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3"/>
  </p:notesMasterIdLst>
  <p:sldIdLst>
    <p:sldId id="256" r:id="rId2"/>
    <p:sldId id="265" r:id="rId3"/>
    <p:sldId id="266" r:id="rId4"/>
    <p:sldId id="286" r:id="rId5"/>
    <p:sldId id="291" r:id="rId6"/>
    <p:sldId id="292" r:id="rId7"/>
    <p:sldId id="260" r:id="rId8"/>
    <p:sldId id="262" r:id="rId9"/>
    <p:sldId id="268" r:id="rId10"/>
    <p:sldId id="274" r:id="rId11"/>
    <p:sldId id="269" r:id="rId12"/>
    <p:sldId id="270" r:id="rId13"/>
    <p:sldId id="283" r:id="rId14"/>
    <p:sldId id="271" r:id="rId15"/>
    <p:sldId id="277" r:id="rId16"/>
    <p:sldId id="273" r:id="rId17"/>
    <p:sldId id="293" r:id="rId18"/>
    <p:sldId id="261" r:id="rId19"/>
    <p:sldId id="294" r:id="rId20"/>
    <p:sldId id="290" r:id="rId21"/>
    <p:sldId id="287" r:id="rId22"/>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93DF712F-3243-4CD4-A89D-ACB829A92730}" type="datetimeFigureOut">
              <a:rPr lang="en-NZ" smtClean="0"/>
              <a:t>1/12/2014</a:t>
            </a:fld>
            <a:endParaRPr lang="en-NZ"/>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09FC077C-D90B-471B-BB28-A2A229E5F7CF}" type="slidenum">
              <a:rPr lang="en-NZ" smtClean="0"/>
              <a:t>‹#›</a:t>
            </a:fld>
            <a:endParaRPr lang="en-NZ"/>
          </a:p>
        </p:txBody>
      </p:sp>
    </p:spTree>
    <p:extLst>
      <p:ext uri="{BB962C8B-B14F-4D97-AF65-F5344CB8AC3E}">
        <p14:creationId xmlns:p14="http://schemas.microsoft.com/office/powerpoint/2010/main" val="820763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In</a:t>
            </a:r>
            <a:r>
              <a:rPr lang="en-NZ" baseline="0" dirty="0" smtClean="0"/>
              <a:t> the School of Education, we </a:t>
            </a:r>
            <a:r>
              <a:rPr lang="en-NZ" dirty="0" smtClean="0"/>
              <a:t>I have been researching </a:t>
            </a:r>
            <a:r>
              <a:rPr lang="en-NZ" dirty="0" err="1" smtClean="0"/>
              <a:t>eportfolios</a:t>
            </a:r>
            <a:r>
              <a:rPr lang="en-NZ" baseline="0" dirty="0" smtClean="0"/>
              <a:t> since 2009.   What began to emerge in focus group discussions amongst students who had used </a:t>
            </a:r>
            <a:r>
              <a:rPr lang="en-NZ" baseline="0" dirty="0" err="1" smtClean="0"/>
              <a:t>eportfolio</a:t>
            </a:r>
            <a:r>
              <a:rPr lang="en-NZ" baseline="0" dirty="0" smtClean="0"/>
              <a:t> for 18 months was an awareness of issues around ‘digital identity’.  Last year, at the </a:t>
            </a:r>
            <a:r>
              <a:rPr lang="en-NZ" baseline="0" dirty="0" err="1" smtClean="0"/>
              <a:t>ePIC</a:t>
            </a:r>
            <a:r>
              <a:rPr lang="en-NZ" baseline="0" dirty="0" smtClean="0"/>
              <a:t> conference in London, I presented a paper entitled…. “it’s your spell-checked version of yourself” …..</a:t>
            </a:r>
          </a:p>
        </p:txBody>
      </p:sp>
      <p:sp>
        <p:nvSpPr>
          <p:cNvPr id="4" name="Slide Number Placeholder 3"/>
          <p:cNvSpPr>
            <a:spLocks noGrp="1"/>
          </p:cNvSpPr>
          <p:nvPr>
            <p:ph type="sldNum" sz="quarter" idx="10"/>
          </p:nvPr>
        </p:nvSpPr>
        <p:spPr/>
        <p:txBody>
          <a:bodyPr/>
          <a:lstStyle/>
          <a:p>
            <a:fld id="{09FC077C-D90B-471B-BB28-A2A229E5F7CF}" type="slidenum">
              <a:rPr lang="en-NZ" smtClean="0"/>
              <a:t>1</a:t>
            </a:fld>
            <a:endParaRPr lang="en-NZ"/>
          </a:p>
        </p:txBody>
      </p:sp>
    </p:spTree>
    <p:extLst>
      <p:ext uri="{BB962C8B-B14F-4D97-AF65-F5344CB8AC3E}">
        <p14:creationId xmlns:p14="http://schemas.microsoft.com/office/powerpoint/2010/main" val="2502094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 interesting</a:t>
            </a:r>
            <a:r>
              <a:rPr lang="en-NZ" baseline="0" dirty="0" smtClean="0"/>
              <a:t> comment from John who is suspicious of putting stuff into cyberspace – this raises a flag for the lecturer who simply has an expectation for </a:t>
            </a:r>
            <a:r>
              <a:rPr lang="en-NZ" baseline="0" dirty="0" err="1" smtClean="0"/>
              <a:t>eportfolios</a:t>
            </a:r>
            <a:r>
              <a:rPr lang="en-NZ" baseline="0" dirty="0" smtClean="0"/>
              <a:t> to be used without any consideration of the ethical concerns held by students such as John. He went on to talk about the ease with which some people share more online than they do in person, particularly in social media. This made him wonder whether lecturers are aware of these patterns and so had introduced </a:t>
            </a:r>
            <a:r>
              <a:rPr lang="en-NZ" baseline="0" dirty="0" err="1" smtClean="0"/>
              <a:t>eportfolios</a:t>
            </a:r>
            <a:r>
              <a:rPr lang="en-NZ" baseline="0" dirty="0" smtClean="0"/>
              <a:t> to capitalize on students revealing more through their digital expressions?  Something for the lecturers to think about!</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10</a:t>
            </a:fld>
            <a:endParaRPr lang="en-NZ"/>
          </a:p>
        </p:txBody>
      </p:sp>
    </p:spTree>
    <p:extLst>
      <p:ext uri="{BB962C8B-B14F-4D97-AF65-F5344CB8AC3E}">
        <p14:creationId xmlns:p14="http://schemas.microsoft.com/office/powerpoint/2010/main" val="2774896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All were in agreement regarding the need to be professional particularly</a:t>
            </a:r>
            <a:r>
              <a:rPr lang="en-NZ" baseline="0" dirty="0" smtClean="0"/>
              <a:t> with university work where ‘you are doing it as a representative of AUT’ and never to forget that even when you are reflecting you are doing it for an academic purpose so while you might be trying to be authentically yourself, you still need to balance this against the task.</a:t>
            </a:r>
          </a:p>
          <a:p>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11</a:t>
            </a:fld>
            <a:endParaRPr lang="en-NZ"/>
          </a:p>
        </p:txBody>
      </p:sp>
    </p:spTree>
    <p:extLst>
      <p:ext uri="{BB962C8B-B14F-4D97-AF65-F5344CB8AC3E}">
        <p14:creationId xmlns:p14="http://schemas.microsoft.com/office/powerpoint/2010/main" val="81636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 interesting point</a:t>
            </a:r>
            <a:r>
              <a:rPr lang="en-NZ" baseline="0" dirty="0" smtClean="0"/>
              <a:t> made in the group was that the material in the view must be honest which was equated with ethical, rather than the message conveyed through the constructed view!  As with the initial group, the men agreed that a face-to-face presentation was more honest than what they  perceived to be the case in digital space…</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12</a:t>
            </a:fld>
            <a:endParaRPr lang="en-NZ"/>
          </a:p>
        </p:txBody>
      </p:sp>
    </p:spTree>
    <p:extLst>
      <p:ext uri="{BB962C8B-B14F-4D97-AF65-F5344CB8AC3E}">
        <p14:creationId xmlns:p14="http://schemas.microsoft.com/office/powerpoint/2010/main" val="1545557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Some interesting dichotomies expressed here between the dangers of digital space and the perception that physical</a:t>
            </a:r>
            <a:r>
              <a:rPr lang="en-NZ" baseline="0" dirty="0" smtClean="0"/>
              <a:t> space is real and honest</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13</a:t>
            </a:fld>
            <a:endParaRPr lang="en-NZ"/>
          </a:p>
        </p:txBody>
      </p:sp>
    </p:spTree>
    <p:extLst>
      <p:ext uri="{BB962C8B-B14F-4D97-AF65-F5344CB8AC3E}">
        <p14:creationId xmlns:p14="http://schemas.microsoft.com/office/powerpoint/2010/main" val="23383776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dialogue around the ethics of constructing a view for</a:t>
            </a:r>
            <a:r>
              <a:rPr lang="en-NZ" baseline="0" dirty="0" smtClean="0"/>
              <a:t> a principal reveals the acceptance of constructing a digital identity although not as extreme as suggested by my critic at the London conference</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14</a:t>
            </a:fld>
            <a:endParaRPr lang="en-NZ"/>
          </a:p>
        </p:txBody>
      </p:sp>
    </p:spTree>
    <p:extLst>
      <p:ext uri="{BB962C8B-B14F-4D97-AF65-F5344CB8AC3E}">
        <p14:creationId xmlns:p14="http://schemas.microsoft.com/office/powerpoint/2010/main" val="560010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Another take on the construction</a:t>
            </a:r>
            <a:r>
              <a:rPr lang="en-NZ" baseline="0" dirty="0" smtClean="0"/>
              <a:t> of a digital identity centred on the verification of the ‘self’ by a known person such as a lecturer, so that with a constructed </a:t>
            </a:r>
            <a:r>
              <a:rPr lang="en-NZ" baseline="0" dirty="0" err="1" smtClean="0"/>
              <a:t>eportfolio</a:t>
            </a:r>
            <a:r>
              <a:rPr lang="en-NZ" baseline="0" dirty="0" smtClean="0"/>
              <a:t> view, they would know you and that would in a sense ‘protect’ you and keep you honest and ethical. Ian obviously would question the representation of distance learners in a digital form.  The face-to-face engagement is </a:t>
            </a:r>
            <a:r>
              <a:rPr lang="en-NZ" baseline="0" dirty="0" err="1" smtClean="0"/>
              <a:t>powerfull</a:t>
            </a:r>
            <a:r>
              <a:rPr lang="en-NZ" baseline="0" dirty="0" smtClean="0"/>
              <a:t> for verification.</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15</a:t>
            </a:fld>
            <a:endParaRPr lang="en-NZ"/>
          </a:p>
        </p:txBody>
      </p:sp>
    </p:spTree>
    <p:extLst>
      <p:ext uri="{BB962C8B-B14F-4D97-AF65-F5344CB8AC3E}">
        <p14:creationId xmlns:p14="http://schemas.microsoft.com/office/powerpoint/2010/main" val="4004256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In summary:</a:t>
            </a:r>
          </a:p>
          <a:p>
            <a:pPr marL="228600" indent="-228600">
              <a:buAutoNum type="arabicPeriod"/>
            </a:pPr>
            <a:r>
              <a:rPr lang="en-NZ" dirty="0" smtClean="0"/>
              <a:t>Males are</a:t>
            </a:r>
            <a:r>
              <a:rPr lang="en-NZ" baseline="0" dirty="0" smtClean="0"/>
              <a:t> less open to revealing the ‘self’ and keep their professional ‘self’ separate from the personal</a:t>
            </a:r>
          </a:p>
          <a:p>
            <a:pPr marL="228600" indent="-228600">
              <a:buAutoNum type="arabicPeriod"/>
            </a:pPr>
            <a:r>
              <a:rPr lang="en-NZ" baseline="0" dirty="0" smtClean="0"/>
              <a:t>Both males and females feel very strongly about the value of face-to-face interactions for honest representation of the self</a:t>
            </a:r>
          </a:p>
          <a:p>
            <a:pPr marL="228600" indent="-228600">
              <a:buAutoNum type="arabicPeriod"/>
            </a:pPr>
            <a:r>
              <a:rPr lang="en-NZ" baseline="0" dirty="0" smtClean="0"/>
              <a:t>Males are far more pragmatic about all aspects around digital identity</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16</a:t>
            </a:fld>
            <a:endParaRPr lang="en-NZ"/>
          </a:p>
        </p:txBody>
      </p:sp>
    </p:spTree>
    <p:extLst>
      <p:ext uri="{BB962C8B-B14F-4D97-AF65-F5344CB8AC3E}">
        <p14:creationId xmlns:p14="http://schemas.microsoft.com/office/powerpoint/2010/main" val="2907980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In conclusion, the</a:t>
            </a:r>
            <a:r>
              <a:rPr lang="en-NZ" baseline="0" dirty="0" smtClean="0"/>
              <a:t> strong assertion made that males have no ethical qualms around constructing digital identities was not supported by the discussion in my small project. Particularly as these participants are our future teachers, it is reassuring to know that they are aware of the ethical issues!</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17</a:t>
            </a:fld>
            <a:endParaRPr lang="en-NZ"/>
          </a:p>
        </p:txBody>
      </p:sp>
    </p:spTree>
    <p:extLst>
      <p:ext uri="{BB962C8B-B14F-4D97-AF65-F5344CB8AC3E}">
        <p14:creationId xmlns:p14="http://schemas.microsoft.com/office/powerpoint/2010/main" val="2483304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showcasing</a:t>
            </a:r>
            <a:r>
              <a:rPr lang="en-NZ" baseline="0" dirty="0" smtClean="0"/>
              <a:t> character of an </a:t>
            </a:r>
            <a:r>
              <a:rPr lang="en-NZ" baseline="0" dirty="0" err="1" smtClean="0"/>
              <a:t>eportfolio</a:t>
            </a:r>
            <a:r>
              <a:rPr lang="en-NZ" baseline="0" dirty="0" smtClean="0"/>
              <a:t> is widely recognised and includes a range of digital artefacts and text presented in a multimodal format. </a:t>
            </a:r>
            <a:r>
              <a:rPr lang="en-NZ" baseline="0" dirty="0" err="1" smtClean="0"/>
              <a:t>ePortfolio</a:t>
            </a:r>
            <a:r>
              <a:rPr lang="en-NZ" baseline="0" dirty="0" smtClean="0"/>
              <a:t> offers the owner the unique function of control and creation of multiple views for varied audiences and </a:t>
            </a:r>
            <a:r>
              <a:rPr lang="en-NZ" baseline="0" dirty="0" err="1" smtClean="0"/>
              <a:t>pruposes</a:t>
            </a:r>
            <a:r>
              <a:rPr lang="en-NZ" baseline="0" dirty="0" smtClean="0"/>
              <a:t>, raising the issue of representing the self in what can be perceived as a constructed identity or multiple identities, particularly in the choices and selection of material that best represents them. Stefani, Mason and Pegler sound a warning note when they observe that such selection can be used to evidence learning in a persuasive way.  </a:t>
            </a:r>
            <a:r>
              <a:rPr lang="en-NZ" baseline="0" dirty="0" err="1" smtClean="0"/>
              <a:t>Ravet</a:t>
            </a:r>
            <a:r>
              <a:rPr lang="en-NZ" baseline="0" dirty="0" smtClean="0"/>
              <a:t> names the presence of those operating in a digital world as a ‘digital identity’ or ‘e-self’. The digital identity being the total extent of a digital presence including all data. Barrett talks of a ‘digital self’ – these are increasingly accepted concepts.</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18</a:t>
            </a:fld>
            <a:endParaRPr lang="en-NZ"/>
          </a:p>
        </p:txBody>
      </p:sp>
    </p:spTree>
    <p:extLst>
      <p:ext uri="{BB962C8B-B14F-4D97-AF65-F5344CB8AC3E}">
        <p14:creationId xmlns:p14="http://schemas.microsoft.com/office/powerpoint/2010/main" val="22139207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To</a:t>
            </a:r>
            <a:r>
              <a:rPr lang="en-NZ" baseline="0" dirty="0" smtClean="0"/>
              <a:t> present the digital self requires an understanding of both the nature of that media and the expectation of the audience. Thus in the social media of Facebook or Twitter there is an expectation of a strong personal ‘self’ – for an academic the presentation of a professional self in an </a:t>
            </a:r>
            <a:r>
              <a:rPr lang="en-NZ" baseline="0" dirty="0" err="1" smtClean="0"/>
              <a:t>ejournal</a:t>
            </a:r>
            <a:r>
              <a:rPr lang="en-NZ" baseline="0" dirty="0" smtClean="0"/>
              <a:t> demands meeting particular conventions. </a:t>
            </a:r>
            <a:r>
              <a:rPr lang="en-NZ" baseline="0" dirty="0" err="1" smtClean="0"/>
              <a:t>ePortfolio</a:t>
            </a:r>
            <a:r>
              <a:rPr lang="en-NZ" baseline="0" dirty="0" smtClean="0"/>
              <a:t> however, presents a challenge to both the personal and professional selves, when for example, its blogging tool encourages a loosening of the professional and an incorporation of the personal. The question of how this is balanced within the </a:t>
            </a:r>
            <a:r>
              <a:rPr lang="en-NZ" baseline="0" dirty="0" err="1" smtClean="0"/>
              <a:t>eportfolio</a:t>
            </a:r>
            <a:r>
              <a:rPr lang="en-NZ" baseline="0" dirty="0" smtClean="0"/>
              <a:t> view of self for external audiences becomes a dilemma for those grappling with the authentic and ethical representation of self when caught up in a preconceived belief of what constitutes a professional self. Cambridge introduces the concept of an integrated portfolio which has integrity in that it represents both the personal and </a:t>
            </a:r>
            <a:r>
              <a:rPr lang="en-NZ" baseline="0" dirty="0" err="1" smtClean="0"/>
              <a:t>professiona</a:t>
            </a:r>
            <a:r>
              <a:rPr lang="en-NZ" baseline="0" dirty="0" smtClean="0"/>
              <a:t> – it represents the well-integrated and complete representation of the creator’s sense of themselves as they wish to make that sense visible to their audience – it is the genre at the intersection of two spheres of life, more personal than a CV and more professional than Facebook – this is the challenge for </a:t>
            </a:r>
            <a:r>
              <a:rPr lang="en-NZ" baseline="0" dirty="0" err="1" smtClean="0"/>
              <a:t>eportfolio</a:t>
            </a:r>
            <a:r>
              <a:rPr lang="en-NZ" baseline="0" dirty="0" smtClean="0"/>
              <a:t> users to find the balance! And a challenge for teacher educators to engage in digital education (</a:t>
            </a:r>
            <a:r>
              <a:rPr lang="en-NZ" baseline="0" dirty="0" err="1" smtClean="0"/>
              <a:t>Ravet</a:t>
            </a:r>
            <a:r>
              <a:rPr lang="en-NZ" baseline="0" dirty="0" smtClean="0"/>
              <a:t>) and the creation of ethical </a:t>
            </a:r>
            <a:r>
              <a:rPr lang="en-NZ" baseline="0" dirty="0" err="1" smtClean="0"/>
              <a:t>eportfolios</a:t>
            </a:r>
            <a:r>
              <a:rPr lang="en-NZ" baseline="0" dirty="0" smtClean="0"/>
              <a:t> (Grant &amp; Grant) which reflect personal identity and values.</a:t>
            </a:r>
          </a:p>
          <a:p>
            <a:endParaRPr lang="en-NZ" baseline="0" dirty="0" smtClean="0"/>
          </a:p>
          <a:p>
            <a:r>
              <a:rPr lang="en-NZ" baseline="0" dirty="0" smtClean="0"/>
              <a:t>The area of authenticity and integrity in the digital environment is under-researched, particularly in the area of </a:t>
            </a:r>
            <a:r>
              <a:rPr lang="en-NZ" baseline="0" dirty="0" err="1" smtClean="0"/>
              <a:t>eportfolios</a:t>
            </a:r>
            <a:r>
              <a:rPr lang="en-NZ" baseline="0" dirty="0" smtClean="0"/>
              <a:t> (Grant and Grant) and there is silence on the question of gendered views on digital identity.</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19</a:t>
            </a:fld>
            <a:endParaRPr lang="en-NZ"/>
          </a:p>
        </p:txBody>
      </p:sp>
    </p:spTree>
    <p:extLst>
      <p:ext uri="{BB962C8B-B14F-4D97-AF65-F5344CB8AC3E}">
        <p14:creationId xmlns:p14="http://schemas.microsoft.com/office/powerpoint/2010/main" val="2798543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was a </a:t>
            </a:r>
            <a:r>
              <a:rPr lang="en-NZ" baseline="0" dirty="0" smtClean="0"/>
              <a:t>comment referred to an assignment which required an </a:t>
            </a:r>
            <a:r>
              <a:rPr lang="en-NZ" baseline="0" dirty="0" err="1" smtClean="0"/>
              <a:t>eposter</a:t>
            </a:r>
            <a:r>
              <a:rPr lang="en-NZ" baseline="0" dirty="0" smtClean="0"/>
              <a:t> view of student participation in a group community project and referred to the constructed (airbrushed) view of the s</a:t>
            </a:r>
            <a:r>
              <a:rPr lang="en-NZ" dirty="0" smtClean="0"/>
              <a:t>tudent</a:t>
            </a:r>
            <a:r>
              <a:rPr lang="en-NZ" baseline="0" dirty="0" smtClean="0"/>
              <a:t> ‘self’ rather than a ‘warts and all’ version!</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2</a:t>
            </a:fld>
            <a:endParaRPr lang="en-NZ"/>
          </a:p>
        </p:txBody>
      </p:sp>
    </p:spTree>
    <p:extLst>
      <p:ext uri="{BB962C8B-B14F-4D97-AF65-F5344CB8AC3E}">
        <p14:creationId xmlns:p14="http://schemas.microsoft.com/office/powerpoint/2010/main" val="26125225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Engaging the self and representing the self are important</a:t>
            </a:r>
            <a:r>
              <a:rPr lang="en-NZ" baseline="0" dirty="0" smtClean="0"/>
              <a:t> steps towards an authentic representation of self in knowing one’s identity as an academic and as a professional, one’s values and beliefs and how those inform the identity and integrity of the inner and outer landscape of the person (Palmer 1988). </a:t>
            </a:r>
          </a:p>
          <a:p>
            <a:r>
              <a:rPr lang="en-NZ" baseline="0" dirty="0" smtClean="0"/>
              <a:t>Students need to become aware of what Grant &amp; Grant call ‘ethical portfolios’ which are based on an identity grounded in personal beliefs and values – Grant contends that the creation of a self presentation aspect of identity through </a:t>
            </a:r>
            <a:r>
              <a:rPr lang="en-NZ" baseline="0" dirty="0" err="1" smtClean="0"/>
              <a:t>eportfolio</a:t>
            </a:r>
            <a:r>
              <a:rPr lang="en-NZ" baseline="0" dirty="0" smtClean="0"/>
              <a:t> requires focussed attention and even professional development around values, ethics and identity.</a:t>
            </a:r>
          </a:p>
          <a:p>
            <a:r>
              <a:rPr lang="en-NZ" baseline="0" dirty="0" smtClean="0"/>
              <a:t>Cambridge suggests that an </a:t>
            </a:r>
            <a:r>
              <a:rPr lang="en-NZ" baseline="0" dirty="0" err="1" smtClean="0"/>
              <a:t>eportfolio</a:t>
            </a:r>
            <a:r>
              <a:rPr lang="en-NZ" baseline="0" dirty="0" smtClean="0"/>
              <a:t> has integrity when the user has negotiated the tension between the personal and professional to the extent that the one informs and enhances the other, giving a view of self which has life and personality, yet maintaining the professional edge.</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20</a:t>
            </a:fld>
            <a:endParaRPr lang="en-NZ"/>
          </a:p>
        </p:txBody>
      </p:sp>
    </p:spTree>
    <p:extLst>
      <p:ext uri="{BB962C8B-B14F-4D97-AF65-F5344CB8AC3E}">
        <p14:creationId xmlns:p14="http://schemas.microsoft.com/office/powerpoint/2010/main" val="1163384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9FC077C-D90B-471B-BB28-A2A229E5F7CF}" type="slidenum">
              <a:rPr lang="en-NZ" smtClean="0"/>
              <a:t>21</a:t>
            </a:fld>
            <a:endParaRPr lang="en-NZ"/>
          </a:p>
        </p:txBody>
      </p:sp>
    </p:spTree>
    <p:extLst>
      <p:ext uri="{BB962C8B-B14F-4D97-AF65-F5344CB8AC3E}">
        <p14:creationId xmlns:p14="http://schemas.microsoft.com/office/powerpoint/2010/main" val="2826868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presentation came</a:t>
            </a:r>
            <a:r>
              <a:rPr lang="en-NZ" baseline="0" dirty="0" smtClean="0"/>
              <a:t> out of a 2011 qualitative research project seeking to understand student perspectives of their learning through </a:t>
            </a:r>
            <a:r>
              <a:rPr lang="en-NZ" baseline="0" dirty="0" err="1" smtClean="0"/>
              <a:t>Mahara</a:t>
            </a:r>
            <a:r>
              <a:rPr lang="en-NZ" baseline="0" dirty="0" smtClean="0"/>
              <a:t> </a:t>
            </a:r>
            <a:r>
              <a:rPr lang="en-NZ" baseline="0" dirty="0" err="1" smtClean="0"/>
              <a:t>eportfolio</a:t>
            </a:r>
            <a:r>
              <a:rPr lang="en-NZ" baseline="0" dirty="0" smtClean="0"/>
              <a:t>. Discussions were held with two focus groups involving 6 Year 3 participants from the Bachelor of Education (primary) programme who had used </a:t>
            </a:r>
            <a:r>
              <a:rPr lang="en-NZ" baseline="0" dirty="0" err="1" smtClean="0"/>
              <a:t>eportfolio</a:t>
            </a:r>
            <a:r>
              <a:rPr lang="en-NZ" baseline="0" dirty="0" smtClean="0"/>
              <a:t> for 18 months.  3 issues emerged in the discussion around digital identity …. The first was representing and revealing the personal ‘self’</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3</a:t>
            </a:fld>
            <a:endParaRPr lang="en-NZ"/>
          </a:p>
        </p:txBody>
      </p:sp>
    </p:spTree>
    <p:extLst>
      <p:ext uri="{BB962C8B-B14F-4D97-AF65-F5344CB8AC3E}">
        <p14:creationId xmlns:p14="http://schemas.microsoft.com/office/powerpoint/2010/main" val="1526000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participants were open</a:t>
            </a:r>
            <a:r>
              <a:rPr lang="en-NZ" baseline="0" dirty="0" smtClean="0"/>
              <a:t> to expressing their individual personality through the careful selection of images or artefacts which revealed something of themselves and thus, they felt, developed a closer relationship with the lecturer. They felt that the </a:t>
            </a:r>
            <a:r>
              <a:rPr lang="en-NZ" baseline="0" dirty="0" err="1" smtClean="0"/>
              <a:t>eportfolio</a:t>
            </a:r>
            <a:r>
              <a:rPr lang="en-NZ" baseline="0" dirty="0" smtClean="0"/>
              <a:t> was an ideal medium for teacher education as authentic, practice-related tasks engaged their personal ‘self’ which they felt was aligned with being a teacher in that the personal and the professional self become integrated </a:t>
            </a:r>
            <a:r>
              <a:rPr lang="en-NZ" baseline="0" dirty="0" err="1" smtClean="0"/>
              <a:t>ie</a:t>
            </a:r>
            <a:r>
              <a:rPr lang="en-NZ" baseline="0" dirty="0" smtClean="0"/>
              <a:t> you teach who you are (Palmer, 1998).  They saw the </a:t>
            </a:r>
            <a:r>
              <a:rPr lang="en-NZ" baseline="0" dirty="0" err="1" smtClean="0"/>
              <a:t>eportfolio</a:t>
            </a:r>
            <a:r>
              <a:rPr lang="en-NZ" baseline="0" dirty="0" smtClean="0"/>
              <a:t> as a bridge between the academic work at the university and their professional work in the classroom.</a:t>
            </a:r>
          </a:p>
          <a:p>
            <a:endParaRPr lang="en-NZ" baseline="0" dirty="0" smtClean="0"/>
          </a:p>
          <a:p>
            <a:endParaRPr lang="en-NZ" baseline="0" dirty="0" smtClean="0"/>
          </a:p>
          <a:p>
            <a:r>
              <a:rPr lang="en-NZ" baseline="0" dirty="0" smtClean="0"/>
              <a:t>This begins to hint at the tension between the representation of the personal and professional self and the dilemma of balancing or integrating the selves in a constructed digital view.</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4</a:t>
            </a:fld>
            <a:endParaRPr lang="en-NZ"/>
          </a:p>
        </p:txBody>
      </p:sp>
    </p:spTree>
    <p:extLst>
      <p:ext uri="{BB962C8B-B14F-4D97-AF65-F5344CB8AC3E}">
        <p14:creationId xmlns:p14="http://schemas.microsoft.com/office/powerpoint/2010/main" val="2383262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a:t>
            </a:r>
            <a:r>
              <a:rPr lang="en-NZ" baseline="0" dirty="0" smtClean="0"/>
              <a:t> nature of an </a:t>
            </a:r>
            <a:r>
              <a:rPr lang="en-NZ" baseline="0" dirty="0" err="1" smtClean="0"/>
              <a:t>eportfolio</a:t>
            </a:r>
            <a:r>
              <a:rPr lang="en-NZ" baseline="0" dirty="0" smtClean="0"/>
              <a:t> to present and increasingly to represent the achievements of its owner to different external audiences raises the profile of the ‘authentic self’ as expressed in multiple identities. These participants acknowledged that views could be constructed for different audiences and felt strongly that the </a:t>
            </a:r>
            <a:r>
              <a:rPr lang="en-NZ" baseline="0" dirty="0" err="1" smtClean="0"/>
              <a:t>eportfolio</a:t>
            </a:r>
            <a:r>
              <a:rPr lang="en-NZ" baseline="0" dirty="0" smtClean="0"/>
              <a:t> could not speak for them as it lacked the X factor which they themselves would bring to a face-to-face interview situation, which they felt was more ethical and honest.</a:t>
            </a:r>
            <a:endParaRPr lang="en-NZ" dirty="0" smtClean="0"/>
          </a:p>
          <a:p>
            <a:endParaRPr lang="en-NZ" baseline="0" dirty="0" smtClean="0"/>
          </a:p>
          <a:p>
            <a:endParaRPr lang="en-NZ" baseline="0" dirty="0" smtClean="0"/>
          </a:p>
        </p:txBody>
      </p:sp>
      <p:sp>
        <p:nvSpPr>
          <p:cNvPr id="4" name="Slide Number Placeholder 3"/>
          <p:cNvSpPr>
            <a:spLocks noGrp="1"/>
          </p:cNvSpPr>
          <p:nvPr>
            <p:ph type="sldNum" sz="quarter" idx="10"/>
          </p:nvPr>
        </p:nvSpPr>
        <p:spPr/>
        <p:txBody>
          <a:bodyPr/>
          <a:lstStyle/>
          <a:p>
            <a:fld id="{09FC077C-D90B-471B-BB28-A2A229E5F7CF}" type="slidenum">
              <a:rPr lang="en-NZ" smtClean="0"/>
              <a:t>5</a:t>
            </a:fld>
            <a:endParaRPr lang="en-NZ"/>
          </a:p>
        </p:txBody>
      </p:sp>
    </p:spTree>
    <p:extLst>
      <p:ext uri="{BB962C8B-B14F-4D97-AF65-F5344CB8AC3E}">
        <p14:creationId xmlns:p14="http://schemas.microsoft.com/office/powerpoint/2010/main" val="3412840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smtClean="0"/>
              <a:t>The question for these participants was around ‘who am I as my digital self and how closely does that resemble the essence of who I am as a human being in a professional context?’  Jane summed up the general feeling that: I think it’s important that everything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smtClean="0"/>
              <a:t>Participants grappled with the notion that the presentation of their authentic personal ‘self’ may be different from their digital ‘self’ thus ethical issues of honesty and personal representation became more significant. </a:t>
            </a:r>
            <a:endParaRPr lang="en-NZ" dirty="0" smtClean="0"/>
          </a:p>
        </p:txBody>
      </p:sp>
      <p:sp>
        <p:nvSpPr>
          <p:cNvPr id="4" name="Slide Number Placeholder 3"/>
          <p:cNvSpPr>
            <a:spLocks noGrp="1"/>
          </p:cNvSpPr>
          <p:nvPr>
            <p:ph type="sldNum" sz="quarter" idx="10"/>
          </p:nvPr>
        </p:nvSpPr>
        <p:spPr/>
        <p:txBody>
          <a:bodyPr/>
          <a:lstStyle/>
          <a:p>
            <a:fld id="{09FC077C-D90B-471B-BB28-A2A229E5F7CF}" type="slidenum">
              <a:rPr lang="en-NZ" smtClean="0"/>
              <a:t>6</a:t>
            </a:fld>
            <a:endParaRPr lang="en-NZ"/>
          </a:p>
        </p:txBody>
      </p:sp>
    </p:spTree>
    <p:extLst>
      <p:ext uri="{BB962C8B-B14F-4D97-AF65-F5344CB8AC3E}">
        <p14:creationId xmlns:p14="http://schemas.microsoft.com/office/powerpoint/2010/main" val="2887482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a:t>
            </a:r>
            <a:r>
              <a:rPr lang="en-NZ" baseline="0" dirty="0" smtClean="0"/>
              <a:t> </a:t>
            </a:r>
            <a:r>
              <a:rPr lang="en-NZ" dirty="0" smtClean="0"/>
              <a:t>assumption that males would hold different beliefs and behaviours around digital identity and its</a:t>
            </a:r>
            <a:r>
              <a:rPr lang="en-NZ" baseline="0" dirty="0" smtClean="0"/>
              <a:t> construction spurred me on to another research project ….</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7</a:t>
            </a:fld>
            <a:endParaRPr lang="en-NZ"/>
          </a:p>
        </p:txBody>
      </p:sp>
    </p:spTree>
    <p:extLst>
      <p:ext uri="{BB962C8B-B14F-4D97-AF65-F5344CB8AC3E}">
        <p14:creationId xmlns:p14="http://schemas.microsoft.com/office/powerpoint/2010/main" val="931783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 have recently completed another</a:t>
            </a:r>
            <a:r>
              <a:rPr lang="en-NZ" baseline="0" dirty="0" smtClean="0"/>
              <a:t> qualitative project which asks the question: are students’ views regarding digital representation of self, gendered?  A focus group of 6 Year 3 males from the Bachelor of Education primary programme, again with 18 months </a:t>
            </a:r>
            <a:r>
              <a:rPr lang="en-NZ" baseline="0" dirty="0" err="1" smtClean="0"/>
              <a:t>eportfolio</a:t>
            </a:r>
            <a:r>
              <a:rPr lang="en-NZ" baseline="0" dirty="0" smtClean="0"/>
              <a:t> experience, discussed a number of specific questions around digital identity:</a:t>
            </a:r>
          </a:p>
          <a:p>
            <a:pPr marL="228600" indent="-228600">
              <a:buAutoNum type="arabicPeriod"/>
            </a:pPr>
            <a:r>
              <a:rPr lang="en-NZ" baseline="0" dirty="0" smtClean="0"/>
              <a:t>How do you make decisions about what to put into a view and what to leave out? How do you represent yourself through your views?</a:t>
            </a:r>
          </a:p>
          <a:p>
            <a:pPr marL="228600" indent="-228600">
              <a:buAutoNum type="arabicPeriod"/>
            </a:pPr>
            <a:r>
              <a:rPr lang="en-NZ" dirty="0" smtClean="0"/>
              <a:t>Would your choice about constructing the view differ depending on your audience?</a:t>
            </a:r>
          </a:p>
          <a:p>
            <a:pPr marL="228600" indent="-228600">
              <a:buAutoNum type="arabicPeriod"/>
            </a:pPr>
            <a:r>
              <a:rPr lang="en-NZ" dirty="0" smtClean="0"/>
              <a:t>What</a:t>
            </a:r>
            <a:r>
              <a:rPr lang="en-NZ" baseline="0" dirty="0" smtClean="0"/>
              <a:t> are your views about representing yourself in person versus a ‘virtual’ presence in digital space?</a:t>
            </a:r>
          </a:p>
          <a:p>
            <a:pPr marL="228600" indent="-228600">
              <a:buAutoNum type="arabicPeriod"/>
            </a:pPr>
            <a:r>
              <a:rPr lang="en-NZ" baseline="0" dirty="0" smtClean="0"/>
              <a:t>Do you believe that males and females represent themselves differently in digital space?</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8</a:t>
            </a:fld>
            <a:endParaRPr lang="en-NZ"/>
          </a:p>
        </p:txBody>
      </p:sp>
    </p:spTree>
    <p:extLst>
      <p:ext uri="{BB962C8B-B14F-4D97-AF65-F5344CB8AC3E}">
        <p14:creationId xmlns:p14="http://schemas.microsoft.com/office/powerpoint/2010/main" val="3505290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All 6 participants were in strong agreement that they</a:t>
            </a:r>
            <a:r>
              <a:rPr lang="en-NZ" baseline="0" dirty="0" smtClean="0"/>
              <a:t> would only reveal as much about themselves as was required by the task – they do not seek to share anything additional in terms of personalizing a view (only one participant saw some value in the creative aspect of </a:t>
            </a:r>
            <a:r>
              <a:rPr lang="en-NZ" baseline="0" dirty="0" err="1" smtClean="0"/>
              <a:t>eportfolio</a:t>
            </a:r>
            <a:r>
              <a:rPr lang="en-NZ" baseline="0" dirty="0" smtClean="0"/>
              <a:t> construction). Generally a very pragmatic view of meeting the assignment requirements, and very little awareness that through doing this in a digital form, the self might be revealed  they don’t see this happening any more than it would do in a written essay or a face-to-face presentation.  Acknowledging the generalization, they felt that females were more open to sharing their emotions and presenting their personalities online.</a:t>
            </a:r>
            <a:endParaRPr lang="en-NZ" dirty="0"/>
          </a:p>
        </p:txBody>
      </p:sp>
      <p:sp>
        <p:nvSpPr>
          <p:cNvPr id="4" name="Slide Number Placeholder 3"/>
          <p:cNvSpPr>
            <a:spLocks noGrp="1"/>
          </p:cNvSpPr>
          <p:nvPr>
            <p:ph type="sldNum" sz="quarter" idx="10"/>
          </p:nvPr>
        </p:nvSpPr>
        <p:spPr/>
        <p:txBody>
          <a:bodyPr/>
          <a:lstStyle/>
          <a:p>
            <a:fld id="{09FC077C-D90B-471B-BB28-A2A229E5F7CF}" type="slidenum">
              <a:rPr lang="en-NZ" smtClean="0"/>
              <a:t>9</a:t>
            </a:fld>
            <a:endParaRPr lang="en-NZ"/>
          </a:p>
        </p:txBody>
      </p:sp>
    </p:spTree>
    <p:extLst>
      <p:ext uri="{BB962C8B-B14F-4D97-AF65-F5344CB8AC3E}">
        <p14:creationId xmlns:p14="http://schemas.microsoft.com/office/powerpoint/2010/main" val="2788661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818F8CDC-618F-4D9C-921E-EEA62110A1DB}" type="datetimeFigureOut">
              <a:rPr lang="en-NZ" smtClean="0"/>
              <a:t>1/12/2014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798197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18F8CDC-618F-4D9C-921E-EEA62110A1DB}" type="datetimeFigureOut">
              <a:rPr lang="en-NZ" smtClean="0"/>
              <a:t>1/12/2014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1167719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18F8CDC-618F-4D9C-921E-EEA62110A1DB}" type="datetimeFigureOut">
              <a:rPr lang="en-NZ" smtClean="0"/>
              <a:t>1/12/2014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2472260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18F8CDC-618F-4D9C-921E-EEA62110A1DB}" type="datetimeFigureOut">
              <a:rPr lang="en-NZ" smtClean="0"/>
              <a:t>1/12/2014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1352058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8F8CDC-618F-4D9C-921E-EEA62110A1DB}" type="datetimeFigureOut">
              <a:rPr lang="en-NZ" smtClean="0"/>
              <a:t>1/12/2014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529030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818F8CDC-618F-4D9C-921E-EEA62110A1DB}" type="datetimeFigureOut">
              <a:rPr lang="en-NZ" smtClean="0"/>
              <a:t>1/12/2014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741162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818F8CDC-618F-4D9C-921E-EEA62110A1DB}" type="datetimeFigureOut">
              <a:rPr lang="en-NZ" smtClean="0"/>
              <a:t>1/12/2014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2234211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818F8CDC-618F-4D9C-921E-EEA62110A1DB}" type="datetimeFigureOut">
              <a:rPr lang="en-NZ" smtClean="0"/>
              <a:t>1/12/2014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3332802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8F8CDC-618F-4D9C-921E-EEA62110A1DB}" type="datetimeFigureOut">
              <a:rPr lang="en-NZ" smtClean="0"/>
              <a:t>1/12/2014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3541680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8F8CDC-618F-4D9C-921E-EEA62110A1DB}" type="datetimeFigureOut">
              <a:rPr lang="en-NZ" smtClean="0"/>
              <a:t>1/12/2014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1129571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8F8CDC-618F-4D9C-921E-EEA62110A1DB}" type="datetimeFigureOut">
              <a:rPr lang="en-NZ" smtClean="0"/>
              <a:t>1/12/2014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70DC21F-6202-4715-8426-C60B194FCEFF}" type="slidenum">
              <a:rPr lang="en-NZ" smtClean="0"/>
              <a:t>‹#›</a:t>
            </a:fld>
            <a:endParaRPr lang="en-NZ"/>
          </a:p>
        </p:txBody>
      </p:sp>
    </p:spTree>
    <p:extLst>
      <p:ext uri="{BB962C8B-B14F-4D97-AF65-F5344CB8AC3E}">
        <p14:creationId xmlns:p14="http://schemas.microsoft.com/office/powerpoint/2010/main" val="2728242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8F8CDC-618F-4D9C-921E-EEA62110A1DB}" type="datetimeFigureOut">
              <a:rPr lang="en-NZ" smtClean="0"/>
              <a:t>1/12/2014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0DC21F-6202-4715-8426-C60B194FCEFF}" type="slidenum">
              <a:rPr lang="en-NZ" smtClean="0"/>
              <a:t>‹#›</a:t>
            </a:fld>
            <a:endParaRPr lang="en-NZ"/>
          </a:p>
        </p:txBody>
      </p:sp>
    </p:spTree>
    <p:extLst>
      <p:ext uri="{BB962C8B-B14F-4D97-AF65-F5344CB8AC3E}">
        <p14:creationId xmlns:p14="http://schemas.microsoft.com/office/powerpoint/2010/main" val="3499080506"/>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simongrant.org/pubs/ep2006/"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Digital Identity</a:t>
            </a:r>
            <a:endParaRPr lang="en-NZ" dirty="0"/>
          </a:p>
        </p:txBody>
      </p:sp>
      <p:sp>
        <p:nvSpPr>
          <p:cNvPr id="3" name="Subtitle 2"/>
          <p:cNvSpPr>
            <a:spLocks noGrp="1"/>
          </p:cNvSpPr>
          <p:nvPr>
            <p:ph type="subTitle" idx="1"/>
          </p:nvPr>
        </p:nvSpPr>
        <p:spPr>
          <a:xfrm>
            <a:off x="1371600" y="3345065"/>
            <a:ext cx="6400800" cy="1956143"/>
          </a:xfrm>
        </p:spPr>
        <p:txBody>
          <a:bodyPr>
            <a:normAutofit/>
          </a:bodyPr>
          <a:lstStyle/>
          <a:p>
            <a:r>
              <a:rPr lang="en-NZ" dirty="0" smtClean="0"/>
              <a:t>Are students’ views regarding digital representation of ‘self’ gendered?</a:t>
            </a:r>
          </a:p>
          <a:p>
            <a:r>
              <a:rPr lang="en-NZ" sz="2400" dirty="0" smtClean="0"/>
              <a:t>Lyn Lewis</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5149160"/>
            <a:ext cx="1755241"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1" y="0"/>
            <a:ext cx="2195736" cy="3293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170967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1124744"/>
            <a:ext cx="8280920" cy="5141119"/>
          </a:xfrm>
        </p:spPr>
        <p:txBody>
          <a:bodyPr>
            <a:normAutofit/>
          </a:bodyPr>
          <a:lstStyle/>
          <a:p>
            <a:pPr marL="0" indent="0">
              <a:lnSpc>
                <a:spcPct val="150000"/>
              </a:lnSpc>
              <a:buNone/>
            </a:pPr>
            <a:r>
              <a:rPr lang="en-NZ" sz="2400" i="1" dirty="0" smtClean="0">
                <a:solidFill>
                  <a:srgbClr val="00B050"/>
                </a:solidFill>
              </a:rPr>
              <a:t>“</a:t>
            </a:r>
            <a:r>
              <a:rPr lang="en-NZ" sz="2600" i="1" dirty="0" smtClean="0">
                <a:solidFill>
                  <a:srgbClr val="00B050"/>
                </a:solidFill>
              </a:rPr>
              <a:t>I do </a:t>
            </a:r>
            <a:r>
              <a:rPr lang="en-NZ" sz="2600" i="1" dirty="0">
                <a:solidFill>
                  <a:srgbClr val="00B050"/>
                </a:solidFill>
              </a:rPr>
              <a:t>not like to put anything of myself on line.  That has always been at the back of my mind when I have been using </a:t>
            </a:r>
            <a:r>
              <a:rPr lang="en-NZ" sz="2600" i="1" dirty="0" smtClean="0">
                <a:solidFill>
                  <a:srgbClr val="00B050"/>
                </a:solidFill>
              </a:rPr>
              <a:t>it</a:t>
            </a:r>
            <a:r>
              <a:rPr lang="en-NZ" sz="2600" dirty="0" smtClean="0">
                <a:solidFill>
                  <a:srgbClr val="00B050"/>
                </a:solidFill>
              </a:rPr>
              <a:t> </a:t>
            </a:r>
            <a:r>
              <a:rPr lang="en-NZ" sz="2200" dirty="0" smtClean="0"/>
              <a:t>(</a:t>
            </a:r>
            <a:r>
              <a:rPr lang="en-NZ" sz="2200" dirty="0" err="1" smtClean="0"/>
              <a:t>ePortfolio</a:t>
            </a:r>
            <a:r>
              <a:rPr lang="en-NZ" sz="2200" dirty="0" smtClean="0"/>
              <a:t>)</a:t>
            </a:r>
            <a:r>
              <a:rPr lang="en-NZ" sz="2200" i="1" dirty="0" smtClean="0"/>
              <a:t>.  </a:t>
            </a:r>
            <a:r>
              <a:rPr lang="en-NZ" sz="2600" i="1" dirty="0">
                <a:solidFill>
                  <a:srgbClr val="00B050"/>
                </a:solidFill>
              </a:rPr>
              <a:t>I have always been super cautious of what I put on </a:t>
            </a:r>
            <a:r>
              <a:rPr lang="en-NZ" sz="2600" i="1" dirty="0" smtClean="0">
                <a:solidFill>
                  <a:srgbClr val="00B050"/>
                </a:solidFill>
              </a:rPr>
              <a:t>there… who </a:t>
            </a:r>
            <a:r>
              <a:rPr lang="en-NZ" sz="2600" i="1" dirty="0">
                <a:solidFill>
                  <a:srgbClr val="00B050"/>
                </a:solidFill>
              </a:rPr>
              <a:t>can see it in 10 years – </a:t>
            </a:r>
            <a:r>
              <a:rPr lang="en-NZ" sz="2600" i="1" dirty="0" smtClean="0">
                <a:solidFill>
                  <a:srgbClr val="00B050"/>
                </a:solidFill>
              </a:rPr>
              <a:t>where </a:t>
            </a:r>
            <a:r>
              <a:rPr lang="en-NZ" sz="2600" i="1" dirty="0">
                <a:solidFill>
                  <a:srgbClr val="00B050"/>
                </a:solidFill>
              </a:rPr>
              <a:t>it goes when you delete </a:t>
            </a:r>
            <a:r>
              <a:rPr lang="en-NZ" sz="2600" i="1" dirty="0" smtClean="0">
                <a:solidFill>
                  <a:srgbClr val="00B050"/>
                </a:solidFill>
              </a:rPr>
              <a:t>it?  Once </a:t>
            </a:r>
            <a:r>
              <a:rPr lang="en-NZ" sz="2600" i="1" dirty="0">
                <a:solidFill>
                  <a:srgbClr val="00B050"/>
                </a:solidFill>
              </a:rPr>
              <a:t>I realised I had to do it to get through University you just do it in a way that gets you </a:t>
            </a:r>
            <a:r>
              <a:rPr lang="en-NZ" sz="2600" i="1" dirty="0" smtClean="0">
                <a:solidFill>
                  <a:srgbClr val="00B050"/>
                </a:solidFill>
              </a:rPr>
              <a:t>by.”</a:t>
            </a:r>
            <a:r>
              <a:rPr lang="en-NZ" sz="2600" dirty="0" smtClean="0"/>
              <a:t> </a:t>
            </a:r>
            <a:r>
              <a:rPr lang="en-NZ" sz="2200" dirty="0" smtClean="0"/>
              <a:t>(John)</a:t>
            </a:r>
            <a:endParaRPr lang="en-NZ" sz="2200" b="1" i="1" dirty="0">
              <a:solidFill>
                <a:schemeClr val="tx2"/>
              </a:solidFill>
            </a:endParaRPr>
          </a:p>
        </p:txBody>
      </p:sp>
    </p:spTree>
    <p:extLst>
      <p:ext uri="{BB962C8B-B14F-4D97-AF65-F5344CB8AC3E}">
        <p14:creationId xmlns:p14="http://schemas.microsoft.com/office/powerpoint/2010/main" val="4187000235"/>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440160"/>
          </a:xfrm>
        </p:spPr>
        <p:txBody>
          <a:bodyPr>
            <a:normAutofit fontScale="90000"/>
          </a:bodyPr>
          <a:lstStyle/>
          <a:p>
            <a:pPr algn="l"/>
            <a:r>
              <a:rPr lang="en-NZ" sz="3200" dirty="0" smtClean="0">
                <a:solidFill>
                  <a:srgbClr val="FFFF00"/>
                </a:solidFill>
              </a:rPr>
              <a:t>2. </a:t>
            </a:r>
            <a:r>
              <a:rPr lang="en-NZ" sz="3600" b="1" dirty="0" smtClean="0">
                <a:solidFill>
                  <a:srgbClr val="FFFF00"/>
                </a:solidFill>
              </a:rPr>
              <a:t>Awareness that digital identity can be </a:t>
            </a:r>
            <a:br>
              <a:rPr lang="en-NZ" sz="3600" b="1" dirty="0" smtClean="0">
                <a:solidFill>
                  <a:srgbClr val="FFFF00"/>
                </a:solidFill>
              </a:rPr>
            </a:br>
            <a:r>
              <a:rPr lang="en-NZ" sz="3600" b="1" dirty="0" smtClean="0">
                <a:solidFill>
                  <a:srgbClr val="FFFF00"/>
                </a:solidFill>
              </a:rPr>
              <a:t>constructed and manipulated for different audiences</a:t>
            </a:r>
            <a:endParaRPr lang="en-NZ" sz="3600" b="1" dirty="0">
              <a:solidFill>
                <a:srgbClr val="FFFF00"/>
              </a:solidFill>
            </a:endParaRPr>
          </a:p>
        </p:txBody>
      </p:sp>
      <p:sp>
        <p:nvSpPr>
          <p:cNvPr id="3" name="Content Placeholder 2"/>
          <p:cNvSpPr>
            <a:spLocks noGrp="1"/>
          </p:cNvSpPr>
          <p:nvPr>
            <p:ph idx="1"/>
          </p:nvPr>
        </p:nvSpPr>
        <p:spPr>
          <a:xfrm>
            <a:off x="395536" y="1641046"/>
            <a:ext cx="8229600" cy="4525963"/>
          </a:xfrm>
        </p:spPr>
        <p:txBody>
          <a:bodyPr>
            <a:normAutofit/>
          </a:bodyPr>
          <a:lstStyle/>
          <a:p>
            <a:pPr marL="0" indent="0">
              <a:buNone/>
            </a:pPr>
            <a:endParaRPr lang="en-NZ" sz="2800" dirty="0" smtClean="0"/>
          </a:p>
          <a:p>
            <a:r>
              <a:rPr lang="en-NZ" sz="2800" dirty="0" smtClean="0"/>
              <a:t>All purported to know about digital identity construction, its purposes and contextual influences </a:t>
            </a:r>
          </a:p>
          <a:p>
            <a:pPr marL="0" indent="0">
              <a:buNone/>
            </a:pPr>
            <a:endParaRPr lang="en-NZ" sz="2400" dirty="0" smtClean="0"/>
          </a:p>
          <a:p>
            <a:pPr marL="0" indent="0">
              <a:buNone/>
            </a:pPr>
            <a:r>
              <a:rPr lang="en-NZ" sz="2400" b="1" i="1" dirty="0" smtClean="0">
                <a:solidFill>
                  <a:srgbClr val="00B050"/>
                </a:solidFill>
              </a:rPr>
              <a:t>“</a:t>
            </a:r>
            <a:r>
              <a:rPr lang="en-NZ" sz="2400" i="1" dirty="0" smtClean="0">
                <a:solidFill>
                  <a:srgbClr val="00B050"/>
                </a:solidFill>
              </a:rPr>
              <a:t>I </a:t>
            </a:r>
            <a:r>
              <a:rPr lang="en-NZ" sz="2400" i="1" dirty="0">
                <a:solidFill>
                  <a:srgbClr val="00B050"/>
                </a:solidFill>
              </a:rPr>
              <a:t>would say you are not going to show the </a:t>
            </a:r>
            <a:r>
              <a:rPr lang="en-NZ" sz="2400" i="1" dirty="0" smtClean="0">
                <a:solidFill>
                  <a:srgbClr val="00B050"/>
                </a:solidFill>
              </a:rPr>
              <a:t>un-PC </a:t>
            </a:r>
            <a:r>
              <a:rPr lang="en-NZ" sz="2400" i="1" dirty="0">
                <a:solidFill>
                  <a:srgbClr val="00B050"/>
                </a:solidFill>
              </a:rPr>
              <a:t>parts of </a:t>
            </a:r>
            <a:r>
              <a:rPr lang="en-NZ" sz="2400" i="1" dirty="0" smtClean="0">
                <a:solidFill>
                  <a:srgbClr val="00B050"/>
                </a:solidFill>
              </a:rPr>
              <a:t>yourself, </a:t>
            </a:r>
            <a:r>
              <a:rPr lang="en-NZ" sz="2400" i="1" dirty="0">
                <a:solidFill>
                  <a:srgbClr val="00B050"/>
                </a:solidFill>
              </a:rPr>
              <a:t>you are only going to show the really </a:t>
            </a:r>
            <a:r>
              <a:rPr lang="en-NZ" sz="2400" i="1" dirty="0" smtClean="0">
                <a:solidFill>
                  <a:srgbClr val="00B050"/>
                </a:solidFill>
              </a:rPr>
              <a:t>you-PC </a:t>
            </a:r>
            <a:r>
              <a:rPr lang="en-NZ" sz="2400" i="1" dirty="0">
                <a:solidFill>
                  <a:srgbClr val="00B050"/>
                </a:solidFill>
              </a:rPr>
              <a:t>parts of yourself. </a:t>
            </a:r>
            <a:r>
              <a:rPr lang="en-NZ" sz="2400" i="1" dirty="0" smtClean="0">
                <a:solidFill>
                  <a:srgbClr val="00B050"/>
                </a:solidFill>
              </a:rPr>
              <a:t>So</a:t>
            </a:r>
            <a:r>
              <a:rPr lang="en-NZ" sz="2400" i="1" dirty="0">
                <a:solidFill>
                  <a:srgbClr val="00B050"/>
                </a:solidFill>
              </a:rPr>
              <a:t>, for most people that is not really who you are, you are only going to show the </a:t>
            </a:r>
            <a:r>
              <a:rPr lang="en-NZ" sz="2400" i="1" dirty="0" smtClean="0">
                <a:solidFill>
                  <a:srgbClr val="00B050"/>
                </a:solidFill>
              </a:rPr>
              <a:t>assignment-appropriate </a:t>
            </a:r>
            <a:r>
              <a:rPr lang="en-NZ" sz="2400" i="1" dirty="0">
                <a:solidFill>
                  <a:srgbClr val="00B050"/>
                </a:solidFill>
              </a:rPr>
              <a:t>university side of yourself on an </a:t>
            </a:r>
            <a:r>
              <a:rPr lang="en-NZ" sz="2400" i="1" dirty="0" err="1" smtClean="0">
                <a:solidFill>
                  <a:srgbClr val="00B050"/>
                </a:solidFill>
              </a:rPr>
              <a:t>ePortfolio</a:t>
            </a:r>
            <a:r>
              <a:rPr lang="en-NZ" sz="2400" i="1" dirty="0">
                <a:solidFill>
                  <a:srgbClr val="00B050"/>
                </a:solidFill>
              </a:rPr>
              <a:t>.  That is not bad as it is a professional </a:t>
            </a:r>
            <a:r>
              <a:rPr lang="en-NZ" sz="2400" i="1" dirty="0" smtClean="0">
                <a:solidFill>
                  <a:srgbClr val="00B050"/>
                </a:solidFill>
              </a:rPr>
              <a:t>thing”.</a:t>
            </a:r>
            <a:r>
              <a:rPr lang="en-NZ" sz="2400" dirty="0" smtClean="0"/>
              <a:t> </a:t>
            </a:r>
            <a:r>
              <a:rPr lang="en-NZ" sz="2000" dirty="0" smtClean="0"/>
              <a:t>(Ian)</a:t>
            </a:r>
            <a:endParaRPr lang="en-NZ" sz="2000" dirty="0"/>
          </a:p>
        </p:txBody>
      </p:sp>
    </p:spTree>
    <p:extLst>
      <p:ext uri="{BB962C8B-B14F-4D97-AF65-F5344CB8AC3E}">
        <p14:creationId xmlns:p14="http://schemas.microsoft.com/office/powerpoint/2010/main" val="2868413759"/>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19138" y="692696"/>
            <a:ext cx="7885310" cy="5433467"/>
          </a:xfrm>
        </p:spPr>
        <p:txBody>
          <a:bodyPr>
            <a:normAutofit/>
          </a:bodyPr>
          <a:lstStyle/>
          <a:p>
            <a:r>
              <a:rPr lang="en-NZ" sz="2800" dirty="0"/>
              <a:t>C</a:t>
            </a:r>
            <a:r>
              <a:rPr lang="en-NZ" sz="2800" dirty="0" smtClean="0"/>
              <a:t>learly understand that different views will be constructed for different audiences and have no issue with that, as long as the selection of material is honest (not necessarily the message).</a:t>
            </a:r>
          </a:p>
          <a:p>
            <a:pPr marL="0" indent="0">
              <a:buNone/>
            </a:pPr>
            <a:endParaRPr lang="en-NZ" sz="2800" dirty="0" smtClean="0"/>
          </a:p>
          <a:p>
            <a:r>
              <a:rPr lang="en-NZ" sz="2800" dirty="0" smtClean="0"/>
              <a:t>Accept that views will be massaged to suit the purpose and audience’s expectations</a:t>
            </a:r>
          </a:p>
          <a:p>
            <a:endParaRPr lang="en-NZ" sz="2800" dirty="0"/>
          </a:p>
          <a:p>
            <a:pPr marL="0" indent="0">
              <a:buNone/>
            </a:pPr>
            <a:r>
              <a:rPr lang="en-NZ" sz="2400" b="1" i="1" dirty="0" smtClean="0">
                <a:solidFill>
                  <a:srgbClr val="00B050"/>
                </a:solidFill>
              </a:rPr>
              <a:t>“you </a:t>
            </a:r>
            <a:r>
              <a:rPr lang="en-NZ" sz="2400" b="1" i="1" dirty="0">
                <a:solidFill>
                  <a:srgbClr val="00B050"/>
                </a:solidFill>
              </a:rPr>
              <a:t>just need to put the parts that they want to see </a:t>
            </a:r>
            <a:r>
              <a:rPr lang="en-NZ" sz="2400" b="1" i="1" dirty="0" smtClean="0">
                <a:solidFill>
                  <a:srgbClr val="00B050"/>
                </a:solidFill>
              </a:rPr>
              <a:t>and </a:t>
            </a:r>
            <a:r>
              <a:rPr lang="en-NZ" sz="2400" b="1" i="1" dirty="0">
                <a:solidFill>
                  <a:srgbClr val="00B050"/>
                </a:solidFill>
              </a:rPr>
              <a:t>that are true.  You can’t really put in things that don’t represent yourself at all</a:t>
            </a:r>
            <a:r>
              <a:rPr lang="en-NZ" sz="2400" b="1" i="1" dirty="0" smtClean="0">
                <a:solidFill>
                  <a:srgbClr val="00B050"/>
                </a:solidFill>
              </a:rPr>
              <a:t>.</a:t>
            </a:r>
            <a:r>
              <a:rPr lang="en-NZ" sz="2400" b="1" dirty="0" smtClean="0">
                <a:solidFill>
                  <a:srgbClr val="00B050"/>
                </a:solidFill>
              </a:rPr>
              <a:t>” </a:t>
            </a:r>
            <a:r>
              <a:rPr lang="en-NZ" sz="2000" dirty="0" smtClean="0"/>
              <a:t>(Ian)    </a:t>
            </a:r>
            <a:endParaRPr lang="en-NZ" sz="2000" dirty="0"/>
          </a:p>
          <a:p>
            <a:pPr marL="0" indent="0">
              <a:buNone/>
            </a:pPr>
            <a:endParaRPr lang="en-NZ" sz="2800" dirty="0"/>
          </a:p>
          <a:p>
            <a:pPr marL="0" indent="0">
              <a:buNone/>
            </a:pPr>
            <a:endParaRPr lang="en-NZ" sz="2000" dirty="0"/>
          </a:p>
        </p:txBody>
      </p:sp>
    </p:spTree>
    <p:extLst>
      <p:ext uri="{BB962C8B-B14F-4D97-AF65-F5344CB8AC3E}">
        <p14:creationId xmlns:p14="http://schemas.microsoft.com/office/powerpoint/2010/main" val="729058653"/>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536" y="260649"/>
            <a:ext cx="8352928" cy="6495752"/>
          </a:xfrm>
        </p:spPr>
        <p:txBody>
          <a:bodyPr/>
          <a:lstStyle/>
          <a:p>
            <a:r>
              <a:rPr lang="en-NZ" sz="2800" dirty="0" smtClean="0"/>
              <a:t>Preference for the physical context </a:t>
            </a:r>
            <a:r>
              <a:rPr lang="en-NZ" sz="2800" dirty="0"/>
              <a:t>where the </a:t>
            </a:r>
            <a:endParaRPr lang="en-NZ" sz="2800" dirty="0" smtClean="0"/>
          </a:p>
          <a:p>
            <a:pPr marL="0" indent="0">
              <a:buNone/>
            </a:pPr>
            <a:r>
              <a:rPr lang="en-NZ" sz="2800" dirty="0"/>
              <a:t> </a:t>
            </a:r>
            <a:r>
              <a:rPr lang="en-NZ" sz="2800" dirty="0" smtClean="0"/>
              <a:t>   true </a:t>
            </a:r>
            <a:r>
              <a:rPr lang="en-NZ" sz="2800" dirty="0"/>
              <a:t>‘self’ is expressed and </a:t>
            </a:r>
            <a:r>
              <a:rPr lang="en-NZ" sz="2800" dirty="0" smtClean="0"/>
              <a:t>concern about the risks</a:t>
            </a:r>
          </a:p>
          <a:p>
            <a:pPr marL="0" indent="0">
              <a:buNone/>
            </a:pPr>
            <a:r>
              <a:rPr lang="en-NZ" sz="2800" dirty="0"/>
              <a:t> </a:t>
            </a:r>
            <a:r>
              <a:rPr lang="en-NZ" sz="2800" dirty="0" smtClean="0"/>
              <a:t>   associated with </a:t>
            </a:r>
            <a:r>
              <a:rPr lang="en-NZ" sz="2800" dirty="0"/>
              <a:t>constructed </a:t>
            </a:r>
            <a:r>
              <a:rPr lang="en-NZ" sz="2800" dirty="0" smtClean="0"/>
              <a:t>identities</a:t>
            </a:r>
            <a:endParaRPr lang="en-NZ" sz="2800" dirty="0"/>
          </a:p>
          <a:p>
            <a:pPr marL="0" indent="0">
              <a:buNone/>
            </a:pPr>
            <a:endParaRPr lang="en-NZ" dirty="0"/>
          </a:p>
        </p:txBody>
      </p:sp>
      <p:sp>
        <p:nvSpPr>
          <p:cNvPr id="5" name="Oval 4"/>
          <p:cNvSpPr/>
          <p:nvPr/>
        </p:nvSpPr>
        <p:spPr>
          <a:xfrm>
            <a:off x="532858" y="1916832"/>
            <a:ext cx="1656184" cy="1512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Physical space is real</a:t>
            </a:r>
            <a:endParaRPr lang="en-NZ" dirty="0"/>
          </a:p>
        </p:txBody>
      </p:sp>
      <p:sp>
        <p:nvSpPr>
          <p:cNvPr id="6" name="Oval 5"/>
          <p:cNvSpPr/>
          <p:nvPr/>
        </p:nvSpPr>
        <p:spPr>
          <a:xfrm>
            <a:off x="4517507" y="1973630"/>
            <a:ext cx="2074845" cy="20167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No taking back what you say in physical  space</a:t>
            </a:r>
            <a:endParaRPr lang="en-NZ" dirty="0"/>
          </a:p>
        </p:txBody>
      </p:sp>
      <p:sp>
        <p:nvSpPr>
          <p:cNvPr id="7" name="Oval 6"/>
          <p:cNvSpPr/>
          <p:nvPr/>
        </p:nvSpPr>
        <p:spPr>
          <a:xfrm>
            <a:off x="6804248" y="2046776"/>
            <a:ext cx="1948344" cy="19435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Delete any mistakes made in digital space</a:t>
            </a:r>
            <a:endParaRPr lang="en-NZ" dirty="0"/>
          </a:p>
        </p:txBody>
      </p:sp>
      <p:sp>
        <p:nvSpPr>
          <p:cNvPr id="8" name="Oval 7"/>
          <p:cNvSpPr/>
          <p:nvPr/>
        </p:nvSpPr>
        <p:spPr>
          <a:xfrm>
            <a:off x="2250100" y="1880258"/>
            <a:ext cx="1872208" cy="1512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Digital space is half real</a:t>
            </a:r>
            <a:endParaRPr lang="en-NZ" dirty="0"/>
          </a:p>
        </p:txBody>
      </p:sp>
      <p:sp>
        <p:nvSpPr>
          <p:cNvPr id="9" name="Oval 8"/>
          <p:cNvSpPr/>
          <p:nvPr/>
        </p:nvSpPr>
        <p:spPr>
          <a:xfrm>
            <a:off x="5004048" y="4222146"/>
            <a:ext cx="2520280" cy="1872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False personas are unhealthy</a:t>
            </a:r>
            <a:endParaRPr lang="en-NZ" dirty="0"/>
          </a:p>
        </p:txBody>
      </p:sp>
      <p:sp>
        <p:nvSpPr>
          <p:cNvPr id="10" name="Oval 9"/>
          <p:cNvSpPr/>
          <p:nvPr/>
        </p:nvSpPr>
        <p:spPr>
          <a:xfrm>
            <a:off x="2608997" y="4302714"/>
            <a:ext cx="2088232"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Disconnected identities</a:t>
            </a:r>
            <a:endParaRPr lang="en-NZ" dirty="0"/>
          </a:p>
        </p:txBody>
      </p:sp>
      <p:sp>
        <p:nvSpPr>
          <p:cNvPr id="11" name="Oval 10"/>
          <p:cNvSpPr/>
          <p:nvPr/>
        </p:nvSpPr>
        <p:spPr>
          <a:xfrm>
            <a:off x="508585" y="4293096"/>
            <a:ext cx="1950910" cy="1801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smtClean="0"/>
              <a:t>Less human context in digital world</a:t>
            </a:r>
            <a:endParaRPr lang="en-NZ" dirty="0"/>
          </a:p>
        </p:txBody>
      </p:sp>
    </p:spTree>
    <p:extLst>
      <p:ext uri="{BB962C8B-B14F-4D97-AF65-F5344CB8AC3E}">
        <p14:creationId xmlns:p14="http://schemas.microsoft.com/office/powerpoint/2010/main" val="3089403171"/>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8136904" cy="1584176"/>
          </a:xfrm>
        </p:spPr>
        <p:txBody>
          <a:bodyPr>
            <a:normAutofit/>
          </a:bodyPr>
          <a:lstStyle/>
          <a:p>
            <a:pPr algn="l"/>
            <a:r>
              <a:rPr lang="en-NZ" sz="3200" b="1" dirty="0" smtClean="0">
                <a:solidFill>
                  <a:srgbClr val="FFFF00"/>
                </a:solidFill>
              </a:rPr>
              <a:t>3.   Concern with ethics around digital </a:t>
            </a:r>
            <a:br>
              <a:rPr lang="en-NZ" sz="3200" b="1" dirty="0" smtClean="0">
                <a:solidFill>
                  <a:srgbClr val="FFFF00"/>
                </a:solidFill>
              </a:rPr>
            </a:br>
            <a:r>
              <a:rPr lang="en-NZ" sz="3200" b="1" dirty="0">
                <a:solidFill>
                  <a:srgbClr val="FFFF00"/>
                </a:solidFill>
              </a:rPr>
              <a:t> </a:t>
            </a:r>
            <a:r>
              <a:rPr lang="en-NZ" sz="3200" b="1" dirty="0" smtClean="0">
                <a:solidFill>
                  <a:srgbClr val="FFFF00"/>
                </a:solidFill>
              </a:rPr>
              <a:t>      representation of ‘self’</a:t>
            </a:r>
            <a:endParaRPr lang="en-NZ" sz="3200" b="1" dirty="0">
              <a:solidFill>
                <a:srgbClr val="FFFF00"/>
              </a:solidFill>
            </a:endParaRPr>
          </a:p>
        </p:txBody>
      </p:sp>
      <p:sp>
        <p:nvSpPr>
          <p:cNvPr id="3" name="Content Placeholder 2"/>
          <p:cNvSpPr>
            <a:spLocks noGrp="1"/>
          </p:cNvSpPr>
          <p:nvPr>
            <p:ph idx="1"/>
          </p:nvPr>
        </p:nvSpPr>
        <p:spPr>
          <a:xfrm>
            <a:off x="457200" y="1916832"/>
            <a:ext cx="8229600" cy="4680520"/>
          </a:xfrm>
        </p:spPr>
        <p:txBody>
          <a:bodyPr>
            <a:normAutofit fontScale="92500"/>
          </a:bodyPr>
          <a:lstStyle/>
          <a:p>
            <a:pPr marL="0" indent="0">
              <a:buNone/>
            </a:pPr>
            <a:endParaRPr lang="en-NZ" sz="2400" dirty="0" smtClean="0"/>
          </a:p>
          <a:p>
            <a:pPr marL="0" indent="0">
              <a:buNone/>
            </a:pPr>
            <a:r>
              <a:rPr lang="en-NZ" sz="2600" dirty="0" smtClean="0"/>
              <a:t>While discussing the construction of a view for an employer:</a:t>
            </a:r>
          </a:p>
          <a:p>
            <a:pPr marL="0" indent="0">
              <a:buNone/>
            </a:pPr>
            <a:r>
              <a:rPr lang="en-NZ" sz="2600" dirty="0" smtClean="0"/>
              <a:t>John: </a:t>
            </a:r>
            <a:r>
              <a:rPr lang="en-NZ" sz="2600" dirty="0" smtClean="0">
                <a:solidFill>
                  <a:srgbClr val="00B050"/>
                </a:solidFill>
              </a:rPr>
              <a:t>So if you’re doing it for a principal, it might not even be a true reflection of what you are trying to display in its entirety but you are just putting out what you perceive they want to see</a:t>
            </a:r>
          </a:p>
          <a:p>
            <a:pPr marL="0" indent="0">
              <a:buNone/>
            </a:pPr>
            <a:r>
              <a:rPr lang="en-NZ" sz="2600" dirty="0" smtClean="0">
                <a:solidFill>
                  <a:schemeClr val="tx2"/>
                </a:solidFill>
              </a:rPr>
              <a:t>Ian: </a:t>
            </a:r>
            <a:r>
              <a:rPr lang="en-NZ" sz="2600" dirty="0" smtClean="0">
                <a:solidFill>
                  <a:srgbClr val="FFFF00"/>
                </a:solidFill>
              </a:rPr>
              <a:t>You can’t just completely make it up</a:t>
            </a:r>
            <a:endParaRPr lang="en-NZ" sz="2600" dirty="0">
              <a:solidFill>
                <a:srgbClr val="FFFF00"/>
              </a:solidFill>
            </a:endParaRPr>
          </a:p>
          <a:p>
            <a:pPr marL="0" indent="0">
              <a:buNone/>
            </a:pPr>
            <a:r>
              <a:rPr lang="en-NZ" sz="2600" dirty="0" smtClean="0">
                <a:solidFill>
                  <a:schemeClr val="tx2"/>
                </a:solidFill>
              </a:rPr>
              <a:t>John</a:t>
            </a:r>
            <a:r>
              <a:rPr lang="en-NZ" sz="2600" b="1" dirty="0" smtClean="0">
                <a:solidFill>
                  <a:schemeClr val="tx2"/>
                </a:solidFill>
              </a:rPr>
              <a:t>: </a:t>
            </a:r>
            <a:r>
              <a:rPr lang="en-NZ" sz="2600" dirty="0" smtClean="0">
                <a:solidFill>
                  <a:srgbClr val="00B050"/>
                </a:solidFill>
              </a:rPr>
              <a:t>It’s </a:t>
            </a:r>
            <a:r>
              <a:rPr lang="en-NZ" sz="2600" dirty="0">
                <a:solidFill>
                  <a:srgbClr val="00B050"/>
                </a:solidFill>
              </a:rPr>
              <a:t>more </a:t>
            </a:r>
            <a:r>
              <a:rPr lang="en-NZ" sz="2600" dirty="0" smtClean="0">
                <a:solidFill>
                  <a:srgbClr val="00B050"/>
                </a:solidFill>
              </a:rPr>
              <a:t>like </a:t>
            </a:r>
            <a:r>
              <a:rPr lang="en-NZ" sz="2600" dirty="0">
                <a:solidFill>
                  <a:srgbClr val="00B050"/>
                </a:solidFill>
              </a:rPr>
              <a:t>tweaking, directing</a:t>
            </a:r>
            <a:r>
              <a:rPr lang="en-NZ" sz="2600" dirty="0" smtClean="0">
                <a:solidFill>
                  <a:srgbClr val="00B050"/>
                </a:solidFill>
              </a:rPr>
              <a:t>…. </a:t>
            </a:r>
            <a:endParaRPr lang="en-NZ" sz="2600" dirty="0">
              <a:solidFill>
                <a:srgbClr val="00B050"/>
              </a:solidFill>
            </a:endParaRPr>
          </a:p>
          <a:p>
            <a:pPr marL="0" indent="0">
              <a:buNone/>
            </a:pPr>
            <a:r>
              <a:rPr lang="en-NZ" sz="2600" dirty="0" smtClean="0"/>
              <a:t>Ian: </a:t>
            </a:r>
            <a:r>
              <a:rPr lang="en-NZ" sz="2600" dirty="0" smtClean="0">
                <a:solidFill>
                  <a:srgbClr val="FFFF00"/>
                </a:solidFill>
              </a:rPr>
              <a:t>White lies?  </a:t>
            </a:r>
            <a:r>
              <a:rPr lang="en-NZ" sz="2600" dirty="0" smtClean="0"/>
              <a:t>(laughter) </a:t>
            </a:r>
          </a:p>
          <a:p>
            <a:pPr marL="0" indent="0">
              <a:buNone/>
            </a:pPr>
            <a:r>
              <a:rPr lang="en-NZ" sz="2600" dirty="0" smtClean="0"/>
              <a:t>John: </a:t>
            </a:r>
            <a:r>
              <a:rPr lang="en-NZ" sz="2600" dirty="0" smtClean="0">
                <a:solidFill>
                  <a:srgbClr val="00B050"/>
                </a:solidFill>
              </a:rPr>
              <a:t>No </a:t>
            </a:r>
            <a:r>
              <a:rPr lang="en-NZ" sz="2600" dirty="0">
                <a:solidFill>
                  <a:srgbClr val="00B050"/>
                </a:solidFill>
              </a:rPr>
              <a:t>, not white </a:t>
            </a:r>
            <a:r>
              <a:rPr lang="en-NZ" sz="2600" dirty="0" smtClean="0">
                <a:solidFill>
                  <a:srgbClr val="00B050"/>
                </a:solidFill>
              </a:rPr>
              <a:t>lies, </a:t>
            </a:r>
            <a:r>
              <a:rPr lang="en-NZ" sz="2600" dirty="0">
                <a:solidFill>
                  <a:srgbClr val="00B050"/>
                </a:solidFill>
              </a:rPr>
              <a:t>just like directing, adding or leaving out what you may </a:t>
            </a:r>
            <a:r>
              <a:rPr lang="en-NZ" sz="2600" dirty="0" smtClean="0">
                <a:solidFill>
                  <a:srgbClr val="00B050"/>
                </a:solidFill>
              </a:rPr>
              <a:t>see fit, </a:t>
            </a:r>
            <a:r>
              <a:rPr lang="en-NZ" sz="2600" dirty="0">
                <a:solidFill>
                  <a:srgbClr val="00B050"/>
                </a:solidFill>
              </a:rPr>
              <a:t>directing it at who is going to see it.</a:t>
            </a:r>
          </a:p>
          <a:p>
            <a:endParaRPr lang="en-NZ" sz="2400" dirty="0" smtClean="0"/>
          </a:p>
        </p:txBody>
      </p:sp>
    </p:spTree>
    <p:extLst>
      <p:ext uri="{BB962C8B-B14F-4D97-AF65-F5344CB8AC3E}">
        <p14:creationId xmlns:p14="http://schemas.microsoft.com/office/powerpoint/2010/main" val="373041623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20688"/>
            <a:ext cx="8784976" cy="1656184"/>
          </a:xfrm>
        </p:spPr>
        <p:txBody>
          <a:bodyPr>
            <a:normAutofit/>
          </a:bodyPr>
          <a:lstStyle/>
          <a:p>
            <a:pPr marL="457200" indent="-457200" algn="l">
              <a:buFont typeface="Arial" panose="020B0604020202020204" pitchFamily="34" charset="0"/>
              <a:buChar char="•"/>
            </a:pPr>
            <a:r>
              <a:rPr lang="en-NZ" sz="2800" dirty="0" smtClean="0"/>
              <a:t>Concern for authentic verification of ‘self’ in </a:t>
            </a:r>
            <a:br>
              <a:rPr lang="en-NZ" sz="2800" dirty="0" smtClean="0"/>
            </a:br>
            <a:r>
              <a:rPr lang="en-NZ" sz="2800" dirty="0" smtClean="0"/>
              <a:t>face-to-face interactions</a:t>
            </a:r>
            <a:endParaRPr lang="en-NZ" sz="2800" dirty="0"/>
          </a:p>
        </p:txBody>
      </p:sp>
      <p:sp>
        <p:nvSpPr>
          <p:cNvPr id="3" name="Content Placeholder 2"/>
          <p:cNvSpPr>
            <a:spLocks noGrp="1"/>
          </p:cNvSpPr>
          <p:nvPr>
            <p:ph idx="1"/>
          </p:nvPr>
        </p:nvSpPr>
        <p:spPr/>
        <p:txBody>
          <a:bodyPr>
            <a:normAutofit/>
          </a:bodyPr>
          <a:lstStyle/>
          <a:p>
            <a:pPr marL="0" indent="0">
              <a:buNone/>
            </a:pPr>
            <a:endParaRPr lang="en-NZ" dirty="0"/>
          </a:p>
          <a:p>
            <a:pPr marL="0" indent="0">
              <a:buNone/>
            </a:pPr>
            <a:r>
              <a:rPr lang="en-NZ" sz="2400" dirty="0" smtClean="0"/>
              <a:t>  </a:t>
            </a:r>
            <a:endParaRPr lang="en-NZ" sz="2400" dirty="0"/>
          </a:p>
          <a:p>
            <a:pPr marL="0" indent="0">
              <a:lnSpc>
                <a:spcPct val="150000"/>
              </a:lnSpc>
              <a:buNone/>
            </a:pPr>
            <a:r>
              <a:rPr lang="en-NZ" sz="2400" i="1" dirty="0" smtClean="0">
                <a:solidFill>
                  <a:srgbClr val="FFFF00"/>
                </a:solidFill>
              </a:rPr>
              <a:t>“As long as you are going to lectures and the lecturer can see who you are there – there will be no ethical issue. But if it was all done online, I would have a bother with that “ </a:t>
            </a:r>
            <a:r>
              <a:rPr lang="en-NZ" sz="2400" dirty="0" smtClean="0"/>
              <a:t>(Ian)</a:t>
            </a:r>
            <a:endParaRPr lang="en-NZ" sz="2400" dirty="0"/>
          </a:p>
        </p:txBody>
      </p:sp>
    </p:spTree>
    <p:extLst>
      <p:ext uri="{BB962C8B-B14F-4D97-AF65-F5344CB8AC3E}">
        <p14:creationId xmlns:p14="http://schemas.microsoft.com/office/powerpoint/2010/main" val="407261299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507288" cy="1124744"/>
          </a:xfrm>
        </p:spPr>
        <p:txBody>
          <a:bodyPr>
            <a:normAutofit/>
          </a:bodyPr>
          <a:lstStyle/>
          <a:p>
            <a:r>
              <a:rPr lang="en-NZ" sz="3200" b="1" dirty="0" smtClean="0">
                <a:solidFill>
                  <a:srgbClr val="FFFF00"/>
                </a:solidFill>
              </a:rPr>
              <a:t>In summary</a:t>
            </a:r>
            <a:r>
              <a:rPr lang="en-NZ" sz="3200" dirty="0" smtClean="0">
                <a:solidFill>
                  <a:srgbClr val="FFFF00"/>
                </a:solidFill>
              </a:rPr>
              <a:t>:</a:t>
            </a:r>
            <a:endParaRPr lang="en-NZ" sz="3200" b="1" dirty="0">
              <a:solidFill>
                <a:srgbClr val="FFFF00"/>
              </a:solidFill>
            </a:endParaRPr>
          </a:p>
        </p:txBody>
      </p:sp>
      <p:sp>
        <p:nvSpPr>
          <p:cNvPr id="3" name="Content Placeholder 2"/>
          <p:cNvSpPr>
            <a:spLocks noGrp="1"/>
          </p:cNvSpPr>
          <p:nvPr>
            <p:ph idx="1"/>
          </p:nvPr>
        </p:nvSpPr>
        <p:spPr>
          <a:xfrm>
            <a:off x="457200" y="980728"/>
            <a:ext cx="8507288" cy="5760640"/>
          </a:xfrm>
        </p:spPr>
        <p:txBody>
          <a:bodyPr>
            <a:normAutofit fontScale="92500"/>
          </a:bodyPr>
          <a:lstStyle/>
          <a:p>
            <a:pPr marL="0" indent="0">
              <a:buNone/>
            </a:pPr>
            <a:r>
              <a:rPr lang="en-NZ" sz="2400" dirty="0" smtClean="0"/>
              <a:t>Based on a very small sample of male student teachers, the research findings suggest that:</a:t>
            </a:r>
          </a:p>
          <a:p>
            <a:pPr marL="0" indent="0">
              <a:buNone/>
            </a:pPr>
            <a:endParaRPr lang="en-NZ" sz="2400" dirty="0" smtClean="0"/>
          </a:p>
          <a:p>
            <a:pPr marL="457200" indent="-457200">
              <a:buAutoNum type="arabicPeriod"/>
            </a:pPr>
            <a:r>
              <a:rPr lang="en-NZ" sz="2400" dirty="0" smtClean="0"/>
              <a:t>Males are more reserved and reluctant  to reveal the ‘self’ </a:t>
            </a:r>
          </a:p>
          <a:p>
            <a:pPr marL="0" indent="0">
              <a:buNone/>
            </a:pPr>
            <a:r>
              <a:rPr lang="en-NZ" sz="2400" dirty="0"/>
              <a:t> </a:t>
            </a:r>
            <a:r>
              <a:rPr lang="en-NZ" sz="2400" dirty="0" smtClean="0"/>
              <a:t>     through </a:t>
            </a:r>
            <a:r>
              <a:rPr lang="en-NZ" sz="2400" dirty="0" err="1" smtClean="0"/>
              <a:t>ePortfolio</a:t>
            </a:r>
            <a:r>
              <a:rPr lang="en-NZ" sz="2400" dirty="0" smtClean="0"/>
              <a:t> than females, with a clear division between</a:t>
            </a:r>
          </a:p>
          <a:p>
            <a:pPr marL="0" indent="0">
              <a:buNone/>
            </a:pPr>
            <a:r>
              <a:rPr lang="en-NZ" sz="2400" dirty="0"/>
              <a:t> </a:t>
            </a:r>
            <a:r>
              <a:rPr lang="en-NZ" sz="2400" dirty="0" smtClean="0"/>
              <a:t>     personal and professional ‘self’ </a:t>
            </a:r>
          </a:p>
          <a:p>
            <a:pPr marL="0" indent="0">
              <a:buNone/>
            </a:pPr>
            <a:endParaRPr lang="en-NZ" sz="2400" dirty="0" smtClean="0"/>
          </a:p>
          <a:p>
            <a:pPr marL="457200" indent="-457200">
              <a:buAutoNum type="arabicPeriod" startAt="2"/>
            </a:pPr>
            <a:r>
              <a:rPr lang="en-NZ" sz="2400" dirty="0" smtClean="0"/>
              <a:t>Males acknowledge that digital identities are constructed to</a:t>
            </a:r>
          </a:p>
          <a:p>
            <a:pPr marL="0" indent="0">
              <a:buNone/>
            </a:pPr>
            <a:r>
              <a:rPr lang="en-NZ" sz="2400" dirty="0" smtClean="0"/>
              <a:t>       present ‘self’ in a favourable light, however,  value as strongly </a:t>
            </a:r>
          </a:p>
          <a:p>
            <a:pPr marL="0" indent="0">
              <a:buNone/>
            </a:pPr>
            <a:r>
              <a:rPr lang="en-NZ" sz="2400" dirty="0"/>
              <a:t> </a:t>
            </a:r>
            <a:r>
              <a:rPr lang="en-NZ" sz="2400" dirty="0" smtClean="0"/>
              <a:t>      as females, face-to-face interactions for presentation of </a:t>
            </a:r>
          </a:p>
          <a:p>
            <a:pPr marL="0" indent="0">
              <a:buNone/>
            </a:pPr>
            <a:r>
              <a:rPr lang="en-NZ" sz="2400" dirty="0"/>
              <a:t> </a:t>
            </a:r>
            <a:r>
              <a:rPr lang="en-NZ" sz="2400" dirty="0" smtClean="0"/>
              <a:t>     ‘authentic’ identity</a:t>
            </a:r>
          </a:p>
          <a:p>
            <a:pPr marL="0" indent="0">
              <a:buNone/>
            </a:pPr>
            <a:endParaRPr lang="en-NZ" sz="2400" dirty="0" smtClean="0"/>
          </a:p>
          <a:p>
            <a:pPr marL="457200" indent="-457200">
              <a:buAutoNum type="arabicPeriod" startAt="3"/>
            </a:pPr>
            <a:r>
              <a:rPr lang="en-NZ" sz="2400" dirty="0" smtClean="0"/>
              <a:t>Males  are more pragmatic  than females, about the </a:t>
            </a:r>
          </a:p>
          <a:p>
            <a:pPr marL="0" indent="0">
              <a:buNone/>
            </a:pPr>
            <a:r>
              <a:rPr lang="en-NZ" sz="2400" dirty="0"/>
              <a:t> </a:t>
            </a:r>
            <a:r>
              <a:rPr lang="en-NZ" sz="2400" dirty="0" smtClean="0"/>
              <a:t>      importance of honest representation of the ‘self’ in a digital form</a:t>
            </a:r>
          </a:p>
          <a:p>
            <a:endParaRPr lang="en-NZ" sz="2400" dirty="0" smtClean="0"/>
          </a:p>
          <a:p>
            <a:endParaRPr lang="en-NZ" sz="2400" dirty="0" smtClean="0"/>
          </a:p>
          <a:p>
            <a:endParaRPr lang="en-NZ" sz="2400" dirty="0"/>
          </a:p>
        </p:txBody>
      </p:sp>
    </p:spTree>
    <p:extLst>
      <p:ext uri="{BB962C8B-B14F-4D97-AF65-F5344CB8AC3E}">
        <p14:creationId xmlns:p14="http://schemas.microsoft.com/office/powerpoint/2010/main" val="1402326095"/>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714202"/>
          </a:xfrm>
        </p:spPr>
        <p:txBody>
          <a:bodyPr>
            <a:normAutofit/>
          </a:bodyPr>
          <a:lstStyle/>
          <a:p>
            <a:r>
              <a:rPr lang="en-NZ" sz="3200" dirty="0" smtClean="0"/>
              <a:t>Are students’ views regarding representation of </a:t>
            </a:r>
            <a:br>
              <a:rPr lang="en-NZ" sz="3200" dirty="0" smtClean="0"/>
            </a:br>
            <a:r>
              <a:rPr lang="en-NZ" sz="3200" dirty="0" smtClean="0"/>
              <a:t>‘self’ gendered?</a:t>
            </a:r>
            <a:endParaRPr lang="en-NZ" sz="3200"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15816" y="2708920"/>
            <a:ext cx="3310415" cy="2206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9533975"/>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solidFill>
                  <a:srgbClr val="FFFF00"/>
                </a:solidFill>
              </a:rPr>
              <a:t>What does the literature say about representation of digital  ‘self’?</a:t>
            </a:r>
            <a:endParaRPr lang="en-NZ" sz="3200" b="1" dirty="0">
              <a:solidFill>
                <a:srgbClr val="FFFF00"/>
              </a:solidFill>
            </a:endParaRPr>
          </a:p>
        </p:txBody>
      </p:sp>
      <p:sp>
        <p:nvSpPr>
          <p:cNvPr id="3" name="Content Placeholder 2"/>
          <p:cNvSpPr>
            <a:spLocks noGrp="1"/>
          </p:cNvSpPr>
          <p:nvPr>
            <p:ph idx="1"/>
          </p:nvPr>
        </p:nvSpPr>
        <p:spPr>
          <a:xfrm>
            <a:off x="457200" y="1700808"/>
            <a:ext cx="8507288" cy="4824536"/>
          </a:xfrm>
        </p:spPr>
        <p:txBody>
          <a:bodyPr>
            <a:normAutofit lnSpcReduction="10000"/>
          </a:bodyPr>
          <a:lstStyle/>
          <a:p>
            <a:r>
              <a:rPr lang="en-NZ" sz="2400" dirty="0" err="1" smtClean="0"/>
              <a:t>Abrami</a:t>
            </a:r>
            <a:r>
              <a:rPr lang="en-NZ" sz="2400" dirty="0" smtClean="0"/>
              <a:t> &amp; Barrett (2005) – showcase/presentation portfolios demonstrate achievements, attributes or competencies for a particular audience</a:t>
            </a:r>
          </a:p>
          <a:p>
            <a:pPr marL="0" indent="0">
              <a:buNone/>
            </a:pPr>
            <a:endParaRPr lang="en-NZ" sz="2400" dirty="0" smtClean="0"/>
          </a:p>
          <a:p>
            <a:r>
              <a:rPr lang="en-NZ" sz="2400" dirty="0"/>
              <a:t>Ring &amp; </a:t>
            </a:r>
            <a:r>
              <a:rPr lang="en-NZ" sz="2400" dirty="0" err="1"/>
              <a:t>Foti</a:t>
            </a:r>
            <a:r>
              <a:rPr lang="en-NZ" sz="2400" dirty="0"/>
              <a:t> (2006) – combination of control and customization raises ethical issues involving showcasing the ‘self</a:t>
            </a:r>
            <a:r>
              <a:rPr lang="en-NZ" sz="2400" dirty="0" smtClean="0"/>
              <a:t>’ </a:t>
            </a:r>
          </a:p>
          <a:p>
            <a:endParaRPr lang="en-NZ" sz="2400" dirty="0"/>
          </a:p>
          <a:p>
            <a:r>
              <a:rPr lang="en-NZ" sz="2400" dirty="0" smtClean="0"/>
              <a:t>Stefani, Mason &amp; Pegler (2007) – warn that selection of material can  “be used to evidence learning in a persuasive way” (p. 13)</a:t>
            </a:r>
          </a:p>
          <a:p>
            <a:pPr marL="0" indent="0">
              <a:buNone/>
            </a:pPr>
            <a:endParaRPr lang="en-NZ" sz="2400" dirty="0" smtClean="0"/>
          </a:p>
          <a:p>
            <a:r>
              <a:rPr lang="en-NZ" sz="2400" dirty="0" err="1"/>
              <a:t>Ravet</a:t>
            </a:r>
            <a:r>
              <a:rPr lang="en-NZ" sz="2400" dirty="0"/>
              <a:t> (2008) – digital identify or e-self = extension of a physical self to include the total extent of a digital presence, including data ….. Need for ‘digital education’</a:t>
            </a:r>
          </a:p>
          <a:p>
            <a:pPr marL="0" indent="0">
              <a:buNone/>
            </a:pPr>
            <a:endParaRPr lang="en-NZ" sz="2400" dirty="0" smtClean="0"/>
          </a:p>
          <a:p>
            <a:endParaRPr lang="en-NZ" sz="2400" dirty="0" smtClean="0"/>
          </a:p>
          <a:p>
            <a:endParaRPr lang="en-NZ" sz="2400" dirty="0" smtClean="0"/>
          </a:p>
          <a:p>
            <a:pPr marL="0" indent="0">
              <a:buNone/>
            </a:pPr>
            <a:endParaRPr lang="en-NZ" sz="2400" dirty="0"/>
          </a:p>
          <a:p>
            <a:pPr marL="0" indent="0">
              <a:buNone/>
            </a:pPr>
            <a:endParaRPr lang="en-NZ" sz="2400" dirty="0" smtClean="0"/>
          </a:p>
          <a:p>
            <a:pPr marL="0" indent="0">
              <a:buNone/>
            </a:pPr>
            <a:endParaRPr lang="en-NZ" sz="2400" dirty="0" smtClean="0"/>
          </a:p>
          <a:p>
            <a:endParaRPr lang="en-NZ" sz="2400" dirty="0"/>
          </a:p>
        </p:txBody>
      </p:sp>
    </p:spTree>
    <p:extLst>
      <p:ext uri="{BB962C8B-B14F-4D97-AF65-F5344CB8AC3E}">
        <p14:creationId xmlns:p14="http://schemas.microsoft.com/office/powerpoint/2010/main" val="233189296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solidFill>
                  <a:srgbClr val="FFFF00"/>
                </a:solidFill>
              </a:rPr>
              <a:t>What does the literature say about representation of digital  ‘self’?</a:t>
            </a:r>
            <a:endParaRPr lang="en-NZ" sz="3200" b="1" dirty="0">
              <a:solidFill>
                <a:srgbClr val="FFFF00"/>
              </a:solidFill>
            </a:endParaRPr>
          </a:p>
        </p:txBody>
      </p:sp>
      <p:sp>
        <p:nvSpPr>
          <p:cNvPr id="3" name="Content Placeholder 2"/>
          <p:cNvSpPr>
            <a:spLocks noGrp="1"/>
          </p:cNvSpPr>
          <p:nvPr>
            <p:ph idx="1"/>
          </p:nvPr>
        </p:nvSpPr>
        <p:spPr>
          <a:xfrm>
            <a:off x="457200" y="1772816"/>
            <a:ext cx="8507288" cy="4752528"/>
          </a:xfrm>
        </p:spPr>
        <p:txBody>
          <a:bodyPr>
            <a:normAutofit fontScale="92500" lnSpcReduction="20000"/>
          </a:bodyPr>
          <a:lstStyle/>
          <a:p>
            <a:r>
              <a:rPr lang="en-NZ" sz="2600" dirty="0" smtClean="0"/>
              <a:t>Cambridge </a:t>
            </a:r>
            <a:r>
              <a:rPr lang="en-NZ" sz="2600" dirty="0"/>
              <a:t>(2007) –  </a:t>
            </a:r>
            <a:r>
              <a:rPr lang="en-NZ" sz="2600" dirty="0" err="1"/>
              <a:t>ePortfolio</a:t>
            </a:r>
            <a:r>
              <a:rPr lang="en-NZ" sz="2600" dirty="0"/>
              <a:t>  = the genre at the intersection of two spheres of life : more personal  than a CV and more professional than Facebook – need to negotiate the </a:t>
            </a:r>
            <a:r>
              <a:rPr lang="en-NZ" sz="2600" dirty="0" smtClean="0"/>
              <a:t>tension</a:t>
            </a:r>
          </a:p>
          <a:p>
            <a:pPr marL="0" indent="0">
              <a:buNone/>
            </a:pPr>
            <a:endParaRPr lang="en-NZ" sz="2600" dirty="0" smtClean="0"/>
          </a:p>
          <a:p>
            <a:r>
              <a:rPr lang="en-NZ" sz="2600" dirty="0" smtClean="0"/>
              <a:t>Grant &amp; Grant (2003) – need for ethical </a:t>
            </a:r>
            <a:r>
              <a:rPr lang="en-NZ" sz="2600" dirty="0" err="1" smtClean="0"/>
              <a:t>ePortfolios</a:t>
            </a:r>
            <a:r>
              <a:rPr lang="en-NZ" sz="2600" dirty="0" smtClean="0"/>
              <a:t> which reflect personal identity and values</a:t>
            </a:r>
            <a:endParaRPr lang="en-NZ" sz="2600" dirty="0"/>
          </a:p>
          <a:p>
            <a:endParaRPr lang="en-NZ" sz="2600" dirty="0" smtClean="0"/>
          </a:p>
          <a:p>
            <a:r>
              <a:rPr lang="en-NZ" sz="2600" dirty="0" smtClean="0"/>
              <a:t>Lewis &amp; </a:t>
            </a:r>
            <a:r>
              <a:rPr lang="en-NZ" sz="2600" dirty="0" err="1" smtClean="0"/>
              <a:t>Gerbic</a:t>
            </a:r>
            <a:r>
              <a:rPr lang="en-NZ" sz="2600" dirty="0" smtClean="0"/>
              <a:t> (2012) –  teacher educators confronted by challenges of digital representation, ethics of honesty and professional presentations</a:t>
            </a:r>
          </a:p>
          <a:p>
            <a:pPr marL="0" indent="0">
              <a:buNone/>
            </a:pPr>
            <a:endParaRPr lang="en-NZ" sz="2600" dirty="0" smtClean="0"/>
          </a:p>
          <a:p>
            <a:r>
              <a:rPr lang="en-NZ" sz="2600" dirty="0" smtClean="0"/>
              <a:t>Silence on gendered perspective of representing ‘self’</a:t>
            </a:r>
          </a:p>
          <a:p>
            <a:pPr marL="0" indent="0">
              <a:buNone/>
            </a:pPr>
            <a:r>
              <a:rPr lang="en-NZ" sz="2600" dirty="0" smtClean="0"/>
              <a:t>      in the digital medium of </a:t>
            </a:r>
            <a:r>
              <a:rPr lang="en-NZ" sz="2600" dirty="0" err="1" smtClean="0"/>
              <a:t>ePortfolios</a:t>
            </a:r>
            <a:endParaRPr lang="en-NZ" sz="2600" dirty="0" smtClean="0"/>
          </a:p>
          <a:p>
            <a:endParaRPr lang="en-NZ" sz="2400" dirty="0" smtClean="0"/>
          </a:p>
          <a:p>
            <a:endParaRPr lang="en-NZ" sz="2400" dirty="0"/>
          </a:p>
        </p:txBody>
      </p:sp>
    </p:spTree>
    <p:extLst>
      <p:ext uri="{BB962C8B-B14F-4D97-AF65-F5344CB8AC3E}">
        <p14:creationId xmlns:p14="http://schemas.microsoft.com/office/powerpoint/2010/main" val="184991358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NZ" sz="3200" dirty="0" err="1" smtClean="0"/>
              <a:t>ePIC</a:t>
            </a:r>
            <a:r>
              <a:rPr lang="en-NZ" sz="3200" dirty="0" smtClean="0"/>
              <a:t> Conference presentation </a:t>
            </a:r>
            <a:r>
              <a:rPr lang="en-NZ" sz="2800" dirty="0" smtClean="0"/>
              <a:t>(July 2012)</a:t>
            </a:r>
            <a:endParaRPr lang="en-NZ" sz="2800" dirty="0"/>
          </a:p>
        </p:txBody>
      </p:sp>
      <p:sp>
        <p:nvSpPr>
          <p:cNvPr id="3" name="Content Placeholder 2"/>
          <p:cNvSpPr>
            <a:spLocks noGrp="1"/>
          </p:cNvSpPr>
          <p:nvPr>
            <p:ph idx="1"/>
          </p:nvPr>
        </p:nvSpPr>
        <p:spPr>
          <a:xfrm>
            <a:off x="457200" y="1600200"/>
            <a:ext cx="8229600" cy="5069160"/>
          </a:xfrm>
        </p:spPr>
        <p:txBody>
          <a:bodyPr/>
          <a:lstStyle/>
          <a:p>
            <a:pPr marL="0" indent="0">
              <a:buNone/>
            </a:pPr>
            <a:r>
              <a:rPr lang="en-NZ" b="1" dirty="0" smtClean="0">
                <a:solidFill>
                  <a:srgbClr val="FF0000"/>
                </a:solidFill>
              </a:rPr>
              <a:t> </a:t>
            </a:r>
            <a:r>
              <a:rPr lang="en-NZ" sz="2800" dirty="0" smtClean="0">
                <a:solidFill>
                  <a:srgbClr val="FFFF00"/>
                </a:solidFill>
              </a:rPr>
              <a:t>“</a:t>
            </a:r>
            <a:r>
              <a:rPr lang="en-NZ" sz="2800" dirty="0">
                <a:solidFill>
                  <a:srgbClr val="FFFF00"/>
                </a:solidFill>
              </a:rPr>
              <a:t>It’s your </a:t>
            </a:r>
            <a:r>
              <a:rPr lang="en-NZ" sz="2800" dirty="0" smtClean="0">
                <a:solidFill>
                  <a:srgbClr val="FFFF00"/>
                </a:solidFill>
              </a:rPr>
              <a:t>spell-checked </a:t>
            </a:r>
            <a:r>
              <a:rPr lang="en-NZ" sz="2800" dirty="0">
                <a:solidFill>
                  <a:srgbClr val="FFFF00"/>
                </a:solidFill>
              </a:rPr>
              <a:t>version of </a:t>
            </a:r>
            <a:r>
              <a:rPr lang="en-NZ" sz="2800" dirty="0" smtClean="0">
                <a:solidFill>
                  <a:srgbClr val="FFFF00"/>
                </a:solidFill>
              </a:rPr>
              <a:t>yourself”:  Student perceptions around (re) presenting self through </a:t>
            </a:r>
            <a:r>
              <a:rPr lang="en-NZ" sz="2800" dirty="0" err="1" smtClean="0">
                <a:solidFill>
                  <a:srgbClr val="FFFF00"/>
                </a:solidFill>
              </a:rPr>
              <a:t>ePortfolio</a:t>
            </a:r>
            <a:r>
              <a:rPr lang="en-NZ" sz="2800" dirty="0">
                <a:solidFill>
                  <a:srgbClr val="FFFF00"/>
                </a:solidFill>
              </a:rPr>
              <a:t>.</a:t>
            </a:r>
            <a:endParaRPr lang="en-NZ" sz="2800" dirty="0" smtClean="0">
              <a:solidFill>
                <a:srgbClr val="FFFF00"/>
              </a:solidFill>
            </a:endParaRPr>
          </a:p>
          <a:p>
            <a:pPr marL="0" indent="0">
              <a:buNone/>
            </a:pPr>
            <a:r>
              <a:rPr lang="en-NZ" dirty="0" smtClean="0">
                <a:solidFill>
                  <a:srgbClr val="FFFF00"/>
                </a:solidFill>
              </a:rPr>
              <a:t> </a:t>
            </a:r>
            <a:endParaRPr lang="en-NZ" dirty="0">
              <a:solidFill>
                <a:srgbClr val="FFFF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0150" y="3212976"/>
            <a:ext cx="3626186" cy="271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739554" y="6124654"/>
            <a:ext cx="4467377" cy="369332"/>
          </a:xfrm>
          <a:prstGeom prst="rect">
            <a:avLst/>
          </a:prstGeom>
        </p:spPr>
        <p:txBody>
          <a:bodyPr wrap="none">
            <a:spAutoFit/>
          </a:bodyPr>
          <a:lstStyle/>
          <a:p>
            <a:r>
              <a:rPr lang="en-NZ" dirty="0"/>
              <a:t>Preparing the tiger enclosure at Auckland Zoo</a:t>
            </a:r>
          </a:p>
        </p:txBody>
      </p:sp>
    </p:spTree>
    <p:extLst>
      <p:ext uri="{BB962C8B-B14F-4D97-AF65-F5344CB8AC3E}">
        <p14:creationId xmlns:p14="http://schemas.microsoft.com/office/powerpoint/2010/main" val="424245089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solidFill>
                  <a:srgbClr val="FFFF00"/>
                </a:solidFill>
              </a:rPr>
              <a:t>Implications for Teacher Education Practice</a:t>
            </a:r>
            <a:endParaRPr lang="en-NZ" sz="3200" dirty="0">
              <a:solidFill>
                <a:srgbClr val="FFFF00"/>
              </a:solidFill>
            </a:endParaRPr>
          </a:p>
        </p:txBody>
      </p:sp>
      <p:sp>
        <p:nvSpPr>
          <p:cNvPr id="3" name="Content Placeholder 2"/>
          <p:cNvSpPr>
            <a:spLocks noGrp="1"/>
          </p:cNvSpPr>
          <p:nvPr>
            <p:ph idx="1"/>
          </p:nvPr>
        </p:nvSpPr>
        <p:spPr>
          <a:xfrm>
            <a:off x="457200" y="1600200"/>
            <a:ext cx="8229600" cy="4997152"/>
          </a:xfrm>
        </p:spPr>
        <p:txBody>
          <a:bodyPr>
            <a:normAutofit/>
          </a:bodyPr>
          <a:lstStyle/>
          <a:p>
            <a:pPr marL="457200" indent="-457200">
              <a:buAutoNum type="arabicPeriod"/>
            </a:pPr>
            <a:r>
              <a:rPr lang="en-NZ" sz="2400" dirty="0" smtClean="0"/>
              <a:t>Move away from a focus on </a:t>
            </a:r>
            <a:r>
              <a:rPr lang="en-NZ" sz="2400" dirty="0" err="1" smtClean="0"/>
              <a:t>ePortfolio</a:t>
            </a:r>
            <a:r>
              <a:rPr lang="en-NZ" sz="2400" dirty="0" smtClean="0"/>
              <a:t> as tool and beyond </a:t>
            </a:r>
            <a:r>
              <a:rPr lang="en-NZ" sz="2400" dirty="0" err="1" smtClean="0"/>
              <a:t>ePortfolio</a:t>
            </a:r>
            <a:r>
              <a:rPr lang="en-NZ" sz="2400" dirty="0" smtClean="0"/>
              <a:t> as pedagogy – to include digital identity education</a:t>
            </a:r>
          </a:p>
          <a:p>
            <a:pPr marL="0" indent="0">
              <a:buNone/>
            </a:pPr>
            <a:endParaRPr lang="en-NZ" sz="2400" dirty="0" smtClean="0"/>
          </a:p>
          <a:p>
            <a:pPr marL="457200" indent="-457200">
              <a:buAutoNum type="arabicPeriod" startAt="2"/>
            </a:pPr>
            <a:r>
              <a:rPr lang="en-NZ" sz="2400" dirty="0" smtClean="0"/>
              <a:t>Discuss with students, issue of ethics and levels of personal </a:t>
            </a:r>
          </a:p>
          <a:p>
            <a:pPr marL="0" indent="0">
              <a:buNone/>
            </a:pPr>
            <a:r>
              <a:rPr lang="en-NZ" sz="2400" dirty="0"/>
              <a:t> </a:t>
            </a:r>
            <a:r>
              <a:rPr lang="en-NZ" sz="2400" dirty="0" smtClean="0"/>
              <a:t>     accountability, particularly  around employment applications</a:t>
            </a:r>
          </a:p>
          <a:p>
            <a:pPr marL="0" indent="0">
              <a:buNone/>
            </a:pPr>
            <a:endParaRPr lang="en-NZ" sz="2400" dirty="0" smtClean="0"/>
          </a:p>
          <a:p>
            <a:pPr marL="457200" indent="-457200">
              <a:buAutoNum type="arabicPeriod" startAt="3"/>
            </a:pPr>
            <a:r>
              <a:rPr lang="en-NZ" sz="2400" dirty="0" smtClean="0"/>
              <a:t>Understand the gender differences in representing ‘self’ and</a:t>
            </a:r>
          </a:p>
          <a:p>
            <a:pPr marL="0" indent="0">
              <a:buNone/>
            </a:pPr>
            <a:r>
              <a:rPr lang="en-NZ" sz="2400" dirty="0" smtClean="0"/>
              <a:t>       digital identity – adjust expectations?</a:t>
            </a:r>
            <a:endParaRPr lang="en-NZ" sz="2400" dirty="0"/>
          </a:p>
          <a:p>
            <a:pPr marL="0" indent="0">
              <a:buNone/>
            </a:pPr>
            <a:endParaRPr lang="en-NZ" sz="2400" dirty="0"/>
          </a:p>
        </p:txBody>
      </p:sp>
    </p:spTree>
    <p:extLst>
      <p:ext uri="{BB962C8B-B14F-4D97-AF65-F5344CB8AC3E}">
        <p14:creationId xmlns:p14="http://schemas.microsoft.com/office/powerpoint/2010/main" val="408661576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8720"/>
          </a:xfrm>
        </p:spPr>
        <p:txBody>
          <a:bodyPr>
            <a:normAutofit/>
          </a:bodyPr>
          <a:lstStyle/>
          <a:p>
            <a:r>
              <a:rPr lang="en-NZ" sz="3200" dirty="0" smtClean="0">
                <a:solidFill>
                  <a:srgbClr val="FFFF00"/>
                </a:solidFill>
              </a:rPr>
              <a:t>References</a:t>
            </a:r>
            <a:endParaRPr lang="en-NZ" sz="3200" dirty="0">
              <a:solidFill>
                <a:srgbClr val="FFFF00"/>
              </a:solidFill>
            </a:endParaRPr>
          </a:p>
        </p:txBody>
      </p:sp>
      <p:sp>
        <p:nvSpPr>
          <p:cNvPr id="3" name="Content Placeholder 2"/>
          <p:cNvSpPr>
            <a:spLocks noGrp="1"/>
          </p:cNvSpPr>
          <p:nvPr>
            <p:ph idx="1"/>
          </p:nvPr>
        </p:nvSpPr>
        <p:spPr>
          <a:xfrm>
            <a:off x="457200" y="836712"/>
            <a:ext cx="8229600" cy="5832648"/>
          </a:xfrm>
        </p:spPr>
        <p:txBody>
          <a:bodyPr>
            <a:noAutofit/>
          </a:bodyPr>
          <a:lstStyle/>
          <a:p>
            <a:r>
              <a:rPr lang="en-NZ" sz="1800" dirty="0" err="1"/>
              <a:t>Abrami</a:t>
            </a:r>
            <a:r>
              <a:rPr lang="en-NZ" sz="1800" dirty="0"/>
              <a:t>, P. &amp; Barrett, H. (2005). Directions for research and development on electronic portfolios. </a:t>
            </a:r>
            <a:r>
              <a:rPr lang="en-NZ" sz="1800" i="1" dirty="0"/>
              <a:t>Canadian Journal of Learning and Technology, 31</a:t>
            </a:r>
            <a:r>
              <a:rPr lang="en-NZ" sz="1800" dirty="0"/>
              <a:t>(3) Fall</a:t>
            </a:r>
            <a:r>
              <a:rPr lang="en-NZ" sz="1800" i="1" dirty="0"/>
              <a:t>. </a:t>
            </a:r>
            <a:r>
              <a:rPr lang="en-NZ" sz="1800" dirty="0"/>
              <a:t>Retrieved from </a:t>
            </a:r>
            <a:r>
              <a:rPr lang="en-NZ" sz="1800" u="sng" dirty="0"/>
              <a:t>http://www.cjlt.ca/index.php/cjlt/article/view/92/86</a:t>
            </a:r>
            <a:endParaRPr lang="en-NZ" sz="1800" dirty="0"/>
          </a:p>
          <a:p>
            <a:r>
              <a:rPr lang="en-NZ" sz="1800" dirty="0" smtClean="0"/>
              <a:t>Cambridge</a:t>
            </a:r>
            <a:r>
              <a:rPr lang="en-NZ" sz="1800" dirty="0"/>
              <a:t>, D. (</a:t>
            </a:r>
            <a:r>
              <a:rPr lang="en-NZ" sz="1800" dirty="0" smtClean="0"/>
              <a:t>2007). Audience, integrity and the living document: </a:t>
            </a:r>
            <a:r>
              <a:rPr lang="en-NZ" sz="1800" dirty="0" err="1" smtClean="0"/>
              <a:t>eFolio</a:t>
            </a:r>
            <a:r>
              <a:rPr lang="en-NZ" sz="1800" dirty="0" smtClean="0"/>
              <a:t> Minnesota and lifelong and </a:t>
            </a:r>
            <a:r>
              <a:rPr lang="en-NZ" sz="1800" dirty="0" err="1" smtClean="0"/>
              <a:t>lifewide</a:t>
            </a:r>
            <a:r>
              <a:rPr lang="en-NZ" sz="1800" dirty="0" smtClean="0"/>
              <a:t> learning with </a:t>
            </a:r>
            <a:r>
              <a:rPr lang="en-NZ" sz="1800" dirty="0" err="1" smtClean="0"/>
              <a:t>ePortfolios</a:t>
            </a:r>
            <a:r>
              <a:rPr lang="en-NZ" sz="1800" dirty="0" smtClean="0"/>
              <a:t>. </a:t>
            </a:r>
            <a:r>
              <a:rPr lang="en-NZ" sz="1800" i="1" dirty="0" smtClean="0"/>
              <a:t>Computers in Education, 51,</a:t>
            </a:r>
            <a:r>
              <a:rPr lang="en-NZ" sz="1800" dirty="0" smtClean="0"/>
              <a:t> 1227-1246.</a:t>
            </a:r>
          </a:p>
          <a:p>
            <a:r>
              <a:rPr lang="en-NZ" sz="1800" dirty="0" smtClean="0"/>
              <a:t>Grant</a:t>
            </a:r>
            <a:r>
              <a:rPr lang="en-NZ" sz="1800" dirty="0"/>
              <a:t>, S. &amp; Grant, A. (2003). Ethical portfolios: Supporting identities and values. </a:t>
            </a:r>
            <a:r>
              <a:rPr lang="en-NZ" sz="1800" i="1" dirty="0" err="1"/>
              <a:t>ePortfolio</a:t>
            </a:r>
            <a:r>
              <a:rPr lang="en-NZ" sz="1800" i="1" dirty="0"/>
              <a:t> 2006 Conference Oxford 11-13 October.</a:t>
            </a:r>
            <a:r>
              <a:rPr lang="en-NZ" sz="1800" dirty="0"/>
              <a:t> Downloaded from </a:t>
            </a:r>
            <a:r>
              <a:rPr lang="en-NZ" sz="1800" u="sng" dirty="0">
                <a:hlinkClick r:id="rId3"/>
              </a:rPr>
              <a:t>http://www.simongrant.org/pubs/ep2006/</a:t>
            </a:r>
            <a:endParaRPr lang="en-NZ" sz="1800" dirty="0"/>
          </a:p>
          <a:p>
            <a:r>
              <a:rPr lang="en-NZ" sz="1800" dirty="0" smtClean="0"/>
              <a:t>Lewis</a:t>
            </a:r>
            <a:r>
              <a:rPr lang="en-NZ" sz="1800" dirty="0"/>
              <a:t>, L. &amp; </a:t>
            </a:r>
            <a:r>
              <a:rPr lang="en-NZ" sz="1800" dirty="0" err="1"/>
              <a:t>Gerbic</a:t>
            </a:r>
            <a:r>
              <a:rPr lang="en-NZ" sz="1800" dirty="0"/>
              <a:t>, P. (</a:t>
            </a:r>
            <a:r>
              <a:rPr lang="en-NZ" sz="1800" dirty="0" smtClean="0"/>
              <a:t>2012). </a:t>
            </a:r>
            <a:r>
              <a:rPr lang="en-NZ" sz="1800" dirty="0"/>
              <a:t>“It’s your spell-checked version of yourself”: Student perceptions around (re)presenting ‘self’ through </a:t>
            </a:r>
            <a:r>
              <a:rPr lang="en-NZ" sz="1800" dirty="0" err="1" smtClean="0"/>
              <a:t>ePortfolio</a:t>
            </a:r>
            <a:r>
              <a:rPr lang="en-NZ" sz="1800" i="1" dirty="0"/>
              <a:t>, Conference Proceedings</a:t>
            </a:r>
            <a:r>
              <a:rPr lang="en-NZ" sz="1800" dirty="0"/>
              <a:t>,</a:t>
            </a:r>
            <a:r>
              <a:rPr lang="en-NZ" sz="1800" i="1" dirty="0"/>
              <a:t> </a:t>
            </a:r>
            <a:r>
              <a:rPr lang="en-NZ" sz="1800" i="1" dirty="0" err="1"/>
              <a:t>ePIC</a:t>
            </a:r>
            <a:r>
              <a:rPr lang="en-NZ" sz="1800" i="1" dirty="0"/>
              <a:t>, </a:t>
            </a:r>
            <a:r>
              <a:rPr lang="en-NZ" sz="1800" dirty="0"/>
              <a:t> </a:t>
            </a:r>
            <a:r>
              <a:rPr lang="en-NZ" sz="1800" i="1" dirty="0"/>
              <a:t>London, United Kingdom</a:t>
            </a:r>
            <a:r>
              <a:rPr lang="en-NZ" sz="1800" i="1" dirty="0" smtClean="0"/>
              <a:t>.</a:t>
            </a:r>
          </a:p>
          <a:p>
            <a:r>
              <a:rPr lang="en-NZ" sz="1800" dirty="0" err="1" smtClean="0"/>
              <a:t>Ravet</a:t>
            </a:r>
            <a:r>
              <a:rPr lang="en-NZ" sz="1800" dirty="0"/>
              <a:t>, S. (2008). </a:t>
            </a:r>
            <a:r>
              <a:rPr lang="en-NZ" sz="1800" i="1" dirty="0"/>
              <a:t>The </a:t>
            </a:r>
            <a:r>
              <a:rPr lang="en-NZ" sz="1800" i="1" dirty="0" err="1" smtClean="0"/>
              <a:t>ePortfolio</a:t>
            </a:r>
            <a:r>
              <a:rPr lang="en-NZ" sz="1800" i="1" dirty="0" smtClean="0"/>
              <a:t> </a:t>
            </a:r>
            <a:r>
              <a:rPr lang="en-NZ" sz="1800" i="1" dirty="0"/>
              <a:t>is dead? Long life to digital identity</a:t>
            </a:r>
            <a:r>
              <a:rPr lang="en-NZ" sz="1800" dirty="0"/>
              <a:t>. </a:t>
            </a:r>
            <a:r>
              <a:rPr lang="en-NZ" sz="1800" dirty="0" err="1"/>
              <a:t>EIfEL</a:t>
            </a:r>
            <a:r>
              <a:rPr lang="en-NZ" sz="1800" dirty="0"/>
              <a:t> Team Blog April 06. Downloaded from </a:t>
            </a:r>
            <a:r>
              <a:rPr lang="en-NZ" sz="1800" dirty="0">
                <a:solidFill>
                  <a:srgbClr val="00B0F0"/>
                </a:solidFill>
              </a:rPr>
              <a:t>http://www.learningfutures.eu/2008/04/eportfolio-is-dead-long-life-to-digital.html </a:t>
            </a:r>
            <a:endParaRPr lang="en-NZ" sz="1800" dirty="0" smtClean="0">
              <a:solidFill>
                <a:srgbClr val="00B0F0"/>
              </a:solidFill>
            </a:endParaRPr>
          </a:p>
          <a:p>
            <a:r>
              <a:rPr lang="en-NZ" sz="1800" dirty="0" smtClean="0"/>
              <a:t>Ring</a:t>
            </a:r>
            <a:r>
              <a:rPr lang="en-NZ" sz="1800" dirty="0"/>
              <a:t>, G. &amp; </a:t>
            </a:r>
            <a:r>
              <a:rPr lang="en-NZ" sz="1800" dirty="0" err="1"/>
              <a:t>Foti</a:t>
            </a:r>
            <a:r>
              <a:rPr lang="en-NZ" sz="1800" dirty="0"/>
              <a:t>, S. (2006).</a:t>
            </a:r>
            <a:r>
              <a:rPr lang="en-US" sz="1800" dirty="0"/>
              <a:t> Using </a:t>
            </a:r>
            <a:r>
              <a:rPr lang="en-US" sz="1800" dirty="0" err="1"/>
              <a:t>eportfolios</a:t>
            </a:r>
            <a:r>
              <a:rPr lang="en-US" sz="1800" dirty="0"/>
              <a:t> to facilitate professional development among pre-service teachers (pp. 340-355) in A. </a:t>
            </a:r>
            <a:r>
              <a:rPr lang="en-US" sz="1800" dirty="0" err="1"/>
              <a:t>Jafari</a:t>
            </a:r>
            <a:r>
              <a:rPr lang="en-US" sz="1800" dirty="0"/>
              <a:t> &amp; C. Kaufman (2006) </a:t>
            </a:r>
            <a:r>
              <a:rPr lang="en-US" sz="1800" i="1" dirty="0"/>
              <a:t>Handbook of research on </a:t>
            </a:r>
            <a:r>
              <a:rPr lang="en-US" sz="1800" i="1" dirty="0" err="1"/>
              <a:t>eportfolios</a:t>
            </a:r>
            <a:r>
              <a:rPr lang="en-US" sz="1800" i="1" dirty="0"/>
              <a:t>. </a:t>
            </a:r>
            <a:r>
              <a:rPr lang="en-US" sz="1800" dirty="0"/>
              <a:t>Hershey, PA: Idea Group Reference</a:t>
            </a:r>
            <a:r>
              <a:rPr lang="en-US" sz="1800" dirty="0" smtClean="0"/>
              <a:t>.</a:t>
            </a:r>
          </a:p>
          <a:p>
            <a:r>
              <a:rPr lang="en-NZ" sz="1800" dirty="0" err="1" smtClean="0"/>
              <a:t>Stephani</a:t>
            </a:r>
            <a:r>
              <a:rPr lang="en-NZ" sz="1800" dirty="0"/>
              <a:t>, L., </a:t>
            </a:r>
            <a:r>
              <a:rPr lang="en-NZ" sz="1800" dirty="0" err="1"/>
              <a:t>Mason,R</a:t>
            </a:r>
            <a:r>
              <a:rPr lang="en-NZ" sz="1800" dirty="0"/>
              <a:t>.,  &amp; Pegler, C. (2007). The educational potential of e-portfolios. London, United Kingdom: </a:t>
            </a:r>
            <a:r>
              <a:rPr lang="en-NZ" sz="1800" dirty="0" err="1"/>
              <a:t>Routledge</a:t>
            </a:r>
            <a:r>
              <a:rPr lang="en-NZ" sz="1800" dirty="0"/>
              <a:t>.</a:t>
            </a:r>
          </a:p>
          <a:p>
            <a:pPr marL="0" indent="0">
              <a:buNone/>
            </a:pPr>
            <a:endParaRPr lang="en-NZ" sz="1600" dirty="0"/>
          </a:p>
        </p:txBody>
      </p:sp>
    </p:spTree>
    <p:extLst>
      <p:ext uri="{BB962C8B-B14F-4D97-AF65-F5344CB8AC3E}">
        <p14:creationId xmlns:p14="http://schemas.microsoft.com/office/powerpoint/2010/main" val="126051849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dirty="0" smtClean="0"/>
              <a:t>Research Project (2011)</a:t>
            </a:r>
            <a:endParaRPr lang="en-NZ" sz="3200" dirty="0"/>
          </a:p>
        </p:txBody>
      </p:sp>
      <p:sp>
        <p:nvSpPr>
          <p:cNvPr id="3" name="Content Placeholder 2"/>
          <p:cNvSpPr>
            <a:spLocks noGrp="1"/>
          </p:cNvSpPr>
          <p:nvPr>
            <p:ph idx="1"/>
          </p:nvPr>
        </p:nvSpPr>
        <p:spPr>
          <a:xfrm>
            <a:off x="611560" y="1628800"/>
            <a:ext cx="8229600" cy="4853136"/>
          </a:xfrm>
        </p:spPr>
        <p:txBody>
          <a:bodyPr>
            <a:normAutofit/>
          </a:bodyPr>
          <a:lstStyle/>
          <a:p>
            <a:pPr marL="0" indent="0">
              <a:buNone/>
            </a:pPr>
            <a:r>
              <a:rPr lang="en-NZ" sz="2800" dirty="0" smtClean="0"/>
              <a:t>‘Student perspectives of their learning through </a:t>
            </a:r>
            <a:r>
              <a:rPr lang="en-NZ" sz="2800" dirty="0" err="1" smtClean="0"/>
              <a:t>ePortfolio</a:t>
            </a:r>
            <a:r>
              <a:rPr lang="en-NZ" sz="2800" dirty="0" smtClean="0"/>
              <a:t>’</a:t>
            </a:r>
          </a:p>
          <a:p>
            <a:pPr marL="0" indent="0">
              <a:buNone/>
            </a:pPr>
            <a:endParaRPr lang="en-NZ" sz="2800" dirty="0"/>
          </a:p>
          <a:p>
            <a:pPr marL="0" indent="0">
              <a:buNone/>
            </a:pPr>
            <a:r>
              <a:rPr lang="en-NZ" sz="2800" dirty="0" smtClean="0"/>
              <a:t>Focus group: 6 participants from the </a:t>
            </a:r>
            <a:r>
              <a:rPr lang="en-NZ" sz="2800" dirty="0" err="1" smtClean="0"/>
              <a:t>BEd</a:t>
            </a:r>
            <a:r>
              <a:rPr lang="en-NZ" sz="2800" dirty="0" smtClean="0"/>
              <a:t> (primary) programme =  18 months experience with </a:t>
            </a:r>
            <a:r>
              <a:rPr lang="en-NZ" sz="2800" dirty="0" err="1" smtClean="0"/>
              <a:t>ePortfolio</a:t>
            </a:r>
            <a:endParaRPr lang="en-NZ" sz="2800" dirty="0" smtClean="0"/>
          </a:p>
          <a:p>
            <a:pPr marL="0" indent="0">
              <a:buNone/>
            </a:pPr>
            <a:endParaRPr lang="en-NZ" sz="2800" dirty="0"/>
          </a:p>
          <a:p>
            <a:pPr marL="0" indent="0">
              <a:buNone/>
            </a:pPr>
            <a:endParaRPr lang="en-NZ"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293096"/>
            <a:ext cx="38100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50756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42194"/>
          </a:xfrm>
        </p:spPr>
        <p:txBody>
          <a:bodyPr>
            <a:normAutofit/>
          </a:bodyPr>
          <a:lstStyle/>
          <a:p>
            <a:r>
              <a:rPr lang="en-NZ" sz="3200" dirty="0" smtClean="0"/>
              <a:t>3 emerging issues around digital identity…..</a:t>
            </a:r>
            <a:endParaRPr lang="en-NZ" sz="3200" dirty="0"/>
          </a:p>
        </p:txBody>
      </p:sp>
      <p:sp>
        <p:nvSpPr>
          <p:cNvPr id="3" name="Content Placeholder 2"/>
          <p:cNvSpPr>
            <a:spLocks noGrp="1"/>
          </p:cNvSpPr>
          <p:nvPr>
            <p:ph idx="1"/>
          </p:nvPr>
        </p:nvSpPr>
        <p:spPr>
          <a:xfrm>
            <a:off x="457200" y="1916832"/>
            <a:ext cx="8229600" cy="4608512"/>
          </a:xfrm>
        </p:spPr>
        <p:txBody>
          <a:bodyPr>
            <a:normAutofit/>
          </a:bodyPr>
          <a:lstStyle/>
          <a:p>
            <a:pPr marL="514350" indent="-514350">
              <a:buAutoNum type="arabicPeriod"/>
            </a:pPr>
            <a:r>
              <a:rPr lang="en-NZ" sz="2800" dirty="0" smtClean="0">
                <a:solidFill>
                  <a:srgbClr val="FFFF00"/>
                </a:solidFill>
              </a:rPr>
              <a:t>Representing and revealing </a:t>
            </a:r>
            <a:r>
              <a:rPr lang="en-NZ" sz="2800" dirty="0">
                <a:solidFill>
                  <a:srgbClr val="FFFF00"/>
                </a:solidFill>
              </a:rPr>
              <a:t>the personal ‘self</a:t>
            </a:r>
            <a:r>
              <a:rPr lang="en-NZ" sz="2800" dirty="0" smtClean="0">
                <a:solidFill>
                  <a:srgbClr val="FFFF00"/>
                </a:solidFill>
              </a:rPr>
              <a:t>’</a:t>
            </a:r>
          </a:p>
          <a:p>
            <a:pPr marL="0" indent="0">
              <a:buNone/>
            </a:pPr>
            <a:endParaRPr lang="en-NZ" sz="2800" dirty="0">
              <a:solidFill>
                <a:srgbClr val="FFFF00"/>
              </a:solidFill>
            </a:endParaRPr>
          </a:p>
          <a:p>
            <a:pPr>
              <a:buFontTx/>
              <a:buChar char="-"/>
            </a:pPr>
            <a:r>
              <a:rPr lang="en-NZ" sz="2800" dirty="0" smtClean="0"/>
              <a:t>conscious selection of material to reveal ‘self’</a:t>
            </a:r>
          </a:p>
          <a:p>
            <a:pPr>
              <a:buFontTx/>
              <a:buChar char="-"/>
            </a:pPr>
            <a:r>
              <a:rPr lang="en-NZ" sz="2800" dirty="0" smtClean="0"/>
              <a:t>relationship with lecturer </a:t>
            </a:r>
          </a:p>
          <a:p>
            <a:pPr>
              <a:buFontTx/>
              <a:buChar char="-"/>
            </a:pPr>
            <a:r>
              <a:rPr lang="en-NZ" sz="2800" dirty="0" smtClean="0"/>
              <a:t>alignment with future role of ‘teacher’</a:t>
            </a:r>
            <a:endParaRPr lang="en-NZ"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4365104"/>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3514718"/>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457200" y="260648"/>
            <a:ext cx="8229600" cy="5865515"/>
          </a:xfrm>
        </p:spPr>
        <p:txBody>
          <a:bodyPr/>
          <a:lstStyle/>
          <a:p>
            <a:pPr marL="0" indent="0">
              <a:buNone/>
            </a:pPr>
            <a:r>
              <a:rPr lang="en-NZ" sz="2800" dirty="0" smtClean="0">
                <a:solidFill>
                  <a:srgbClr val="FFFF00"/>
                </a:solidFill>
              </a:rPr>
              <a:t>2. Identity construction </a:t>
            </a:r>
            <a:r>
              <a:rPr lang="en-NZ" sz="2800" dirty="0">
                <a:solidFill>
                  <a:srgbClr val="FFFF00"/>
                </a:solidFill>
              </a:rPr>
              <a:t>for different </a:t>
            </a:r>
            <a:r>
              <a:rPr lang="en-NZ" sz="2800" dirty="0" smtClean="0">
                <a:solidFill>
                  <a:srgbClr val="FFFF00"/>
                </a:solidFill>
              </a:rPr>
              <a:t>audiences</a:t>
            </a:r>
          </a:p>
          <a:p>
            <a:pPr marL="0" indent="0">
              <a:buNone/>
            </a:pPr>
            <a:endParaRPr lang="en-NZ" dirty="0">
              <a:solidFill>
                <a:srgbClr val="FFFF00"/>
              </a:solidFill>
            </a:endParaRPr>
          </a:p>
          <a:p>
            <a:pPr>
              <a:buFontTx/>
              <a:buChar char="-"/>
            </a:pPr>
            <a:r>
              <a:rPr lang="en-NZ" sz="2800" dirty="0" smtClean="0"/>
              <a:t>Accept that views ‘massaged’ for audiences</a:t>
            </a:r>
          </a:p>
          <a:p>
            <a:pPr>
              <a:buFontTx/>
              <a:buChar char="-"/>
            </a:pPr>
            <a:r>
              <a:rPr lang="en-NZ" sz="2800" dirty="0" smtClean="0"/>
              <a:t>Significance of context</a:t>
            </a:r>
          </a:p>
          <a:p>
            <a:pPr>
              <a:buFontTx/>
              <a:buChar char="-"/>
            </a:pPr>
            <a:r>
              <a:rPr lang="en-NZ" sz="2800" dirty="0" err="1" smtClean="0"/>
              <a:t>ePortfolio</a:t>
            </a:r>
            <a:r>
              <a:rPr lang="en-NZ" sz="2800" dirty="0" smtClean="0"/>
              <a:t> as backup, value face-to-face</a:t>
            </a:r>
          </a:p>
          <a:p>
            <a:pPr>
              <a:buFontTx/>
              <a:buChar char="-"/>
            </a:pPr>
            <a:endParaRPr lang="en-NZ"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1" y="3284984"/>
            <a:ext cx="4867153"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6504544"/>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457200" y="332656"/>
            <a:ext cx="8229600" cy="6264696"/>
          </a:xfrm>
        </p:spPr>
        <p:txBody>
          <a:bodyPr>
            <a:normAutofit/>
          </a:bodyPr>
          <a:lstStyle/>
          <a:p>
            <a:pPr marL="0" indent="0">
              <a:buNone/>
            </a:pPr>
            <a:r>
              <a:rPr lang="en-NZ" sz="2800" dirty="0" smtClean="0">
                <a:solidFill>
                  <a:srgbClr val="FFFF00"/>
                </a:solidFill>
              </a:rPr>
              <a:t>3. Ethics </a:t>
            </a:r>
            <a:r>
              <a:rPr lang="en-NZ" sz="2800" dirty="0">
                <a:solidFill>
                  <a:srgbClr val="FFFF00"/>
                </a:solidFill>
              </a:rPr>
              <a:t>around personal and professional </a:t>
            </a:r>
            <a:r>
              <a:rPr lang="en-NZ" sz="2800" dirty="0" smtClean="0">
                <a:solidFill>
                  <a:srgbClr val="FFFF00"/>
                </a:solidFill>
              </a:rPr>
              <a:t>honesty</a:t>
            </a:r>
          </a:p>
          <a:p>
            <a:pPr marL="0" indent="0">
              <a:buNone/>
            </a:pPr>
            <a:endParaRPr lang="en-NZ" sz="2800" dirty="0">
              <a:solidFill>
                <a:srgbClr val="FFFF00"/>
              </a:solidFill>
            </a:endParaRPr>
          </a:p>
          <a:p>
            <a:pPr>
              <a:buFontTx/>
              <a:buChar char="-"/>
            </a:pPr>
            <a:r>
              <a:rPr lang="en-NZ" sz="2800" dirty="0" smtClean="0"/>
              <a:t>Concern with issues of honesty and authentic representation of ‘self’</a:t>
            </a:r>
          </a:p>
          <a:p>
            <a:pPr>
              <a:buFontTx/>
              <a:buChar char="-"/>
            </a:pPr>
            <a:r>
              <a:rPr lang="en-NZ" sz="2800" dirty="0" smtClean="0"/>
              <a:t>Concerns about perceptions of others</a:t>
            </a:r>
          </a:p>
          <a:p>
            <a:pPr>
              <a:buFontTx/>
              <a:buChar char="-"/>
            </a:pPr>
            <a:endParaRPr lang="en-NZ" sz="2800" dirty="0"/>
          </a:p>
          <a:p>
            <a:pPr marL="0" indent="0">
              <a:buNone/>
            </a:pPr>
            <a:r>
              <a:rPr lang="en-NZ" sz="2400" dirty="0"/>
              <a:t>“</a:t>
            </a:r>
            <a:r>
              <a:rPr lang="en-NZ" sz="2400" i="1" dirty="0"/>
              <a:t>I think its important that everything I put on there is truthful</a:t>
            </a:r>
            <a:r>
              <a:rPr lang="en-NZ" sz="2400" i="1" dirty="0" smtClean="0"/>
              <a:t>. </a:t>
            </a:r>
            <a:r>
              <a:rPr lang="en-NZ" sz="2400" i="1" dirty="0"/>
              <a:t>I mean it’s really what I believe and it really is coming from me</a:t>
            </a:r>
            <a:r>
              <a:rPr lang="en-NZ" sz="2400" dirty="0"/>
              <a:t>” (Jane)</a:t>
            </a:r>
          </a:p>
          <a:p>
            <a:pPr>
              <a:buFontTx/>
              <a:buChar char="-"/>
            </a:pPr>
            <a:endParaRPr lang="en-NZ" dirty="0"/>
          </a:p>
          <a:p>
            <a:pPr marL="0" indent="0">
              <a:buNone/>
            </a:pPr>
            <a:endParaRPr lang="en-NZ" dirty="0">
              <a:solidFill>
                <a:srgbClr val="FFFF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2827" y="4303589"/>
            <a:ext cx="3348649"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0938327"/>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80920" cy="1143000"/>
          </a:xfrm>
        </p:spPr>
        <p:txBody>
          <a:bodyPr>
            <a:normAutofit/>
          </a:bodyPr>
          <a:lstStyle/>
          <a:p>
            <a:r>
              <a:rPr lang="en-NZ" sz="3200" dirty="0" smtClean="0"/>
              <a:t>An </a:t>
            </a:r>
            <a:r>
              <a:rPr lang="en-NZ" sz="3200" dirty="0" err="1" smtClean="0"/>
              <a:t>ePIC</a:t>
            </a:r>
            <a:r>
              <a:rPr lang="en-NZ" sz="3200" dirty="0" smtClean="0"/>
              <a:t> conference attendee responds ……</a:t>
            </a:r>
            <a:endParaRPr lang="en-NZ" sz="3200" dirty="0"/>
          </a:p>
        </p:txBody>
      </p:sp>
      <p:sp>
        <p:nvSpPr>
          <p:cNvPr id="3" name="Content Placeholder 2"/>
          <p:cNvSpPr>
            <a:spLocks noGrp="1"/>
          </p:cNvSpPr>
          <p:nvPr>
            <p:ph idx="1"/>
          </p:nvPr>
        </p:nvSpPr>
        <p:spPr>
          <a:xfrm>
            <a:off x="457200" y="1412776"/>
            <a:ext cx="8229600" cy="4713387"/>
          </a:xfrm>
        </p:spPr>
        <p:txBody>
          <a:bodyPr/>
          <a:lstStyle/>
          <a:p>
            <a:pPr marL="0" indent="0">
              <a:buNone/>
            </a:pPr>
            <a:r>
              <a:rPr lang="en-NZ" sz="2400" dirty="0" smtClean="0">
                <a:solidFill>
                  <a:srgbClr val="FFFF00"/>
                </a:solidFill>
              </a:rPr>
              <a:t>“your participants must have been female… Males would have no ethical problem in projecting a digital ‘self’ very different from their authentic ‘self’, in fact they would consciously construct such an identity in order to create a positive impression on their audience”</a:t>
            </a:r>
          </a:p>
          <a:p>
            <a:pPr marL="0" indent="0">
              <a:buNone/>
            </a:pPr>
            <a:endParaRPr lang="en-NZ" dirty="0"/>
          </a:p>
          <a:p>
            <a:pPr marL="0" indent="0">
              <a:buNone/>
            </a:pPr>
            <a:endParaRPr lang="en-NZ" dirty="0" smtClean="0"/>
          </a:p>
          <a:p>
            <a:endParaRPr lang="en-NZ" dirty="0"/>
          </a:p>
          <a:p>
            <a:endParaRPr lang="en-NZ" dirty="0" smtClean="0"/>
          </a:p>
          <a:p>
            <a:endParaRPr lang="en-NZ" dirty="0"/>
          </a:p>
          <a:p>
            <a:endParaRPr lang="en-NZ" dirty="0" smtClean="0"/>
          </a:p>
          <a:p>
            <a:endParaRPr lang="en-NZ"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212976"/>
            <a:ext cx="3141042" cy="3507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7274085"/>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54162"/>
          </a:xfrm>
        </p:spPr>
        <p:txBody>
          <a:bodyPr>
            <a:normAutofit/>
          </a:bodyPr>
          <a:lstStyle/>
          <a:p>
            <a:r>
              <a:rPr lang="en-NZ" sz="3200" dirty="0" smtClean="0"/>
              <a:t> Research Project (2013)</a:t>
            </a:r>
            <a:br>
              <a:rPr lang="en-NZ" sz="3200" dirty="0" smtClean="0"/>
            </a:br>
            <a:endParaRPr lang="en-NZ" sz="3200" dirty="0"/>
          </a:p>
        </p:txBody>
      </p:sp>
      <p:sp>
        <p:nvSpPr>
          <p:cNvPr id="3" name="Content Placeholder 2"/>
          <p:cNvSpPr>
            <a:spLocks noGrp="1"/>
          </p:cNvSpPr>
          <p:nvPr>
            <p:ph idx="1"/>
          </p:nvPr>
        </p:nvSpPr>
        <p:spPr>
          <a:xfrm>
            <a:off x="467544" y="1412776"/>
            <a:ext cx="8229600" cy="4721797"/>
          </a:xfrm>
        </p:spPr>
        <p:txBody>
          <a:bodyPr>
            <a:normAutofit/>
          </a:bodyPr>
          <a:lstStyle/>
          <a:p>
            <a:pPr marL="0" indent="0">
              <a:buNone/>
            </a:pPr>
            <a:r>
              <a:rPr lang="en-NZ" sz="2800" dirty="0" smtClean="0"/>
              <a:t>‘Digital </a:t>
            </a:r>
            <a:r>
              <a:rPr lang="en-NZ" sz="2800" dirty="0"/>
              <a:t>identity: Are students’ views regarding digital representation of ‘self</a:t>
            </a:r>
            <a:r>
              <a:rPr lang="en-NZ" sz="2800" dirty="0" smtClean="0"/>
              <a:t>’ </a:t>
            </a:r>
            <a:r>
              <a:rPr lang="en-NZ" sz="2800" dirty="0"/>
              <a:t>gendered</a:t>
            </a:r>
            <a:r>
              <a:rPr lang="en-NZ" sz="2800" dirty="0" smtClean="0"/>
              <a:t>?’</a:t>
            </a:r>
          </a:p>
          <a:p>
            <a:pPr marL="0" indent="0">
              <a:buNone/>
            </a:pPr>
            <a:endParaRPr lang="en-NZ" sz="2400" dirty="0"/>
          </a:p>
          <a:p>
            <a:pPr marL="0" indent="0">
              <a:buNone/>
            </a:pPr>
            <a:r>
              <a:rPr lang="en-NZ" sz="2400" dirty="0" smtClean="0"/>
              <a:t>Focus group:  6 participants (</a:t>
            </a:r>
            <a:r>
              <a:rPr lang="en-NZ" sz="2400" b="1" dirty="0" smtClean="0">
                <a:solidFill>
                  <a:srgbClr val="FFFF00"/>
                </a:solidFill>
              </a:rPr>
              <a:t>male</a:t>
            </a:r>
            <a:r>
              <a:rPr lang="en-NZ" sz="2400" dirty="0" smtClean="0"/>
              <a:t>) from the </a:t>
            </a:r>
            <a:r>
              <a:rPr lang="en-NZ" sz="2400" dirty="0" err="1" smtClean="0"/>
              <a:t>BEd</a:t>
            </a:r>
            <a:r>
              <a:rPr lang="en-NZ" sz="2400" dirty="0" smtClean="0"/>
              <a:t> (primary) programme = 18 months </a:t>
            </a:r>
            <a:r>
              <a:rPr lang="en-NZ" sz="2400" dirty="0" err="1" smtClean="0"/>
              <a:t>ePortfolio</a:t>
            </a:r>
            <a:r>
              <a:rPr lang="en-NZ" sz="2400" dirty="0" smtClean="0"/>
              <a:t> experience</a:t>
            </a:r>
          </a:p>
          <a:p>
            <a:pPr marL="0" indent="0">
              <a:buNone/>
            </a:pPr>
            <a:endParaRPr lang="en-NZ" sz="2400" dirty="0" smtClean="0"/>
          </a:p>
          <a:p>
            <a:pPr marL="0" indent="0">
              <a:buNone/>
            </a:pPr>
            <a:endParaRPr lang="en-NZ" sz="2400" dirty="0" smtClean="0"/>
          </a:p>
          <a:p>
            <a:pPr marL="0" indent="0">
              <a:buNone/>
            </a:pPr>
            <a:endParaRPr lang="en-NZ" sz="2400" dirty="0"/>
          </a:p>
          <a:p>
            <a:pPr marL="0" indent="0">
              <a:buNone/>
            </a:pPr>
            <a:endParaRPr lang="en-NZ" sz="24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933056"/>
            <a:ext cx="38100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8583460"/>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512168"/>
          </a:xfrm>
        </p:spPr>
        <p:txBody>
          <a:bodyPr>
            <a:normAutofit/>
          </a:bodyPr>
          <a:lstStyle/>
          <a:p>
            <a:pPr algn="l"/>
            <a:r>
              <a:rPr lang="en-NZ" sz="3200" dirty="0" smtClean="0">
                <a:solidFill>
                  <a:srgbClr val="FFFF00"/>
                </a:solidFill>
              </a:rPr>
              <a:t>1. </a:t>
            </a:r>
            <a:r>
              <a:rPr lang="en-NZ" sz="3200" b="1" dirty="0" smtClean="0">
                <a:solidFill>
                  <a:srgbClr val="FFFF00"/>
                </a:solidFill>
              </a:rPr>
              <a:t>Representing and revealing the personal </a:t>
            </a:r>
            <a:br>
              <a:rPr lang="en-NZ" sz="3200" b="1" dirty="0" smtClean="0">
                <a:solidFill>
                  <a:srgbClr val="FFFF00"/>
                </a:solidFill>
              </a:rPr>
            </a:br>
            <a:r>
              <a:rPr lang="en-NZ" sz="3200" b="1" dirty="0">
                <a:solidFill>
                  <a:srgbClr val="FFFF00"/>
                </a:solidFill>
              </a:rPr>
              <a:t> </a:t>
            </a:r>
            <a:r>
              <a:rPr lang="en-NZ" sz="3200" b="1" dirty="0" smtClean="0">
                <a:solidFill>
                  <a:srgbClr val="FFFF00"/>
                </a:solidFill>
              </a:rPr>
              <a:t>   ‘self’ through </a:t>
            </a:r>
            <a:r>
              <a:rPr lang="en-NZ" sz="3200" b="1" dirty="0" err="1" smtClean="0">
                <a:solidFill>
                  <a:srgbClr val="FFFF00"/>
                </a:solidFill>
              </a:rPr>
              <a:t>ePortfolio</a:t>
            </a:r>
            <a:endParaRPr lang="en-NZ" sz="3200" b="1" dirty="0">
              <a:solidFill>
                <a:srgbClr val="FFFF00"/>
              </a:solidFill>
            </a:endParaRPr>
          </a:p>
        </p:txBody>
      </p:sp>
      <p:sp>
        <p:nvSpPr>
          <p:cNvPr id="3" name="Content Placeholder 2"/>
          <p:cNvSpPr>
            <a:spLocks noGrp="1"/>
          </p:cNvSpPr>
          <p:nvPr>
            <p:ph idx="1"/>
          </p:nvPr>
        </p:nvSpPr>
        <p:spPr>
          <a:xfrm>
            <a:off x="457200" y="2204864"/>
            <a:ext cx="8229600" cy="3960440"/>
          </a:xfrm>
        </p:spPr>
        <p:txBody>
          <a:bodyPr>
            <a:normAutofit/>
          </a:bodyPr>
          <a:lstStyle/>
          <a:p>
            <a:r>
              <a:rPr lang="en-NZ" sz="2600" dirty="0" smtClean="0"/>
              <a:t>All 6 in agreement:</a:t>
            </a:r>
          </a:p>
          <a:p>
            <a:pPr marL="0" indent="0">
              <a:buNone/>
            </a:pPr>
            <a:r>
              <a:rPr lang="en-NZ" sz="2600" dirty="0" smtClean="0"/>
              <a:t>     Reveal only as </a:t>
            </a:r>
            <a:r>
              <a:rPr lang="en-NZ" sz="2600" dirty="0"/>
              <a:t>much as is </a:t>
            </a:r>
            <a:r>
              <a:rPr lang="en-NZ" sz="2600" dirty="0" smtClean="0"/>
              <a:t>required </a:t>
            </a:r>
            <a:r>
              <a:rPr lang="en-NZ" sz="2600" dirty="0"/>
              <a:t>to </a:t>
            </a:r>
            <a:r>
              <a:rPr lang="en-NZ" sz="2600" dirty="0" smtClean="0"/>
              <a:t>meet </a:t>
            </a:r>
            <a:r>
              <a:rPr lang="en-NZ" sz="2600" dirty="0"/>
              <a:t>the </a:t>
            </a:r>
            <a:r>
              <a:rPr lang="en-NZ" sz="2600" dirty="0" smtClean="0"/>
              <a:t> </a:t>
            </a:r>
          </a:p>
          <a:p>
            <a:pPr marL="0" indent="0">
              <a:buNone/>
            </a:pPr>
            <a:r>
              <a:rPr lang="en-NZ" sz="2600" dirty="0"/>
              <a:t> </a:t>
            </a:r>
            <a:r>
              <a:rPr lang="en-NZ" sz="2600" dirty="0" smtClean="0"/>
              <a:t>    assessment </a:t>
            </a:r>
            <a:r>
              <a:rPr lang="en-NZ" sz="2600" dirty="0"/>
              <a:t>criteria and get the </a:t>
            </a:r>
            <a:r>
              <a:rPr lang="en-NZ" sz="2600" dirty="0" smtClean="0"/>
              <a:t>task done</a:t>
            </a:r>
            <a:endParaRPr lang="en-NZ" sz="2600" dirty="0"/>
          </a:p>
          <a:p>
            <a:pPr marL="0" indent="0">
              <a:buNone/>
            </a:pPr>
            <a:endParaRPr lang="en-NZ" sz="2800" dirty="0"/>
          </a:p>
          <a:p>
            <a:pPr marL="0" indent="0">
              <a:buNone/>
            </a:pPr>
            <a:r>
              <a:rPr lang="en-NZ" sz="2800" i="1" dirty="0">
                <a:solidFill>
                  <a:srgbClr val="00B050"/>
                </a:solidFill>
              </a:rPr>
              <a:t>“Generally I would only post things that would be a requirement and nothing much else”.  </a:t>
            </a:r>
            <a:r>
              <a:rPr lang="en-NZ" sz="2000" dirty="0"/>
              <a:t>(Sam)</a:t>
            </a:r>
            <a:endParaRPr lang="en-NZ" sz="2800" i="1" dirty="0">
              <a:solidFill>
                <a:srgbClr val="FF0000"/>
              </a:solidFill>
            </a:endParaRPr>
          </a:p>
          <a:p>
            <a:pPr marL="0" indent="0">
              <a:buNone/>
            </a:pPr>
            <a:endParaRPr lang="en-NZ" sz="2800" dirty="0"/>
          </a:p>
        </p:txBody>
      </p:sp>
    </p:spTree>
    <p:extLst>
      <p:ext uri="{BB962C8B-B14F-4D97-AF65-F5344CB8AC3E}">
        <p14:creationId xmlns:p14="http://schemas.microsoft.com/office/powerpoint/2010/main" val="2802292192"/>
      </p:ext>
    </p:extLst>
  </p:cSld>
  <p:clrMapOvr>
    <a:masterClrMapping/>
  </p:clrMapOvr>
  <mc:AlternateContent xmlns:mc="http://schemas.openxmlformats.org/markup-compatibility/2006" xmlns:p14="http://schemas.microsoft.com/office/powerpoint/2010/main">
    <mc:Choice Requires="p14">
      <p:transition spd="slow" p14:dur="2000" advClick="0" advTm="20000"/>
    </mc:Choice>
    <mc:Fallback xmlns="">
      <p:transition spd="slow" advClick="0" advTm="20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888</TotalTime>
  <Words>3356</Words>
  <Application>Microsoft Office PowerPoint</Application>
  <PresentationFormat>On-screen Show (4:3)</PresentationFormat>
  <Paragraphs>191</Paragraphs>
  <Slides>21</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Digital Identity</vt:lpstr>
      <vt:lpstr>ePIC Conference presentation (July 2012)</vt:lpstr>
      <vt:lpstr>Research Project (2011)</vt:lpstr>
      <vt:lpstr>3 emerging issues around digital identity…..</vt:lpstr>
      <vt:lpstr>PowerPoint Presentation</vt:lpstr>
      <vt:lpstr>PowerPoint Presentation</vt:lpstr>
      <vt:lpstr>An ePIC conference attendee responds ……</vt:lpstr>
      <vt:lpstr> Research Project (2013) </vt:lpstr>
      <vt:lpstr>1. Representing and revealing the personal      ‘self’ through ePortfolio</vt:lpstr>
      <vt:lpstr>PowerPoint Presentation</vt:lpstr>
      <vt:lpstr>2. Awareness that digital identity can be  constructed and manipulated for different audiences</vt:lpstr>
      <vt:lpstr>PowerPoint Presentation</vt:lpstr>
      <vt:lpstr>PowerPoint Presentation</vt:lpstr>
      <vt:lpstr>3.   Concern with ethics around digital         representation of ‘self’</vt:lpstr>
      <vt:lpstr>Concern for authentic verification of ‘self’ in  face-to-face interactions</vt:lpstr>
      <vt:lpstr>In summary:</vt:lpstr>
      <vt:lpstr>Are students’ views regarding representation of  ‘self’ gendered?</vt:lpstr>
      <vt:lpstr>What does the literature say about representation of digital  ‘self’?</vt:lpstr>
      <vt:lpstr>What does the literature say about representation of digital  ‘self’?</vt:lpstr>
      <vt:lpstr>Implications for Teacher Education Practice</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Identity</dc:title>
  <dc:creator>lyn</dc:creator>
  <cp:lastModifiedBy>Lyn Lewis</cp:lastModifiedBy>
  <cp:revision>81</cp:revision>
  <cp:lastPrinted>2013-09-28T08:35:23Z</cp:lastPrinted>
  <dcterms:created xsi:type="dcterms:W3CDTF">2013-09-12T08:32:04Z</dcterms:created>
  <dcterms:modified xsi:type="dcterms:W3CDTF">2014-12-01T02:04:14Z</dcterms:modified>
</cp:coreProperties>
</file>