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15"/>
  </p:notesMasterIdLst>
  <p:handoutMasterIdLst>
    <p:handoutMasterId r:id="rId16"/>
  </p:handoutMasterIdLst>
  <p:sldIdLst>
    <p:sldId id="280" r:id="rId2"/>
    <p:sldId id="257" r:id="rId3"/>
    <p:sldId id="282" r:id="rId4"/>
    <p:sldId id="283" r:id="rId5"/>
    <p:sldId id="284" r:id="rId6"/>
    <p:sldId id="289" r:id="rId7"/>
    <p:sldId id="290" r:id="rId8"/>
    <p:sldId id="291" r:id="rId9"/>
    <p:sldId id="292" r:id="rId10"/>
    <p:sldId id="296" r:id="rId11"/>
    <p:sldId id="297" r:id="rId12"/>
    <p:sldId id="287" r:id="rId13"/>
    <p:sldId id="295"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5526" autoAdjust="0"/>
  </p:normalViewPr>
  <p:slideViewPr>
    <p:cSldViewPr>
      <p:cViewPr>
        <p:scale>
          <a:sx n="70" d="100"/>
          <a:sy n="70" d="100"/>
        </p:scale>
        <p:origin x="-1038" y="31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05EA9A4-A5D0-44E6-B342-4A3DACF5D86A}" type="datetimeFigureOut">
              <a:rPr lang="en-NZ" smtClean="0"/>
              <a:pPr/>
              <a:t>6/12/2013</a:t>
            </a:fld>
            <a:endParaRPr lang="en-NZ"/>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6BB3AEC-8B6B-4963-A5E9-CDDCBC092E7C}" type="slidenum">
              <a:rPr lang="en-NZ" smtClean="0"/>
              <a:pPr/>
              <a:t>‹#›</a:t>
            </a:fld>
            <a:endParaRPr lang="en-NZ"/>
          </a:p>
        </p:txBody>
      </p:sp>
    </p:spTree>
    <p:extLst>
      <p:ext uri="{BB962C8B-B14F-4D97-AF65-F5344CB8AC3E}">
        <p14:creationId xmlns:p14="http://schemas.microsoft.com/office/powerpoint/2010/main" xmlns="" val="20317970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B12C8A-A5F5-4497-9BCA-5095F135BF67}" type="datetimeFigureOut">
              <a:rPr lang="en-NZ" smtClean="0"/>
              <a:pPr/>
              <a:t>6/12/2013</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C4342A8-6628-4B23-BF8C-4DF34874CD19}" type="slidenum">
              <a:rPr lang="en-NZ" smtClean="0"/>
              <a:pPr/>
              <a:t>‹#›</a:t>
            </a:fld>
            <a:endParaRPr lang="en-NZ"/>
          </a:p>
        </p:txBody>
      </p:sp>
    </p:spTree>
    <p:extLst>
      <p:ext uri="{BB962C8B-B14F-4D97-AF65-F5344CB8AC3E}">
        <p14:creationId xmlns:p14="http://schemas.microsoft.com/office/powerpoint/2010/main" xmlns="" val="16746102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fld id="{EC4342A8-6628-4B23-BF8C-4DF34874CD19}" type="slidenum">
              <a:rPr lang="en-NZ" smtClean="0"/>
              <a:pPr/>
              <a:t>1</a:t>
            </a:fld>
            <a:endParaRPr lang="en-NZ"/>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GB" dirty="0" smtClean="0">
                <a:solidFill>
                  <a:schemeClr val="bg1"/>
                </a:solidFill>
              </a:rPr>
              <a:t>Cultural organisation to government agency producers</a:t>
            </a:r>
          </a:p>
          <a:p>
            <a:r>
              <a:rPr lang="en-GB" dirty="0" smtClean="0">
                <a:solidFill>
                  <a:schemeClr val="bg1"/>
                </a:solidFill>
              </a:rPr>
              <a:t>1997 Government recognized the potential political and economic benefits of cultural celebrations </a:t>
            </a:r>
          </a:p>
          <a:p>
            <a:r>
              <a:rPr lang="en-GB" dirty="0" smtClean="0">
                <a:solidFill>
                  <a:schemeClr val="bg1"/>
                </a:solidFill>
              </a:rPr>
              <a:t>2002 Asia 2000 launched Diwali: Festival of Lights with AIA. </a:t>
            </a:r>
          </a:p>
          <a:p>
            <a:r>
              <a:rPr lang="en-GB" dirty="0" smtClean="0">
                <a:solidFill>
                  <a:schemeClr val="bg1"/>
                </a:solidFill>
              </a:rPr>
              <a:t>2004 Auckland Council increasing control over management until today</a:t>
            </a:r>
          </a:p>
          <a:p>
            <a:r>
              <a:rPr lang="en-NZ" sz="1200" kern="1200" dirty="0" smtClean="0">
                <a:solidFill>
                  <a:schemeClr val="tx1"/>
                </a:solidFill>
                <a:latin typeface="+mn-lt"/>
                <a:ea typeface="+mn-ea"/>
                <a:cs typeface="+mn-cs"/>
              </a:rPr>
              <a:t>Festivalisation is a term that was developed in the literature of German urban sociology (</a:t>
            </a:r>
            <a:r>
              <a:rPr lang="en-NZ" sz="1200" u="none" strike="noStrike" kern="1200" dirty="0" err="1" smtClean="0">
                <a:solidFill>
                  <a:schemeClr val="tx1"/>
                </a:solidFill>
                <a:latin typeface="+mn-lt"/>
                <a:ea typeface="+mn-ea"/>
                <a:cs typeface="+mn-cs"/>
                <a:hlinkClick r:id="" action="ppaction://hlinkfile" tooltip="Haussermann, 1993 #15"/>
              </a:rPr>
              <a:t>Haussermann</a:t>
            </a:r>
            <a:r>
              <a:rPr lang="en-NZ" sz="1200" u="none" strike="noStrike" kern="1200" dirty="0" smtClean="0">
                <a:solidFill>
                  <a:schemeClr val="tx1"/>
                </a:solidFill>
                <a:latin typeface="+mn-lt"/>
                <a:ea typeface="+mn-ea"/>
                <a:cs typeface="+mn-cs"/>
                <a:hlinkClick r:id="" action="ppaction://hlinkfile" tooltip="Haussermann, 1993 #15"/>
              </a:rPr>
              <a:t> &amp; Siebel, 1993</a:t>
            </a:r>
            <a:r>
              <a:rPr lang="en-NZ" sz="1200" kern="1200" dirty="0" smtClean="0">
                <a:solidFill>
                  <a:schemeClr val="tx1"/>
                </a:solidFill>
                <a:latin typeface="+mn-lt"/>
                <a:ea typeface="+mn-ea"/>
                <a:cs typeface="+mn-cs"/>
              </a:rPr>
              <a:t>; </a:t>
            </a:r>
            <a:r>
              <a:rPr lang="en-NZ" sz="1200" u="none" strike="noStrike" kern="1200" dirty="0" smtClean="0">
                <a:solidFill>
                  <a:schemeClr val="tx1"/>
                </a:solidFill>
                <a:latin typeface="+mn-lt"/>
                <a:ea typeface="+mn-ea"/>
                <a:cs typeface="+mn-cs"/>
                <a:hlinkClick r:id="" action="ppaction://hlinkfile" tooltip="Roth, 2000 #14"/>
              </a:rPr>
              <a:t>Roth &amp; Frank, 2000</a:t>
            </a:r>
            <a:r>
              <a:rPr lang="en-NZ" sz="1200" kern="1200" dirty="0" smtClean="0">
                <a:solidFill>
                  <a:schemeClr val="tx1"/>
                </a:solidFill>
                <a:latin typeface="+mn-lt"/>
                <a:ea typeface="+mn-ea"/>
                <a:cs typeface="+mn-cs"/>
              </a:rPr>
              <a:t>). Festivalisation refers to the politics of big events and the political and economic consequences  on the host environment (</a:t>
            </a:r>
            <a:r>
              <a:rPr lang="en-NZ" sz="1200" u="none" strike="noStrike" kern="1200" dirty="0" smtClean="0">
                <a:solidFill>
                  <a:schemeClr val="tx1"/>
                </a:solidFill>
                <a:latin typeface="+mn-lt"/>
                <a:ea typeface="+mn-ea"/>
                <a:cs typeface="+mn-cs"/>
                <a:hlinkClick r:id="" action="ppaction://hlinkfile" tooltip="Roth, 2000 #14"/>
              </a:rPr>
              <a:t>Roth &amp; Frank, 2000, p. 219</a:t>
            </a:r>
            <a:r>
              <a:rPr lang="en-NZ" sz="1200" kern="1200" dirty="0" smtClean="0">
                <a:solidFill>
                  <a:schemeClr val="tx1"/>
                </a:solidFill>
                <a:latin typeface="+mn-lt"/>
                <a:ea typeface="+mn-ea"/>
                <a:cs typeface="+mn-cs"/>
              </a:rPr>
              <a:t>). Festivals may have a significant impact on their local economic, social, and environmental settings over both the long and short term. The social functions and the symbolic meanings of festivals are framed within a series of overt values that communities recognise as essential to their common ideologies and worldview. </a:t>
            </a:r>
          </a:p>
          <a:p>
            <a:r>
              <a:rPr lang="en-NZ" sz="1200" kern="1200" dirty="0" smtClean="0">
                <a:solidFill>
                  <a:schemeClr val="tx1"/>
                </a:solidFill>
                <a:latin typeface="+mn-lt"/>
                <a:ea typeface="+mn-ea"/>
                <a:cs typeface="+mn-cs"/>
              </a:rPr>
              <a:t>Festivals embrace a community’s social identity, unity, historical continuity, and sustainability (</a:t>
            </a:r>
            <a:r>
              <a:rPr lang="en-NZ" sz="1200" u="none" strike="noStrike" kern="1200" dirty="0" smtClean="0">
                <a:solidFill>
                  <a:schemeClr val="tx1"/>
                </a:solidFill>
                <a:latin typeface="+mn-lt"/>
                <a:ea typeface="+mn-ea"/>
                <a:cs typeface="+mn-cs"/>
                <a:hlinkClick r:id="" action="ppaction://hlinkfile" tooltip="Wood, 2009 #3"/>
              </a:rPr>
              <a:t>Wood, 2009</a:t>
            </a:r>
            <a:r>
              <a:rPr lang="en-NZ" sz="1200" kern="1200" dirty="0" smtClean="0">
                <a:solidFill>
                  <a:schemeClr val="tx1"/>
                </a:solidFill>
                <a:latin typeface="+mn-lt"/>
                <a:ea typeface="+mn-ea"/>
                <a:cs typeface="+mn-cs"/>
              </a:rPr>
              <a:t>). Festivals are resource-dependent and as they mature they begin to act more like institutions that are united for a specific purpose creating and that become permanent, legitimate and valued new segment of society. It has been argued that festival organisations must strive to become institutions in their resource environment to become sustainable and that very few festivals organisations are likely to reach this status (</a:t>
            </a:r>
            <a:r>
              <a:rPr lang="en-NZ" sz="1200" u="none" strike="noStrike" kern="1200" dirty="0" smtClean="0">
                <a:solidFill>
                  <a:schemeClr val="tx1"/>
                </a:solidFill>
                <a:latin typeface="+mn-lt"/>
                <a:ea typeface="+mn-ea"/>
                <a:cs typeface="+mn-cs"/>
                <a:hlinkClick r:id="" action="ppaction://hlinkfile" tooltip="Getz, 2007 #69"/>
              </a:rPr>
              <a:t>Getz, Anderson, &amp; Larson, 2007, p. 121</a:t>
            </a:r>
            <a:r>
              <a:rPr lang="en-NZ" sz="1200" kern="1200" dirty="0" smtClean="0">
                <a:solidFill>
                  <a:schemeClr val="tx1"/>
                </a:solidFill>
                <a:latin typeface="+mn-lt"/>
                <a:ea typeface="+mn-ea"/>
                <a:cs typeface="+mn-cs"/>
              </a:rPr>
              <a:t>). </a:t>
            </a:r>
          </a:p>
          <a:p>
            <a:endParaRPr lang="en-NZ" dirty="0" smtClean="0">
              <a:solidFill>
                <a:schemeClr val="bg1"/>
              </a:solidFill>
            </a:endParaRPr>
          </a:p>
          <a:p>
            <a:endParaRPr lang="en-NZ" dirty="0"/>
          </a:p>
        </p:txBody>
      </p:sp>
      <p:sp>
        <p:nvSpPr>
          <p:cNvPr id="4" name="Slide Number Placeholder 3"/>
          <p:cNvSpPr>
            <a:spLocks noGrp="1"/>
          </p:cNvSpPr>
          <p:nvPr>
            <p:ph type="sldNum" sz="quarter" idx="10"/>
          </p:nvPr>
        </p:nvSpPr>
        <p:spPr/>
        <p:txBody>
          <a:bodyPr/>
          <a:lstStyle/>
          <a:p>
            <a:fld id="{EC4342A8-6628-4B23-BF8C-4DF34874CD19}" type="slidenum">
              <a:rPr lang="en-NZ" smtClean="0"/>
              <a:pPr/>
              <a:t>3</a:t>
            </a:fld>
            <a:endParaRPr lang="en-NZ"/>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solidFill>
                  <a:schemeClr val="bg1"/>
                </a:solidFill>
              </a:rPr>
              <a:t>1998, Auckland Indian Association  started a public Diwali celebration </a:t>
            </a:r>
          </a:p>
          <a:p>
            <a:r>
              <a:rPr lang="en-GB" dirty="0" smtClean="0">
                <a:solidFill>
                  <a:schemeClr val="bg1"/>
                </a:solidFill>
              </a:rPr>
              <a:t>Rapidly growing Indian community population</a:t>
            </a:r>
          </a:p>
          <a:p>
            <a:r>
              <a:rPr lang="en-GB" dirty="0" smtClean="0">
                <a:solidFill>
                  <a:schemeClr val="bg1"/>
                </a:solidFill>
              </a:rPr>
              <a:t>Collective expression and enjoyment of one of India’s most important cultural celebrations </a:t>
            </a:r>
          </a:p>
          <a:p>
            <a:r>
              <a:rPr lang="en-GB" dirty="0" smtClean="0">
                <a:solidFill>
                  <a:schemeClr val="bg1"/>
                </a:solidFill>
              </a:rPr>
              <a:t>2002 Asia 2000 launched Diwali: Festival of Lights with AIA. </a:t>
            </a:r>
          </a:p>
          <a:p>
            <a:r>
              <a:rPr lang="en-GB" dirty="0" smtClean="0">
                <a:solidFill>
                  <a:schemeClr val="bg1"/>
                </a:solidFill>
              </a:rPr>
              <a:t>2004 Auckland Council increasing control over management until today</a:t>
            </a:r>
            <a:endParaRPr lang="en-NZ" dirty="0" smtClean="0">
              <a:solidFill>
                <a:schemeClr val="bg1"/>
              </a:solidFill>
            </a:endParaRPr>
          </a:p>
          <a:p>
            <a:endParaRPr lang="en-NZ" dirty="0"/>
          </a:p>
        </p:txBody>
      </p:sp>
      <p:sp>
        <p:nvSpPr>
          <p:cNvPr id="4" name="Slide Number Placeholder 3"/>
          <p:cNvSpPr>
            <a:spLocks noGrp="1"/>
          </p:cNvSpPr>
          <p:nvPr>
            <p:ph type="sldNum" sz="quarter" idx="10"/>
          </p:nvPr>
        </p:nvSpPr>
        <p:spPr/>
        <p:txBody>
          <a:bodyPr/>
          <a:lstStyle/>
          <a:p>
            <a:fld id="{EC4342A8-6628-4B23-BF8C-4DF34874CD19}" type="slidenum">
              <a:rPr lang="en-NZ" smtClean="0"/>
              <a:pPr/>
              <a:t>5</a:t>
            </a:fld>
            <a:endParaRPr lang="en-NZ"/>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solidFill>
                  <a:schemeClr val="bg1"/>
                </a:solidFill>
              </a:rPr>
              <a:t> </a:t>
            </a:r>
            <a:r>
              <a:rPr lang="en-NZ" sz="1200" dirty="0" smtClean="0">
                <a:solidFill>
                  <a:schemeClr val="bg1"/>
                </a:solidFill>
              </a:rPr>
              <a:t>Broad-based Indian community support</a:t>
            </a:r>
          </a:p>
          <a:p>
            <a:r>
              <a:rPr lang="en-NZ" sz="1200" dirty="0" smtClean="0">
                <a:solidFill>
                  <a:schemeClr val="bg1"/>
                </a:solidFill>
              </a:rPr>
              <a:t>· Estimated audience 40,000</a:t>
            </a:r>
          </a:p>
          <a:p>
            <a:r>
              <a:rPr lang="en-NZ" sz="1200" dirty="0" smtClean="0">
                <a:solidFill>
                  <a:schemeClr val="bg1"/>
                </a:solidFill>
              </a:rPr>
              <a:t>· AIA membership reflects Indian community demographics</a:t>
            </a:r>
          </a:p>
          <a:p>
            <a:r>
              <a:rPr lang="en-NZ" sz="1200" dirty="0" smtClean="0">
                <a:solidFill>
                  <a:schemeClr val="bg1"/>
                </a:solidFill>
              </a:rPr>
              <a:t>· International performers in council supported community and school performances </a:t>
            </a:r>
          </a:p>
          <a:p>
            <a:r>
              <a:rPr lang="en-NZ" sz="1200" dirty="0" smtClean="0">
                <a:solidFill>
                  <a:schemeClr val="bg1"/>
                </a:solidFill>
              </a:rPr>
              <a:t>· Modelled on Asia 2000’s successful Chinese Lantern Festival  </a:t>
            </a:r>
          </a:p>
          <a:p>
            <a:r>
              <a:rPr lang="en-NZ" sz="1200" dirty="0" smtClean="0">
                <a:solidFill>
                  <a:schemeClr val="bg1"/>
                </a:solidFill>
              </a:rPr>
              <a:t>· Wide variety of community performers represented</a:t>
            </a:r>
          </a:p>
          <a:p>
            <a:r>
              <a:rPr lang="en-NZ" sz="1200" dirty="0" smtClean="0">
                <a:solidFill>
                  <a:schemeClr val="bg1"/>
                </a:solidFill>
              </a:rPr>
              <a:t>· Endeavoured to make a “traditional‘ event that engages the community (King 2002)</a:t>
            </a:r>
          </a:p>
          <a:p>
            <a:endParaRPr lang="en-NZ" dirty="0"/>
          </a:p>
        </p:txBody>
      </p:sp>
      <p:sp>
        <p:nvSpPr>
          <p:cNvPr id="4" name="Slide Number Placeholder 3"/>
          <p:cNvSpPr>
            <a:spLocks noGrp="1"/>
          </p:cNvSpPr>
          <p:nvPr>
            <p:ph type="sldNum" sz="quarter" idx="10"/>
          </p:nvPr>
        </p:nvSpPr>
        <p:spPr/>
        <p:txBody>
          <a:bodyPr/>
          <a:lstStyle/>
          <a:p>
            <a:fld id="{EC4342A8-6628-4B23-BF8C-4DF34874CD19}" type="slidenum">
              <a:rPr lang="en-NZ" smtClean="0"/>
              <a:pPr/>
              <a:t>6</a:t>
            </a:fld>
            <a:endParaRPr lang="en-NZ"/>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solidFill>
                  <a:schemeClr val="bg1"/>
                </a:solidFill>
              </a:rPr>
              <a:t>· Auckland City and </a:t>
            </a:r>
            <a:r>
              <a:rPr lang="en-NZ" b="1" dirty="0" smtClean="0">
                <a:solidFill>
                  <a:schemeClr val="bg1"/>
                </a:solidFill>
              </a:rPr>
              <a:t> C</a:t>
            </a:r>
            <a:r>
              <a:rPr lang="en-NZ" dirty="0" smtClean="0">
                <a:solidFill>
                  <a:schemeClr val="bg1"/>
                </a:solidFill>
              </a:rPr>
              <a:t>ouncil Asia:NZ (formally Asia 2000) co-producers</a:t>
            </a:r>
          </a:p>
          <a:p>
            <a:r>
              <a:rPr lang="en-NZ" dirty="0" smtClean="0">
                <a:solidFill>
                  <a:schemeClr val="bg1"/>
                </a:solidFill>
              </a:rPr>
              <a:t>·· Ministry Economic Development (MED) funding channelled through Asia: NZ</a:t>
            </a:r>
          </a:p>
          <a:p>
            <a:r>
              <a:rPr lang="en-NZ" dirty="0" smtClean="0">
                <a:solidFill>
                  <a:schemeClr val="bg1"/>
                </a:solidFill>
              </a:rPr>
              <a:t>·Ghandi Centre  replaced (2004) by large, “neutral” public venue under Council control</a:t>
            </a:r>
          </a:p>
          <a:p>
            <a:r>
              <a:rPr lang="en-NZ" dirty="0" smtClean="0">
                <a:solidFill>
                  <a:schemeClr val="bg1"/>
                </a:solidFill>
              </a:rPr>
              <a:t>Event trialling newly restored venue for the upcoming RWC, 2011 </a:t>
            </a:r>
          </a:p>
          <a:p>
            <a:r>
              <a:rPr lang="en-NZ" dirty="0" smtClean="0">
                <a:solidFill>
                  <a:schemeClr val="bg1"/>
                </a:solidFill>
              </a:rPr>
              <a:t>· Estimated audience: 110,000 </a:t>
            </a:r>
          </a:p>
          <a:p>
            <a:r>
              <a:rPr lang="en-NZ" dirty="0" smtClean="0">
                <a:solidFill>
                  <a:schemeClr val="bg1"/>
                </a:solidFill>
              </a:rPr>
              <a:t>· A wide variety of community performers and genres represented</a:t>
            </a:r>
          </a:p>
          <a:p>
            <a:endParaRPr lang="en-NZ" dirty="0"/>
          </a:p>
        </p:txBody>
      </p:sp>
      <p:sp>
        <p:nvSpPr>
          <p:cNvPr id="4" name="Slide Number Placeholder 3"/>
          <p:cNvSpPr>
            <a:spLocks noGrp="1"/>
          </p:cNvSpPr>
          <p:nvPr>
            <p:ph type="sldNum" sz="quarter" idx="10"/>
          </p:nvPr>
        </p:nvSpPr>
        <p:spPr/>
        <p:txBody>
          <a:bodyPr/>
          <a:lstStyle/>
          <a:p>
            <a:fld id="{EC4342A8-6628-4B23-BF8C-4DF34874CD19}" type="slidenum">
              <a:rPr lang="en-NZ" smtClean="0"/>
              <a:pPr/>
              <a:t>7</a:t>
            </a:fld>
            <a:endParaRPr lang="en-NZ"/>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solidFill>
                  <a:schemeClr val="bg1"/>
                </a:solidFill>
              </a:rPr>
              <a:t>ATEED control of branding, sponsorship and event content except overseas performers</a:t>
            </a:r>
          </a:p>
          <a:p>
            <a:endParaRPr lang="en-NZ" dirty="0" smtClean="0">
              <a:solidFill>
                <a:schemeClr val="bg1"/>
              </a:solidFill>
            </a:endParaRPr>
          </a:p>
          <a:p>
            <a:r>
              <a:rPr lang="en-NZ" dirty="0" smtClean="0">
                <a:solidFill>
                  <a:schemeClr val="bg1"/>
                </a:solidFill>
              </a:rPr>
              <a:t>“Kiwi festival with an Indian flavour”</a:t>
            </a:r>
          </a:p>
          <a:p>
            <a:r>
              <a:rPr lang="en-NZ" dirty="0" smtClean="0">
                <a:solidFill>
                  <a:schemeClr val="bg1"/>
                </a:solidFill>
              </a:rPr>
              <a:t>· Further rises in costs to stallholders</a:t>
            </a:r>
          </a:p>
          <a:p>
            <a:r>
              <a:rPr lang="en-NZ" dirty="0" smtClean="0">
                <a:solidFill>
                  <a:schemeClr val="bg1"/>
                </a:solidFill>
              </a:rPr>
              <a:t>· One size fits all generic festival model, stylistic and performer diversity reduced </a:t>
            </a:r>
          </a:p>
          <a:p>
            <a:pPr>
              <a:buFont typeface="Arial" pitchFamily="34" charset="0"/>
              <a:buChar char="•"/>
            </a:pPr>
            <a:r>
              <a:rPr lang="en-NZ" dirty="0" smtClean="0">
                <a:solidFill>
                  <a:schemeClr val="bg1"/>
                </a:solidFill>
              </a:rPr>
              <a:t>Event content , support and funding shift to City Council relationships based on strategic economic development stakeholders</a:t>
            </a:r>
          </a:p>
          <a:p>
            <a:r>
              <a:rPr lang="en-NZ" dirty="0" smtClean="0">
                <a:solidFill>
                  <a:schemeClr val="bg1"/>
                </a:solidFill>
              </a:rPr>
              <a:t>· Asia: NZ role shifted co-producer to role of sponsorship</a:t>
            </a:r>
          </a:p>
          <a:p>
            <a:r>
              <a:rPr lang="en-NZ" dirty="0" smtClean="0">
                <a:solidFill>
                  <a:schemeClr val="bg1"/>
                </a:solidFill>
              </a:rPr>
              <a:t>· Festival organization, production, timing re-arranged to suit needs of Council</a:t>
            </a:r>
          </a:p>
          <a:p>
            <a:r>
              <a:rPr lang="en-NZ" dirty="0" smtClean="0">
                <a:solidFill>
                  <a:schemeClr val="bg1"/>
                </a:solidFill>
              </a:rPr>
              <a:t>· Significant decreases in stallholder and audience  participation</a:t>
            </a:r>
          </a:p>
          <a:p>
            <a:r>
              <a:rPr lang="en-NZ" dirty="0" smtClean="0">
                <a:solidFill>
                  <a:schemeClr val="bg1"/>
                </a:solidFill>
              </a:rPr>
              <a:t>·  Festival and entire month before Hindu calendar dates for Diwali celebrations</a:t>
            </a:r>
          </a:p>
          <a:p>
            <a:r>
              <a:rPr lang="en-NZ" dirty="0" smtClean="0">
                <a:solidFill>
                  <a:schemeClr val="bg1"/>
                </a:solidFill>
              </a:rPr>
              <a:t>·  Indian community chose to  produce their own events </a:t>
            </a:r>
          </a:p>
          <a:p>
            <a:endParaRPr lang="en-NZ" dirty="0"/>
          </a:p>
        </p:txBody>
      </p:sp>
      <p:sp>
        <p:nvSpPr>
          <p:cNvPr id="4" name="Slide Number Placeholder 3"/>
          <p:cNvSpPr>
            <a:spLocks noGrp="1"/>
          </p:cNvSpPr>
          <p:nvPr>
            <p:ph type="sldNum" sz="quarter" idx="10"/>
          </p:nvPr>
        </p:nvSpPr>
        <p:spPr/>
        <p:txBody>
          <a:bodyPr/>
          <a:lstStyle/>
          <a:p>
            <a:fld id="{EC4342A8-6628-4B23-BF8C-4DF34874CD19}" type="slidenum">
              <a:rPr lang="en-NZ" smtClean="0"/>
              <a:pPr/>
              <a:t>9</a:t>
            </a:fld>
            <a:endParaRPr lang="en-NZ"/>
          </a:p>
        </p:txBody>
      </p:sp>
    </p:spTree>
    <p:extLst>
      <p:ext uri="{BB962C8B-B14F-4D97-AF65-F5344CB8AC3E}">
        <p14:creationId xmlns:p14="http://schemas.microsoft.com/office/powerpoint/2010/main" xmlns="" val="7566359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FCAEB0FD-C74F-4A8A-A583-902FB3146642}" type="datetimeFigureOut">
              <a:rPr lang="en-NZ" smtClean="0"/>
              <a:pPr/>
              <a:t>6/12/2013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60B5E33A-A717-43A0-88C9-10EA117A75C6}" type="slidenum">
              <a:rPr lang="en-NZ" smtClean="0"/>
              <a:pPr/>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FCAEB0FD-C74F-4A8A-A583-902FB3146642}" type="datetimeFigureOut">
              <a:rPr lang="en-NZ" smtClean="0"/>
              <a:pPr/>
              <a:t>6/12/2013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60B5E33A-A717-43A0-88C9-10EA117A75C6}"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FCAEB0FD-C74F-4A8A-A583-902FB3146642}" type="datetimeFigureOut">
              <a:rPr lang="en-NZ" smtClean="0"/>
              <a:pPr/>
              <a:t>6/12/2013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60B5E33A-A717-43A0-88C9-10EA117A75C6}" type="slidenum">
              <a:rPr lang="en-NZ" smtClean="0"/>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FCAEB0FD-C74F-4A8A-A583-902FB3146642}" type="datetimeFigureOut">
              <a:rPr lang="en-NZ" smtClean="0"/>
              <a:pPr/>
              <a:t>6/12/2013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60B5E33A-A717-43A0-88C9-10EA117A75C6}" type="slidenum">
              <a:rPr lang="en-NZ" smtClean="0"/>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CAEB0FD-C74F-4A8A-A583-902FB3146642}" type="datetimeFigureOut">
              <a:rPr lang="en-NZ" smtClean="0"/>
              <a:pPr/>
              <a:t>6/12/2013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60B5E33A-A717-43A0-88C9-10EA117A75C6}" type="slidenum">
              <a:rPr lang="en-NZ" smtClean="0"/>
              <a:pPr/>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FCAEB0FD-C74F-4A8A-A583-902FB3146642}" type="datetimeFigureOut">
              <a:rPr lang="en-NZ" smtClean="0"/>
              <a:pPr/>
              <a:t>6/12/2013</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60B5E33A-A717-43A0-88C9-10EA117A75C6}"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FCAEB0FD-C74F-4A8A-A583-902FB3146642}" type="datetimeFigureOut">
              <a:rPr lang="en-NZ" smtClean="0"/>
              <a:pPr/>
              <a:t>6/12/2013</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60B5E33A-A717-43A0-88C9-10EA117A75C6}" type="slidenum">
              <a:rPr lang="en-NZ" smtClean="0"/>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FCAEB0FD-C74F-4A8A-A583-902FB3146642}" type="datetimeFigureOut">
              <a:rPr lang="en-NZ" smtClean="0"/>
              <a:pPr/>
              <a:t>6/12/2013</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60B5E33A-A717-43A0-88C9-10EA117A75C6}"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AEB0FD-C74F-4A8A-A583-902FB3146642}" type="datetimeFigureOut">
              <a:rPr lang="en-NZ" smtClean="0"/>
              <a:pPr/>
              <a:t>6/12/2013</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60B5E33A-A717-43A0-88C9-10EA117A75C6}"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AEB0FD-C74F-4A8A-A583-902FB3146642}" type="datetimeFigureOut">
              <a:rPr lang="en-NZ" smtClean="0"/>
              <a:pPr/>
              <a:t>6/12/2013</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60B5E33A-A717-43A0-88C9-10EA117A75C6}" type="slidenum">
              <a:rPr lang="en-NZ" smtClean="0"/>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AEB0FD-C74F-4A8A-A583-902FB3146642}" type="datetimeFigureOut">
              <a:rPr lang="en-NZ" smtClean="0"/>
              <a:pPr/>
              <a:t>6/12/2013</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60B5E33A-A717-43A0-88C9-10EA117A75C6}" type="slidenum">
              <a:rPr lang="en-NZ" smtClean="0"/>
              <a:pPr/>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AEB0FD-C74F-4A8A-A583-902FB3146642}" type="datetimeFigureOut">
              <a:rPr lang="en-NZ" smtClean="0"/>
              <a:pPr/>
              <a:t>6/12/2013</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B5E33A-A717-43A0-88C9-10EA117A75C6}" type="slidenum">
              <a:rPr lang="en-NZ" smtClean="0"/>
              <a:pPr/>
              <a:t>‹#›</a:t>
            </a:fld>
            <a:endParaRPr lang="en-NZ"/>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5387975"/>
            <a:ext cx="9144000" cy="1470025"/>
          </a:xfrm>
          <a:solidFill>
            <a:schemeClr val="tx1"/>
          </a:solidFill>
        </p:spPr>
        <p:txBody>
          <a:bodyPr>
            <a:normAutofit fontScale="90000"/>
          </a:bodyPr>
          <a:lstStyle/>
          <a:p>
            <a:pPr algn="l"/>
            <a:r>
              <a:rPr lang="en-GB" dirty="0">
                <a:solidFill>
                  <a:schemeClr val="accent6">
                    <a:lumMod val="75000"/>
                  </a:schemeClr>
                </a:solidFill>
              </a:rPr>
              <a:t>Whose Diwali is it? </a:t>
            </a:r>
            <a:r>
              <a:rPr lang="en-GB" b="1" dirty="0" smtClean="0">
                <a:solidFill>
                  <a:schemeClr val="accent6">
                    <a:lumMod val="75000"/>
                  </a:schemeClr>
                </a:solidFill>
              </a:rPr>
              <a:t/>
            </a:r>
            <a:br>
              <a:rPr lang="en-GB" b="1" dirty="0" smtClean="0">
                <a:solidFill>
                  <a:schemeClr val="accent6">
                    <a:lumMod val="75000"/>
                  </a:schemeClr>
                </a:solidFill>
              </a:rPr>
            </a:br>
            <a:r>
              <a:rPr lang="en-GB" sz="3100" dirty="0" smtClean="0">
                <a:solidFill>
                  <a:schemeClr val="accent6">
                    <a:lumMod val="75000"/>
                  </a:schemeClr>
                </a:solidFill>
              </a:rPr>
              <a:t>The </a:t>
            </a:r>
            <a:r>
              <a:rPr lang="en-GB" sz="3100" dirty="0">
                <a:solidFill>
                  <a:schemeClr val="accent6">
                    <a:lumMod val="75000"/>
                  </a:schemeClr>
                </a:solidFill>
              </a:rPr>
              <a:t>case of the Indian </a:t>
            </a:r>
            <a:r>
              <a:rPr lang="en-GB" sz="3100" dirty="0" smtClean="0">
                <a:solidFill>
                  <a:schemeClr val="accent6">
                    <a:lumMod val="75000"/>
                  </a:schemeClr>
                </a:solidFill>
              </a:rPr>
              <a:t>Community and Auckland </a:t>
            </a:r>
            <a:r>
              <a:rPr lang="en-GB" sz="3100" dirty="0">
                <a:solidFill>
                  <a:schemeClr val="accent6">
                    <a:lumMod val="75000"/>
                  </a:schemeClr>
                </a:solidFill>
              </a:rPr>
              <a:t>City  Council </a:t>
            </a:r>
            <a:endParaRPr lang="en-NZ" sz="3100" dirty="0">
              <a:solidFill>
                <a:schemeClr val="accent6">
                  <a:lumMod val="75000"/>
                </a:schemeClr>
              </a:solidFill>
            </a:endParaRPr>
          </a:p>
        </p:txBody>
      </p:sp>
      <p:sp>
        <p:nvSpPr>
          <p:cNvPr id="3" name="Subtitle 2"/>
          <p:cNvSpPr>
            <a:spLocks noGrp="1"/>
          </p:cNvSpPr>
          <p:nvPr>
            <p:ph type="subTitle" idx="1"/>
          </p:nvPr>
        </p:nvSpPr>
        <p:spPr>
          <a:xfrm>
            <a:off x="6156176" y="908720"/>
            <a:ext cx="3059832" cy="1484784"/>
          </a:xfrm>
        </p:spPr>
        <p:txBody>
          <a:bodyPr>
            <a:normAutofit/>
          </a:bodyPr>
          <a:lstStyle/>
          <a:p>
            <a:r>
              <a:rPr lang="en-NZ" sz="1800" b="1" dirty="0" smtClean="0">
                <a:solidFill>
                  <a:schemeClr val="bg1"/>
                </a:solidFill>
              </a:rPr>
              <a:t>Alison Booth </a:t>
            </a:r>
            <a:br>
              <a:rPr lang="en-NZ" sz="1800" b="1" dirty="0" smtClean="0">
                <a:solidFill>
                  <a:schemeClr val="bg1"/>
                </a:solidFill>
              </a:rPr>
            </a:br>
            <a:r>
              <a:rPr lang="en-NZ" sz="1800" b="1" dirty="0" smtClean="0">
                <a:solidFill>
                  <a:schemeClr val="bg1"/>
                </a:solidFill>
              </a:rPr>
              <a:t>AUT  Dec 2013 in preparation for Indian Musicological Society Mumbai Jan 2014 </a:t>
            </a:r>
          </a:p>
        </p:txBody>
      </p:sp>
    </p:spTree>
    <p:extLst>
      <p:ext uri="{BB962C8B-B14F-4D97-AF65-F5344CB8AC3E}">
        <p14:creationId xmlns:p14="http://schemas.microsoft.com/office/powerpoint/2010/main" xmlns="" val="42555877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iwali 1"/>
          <p:cNvPicPr>
            <a:picLocks noChangeAspect="1" noChangeArrowheads="1"/>
          </p:cNvPicPr>
          <p:nvPr/>
        </p:nvPicPr>
        <p:blipFill>
          <a:blip r:embed="rId2" cstate="print"/>
          <a:srcRect/>
          <a:stretch>
            <a:fillRect/>
          </a:stretch>
        </p:blipFill>
        <p:spPr bwMode="auto">
          <a:xfrm>
            <a:off x="395536" y="332656"/>
            <a:ext cx="3888432" cy="5822574"/>
          </a:xfrm>
          <a:prstGeom prst="rect">
            <a:avLst/>
          </a:prstGeom>
          <a:noFill/>
          <a:ln w="9525" algn="in">
            <a:solidFill>
              <a:srgbClr val="FF0000"/>
            </a:solidFill>
            <a:miter lim="800000"/>
            <a:headEnd/>
            <a:tailEnd/>
          </a:ln>
          <a:effectLst/>
        </p:spPr>
      </p:pic>
      <p:pic>
        <p:nvPicPr>
          <p:cNvPr id="1027" name="Picture 3" descr="download"/>
          <p:cNvPicPr>
            <a:picLocks noChangeAspect="1" noChangeArrowheads="1"/>
          </p:cNvPicPr>
          <p:nvPr/>
        </p:nvPicPr>
        <p:blipFill>
          <a:blip r:embed="rId3" cstate="print"/>
          <a:stretch>
            <a:fillRect/>
          </a:stretch>
        </p:blipFill>
        <p:spPr bwMode="auto">
          <a:xfrm>
            <a:off x="4499992" y="332656"/>
            <a:ext cx="4188661" cy="5832648"/>
          </a:xfrm>
          <a:prstGeom prst="rect">
            <a:avLst/>
          </a:prstGeom>
          <a:noFill/>
          <a:ln w="9525" algn="in">
            <a:solidFill>
              <a:schemeClr val="bg1"/>
            </a:solidFill>
            <a:miter lim="800000"/>
            <a:headEnd/>
            <a:tailEnd/>
          </a:ln>
          <a:effectLst/>
        </p:spPr>
      </p:pic>
      <p:sp>
        <p:nvSpPr>
          <p:cNvPr id="4" name="TextBox 3"/>
          <p:cNvSpPr txBox="1"/>
          <p:nvPr/>
        </p:nvSpPr>
        <p:spPr>
          <a:xfrm>
            <a:off x="611560" y="6237312"/>
            <a:ext cx="3584956" cy="369332"/>
          </a:xfrm>
          <a:prstGeom prst="rect">
            <a:avLst/>
          </a:prstGeom>
          <a:noFill/>
        </p:spPr>
        <p:txBody>
          <a:bodyPr wrap="none" rtlCol="0">
            <a:spAutoFit/>
          </a:bodyPr>
          <a:lstStyle/>
          <a:p>
            <a:r>
              <a:rPr lang="en-NZ" dirty="0" smtClean="0">
                <a:solidFill>
                  <a:schemeClr val="bg1"/>
                </a:solidFill>
              </a:rPr>
              <a:t>2010 Diwali: Festival of Lights Poster</a:t>
            </a:r>
            <a:endParaRPr lang="en-NZ" dirty="0">
              <a:solidFill>
                <a:schemeClr val="bg1"/>
              </a:solidFill>
            </a:endParaRPr>
          </a:p>
        </p:txBody>
      </p:sp>
      <p:sp>
        <p:nvSpPr>
          <p:cNvPr id="5" name="TextBox 4"/>
          <p:cNvSpPr txBox="1"/>
          <p:nvPr/>
        </p:nvSpPr>
        <p:spPr>
          <a:xfrm>
            <a:off x="4860032" y="6237312"/>
            <a:ext cx="3701975" cy="369332"/>
          </a:xfrm>
          <a:prstGeom prst="rect">
            <a:avLst/>
          </a:prstGeom>
          <a:noFill/>
        </p:spPr>
        <p:txBody>
          <a:bodyPr wrap="none" rtlCol="0">
            <a:spAutoFit/>
          </a:bodyPr>
          <a:lstStyle/>
          <a:p>
            <a:r>
              <a:rPr lang="en-NZ" dirty="0" smtClean="0">
                <a:solidFill>
                  <a:schemeClr val="bg1"/>
                </a:solidFill>
              </a:rPr>
              <a:t>2012 Diwali: Festival of Lights Poster</a:t>
            </a:r>
            <a:endParaRPr lang="en-NZ" dirty="0">
              <a:solidFill>
                <a:schemeClr val="bg1"/>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4664"/>
            <a:ext cx="8229600" cy="5721499"/>
          </a:xfrm>
        </p:spPr>
        <p:txBody>
          <a:bodyPr>
            <a:normAutofit fontScale="85000" lnSpcReduction="10000"/>
          </a:bodyPr>
          <a:lstStyle/>
          <a:p>
            <a:r>
              <a:rPr lang="en-NZ" dirty="0" smtClean="0">
                <a:solidFill>
                  <a:schemeClr val="bg1"/>
                </a:solidFill>
              </a:rPr>
              <a:t>We feel Diwali needs to retain its theme and not be swept by the increasing effects of commercialization, westernization and Hollywood and Bollywood influence. Therefore while mindful of the increasing social bonding significance of Diwali, its theme should not be diluted to such an extent that it merely becomes yet another Western event bereft of any worthy cultural, traditional or religious significance that it currently holds. It is for this reason that Waitakere Indian Association links with its affiliate, Waitakere Hindi Language and Cultural School to portray the real theme of Diwali event. </a:t>
            </a:r>
          </a:p>
          <a:p>
            <a:endParaRPr lang="en-NZ" sz="1600" dirty="0" smtClean="0">
              <a:solidFill>
                <a:schemeClr val="bg1"/>
              </a:solidFill>
            </a:endParaRPr>
          </a:p>
          <a:p>
            <a:r>
              <a:rPr lang="en-NZ" sz="1600" dirty="0" smtClean="0">
                <a:solidFill>
                  <a:schemeClr val="bg1"/>
                </a:solidFill>
              </a:rPr>
              <a:t>Singh, T. R. (2012, October 04). Waitakere Diwali changes cultural landscape while maintaining tradition.</a:t>
            </a:r>
            <a:r>
              <a:rPr lang="en-NZ" sz="1600" i="1" dirty="0" smtClean="0">
                <a:solidFill>
                  <a:schemeClr val="bg1"/>
                </a:solidFill>
              </a:rPr>
              <a:t> Indian Weekender. Retrieved from http://www.indianweekender.co.nz/Pages/ArticleDetails/7/3268/New-Zealand/Waitakere-Diwali-changes-cultural-landscape-while-maintaining-tradition</a:t>
            </a:r>
            <a:endParaRPr lang="en-NZ" sz="1600" dirty="0">
              <a:solidFill>
                <a:schemeClr val="bg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solidFill>
                  <a:schemeClr val="accent6">
                    <a:lumMod val="75000"/>
                  </a:schemeClr>
                </a:solidFill>
              </a:rPr>
              <a:t>Outcomes</a:t>
            </a:r>
            <a:endParaRPr lang="en-NZ" dirty="0">
              <a:solidFill>
                <a:schemeClr val="accent6">
                  <a:lumMod val="75000"/>
                </a:schemeClr>
              </a:solidFill>
            </a:endParaRPr>
          </a:p>
        </p:txBody>
      </p:sp>
      <p:sp>
        <p:nvSpPr>
          <p:cNvPr id="3" name="Content Placeholder 2"/>
          <p:cNvSpPr>
            <a:spLocks noGrp="1"/>
          </p:cNvSpPr>
          <p:nvPr>
            <p:ph idx="1"/>
          </p:nvPr>
        </p:nvSpPr>
        <p:spPr>
          <a:xfrm>
            <a:off x="395536" y="1412776"/>
            <a:ext cx="8229600" cy="4525963"/>
          </a:xfrm>
        </p:spPr>
        <p:txBody>
          <a:bodyPr>
            <a:normAutofit/>
          </a:bodyPr>
          <a:lstStyle/>
          <a:p>
            <a:r>
              <a:rPr lang="en-GB" dirty="0" smtClean="0">
                <a:solidFill>
                  <a:schemeClr val="bg1"/>
                </a:solidFill>
              </a:rPr>
              <a:t>Voices of dissent </a:t>
            </a:r>
          </a:p>
          <a:p>
            <a:pPr lvl="1">
              <a:buFont typeface="Arial" pitchFamily="34" charset="0"/>
              <a:buChar char="•"/>
            </a:pPr>
            <a:r>
              <a:rPr lang="en-GB" dirty="0" smtClean="0">
                <a:solidFill>
                  <a:schemeClr val="bg1"/>
                </a:solidFill>
              </a:rPr>
              <a:t>Bollywood/Panjabi content</a:t>
            </a:r>
          </a:p>
          <a:p>
            <a:pPr lvl="1">
              <a:buFont typeface="Arial" pitchFamily="34" charset="0"/>
              <a:buChar char="•"/>
            </a:pPr>
            <a:r>
              <a:rPr lang="en-GB" dirty="0" smtClean="0">
                <a:solidFill>
                  <a:schemeClr val="bg1"/>
                </a:solidFill>
              </a:rPr>
              <a:t>representation of Indian performance culture</a:t>
            </a:r>
          </a:p>
          <a:p>
            <a:pPr lvl="1">
              <a:buFont typeface="Arial" pitchFamily="34" charset="0"/>
              <a:buChar char="•"/>
            </a:pPr>
            <a:r>
              <a:rPr lang="en-GB" dirty="0" smtClean="0">
                <a:solidFill>
                  <a:schemeClr val="bg1"/>
                </a:solidFill>
              </a:rPr>
              <a:t>management decisions</a:t>
            </a:r>
          </a:p>
          <a:p>
            <a:pPr lvl="2"/>
            <a:r>
              <a:rPr lang="en-GB" dirty="0" smtClean="0">
                <a:solidFill>
                  <a:schemeClr val="bg1"/>
                </a:solidFill>
              </a:rPr>
              <a:t>Council and their selected sponsors </a:t>
            </a:r>
          </a:p>
          <a:p>
            <a:r>
              <a:rPr lang="en-NZ" dirty="0" smtClean="0">
                <a:solidFill>
                  <a:schemeClr val="bg1"/>
                </a:solidFill>
              </a:rPr>
              <a:t>Growth of community celebrations outside of government control</a:t>
            </a:r>
            <a:endParaRPr lang="en-NZ" dirty="0">
              <a:solidFill>
                <a:schemeClr val="bg1"/>
              </a:solidFill>
            </a:endParaRPr>
          </a:p>
        </p:txBody>
      </p:sp>
    </p:spTree>
    <p:extLst>
      <p:ext uri="{BB962C8B-B14F-4D97-AF65-F5344CB8AC3E}">
        <p14:creationId xmlns:p14="http://schemas.microsoft.com/office/powerpoint/2010/main" xmlns="" val="29945672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6"/>
          <p:cNvSpPr>
            <a:spLocks noGrp="1"/>
          </p:cNvSpPr>
          <p:nvPr>
            <p:ph type="title"/>
          </p:nvPr>
        </p:nvSpPr>
        <p:spPr>
          <a:xfrm>
            <a:off x="467544" y="332656"/>
            <a:ext cx="8229600" cy="1143000"/>
          </a:xfrm>
        </p:spPr>
        <p:txBody>
          <a:bodyPr>
            <a:normAutofit fontScale="90000"/>
          </a:bodyPr>
          <a:lstStyle/>
          <a:p>
            <a:r>
              <a:rPr lang="en-NZ" sz="2700" b="1" dirty="0" smtClean="0">
                <a:solidFill>
                  <a:schemeClr val="accent6">
                    <a:lumMod val="75000"/>
                  </a:schemeClr>
                </a:solidFill>
              </a:rPr>
              <a:t>Findings Summary: Producer  Relationship Access to Resources</a:t>
            </a:r>
            <a:r>
              <a:rPr lang="en-NZ" dirty="0" smtClean="0"/>
              <a:t/>
            </a:r>
            <a:br>
              <a:rPr lang="en-NZ" dirty="0" smtClean="0"/>
            </a:br>
            <a:r>
              <a:rPr lang="en-NZ" dirty="0" smtClean="0"/>
              <a:t> </a:t>
            </a:r>
            <a:br>
              <a:rPr lang="en-NZ" dirty="0" smtClean="0"/>
            </a:br>
            <a:endParaRPr lang="en-NZ" dirty="0"/>
          </a:p>
        </p:txBody>
      </p:sp>
      <p:pic>
        <p:nvPicPr>
          <p:cNvPr id="9" name="Content Placeholder 8" descr="Picture1.png"/>
          <p:cNvPicPr>
            <a:picLocks noGrp="1" noChangeAspect="1"/>
          </p:cNvPicPr>
          <p:nvPr>
            <p:ph idx="1"/>
          </p:nvPr>
        </p:nvPicPr>
        <p:blipFill>
          <a:blip r:embed="rId2" cstate="print"/>
          <a:stretch>
            <a:fillRect/>
          </a:stretch>
        </p:blipFill>
        <p:spPr>
          <a:xfrm>
            <a:off x="1331640" y="908720"/>
            <a:ext cx="7412863" cy="5040560"/>
          </a:xfrm>
          <a:ln>
            <a:solidFill>
              <a:schemeClr val="bg1"/>
            </a:solidFill>
          </a:ln>
        </p:spPr>
      </p:pic>
      <p:sp>
        <p:nvSpPr>
          <p:cNvPr id="4" name="TextBox 3"/>
          <p:cNvSpPr txBox="1"/>
          <p:nvPr/>
        </p:nvSpPr>
        <p:spPr>
          <a:xfrm rot="16200000">
            <a:off x="-1470995" y="3135292"/>
            <a:ext cx="5037919" cy="584775"/>
          </a:xfrm>
          <a:prstGeom prst="rect">
            <a:avLst/>
          </a:prstGeom>
          <a:noFill/>
          <a:ln>
            <a:solidFill>
              <a:schemeClr val="bg1"/>
            </a:solidFill>
          </a:ln>
        </p:spPr>
        <p:txBody>
          <a:bodyPr wrap="square" rtlCol="0">
            <a:spAutoFit/>
          </a:bodyPr>
          <a:lstStyle/>
          <a:p>
            <a:pPr algn="ctr"/>
            <a:r>
              <a:rPr lang="en-NZ" sz="3200" dirty="0" smtClean="0">
                <a:solidFill>
                  <a:schemeClr val="bg1"/>
                </a:solidFill>
              </a:rPr>
              <a:t>Number of Relationships</a:t>
            </a:r>
            <a:endParaRPr lang="en-NZ" sz="3200" dirty="0">
              <a:solidFill>
                <a:schemeClr val="bg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b="1" dirty="0" smtClean="0">
                <a:solidFill>
                  <a:schemeClr val="accent6">
                    <a:lumMod val="75000"/>
                  </a:schemeClr>
                </a:solidFill>
              </a:rPr>
              <a:t>Focus of the Enquiry</a:t>
            </a:r>
            <a:endParaRPr lang="en-NZ" b="1" dirty="0">
              <a:solidFill>
                <a:schemeClr val="accent6">
                  <a:lumMod val="75000"/>
                </a:schemeClr>
              </a:solidFill>
            </a:endParaRPr>
          </a:p>
        </p:txBody>
      </p:sp>
      <p:sp>
        <p:nvSpPr>
          <p:cNvPr id="3" name="Content Placeholder 2"/>
          <p:cNvSpPr>
            <a:spLocks noGrp="1"/>
          </p:cNvSpPr>
          <p:nvPr>
            <p:ph idx="1"/>
          </p:nvPr>
        </p:nvSpPr>
        <p:spPr/>
        <p:txBody>
          <a:bodyPr>
            <a:normAutofit fontScale="92500" lnSpcReduction="20000"/>
          </a:bodyPr>
          <a:lstStyle/>
          <a:p>
            <a:r>
              <a:rPr lang="en-NZ" dirty="0" smtClean="0">
                <a:solidFill>
                  <a:schemeClr val="bg1"/>
                </a:solidFill>
              </a:rPr>
              <a:t>Ethnographic </a:t>
            </a:r>
            <a:r>
              <a:rPr lang="en-NZ" dirty="0">
                <a:solidFill>
                  <a:schemeClr val="bg1"/>
                </a:solidFill>
              </a:rPr>
              <a:t>research </a:t>
            </a:r>
            <a:endParaRPr lang="en-NZ" dirty="0" smtClean="0">
              <a:solidFill>
                <a:schemeClr val="bg1"/>
              </a:solidFill>
            </a:endParaRPr>
          </a:p>
          <a:p>
            <a:r>
              <a:rPr lang="en-NZ" dirty="0" smtClean="0">
                <a:solidFill>
                  <a:schemeClr val="bg1"/>
                </a:solidFill>
              </a:rPr>
              <a:t>Auckland Based</a:t>
            </a:r>
          </a:p>
          <a:p>
            <a:r>
              <a:rPr lang="en-NZ" dirty="0" smtClean="0">
                <a:solidFill>
                  <a:schemeClr val="bg1"/>
                </a:solidFill>
              </a:rPr>
              <a:t>Focus</a:t>
            </a:r>
          </a:p>
          <a:p>
            <a:pPr lvl="1">
              <a:buFont typeface="Arial" pitchFamily="34" charset="0"/>
              <a:buChar char="•"/>
            </a:pPr>
            <a:r>
              <a:rPr lang="en-NZ" dirty="0" smtClean="0">
                <a:solidFill>
                  <a:schemeClr val="bg1"/>
                </a:solidFill>
              </a:rPr>
              <a:t>Cultural representation and the role of the producer </a:t>
            </a:r>
          </a:p>
          <a:p>
            <a:r>
              <a:rPr lang="en-NZ" dirty="0" smtClean="0">
                <a:solidFill>
                  <a:schemeClr val="bg1"/>
                </a:solidFill>
              </a:rPr>
              <a:t>Observation</a:t>
            </a:r>
          </a:p>
          <a:p>
            <a:pPr lvl="1">
              <a:buFont typeface="Arial" pitchFamily="34" charset="0"/>
              <a:buChar char="•"/>
            </a:pPr>
            <a:r>
              <a:rPr lang="en-NZ" dirty="0" smtClean="0">
                <a:solidFill>
                  <a:schemeClr val="bg1"/>
                </a:solidFill>
              </a:rPr>
              <a:t>Over the past 12 years these has been a management change in the production practices of the event Diwali: Festival of Lights</a:t>
            </a:r>
          </a:p>
          <a:p>
            <a:r>
              <a:rPr lang="en-NZ" dirty="0" smtClean="0">
                <a:solidFill>
                  <a:schemeClr val="bg1"/>
                </a:solidFill>
              </a:rPr>
              <a:t>Method </a:t>
            </a:r>
          </a:p>
          <a:p>
            <a:pPr lvl="1">
              <a:buFont typeface="Arial" pitchFamily="34" charset="0"/>
              <a:buChar char="•"/>
            </a:pPr>
            <a:r>
              <a:rPr lang="en-NZ" dirty="0" smtClean="0">
                <a:solidFill>
                  <a:schemeClr val="bg1"/>
                </a:solidFill>
              </a:rPr>
              <a:t>Producer Network Maps developed in my PhD research at University of Otago</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76672"/>
            <a:ext cx="8229600" cy="1143000"/>
          </a:xfrm>
        </p:spPr>
        <p:txBody>
          <a:bodyPr>
            <a:normAutofit fontScale="90000"/>
          </a:bodyPr>
          <a:lstStyle/>
          <a:p>
            <a:r>
              <a:rPr lang="en-GB" dirty="0" smtClean="0">
                <a:solidFill>
                  <a:schemeClr val="accent6">
                    <a:lumMod val="75000"/>
                  </a:schemeClr>
                </a:solidFill>
              </a:rPr>
              <a:t>Case Study</a:t>
            </a:r>
            <a:br>
              <a:rPr lang="en-GB" dirty="0" smtClean="0">
                <a:solidFill>
                  <a:schemeClr val="accent6">
                    <a:lumMod val="75000"/>
                  </a:schemeClr>
                </a:solidFill>
              </a:rPr>
            </a:br>
            <a:r>
              <a:rPr lang="en-GB" dirty="0" smtClean="0">
                <a:solidFill>
                  <a:schemeClr val="accent6">
                    <a:lumMod val="75000"/>
                  </a:schemeClr>
                </a:solidFill>
              </a:rPr>
              <a:t>“Diwali: Festival of Lights” </a:t>
            </a:r>
            <a:br>
              <a:rPr lang="en-GB" dirty="0" smtClean="0">
                <a:solidFill>
                  <a:schemeClr val="accent6">
                    <a:lumMod val="75000"/>
                  </a:schemeClr>
                </a:solidFill>
              </a:rPr>
            </a:br>
            <a:endParaRPr lang="en-NZ" dirty="0">
              <a:solidFill>
                <a:schemeClr val="accent6">
                  <a:lumMod val="75000"/>
                </a:schemeClr>
              </a:solidFill>
            </a:endParaRPr>
          </a:p>
        </p:txBody>
      </p:sp>
      <p:sp>
        <p:nvSpPr>
          <p:cNvPr id="3" name="Content Placeholder 2"/>
          <p:cNvSpPr>
            <a:spLocks noGrp="1"/>
          </p:cNvSpPr>
          <p:nvPr>
            <p:ph idx="1"/>
          </p:nvPr>
        </p:nvSpPr>
        <p:spPr/>
        <p:txBody>
          <a:bodyPr>
            <a:normAutofit/>
          </a:bodyPr>
          <a:lstStyle/>
          <a:p>
            <a:pPr lvl="1">
              <a:buFont typeface="Arial" pitchFamily="34" charset="0"/>
              <a:buChar char="•"/>
            </a:pPr>
            <a:r>
              <a:rPr lang="en-GB" dirty="0" smtClean="0">
                <a:solidFill>
                  <a:schemeClr val="bg1"/>
                </a:solidFill>
              </a:rPr>
              <a:t>Production practice transformation 1998- 2013</a:t>
            </a:r>
          </a:p>
          <a:p>
            <a:pPr lvl="1">
              <a:buFont typeface="Arial" pitchFamily="34" charset="0"/>
              <a:buChar char="•"/>
            </a:pPr>
            <a:r>
              <a:rPr lang="en-GB" dirty="0" smtClean="0">
                <a:solidFill>
                  <a:schemeClr val="bg1"/>
                </a:solidFill>
              </a:rPr>
              <a:t>Community celebration to  ‘Major Civic Event’</a:t>
            </a:r>
          </a:p>
          <a:p>
            <a:pPr lvl="1">
              <a:buFont typeface="Arial" pitchFamily="34" charset="0"/>
              <a:buChar char="•"/>
            </a:pPr>
            <a:r>
              <a:rPr lang="en-GB" dirty="0" smtClean="0">
                <a:solidFill>
                  <a:schemeClr val="bg1"/>
                </a:solidFill>
              </a:rPr>
              <a:t>Cultural organisation to government agency producers</a:t>
            </a:r>
          </a:p>
          <a:p>
            <a:pPr lvl="1">
              <a:buFont typeface="Arial" pitchFamily="34" charset="0"/>
              <a:buChar char="•"/>
            </a:pPr>
            <a:r>
              <a:rPr lang="en-GB" dirty="0" smtClean="0">
                <a:solidFill>
                  <a:schemeClr val="bg1"/>
                </a:solidFill>
              </a:rPr>
              <a:t>Executive decisions align with larger tourism and economic development strategies </a:t>
            </a:r>
          </a:p>
          <a:p>
            <a:pPr lvl="1">
              <a:buFont typeface="Arial" pitchFamily="34" charset="0"/>
              <a:buChar char="•"/>
            </a:pPr>
            <a:r>
              <a:rPr lang="en-GB" dirty="0" smtClean="0">
                <a:solidFill>
                  <a:schemeClr val="bg1"/>
                </a:solidFill>
              </a:rPr>
              <a:t>Co-production to exclusive management production</a:t>
            </a:r>
            <a:endParaRPr lang="en-NZ" dirty="0" smtClean="0">
              <a:solidFill>
                <a:schemeClr val="bg1"/>
              </a:solidFill>
            </a:endParaRPr>
          </a:p>
          <a:p>
            <a:pPr lvl="1">
              <a:buFont typeface="Arial" pitchFamily="34" charset="0"/>
              <a:buChar char="•"/>
            </a:pPr>
            <a:endParaRPr lang="en-NZ" dirty="0">
              <a:solidFill>
                <a:schemeClr val="bg1"/>
              </a:solidFill>
            </a:endParaRPr>
          </a:p>
        </p:txBody>
      </p:sp>
    </p:spTree>
    <p:extLst>
      <p:ext uri="{BB962C8B-B14F-4D97-AF65-F5344CB8AC3E}">
        <p14:creationId xmlns:p14="http://schemas.microsoft.com/office/powerpoint/2010/main" xmlns="" val="27037664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solidFill>
                  <a:schemeClr val="accent6">
                    <a:lumMod val="75000"/>
                  </a:schemeClr>
                </a:solidFill>
              </a:rPr>
              <a:t>Research Questions</a:t>
            </a:r>
            <a:endParaRPr lang="en-NZ" dirty="0">
              <a:solidFill>
                <a:schemeClr val="accent6">
                  <a:lumMod val="75000"/>
                </a:schemeClr>
              </a:solidFill>
            </a:endParaRPr>
          </a:p>
        </p:txBody>
      </p:sp>
      <p:sp>
        <p:nvSpPr>
          <p:cNvPr id="3" name="Content Placeholder 2"/>
          <p:cNvSpPr>
            <a:spLocks noGrp="1"/>
          </p:cNvSpPr>
          <p:nvPr>
            <p:ph idx="1"/>
          </p:nvPr>
        </p:nvSpPr>
        <p:spPr/>
        <p:txBody>
          <a:bodyPr/>
          <a:lstStyle/>
          <a:p>
            <a:r>
              <a:rPr lang="en-NZ" dirty="0" smtClean="0">
                <a:solidFill>
                  <a:schemeClr val="bg1"/>
                </a:solidFill>
              </a:rPr>
              <a:t>How </a:t>
            </a:r>
            <a:r>
              <a:rPr lang="en-NZ" dirty="0">
                <a:solidFill>
                  <a:schemeClr val="bg1"/>
                </a:solidFill>
              </a:rPr>
              <a:t>do </a:t>
            </a:r>
            <a:r>
              <a:rPr lang="en-NZ" dirty="0" smtClean="0">
                <a:solidFill>
                  <a:schemeClr val="bg1"/>
                </a:solidFill>
              </a:rPr>
              <a:t>relationships to event </a:t>
            </a:r>
            <a:r>
              <a:rPr lang="en-NZ" dirty="0">
                <a:solidFill>
                  <a:schemeClr val="bg1"/>
                </a:solidFill>
              </a:rPr>
              <a:t>resources change </a:t>
            </a:r>
            <a:r>
              <a:rPr lang="en-NZ" dirty="0" smtClean="0">
                <a:solidFill>
                  <a:schemeClr val="bg1"/>
                </a:solidFill>
              </a:rPr>
              <a:t>under </a:t>
            </a:r>
            <a:r>
              <a:rPr lang="en-NZ" dirty="0">
                <a:solidFill>
                  <a:schemeClr val="bg1"/>
                </a:solidFill>
              </a:rPr>
              <a:t>the influence of </a:t>
            </a:r>
            <a:r>
              <a:rPr lang="en-NZ" dirty="0" smtClean="0">
                <a:solidFill>
                  <a:schemeClr val="bg1"/>
                </a:solidFill>
              </a:rPr>
              <a:t>‘festivalisation’?  </a:t>
            </a:r>
          </a:p>
          <a:p>
            <a:r>
              <a:rPr lang="en-NZ" dirty="0" smtClean="0">
                <a:solidFill>
                  <a:schemeClr val="bg1"/>
                </a:solidFill>
              </a:rPr>
              <a:t>How </a:t>
            </a:r>
            <a:r>
              <a:rPr lang="en-NZ" dirty="0">
                <a:solidFill>
                  <a:schemeClr val="bg1"/>
                </a:solidFill>
              </a:rPr>
              <a:t>do </a:t>
            </a:r>
            <a:r>
              <a:rPr lang="en-NZ" dirty="0" smtClean="0">
                <a:solidFill>
                  <a:schemeClr val="bg1"/>
                </a:solidFill>
              </a:rPr>
              <a:t>such </a:t>
            </a:r>
            <a:r>
              <a:rPr lang="en-NZ" dirty="0">
                <a:solidFill>
                  <a:schemeClr val="bg1"/>
                </a:solidFill>
              </a:rPr>
              <a:t>changes affect the communities that the resultant events allegedly represent? </a:t>
            </a:r>
            <a:endParaRPr lang="en-NZ" dirty="0" smtClean="0">
              <a:solidFill>
                <a:schemeClr val="bg1"/>
              </a:solidFill>
            </a:endParaRPr>
          </a:p>
          <a:p>
            <a:pPr>
              <a:buNone/>
            </a:pPr>
            <a:r>
              <a:rPr lang="en-NZ" dirty="0" smtClean="0">
                <a:solidFill>
                  <a:schemeClr val="bg1"/>
                </a:solidFill>
              </a:rPr>
              <a:t> </a:t>
            </a:r>
            <a:endParaRPr lang="en-NZ" dirty="0">
              <a:solidFill>
                <a:schemeClr val="bg1"/>
              </a:solidFill>
            </a:endParaRPr>
          </a:p>
          <a:p>
            <a:endParaRPr lang="en-NZ" dirty="0">
              <a:solidFill>
                <a:schemeClr val="bg1"/>
              </a:solidFill>
            </a:endParaRPr>
          </a:p>
        </p:txBody>
      </p:sp>
    </p:spTree>
    <p:extLst>
      <p:ext uri="{BB962C8B-B14F-4D97-AF65-F5344CB8AC3E}">
        <p14:creationId xmlns:p14="http://schemas.microsoft.com/office/powerpoint/2010/main" xmlns="" val="17729806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solidFill>
                  <a:schemeClr val="accent6">
                    <a:lumMod val="75000"/>
                  </a:schemeClr>
                </a:solidFill>
              </a:rPr>
              <a:t>Historical Background</a:t>
            </a:r>
            <a:endParaRPr lang="en-NZ" dirty="0">
              <a:solidFill>
                <a:schemeClr val="accent6">
                  <a:lumMod val="75000"/>
                </a:schemeClr>
              </a:solidFill>
            </a:endParaRPr>
          </a:p>
        </p:txBody>
      </p:sp>
      <p:sp>
        <p:nvSpPr>
          <p:cNvPr id="3" name="Content Placeholder 2"/>
          <p:cNvSpPr>
            <a:spLocks noGrp="1"/>
          </p:cNvSpPr>
          <p:nvPr>
            <p:ph idx="1"/>
          </p:nvPr>
        </p:nvSpPr>
        <p:spPr>
          <a:xfrm>
            <a:off x="457200" y="1600200"/>
            <a:ext cx="8229600" cy="4997152"/>
          </a:xfrm>
        </p:spPr>
        <p:txBody>
          <a:bodyPr>
            <a:normAutofit lnSpcReduction="10000"/>
          </a:bodyPr>
          <a:lstStyle/>
          <a:p>
            <a:r>
              <a:rPr lang="en-GB" dirty="0" smtClean="0">
                <a:solidFill>
                  <a:schemeClr val="bg1"/>
                </a:solidFill>
              </a:rPr>
              <a:t>1997: the NZ government recognised the benefits of cultural celebrations</a:t>
            </a:r>
          </a:p>
          <a:p>
            <a:r>
              <a:rPr lang="en-GB" dirty="0" smtClean="0">
                <a:solidFill>
                  <a:schemeClr val="bg1"/>
                </a:solidFill>
              </a:rPr>
              <a:t>1998: Auckland Indian Association (AIA) organised its first community Diwali celebration in response to the rapidly growing Indian community population</a:t>
            </a:r>
          </a:p>
          <a:p>
            <a:r>
              <a:rPr lang="en-GB" dirty="0" smtClean="0">
                <a:solidFill>
                  <a:schemeClr val="bg1"/>
                </a:solidFill>
              </a:rPr>
              <a:t>2002: Asia2000 (now Asia: NZ) launched “Diwali: Festival of Lights” with AIA. </a:t>
            </a:r>
          </a:p>
          <a:p>
            <a:r>
              <a:rPr lang="en-GB" dirty="0" smtClean="0">
                <a:solidFill>
                  <a:schemeClr val="bg1"/>
                </a:solidFill>
              </a:rPr>
              <a:t>2004: Auckland Council and Asia: NZ collaborate and grow Festival</a:t>
            </a:r>
            <a:endParaRPr lang="en-NZ" dirty="0" smtClean="0">
              <a:solidFill>
                <a:schemeClr val="bg1"/>
              </a:solidFill>
            </a:endParaRPr>
          </a:p>
          <a:p>
            <a:endParaRPr lang="en-NZ" dirty="0" smtClean="0">
              <a:solidFill>
                <a:schemeClr val="bg1"/>
              </a:solidFill>
            </a:endParaRPr>
          </a:p>
          <a:p>
            <a:endParaRPr lang="en-NZ" dirty="0" smtClean="0">
              <a:solidFill>
                <a:schemeClr val="bg1"/>
              </a:solidFill>
            </a:endParaRPr>
          </a:p>
          <a:p>
            <a:endParaRPr lang="en-NZ" dirty="0">
              <a:solidFill>
                <a:schemeClr val="bg1"/>
              </a:solidFill>
            </a:endParaRPr>
          </a:p>
        </p:txBody>
      </p:sp>
    </p:spTree>
    <p:extLst>
      <p:ext uri="{BB962C8B-B14F-4D97-AF65-F5344CB8AC3E}">
        <p14:creationId xmlns:p14="http://schemas.microsoft.com/office/powerpoint/2010/main" xmlns="" val="18947995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NZ" dirty="0" smtClean="0">
                <a:solidFill>
                  <a:schemeClr val="accent6">
                    <a:lumMod val="75000"/>
                  </a:schemeClr>
                </a:solidFill>
              </a:rPr>
              <a:t>2002 Diwali: Indian Community Focus</a:t>
            </a:r>
            <a:r>
              <a:rPr lang="en-NZ" dirty="0" smtClean="0">
                <a:solidFill>
                  <a:schemeClr val="bg1"/>
                </a:solidFill>
              </a:rPr>
              <a:t/>
            </a:r>
            <a:br>
              <a:rPr lang="en-NZ" dirty="0" smtClean="0">
                <a:solidFill>
                  <a:schemeClr val="bg1"/>
                </a:solidFill>
              </a:rPr>
            </a:br>
            <a:endParaRPr lang="en-NZ" dirty="0"/>
          </a:p>
        </p:txBody>
      </p:sp>
      <p:pic>
        <p:nvPicPr>
          <p:cNvPr id="4" name="Content Placeholder 3" descr="2002 Diwali.jpg"/>
          <p:cNvPicPr>
            <a:picLocks noGrp="1" noChangeAspect="1"/>
          </p:cNvPicPr>
          <p:nvPr>
            <p:ph idx="1"/>
          </p:nvPr>
        </p:nvPicPr>
        <p:blipFill>
          <a:blip r:embed="rId3" cstate="print"/>
          <a:stretch>
            <a:fillRect/>
          </a:stretch>
        </p:blipFill>
        <p:spPr>
          <a:xfrm>
            <a:off x="3491880" y="1268760"/>
            <a:ext cx="5287088" cy="3737736"/>
          </a:xfrm>
        </p:spPr>
      </p:pic>
      <p:sp>
        <p:nvSpPr>
          <p:cNvPr id="6" name="Text Placeholder 5"/>
          <p:cNvSpPr>
            <a:spLocks noGrp="1"/>
          </p:cNvSpPr>
          <p:nvPr>
            <p:ph type="body" sz="half" idx="2"/>
          </p:nvPr>
        </p:nvSpPr>
        <p:spPr>
          <a:xfrm>
            <a:off x="457200" y="1435100"/>
            <a:ext cx="3008313" cy="5090244"/>
          </a:xfrm>
        </p:spPr>
        <p:txBody>
          <a:bodyPr>
            <a:normAutofit/>
          </a:bodyPr>
          <a:lstStyle/>
          <a:p>
            <a:r>
              <a:rPr lang="en-NZ" sz="1800" dirty="0" smtClean="0">
                <a:solidFill>
                  <a:schemeClr val="bg1"/>
                </a:solidFill>
              </a:rPr>
              <a:t>Producer had a strong relationship with the Indian Community</a:t>
            </a:r>
          </a:p>
          <a:p>
            <a:endParaRPr lang="en-NZ" sz="1800" dirty="0" smtClean="0">
              <a:solidFill>
                <a:schemeClr val="bg1"/>
              </a:solidFill>
            </a:endParaRPr>
          </a:p>
          <a:p>
            <a:r>
              <a:rPr lang="en-NZ" sz="1800" dirty="0" smtClean="0">
                <a:solidFill>
                  <a:schemeClr val="bg1"/>
                </a:solidFill>
              </a:rPr>
              <a:t>Asia200 is a producer with a cultural focus endeavouring to create a “traditional‘ event that engages the community (King 2002)</a:t>
            </a:r>
          </a:p>
          <a:p>
            <a:endParaRPr lang="en-NZ" sz="1800" dirty="0" smtClean="0">
              <a:solidFill>
                <a:schemeClr val="bg1"/>
              </a:solidFill>
            </a:endParaRPr>
          </a:p>
          <a:p>
            <a:r>
              <a:rPr lang="en-NZ" sz="1800" dirty="0" smtClean="0">
                <a:solidFill>
                  <a:schemeClr val="bg1"/>
                </a:solidFill>
              </a:rPr>
              <a:t>Relationships with overseas Indian government cultural resources </a:t>
            </a:r>
          </a:p>
          <a:p>
            <a:r>
              <a:rPr lang="en-NZ" dirty="0" smtClean="0">
                <a:solidFill>
                  <a:schemeClr val="bg1"/>
                </a:solidFill>
              </a:rPr>
              <a:t> </a:t>
            </a:r>
          </a:p>
          <a:p>
            <a:endParaRPr lang="en-NZ" dirty="0"/>
          </a:p>
        </p:txBody>
      </p:sp>
      <p:sp>
        <p:nvSpPr>
          <p:cNvPr id="10" name="Oval 9"/>
          <p:cNvSpPr/>
          <p:nvPr/>
        </p:nvSpPr>
        <p:spPr>
          <a:xfrm>
            <a:off x="7236296" y="1988840"/>
            <a:ext cx="576000" cy="576000"/>
          </a:xfrm>
          <a:prstGeom prst="ellipse">
            <a:avLst/>
          </a:prstGeom>
          <a:noFill/>
          <a:ln w="508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solidFill>
                <a:schemeClr val="accent6">
                  <a:lumMod val="75000"/>
                </a:schemeClr>
              </a:solidFill>
            </a:endParaRPr>
          </a:p>
        </p:txBody>
      </p:sp>
      <p:sp>
        <p:nvSpPr>
          <p:cNvPr id="11" name="Oval 10"/>
          <p:cNvSpPr/>
          <p:nvPr/>
        </p:nvSpPr>
        <p:spPr>
          <a:xfrm>
            <a:off x="5364088" y="3356992"/>
            <a:ext cx="576000" cy="576000"/>
          </a:xfrm>
          <a:prstGeom prst="ellipse">
            <a:avLst/>
          </a:prstGeom>
          <a:noFill/>
          <a:ln w="508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solidFill>
                <a:schemeClr val="accent6">
                  <a:lumMod val="75000"/>
                </a:schemeClr>
              </a:solidFill>
            </a:endParaRPr>
          </a:p>
        </p:txBody>
      </p:sp>
      <p:sp>
        <p:nvSpPr>
          <p:cNvPr id="12" name="Oval 11"/>
          <p:cNvSpPr/>
          <p:nvPr/>
        </p:nvSpPr>
        <p:spPr>
          <a:xfrm>
            <a:off x="5652120" y="3717032"/>
            <a:ext cx="576000" cy="576000"/>
          </a:xfrm>
          <a:prstGeom prst="ellipse">
            <a:avLst/>
          </a:prstGeom>
          <a:noFill/>
          <a:ln w="508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3" name="Oval 12"/>
          <p:cNvSpPr/>
          <p:nvPr/>
        </p:nvSpPr>
        <p:spPr>
          <a:xfrm>
            <a:off x="5100424" y="2996952"/>
            <a:ext cx="576000" cy="576000"/>
          </a:xfrm>
          <a:prstGeom prst="ellipse">
            <a:avLst/>
          </a:prstGeom>
          <a:noFill/>
          <a:ln w="508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solidFill>
                <a:schemeClr val="accent6">
                  <a:lumMod val="75000"/>
                </a:schemeClr>
              </a:solidFill>
            </a:endParaRPr>
          </a:p>
        </p:txBody>
      </p:sp>
      <p:sp>
        <p:nvSpPr>
          <p:cNvPr id="17" name="Oval 16"/>
          <p:cNvSpPr/>
          <p:nvPr/>
        </p:nvSpPr>
        <p:spPr>
          <a:xfrm>
            <a:off x="6164500" y="1916832"/>
            <a:ext cx="576000" cy="576000"/>
          </a:xfrm>
          <a:prstGeom prst="ellipse">
            <a:avLst/>
          </a:prstGeom>
          <a:noFill/>
          <a:ln w="508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9" name="Oval 18"/>
          <p:cNvSpPr/>
          <p:nvPr/>
        </p:nvSpPr>
        <p:spPr>
          <a:xfrm>
            <a:off x="7596336" y="2487440"/>
            <a:ext cx="576000" cy="576000"/>
          </a:xfrm>
          <a:prstGeom prst="ellipse">
            <a:avLst/>
          </a:prstGeom>
          <a:noFill/>
          <a:ln w="508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0" name="Oval 19"/>
          <p:cNvSpPr>
            <a:spLocks noChangeAspect="1"/>
          </p:cNvSpPr>
          <p:nvPr/>
        </p:nvSpPr>
        <p:spPr>
          <a:xfrm>
            <a:off x="5292081" y="2315716"/>
            <a:ext cx="576065" cy="576000"/>
          </a:xfrm>
          <a:prstGeom prst="ellipse">
            <a:avLst/>
          </a:prstGeom>
          <a:noFill/>
          <a:ln w="508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ppt_x"/>
                                          </p:val>
                                        </p:tav>
                                        <p:tav tm="100000">
                                          <p:val>
                                            <p:strVal val="#ppt_x"/>
                                          </p:val>
                                        </p:tav>
                                      </p:tavLst>
                                    </p:anim>
                                    <p:anim calcmode="lin" valueType="num">
                                      <p:cBhvr additive="base">
                                        <p:cTn id="16" dur="50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1" nodeType="click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ppt_x"/>
                                          </p:val>
                                        </p:tav>
                                        <p:tav tm="100000">
                                          <p:val>
                                            <p:strVal val="#ppt_x"/>
                                          </p:val>
                                        </p:tav>
                                      </p:tavLst>
                                    </p:anim>
                                    <p:anim calcmode="lin" valueType="num">
                                      <p:cBhvr additive="base">
                                        <p:cTn id="26" dur="500" fill="hold"/>
                                        <p:tgtEl>
                                          <p:spTgt spid="17"/>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additive="base">
                                        <p:cTn id="29" dur="500" fill="hold"/>
                                        <p:tgtEl>
                                          <p:spTgt spid="19"/>
                                        </p:tgtEl>
                                        <p:attrNameLst>
                                          <p:attrName>ppt_x</p:attrName>
                                        </p:attrNameLst>
                                      </p:cBhvr>
                                      <p:tavLst>
                                        <p:tav tm="0">
                                          <p:val>
                                            <p:strVal val="#ppt_x"/>
                                          </p:val>
                                        </p:tav>
                                        <p:tav tm="100000">
                                          <p:val>
                                            <p:strVal val="#ppt_x"/>
                                          </p:val>
                                        </p:tav>
                                      </p:tavLst>
                                    </p:anim>
                                    <p:anim calcmode="lin" valueType="num">
                                      <p:cBhvr additive="base">
                                        <p:cTn id="30" dur="500" fill="hold"/>
                                        <p:tgtEl>
                                          <p:spTgt spid="19"/>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additive="base">
                                        <p:cTn id="33" dur="500" fill="hold"/>
                                        <p:tgtEl>
                                          <p:spTgt spid="20"/>
                                        </p:tgtEl>
                                        <p:attrNameLst>
                                          <p:attrName>ppt_x</p:attrName>
                                        </p:attrNameLst>
                                      </p:cBhvr>
                                      <p:tavLst>
                                        <p:tav tm="0">
                                          <p:val>
                                            <p:strVal val="#ppt_x"/>
                                          </p:val>
                                        </p:tav>
                                        <p:tav tm="100000">
                                          <p:val>
                                            <p:strVal val="#ppt_x"/>
                                          </p:val>
                                        </p:tav>
                                      </p:tavLst>
                                    </p:anim>
                                    <p:anim calcmode="lin" valueType="num">
                                      <p:cBhvr additive="base">
                                        <p:cTn id="34"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7" grpId="1" animBg="1"/>
      <p:bldP spid="19" grpId="0" animBg="1"/>
      <p:bldP spid="2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23528" y="0"/>
            <a:ext cx="3240360" cy="1422698"/>
          </a:xfrm>
        </p:spPr>
        <p:txBody>
          <a:bodyPr>
            <a:normAutofit/>
          </a:bodyPr>
          <a:lstStyle/>
          <a:p>
            <a:r>
              <a:rPr lang="en-NZ" dirty="0" smtClean="0">
                <a:solidFill>
                  <a:schemeClr val="accent6">
                    <a:lumMod val="75000"/>
                  </a:schemeClr>
                </a:solidFill>
              </a:rPr>
              <a:t> 2010 Diwali: Community to Auckland City Council  Focus</a:t>
            </a:r>
            <a:r>
              <a:rPr lang="en-NZ" dirty="0" smtClean="0">
                <a:solidFill>
                  <a:schemeClr val="bg1"/>
                </a:solidFill>
              </a:rPr>
              <a:t/>
            </a:r>
            <a:br>
              <a:rPr lang="en-NZ" dirty="0" smtClean="0">
                <a:solidFill>
                  <a:schemeClr val="bg1"/>
                </a:solidFill>
              </a:rPr>
            </a:br>
            <a:endParaRPr lang="en-NZ" dirty="0"/>
          </a:p>
        </p:txBody>
      </p:sp>
      <p:pic>
        <p:nvPicPr>
          <p:cNvPr id="4" name="Content Placeholder 3" descr="2010 Diwali names.jpg"/>
          <p:cNvPicPr>
            <a:picLocks noGrp="1" noChangeAspect="1"/>
          </p:cNvPicPr>
          <p:nvPr>
            <p:ph idx="1"/>
          </p:nvPr>
        </p:nvPicPr>
        <p:blipFill>
          <a:blip r:embed="rId3" cstate="print"/>
          <a:stretch>
            <a:fillRect/>
          </a:stretch>
        </p:blipFill>
        <p:spPr>
          <a:xfrm>
            <a:off x="3491880" y="1412776"/>
            <a:ext cx="5111750" cy="3613780"/>
          </a:xfrm>
        </p:spPr>
      </p:pic>
      <p:sp>
        <p:nvSpPr>
          <p:cNvPr id="6" name="Text Placeholder 5"/>
          <p:cNvSpPr>
            <a:spLocks noGrp="1"/>
          </p:cNvSpPr>
          <p:nvPr>
            <p:ph type="body" sz="half" idx="2"/>
          </p:nvPr>
        </p:nvSpPr>
        <p:spPr>
          <a:xfrm>
            <a:off x="251520" y="1340768"/>
            <a:ext cx="3008313" cy="5112568"/>
          </a:xfrm>
        </p:spPr>
        <p:txBody>
          <a:bodyPr>
            <a:normAutofit/>
          </a:bodyPr>
          <a:lstStyle/>
          <a:p>
            <a:r>
              <a:rPr lang="en-NZ" sz="1800" dirty="0" smtClean="0">
                <a:solidFill>
                  <a:schemeClr val="bg1"/>
                </a:solidFill>
              </a:rPr>
              <a:t>·Auckland City Council and Asia:NZ (formally Asia 2000)  become co-producers</a:t>
            </a:r>
          </a:p>
          <a:p>
            <a:endParaRPr lang="en-NZ" sz="1800" dirty="0" smtClean="0">
              <a:solidFill>
                <a:schemeClr val="bg1"/>
              </a:solidFill>
            </a:endParaRPr>
          </a:p>
          <a:p>
            <a:r>
              <a:rPr lang="en-NZ" sz="1800" dirty="0" smtClean="0">
                <a:solidFill>
                  <a:schemeClr val="bg1"/>
                </a:solidFill>
              </a:rPr>
              <a:t>Co-producers share resources</a:t>
            </a:r>
          </a:p>
          <a:p>
            <a:pPr marL="285750" indent="-285750">
              <a:buFont typeface="Arial" panose="020B0604020202020204" pitchFamily="34" charset="0"/>
              <a:buChar char="•"/>
            </a:pPr>
            <a:r>
              <a:rPr lang="en-NZ" sz="1800" dirty="0" smtClean="0">
                <a:solidFill>
                  <a:schemeClr val="bg1"/>
                </a:solidFill>
              </a:rPr>
              <a:t>Asia:NZ  management of overseas performers, and government funding resources from NZ and India </a:t>
            </a:r>
          </a:p>
          <a:p>
            <a:pPr marL="285750" indent="-285750">
              <a:buFont typeface="Arial" panose="020B0604020202020204" pitchFamily="34" charset="0"/>
              <a:buChar char="•"/>
            </a:pPr>
            <a:r>
              <a:rPr lang="en-NZ" sz="1800" dirty="0" smtClean="0">
                <a:solidFill>
                  <a:schemeClr val="bg1"/>
                </a:solidFill>
              </a:rPr>
              <a:t>Auckland Council venues, vendors, local businesses and event support</a:t>
            </a:r>
          </a:p>
          <a:p>
            <a:endParaRPr lang="en-NZ" sz="1800" dirty="0" smtClean="0">
              <a:solidFill>
                <a:schemeClr val="bg1"/>
              </a:solidFill>
            </a:endParaRPr>
          </a:p>
          <a:p>
            <a:r>
              <a:rPr lang="en-NZ" sz="1800" dirty="0" smtClean="0">
                <a:solidFill>
                  <a:schemeClr val="bg1"/>
                </a:solidFill>
              </a:rPr>
              <a:t>Estimated audience: 110,000   </a:t>
            </a:r>
          </a:p>
          <a:p>
            <a:endParaRPr lang="en-NZ" dirty="0"/>
          </a:p>
        </p:txBody>
      </p:sp>
      <p:sp>
        <p:nvSpPr>
          <p:cNvPr id="9" name="Oval 8"/>
          <p:cNvSpPr>
            <a:spLocks noChangeAspect="1"/>
          </p:cNvSpPr>
          <p:nvPr/>
        </p:nvSpPr>
        <p:spPr>
          <a:xfrm>
            <a:off x="7956376" y="2852936"/>
            <a:ext cx="576065" cy="576000"/>
          </a:xfrm>
          <a:prstGeom prst="ellipse">
            <a:avLst/>
          </a:prstGeom>
          <a:noFill/>
          <a:ln w="508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0" name="Oval 9"/>
          <p:cNvSpPr>
            <a:spLocks noChangeAspect="1"/>
          </p:cNvSpPr>
          <p:nvPr/>
        </p:nvSpPr>
        <p:spPr>
          <a:xfrm>
            <a:off x="7596336" y="2060848"/>
            <a:ext cx="576065" cy="576000"/>
          </a:xfrm>
          <a:prstGeom prst="ellipse">
            <a:avLst/>
          </a:prstGeom>
          <a:noFill/>
          <a:ln w="508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1" name="Oval 10"/>
          <p:cNvSpPr>
            <a:spLocks noChangeAspect="1"/>
          </p:cNvSpPr>
          <p:nvPr/>
        </p:nvSpPr>
        <p:spPr>
          <a:xfrm>
            <a:off x="7740352" y="3717032"/>
            <a:ext cx="576065" cy="576000"/>
          </a:xfrm>
          <a:prstGeom prst="ellipse">
            <a:avLst/>
          </a:prstGeom>
          <a:noFill/>
          <a:ln w="508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2" name="Oval 11"/>
          <p:cNvSpPr>
            <a:spLocks noChangeAspect="1"/>
          </p:cNvSpPr>
          <p:nvPr/>
        </p:nvSpPr>
        <p:spPr>
          <a:xfrm>
            <a:off x="6948264" y="4077072"/>
            <a:ext cx="576065" cy="576000"/>
          </a:xfrm>
          <a:prstGeom prst="ellipse">
            <a:avLst/>
          </a:prstGeom>
          <a:noFill/>
          <a:ln w="508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ppt_x"/>
                                          </p:val>
                                        </p:tav>
                                        <p:tav tm="100000">
                                          <p:val>
                                            <p:strVal val="#ppt_x"/>
                                          </p:val>
                                        </p:tav>
                                      </p:tavLst>
                                    </p:anim>
                                    <p:anim calcmode="lin" valueType="num">
                                      <p:cBhvr additive="base">
                                        <p:cTn id="16" dur="50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51520" y="260648"/>
            <a:ext cx="3008313" cy="1162050"/>
          </a:xfrm>
        </p:spPr>
        <p:txBody>
          <a:bodyPr/>
          <a:lstStyle/>
          <a:p>
            <a:r>
              <a:rPr lang="en-NZ" dirty="0" smtClean="0">
                <a:solidFill>
                  <a:schemeClr val="accent6">
                    <a:lumMod val="75000"/>
                  </a:schemeClr>
                </a:solidFill>
              </a:rPr>
              <a:t>2011 ATEED and Auckland hosts the RWC  Focus</a:t>
            </a:r>
            <a:r>
              <a:rPr lang="en-NZ" dirty="0" smtClean="0">
                <a:solidFill>
                  <a:schemeClr val="bg1"/>
                </a:solidFill>
              </a:rPr>
              <a:t/>
            </a:r>
            <a:br>
              <a:rPr lang="en-NZ" dirty="0" smtClean="0">
                <a:solidFill>
                  <a:schemeClr val="bg1"/>
                </a:solidFill>
              </a:rPr>
            </a:br>
            <a:endParaRPr lang="en-NZ" dirty="0"/>
          </a:p>
        </p:txBody>
      </p:sp>
      <p:pic>
        <p:nvPicPr>
          <p:cNvPr id="4" name="Content Placeholder 3" descr="2011  Diwali names.jpg"/>
          <p:cNvPicPr>
            <a:picLocks noGrp="1" noChangeAspect="1"/>
          </p:cNvPicPr>
          <p:nvPr>
            <p:ph idx="1"/>
          </p:nvPr>
        </p:nvPicPr>
        <p:blipFill>
          <a:blip r:embed="rId2" cstate="print"/>
          <a:stretch>
            <a:fillRect/>
          </a:stretch>
        </p:blipFill>
        <p:spPr>
          <a:xfrm>
            <a:off x="3575050" y="1392716"/>
            <a:ext cx="5111750" cy="3613780"/>
          </a:xfrm>
        </p:spPr>
      </p:pic>
      <p:sp>
        <p:nvSpPr>
          <p:cNvPr id="6" name="Text Placeholder 5"/>
          <p:cNvSpPr>
            <a:spLocks noGrp="1"/>
          </p:cNvSpPr>
          <p:nvPr>
            <p:ph type="body" sz="half" idx="2"/>
          </p:nvPr>
        </p:nvSpPr>
        <p:spPr>
          <a:xfrm>
            <a:off x="251520" y="1268760"/>
            <a:ext cx="3096344" cy="5328592"/>
          </a:xfrm>
        </p:spPr>
        <p:txBody>
          <a:bodyPr>
            <a:normAutofit fontScale="92500"/>
          </a:bodyPr>
          <a:lstStyle/>
          <a:p>
            <a:r>
              <a:rPr lang="en-NZ" sz="1900" dirty="0" smtClean="0">
                <a:solidFill>
                  <a:schemeClr val="bg1"/>
                </a:solidFill>
              </a:rPr>
              <a:t>Festival Council management </a:t>
            </a:r>
            <a:br>
              <a:rPr lang="en-NZ" sz="1900" dirty="0" smtClean="0">
                <a:solidFill>
                  <a:schemeClr val="bg1"/>
                </a:solidFill>
              </a:rPr>
            </a:br>
            <a:r>
              <a:rPr lang="en-NZ" sz="1900" dirty="0" smtClean="0">
                <a:solidFill>
                  <a:schemeClr val="bg1"/>
                </a:solidFill>
              </a:rPr>
              <a:t>re-located to the portfolio of  ATEED</a:t>
            </a:r>
          </a:p>
          <a:p>
            <a:endParaRPr lang="en-NZ" sz="1300" dirty="0">
              <a:solidFill>
                <a:schemeClr val="bg1"/>
              </a:solidFill>
            </a:endParaRPr>
          </a:p>
          <a:p>
            <a:r>
              <a:rPr lang="en-NZ" sz="1900" dirty="0" smtClean="0">
                <a:solidFill>
                  <a:schemeClr val="bg1"/>
                </a:solidFill>
              </a:rPr>
              <a:t>Less community consultation and increased stallholder fees</a:t>
            </a:r>
          </a:p>
          <a:p>
            <a:endParaRPr lang="en-NZ" sz="1300" dirty="0">
              <a:solidFill>
                <a:schemeClr val="bg1"/>
              </a:solidFill>
            </a:endParaRPr>
          </a:p>
          <a:p>
            <a:r>
              <a:rPr lang="en-NZ" sz="1900" dirty="0" smtClean="0">
                <a:solidFill>
                  <a:schemeClr val="bg1"/>
                </a:solidFill>
              </a:rPr>
              <a:t>ATEED relationships to other RWC government agencies/agendas- notably MED, RWC and REAL NZ Festival and sponsors</a:t>
            </a:r>
          </a:p>
          <a:p>
            <a:endParaRPr lang="en-NZ" sz="1300" dirty="0" smtClean="0">
              <a:solidFill>
                <a:schemeClr val="bg1"/>
              </a:solidFill>
            </a:endParaRPr>
          </a:p>
          <a:p>
            <a:r>
              <a:rPr lang="en-NZ" sz="1900" dirty="0" smtClean="0">
                <a:solidFill>
                  <a:schemeClr val="bg1"/>
                </a:solidFill>
              </a:rPr>
              <a:t>85,000+ RWC fans expected to bring 25-30% increase in attendees </a:t>
            </a:r>
          </a:p>
          <a:p>
            <a:endParaRPr lang="en-NZ" sz="1300" dirty="0" smtClean="0">
              <a:solidFill>
                <a:schemeClr val="bg1"/>
              </a:solidFill>
            </a:endParaRPr>
          </a:p>
          <a:p>
            <a:r>
              <a:rPr lang="en-NZ" sz="1900" dirty="0" smtClean="0">
                <a:solidFill>
                  <a:schemeClr val="bg1"/>
                </a:solidFill>
              </a:rPr>
              <a:t>Attendance </a:t>
            </a:r>
            <a:r>
              <a:rPr lang="en-NZ" sz="1900" dirty="0">
                <a:solidFill>
                  <a:schemeClr val="bg1"/>
                </a:solidFill>
              </a:rPr>
              <a:t>down 25-30% </a:t>
            </a:r>
            <a:endParaRPr lang="en-NZ" sz="1900" dirty="0" smtClean="0">
              <a:solidFill>
                <a:schemeClr val="bg1"/>
              </a:solidFill>
            </a:endParaRPr>
          </a:p>
          <a:p>
            <a:r>
              <a:rPr lang="en-NZ" dirty="0" smtClean="0">
                <a:solidFill>
                  <a:schemeClr val="bg1"/>
                </a:solidFill>
              </a:rPr>
              <a:t> </a:t>
            </a:r>
          </a:p>
          <a:p>
            <a:endParaRPr lang="en-NZ" dirty="0"/>
          </a:p>
        </p:txBody>
      </p:sp>
      <p:sp>
        <p:nvSpPr>
          <p:cNvPr id="2" name="Oval 1"/>
          <p:cNvSpPr/>
          <p:nvPr/>
        </p:nvSpPr>
        <p:spPr>
          <a:xfrm>
            <a:off x="6156176" y="1844824"/>
            <a:ext cx="1260000" cy="3024336"/>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67544" y="0"/>
            <a:ext cx="3008313" cy="1162050"/>
          </a:xfrm>
        </p:spPr>
        <p:txBody>
          <a:bodyPr/>
          <a:lstStyle/>
          <a:p>
            <a:r>
              <a:rPr lang="en-NZ" dirty="0" smtClean="0">
                <a:solidFill>
                  <a:schemeClr val="accent6">
                    <a:lumMod val="75000"/>
                  </a:schemeClr>
                </a:solidFill>
              </a:rPr>
              <a:t>2012 ATEED Control Focus</a:t>
            </a:r>
            <a:r>
              <a:rPr lang="en-NZ" dirty="0" smtClean="0">
                <a:solidFill>
                  <a:schemeClr val="bg1"/>
                </a:solidFill>
              </a:rPr>
              <a:t/>
            </a:r>
            <a:br>
              <a:rPr lang="en-NZ" dirty="0" smtClean="0">
                <a:solidFill>
                  <a:schemeClr val="bg1"/>
                </a:solidFill>
              </a:rPr>
            </a:br>
            <a:endParaRPr lang="en-NZ" dirty="0"/>
          </a:p>
        </p:txBody>
      </p:sp>
      <p:pic>
        <p:nvPicPr>
          <p:cNvPr id="4" name="Content Placeholder 3" descr="2012 Diwali.jpg"/>
          <p:cNvPicPr>
            <a:picLocks noGrp="1" noChangeAspect="1"/>
          </p:cNvPicPr>
          <p:nvPr>
            <p:ph idx="1"/>
          </p:nvPr>
        </p:nvPicPr>
        <p:blipFill>
          <a:blip r:embed="rId3" cstate="print"/>
          <a:stretch>
            <a:fillRect/>
          </a:stretch>
        </p:blipFill>
        <p:spPr>
          <a:xfrm>
            <a:off x="3707904" y="1412776"/>
            <a:ext cx="5111750" cy="3613780"/>
          </a:xfrm>
        </p:spPr>
      </p:pic>
      <p:sp>
        <p:nvSpPr>
          <p:cNvPr id="6" name="Text Placeholder 5"/>
          <p:cNvSpPr>
            <a:spLocks noGrp="1"/>
          </p:cNvSpPr>
          <p:nvPr>
            <p:ph type="body" sz="half" idx="2"/>
          </p:nvPr>
        </p:nvSpPr>
        <p:spPr>
          <a:xfrm>
            <a:off x="251520" y="908720"/>
            <a:ext cx="3312368" cy="5688632"/>
          </a:xfrm>
        </p:spPr>
        <p:txBody>
          <a:bodyPr>
            <a:normAutofit fontScale="85000" lnSpcReduction="20000"/>
          </a:bodyPr>
          <a:lstStyle/>
          <a:p>
            <a:endParaRPr lang="en-NZ" dirty="0" smtClean="0">
              <a:solidFill>
                <a:schemeClr val="bg1"/>
              </a:solidFill>
            </a:endParaRPr>
          </a:p>
          <a:p>
            <a:r>
              <a:rPr lang="en-NZ" sz="2100" dirty="0" smtClean="0">
                <a:solidFill>
                  <a:schemeClr val="bg1"/>
                </a:solidFill>
              </a:rPr>
              <a:t>New brand  “Kiwi festival with an Indian flavour”</a:t>
            </a:r>
          </a:p>
          <a:p>
            <a:endParaRPr lang="en-NZ" dirty="0" smtClean="0">
              <a:solidFill>
                <a:schemeClr val="bg1"/>
              </a:solidFill>
            </a:endParaRPr>
          </a:p>
          <a:p>
            <a:r>
              <a:rPr lang="en-NZ" sz="2100" dirty="0" smtClean="0">
                <a:solidFill>
                  <a:schemeClr val="bg1"/>
                </a:solidFill>
              </a:rPr>
              <a:t>Resources relationship access based on strategic economic development stakeholders</a:t>
            </a:r>
          </a:p>
          <a:p>
            <a:endParaRPr lang="en-NZ" dirty="0" smtClean="0">
              <a:solidFill>
                <a:schemeClr val="bg1"/>
              </a:solidFill>
            </a:endParaRPr>
          </a:p>
          <a:p>
            <a:r>
              <a:rPr lang="en-NZ" sz="2100" dirty="0" smtClean="0">
                <a:solidFill>
                  <a:schemeClr val="bg1"/>
                </a:solidFill>
              </a:rPr>
              <a:t>ASIA:NZ relationships  reduced to  funding and </a:t>
            </a:r>
            <a:r>
              <a:rPr lang="en-NZ" sz="2100" smtClean="0">
                <a:solidFill>
                  <a:schemeClr val="bg1"/>
                </a:solidFill>
              </a:rPr>
              <a:t>as  a source </a:t>
            </a:r>
            <a:r>
              <a:rPr lang="en-NZ" sz="2100" dirty="0" smtClean="0">
                <a:solidFill>
                  <a:schemeClr val="bg1"/>
                </a:solidFill>
              </a:rPr>
              <a:t>for </a:t>
            </a:r>
            <a:r>
              <a:rPr lang="en-NZ" sz="2100" smtClean="0">
                <a:solidFill>
                  <a:schemeClr val="bg1"/>
                </a:solidFill>
              </a:rPr>
              <a:t>overseas performers </a:t>
            </a:r>
            <a:endParaRPr lang="en-NZ" sz="2100" dirty="0" smtClean="0">
              <a:solidFill>
                <a:schemeClr val="bg1"/>
              </a:solidFill>
            </a:endParaRPr>
          </a:p>
          <a:p>
            <a:endParaRPr lang="en-NZ" dirty="0" smtClean="0">
              <a:solidFill>
                <a:schemeClr val="bg1"/>
              </a:solidFill>
            </a:endParaRPr>
          </a:p>
          <a:p>
            <a:r>
              <a:rPr lang="en-NZ" sz="1900" dirty="0" smtClean="0">
                <a:solidFill>
                  <a:schemeClr val="bg1"/>
                </a:solidFill>
              </a:rPr>
              <a:t>Further rises in stallholder fees and performer diversity reduced</a:t>
            </a:r>
          </a:p>
          <a:p>
            <a:endParaRPr lang="en-NZ" dirty="0" smtClean="0">
              <a:solidFill>
                <a:schemeClr val="bg1"/>
              </a:solidFill>
            </a:endParaRPr>
          </a:p>
          <a:p>
            <a:r>
              <a:rPr lang="en-NZ" sz="2100" dirty="0" smtClean="0">
                <a:solidFill>
                  <a:schemeClr val="bg1"/>
                </a:solidFill>
              </a:rPr>
              <a:t>Significant decrease in stallholder and audience  participation </a:t>
            </a:r>
          </a:p>
          <a:p>
            <a:endParaRPr lang="en-NZ" dirty="0" smtClean="0">
              <a:solidFill>
                <a:schemeClr val="bg1"/>
              </a:solidFill>
            </a:endParaRPr>
          </a:p>
          <a:p>
            <a:r>
              <a:rPr lang="en-NZ" sz="2100" dirty="0" smtClean="0">
                <a:solidFill>
                  <a:schemeClr val="bg1"/>
                </a:solidFill>
              </a:rPr>
              <a:t>Significant increase in Indian community Diwali celebrations closer to the actual Hindu calendar dates</a:t>
            </a:r>
          </a:p>
          <a:p>
            <a:r>
              <a:rPr lang="en-NZ" dirty="0" smtClean="0">
                <a:solidFill>
                  <a:schemeClr val="bg1"/>
                </a:solidFill>
              </a:rPr>
              <a:t> </a:t>
            </a:r>
          </a:p>
          <a:p>
            <a:r>
              <a:rPr lang="en-NZ" dirty="0" smtClean="0">
                <a:solidFill>
                  <a:schemeClr val="bg1"/>
                </a:solidFill>
              </a:rPr>
              <a:t> </a:t>
            </a:r>
          </a:p>
          <a:p>
            <a:endParaRPr lang="en-NZ" dirty="0"/>
          </a:p>
        </p:txBody>
      </p:sp>
      <p:cxnSp>
        <p:nvCxnSpPr>
          <p:cNvPr id="8" name="Straight Connector 7"/>
          <p:cNvCxnSpPr/>
          <p:nvPr/>
        </p:nvCxnSpPr>
        <p:spPr>
          <a:xfrm flipH="1">
            <a:off x="6444208" y="2204864"/>
            <a:ext cx="1008112" cy="2232248"/>
          </a:xfrm>
          <a:prstGeom prst="line">
            <a:avLst/>
          </a:prstGeom>
          <a:ln w="50800">
            <a:solidFill>
              <a:schemeClr val="accent2"/>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2070</TotalTime>
  <Words>861</Words>
  <Application>Microsoft Office PowerPoint</Application>
  <PresentationFormat>On-screen Show (4:3)</PresentationFormat>
  <Paragraphs>123</Paragraphs>
  <Slides>13</Slides>
  <Notes>6</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Whose Diwali is it?  The case of the Indian Community and Auckland City  Council </vt:lpstr>
      <vt:lpstr>Focus of the Enquiry</vt:lpstr>
      <vt:lpstr>Case Study “Diwali: Festival of Lights”  </vt:lpstr>
      <vt:lpstr>Research Questions</vt:lpstr>
      <vt:lpstr>Historical Background</vt:lpstr>
      <vt:lpstr>2002 Diwali: Indian Community Focus </vt:lpstr>
      <vt:lpstr> 2010 Diwali: Community to Auckland City Council  Focus </vt:lpstr>
      <vt:lpstr>2011 ATEED and Auckland hosts the RWC  Focus </vt:lpstr>
      <vt:lpstr>2012 ATEED Control Focus </vt:lpstr>
      <vt:lpstr>Slide 10</vt:lpstr>
      <vt:lpstr>Slide 11</vt:lpstr>
      <vt:lpstr>Outcomes</vt:lpstr>
      <vt:lpstr>Findings Summary: Producer  Relationship Access to Resources   </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Global India and Cultural Space in Auckland’s Performance Scene</dc:title>
  <dc:creator>Alison</dc:creator>
  <cp:lastModifiedBy>abooth</cp:lastModifiedBy>
  <cp:revision>185</cp:revision>
  <dcterms:created xsi:type="dcterms:W3CDTF">2013-10-30T18:50:22Z</dcterms:created>
  <dcterms:modified xsi:type="dcterms:W3CDTF">2013-12-05T21:53:35Z</dcterms:modified>
</cp:coreProperties>
</file>