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70" r:id="rId2"/>
    <p:sldId id="256" r:id="rId3"/>
    <p:sldId id="268" r:id="rId4"/>
    <p:sldId id="276" r:id="rId5"/>
  </p:sldIdLst>
  <p:sldSz cx="6858000" cy="9144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3D2FB"/>
    <a:srgbClr val="DBE3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52"/>
  </p:normalViewPr>
  <p:slideViewPr>
    <p:cSldViewPr snapToGrid="0" snapToObjects="1">
      <p:cViewPr varScale="1">
        <p:scale>
          <a:sx n="150" d="100"/>
          <a:sy n="150" d="100"/>
        </p:scale>
        <p:origin x="3472" y="168"/>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13FEF49-41AE-564B-BF5C-8319F51605DF}" type="datetimeFigureOut">
              <a:rPr lang="en-US" smtClean="0"/>
              <a:t>9/2/2019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2698092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3FEF49-41AE-564B-BF5C-8319F51605DF}" type="datetimeFigureOut">
              <a:rPr lang="en-US" smtClean="0"/>
              <a:t>9/2/2019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3003194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3FEF49-41AE-564B-BF5C-8319F51605DF}" type="datetimeFigureOut">
              <a:rPr lang="en-US" smtClean="0"/>
              <a:t>9/2/2019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4244054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3FEF49-41AE-564B-BF5C-8319F51605DF}" type="datetimeFigureOut">
              <a:rPr lang="en-US" smtClean="0"/>
              <a:t>9/2/2019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28895357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13FEF49-41AE-564B-BF5C-8319F51605DF}" type="datetimeFigureOut">
              <a:rPr lang="en-US" smtClean="0"/>
              <a:t>9/2/2019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7333972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13FEF49-41AE-564B-BF5C-8319F51605DF}" type="datetimeFigureOut">
              <a:rPr lang="en-US" smtClean="0"/>
              <a:t>9/2/2019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2318945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13FEF49-41AE-564B-BF5C-8319F51605DF}" type="datetimeFigureOut">
              <a:rPr lang="en-US" smtClean="0"/>
              <a:t>9/2/2019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151177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13FEF49-41AE-564B-BF5C-8319F51605DF}" type="datetimeFigureOut">
              <a:rPr lang="en-US" smtClean="0"/>
              <a:t>9/2/2019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1007722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3FEF49-41AE-564B-BF5C-8319F51605DF}" type="datetimeFigureOut">
              <a:rPr lang="en-US" smtClean="0"/>
              <a:t>9/2/2019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2474202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13FEF49-41AE-564B-BF5C-8319F51605DF}" type="datetimeFigureOut">
              <a:rPr lang="en-US" smtClean="0"/>
              <a:t>9/2/2019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3730841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13FEF49-41AE-564B-BF5C-8319F51605DF}" type="datetimeFigureOut">
              <a:rPr lang="en-US" smtClean="0"/>
              <a:t>9/2/2019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3984975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413FEF49-41AE-564B-BF5C-8319F51605DF}" type="datetimeFigureOut">
              <a:rPr lang="en-US" smtClean="0"/>
              <a:t>9/2/2019</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E19D9970-445A-ED4B-925C-A6D2BC3ADE2E}" type="slidenum">
              <a:rPr lang="en-US" smtClean="0"/>
              <a:t>‹#›</a:t>
            </a:fld>
            <a:endParaRPr lang="en-US"/>
          </a:p>
        </p:txBody>
      </p:sp>
    </p:spTree>
    <p:extLst>
      <p:ext uri="{BB962C8B-B14F-4D97-AF65-F5344CB8AC3E}">
        <p14:creationId xmlns:p14="http://schemas.microsoft.com/office/powerpoint/2010/main" val="24263496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3" Type="http://schemas.microsoft.com/office/2007/relationships/hdphoto" Target="../media/hdphoto1.wdp"/><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emf"/><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A3D2FB"/>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7C11191-1389-E948-98D3-ABFF44D6C982}"/>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0" b="100000" l="0" r="92435">
                        <a14:foregroundMark x1="6257" y1="48317" x2="6257" y2="48317"/>
                        <a14:foregroundMark x1="6940" y1="48766" x2="6940" y2="48766"/>
                        <a14:foregroundMark x1="7850" y1="48915" x2="7850" y2="48915"/>
                        <a14:foregroundMark x1="4209" y1="46896" x2="4209" y2="46896"/>
                        <a14:foregroundMark x1="4209" y1="46073" x2="4209" y2="46073"/>
                        <a14:foregroundMark x1="2673" y1="44577" x2="2673" y2="44577"/>
                        <a14:foregroundMark x1="1536" y1="43755" x2="1536" y2="43755"/>
                        <a14:foregroundMark x1="2332" y1="90352" x2="2332" y2="90352"/>
                        <a14:backgroundMark x1="10523" y1="49963" x2="10523" y2="49963"/>
                      </a14:backgroundRemoval>
                    </a14:imgEffect>
                  </a14:imgLayer>
                </a14:imgProps>
              </a:ext>
            </a:extLst>
          </a:blip>
          <a:srcRect r="12781"/>
          <a:stretch/>
        </p:blipFill>
        <p:spPr>
          <a:xfrm>
            <a:off x="2363626" y="5454359"/>
            <a:ext cx="4230605" cy="3686918"/>
          </a:xfrm>
          <a:prstGeom prst="rect">
            <a:avLst/>
          </a:prstGeom>
        </p:spPr>
      </p:pic>
      <p:sp>
        <p:nvSpPr>
          <p:cNvPr id="8" name="Rectangle 7">
            <a:extLst>
              <a:ext uri="{FF2B5EF4-FFF2-40B4-BE49-F238E27FC236}">
                <a16:creationId xmlns:a16="http://schemas.microsoft.com/office/drawing/2014/main" id="{1414ED09-99D3-A645-90F4-EEEBCF580E89}"/>
              </a:ext>
            </a:extLst>
          </p:cNvPr>
          <p:cNvSpPr/>
          <p:nvPr/>
        </p:nvSpPr>
        <p:spPr>
          <a:xfrm>
            <a:off x="661794" y="3378179"/>
            <a:ext cx="5534413" cy="723275"/>
          </a:xfrm>
          <a:prstGeom prst="rect">
            <a:avLst/>
          </a:prstGeom>
        </p:spPr>
        <p:txBody>
          <a:bodyPr wrap="square">
            <a:spAutoFit/>
          </a:bodyPr>
          <a:lstStyle/>
          <a:p>
            <a:pPr algn="ctr">
              <a:spcAft>
                <a:spcPts val="553"/>
              </a:spcAft>
            </a:pPr>
            <a:r>
              <a:rPr lang="en-US" sz="2000" b="1" dirty="0">
                <a:solidFill>
                  <a:srgbClr val="FF0000"/>
                </a:solidFill>
              </a:rPr>
              <a:t>Advanced Serologic Kodecytes G (ASKG™) Trial Kit</a:t>
            </a:r>
          </a:p>
          <a:p>
            <a:pPr algn="ctr">
              <a:spcAft>
                <a:spcPts val="553"/>
              </a:spcAft>
            </a:pPr>
            <a:r>
              <a:rPr lang="en-US" sz="1600" dirty="0"/>
              <a:t>designed to enable teaching of IgG serologic reactions</a:t>
            </a:r>
            <a:endParaRPr lang="en-US" sz="1662" b="1" dirty="0"/>
          </a:p>
        </p:txBody>
      </p:sp>
      <p:sp>
        <p:nvSpPr>
          <p:cNvPr id="9" name="TextBox 8">
            <a:extLst>
              <a:ext uri="{FF2B5EF4-FFF2-40B4-BE49-F238E27FC236}">
                <a16:creationId xmlns:a16="http://schemas.microsoft.com/office/drawing/2014/main" id="{CA34B95E-DE81-DA41-979F-99A84C96D101}"/>
              </a:ext>
            </a:extLst>
          </p:cNvPr>
          <p:cNvSpPr txBox="1"/>
          <p:nvPr/>
        </p:nvSpPr>
        <p:spPr>
          <a:xfrm>
            <a:off x="2311867" y="4236247"/>
            <a:ext cx="2234266" cy="307777"/>
          </a:xfrm>
          <a:prstGeom prst="rect">
            <a:avLst/>
          </a:prstGeom>
          <a:noFill/>
        </p:spPr>
        <p:txBody>
          <a:bodyPr wrap="none" rtlCol="0">
            <a:spAutoFit/>
          </a:bodyPr>
          <a:lstStyle/>
          <a:p>
            <a:r>
              <a:rPr lang="en-US" sz="1400" dirty="0"/>
              <a:t>Cat. no. 074659-ASKG-T2KIT</a:t>
            </a:r>
          </a:p>
        </p:txBody>
      </p:sp>
      <p:pic>
        <p:nvPicPr>
          <p:cNvPr id="23" name="Picture 22">
            <a:extLst>
              <a:ext uri="{FF2B5EF4-FFF2-40B4-BE49-F238E27FC236}">
                <a16:creationId xmlns:a16="http://schemas.microsoft.com/office/drawing/2014/main" id="{C449264D-2A7D-CA40-B652-8BE036033348}"/>
              </a:ext>
            </a:extLst>
          </p:cNvPr>
          <p:cNvPicPr>
            <a:picLocks noChangeAspect="1"/>
          </p:cNvPicPr>
          <p:nvPr/>
        </p:nvPicPr>
        <p:blipFill rotWithShape="1">
          <a:blip r:embed="rId4">
            <a:lum bright="-20000"/>
          </a:blip>
          <a:srcRect l="6144" r="18756" b="75134"/>
          <a:stretch/>
        </p:blipFill>
        <p:spPr>
          <a:xfrm>
            <a:off x="865532" y="516215"/>
            <a:ext cx="5126934" cy="1013420"/>
          </a:xfrm>
          <a:prstGeom prst="rect">
            <a:avLst/>
          </a:prstGeom>
        </p:spPr>
      </p:pic>
      <p:pic>
        <p:nvPicPr>
          <p:cNvPr id="25" name="Picture 24">
            <a:extLst>
              <a:ext uri="{FF2B5EF4-FFF2-40B4-BE49-F238E27FC236}">
                <a16:creationId xmlns:a16="http://schemas.microsoft.com/office/drawing/2014/main" id="{89A8964C-6FD5-674F-A929-763AB8C286CA}"/>
              </a:ext>
            </a:extLst>
          </p:cNvPr>
          <p:cNvPicPr>
            <a:picLocks noChangeAspect="1"/>
          </p:cNvPicPr>
          <p:nvPr/>
        </p:nvPicPr>
        <p:blipFill>
          <a:blip r:embed="rId5"/>
          <a:stretch>
            <a:fillRect/>
          </a:stretch>
        </p:blipFill>
        <p:spPr>
          <a:xfrm>
            <a:off x="1567652" y="8228341"/>
            <a:ext cx="542018" cy="752802"/>
          </a:xfrm>
          <a:prstGeom prst="rect">
            <a:avLst/>
          </a:prstGeom>
        </p:spPr>
      </p:pic>
      <p:pic>
        <p:nvPicPr>
          <p:cNvPr id="4" name="Picture 3"/>
          <p:cNvPicPr>
            <a:picLocks noChangeAspect="1"/>
          </p:cNvPicPr>
          <p:nvPr/>
        </p:nvPicPr>
        <p:blipFill>
          <a:blip r:embed="rId6">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521699" y="8228341"/>
            <a:ext cx="752802" cy="752802"/>
          </a:xfrm>
          <a:prstGeom prst="rect">
            <a:avLst/>
          </a:prstGeom>
          <a:solidFill>
            <a:srgbClr val="A3D2FB"/>
          </a:solidFill>
        </p:spPr>
      </p:pic>
      <p:sp>
        <p:nvSpPr>
          <p:cNvPr id="10" name="TextBox 9">
            <a:extLst>
              <a:ext uri="{FF2B5EF4-FFF2-40B4-BE49-F238E27FC236}">
                <a16:creationId xmlns:a16="http://schemas.microsoft.com/office/drawing/2014/main" id="{A6D05CAF-CA13-B341-9D21-19407FFD528A}"/>
              </a:ext>
            </a:extLst>
          </p:cNvPr>
          <p:cNvSpPr txBox="1"/>
          <p:nvPr/>
        </p:nvSpPr>
        <p:spPr>
          <a:xfrm>
            <a:off x="2674946" y="4704012"/>
            <a:ext cx="1508105" cy="307777"/>
          </a:xfrm>
          <a:prstGeom prst="rect">
            <a:avLst/>
          </a:prstGeom>
          <a:noFill/>
        </p:spPr>
        <p:txBody>
          <a:bodyPr wrap="none" rtlCol="0">
            <a:spAutoFit/>
          </a:bodyPr>
          <a:lstStyle/>
          <a:p>
            <a:r>
              <a:rPr lang="en-US" sz="1400" dirty="0" err="1"/>
              <a:t>www.tiny.cc</a:t>
            </a:r>
            <a:r>
              <a:rPr lang="en-US" sz="1400" dirty="0"/>
              <a:t>/ASKG</a:t>
            </a:r>
          </a:p>
        </p:txBody>
      </p:sp>
      <p:pic>
        <p:nvPicPr>
          <p:cNvPr id="11" name="Picture 10" descr="../../../../../../Users/shenry/Desktop/Screen%20Shot%202017-03">
            <a:extLst>
              <a:ext uri="{FF2B5EF4-FFF2-40B4-BE49-F238E27FC236}">
                <a16:creationId xmlns:a16="http://schemas.microsoft.com/office/drawing/2014/main" id="{4BF1010B-AD3E-6141-B5CD-274AAF0C0F89}"/>
              </a:ext>
            </a:extLst>
          </p:cNvPr>
          <p:cNvPicPr>
            <a:picLocks noChangeAspect="1"/>
          </p:cNvPicPr>
          <p:nvPr/>
        </p:nvPicPr>
        <p:blipFill>
          <a:blip r:embed="rId7" cstate="print">
            <a:extLst>
              <a:ext uri="{BEBA8EAE-BF5A-486C-A8C5-ECC9F3942E4B}">
                <a14:imgProps xmlns:a14="http://schemas.microsoft.com/office/drawing/2010/main">
                  <a14:imgLayer>
                    <a14:imgEffect>
                      <a14:backgroundRemoval t="0" b="100000" l="0" r="100000">
                        <a14:foregroundMark x1="25962" y1="5777" x2="25962" y2="5777"/>
                      </a14:backgroundRemoval>
                    </a14:imgEffect>
                  </a14:imgLayer>
                </a14:imgProps>
              </a:ext>
              <a:ext uri="{28A0092B-C50C-407E-A947-70E740481C1C}">
                <a14:useLocalDpi xmlns:a14="http://schemas.microsoft.com/office/drawing/2010/main" val="0"/>
              </a:ext>
            </a:extLst>
          </a:blip>
          <a:srcRect/>
          <a:stretch>
            <a:fillRect/>
          </a:stretch>
        </p:blipFill>
        <p:spPr bwMode="auto">
          <a:xfrm>
            <a:off x="850219" y="1882289"/>
            <a:ext cx="1513407" cy="1115362"/>
          </a:xfrm>
          <a:prstGeom prst="rect">
            <a:avLst/>
          </a:prstGeom>
          <a:noFill/>
          <a:ln>
            <a:noFill/>
          </a:ln>
        </p:spPr>
      </p:pic>
      <p:sp>
        <p:nvSpPr>
          <p:cNvPr id="2" name="TextBox 1">
            <a:extLst>
              <a:ext uri="{FF2B5EF4-FFF2-40B4-BE49-F238E27FC236}">
                <a16:creationId xmlns:a16="http://schemas.microsoft.com/office/drawing/2014/main" id="{80F38CAC-0B66-714C-8FA0-D2B10EC4BD0B}"/>
              </a:ext>
            </a:extLst>
          </p:cNvPr>
          <p:cNvSpPr txBox="1"/>
          <p:nvPr/>
        </p:nvSpPr>
        <p:spPr>
          <a:xfrm>
            <a:off x="1601052" y="1865525"/>
            <a:ext cx="4272388" cy="553998"/>
          </a:xfrm>
          <a:prstGeom prst="rect">
            <a:avLst/>
          </a:prstGeom>
          <a:noFill/>
        </p:spPr>
        <p:txBody>
          <a:bodyPr wrap="none" rtlCol="0">
            <a:spAutoFit/>
          </a:bodyPr>
          <a:lstStyle/>
          <a:p>
            <a:pPr algn="ctr"/>
            <a:r>
              <a:rPr lang="en-US" dirty="0"/>
              <a:t>AUT Centre for Kode Technology Innovation</a:t>
            </a:r>
          </a:p>
          <a:p>
            <a:pPr algn="ctr"/>
            <a:r>
              <a:rPr lang="en-NZ" sz="1200" i="1" dirty="0" err="1">
                <a:solidFill>
                  <a:schemeClr val="bg1">
                    <a:lumMod val="50000"/>
                  </a:schemeClr>
                </a:solidFill>
              </a:rPr>
              <a:t>Hangarau</a:t>
            </a:r>
            <a:r>
              <a:rPr lang="en-NZ" sz="1200" i="1" dirty="0">
                <a:solidFill>
                  <a:schemeClr val="bg1">
                    <a:lumMod val="50000"/>
                  </a:schemeClr>
                </a:solidFill>
              </a:rPr>
              <a:t> </a:t>
            </a:r>
            <a:r>
              <a:rPr lang="en-NZ" sz="1200" i="1" dirty="0" err="1">
                <a:solidFill>
                  <a:schemeClr val="bg1">
                    <a:lumMod val="50000"/>
                  </a:schemeClr>
                </a:solidFill>
              </a:rPr>
              <a:t>auaha</a:t>
            </a:r>
            <a:r>
              <a:rPr lang="en-NZ" sz="1200" i="1" dirty="0">
                <a:solidFill>
                  <a:schemeClr val="bg1">
                    <a:lumMod val="50000"/>
                  </a:schemeClr>
                </a:solidFill>
              </a:rPr>
              <a:t> </a:t>
            </a:r>
            <a:r>
              <a:rPr lang="en-NZ" sz="1200" i="1" dirty="0" err="1">
                <a:solidFill>
                  <a:schemeClr val="bg1">
                    <a:lumMod val="50000"/>
                  </a:schemeClr>
                </a:solidFill>
              </a:rPr>
              <a:t>koiora</a:t>
            </a:r>
            <a:r>
              <a:rPr lang="en-NZ" sz="1200" dirty="0">
                <a:solidFill>
                  <a:schemeClr val="bg1">
                    <a:lumMod val="50000"/>
                  </a:schemeClr>
                </a:solidFill>
              </a:rPr>
              <a:t> </a:t>
            </a:r>
            <a:r>
              <a:rPr lang="en-NZ" sz="1200" i="1" dirty="0">
                <a:solidFill>
                  <a:schemeClr val="bg1">
                    <a:lumMod val="50000"/>
                  </a:schemeClr>
                </a:solidFill>
              </a:rPr>
              <a:t>- Technology to shape life</a:t>
            </a:r>
            <a:endParaRPr lang="en-US" sz="1200" dirty="0">
              <a:solidFill>
                <a:schemeClr val="bg1">
                  <a:lumMod val="50000"/>
                </a:schemeClr>
              </a:solidFill>
            </a:endParaRPr>
          </a:p>
        </p:txBody>
      </p:sp>
      <p:pic>
        <p:nvPicPr>
          <p:cNvPr id="13" name="Picture 12">
            <a:extLst>
              <a:ext uri="{FF2B5EF4-FFF2-40B4-BE49-F238E27FC236}">
                <a16:creationId xmlns:a16="http://schemas.microsoft.com/office/drawing/2014/main" id="{BF505BD7-51E1-4845-9E03-427F93A7037D}"/>
              </a:ext>
            </a:extLst>
          </p:cNvPr>
          <p:cNvPicPr>
            <a:picLocks noChangeAspect="1"/>
          </p:cNvPicPr>
          <p:nvPr/>
        </p:nvPicPr>
        <p:blipFill>
          <a:blip r:embed="rId8">
            <a:duotone>
              <a:prstClr val="black"/>
              <a:schemeClr val="accent5">
                <a:tint val="45000"/>
                <a:satMod val="400000"/>
              </a:schemeClr>
            </a:duotone>
          </a:blip>
          <a:stretch>
            <a:fillRect/>
          </a:stretch>
        </p:blipFill>
        <p:spPr>
          <a:xfrm>
            <a:off x="4706880" y="4402266"/>
            <a:ext cx="863478" cy="864000"/>
          </a:xfrm>
          <a:prstGeom prst="rect">
            <a:avLst/>
          </a:prstGeom>
        </p:spPr>
      </p:pic>
    </p:spTree>
    <p:extLst>
      <p:ext uri="{BB962C8B-B14F-4D97-AF65-F5344CB8AC3E}">
        <p14:creationId xmlns:p14="http://schemas.microsoft.com/office/powerpoint/2010/main" val="4168287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A3D2FB"/>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12149EDB-EF3D-3541-8681-F4FE7AF15D10}"/>
              </a:ext>
            </a:extLst>
          </p:cNvPr>
          <p:cNvSpPr txBox="1"/>
          <p:nvPr/>
        </p:nvSpPr>
        <p:spPr>
          <a:xfrm>
            <a:off x="272716" y="4770882"/>
            <a:ext cx="6312569" cy="1350113"/>
          </a:xfrm>
          <a:prstGeom prst="rect">
            <a:avLst/>
          </a:prstGeom>
          <a:noFill/>
        </p:spPr>
        <p:txBody>
          <a:bodyPr wrap="square" rtlCol="0">
            <a:spAutoFit/>
          </a:bodyPr>
          <a:lstStyle/>
          <a:p>
            <a:pPr algn="ctr">
              <a:lnSpc>
                <a:spcPct val="90000"/>
              </a:lnSpc>
              <a:spcAft>
                <a:spcPts val="300"/>
              </a:spcAft>
            </a:pPr>
            <a:r>
              <a:rPr lang="en-US" b="1" dirty="0">
                <a:solidFill>
                  <a:srgbClr val="FF0000"/>
                </a:solidFill>
              </a:rPr>
              <a:t>Advanced Serologic Kodecytes G (ASKG™) </a:t>
            </a:r>
            <a:r>
              <a:rPr lang="en-US" dirty="0"/>
              <a:t>red cells designed for </a:t>
            </a:r>
          </a:p>
          <a:p>
            <a:pPr algn="ctr">
              <a:lnSpc>
                <a:spcPct val="90000"/>
              </a:lnSpc>
              <a:spcAft>
                <a:spcPts val="300"/>
              </a:spcAft>
            </a:pPr>
            <a:r>
              <a:rPr lang="en-US" dirty="0"/>
              <a:t>teaching, training and quality control use</a:t>
            </a:r>
            <a:endParaRPr lang="en-US" b="1" dirty="0"/>
          </a:p>
          <a:p>
            <a:pPr marL="263765" indent="-263765" defTabSz="332302">
              <a:spcBef>
                <a:spcPts val="200"/>
              </a:spcBef>
              <a:spcAft>
                <a:spcPts val="200"/>
              </a:spcAft>
              <a:buFont typeface="Wingdings" pitchFamily="2" charset="2"/>
              <a:buChar char="q"/>
            </a:pPr>
            <a:r>
              <a:rPr lang="en-US" sz="1200" dirty="0">
                <a:latin typeface="+mj-lt"/>
              </a:rPr>
              <a:t>Modified red cells - genuine antibody serological reactions</a:t>
            </a:r>
          </a:p>
          <a:p>
            <a:pPr marL="263765" indent="-263765" defTabSz="332302">
              <a:spcBef>
                <a:spcPts val="200"/>
              </a:spcBef>
              <a:spcAft>
                <a:spcPts val="200"/>
              </a:spcAft>
              <a:buFont typeface="Wingdings" pitchFamily="2" charset="2"/>
              <a:buChar char="q"/>
            </a:pPr>
            <a:r>
              <a:rPr lang="en-US" sz="1200" dirty="0">
                <a:latin typeface="+mj-lt"/>
              </a:rPr>
              <a:t>Designed for teaching recognition and grading of IgG serologic reactions </a:t>
            </a:r>
          </a:p>
          <a:p>
            <a:pPr marL="263765" indent="-263765" defTabSz="332302">
              <a:spcBef>
                <a:spcPts val="200"/>
              </a:spcBef>
              <a:spcAft>
                <a:spcPts val="200"/>
              </a:spcAft>
              <a:buFont typeface="Wingdings" pitchFamily="2" charset="2"/>
              <a:buChar char="q"/>
            </a:pPr>
            <a:r>
              <a:rPr lang="en-US" sz="1200" dirty="0">
                <a:latin typeface="+mj-lt"/>
              </a:rPr>
              <a:t>Allow for creation of artificial antibody identification panels</a:t>
            </a:r>
            <a:endParaRPr lang="en-US" sz="1600" dirty="0">
              <a:latin typeface="+mj-lt"/>
            </a:endParaRPr>
          </a:p>
        </p:txBody>
      </p:sp>
      <p:sp>
        <p:nvSpPr>
          <p:cNvPr id="11" name="TextBox 10">
            <a:extLst>
              <a:ext uri="{FF2B5EF4-FFF2-40B4-BE49-F238E27FC236}">
                <a16:creationId xmlns:a16="http://schemas.microsoft.com/office/drawing/2014/main" id="{38D45778-1327-8D40-B2B9-3E58249FA85F}"/>
              </a:ext>
            </a:extLst>
          </p:cNvPr>
          <p:cNvSpPr txBox="1"/>
          <p:nvPr/>
        </p:nvSpPr>
        <p:spPr>
          <a:xfrm>
            <a:off x="272716" y="6211218"/>
            <a:ext cx="4387316" cy="2887970"/>
          </a:xfrm>
          <a:prstGeom prst="rect">
            <a:avLst/>
          </a:prstGeom>
          <a:noFill/>
        </p:spPr>
        <p:txBody>
          <a:bodyPr wrap="square" rtlCol="0">
            <a:spAutoFit/>
          </a:bodyPr>
          <a:lstStyle/>
          <a:p>
            <a:pPr>
              <a:spcBef>
                <a:spcPts val="200"/>
              </a:spcBef>
              <a:spcAft>
                <a:spcPts val="200"/>
              </a:spcAft>
            </a:pPr>
            <a:r>
              <a:rPr lang="en-US" sz="1200" b="1" dirty="0">
                <a:latin typeface="+mj-lt"/>
              </a:rPr>
              <a:t>Advanced yet simple to use</a:t>
            </a:r>
          </a:p>
          <a:p>
            <a:pPr marL="263765" indent="-263765" defTabSz="332302">
              <a:spcBef>
                <a:spcPts val="200"/>
              </a:spcBef>
              <a:spcAft>
                <a:spcPts val="200"/>
              </a:spcAft>
              <a:buFont typeface="Wingdings" pitchFamily="2" charset="2"/>
              <a:buChar char="q"/>
            </a:pPr>
            <a:r>
              <a:rPr lang="en-US" sz="1100" dirty="0">
                <a:latin typeface="+mj-lt"/>
              </a:rPr>
              <a:t>Simply reconstitute FSL-ASKG and incubate with washed red cells to create ASKG-kodecytes</a:t>
            </a:r>
          </a:p>
          <a:p>
            <a:pPr marL="263765" indent="-263765" defTabSz="332302">
              <a:spcBef>
                <a:spcPts val="200"/>
              </a:spcBef>
              <a:spcAft>
                <a:spcPts val="200"/>
              </a:spcAft>
              <a:buFont typeface="Wingdings" pitchFamily="2" charset="2"/>
              <a:buChar char="q"/>
            </a:pPr>
            <a:r>
              <a:rPr lang="en-US" sz="1100" dirty="0">
                <a:latin typeface="+mj-lt"/>
              </a:rPr>
              <a:t>Select your own ASKG antibody positive and negative plasma/serum samples from random donors </a:t>
            </a:r>
          </a:p>
          <a:p>
            <a:pPr marL="263765" indent="-263765" defTabSz="332302">
              <a:spcBef>
                <a:spcPts val="200"/>
              </a:spcBef>
              <a:spcAft>
                <a:spcPts val="200"/>
              </a:spcAft>
              <a:buFont typeface="Wingdings" pitchFamily="2" charset="2"/>
              <a:buChar char="q"/>
            </a:pPr>
            <a:r>
              <a:rPr lang="en-US" sz="1100" dirty="0">
                <a:latin typeface="+mj-lt"/>
              </a:rPr>
              <a:t>With just one group O red cell sample and a few selected plasma/serum samples you will have ability to make </a:t>
            </a:r>
          </a:p>
          <a:p>
            <a:pPr marL="580307" lvl="1" indent="-158265" defTabSz="332302">
              <a:spcBef>
                <a:spcPts val="200"/>
              </a:spcBef>
              <a:spcAft>
                <a:spcPts val="200"/>
              </a:spcAft>
              <a:buFont typeface="Arial" panose="020B0604020202020204" pitchFamily="34" charset="0"/>
              <a:buChar char="•"/>
            </a:pPr>
            <a:r>
              <a:rPr lang="en-US" sz="1100" dirty="0">
                <a:latin typeface="+mj-lt"/>
              </a:rPr>
              <a:t>IAT reactions from weak to strong </a:t>
            </a:r>
          </a:p>
          <a:p>
            <a:pPr marL="580307" lvl="1" indent="-158265" defTabSz="332302">
              <a:spcBef>
                <a:spcPts val="200"/>
              </a:spcBef>
              <a:spcAft>
                <a:spcPts val="200"/>
              </a:spcAft>
              <a:buFont typeface="Arial" panose="020B0604020202020204" pitchFamily="34" charset="0"/>
              <a:buChar char="•"/>
            </a:pPr>
            <a:r>
              <a:rPr lang="en-US" sz="1100" dirty="0">
                <a:latin typeface="+mj-lt"/>
              </a:rPr>
              <a:t>common and rare antibody reactions</a:t>
            </a:r>
          </a:p>
          <a:p>
            <a:pPr marL="263765" indent="-263765" defTabSz="332302">
              <a:spcBef>
                <a:spcPts val="200"/>
              </a:spcBef>
              <a:spcAft>
                <a:spcPts val="200"/>
              </a:spcAft>
              <a:buFont typeface="Wingdings" pitchFamily="2" charset="2"/>
              <a:buChar char="q"/>
            </a:pPr>
            <a:r>
              <a:rPr lang="en-US" sz="1100" dirty="0">
                <a:latin typeface="+mj-lt"/>
              </a:rPr>
              <a:t>No need for rare antibodies or ID panel cells</a:t>
            </a:r>
          </a:p>
          <a:p>
            <a:pPr marL="263765" indent="-263765" defTabSz="332302">
              <a:spcBef>
                <a:spcPts val="200"/>
              </a:spcBef>
              <a:spcAft>
                <a:spcPts val="200"/>
              </a:spcAft>
              <a:buFont typeface="Wingdings" pitchFamily="2" charset="2"/>
              <a:buChar char="q"/>
            </a:pPr>
            <a:r>
              <a:rPr lang="en-US" sz="1100" dirty="0">
                <a:latin typeface="+mj-lt"/>
              </a:rPr>
              <a:t>Compatible with most serological platforms, including automated   and manual tube &amp; CAT</a:t>
            </a:r>
          </a:p>
          <a:p>
            <a:pPr marL="263765" indent="-263765" defTabSz="332302">
              <a:spcBef>
                <a:spcPts val="200"/>
              </a:spcBef>
              <a:spcAft>
                <a:spcPts val="200"/>
              </a:spcAft>
              <a:buFont typeface="Wingdings" pitchFamily="2" charset="2"/>
              <a:buChar char="q"/>
            </a:pPr>
            <a:r>
              <a:rPr lang="en-US" sz="1100" dirty="0">
                <a:latin typeface="+mj-lt"/>
              </a:rPr>
              <a:t>Editable handouts, notes and worksheets, easily adapted for your training manual, and available online at </a:t>
            </a:r>
            <a:r>
              <a:rPr lang="en-US" sz="1100" dirty="0" err="1">
                <a:latin typeface="+mj-lt"/>
              </a:rPr>
              <a:t>www.tiny.cc</a:t>
            </a:r>
            <a:r>
              <a:rPr lang="en-US" sz="1100" dirty="0">
                <a:latin typeface="+mj-lt"/>
              </a:rPr>
              <a:t>/ASKG</a:t>
            </a:r>
            <a:endParaRPr lang="en-US" sz="1600" dirty="0">
              <a:latin typeface="+mj-lt"/>
            </a:endParaRPr>
          </a:p>
        </p:txBody>
      </p:sp>
      <p:pic>
        <p:nvPicPr>
          <p:cNvPr id="3" name="Picture 2">
            <a:extLst>
              <a:ext uri="{FF2B5EF4-FFF2-40B4-BE49-F238E27FC236}">
                <a16:creationId xmlns:a16="http://schemas.microsoft.com/office/drawing/2014/main" id="{401E1C6A-D79D-944D-A3AC-5974ACC6A79E}"/>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0" b="100000" l="973" r="99433"/>
                    </a14:imgEffect>
                  </a14:imgLayer>
                </a14:imgProps>
              </a:ext>
            </a:extLst>
          </a:blip>
          <a:srcRect l="1964" r="1974"/>
          <a:stretch/>
        </p:blipFill>
        <p:spPr>
          <a:xfrm>
            <a:off x="0" y="0"/>
            <a:ext cx="6858000" cy="4760803"/>
          </a:xfrm>
          <a:prstGeom prst="rect">
            <a:avLst/>
          </a:prstGeom>
        </p:spPr>
      </p:pic>
      <p:sp>
        <p:nvSpPr>
          <p:cNvPr id="14" name="TextBox 13">
            <a:extLst>
              <a:ext uri="{FF2B5EF4-FFF2-40B4-BE49-F238E27FC236}">
                <a16:creationId xmlns:a16="http://schemas.microsoft.com/office/drawing/2014/main" id="{24539DFA-9102-994E-BFC8-3FF778984A6E}"/>
              </a:ext>
            </a:extLst>
          </p:cNvPr>
          <p:cNvSpPr txBox="1"/>
          <p:nvPr/>
        </p:nvSpPr>
        <p:spPr>
          <a:xfrm>
            <a:off x="4504267" y="8252771"/>
            <a:ext cx="2231497" cy="797654"/>
          </a:xfrm>
          <a:prstGeom prst="rect">
            <a:avLst/>
          </a:prstGeom>
          <a:noFill/>
        </p:spPr>
        <p:txBody>
          <a:bodyPr wrap="square" rtlCol="0">
            <a:spAutoFit/>
          </a:bodyPr>
          <a:lstStyle/>
          <a:p>
            <a:pPr>
              <a:lnSpc>
                <a:spcPts val="1130"/>
              </a:lnSpc>
            </a:pPr>
            <a:r>
              <a:rPr lang="en-US" sz="1000" i="1" dirty="0"/>
              <a:t>“We have used kodecytes for about five years now and I find them invaluable for teaching serology to medical laboratory science students” – Holly Perry, Senior Lecturer, AUT University</a:t>
            </a:r>
          </a:p>
        </p:txBody>
      </p:sp>
      <p:grpSp>
        <p:nvGrpSpPr>
          <p:cNvPr id="12" name="Group 11">
            <a:extLst>
              <a:ext uri="{FF2B5EF4-FFF2-40B4-BE49-F238E27FC236}">
                <a16:creationId xmlns:a16="http://schemas.microsoft.com/office/drawing/2014/main" id="{FE7E1AE6-A83E-9840-AB1B-67E828AE4CFB}"/>
              </a:ext>
            </a:extLst>
          </p:cNvPr>
          <p:cNvGrpSpPr/>
          <p:nvPr/>
        </p:nvGrpSpPr>
        <p:grpSpPr>
          <a:xfrm>
            <a:off x="4608005" y="5833533"/>
            <a:ext cx="1976104" cy="2370475"/>
            <a:chOff x="4521123" y="5490853"/>
            <a:chExt cx="1772422" cy="2126144"/>
          </a:xfrm>
        </p:grpSpPr>
        <p:pic>
          <p:nvPicPr>
            <p:cNvPr id="5" name="Picture 4">
              <a:extLst>
                <a:ext uri="{FF2B5EF4-FFF2-40B4-BE49-F238E27FC236}">
                  <a16:creationId xmlns:a16="http://schemas.microsoft.com/office/drawing/2014/main" id="{6DEDB4CF-4BBB-AA4B-AB56-C99621A65165}"/>
                </a:ext>
              </a:extLst>
            </p:cNvPr>
            <p:cNvPicPr>
              <a:picLocks noChangeAspect="1"/>
            </p:cNvPicPr>
            <p:nvPr/>
          </p:nvPicPr>
          <p:blipFill rotWithShape="1">
            <a:blip r:embed="rId4">
              <a:extLst>
                <a:ext uri="{BEBA8EAE-BF5A-486C-A8C5-ECC9F3942E4B}">
                  <a14:imgProps xmlns:a14="http://schemas.microsoft.com/office/drawing/2010/main">
                    <a14:imgLayer>
                      <a14:imgEffect>
                        <a14:backgroundRemoval t="15344" b="92295" l="6027" r="75645">
                          <a14:foregroundMark x1="50198" y1="71958" x2="53075" y2="74239"/>
                          <a14:foregroundMark x1="53199" y1="74802" x2="59499" y2="92163"/>
                          <a14:foregroundMark x1="59499" y1="91766" x2="72644" y2="92163"/>
                          <a14:foregroundMark x1="72222" y1="91766" x2="72793" y2="19147"/>
                          <a14:foregroundMark x1="52356" y1="39153" x2="61062" y2="17824"/>
                          <a14:foregroundMark x1="61359" y1="18585" x2="72793" y2="18188"/>
                          <a14:foregroundMark x1="70660" y1="90443" x2="75645" y2="72123"/>
                          <a14:foregroundMark x1="69792" y1="61078" x2="65923" y2="31911"/>
                          <a14:foregroundMark x1="71949" y1="37434" x2="73785" y2="31713"/>
                          <a14:foregroundMark x1="71230" y1="20106" x2="72941" y2="15344"/>
                          <a14:foregroundMark x1="72073" y1="65840" x2="74355" y2="63757"/>
                        </a14:backgroundRemoval>
                      </a14:imgEffect>
                    </a14:imgLayer>
                  </a14:imgProps>
                </a:ext>
              </a:extLst>
            </a:blip>
            <a:srcRect l="5748" t="17395" r="26776" b="7605"/>
            <a:stretch/>
          </p:blipFill>
          <p:spPr>
            <a:xfrm rot="5400000">
              <a:off x="4344262" y="5667714"/>
              <a:ext cx="2126144" cy="1772422"/>
            </a:xfrm>
            <a:prstGeom prst="rect">
              <a:avLst/>
            </a:prstGeom>
          </p:spPr>
        </p:pic>
        <p:sp>
          <p:nvSpPr>
            <p:cNvPr id="6" name="Rectangle 5">
              <a:extLst>
                <a:ext uri="{FF2B5EF4-FFF2-40B4-BE49-F238E27FC236}">
                  <a16:creationId xmlns:a16="http://schemas.microsoft.com/office/drawing/2014/main" id="{714EFF16-FBD4-A944-AFD7-F9D733DCBC47}"/>
                </a:ext>
              </a:extLst>
            </p:cNvPr>
            <p:cNvSpPr/>
            <p:nvPr/>
          </p:nvSpPr>
          <p:spPr>
            <a:xfrm>
              <a:off x="5346762" y="5490853"/>
              <a:ext cx="346842" cy="90140"/>
            </a:xfrm>
            <a:prstGeom prst="rect">
              <a:avLst/>
            </a:prstGeom>
            <a:solidFill>
              <a:srgbClr val="A3D2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174139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37DD1D4-8A1B-2545-88BE-428082F4CE1D}"/>
              </a:ext>
            </a:extLst>
          </p:cNvPr>
          <p:cNvSpPr/>
          <p:nvPr/>
        </p:nvSpPr>
        <p:spPr>
          <a:xfrm>
            <a:off x="5911" y="2729"/>
            <a:ext cx="970773" cy="9141271"/>
          </a:xfrm>
          <a:prstGeom prst="rect">
            <a:avLst/>
          </a:prstGeom>
          <a:solidFill>
            <a:srgbClr val="A3D2FB"/>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US" sz="1662" dirty="0"/>
          </a:p>
        </p:txBody>
      </p:sp>
      <p:sp>
        <p:nvSpPr>
          <p:cNvPr id="9" name="Rectangle 8">
            <a:extLst>
              <a:ext uri="{FF2B5EF4-FFF2-40B4-BE49-F238E27FC236}">
                <a16:creationId xmlns:a16="http://schemas.microsoft.com/office/drawing/2014/main" id="{4675D344-7827-9340-9B7F-2B50B0A9E5B9}"/>
              </a:ext>
            </a:extLst>
          </p:cNvPr>
          <p:cNvSpPr/>
          <p:nvPr/>
        </p:nvSpPr>
        <p:spPr>
          <a:xfrm rot="16200000">
            <a:off x="-1343154" y="1660919"/>
            <a:ext cx="3755921" cy="600164"/>
          </a:xfrm>
          <a:prstGeom prst="rect">
            <a:avLst/>
          </a:prstGeom>
        </p:spPr>
        <p:txBody>
          <a:bodyPr wrap="square">
            <a:spAutoFit/>
          </a:bodyPr>
          <a:lstStyle/>
          <a:p>
            <a:pPr algn="ctr">
              <a:spcAft>
                <a:spcPts val="553"/>
              </a:spcAft>
            </a:pPr>
            <a:r>
              <a:rPr lang="en-US" sz="1200" b="1" dirty="0">
                <a:solidFill>
                  <a:srgbClr val="FF0000"/>
                </a:solidFill>
              </a:rPr>
              <a:t>Advanced Serologic Kodecytes G (ASKG™) Trial Kit</a:t>
            </a:r>
          </a:p>
          <a:p>
            <a:pPr algn="ctr">
              <a:spcAft>
                <a:spcPts val="553"/>
              </a:spcAft>
            </a:pPr>
            <a:r>
              <a:rPr lang="en-US" sz="1600" dirty="0"/>
              <a:t>Cat. no. 074659-ASKG-T2KIT</a:t>
            </a:r>
          </a:p>
        </p:txBody>
      </p:sp>
      <p:sp>
        <p:nvSpPr>
          <p:cNvPr id="14" name="TextBox 13">
            <a:extLst>
              <a:ext uri="{FF2B5EF4-FFF2-40B4-BE49-F238E27FC236}">
                <a16:creationId xmlns:a16="http://schemas.microsoft.com/office/drawing/2014/main" id="{078CEDB6-9F56-4149-81B0-5126246E308C}"/>
              </a:ext>
            </a:extLst>
          </p:cNvPr>
          <p:cNvSpPr txBox="1"/>
          <p:nvPr/>
        </p:nvSpPr>
        <p:spPr>
          <a:xfrm rot="16200000">
            <a:off x="-466293" y="4662964"/>
            <a:ext cx="2089803" cy="490006"/>
          </a:xfrm>
          <a:prstGeom prst="rect">
            <a:avLst/>
          </a:prstGeom>
          <a:noFill/>
        </p:spPr>
        <p:txBody>
          <a:bodyPr wrap="none" rtlCol="0">
            <a:spAutoFit/>
          </a:bodyPr>
          <a:lstStyle/>
          <a:p>
            <a:pPr algn="ctr"/>
            <a:r>
              <a:rPr lang="en-US" sz="1292" dirty="0"/>
              <a:t>2 × 0.19mg FSL-ASKG-SC2-L1</a:t>
            </a:r>
          </a:p>
          <a:p>
            <a:pPr algn="ctr"/>
            <a:r>
              <a:rPr lang="en-US" sz="1292" dirty="0"/>
              <a:t>For research use only</a:t>
            </a:r>
          </a:p>
        </p:txBody>
      </p:sp>
      <p:pic>
        <p:nvPicPr>
          <p:cNvPr id="48" name="Picture 47">
            <a:extLst>
              <a:ext uri="{FF2B5EF4-FFF2-40B4-BE49-F238E27FC236}">
                <a16:creationId xmlns:a16="http://schemas.microsoft.com/office/drawing/2014/main" id="{BC7B8F5B-A329-1E43-B9E4-61EDCE3C3BD6}"/>
              </a:ext>
            </a:extLst>
          </p:cNvPr>
          <p:cNvPicPr>
            <a:picLocks noChangeAspect="1"/>
          </p:cNvPicPr>
          <p:nvPr/>
        </p:nvPicPr>
        <p:blipFill rotWithShape="1">
          <a:blip r:embed="rId2">
            <a:lum bright="-20000"/>
          </a:blip>
          <a:srcRect l="6144" r="18756" b="75134"/>
          <a:stretch/>
        </p:blipFill>
        <p:spPr>
          <a:xfrm rot="16200000">
            <a:off x="-798738" y="7266747"/>
            <a:ext cx="2819323" cy="557284"/>
          </a:xfrm>
          <a:prstGeom prst="rect">
            <a:avLst/>
          </a:prstGeom>
        </p:spPr>
      </p:pic>
      <p:sp>
        <p:nvSpPr>
          <p:cNvPr id="55" name="TextBox 54">
            <a:extLst>
              <a:ext uri="{FF2B5EF4-FFF2-40B4-BE49-F238E27FC236}">
                <a16:creationId xmlns:a16="http://schemas.microsoft.com/office/drawing/2014/main" id="{BD6C5CE1-7E92-4A4B-BF21-C6AD3B1417F6}"/>
              </a:ext>
            </a:extLst>
          </p:cNvPr>
          <p:cNvSpPr txBox="1"/>
          <p:nvPr/>
        </p:nvSpPr>
        <p:spPr>
          <a:xfrm>
            <a:off x="987972" y="126147"/>
            <a:ext cx="5508000" cy="9156353"/>
          </a:xfrm>
          <a:prstGeom prst="rect">
            <a:avLst/>
          </a:prstGeom>
          <a:noFill/>
        </p:spPr>
        <p:txBody>
          <a:bodyPr wrap="square" rtlCol="0">
            <a:spAutoFit/>
          </a:bodyPr>
          <a:lstStyle/>
          <a:p>
            <a:pPr algn="just"/>
            <a:r>
              <a:rPr lang="en-US" sz="900" b="1" dirty="0">
                <a:latin typeface="+mj-lt"/>
              </a:rPr>
              <a:t>REAGENT &amp; PRODUCT DESCRIPTION</a:t>
            </a:r>
          </a:p>
          <a:p>
            <a:pPr algn="just">
              <a:spcAft>
                <a:spcPts val="600"/>
              </a:spcAft>
            </a:pPr>
            <a:r>
              <a:rPr lang="en-US" sz="900" dirty="0">
                <a:latin typeface="+mj-lt"/>
              </a:rPr>
              <a:t>The Advanced Serologic Kodecytes G (ASKG™) Trial Kit consists of two vials of FSL-ASKG-SC2-L1 Kode™ Technology function-spacer-lipid constructs for use in the preparation of ASKG-kodecytes. When used according to recommended methods ASKG-kodecytes can be prepared to give defined IgG reactivity against samples selected to contain ASKG antibodies in the antiglobulin assay (anti-IgG). By arranging ASKG-kodecytes and unmodified cells in patterns representative of antibody identification (ID) panels antigen profiles, mimic ID panels can be created for teaching purposes that will react against samples containing ASKG antibodies. Changing the order of the kodecytes and unmodified cells in a mimic ID panel will create a different antibody specificity. Similarly changing the antigen strength of the ASKG-kodecytes within an ID panel can be used to create antigenic variance and mimic reactions including dosage. The user will initially prepare ASKG-kodecytes to identify their own supply (preferably bulk) of plasma and/or serum samples with and without IgG antibodies against the ASKG antigen. These ASKG antibody positive and negative samples together with a range of ASKG-kodecytes and unmodified cells will allow the user to create almost any serological reaction grade and pattern. </a:t>
            </a:r>
          </a:p>
          <a:p>
            <a:pPr algn="just">
              <a:spcAft>
                <a:spcPts val="600"/>
              </a:spcAft>
            </a:pPr>
            <a:r>
              <a:rPr lang="en-US" sz="900" dirty="0">
                <a:latin typeface="+mj-lt"/>
              </a:rPr>
              <a:t>FSL-ASKG-SC2-L1 is a Kode™ Technology function-spacer-lipid construct where the ASKG antigen is a 16 amino acid peptide linked to a N-</a:t>
            </a:r>
            <a:r>
              <a:rPr lang="en-US" sz="900" dirty="0" err="1">
                <a:latin typeface="+mj-lt"/>
              </a:rPr>
              <a:t>carboxylmethyl</a:t>
            </a:r>
            <a:r>
              <a:rPr lang="en-US" sz="900" dirty="0">
                <a:latin typeface="+mj-lt"/>
              </a:rPr>
              <a:t> glycine (CMG2) spacer linked to a DOPE lipid.</a:t>
            </a:r>
            <a:r>
              <a:rPr lang="en-US" sz="900" baseline="30000" dirty="0">
                <a:latin typeface="+mj-lt"/>
              </a:rPr>
              <a:t> </a:t>
            </a:r>
            <a:r>
              <a:rPr lang="en-US" sz="900" dirty="0">
                <a:latin typeface="+mj-lt"/>
              </a:rPr>
              <a:t>The molecular weight is 3748Da and the 0.19 mg of product in each vial is freeze-dried.</a:t>
            </a:r>
          </a:p>
          <a:p>
            <a:pPr algn="just"/>
            <a:r>
              <a:rPr lang="en-US" sz="900" b="1" dirty="0">
                <a:latin typeface="+mj-lt"/>
              </a:rPr>
              <a:t>STORAGE CONDITIONS</a:t>
            </a:r>
          </a:p>
          <a:p>
            <a:pPr algn="just">
              <a:spcAft>
                <a:spcPts val="600"/>
              </a:spcAft>
            </a:pPr>
            <a:r>
              <a:rPr lang="en-US" sz="900" dirty="0">
                <a:latin typeface="+mj-lt"/>
              </a:rPr>
              <a:t>Store unopened Advanced Serologic Kodecytes G (ASKG™) Trial kit and FSL-ASKG-SC2-L1 vials at temperatures below 10℃. Transport at ambient temperature is acceptable. Once product is reconstituted aliquot and freeze (below minus 10℃) the 100 </a:t>
            </a:r>
            <a:r>
              <a:rPr lang="en-NZ" sz="900" dirty="0">
                <a:latin typeface="+mj-lt"/>
              </a:rPr>
              <a:t>μmol/L</a:t>
            </a:r>
            <a:r>
              <a:rPr lang="en-US" sz="900" dirty="0">
                <a:latin typeface="+mj-lt"/>
              </a:rPr>
              <a:t> stock solution for up to 2 years. Do not refreeze. </a:t>
            </a:r>
          </a:p>
          <a:p>
            <a:pPr algn="just">
              <a:spcAft>
                <a:spcPts val="600"/>
              </a:spcAft>
            </a:pPr>
            <a:r>
              <a:rPr lang="en-US" sz="900" dirty="0">
                <a:latin typeface="+mj-lt"/>
              </a:rPr>
              <a:t>FSL-ASKG constructs require no handling precautions, ASKG-kodecytes should be handed with blood precautions</a:t>
            </a:r>
          </a:p>
          <a:p>
            <a:pPr algn="just"/>
            <a:r>
              <a:rPr lang="en-US" sz="900" b="1" dirty="0">
                <a:latin typeface="+mj-lt"/>
              </a:rPr>
              <a:t>BACKGROUND &amp; PRINCIPLE OF THE REAGENTS</a:t>
            </a:r>
          </a:p>
          <a:p>
            <a:pPr algn="just"/>
            <a:r>
              <a:rPr lang="en-US" sz="900" dirty="0">
                <a:latin typeface="+mj-lt"/>
              </a:rPr>
              <a:t>The detection of the presence of IgG antibody bound to the surface of the red cell (sensitization) is the primary diagnostic in transfusion medicine. Serologic methods for the detection of IgG sensitized red cells vary and range from manual techniques in tubes and columns through to fully automated methods. In most cases these methods also require the use of antiglobulin (anti-IgG) reagents. Typically immunohematology antibody screening and identification (ID) methods use red cells with known antigen reaction patterns to determine the specificity of an unknown antibody in plasma and serum samples. The reactivity pattern of the antibody sample against the ID panel with selected antigen profiles allows for the probable identification of antibody specificity. Generally antibodies to red cell antigens are uncommon and some specificities are very rare. Furthermore, these antibodies are usually identified in patients where access to sample is both difficult and volumes available severely limited. Consequently training students, or improving competency of trained practitioners with clinical samples is problematic and often limited to using common antibody specificities.</a:t>
            </a:r>
          </a:p>
          <a:p>
            <a:pPr algn="just"/>
            <a:r>
              <a:rPr lang="en-US" sz="900" dirty="0">
                <a:latin typeface="+mj-lt"/>
              </a:rPr>
              <a:t>Kode™ Technology is a method designed to attach small molecules including antigenic components onto the outside of cells, and without changing the basic functionality of the cell modified. Kode™ Technology is well established for modification of red cells.  Present in human serum are many different antibodies directed against environmental and microbial antigens, antigens which are not present or even related to human antigens. By analyzing human serum against a series of microbe-related antigens, it was possible to identify peptides that reacted predominantly against IgG antibodies randomly present in the general population. One such peptide identified was called the ASKG antigen as it can be used to make </a:t>
            </a:r>
            <a:r>
              <a:rPr lang="en-US" sz="900" b="1" dirty="0">
                <a:latin typeface="+mj-lt"/>
              </a:rPr>
              <a:t>A</a:t>
            </a:r>
            <a:r>
              <a:rPr lang="en-US" sz="900" dirty="0">
                <a:latin typeface="+mj-lt"/>
              </a:rPr>
              <a:t>dvanced </a:t>
            </a:r>
            <a:r>
              <a:rPr lang="en-US" sz="900" b="1" dirty="0">
                <a:latin typeface="+mj-lt"/>
              </a:rPr>
              <a:t>S</a:t>
            </a:r>
            <a:r>
              <a:rPr lang="en-US" sz="900" dirty="0">
                <a:latin typeface="+mj-lt"/>
              </a:rPr>
              <a:t>erological </a:t>
            </a:r>
            <a:r>
              <a:rPr lang="en-US" sz="900" b="1" dirty="0">
                <a:latin typeface="+mj-lt"/>
              </a:rPr>
              <a:t>K</a:t>
            </a:r>
            <a:r>
              <a:rPr lang="en-US" sz="900" dirty="0">
                <a:latin typeface="+mj-lt"/>
              </a:rPr>
              <a:t>odecytes that are predominantly Ig</a:t>
            </a:r>
            <a:r>
              <a:rPr lang="en-US" sz="900" b="1" dirty="0">
                <a:latin typeface="+mj-lt"/>
              </a:rPr>
              <a:t>G</a:t>
            </a:r>
            <a:r>
              <a:rPr lang="en-US" sz="900" dirty="0">
                <a:latin typeface="+mj-lt"/>
              </a:rPr>
              <a:t> reactive</a:t>
            </a:r>
            <a:r>
              <a:rPr lang="en-US" sz="900" dirty="0"/>
              <a:t>. </a:t>
            </a:r>
            <a:r>
              <a:rPr lang="en-US" sz="900" dirty="0">
                <a:latin typeface="+mj-lt"/>
              </a:rPr>
              <a:t>The ASKG antigen does not represent any known infectious agent and cannot be screened for with any known diagnostic assay. With Kode™ Technology this unknown-microbe-related ASKG peptide antigen was constructed as a function-spacer-lipid construct (FSL-ASKG) and attached onto red cells. The resultant ASKG-kodecytes are essentially normal red cells except they now also bear a foreign microbe-related antigen which will react with IgG antibodies present in about 30-50% of random donors. The immunological reactions are real and caused by IgG antibody reacting with cell-bound antigen (albeit one artificially attached to the red cell), and is observable by most standard serological techniques.</a:t>
            </a:r>
          </a:p>
          <a:p>
            <a:pPr algn="just"/>
            <a:endParaRPr lang="en-US" sz="900" b="1" dirty="0">
              <a:latin typeface="+mj-lt"/>
            </a:endParaRPr>
          </a:p>
          <a:p>
            <a:pPr algn="just">
              <a:spcAft>
                <a:spcPts val="600"/>
              </a:spcAft>
            </a:pPr>
            <a:r>
              <a:rPr lang="en-US" sz="900" b="1" dirty="0">
                <a:latin typeface="+mj-lt"/>
              </a:rPr>
              <a:t>SAMPLES AND PREPARATION</a:t>
            </a:r>
          </a:p>
          <a:p>
            <a:pPr algn="just"/>
            <a:r>
              <a:rPr lang="en-US" sz="900" b="1" dirty="0">
                <a:latin typeface="+mj-lt"/>
              </a:rPr>
              <a:t>Reconstitution of FSL-ASKG as a 100 </a:t>
            </a:r>
            <a:r>
              <a:rPr lang="en-NZ" sz="900" b="1" dirty="0">
                <a:latin typeface="+mj-lt"/>
              </a:rPr>
              <a:t>μmol/L</a:t>
            </a:r>
            <a:r>
              <a:rPr lang="en-US" sz="900" b="1" dirty="0">
                <a:latin typeface="+mj-lt"/>
              </a:rPr>
              <a:t> stock solution</a:t>
            </a:r>
          </a:p>
          <a:p>
            <a:pPr algn="just"/>
            <a:r>
              <a:rPr lang="en-US" sz="900" dirty="0">
                <a:latin typeface="+mj-lt"/>
              </a:rPr>
              <a:t>FSL-ASKG is supplied as a freeze-dried powder for reconstituting as a 100 </a:t>
            </a:r>
            <a:r>
              <a:rPr lang="en-NZ" sz="900" dirty="0">
                <a:latin typeface="+mj-lt"/>
              </a:rPr>
              <a:t>μmol/L</a:t>
            </a:r>
            <a:r>
              <a:rPr lang="en-US" sz="900" dirty="0">
                <a:latin typeface="+mj-lt"/>
              </a:rPr>
              <a:t> stock solution, which is aliquoted (4 × 120 </a:t>
            </a:r>
            <a:r>
              <a:rPr lang="en-NZ" sz="900" dirty="0">
                <a:latin typeface="+mj-lt"/>
                <a:cs typeface="Calibri" panose="020F0502020204030204" pitchFamily="34" charset="0"/>
              </a:rPr>
              <a:t>μL)</a:t>
            </a:r>
            <a:r>
              <a:rPr lang="en-US" sz="900" dirty="0">
                <a:latin typeface="+mj-lt"/>
              </a:rPr>
              <a:t> and stored frozen. Each 120 </a:t>
            </a:r>
            <a:r>
              <a:rPr lang="en-NZ" sz="900" dirty="0">
                <a:latin typeface="+mj-lt"/>
                <a:cs typeface="Calibri" panose="020F0502020204030204" pitchFamily="34" charset="0"/>
              </a:rPr>
              <a:t>μL </a:t>
            </a:r>
            <a:r>
              <a:rPr lang="en-US" sz="900" dirty="0">
                <a:latin typeface="+mj-lt"/>
              </a:rPr>
              <a:t>aliquot can make between one to three 10 mL batches of 3% ASKG-kodecytes depending on the concentration of FSL-ASKG used (Table 1).</a:t>
            </a:r>
          </a:p>
          <a:p>
            <a:pPr marL="228600" indent="-228600" algn="just">
              <a:buAutoNum type="arabicPeriod"/>
            </a:pPr>
            <a:r>
              <a:rPr lang="en-US" sz="900" dirty="0">
                <a:latin typeface="+mj-lt"/>
              </a:rPr>
              <a:t>Label 4 × clean 1.5 mL centrifuge tubes (with caps) </a:t>
            </a:r>
          </a:p>
          <a:p>
            <a:pPr marL="228600" indent="-228600" algn="just">
              <a:buAutoNum type="arabicPeriod"/>
            </a:pPr>
            <a:r>
              <a:rPr lang="en-US" sz="900" dirty="0">
                <a:latin typeface="+mj-lt"/>
              </a:rPr>
              <a:t>Open a vial of FSL-ASKG-SC2-L1 containing 0.19 mg of freeze-dried product</a:t>
            </a:r>
          </a:p>
          <a:p>
            <a:pPr marL="228600" indent="-228600" algn="just">
              <a:buAutoNum type="arabicPeriod"/>
            </a:pPr>
            <a:r>
              <a:rPr lang="en-US" sz="900" dirty="0">
                <a:latin typeface="+mj-lt"/>
              </a:rPr>
              <a:t>Add 500</a:t>
            </a:r>
            <a:r>
              <a:rPr lang="en-NZ" sz="900" dirty="0">
                <a:latin typeface="+mj-lt"/>
              </a:rPr>
              <a:t> μL</a:t>
            </a:r>
            <a:r>
              <a:rPr lang="en-US" sz="900" dirty="0">
                <a:latin typeface="+mj-lt"/>
              </a:rPr>
              <a:t> of a Red Cell Preservative Solution (RCPS) – note (</a:t>
            </a:r>
            <a:r>
              <a:rPr lang="en-US" sz="900" dirty="0" err="1">
                <a:latin typeface="+mj-lt"/>
              </a:rPr>
              <a:t>i</a:t>
            </a:r>
            <a:r>
              <a:rPr lang="en-US" sz="900" dirty="0">
                <a:latin typeface="+mj-lt"/>
              </a:rPr>
              <a:t>)</a:t>
            </a:r>
          </a:p>
          <a:p>
            <a:pPr marL="228600" indent="-228600" algn="just">
              <a:buAutoNum type="arabicPeriod"/>
            </a:pPr>
            <a:r>
              <a:rPr lang="en-US" sz="900" dirty="0">
                <a:latin typeface="+mj-lt"/>
              </a:rPr>
              <a:t>Mix (vortex) and allow to rest for 5 minutes and mix again</a:t>
            </a:r>
          </a:p>
          <a:p>
            <a:pPr marL="228600" indent="-228600" algn="just">
              <a:buFontTx/>
              <a:buAutoNum type="arabicPeriod"/>
            </a:pPr>
            <a:r>
              <a:rPr lang="en-US" sz="900" dirty="0">
                <a:latin typeface="+mj-lt"/>
              </a:rPr>
              <a:t>Aliquot 120 </a:t>
            </a:r>
            <a:r>
              <a:rPr lang="en-NZ" sz="900" dirty="0">
                <a:latin typeface="+mj-lt"/>
                <a:cs typeface="Calibri" panose="020F0502020204030204" pitchFamily="34" charset="0"/>
              </a:rPr>
              <a:t>μL</a:t>
            </a:r>
            <a:r>
              <a:rPr lang="en-US" sz="900" dirty="0">
                <a:latin typeface="+mj-lt"/>
              </a:rPr>
              <a:t> into each of the 4 labelled tubes </a:t>
            </a:r>
          </a:p>
          <a:p>
            <a:pPr marL="228600" indent="-228600" algn="just">
              <a:buFontTx/>
              <a:buAutoNum type="arabicPeriod"/>
            </a:pPr>
            <a:r>
              <a:rPr lang="en-US" sz="900" dirty="0">
                <a:latin typeface="+mj-lt"/>
              </a:rPr>
              <a:t>Cap and store frozen (below minus 10℃) until required – do not repeatedly freeze/thaw</a:t>
            </a:r>
          </a:p>
          <a:p>
            <a:pPr indent="-457200" algn="just"/>
            <a:r>
              <a:rPr lang="en-US" sz="800" b="1" dirty="0">
                <a:latin typeface="+mj-lt"/>
              </a:rPr>
              <a:t>Notes:</a:t>
            </a:r>
          </a:p>
          <a:p>
            <a:pPr marL="252000" indent="-457200"/>
            <a:r>
              <a:rPr lang="en-US" sz="800" dirty="0" err="1">
                <a:latin typeface="+mj-lt"/>
              </a:rPr>
              <a:t>i</a:t>
            </a:r>
            <a:r>
              <a:rPr lang="en-US" sz="800" dirty="0">
                <a:latin typeface="+mj-lt"/>
              </a:rPr>
              <a:t>.         The selection of red cell preservative solution (RCPS) can be any commercially available product or any other red cell buffer that does not contain lipid or detergent. Avoid unbuffered saline and acidic buffers.      </a:t>
            </a:r>
          </a:p>
        </p:txBody>
      </p:sp>
    </p:spTree>
    <p:extLst>
      <p:ext uri="{BB962C8B-B14F-4D97-AF65-F5344CB8AC3E}">
        <p14:creationId xmlns:p14="http://schemas.microsoft.com/office/powerpoint/2010/main" val="1617364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37DD1D4-8A1B-2545-88BE-428082F4CE1D}"/>
              </a:ext>
            </a:extLst>
          </p:cNvPr>
          <p:cNvSpPr/>
          <p:nvPr/>
        </p:nvSpPr>
        <p:spPr>
          <a:xfrm>
            <a:off x="5887227" y="2729"/>
            <a:ext cx="970773" cy="9141271"/>
          </a:xfrm>
          <a:prstGeom prst="rect">
            <a:avLst/>
          </a:prstGeom>
          <a:solidFill>
            <a:srgbClr val="A3D2FB"/>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US" sz="1662" dirty="0"/>
          </a:p>
        </p:txBody>
      </p:sp>
      <p:sp>
        <p:nvSpPr>
          <p:cNvPr id="9" name="Rectangle 8">
            <a:extLst>
              <a:ext uri="{FF2B5EF4-FFF2-40B4-BE49-F238E27FC236}">
                <a16:creationId xmlns:a16="http://schemas.microsoft.com/office/drawing/2014/main" id="{4675D344-7827-9340-9B7F-2B50B0A9E5B9}"/>
              </a:ext>
            </a:extLst>
          </p:cNvPr>
          <p:cNvSpPr/>
          <p:nvPr/>
        </p:nvSpPr>
        <p:spPr>
          <a:xfrm rot="16200000">
            <a:off x="4526874" y="1660919"/>
            <a:ext cx="3755921" cy="600164"/>
          </a:xfrm>
          <a:prstGeom prst="rect">
            <a:avLst/>
          </a:prstGeom>
        </p:spPr>
        <p:txBody>
          <a:bodyPr wrap="square">
            <a:spAutoFit/>
          </a:bodyPr>
          <a:lstStyle/>
          <a:p>
            <a:pPr algn="ctr">
              <a:spcAft>
                <a:spcPts val="553"/>
              </a:spcAft>
            </a:pPr>
            <a:r>
              <a:rPr lang="en-US" sz="1200" b="1" dirty="0">
                <a:solidFill>
                  <a:srgbClr val="FF0000"/>
                </a:solidFill>
              </a:rPr>
              <a:t>Advanced Serologic Kodecytes  G (ASKG™) Trial Kit</a:t>
            </a:r>
          </a:p>
          <a:p>
            <a:pPr algn="ctr">
              <a:spcAft>
                <a:spcPts val="553"/>
              </a:spcAft>
            </a:pPr>
            <a:r>
              <a:rPr lang="en-US" sz="1600" dirty="0"/>
              <a:t>Cat. no. 074659-ASKG-T2KIT</a:t>
            </a:r>
          </a:p>
        </p:txBody>
      </p:sp>
      <p:sp>
        <p:nvSpPr>
          <p:cNvPr id="14" name="TextBox 13">
            <a:extLst>
              <a:ext uri="{FF2B5EF4-FFF2-40B4-BE49-F238E27FC236}">
                <a16:creationId xmlns:a16="http://schemas.microsoft.com/office/drawing/2014/main" id="{078CEDB6-9F56-4149-81B0-5126246E308C}"/>
              </a:ext>
            </a:extLst>
          </p:cNvPr>
          <p:cNvSpPr txBox="1"/>
          <p:nvPr/>
        </p:nvSpPr>
        <p:spPr>
          <a:xfrm rot="16200000">
            <a:off x="5403735" y="4662964"/>
            <a:ext cx="2089803" cy="490006"/>
          </a:xfrm>
          <a:prstGeom prst="rect">
            <a:avLst/>
          </a:prstGeom>
          <a:noFill/>
        </p:spPr>
        <p:txBody>
          <a:bodyPr wrap="none" rtlCol="0">
            <a:spAutoFit/>
          </a:bodyPr>
          <a:lstStyle/>
          <a:p>
            <a:pPr algn="ctr"/>
            <a:r>
              <a:rPr lang="en-US" sz="1292" dirty="0"/>
              <a:t>2 × 0.19mg FSL-ASKG-SC2-L1</a:t>
            </a:r>
          </a:p>
          <a:p>
            <a:pPr algn="ctr"/>
            <a:r>
              <a:rPr lang="en-US" sz="1292" dirty="0"/>
              <a:t>For research use only</a:t>
            </a:r>
          </a:p>
        </p:txBody>
      </p:sp>
      <p:pic>
        <p:nvPicPr>
          <p:cNvPr id="48" name="Picture 47">
            <a:extLst>
              <a:ext uri="{FF2B5EF4-FFF2-40B4-BE49-F238E27FC236}">
                <a16:creationId xmlns:a16="http://schemas.microsoft.com/office/drawing/2014/main" id="{BC7B8F5B-A329-1E43-B9E4-61EDCE3C3BD6}"/>
              </a:ext>
            </a:extLst>
          </p:cNvPr>
          <p:cNvPicPr>
            <a:picLocks noChangeAspect="1"/>
          </p:cNvPicPr>
          <p:nvPr/>
        </p:nvPicPr>
        <p:blipFill rotWithShape="1">
          <a:blip r:embed="rId2">
            <a:lum bright="-20000"/>
          </a:blip>
          <a:srcRect l="6144" r="18756" b="75134"/>
          <a:stretch/>
        </p:blipFill>
        <p:spPr>
          <a:xfrm rot="16200000">
            <a:off x="5071290" y="7266747"/>
            <a:ext cx="2819323" cy="557284"/>
          </a:xfrm>
          <a:prstGeom prst="rect">
            <a:avLst/>
          </a:prstGeom>
        </p:spPr>
      </p:pic>
      <p:sp>
        <p:nvSpPr>
          <p:cNvPr id="55" name="TextBox 54">
            <a:extLst>
              <a:ext uri="{FF2B5EF4-FFF2-40B4-BE49-F238E27FC236}">
                <a16:creationId xmlns:a16="http://schemas.microsoft.com/office/drawing/2014/main" id="{BD6C5CE1-7E92-4A4B-BF21-C6AD3B1417F6}"/>
              </a:ext>
            </a:extLst>
          </p:cNvPr>
          <p:cNvSpPr txBox="1"/>
          <p:nvPr/>
        </p:nvSpPr>
        <p:spPr>
          <a:xfrm>
            <a:off x="200034" y="198191"/>
            <a:ext cx="5485020" cy="2031325"/>
          </a:xfrm>
          <a:prstGeom prst="rect">
            <a:avLst/>
          </a:prstGeom>
          <a:noFill/>
        </p:spPr>
        <p:txBody>
          <a:bodyPr wrap="square" rtlCol="0">
            <a:spAutoFit/>
          </a:bodyPr>
          <a:lstStyle/>
          <a:p>
            <a:pPr algn="just"/>
            <a:r>
              <a:rPr lang="en-US" sz="900" b="1" dirty="0">
                <a:latin typeface="+mj-lt"/>
              </a:rPr>
              <a:t>Preparation of ASKG-30-kodecytes (∼ 10 m</a:t>
            </a:r>
            <a:r>
              <a:rPr lang="en-NZ" sz="900" b="1" dirty="0">
                <a:latin typeface="+mj-lt"/>
                <a:cs typeface="Calibri" panose="020F0502020204030204" pitchFamily="34" charset="0"/>
              </a:rPr>
              <a:t>L of 3% cell suspension)</a:t>
            </a:r>
          </a:p>
          <a:p>
            <a:pPr algn="just"/>
            <a:r>
              <a:rPr lang="en-US" sz="900" dirty="0">
                <a:latin typeface="+mj-lt"/>
              </a:rPr>
              <a:t>ASKG-kodecytes can be prepared with a range of different antigen strengths (Table 1). Typically the strongest kodecytes required are ASK-30-kodecytes prepared with a 90 </a:t>
            </a:r>
            <a:r>
              <a:rPr lang="en-NZ" sz="900" dirty="0">
                <a:latin typeface="+mj-lt"/>
                <a:cs typeface="Calibri" panose="020F0502020204030204" pitchFamily="34" charset="0"/>
              </a:rPr>
              <a:t>μmol/L solution of FSL-ASKG. ASKG-kodecytes with different concentrations of antigen are simply prepared by using different concentrations of FSL-ASKG.</a:t>
            </a:r>
            <a:endParaRPr lang="en-US" sz="900" dirty="0">
              <a:latin typeface="+mj-lt"/>
            </a:endParaRPr>
          </a:p>
          <a:p>
            <a:pPr marL="228600" indent="-228600" algn="just">
              <a:buFontTx/>
              <a:buAutoNum type="arabicPeriod"/>
            </a:pPr>
            <a:r>
              <a:rPr lang="en-US" sz="900" dirty="0">
                <a:latin typeface="+mj-lt"/>
              </a:rPr>
              <a:t>To prepare ASKG-30-kodecytes thaw a 120 </a:t>
            </a:r>
            <a:r>
              <a:rPr lang="en-NZ" sz="900" dirty="0">
                <a:latin typeface="+mj-lt"/>
                <a:cs typeface="Calibri" panose="020F0502020204030204" pitchFamily="34" charset="0"/>
              </a:rPr>
              <a:t>μL aliquot</a:t>
            </a:r>
            <a:r>
              <a:rPr lang="en-US" sz="900" dirty="0">
                <a:latin typeface="+mj-lt"/>
              </a:rPr>
              <a:t> of FSL-ASKG (100 </a:t>
            </a:r>
            <a:r>
              <a:rPr lang="en-NZ" sz="900" dirty="0">
                <a:latin typeface="+mj-lt"/>
              </a:rPr>
              <a:t>μmol/L)</a:t>
            </a:r>
            <a:r>
              <a:rPr lang="en-US" sz="900" dirty="0">
                <a:latin typeface="+mj-lt"/>
              </a:rPr>
              <a:t> stock solution</a:t>
            </a:r>
          </a:p>
          <a:p>
            <a:pPr marL="228600" indent="-228600" algn="just">
              <a:buFontTx/>
              <a:buAutoNum type="arabicPeriod"/>
            </a:pPr>
            <a:r>
              <a:rPr lang="en-US" sz="900" dirty="0">
                <a:latin typeface="+mj-lt"/>
              </a:rPr>
              <a:t>Prepare three-times washed packed red cells  (600</a:t>
            </a:r>
            <a:r>
              <a:rPr lang="en-NZ" sz="900" dirty="0">
                <a:latin typeface="+mj-lt"/>
                <a:cs typeface="Calibri" panose="020F0502020204030204" pitchFamily="34" charset="0"/>
              </a:rPr>
              <a:t> μL of hard-packed cells are required) – note (ii).</a:t>
            </a:r>
          </a:p>
          <a:p>
            <a:pPr marL="228600" indent="-228600" algn="just">
              <a:buAutoNum type="arabicPeriod"/>
            </a:pPr>
            <a:r>
              <a:rPr lang="en-US" sz="900" dirty="0">
                <a:latin typeface="+mj-lt"/>
              </a:rPr>
              <a:t>Label two clean 5 mL plastic or glass tubes (“ASKG-30-kodecytes” and “unmodified”)</a:t>
            </a:r>
          </a:p>
          <a:p>
            <a:pPr marL="228600" indent="-228600" algn="just">
              <a:buAutoNum type="arabicPeriod"/>
            </a:pPr>
            <a:r>
              <a:rPr lang="en-US" sz="900" dirty="0">
                <a:latin typeface="+mj-lt"/>
              </a:rPr>
              <a:t>Into the “ASKG-30-kodecytes” labelled tube add 90 </a:t>
            </a:r>
            <a:r>
              <a:rPr lang="en-NZ" sz="900" dirty="0">
                <a:latin typeface="+mj-lt"/>
                <a:cs typeface="Calibri" panose="020F0502020204030204" pitchFamily="34" charset="0"/>
              </a:rPr>
              <a:t>μL</a:t>
            </a:r>
            <a:r>
              <a:rPr lang="en-US" sz="900" dirty="0">
                <a:latin typeface="+mj-lt"/>
              </a:rPr>
              <a:t> of FSL-ASKG 100 </a:t>
            </a:r>
            <a:r>
              <a:rPr lang="en-NZ" sz="900" dirty="0">
                <a:latin typeface="+mj-lt"/>
              </a:rPr>
              <a:t>μmol/L</a:t>
            </a:r>
            <a:r>
              <a:rPr lang="en-US" sz="900" dirty="0">
                <a:latin typeface="+mj-lt"/>
              </a:rPr>
              <a:t> stock solution and 210 </a:t>
            </a:r>
            <a:r>
              <a:rPr lang="en-NZ" sz="900" dirty="0">
                <a:latin typeface="+mj-lt"/>
                <a:cs typeface="Calibri" panose="020F0502020204030204" pitchFamily="34" charset="0"/>
              </a:rPr>
              <a:t>μL of </a:t>
            </a:r>
            <a:r>
              <a:rPr lang="en-US" sz="900" dirty="0">
                <a:latin typeface="+mj-lt"/>
              </a:rPr>
              <a:t>RCPS (30 </a:t>
            </a:r>
            <a:r>
              <a:rPr lang="en-NZ" sz="900" dirty="0">
                <a:latin typeface="+mj-lt"/>
                <a:cs typeface="Calibri" panose="020F0502020204030204" pitchFamily="34" charset="0"/>
              </a:rPr>
              <a:t>μmol/L) – see also note (iii).</a:t>
            </a:r>
          </a:p>
          <a:p>
            <a:pPr marL="228600" indent="-228600" algn="just">
              <a:buAutoNum type="arabicPeriod"/>
            </a:pPr>
            <a:r>
              <a:rPr lang="en-NZ" sz="900" dirty="0">
                <a:latin typeface="+mj-lt"/>
                <a:cs typeface="Calibri" panose="020F0502020204030204" pitchFamily="34" charset="0"/>
              </a:rPr>
              <a:t>Into the “unmodified” labelled tube add 300 μL</a:t>
            </a:r>
            <a:r>
              <a:rPr lang="en-US" sz="900" dirty="0">
                <a:latin typeface="+mj-lt"/>
              </a:rPr>
              <a:t> of RCPS</a:t>
            </a:r>
          </a:p>
          <a:p>
            <a:pPr marL="228600" indent="-228600" algn="just">
              <a:buAutoNum type="arabicPeriod"/>
            </a:pPr>
            <a:r>
              <a:rPr lang="en-US" sz="900" dirty="0">
                <a:latin typeface="+mj-lt"/>
              </a:rPr>
              <a:t>Into both tubes add</a:t>
            </a:r>
            <a:r>
              <a:rPr lang="en-NZ" sz="900" dirty="0">
                <a:latin typeface="+mj-lt"/>
                <a:cs typeface="Calibri" panose="020F0502020204030204" pitchFamily="34" charset="0"/>
              </a:rPr>
              <a:t> 300 μL</a:t>
            </a:r>
            <a:r>
              <a:rPr lang="en-US" sz="900" dirty="0">
                <a:latin typeface="+mj-lt"/>
              </a:rPr>
              <a:t> of packed red cells</a:t>
            </a:r>
          </a:p>
          <a:p>
            <a:pPr marL="228600" indent="-228600" algn="just">
              <a:buAutoNum type="arabicPeriod"/>
            </a:pPr>
            <a:r>
              <a:rPr lang="en-US" sz="900" dirty="0">
                <a:latin typeface="+mj-lt"/>
              </a:rPr>
              <a:t>Mix and incubate for 2 hours at 37℃ (with mixing at 1h)</a:t>
            </a:r>
          </a:p>
          <a:p>
            <a:pPr marL="228600" indent="-228600" algn="just">
              <a:buAutoNum type="arabicPeriod"/>
            </a:pPr>
            <a:r>
              <a:rPr lang="en-US" sz="900" dirty="0">
                <a:latin typeface="+mj-lt"/>
              </a:rPr>
              <a:t>After incubation dilute cell suspensions with RCPS – do not wash</a:t>
            </a:r>
          </a:p>
          <a:p>
            <a:pPr marL="228600" indent="-228600" algn="just">
              <a:buAutoNum type="arabicPeriod"/>
            </a:pPr>
            <a:r>
              <a:rPr lang="en-US" sz="900" dirty="0">
                <a:latin typeface="+mj-lt"/>
              </a:rPr>
              <a:t>Use immediately or store at 4℃ </a:t>
            </a:r>
            <a:r>
              <a:rPr lang="en-NZ" sz="900" dirty="0">
                <a:latin typeface="+mj-lt"/>
                <a:cs typeface="Calibri" panose="020F0502020204030204" pitchFamily="34" charset="0"/>
              </a:rPr>
              <a:t>– note (iv).</a:t>
            </a:r>
            <a:endParaRPr lang="en-US" sz="900" dirty="0">
              <a:latin typeface="+mj-lt"/>
            </a:endParaRPr>
          </a:p>
        </p:txBody>
      </p:sp>
      <p:graphicFrame>
        <p:nvGraphicFramePr>
          <p:cNvPr id="3" name="Table 2">
            <a:extLst>
              <a:ext uri="{FF2B5EF4-FFF2-40B4-BE49-F238E27FC236}">
                <a16:creationId xmlns:a16="http://schemas.microsoft.com/office/drawing/2014/main" id="{92F04697-950F-AA49-91A1-4D00B98C8914}"/>
              </a:ext>
            </a:extLst>
          </p:cNvPr>
          <p:cNvGraphicFramePr>
            <a:graphicFrameLocks noGrp="1"/>
          </p:cNvGraphicFramePr>
          <p:nvPr>
            <p:extLst>
              <p:ext uri="{D42A27DB-BD31-4B8C-83A1-F6EECF244321}">
                <p14:modId xmlns:p14="http://schemas.microsoft.com/office/powerpoint/2010/main" val="2592421045"/>
              </p:ext>
            </p:extLst>
          </p:nvPr>
        </p:nvGraphicFramePr>
        <p:xfrm>
          <a:off x="4178282" y="1785817"/>
          <a:ext cx="1479336" cy="1036320"/>
        </p:xfrm>
        <a:graphic>
          <a:graphicData uri="http://schemas.openxmlformats.org/drawingml/2006/table">
            <a:tbl>
              <a:tblPr>
                <a:tableStyleId>{5C22544A-7EE6-4342-B048-85BDC9FD1C3A}</a:tableStyleId>
              </a:tblPr>
              <a:tblGrid>
                <a:gridCol w="533223">
                  <a:extLst>
                    <a:ext uri="{9D8B030D-6E8A-4147-A177-3AD203B41FA5}">
                      <a16:colId xmlns:a16="http://schemas.microsoft.com/office/drawing/2014/main" val="1119484250"/>
                    </a:ext>
                  </a:extLst>
                </a:gridCol>
                <a:gridCol w="539126">
                  <a:extLst>
                    <a:ext uri="{9D8B030D-6E8A-4147-A177-3AD203B41FA5}">
                      <a16:colId xmlns:a16="http://schemas.microsoft.com/office/drawing/2014/main" val="2642532925"/>
                    </a:ext>
                  </a:extLst>
                </a:gridCol>
                <a:gridCol w="406987">
                  <a:extLst>
                    <a:ext uri="{9D8B030D-6E8A-4147-A177-3AD203B41FA5}">
                      <a16:colId xmlns:a16="http://schemas.microsoft.com/office/drawing/2014/main" val="3357013694"/>
                    </a:ext>
                  </a:extLst>
                </a:gridCol>
              </a:tblGrid>
              <a:tr h="108113">
                <a:tc>
                  <a:txBody>
                    <a:bodyPr/>
                    <a:lstStyle/>
                    <a:p>
                      <a:pPr algn="ctr" fontAlgn="b"/>
                      <a:r>
                        <a:rPr lang="en-NZ" sz="700" b="1" i="0" u="none" strike="noStrike" dirty="0">
                          <a:solidFill>
                            <a:srgbClr val="000000"/>
                          </a:solidFill>
                          <a:effectLst/>
                          <a:latin typeface="+mj-lt"/>
                        </a:rPr>
                        <a:t>ASKG-n-kodecytes</a:t>
                      </a:r>
                    </a:p>
                  </a:txBody>
                  <a:tcPr marL="9525" marR="9525" marT="9525" marB="0" anchor="b"/>
                </a:tc>
                <a:tc>
                  <a:txBody>
                    <a:bodyPr/>
                    <a:lstStyle/>
                    <a:p>
                      <a:pPr algn="ctr" fontAlgn="b"/>
                      <a:r>
                        <a:rPr lang="en-NZ" sz="700" b="1" i="0" u="none" strike="noStrike" dirty="0">
                          <a:solidFill>
                            <a:srgbClr val="000000"/>
                          </a:solidFill>
                          <a:effectLst/>
                          <a:latin typeface="+mj-lt"/>
                        </a:rPr>
                        <a:t>Stock solution (</a:t>
                      </a:r>
                      <a:r>
                        <a:rPr lang="en-NZ" sz="700" b="1" dirty="0">
                          <a:latin typeface="+mj-lt"/>
                          <a:cs typeface="Calibri" panose="020F0502020204030204" pitchFamily="34" charset="0"/>
                        </a:rPr>
                        <a:t>μL)</a:t>
                      </a:r>
                      <a:endParaRPr lang="en-NZ" sz="700" b="1" i="0" u="none" strike="noStrike" dirty="0">
                        <a:solidFill>
                          <a:srgbClr val="000000"/>
                        </a:solidFill>
                        <a:effectLst/>
                        <a:latin typeface="+mj-lt"/>
                      </a:endParaRPr>
                    </a:p>
                  </a:txBody>
                  <a:tcPr marL="9525" marR="9525" marT="9525" marB="0" anchor="b"/>
                </a:tc>
                <a:tc>
                  <a:txBody>
                    <a:bodyPr/>
                    <a:lstStyle/>
                    <a:p>
                      <a:pPr algn="ctr" fontAlgn="b"/>
                      <a:r>
                        <a:rPr lang="en-NZ" sz="700" b="1" i="0" u="none" strike="noStrike" dirty="0">
                          <a:solidFill>
                            <a:srgbClr val="000000"/>
                          </a:solidFill>
                          <a:effectLst/>
                          <a:latin typeface="+mj-lt"/>
                        </a:rPr>
                        <a:t>RCPS </a:t>
                      </a:r>
                    </a:p>
                    <a:p>
                      <a:pPr algn="ctr" fontAlgn="b"/>
                      <a:r>
                        <a:rPr lang="en-NZ" sz="700" b="1" i="0" u="none" strike="noStrike" dirty="0">
                          <a:solidFill>
                            <a:srgbClr val="000000"/>
                          </a:solidFill>
                          <a:effectLst/>
                          <a:latin typeface="+mj-lt"/>
                        </a:rPr>
                        <a:t>(</a:t>
                      </a:r>
                      <a:r>
                        <a:rPr lang="en-NZ" sz="700" b="1" dirty="0">
                          <a:latin typeface="+mj-lt"/>
                          <a:cs typeface="Calibri" panose="020F0502020204030204" pitchFamily="34" charset="0"/>
                        </a:rPr>
                        <a:t>μL)</a:t>
                      </a:r>
                      <a:endParaRPr lang="en-NZ" sz="700" b="1"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3857667608"/>
                  </a:ext>
                </a:extLst>
              </a:tr>
              <a:tr h="108113">
                <a:tc>
                  <a:txBody>
                    <a:bodyPr/>
                    <a:lstStyle/>
                    <a:p>
                      <a:pPr algn="ctr" fontAlgn="b"/>
                      <a:r>
                        <a:rPr lang="en-NZ" sz="700" u="none" strike="noStrike" dirty="0">
                          <a:effectLst/>
                          <a:latin typeface="+mj-lt"/>
                        </a:rPr>
                        <a:t>40</a:t>
                      </a:r>
                      <a:endParaRPr lang="en-NZ" sz="700" b="0" i="0" u="none" strike="noStrike" dirty="0">
                        <a:solidFill>
                          <a:srgbClr val="000000"/>
                        </a:solidFill>
                        <a:effectLst/>
                        <a:latin typeface="+mj-lt"/>
                      </a:endParaRPr>
                    </a:p>
                  </a:txBody>
                  <a:tcPr marL="9525" marR="9525" marT="9525" marB="0" anchor="b"/>
                </a:tc>
                <a:tc>
                  <a:txBody>
                    <a:bodyPr/>
                    <a:lstStyle/>
                    <a:p>
                      <a:pPr algn="ctr" fontAlgn="b"/>
                      <a:r>
                        <a:rPr lang="en-NZ" sz="700" u="none" strike="noStrike" dirty="0">
                          <a:effectLst/>
                          <a:latin typeface="+mj-lt"/>
                        </a:rPr>
                        <a:t>120</a:t>
                      </a:r>
                      <a:endParaRPr lang="en-NZ" sz="700" b="0" i="0" u="none" strike="noStrike" dirty="0">
                        <a:solidFill>
                          <a:srgbClr val="000000"/>
                        </a:solidFill>
                        <a:effectLst/>
                        <a:latin typeface="+mj-lt"/>
                      </a:endParaRPr>
                    </a:p>
                  </a:txBody>
                  <a:tcPr marL="9525" marR="9525" marT="9525" marB="0" anchor="b"/>
                </a:tc>
                <a:tc>
                  <a:txBody>
                    <a:bodyPr/>
                    <a:lstStyle/>
                    <a:p>
                      <a:pPr algn="ctr" fontAlgn="b"/>
                      <a:r>
                        <a:rPr lang="en-NZ" sz="700" b="0" i="0" u="none" strike="noStrike" dirty="0">
                          <a:solidFill>
                            <a:srgbClr val="000000"/>
                          </a:solidFill>
                          <a:effectLst/>
                          <a:latin typeface="+mj-lt"/>
                        </a:rPr>
                        <a:t>180</a:t>
                      </a:r>
                    </a:p>
                  </a:txBody>
                  <a:tcPr marL="9525" marR="9525" marT="9525" marB="0" anchor="b"/>
                </a:tc>
                <a:extLst>
                  <a:ext uri="{0D108BD9-81ED-4DB2-BD59-A6C34878D82A}">
                    <a16:rowId xmlns:a16="http://schemas.microsoft.com/office/drawing/2014/main" val="766652293"/>
                  </a:ext>
                </a:extLst>
              </a:tr>
              <a:tr h="108113">
                <a:tc>
                  <a:txBody>
                    <a:bodyPr/>
                    <a:lstStyle/>
                    <a:p>
                      <a:pPr algn="ctr" fontAlgn="b"/>
                      <a:r>
                        <a:rPr lang="en-NZ" sz="700" b="0" i="0" u="none" strike="noStrike" dirty="0">
                          <a:solidFill>
                            <a:srgbClr val="000000"/>
                          </a:solidFill>
                          <a:effectLst/>
                          <a:latin typeface="+mj-lt"/>
                        </a:rPr>
                        <a:t>30</a:t>
                      </a:r>
                    </a:p>
                  </a:txBody>
                  <a:tcPr marL="9525" marR="9525" marT="9525" marB="0" anchor="b"/>
                </a:tc>
                <a:tc>
                  <a:txBody>
                    <a:bodyPr/>
                    <a:lstStyle/>
                    <a:p>
                      <a:pPr algn="ctr" fontAlgn="b"/>
                      <a:r>
                        <a:rPr lang="en-NZ" sz="700" b="0" i="0" u="none" strike="noStrike" dirty="0">
                          <a:solidFill>
                            <a:srgbClr val="000000"/>
                          </a:solidFill>
                          <a:effectLst/>
                          <a:latin typeface="+mj-lt"/>
                        </a:rPr>
                        <a:t>90</a:t>
                      </a:r>
                    </a:p>
                  </a:txBody>
                  <a:tcPr marL="9525" marR="9525" marT="9525" marB="0" anchor="b"/>
                </a:tc>
                <a:tc>
                  <a:txBody>
                    <a:bodyPr/>
                    <a:lstStyle/>
                    <a:p>
                      <a:pPr algn="ctr" fontAlgn="b"/>
                      <a:r>
                        <a:rPr lang="en-NZ" sz="700" b="0" i="0" u="none" strike="noStrike" dirty="0">
                          <a:solidFill>
                            <a:srgbClr val="000000"/>
                          </a:solidFill>
                          <a:effectLst/>
                          <a:latin typeface="+mj-lt"/>
                        </a:rPr>
                        <a:t>210</a:t>
                      </a:r>
                    </a:p>
                  </a:txBody>
                  <a:tcPr marL="9525" marR="9525" marT="9525" marB="0" anchor="b"/>
                </a:tc>
                <a:extLst>
                  <a:ext uri="{0D108BD9-81ED-4DB2-BD59-A6C34878D82A}">
                    <a16:rowId xmlns:a16="http://schemas.microsoft.com/office/drawing/2014/main" val="3809151279"/>
                  </a:ext>
                </a:extLst>
              </a:tr>
              <a:tr h="108113">
                <a:tc>
                  <a:txBody>
                    <a:bodyPr/>
                    <a:lstStyle/>
                    <a:p>
                      <a:pPr algn="ctr" fontAlgn="b"/>
                      <a:r>
                        <a:rPr lang="en-NZ" sz="700" b="0" i="0" u="none" strike="noStrike" dirty="0">
                          <a:solidFill>
                            <a:srgbClr val="000000"/>
                          </a:solidFill>
                          <a:effectLst/>
                          <a:latin typeface="+mj-lt"/>
                        </a:rPr>
                        <a:t>25</a:t>
                      </a:r>
                    </a:p>
                  </a:txBody>
                  <a:tcPr marL="9525" marR="9525" marT="9525" marB="0" anchor="b"/>
                </a:tc>
                <a:tc>
                  <a:txBody>
                    <a:bodyPr/>
                    <a:lstStyle/>
                    <a:p>
                      <a:pPr algn="ctr" fontAlgn="b"/>
                      <a:r>
                        <a:rPr lang="en-NZ" sz="700" b="0" i="0" u="none" strike="noStrike" dirty="0">
                          <a:solidFill>
                            <a:srgbClr val="000000"/>
                          </a:solidFill>
                          <a:effectLst/>
                          <a:latin typeface="+mj-lt"/>
                        </a:rPr>
                        <a:t>75</a:t>
                      </a:r>
                    </a:p>
                  </a:txBody>
                  <a:tcPr marL="9525" marR="9525" marT="9525" marB="0" anchor="b"/>
                </a:tc>
                <a:tc>
                  <a:txBody>
                    <a:bodyPr/>
                    <a:lstStyle/>
                    <a:p>
                      <a:pPr algn="ctr" fontAlgn="b"/>
                      <a:r>
                        <a:rPr lang="en-NZ" sz="700" b="0" i="0" u="none" strike="noStrike" dirty="0">
                          <a:solidFill>
                            <a:srgbClr val="000000"/>
                          </a:solidFill>
                          <a:effectLst/>
                          <a:latin typeface="+mj-lt"/>
                        </a:rPr>
                        <a:t>225</a:t>
                      </a:r>
                    </a:p>
                  </a:txBody>
                  <a:tcPr marL="9525" marR="9525" marT="9525" marB="0" anchor="b"/>
                </a:tc>
                <a:extLst>
                  <a:ext uri="{0D108BD9-81ED-4DB2-BD59-A6C34878D82A}">
                    <a16:rowId xmlns:a16="http://schemas.microsoft.com/office/drawing/2014/main" val="2862672738"/>
                  </a:ext>
                </a:extLst>
              </a:tr>
              <a:tr h="108113">
                <a:tc>
                  <a:txBody>
                    <a:bodyPr/>
                    <a:lstStyle/>
                    <a:p>
                      <a:pPr algn="ctr" fontAlgn="b"/>
                      <a:r>
                        <a:rPr lang="en-NZ" sz="700" b="0" i="0" u="none" strike="noStrike" dirty="0">
                          <a:solidFill>
                            <a:srgbClr val="000000"/>
                          </a:solidFill>
                          <a:effectLst/>
                          <a:latin typeface="+mj-lt"/>
                        </a:rPr>
                        <a:t>20</a:t>
                      </a:r>
                    </a:p>
                  </a:txBody>
                  <a:tcPr marL="9525" marR="9525" marT="9525" marB="0" anchor="b"/>
                </a:tc>
                <a:tc>
                  <a:txBody>
                    <a:bodyPr/>
                    <a:lstStyle/>
                    <a:p>
                      <a:pPr algn="ctr" fontAlgn="b"/>
                      <a:r>
                        <a:rPr lang="en-NZ" sz="700" b="0" i="0" u="none" strike="noStrike" dirty="0">
                          <a:solidFill>
                            <a:srgbClr val="000000"/>
                          </a:solidFill>
                          <a:effectLst/>
                          <a:latin typeface="+mj-lt"/>
                        </a:rPr>
                        <a:t>60</a:t>
                      </a:r>
                    </a:p>
                  </a:txBody>
                  <a:tcPr marL="9525" marR="9525" marT="9525" marB="0" anchor="b"/>
                </a:tc>
                <a:tc>
                  <a:txBody>
                    <a:bodyPr/>
                    <a:lstStyle/>
                    <a:p>
                      <a:pPr algn="ctr" fontAlgn="b"/>
                      <a:r>
                        <a:rPr lang="en-NZ" sz="700" b="0" i="0" u="none" strike="noStrike" dirty="0">
                          <a:solidFill>
                            <a:srgbClr val="000000"/>
                          </a:solidFill>
                          <a:effectLst/>
                          <a:latin typeface="+mj-lt"/>
                        </a:rPr>
                        <a:t>240</a:t>
                      </a:r>
                    </a:p>
                  </a:txBody>
                  <a:tcPr marL="9525" marR="9525" marT="9525" marB="0" anchor="b"/>
                </a:tc>
                <a:extLst>
                  <a:ext uri="{0D108BD9-81ED-4DB2-BD59-A6C34878D82A}">
                    <a16:rowId xmlns:a16="http://schemas.microsoft.com/office/drawing/2014/main" val="3087376948"/>
                  </a:ext>
                </a:extLst>
              </a:tr>
              <a:tr h="108113">
                <a:tc>
                  <a:txBody>
                    <a:bodyPr/>
                    <a:lstStyle/>
                    <a:p>
                      <a:pPr algn="ctr" fontAlgn="b"/>
                      <a:r>
                        <a:rPr lang="en-NZ" sz="700" b="0" i="0" u="none" strike="noStrike" dirty="0">
                          <a:solidFill>
                            <a:srgbClr val="000000"/>
                          </a:solidFill>
                          <a:effectLst/>
                          <a:latin typeface="+mj-lt"/>
                        </a:rPr>
                        <a:t>15</a:t>
                      </a:r>
                    </a:p>
                  </a:txBody>
                  <a:tcPr marL="9525" marR="9525" marT="9525" marB="0" anchor="b"/>
                </a:tc>
                <a:tc>
                  <a:txBody>
                    <a:bodyPr/>
                    <a:lstStyle/>
                    <a:p>
                      <a:pPr algn="ctr" fontAlgn="b"/>
                      <a:r>
                        <a:rPr lang="en-NZ" sz="700" b="0" i="0" u="none" strike="noStrike" dirty="0">
                          <a:solidFill>
                            <a:srgbClr val="000000"/>
                          </a:solidFill>
                          <a:effectLst/>
                          <a:latin typeface="+mj-lt"/>
                        </a:rPr>
                        <a:t>45</a:t>
                      </a:r>
                    </a:p>
                  </a:txBody>
                  <a:tcPr marL="9525" marR="9525" marT="9525" marB="0" anchor="b"/>
                </a:tc>
                <a:tc>
                  <a:txBody>
                    <a:bodyPr/>
                    <a:lstStyle/>
                    <a:p>
                      <a:pPr algn="ctr" fontAlgn="b"/>
                      <a:r>
                        <a:rPr lang="en-NZ" sz="700" b="0" i="0" u="none" strike="noStrike" dirty="0">
                          <a:solidFill>
                            <a:srgbClr val="000000"/>
                          </a:solidFill>
                          <a:effectLst/>
                          <a:latin typeface="+mj-lt"/>
                        </a:rPr>
                        <a:t>255</a:t>
                      </a:r>
                    </a:p>
                  </a:txBody>
                  <a:tcPr marL="9525" marR="9525" marT="9525" marB="0" anchor="b"/>
                </a:tc>
                <a:extLst>
                  <a:ext uri="{0D108BD9-81ED-4DB2-BD59-A6C34878D82A}">
                    <a16:rowId xmlns:a16="http://schemas.microsoft.com/office/drawing/2014/main" val="1515502246"/>
                  </a:ext>
                </a:extLst>
              </a:tr>
              <a:tr h="108113">
                <a:tc>
                  <a:txBody>
                    <a:bodyPr/>
                    <a:lstStyle/>
                    <a:p>
                      <a:pPr algn="ctr" fontAlgn="b"/>
                      <a:r>
                        <a:rPr lang="en-NZ" sz="700" b="0" i="0" u="none" strike="noStrike" dirty="0">
                          <a:solidFill>
                            <a:srgbClr val="000000"/>
                          </a:solidFill>
                          <a:effectLst/>
                          <a:latin typeface="+mj-lt"/>
                        </a:rPr>
                        <a:t>10</a:t>
                      </a:r>
                    </a:p>
                  </a:txBody>
                  <a:tcPr marL="9525" marR="9525" marT="9525" marB="0" anchor="b"/>
                </a:tc>
                <a:tc>
                  <a:txBody>
                    <a:bodyPr/>
                    <a:lstStyle/>
                    <a:p>
                      <a:pPr algn="ctr" fontAlgn="b"/>
                      <a:r>
                        <a:rPr lang="en-NZ" sz="700" b="0" i="0" u="none" strike="noStrike" dirty="0">
                          <a:solidFill>
                            <a:srgbClr val="000000"/>
                          </a:solidFill>
                          <a:effectLst/>
                          <a:latin typeface="+mj-lt"/>
                        </a:rPr>
                        <a:t>30</a:t>
                      </a:r>
                    </a:p>
                  </a:txBody>
                  <a:tcPr marL="9525" marR="9525" marT="9525" marB="0" anchor="b"/>
                </a:tc>
                <a:tc>
                  <a:txBody>
                    <a:bodyPr/>
                    <a:lstStyle/>
                    <a:p>
                      <a:pPr algn="ctr" fontAlgn="b"/>
                      <a:r>
                        <a:rPr lang="en-NZ" sz="700" b="0" i="0" u="none" strike="noStrike" dirty="0">
                          <a:solidFill>
                            <a:srgbClr val="000000"/>
                          </a:solidFill>
                          <a:effectLst/>
                          <a:latin typeface="+mj-lt"/>
                        </a:rPr>
                        <a:t>270</a:t>
                      </a:r>
                    </a:p>
                  </a:txBody>
                  <a:tcPr marL="9525" marR="9525" marT="9525" marB="0" anchor="b"/>
                </a:tc>
                <a:extLst>
                  <a:ext uri="{0D108BD9-81ED-4DB2-BD59-A6C34878D82A}">
                    <a16:rowId xmlns:a16="http://schemas.microsoft.com/office/drawing/2014/main" val="2065954717"/>
                  </a:ext>
                </a:extLst>
              </a:tr>
              <a:tr h="108113">
                <a:tc>
                  <a:txBody>
                    <a:bodyPr/>
                    <a:lstStyle/>
                    <a:p>
                      <a:pPr algn="ctr" fontAlgn="b"/>
                      <a:r>
                        <a:rPr lang="en-NZ" sz="700" b="0" i="0" u="none" strike="noStrike" dirty="0">
                          <a:solidFill>
                            <a:srgbClr val="000000"/>
                          </a:solidFill>
                          <a:effectLst/>
                          <a:latin typeface="+mj-lt"/>
                        </a:rPr>
                        <a:t>5</a:t>
                      </a:r>
                    </a:p>
                  </a:txBody>
                  <a:tcPr marL="9525" marR="9525" marT="9525" marB="0" anchor="b"/>
                </a:tc>
                <a:tc>
                  <a:txBody>
                    <a:bodyPr/>
                    <a:lstStyle/>
                    <a:p>
                      <a:pPr algn="ctr" fontAlgn="b"/>
                      <a:r>
                        <a:rPr lang="en-NZ" sz="700" b="0" i="0" u="none" strike="noStrike" dirty="0">
                          <a:solidFill>
                            <a:srgbClr val="000000"/>
                          </a:solidFill>
                          <a:effectLst/>
                          <a:latin typeface="+mj-lt"/>
                        </a:rPr>
                        <a:t>15</a:t>
                      </a:r>
                    </a:p>
                  </a:txBody>
                  <a:tcPr marL="9525" marR="9525" marT="9525" marB="0" anchor="b"/>
                </a:tc>
                <a:tc>
                  <a:txBody>
                    <a:bodyPr/>
                    <a:lstStyle/>
                    <a:p>
                      <a:pPr algn="ctr" fontAlgn="b"/>
                      <a:r>
                        <a:rPr lang="en-NZ" sz="700" b="0" i="0" u="none" strike="noStrike" dirty="0">
                          <a:solidFill>
                            <a:srgbClr val="000000"/>
                          </a:solidFill>
                          <a:effectLst/>
                          <a:latin typeface="+mj-lt"/>
                        </a:rPr>
                        <a:t>285</a:t>
                      </a:r>
                    </a:p>
                  </a:txBody>
                  <a:tcPr marL="9525" marR="9525" marT="9525" marB="0" anchor="b"/>
                </a:tc>
                <a:extLst>
                  <a:ext uri="{0D108BD9-81ED-4DB2-BD59-A6C34878D82A}">
                    <a16:rowId xmlns:a16="http://schemas.microsoft.com/office/drawing/2014/main" val="2267728519"/>
                  </a:ext>
                </a:extLst>
              </a:tr>
            </a:tbl>
          </a:graphicData>
        </a:graphic>
      </p:graphicFrame>
      <p:sp>
        <p:nvSpPr>
          <p:cNvPr id="10" name="TextBox 9">
            <a:extLst>
              <a:ext uri="{FF2B5EF4-FFF2-40B4-BE49-F238E27FC236}">
                <a16:creationId xmlns:a16="http://schemas.microsoft.com/office/drawing/2014/main" id="{50FDDBF8-E24C-3E41-9FE0-1477A9DE4CCE}"/>
              </a:ext>
            </a:extLst>
          </p:cNvPr>
          <p:cNvSpPr txBox="1"/>
          <p:nvPr/>
        </p:nvSpPr>
        <p:spPr>
          <a:xfrm>
            <a:off x="208985" y="2197013"/>
            <a:ext cx="3937144" cy="707886"/>
          </a:xfrm>
          <a:prstGeom prst="rect">
            <a:avLst/>
          </a:prstGeom>
          <a:noFill/>
        </p:spPr>
        <p:txBody>
          <a:bodyPr wrap="square" rtlCol="0">
            <a:spAutoFit/>
          </a:bodyPr>
          <a:lstStyle/>
          <a:p>
            <a:pPr indent="-457200" algn="just"/>
            <a:r>
              <a:rPr lang="en-US" sz="800" b="1" dirty="0">
                <a:latin typeface="+mj-lt"/>
              </a:rPr>
              <a:t>Notes:</a:t>
            </a:r>
          </a:p>
          <a:p>
            <a:pPr marL="252000" indent="-457200"/>
            <a:r>
              <a:rPr lang="en-US" sz="800" dirty="0">
                <a:latin typeface="+mj-lt"/>
              </a:rPr>
              <a:t>ii.        Red cells used should be reasonably fresh (&lt; 1 week). The selection of the red cells are typically group O but can be any blood group depending on other requirements. By using cells with other antigens, e.g. A and/or D then further antibody complexities can be introduced into scenarios. </a:t>
            </a:r>
          </a:p>
        </p:txBody>
      </p:sp>
      <p:sp>
        <p:nvSpPr>
          <p:cNvPr id="5" name="TextBox 4">
            <a:extLst>
              <a:ext uri="{FF2B5EF4-FFF2-40B4-BE49-F238E27FC236}">
                <a16:creationId xmlns:a16="http://schemas.microsoft.com/office/drawing/2014/main" id="{19F7806D-8CF7-2E41-A3E2-2A17F79AD4ED}"/>
              </a:ext>
            </a:extLst>
          </p:cNvPr>
          <p:cNvSpPr txBox="1"/>
          <p:nvPr/>
        </p:nvSpPr>
        <p:spPr>
          <a:xfrm>
            <a:off x="4118692" y="1415689"/>
            <a:ext cx="1598515" cy="338554"/>
          </a:xfrm>
          <a:prstGeom prst="rect">
            <a:avLst/>
          </a:prstGeom>
          <a:noFill/>
        </p:spPr>
        <p:txBody>
          <a:bodyPr wrap="none" rtlCol="0">
            <a:spAutoFit/>
          </a:bodyPr>
          <a:lstStyle/>
          <a:p>
            <a:r>
              <a:rPr lang="en-US" sz="800" b="1" dirty="0">
                <a:latin typeface="+mj-lt"/>
              </a:rPr>
              <a:t>Table 1</a:t>
            </a:r>
            <a:r>
              <a:rPr lang="en-US" sz="800" dirty="0">
                <a:latin typeface="+mj-lt"/>
              </a:rPr>
              <a:t>. Dilutions require to make</a:t>
            </a:r>
          </a:p>
          <a:p>
            <a:r>
              <a:rPr lang="en-NZ" sz="800" dirty="0">
                <a:latin typeface="+mj-lt"/>
                <a:cs typeface="Calibri" panose="020F0502020204030204" pitchFamily="34" charset="0"/>
              </a:rPr>
              <a:t>ranges of kodecytes</a:t>
            </a:r>
            <a:endParaRPr lang="en-US" sz="800" dirty="0">
              <a:latin typeface="+mj-lt"/>
            </a:endParaRPr>
          </a:p>
        </p:txBody>
      </p:sp>
      <p:sp>
        <p:nvSpPr>
          <p:cNvPr id="12" name="TextBox 11">
            <a:extLst>
              <a:ext uri="{FF2B5EF4-FFF2-40B4-BE49-F238E27FC236}">
                <a16:creationId xmlns:a16="http://schemas.microsoft.com/office/drawing/2014/main" id="{63F64242-4A68-2747-BD6D-D244BAFE7700}"/>
              </a:ext>
            </a:extLst>
          </p:cNvPr>
          <p:cNvSpPr txBox="1"/>
          <p:nvPr/>
        </p:nvSpPr>
        <p:spPr>
          <a:xfrm>
            <a:off x="204351" y="3657701"/>
            <a:ext cx="5572282" cy="2092881"/>
          </a:xfrm>
          <a:prstGeom prst="rect">
            <a:avLst/>
          </a:prstGeom>
          <a:noFill/>
        </p:spPr>
        <p:txBody>
          <a:bodyPr wrap="square" rtlCol="0">
            <a:spAutoFit/>
          </a:bodyPr>
          <a:lstStyle/>
          <a:p>
            <a:pPr algn="just"/>
            <a:r>
              <a:rPr lang="en-US" sz="900" b="1" dirty="0">
                <a:latin typeface="+mj-lt"/>
              </a:rPr>
              <a:t>Preparation of ASKG IgG-predominant antibody samples </a:t>
            </a:r>
          </a:p>
          <a:p>
            <a:pPr algn="just">
              <a:spcAft>
                <a:spcPts val="553"/>
              </a:spcAft>
            </a:pPr>
            <a:r>
              <a:rPr lang="en-US" sz="900" dirty="0">
                <a:latin typeface="+mj-lt"/>
              </a:rPr>
              <a:t>You will need to provide your own serum and/or plasma samples and initially screen them against ASKG-kodecytes to determine antibody status. Using strong (20-40 </a:t>
            </a:r>
            <a:r>
              <a:rPr lang="en-NZ" sz="900" dirty="0">
                <a:latin typeface="+mj-lt"/>
                <a:cs typeface="Calibri" panose="020F0502020204030204" pitchFamily="34" charset="0"/>
              </a:rPr>
              <a:t>μmol/L) </a:t>
            </a:r>
            <a:r>
              <a:rPr lang="en-US" sz="900" dirty="0">
                <a:latin typeface="+mj-lt"/>
              </a:rPr>
              <a:t>ASKG-kodecytes to screen random donors it is expected that ∼10-30% of samples will be antiglobulin (IgG) reactive of which some may also be saline reactive (see notes iii &amp; v). After screening samples you will have a range of samples that are reactive and unreactive against ASKG-kodecytes. Different samples will have different concentrations of anti-ASKG (Figure 1) and therefore a selection of samples (or dilutions of them) are required to give different reaction grades against a kodecyte of a single concentration. Variations of reactivity of a single sample is achieved by using kodecytes of different concentrations. Samples reacting strongly with ASKG-40-kodecytes will react weaker with ASKG-20-kodecytes and ASKG-10-kodecytes. </a:t>
            </a:r>
            <a:endParaRPr lang="en-US" sz="900" b="1" dirty="0">
              <a:latin typeface="+mj-lt"/>
            </a:endParaRPr>
          </a:p>
          <a:p>
            <a:pPr marL="228600" indent="-228600" algn="just">
              <a:buFontTx/>
              <a:buAutoNum type="arabicPeriod"/>
            </a:pPr>
            <a:r>
              <a:rPr lang="en-US" sz="900" dirty="0">
                <a:latin typeface="+mj-lt"/>
              </a:rPr>
              <a:t>Prepare strong (20-40 </a:t>
            </a:r>
            <a:r>
              <a:rPr lang="en-NZ" sz="900" dirty="0">
                <a:latin typeface="+mj-lt"/>
                <a:cs typeface="Calibri" panose="020F0502020204030204" pitchFamily="34" charset="0"/>
              </a:rPr>
              <a:t>μmol/L) </a:t>
            </a:r>
            <a:r>
              <a:rPr lang="en-US" sz="900" dirty="0">
                <a:latin typeface="+mj-lt"/>
              </a:rPr>
              <a:t>ASKG-kodecytes </a:t>
            </a:r>
            <a:endParaRPr lang="en-NZ" sz="900" dirty="0">
              <a:latin typeface="+mj-lt"/>
              <a:cs typeface="Calibri" panose="020F0502020204030204" pitchFamily="34" charset="0"/>
            </a:endParaRPr>
          </a:p>
          <a:p>
            <a:pPr marL="228600" indent="-228600" algn="just">
              <a:buAutoNum type="arabicPeriod"/>
            </a:pPr>
            <a:r>
              <a:rPr lang="en-US" sz="900" dirty="0">
                <a:latin typeface="+mj-lt"/>
              </a:rPr>
              <a:t>Test against undiluted serum or plasma samples by standard serological methods (Figure 1)</a:t>
            </a:r>
          </a:p>
          <a:p>
            <a:pPr marL="228600" indent="-228600" algn="just">
              <a:buAutoNum type="arabicPeriod"/>
            </a:pPr>
            <a:r>
              <a:rPr lang="en-US" sz="900" dirty="0">
                <a:latin typeface="+mj-lt"/>
              </a:rPr>
              <a:t>Identify positive and negative samples giving desired reactions</a:t>
            </a:r>
          </a:p>
          <a:p>
            <a:pPr marL="228600" indent="-228600" algn="just">
              <a:buAutoNum type="arabicPeriod"/>
            </a:pPr>
            <a:r>
              <a:rPr lang="en-US" sz="900" dirty="0">
                <a:latin typeface="+mj-lt"/>
              </a:rPr>
              <a:t>Conduct additional testing of positive reactive samples against ASKG-kodecytes of other strengths (optional)</a:t>
            </a:r>
          </a:p>
          <a:p>
            <a:pPr marL="228600" indent="-228600" algn="just">
              <a:buAutoNum type="arabicPeriod"/>
            </a:pPr>
            <a:r>
              <a:rPr lang="en-US" sz="900" dirty="0">
                <a:latin typeface="+mj-lt"/>
              </a:rPr>
              <a:t>Label and store aliquots of positive and negative samples</a:t>
            </a:r>
            <a:endParaRPr lang="en-US" sz="1000" dirty="0"/>
          </a:p>
        </p:txBody>
      </p:sp>
      <p:sp>
        <p:nvSpPr>
          <p:cNvPr id="13" name="TextBox 12">
            <a:extLst>
              <a:ext uri="{FF2B5EF4-FFF2-40B4-BE49-F238E27FC236}">
                <a16:creationId xmlns:a16="http://schemas.microsoft.com/office/drawing/2014/main" id="{7B2DE987-EA9B-594B-9542-C887F70F127C}"/>
              </a:ext>
            </a:extLst>
          </p:cNvPr>
          <p:cNvSpPr txBox="1"/>
          <p:nvPr/>
        </p:nvSpPr>
        <p:spPr>
          <a:xfrm>
            <a:off x="212603" y="5796748"/>
            <a:ext cx="3247704" cy="584775"/>
          </a:xfrm>
          <a:prstGeom prst="rect">
            <a:avLst/>
          </a:prstGeom>
          <a:noFill/>
        </p:spPr>
        <p:txBody>
          <a:bodyPr wrap="square" rtlCol="0">
            <a:spAutoFit/>
          </a:bodyPr>
          <a:lstStyle/>
          <a:p>
            <a:pPr indent="-457200" algn="just"/>
            <a:r>
              <a:rPr lang="en-US" sz="800" b="1" dirty="0">
                <a:latin typeface="+mj-lt"/>
              </a:rPr>
              <a:t>Notes:</a:t>
            </a:r>
          </a:p>
          <a:p>
            <a:pPr marL="252000" indent="-457200"/>
            <a:r>
              <a:rPr lang="en-US" sz="800" dirty="0">
                <a:latin typeface="+mj-lt"/>
              </a:rPr>
              <a:t>v.        As the strength of the kodecytes is increased (i.e. prepared with stronger FSL-ASKG concentrations) then more reactivity will be observed. Different platforms will show differences in sensitivity.</a:t>
            </a:r>
          </a:p>
        </p:txBody>
      </p:sp>
      <p:pic>
        <p:nvPicPr>
          <p:cNvPr id="15" name="Picture 14">
            <a:extLst>
              <a:ext uri="{FF2B5EF4-FFF2-40B4-BE49-F238E27FC236}">
                <a16:creationId xmlns:a16="http://schemas.microsoft.com/office/drawing/2014/main" id="{10633A2B-69C7-DE41-BA3B-78C6101A97BB}"/>
              </a:ext>
            </a:extLst>
          </p:cNvPr>
          <p:cNvPicPr>
            <a:picLocks noChangeAspect="1"/>
          </p:cNvPicPr>
          <p:nvPr/>
        </p:nvPicPr>
        <p:blipFill rotWithShape="1">
          <a:blip r:embed="rId3"/>
          <a:srcRect l="62500" t="42472" r="29338" b="15875"/>
          <a:stretch/>
        </p:blipFill>
        <p:spPr>
          <a:xfrm rot="5400000">
            <a:off x="4298751" y="4862351"/>
            <a:ext cx="596785" cy="2163079"/>
          </a:xfrm>
          <a:prstGeom prst="rect">
            <a:avLst/>
          </a:prstGeom>
        </p:spPr>
      </p:pic>
      <p:sp>
        <p:nvSpPr>
          <p:cNvPr id="16" name="TextBox 15">
            <a:extLst>
              <a:ext uri="{FF2B5EF4-FFF2-40B4-BE49-F238E27FC236}">
                <a16:creationId xmlns:a16="http://schemas.microsoft.com/office/drawing/2014/main" id="{049B10DC-7374-7346-9080-C129AEDC3B16}"/>
              </a:ext>
            </a:extLst>
          </p:cNvPr>
          <p:cNvSpPr txBox="1"/>
          <p:nvPr/>
        </p:nvSpPr>
        <p:spPr>
          <a:xfrm>
            <a:off x="3515604" y="6225169"/>
            <a:ext cx="2312197" cy="338554"/>
          </a:xfrm>
          <a:prstGeom prst="rect">
            <a:avLst/>
          </a:prstGeom>
          <a:noFill/>
        </p:spPr>
        <p:txBody>
          <a:bodyPr wrap="square" rtlCol="0">
            <a:spAutoFit/>
          </a:bodyPr>
          <a:lstStyle/>
          <a:p>
            <a:r>
              <a:rPr lang="en-US" sz="800" b="1" dirty="0">
                <a:latin typeface="+mj-lt"/>
              </a:rPr>
              <a:t>Figure 1. </a:t>
            </a:r>
            <a:r>
              <a:rPr lang="en-US" sz="800" dirty="0">
                <a:latin typeface="+mj-lt"/>
              </a:rPr>
              <a:t>Typical reactions of random donor samples against strong ASKG-(4+)-kodecytes in CAT. </a:t>
            </a:r>
          </a:p>
        </p:txBody>
      </p:sp>
      <p:sp>
        <p:nvSpPr>
          <p:cNvPr id="17" name="TextBox 16">
            <a:extLst>
              <a:ext uri="{FF2B5EF4-FFF2-40B4-BE49-F238E27FC236}">
                <a16:creationId xmlns:a16="http://schemas.microsoft.com/office/drawing/2014/main" id="{600ABBD5-15FD-AB4F-BBBF-02CB9ED82C6D}"/>
              </a:ext>
            </a:extLst>
          </p:cNvPr>
          <p:cNvSpPr txBox="1"/>
          <p:nvPr/>
        </p:nvSpPr>
        <p:spPr>
          <a:xfrm>
            <a:off x="247982" y="6563723"/>
            <a:ext cx="5485020" cy="923330"/>
          </a:xfrm>
          <a:prstGeom prst="rect">
            <a:avLst/>
          </a:prstGeom>
          <a:noFill/>
        </p:spPr>
        <p:txBody>
          <a:bodyPr wrap="square" rtlCol="0">
            <a:spAutoFit/>
          </a:bodyPr>
          <a:lstStyle/>
          <a:p>
            <a:pPr algn="just"/>
            <a:r>
              <a:rPr lang="en-US" sz="900" b="1" dirty="0">
                <a:latin typeface="+mj-lt"/>
              </a:rPr>
              <a:t>Preparation of ASKG screening and antibody identification training panels – (not for clinical or diagnostic use)</a:t>
            </a:r>
          </a:p>
          <a:p>
            <a:pPr algn="just"/>
            <a:r>
              <a:rPr lang="en-US" sz="900" dirty="0">
                <a:latin typeface="+mj-lt"/>
              </a:rPr>
              <a:t>By arranging ASKG-kodecytes as an antibody screening or identification panel along with unmodified cells (ASKG negative) specific antibody reactivity patterns can be created. The order of the ASKG-kodecytes and unmodified cells in the ID panel format will represent antibody specificity, while the reaction strength for each sample will be sample dependent but can also be controlled by using kodecytes with more or less antigen e.g. ASKG-(2+)-kodecytes vs ASK-(4+)-kodecytes (See Supplementary Notes for further preparation notes and examples)</a:t>
            </a:r>
          </a:p>
        </p:txBody>
      </p:sp>
      <p:sp>
        <p:nvSpPr>
          <p:cNvPr id="18" name="TextBox 17">
            <a:extLst>
              <a:ext uri="{FF2B5EF4-FFF2-40B4-BE49-F238E27FC236}">
                <a16:creationId xmlns:a16="http://schemas.microsoft.com/office/drawing/2014/main" id="{83067EAD-8B15-424D-AE1B-AE37B176ECC5}"/>
              </a:ext>
            </a:extLst>
          </p:cNvPr>
          <p:cNvSpPr txBox="1"/>
          <p:nvPr/>
        </p:nvSpPr>
        <p:spPr>
          <a:xfrm>
            <a:off x="247982" y="7424450"/>
            <a:ext cx="5485020" cy="1477328"/>
          </a:xfrm>
          <a:prstGeom prst="rect">
            <a:avLst/>
          </a:prstGeom>
          <a:noFill/>
        </p:spPr>
        <p:txBody>
          <a:bodyPr wrap="square" rtlCol="0">
            <a:spAutoFit/>
          </a:bodyPr>
          <a:lstStyle/>
          <a:p>
            <a:pPr algn="just"/>
            <a:endParaRPr lang="en-US" sz="900" b="1" dirty="0"/>
          </a:p>
          <a:p>
            <a:pPr algn="just"/>
            <a:r>
              <a:rPr lang="en-US" sz="900" b="1" dirty="0"/>
              <a:t>LIMITATIONS OF PROCEDURE &amp; PRECAUTIONS</a:t>
            </a:r>
          </a:p>
          <a:p>
            <a:pPr marL="228600" indent="-228600" algn="just">
              <a:buAutoNum type="arabicPeriod"/>
            </a:pPr>
            <a:r>
              <a:rPr lang="en-US" sz="900" dirty="0">
                <a:latin typeface="+mj-lt"/>
              </a:rPr>
              <a:t>Do not use in an environment where there is a risk of accidental diagnostic/clinical use</a:t>
            </a:r>
          </a:p>
          <a:p>
            <a:pPr marL="228600" indent="-228600" algn="just">
              <a:buAutoNum type="arabicPeriod"/>
            </a:pPr>
            <a:r>
              <a:rPr lang="en-US" sz="900" dirty="0">
                <a:latin typeface="+mj-lt"/>
              </a:rPr>
              <a:t>Do not mix kodecytes with unmodified cells as antigen transfer may occur during long term storage.</a:t>
            </a:r>
          </a:p>
          <a:p>
            <a:pPr marL="228600" indent="-228600" algn="just">
              <a:buFontTx/>
              <a:buAutoNum type="arabicPeriod"/>
            </a:pPr>
            <a:r>
              <a:rPr lang="en-US" sz="900" dirty="0">
                <a:latin typeface="+mj-lt"/>
              </a:rPr>
              <a:t>Different platforms and ionic strength solutions may show variations in sensitivity </a:t>
            </a:r>
          </a:p>
          <a:p>
            <a:pPr marL="228600" indent="-228600" algn="just">
              <a:buFontTx/>
              <a:buAutoNum type="arabicPeriod"/>
            </a:pPr>
            <a:r>
              <a:rPr lang="en-US" sz="900" dirty="0">
                <a:latin typeface="+mj-lt"/>
              </a:rPr>
              <a:t>Antibody induced </a:t>
            </a:r>
            <a:r>
              <a:rPr lang="en-US" sz="900" dirty="0" err="1">
                <a:latin typeface="+mj-lt"/>
              </a:rPr>
              <a:t>haemolysis</a:t>
            </a:r>
            <a:r>
              <a:rPr lang="en-US" sz="900" dirty="0">
                <a:latin typeface="+mj-lt"/>
              </a:rPr>
              <a:t> may be seen with serum samples (use plasma to avoid hemolysis if desired)</a:t>
            </a:r>
          </a:p>
          <a:p>
            <a:pPr marL="228600" indent="-228600" algn="just">
              <a:buAutoNum type="arabicPeriod"/>
            </a:pPr>
            <a:r>
              <a:rPr lang="en-US" sz="900" dirty="0">
                <a:latin typeface="+mj-lt"/>
              </a:rPr>
              <a:t>FSL-ASKG constructs may show variable results with different enzymes (modify after enzyme treatment)</a:t>
            </a:r>
          </a:p>
          <a:p>
            <a:pPr marL="228600" indent="-228600" algn="just">
              <a:buAutoNum type="arabicPeriod"/>
            </a:pPr>
            <a:r>
              <a:rPr lang="en-US" sz="900" dirty="0">
                <a:latin typeface="+mj-lt"/>
              </a:rPr>
              <a:t>FSL-ASKG constructs require no handling precautions, </a:t>
            </a:r>
          </a:p>
          <a:p>
            <a:pPr marL="228600" indent="-228600" algn="just">
              <a:buAutoNum type="arabicPeriod"/>
            </a:pPr>
            <a:r>
              <a:rPr lang="en-US" sz="900" dirty="0">
                <a:latin typeface="+mj-lt"/>
              </a:rPr>
              <a:t>ASKG-kodecytes and plasma/serum samples should be handed with normal blood precautions</a:t>
            </a:r>
          </a:p>
          <a:p>
            <a:pPr marL="228600" indent="-228600" algn="just">
              <a:buAutoNum type="arabicPeriod"/>
            </a:pPr>
            <a:r>
              <a:rPr lang="en-US" sz="900" dirty="0">
                <a:latin typeface="+mj-lt"/>
              </a:rPr>
              <a:t>Handle and store kodecyte as normal red cells, but avoid storage buffers with lipids/detergents</a:t>
            </a:r>
          </a:p>
        </p:txBody>
      </p:sp>
      <p:sp>
        <p:nvSpPr>
          <p:cNvPr id="33" name="TextBox 32">
            <a:extLst>
              <a:ext uri="{FF2B5EF4-FFF2-40B4-BE49-F238E27FC236}">
                <a16:creationId xmlns:a16="http://schemas.microsoft.com/office/drawing/2014/main" id="{FADA44B7-6FEC-A14C-A050-AB9A12C52DCF}"/>
              </a:ext>
            </a:extLst>
          </p:cNvPr>
          <p:cNvSpPr txBox="1"/>
          <p:nvPr/>
        </p:nvSpPr>
        <p:spPr>
          <a:xfrm>
            <a:off x="208722" y="2826704"/>
            <a:ext cx="5529876" cy="830997"/>
          </a:xfrm>
          <a:prstGeom prst="rect">
            <a:avLst/>
          </a:prstGeom>
          <a:noFill/>
        </p:spPr>
        <p:txBody>
          <a:bodyPr wrap="square" rtlCol="0">
            <a:spAutoFit/>
          </a:bodyPr>
          <a:lstStyle/>
          <a:p>
            <a:pPr marL="252000" indent="-457200"/>
            <a:r>
              <a:rPr lang="en-US" sz="800" dirty="0">
                <a:latin typeface="+mj-lt"/>
              </a:rPr>
              <a:t>iii.       The concentration of kodecytes required is dependent on the platform being used. The method described above is to prepare 10 mL of the </a:t>
            </a:r>
            <a:r>
              <a:rPr lang="en-NZ" sz="800" dirty="0">
                <a:latin typeface="+mj-lt"/>
                <a:cs typeface="Calibri" panose="020F0502020204030204" pitchFamily="34" charset="0"/>
              </a:rPr>
              <a:t>ASKG-30-kodecytes</a:t>
            </a:r>
            <a:r>
              <a:rPr lang="en-US" sz="800" dirty="0">
                <a:latin typeface="+mj-lt"/>
              </a:rPr>
              <a:t>. Different volumes of kodecytes and/or with different levels of ASKG antigen can be prepared by varying volumes and concentrations. See Table 1 for 10 mL variations.</a:t>
            </a:r>
          </a:p>
          <a:p>
            <a:pPr marL="252000" indent="-457200"/>
            <a:r>
              <a:rPr lang="en-US" sz="800" dirty="0">
                <a:latin typeface="+mj-lt"/>
              </a:rPr>
              <a:t>iv.       Storage of cells and kodecytes overnight in buffers may marginally improve their agglutination characteristics, presumably due to deformations in shape. As a consequence overnight buffer stored cells may have slightly stronger reactions than cells used immediately after preparation</a:t>
            </a:r>
          </a:p>
        </p:txBody>
      </p:sp>
    </p:spTree>
    <p:extLst>
      <p:ext uri="{BB962C8B-B14F-4D97-AF65-F5344CB8AC3E}">
        <p14:creationId xmlns:p14="http://schemas.microsoft.com/office/powerpoint/2010/main" val="291468263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9118</TotalTime>
  <Words>2152</Words>
  <Application>Microsoft Office PowerPoint</Application>
  <PresentationFormat>Letter Paper (8.5x11 in)</PresentationFormat>
  <Paragraphs>114</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Henry</dc:creator>
  <cp:lastModifiedBy>Rudy Bin Mahli</cp:lastModifiedBy>
  <cp:revision>320</cp:revision>
  <cp:lastPrinted>2019-08-01T02:44:59Z</cp:lastPrinted>
  <dcterms:created xsi:type="dcterms:W3CDTF">2019-02-03T20:49:58Z</dcterms:created>
  <dcterms:modified xsi:type="dcterms:W3CDTF">2019-09-02T04:17:34Z</dcterms:modified>
</cp:coreProperties>
</file>