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6"/>
  </p:notesMasterIdLst>
  <p:handoutMasterIdLst>
    <p:handoutMasterId r:id="rId17"/>
  </p:handoutMasterIdLst>
  <p:sldIdLst>
    <p:sldId id="256" r:id="rId2"/>
    <p:sldId id="271" r:id="rId3"/>
    <p:sldId id="257" r:id="rId4"/>
    <p:sldId id="260" r:id="rId5"/>
    <p:sldId id="259" r:id="rId6"/>
    <p:sldId id="272" r:id="rId7"/>
    <p:sldId id="261" r:id="rId8"/>
    <p:sldId id="262" r:id="rId9"/>
    <p:sldId id="273" r:id="rId10"/>
    <p:sldId id="268" r:id="rId11"/>
    <p:sldId id="267" r:id="rId12"/>
    <p:sldId id="269" r:id="rId13"/>
    <p:sldId id="270" r:id="rId14"/>
    <p:sldId id="266" r:id="rId15"/>
  </p:sldIdLst>
  <p:sldSz cx="9144000" cy="6858000" type="screen4x3"/>
  <p:notesSz cx="6807200" cy="9939338"/>
  <p:defaultTex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CC"/>
    <a:srgbClr val="339933"/>
    <a:srgbClr val="000000"/>
    <a:srgbClr val="CC33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20"/>
    <p:restoredTop sz="80824" autoAdjust="0"/>
  </p:normalViewPr>
  <p:slideViewPr>
    <p:cSldViewPr snapToGrid="0" snapToObjects="1">
      <p:cViewPr varScale="1">
        <p:scale>
          <a:sx n="54" d="100"/>
          <a:sy n="54" d="100"/>
        </p:scale>
        <p:origin x="-1752" y="-9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napToObjects="1">
      <p:cViewPr varScale="1">
        <p:scale>
          <a:sx n="48" d="100"/>
          <a:sy n="48" d="100"/>
        </p:scale>
        <p:origin x="-2940" y="-108"/>
      </p:cViewPr>
      <p:guideLst>
        <p:guide orient="horz" pos="3130"/>
        <p:guide pos="2144"/>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2FD73E6-A9B5-410F-9CFA-21FAFD35305A}" type="doc">
      <dgm:prSet loTypeId="urn:microsoft.com/office/officeart/2005/8/layout/default#1" loCatId="list" qsTypeId="urn:microsoft.com/office/officeart/2005/8/quickstyle/simple1" qsCatId="simple" csTypeId="urn:microsoft.com/office/officeart/2005/8/colors/accent1_2" csCatId="accent1" phldr="1"/>
      <dgm:spPr/>
      <dgm:t>
        <a:bodyPr/>
        <a:lstStyle/>
        <a:p>
          <a:endParaRPr lang="en-NZ"/>
        </a:p>
      </dgm:t>
    </dgm:pt>
    <dgm:pt modelId="{B2B30974-A23F-4FD0-BAE4-9EE1145528F3}">
      <dgm:prSet phldrT="[Text]" custT="1"/>
      <dgm:spPr/>
      <dgm:t>
        <a:bodyPr/>
        <a:lstStyle/>
        <a:p>
          <a:r>
            <a:rPr lang="en-NZ" sz="2800" b="1" dirty="0" smtClean="0"/>
            <a:t>System change </a:t>
          </a:r>
          <a:r>
            <a:rPr lang="en-NZ" sz="2400" dirty="0" smtClean="0"/>
            <a:t>is needed, </a:t>
          </a:r>
          <a:r>
            <a:rPr lang="en-NZ" sz="2400" b="1" i="1" dirty="0" smtClean="0"/>
            <a:t>not</a:t>
          </a:r>
          <a:r>
            <a:rPr lang="en-NZ" sz="2400" dirty="0" smtClean="0"/>
            <a:t> “school improvement”</a:t>
          </a:r>
          <a:endParaRPr lang="en-NZ" sz="2400" dirty="0"/>
        </a:p>
      </dgm:t>
    </dgm:pt>
    <dgm:pt modelId="{C825951A-3BB4-4FC2-AC1D-CD3583242246}" type="parTrans" cxnId="{EAD0174B-8608-4CDC-9C18-132BE6FB2172}">
      <dgm:prSet/>
      <dgm:spPr/>
      <dgm:t>
        <a:bodyPr/>
        <a:lstStyle/>
        <a:p>
          <a:endParaRPr lang="en-NZ"/>
        </a:p>
      </dgm:t>
    </dgm:pt>
    <dgm:pt modelId="{1135BCD3-7B58-40E6-BF81-DA90AF6DB3CF}" type="sibTrans" cxnId="{EAD0174B-8608-4CDC-9C18-132BE6FB2172}">
      <dgm:prSet/>
      <dgm:spPr/>
      <dgm:t>
        <a:bodyPr/>
        <a:lstStyle/>
        <a:p>
          <a:endParaRPr lang="en-NZ"/>
        </a:p>
      </dgm:t>
    </dgm:pt>
    <dgm:pt modelId="{B9141220-4DA0-43E1-AC25-E6B5C98CE22E}">
      <dgm:prSet phldrT="[Text]" custT="1"/>
      <dgm:spPr/>
      <dgm:t>
        <a:bodyPr/>
        <a:lstStyle/>
        <a:p>
          <a:r>
            <a:rPr lang="en-NZ" sz="2400" dirty="0" smtClean="0"/>
            <a:t>Today’s system was set up to meet </a:t>
          </a:r>
          <a:r>
            <a:rPr lang="en-NZ" sz="2400" b="1" dirty="0" smtClean="0"/>
            <a:t>20</a:t>
          </a:r>
          <a:r>
            <a:rPr lang="en-NZ" sz="2400" b="1" baseline="30000" dirty="0" smtClean="0"/>
            <a:t>th</a:t>
          </a:r>
          <a:r>
            <a:rPr lang="en-NZ" sz="2400" b="1" dirty="0" smtClean="0"/>
            <a:t> century</a:t>
          </a:r>
          <a:r>
            <a:rPr lang="en-NZ" sz="2400" b="0" dirty="0" smtClean="0"/>
            <a:t>,</a:t>
          </a:r>
          <a:r>
            <a:rPr lang="en-NZ" sz="2400" b="1" dirty="0" smtClean="0"/>
            <a:t> Industrial Age </a:t>
          </a:r>
          <a:r>
            <a:rPr lang="en-NZ" sz="2400" dirty="0" smtClean="0"/>
            <a:t>needs</a:t>
          </a:r>
          <a:endParaRPr lang="en-NZ" sz="2500" dirty="0"/>
        </a:p>
      </dgm:t>
    </dgm:pt>
    <dgm:pt modelId="{1A12C131-7320-41E9-9DFF-F4D4D8E79296}" type="parTrans" cxnId="{B4EE0C1C-7C63-45AF-859A-1CEA9B5D97B3}">
      <dgm:prSet/>
      <dgm:spPr/>
      <dgm:t>
        <a:bodyPr/>
        <a:lstStyle/>
        <a:p>
          <a:endParaRPr lang="en-NZ"/>
        </a:p>
      </dgm:t>
    </dgm:pt>
    <dgm:pt modelId="{2C3DAC88-4C9D-4EDA-BDA2-01ADEF7E4E85}" type="sibTrans" cxnId="{B4EE0C1C-7C63-45AF-859A-1CEA9B5D97B3}">
      <dgm:prSet/>
      <dgm:spPr/>
      <dgm:t>
        <a:bodyPr/>
        <a:lstStyle/>
        <a:p>
          <a:endParaRPr lang="en-NZ"/>
        </a:p>
      </dgm:t>
    </dgm:pt>
    <dgm:pt modelId="{F92A1B48-923E-4260-8A7B-C6E3BDE756B4}">
      <dgm:prSet phldrT="[Text]" custT="1"/>
      <dgm:spPr/>
      <dgm:t>
        <a:bodyPr/>
        <a:lstStyle/>
        <a:p>
          <a:r>
            <a:rPr lang="en-NZ" sz="2400" dirty="0" smtClean="0"/>
            <a:t>We’re now in the </a:t>
          </a:r>
          <a:r>
            <a:rPr lang="en-NZ" sz="2400" b="1" dirty="0" smtClean="0"/>
            <a:t>Network </a:t>
          </a:r>
          <a:r>
            <a:rPr lang="en-NZ" sz="2400" dirty="0" smtClean="0"/>
            <a:t>or </a:t>
          </a:r>
          <a:r>
            <a:rPr lang="en-NZ" sz="2400" b="1" dirty="0" smtClean="0"/>
            <a:t>Knowledge Age </a:t>
          </a:r>
          <a:endParaRPr lang="en-NZ" sz="2400" b="1" dirty="0"/>
        </a:p>
      </dgm:t>
    </dgm:pt>
    <dgm:pt modelId="{8C8F53AF-D702-4ACE-B249-93974E03DE20}" type="parTrans" cxnId="{C8DB7486-73FB-4D6D-AB85-522065D69ABE}">
      <dgm:prSet/>
      <dgm:spPr/>
      <dgm:t>
        <a:bodyPr/>
        <a:lstStyle/>
        <a:p>
          <a:endParaRPr lang="en-NZ"/>
        </a:p>
      </dgm:t>
    </dgm:pt>
    <dgm:pt modelId="{2226F900-EF90-48BB-8F91-EE2E0EE2F9AE}" type="sibTrans" cxnId="{C8DB7486-73FB-4D6D-AB85-522065D69ABE}">
      <dgm:prSet/>
      <dgm:spPr/>
      <dgm:t>
        <a:bodyPr/>
        <a:lstStyle/>
        <a:p>
          <a:endParaRPr lang="en-NZ"/>
        </a:p>
      </dgm:t>
    </dgm:pt>
    <dgm:pt modelId="{C3B1D3D4-868F-464D-9DCA-12D3890CF54E}">
      <dgm:prSet phldrT="[Text]"/>
      <dgm:spPr/>
      <dgm:t>
        <a:bodyPr/>
        <a:lstStyle/>
        <a:p>
          <a:r>
            <a:rPr lang="en-NZ" dirty="0" smtClean="0"/>
            <a:t>Things are different </a:t>
          </a:r>
          <a:endParaRPr lang="en-NZ" dirty="0"/>
        </a:p>
      </dgm:t>
    </dgm:pt>
    <dgm:pt modelId="{CA1703FD-65A3-4863-BDCA-0FDE919AF010}" type="parTrans" cxnId="{98468F5E-8D28-4643-AC71-05AA0BEE6965}">
      <dgm:prSet/>
      <dgm:spPr/>
      <dgm:t>
        <a:bodyPr/>
        <a:lstStyle/>
        <a:p>
          <a:endParaRPr lang="en-NZ"/>
        </a:p>
      </dgm:t>
    </dgm:pt>
    <dgm:pt modelId="{1AC038CA-C4DF-428F-A682-1E216CB315F5}" type="sibTrans" cxnId="{98468F5E-8D28-4643-AC71-05AA0BEE6965}">
      <dgm:prSet/>
      <dgm:spPr/>
      <dgm:t>
        <a:bodyPr/>
        <a:lstStyle/>
        <a:p>
          <a:endParaRPr lang="en-NZ"/>
        </a:p>
      </dgm:t>
    </dgm:pt>
    <dgm:pt modelId="{916E169E-6EBB-4204-B4AF-DABE8C07DCFF}" type="pres">
      <dgm:prSet presAssocID="{92FD73E6-A9B5-410F-9CFA-21FAFD35305A}" presName="diagram" presStyleCnt="0">
        <dgm:presLayoutVars>
          <dgm:dir/>
          <dgm:resizeHandles val="exact"/>
        </dgm:presLayoutVars>
      </dgm:prSet>
      <dgm:spPr/>
      <dgm:t>
        <a:bodyPr/>
        <a:lstStyle/>
        <a:p>
          <a:endParaRPr lang="en-NZ"/>
        </a:p>
      </dgm:t>
    </dgm:pt>
    <dgm:pt modelId="{BC57356D-0AB1-42DE-9C6B-E89EE95EDE99}" type="pres">
      <dgm:prSet presAssocID="{B2B30974-A23F-4FD0-BAE4-9EE1145528F3}" presName="node" presStyleLbl="node1" presStyleIdx="0" presStyleCnt="4" custScaleX="121160" custScaleY="158638" custLinFactX="54916" custLinFactY="55218" custLinFactNeighborX="100000" custLinFactNeighborY="100000">
        <dgm:presLayoutVars>
          <dgm:bulletEnabled val="1"/>
        </dgm:presLayoutVars>
      </dgm:prSet>
      <dgm:spPr/>
      <dgm:t>
        <a:bodyPr/>
        <a:lstStyle/>
        <a:p>
          <a:endParaRPr lang="en-NZ"/>
        </a:p>
      </dgm:t>
    </dgm:pt>
    <dgm:pt modelId="{6428DE0C-A4D9-4E23-ACBB-D7C02A0D7C58}" type="pres">
      <dgm:prSet presAssocID="{1135BCD3-7B58-40E6-BF81-DA90AF6DB3CF}" presName="sibTrans" presStyleCnt="0"/>
      <dgm:spPr/>
    </dgm:pt>
    <dgm:pt modelId="{145DD1A3-83A1-40B0-9146-14183A17EC67}" type="pres">
      <dgm:prSet presAssocID="{B9141220-4DA0-43E1-AC25-E6B5C98CE22E}" presName="node" presStyleLbl="node1" presStyleIdx="1" presStyleCnt="4" custScaleX="145396" custScaleY="140282" custLinFactX="-30686" custLinFactNeighborX="-100000" custLinFactNeighborY="579">
        <dgm:presLayoutVars>
          <dgm:bulletEnabled val="1"/>
        </dgm:presLayoutVars>
      </dgm:prSet>
      <dgm:spPr/>
      <dgm:t>
        <a:bodyPr/>
        <a:lstStyle/>
        <a:p>
          <a:endParaRPr lang="en-NZ"/>
        </a:p>
      </dgm:t>
    </dgm:pt>
    <dgm:pt modelId="{1E8CA5BF-59B3-4B21-B800-62A34A298172}" type="pres">
      <dgm:prSet presAssocID="{2C3DAC88-4C9D-4EDA-BDA2-01ADEF7E4E85}" presName="sibTrans" presStyleCnt="0"/>
      <dgm:spPr/>
    </dgm:pt>
    <dgm:pt modelId="{1A8175DB-E006-4BD5-9EAC-F0336BC701E2}" type="pres">
      <dgm:prSet presAssocID="{F92A1B48-923E-4260-8A7B-C6E3BDE756B4}" presName="node" presStyleLbl="node1" presStyleIdx="2" presStyleCnt="4" custScaleX="125511" custScaleY="127064" custLinFactX="31262" custLinFactY="-66208" custLinFactNeighborX="100000" custLinFactNeighborY="-100000">
        <dgm:presLayoutVars>
          <dgm:bulletEnabled val="1"/>
        </dgm:presLayoutVars>
      </dgm:prSet>
      <dgm:spPr/>
      <dgm:t>
        <a:bodyPr/>
        <a:lstStyle/>
        <a:p>
          <a:endParaRPr lang="en-NZ"/>
        </a:p>
      </dgm:t>
    </dgm:pt>
    <dgm:pt modelId="{BB4849D5-8BC5-489D-B805-C5286E754676}" type="pres">
      <dgm:prSet presAssocID="{2226F900-EF90-48BB-8F91-EE2E0EE2F9AE}" presName="sibTrans" presStyleCnt="0"/>
      <dgm:spPr/>
    </dgm:pt>
    <dgm:pt modelId="{C4556B61-424A-4707-B65F-29F0D85EF80E}" type="pres">
      <dgm:prSet presAssocID="{C3B1D3D4-868F-464D-9DCA-12D3890CF54E}" presName="node" presStyleLbl="node1" presStyleIdx="3" presStyleCnt="4" custLinFactX="-42431" custLinFactNeighborX="-100000" custLinFactNeighborY="-17255">
        <dgm:presLayoutVars>
          <dgm:bulletEnabled val="1"/>
        </dgm:presLayoutVars>
      </dgm:prSet>
      <dgm:spPr/>
      <dgm:t>
        <a:bodyPr/>
        <a:lstStyle/>
        <a:p>
          <a:endParaRPr lang="en-NZ"/>
        </a:p>
      </dgm:t>
    </dgm:pt>
  </dgm:ptLst>
  <dgm:cxnLst>
    <dgm:cxn modelId="{B4EE0C1C-7C63-45AF-859A-1CEA9B5D97B3}" srcId="{92FD73E6-A9B5-410F-9CFA-21FAFD35305A}" destId="{B9141220-4DA0-43E1-AC25-E6B5C98CE22E}" srcOrd="1" destOrd="0" parTransId="{1A12C131-7320-41E9-9DFF-F4D4D8E79296}" sibTransId="{2C3DAC88-4C9D-4EDA-BDA2-01ADEF7E4E85}"/>
    <dgm:cxn modelId="{9E0A725D-CE11-4675-9292-927964E15C58}" type="presOf" srcId="{B2B30974-A23F-4FD0-BAE4-9EE1145528F3}" destId="{BC57356D-0AB1-42DE-9C6B-E89EE95EDE99}" srcOrd="0" destOrd="0" presId="urn:microsoft.com/office/officeart/2005/8/layout/default#1"/>
    <dgm:cxn modelId="{EAD0174B-8608-4CDC-9C18-132BE6FB2172}" srcId="{92FD73E6-A9B5-410F-9CFA-21FAFD35305A}" destId="{B2B30974-A23F-4FD0-BAE4-9EE1145528F3}" srcOrd="0" destOrd="0" parTransId="{C825951A-3BB4-4FC2-AC1D-CD3583242246}" sibTransId="{1135BCD3-7B58-40E6-BF81-DA90AF6DB3CF}"/>
    <dgm:cxn modelId="{C8DB7486-73FB-4D6D-AB85-522065D69ABE}" srcId="{92FD73E6-A9B5-410F-9CFA-21FAFD35305A}" destId="{F92A1B48-923E-4260-8A7B-C6E3BDE756B4}" srcOrd="2" destOrd="0" parTransId="{8C8F53AF-D702-4ACE-B249-93974E03DE20}" sibTransId="{2226F900-EF90-48BB-8F91-EE2E0EE2F9AE}"/>
    <dgm:cxn modelId="{98468F5E-8D28-4643-AC71-05AA0BEE6965}" srcId="{92FD73E6-A9B5-410F-9CFA-21FAFD35305A}" destId="{C3B1D3D4-868F-464D-9DCA-12D3890CF54E}" srcOrd="3" destOrd="0" parTransId="{CA1703FD-65A3-4863-BDCA-0FDE919AF010}" sibTransId="{1AC038CA-C4DF-428F-A682-1E216CB315F5}"/>
    <dgm:cxn modelId="{D17D0721-DBD7-41D8-8695-FFCB57980B3C}" type="presOf" srcId="{B9141220-4DA0-43E1-AC25-E6B5C98CE22E}" destId="{145DD1A3-83A1-40B0-9146-14183A17EC67}" srcOrd="0" destOrd="0" presId="urn:microsoft.com/office/officeart/2005/8/layout/default#1"/>
    <dgm:cxn modelId="{C080F594-59CA-4287-84DD-56CFE3210909}" type="presOf" srcId="{92FD73E6-A9B5-410F-9CFA-21FAFD35305A}" destId="{916E169E-6EBB-4204-B4AF-DABE8C07DCFF}" srcOrd="0" destOrd="0" presId="urn:microsoft.com/office/officeart/2005/8/layout/default#1"/>
    <dgm:cxn modelId="{58A49CD1-194D-44AA-B2B2-8C61CBB0E502}" type="presOf" srcId="{C3B1D3D4-868F-464D-9DCA-12D3890CF54E}" destId="{C4556B61-424A-4707-B65F-29F0D85EF80E}" srcOrd="0" destOrd="0" presId="urn:microsoft.com/office/officeart/2005/8/layout/default#1"/>
    <dgm:cxn modelId="{BC416DF4-6C01-447F-AA3F-F84727186110}" type="presOf" srcId="{F92A1B48-923E-4260-8A7B-C6E3BDE756B4}" destId="{1A8175DB-E006-4BD5-9EAC-F0336BC701E2}" srcOrd="0" destOrd="0" presId="urn:microsoft.com/office/officeart/2005/8/layout/default#1"/>
    <dgm:cxn modelId="{DA45CE41-19E4-4EF0-A432-F877CF7D8A83}" type="presParOf" srcId="{916E169E-6EBB-4204-B4AF-DABE8C07DCFF}" destId="{BC57356D-0AB1-42DE-9C6B-E89EE95EDE99}" srcOrd="0" destOrd="0" presId="urn:microsoft.com/office/officeart/2005/8/layout/default#1"/>
    <dgm:cxn modelId="{75E8FFFD-03C7-4DE5-B7E4-26DC168E7C1D}" type="presParOf" srcId="{916E169E-6EBB-4204-B4AF-DABE8C07DCFF}" destId="{6428DE0C-A4D9-4E23-ACBB-D7C02A0D7C58}" srcOrd="1" destOrd="0" presId="urn:microsoft.com/office/officeart/2005/8/layout/default#1"/>
    <dgm:cxn modelId="{850020D5-B4C3-4D32-8E23-A2AB2FDBD27A}" type="presParOf" srcId="{916E169E-6EBB-4204-B4AF-DABE8C07DCFF}" destId="{145DD1A3-83A1-40B0-9146-14183A17EC67}" srcOrd="2" destOrd="0" presId="urn:microsoft.com/office/officeart/2005/8/layout/default#1"/>
    <dgm:cxn modelId="{002AAE71-6264-469C-B473-A8C20C2AAF2C}" type="presParOf" srcId="{916E169E-6EBB-4204-B4AF-DABE8C07DCFF}" destId="{1E8CA5BF-59B3-4B21-B800-62A34A298172}" srcOrd="3" destOrd="0" presId="urn:microsoft.com/office/officeart/2005/8/layout/default#1"/>
    <dgm:cxn modelId="{503DBBAD-3ED6-4AAD-A8CD-327E276DC41C}" type="presParOf" srcId="{916E169E-6EBB-4204-B4AF-DABE8C07DCFF}" destId="{1A8175DB-E006-4BD5-9EAC-F0336BC701E2}" srcOrd="4" destOrd="0" presId="urn:microsoft.com/office/officeart/2005/8/layout/default#1"/>
    <dgm:cxn modelId="{F2A562BB-BC6A-475A-8372-F2E0539E2180}" type="presParOf" srcId="{916E169E-6EBB-4204-B4AF-DABE8C07DCFF}" destId="{BB4849D5-8BC5-489D-B805-C5286E754676}" srcOrd="5" destOrd="0" presId="urn:microsoft.com/office/officeart/2005/8/layout/default#1"/>
    <dgm:cxn modelId="{7C14B524-D49D-4F6E-9824-FD7D129FE91B}" type="presParOf" srcId="{916E169E-6EBB-4204-B4AF-DABE8C07DCFF}" destId="{C4556B61-424A-4707-B65F-29F0D85EF80E}" srcOrd="6" destOrd="0" presId="urn:microsoft.com/office/officeart/2005/8/layout/default#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C57356D-0AB1-42DE-9C6B-E89EE95EDE99}">
      <dsp:nvSpPr>
        <dsp:cNvPr id="0" name=""/>
        <dsp:cNvSpPr/>
      </dsp:nvSpPr>
      <dsp:spPr>
        <a:xfrm>
          <a:off x="3534938" y="1838038"/>
          <a:ext cx="2574719" cy="202268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NZ" sz="2800" b="1" kern="1200" dirty="0" smtClean="0"/>
            <a:t>System change </a:t>
          </a:r>
          <a:r>
            <a:rPr lang="en-NZ" sz="2400" kern="1200" dirty="0" smtClean="0"/>
            <a:t>is needed, </a:t>
          </a:r>
          <a:r>
            <a:rPr lang="en-NZ" sz="2400" b="1" i="1" kern="1200" dirty="0" smtClean="0"/>
            <a:t>not</a:t>
          </a:r>
          <a:r>
            <a:rPr lang="en-NZ" sz="2400" kern="1200" dirty="0" smtClean="0"/>
            <a:t> “school improvement”</a:t>
          </a:r>
          <a:endParaRPr lang="en-NZ" sz="2400" kern="1200" dirty="0"/>
        </a:p>
      </dsp:txBody>
      <dsp:txXfrm>
        <a:off x="3534938" y="1838038"/>
        <a:ext cx="2574719" cy="2022688"/>
      </dsp:txXfrm>
    </dsp:sp>
    <dsp:sp modelId="{145DD1A3-83A1-40B0-9146-14183A17EC67}">
      <dsp:nvSpPr>
        <dsp:cNvPr id="0" name=""/>
        <dsp:cNvSpPr/>
      </dsp:nvSpPr>
      <dsp:spPr>
        <a:xfrm>
          <a:off x="252958" y="127116"/>
          <a:ext cx="3089747" cy="1788643"/>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NZ" sz="2400" kern="1200" dirty="0" smtClean="0"/>
            <a:t>Today’s system was set up to meet </a:t>
          </a:r>
          <a:r>
            <a:rPr lang="en-NZ" sz="2400" b="1" kern="1200" dirty="0" smtClean="0"/>
            <a:t>20</a:t>
          </a:r>
          <a:r>
            <a:rPr lang="en-NZ" sz="2400" b="1" kern="1200" baseline="30000" dirty="0" smtClean="0"/>
            <a:t>th</a:t>
          </a:r>
          <a:r>
            <a:rPr lang="en-NZ" sz="2400" b="1" kern="1200" dirty="0" smtClean="0"/>
            <a:t> century</a:t>
          </a:r>
          <a:r>
            <a:rPr lang="en-NZ" sz="2400" b="0" kern="1200" dirty="0" smtClean="0"/>
            <a:t>,</a:t>
          </a:r>
          <a:r>
            <a:rPr lang="en-NZ" sz="2400" b="1" kern="1200" dirty="0" smtClean="0"/>
            <a:t> Industrial Age </a:t>
          </a:r>
          <a:r>
            <a:rPr lang="en-NZ" sz="2400" kern="1200" dirty="0" smtClean="0"/>
            <a:t>needs</a:t>
          </a:r>
          <a:endParaRPr lang="en-NZ" sz="2500" kern="1200" dirty="0"/>
        </a:p>
      </dsp:txBody>
      <dsp:txXfrm>
        <a:off x="252958" y="127116"/>
        <a:ext cx="3089747" cy="1788643"/>
      </dsp:txXfrm>
    </dsp:sp>
    <dsp:sp modelId="{1A8175DB-E006-4BD5-9EAC-F0336BC701E2}">
      <dsp:nvSpPr>
        <dsp:cNvPr id="0" name=""/>
        <dsp:cNvSpPr/>
      </dsp:nvSpPr>
      <dsp:spPr>
        <a:xfrm>
          <a:off x="3468392" y="118697"/>
          <a:ext cx="2667180" cy="1620109"/>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NZ" sz="2400" kern="1200" dirty="0" smtClean="0"/>
            <a:t>We’re now in the </a:t>
          </a:r>
          <a:r>
            <a:rPr lang="en-NZ" sz="2400" b="1" kern="1200" dirty="0" smtClean="0"/>
            <a:t>Network </a:t>
          </a:r>
          <a:r>
            <a:rPr lang="en-NZ" sz="2400" kern="1200" dirty="0" smtClean="0"/>
            <a:t>or </a:t>
          </a:r>
          <a:r>
            <a:rPr lang="en-NZ" sz="2400" b="1" kern="1200" dirty="0" smtClean="0"/>
            <a:t>Knowledge Age </a:t>
          </a:r>
          <a:endParaRPr lang="en-NZ" sz="2400" b="1" kern="1200" dirty="0"/>
        </a:p>
      </dsp:txBody>
      <dsp:txXfrm>
        <a:off x="3468392" y="118697"/>
        <a:ext cx="2667180" cy="1620109"/>
      </dsp:txXfrm>
    </dsp:sp>
    <dsp:sp modelId="{C4556B61-424A-4707-B65F-29F0D85EF80E}">
      <dsp:nvSpPr>
        <dsp:cNvPr id="0" name=""/>
        <dsp:cNvSpPr/>
      </dsp:nvSpPr>
      <dsp:spPr>
        <a:xfrm>
          <a:off x="531946" y="2190436"/>
          <a:ext cx="2125057" cy="1275034"/>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lvl="0" algn="ctr" defTabSz="1555750">
            <a:lnSpc>
              <a:spcPct val="90000"/>
            </a:lnSpc>
            <a:spcBef>
              <a:spcPct val="0"/>
            </a:spcBef>
            <a:spcAft>
              <a:spcPct val="35000"/>
            </a:spcAft>
          </a:pPr>
          <a:r>
            <a:rPr lang="en-NZ" sz="3500" kern="1200" dirty="0" smtClean="0"/>
            <a:t>Things are different </a:t>
          </a:r>
          <a:endParaRPr lang="en-NZ" sz="3500" kern="1200" dirty="0"/>
        </a:p>
      </dsp:txBody>
      <dsp:txXfrm>
        <a:off x="531946" y="2190436"/>
        <a:ext cx="2125057" cy="1275034"/>
      </dsp:txXfrm>
    </dsp:sp>
  </dsp:spTree>
</dsp:drawing>
</file>

<file path=ppt/diagrams/layout1.xml><?xml version="1.0" encoding="utf-8"?>
<dgm:layoutDef xmlns:dgm="http://schemas.openxmlformats.org/drawingml/2006/diagram" xmlns:a="http://schemas.openxmlformats.org/drawingml/2006/main" uniqueId="urn:microsoft.com/office/officeart/2005/8/layout/default#1">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9575" cy="496888"/>
          </a:xfrm>
          <a:prstGeom prst="rect">
            <a:avLst/>
          </a:prstGeom>
        </p:spPr>
        <p:txBody>
          <a:bodyPr vert="horz" lIns="91440" tIns="45720" rIns="91440" bIns="45720" rtlCol="0"/>
          <a:lstStyle>
            <a:lvl1pPr algn="l">
              <a:defRPr sz="1200"/>
            </a:lvl1pPr>
          </a:lstStyle>
          <a:p>
            <a:pPr>
              <a:defRPr/>
            </a:pPr>
            <a:endParaRPr lang="en-NZ"/>
          </a:p>
        </p:txBody>
      </p:sp>
      <p:sp>
        <p:nvSpPr>
          <p:cNvPr id="3" name="Date Placeholder 2"/>
          <p:cNvSpPr>
            <a:spLocks noGrp="1"/>
          </p:cNvSpPr>
          <p:nvPr>
            <p:ph type="dt" sz="quarter" idx="1"/>
          </p:nvPr>
        </p:nvSpPr>
        <p:spPr>
          <a:xfrm>
            <a:off x="3856038" y="0"/>
            <a:ext cx="2949575" cy="496888"/>
          </a:xfrm>
          <a:prstGeom prst="rect">
            <a:avLst/>
          </a:prstGeom>
        </p:spPr>
        <p:txBody>
          <a:bodyPr vert="horz" lIns="91440" tIns="45720" rIns="91440" bIns="45720" rtlCol="0"/>
          <a:lstStyle>
            <a:lvl1pPr algn="r">
              <a:defRPr sz="1200"/>
            </a:lvl1pPr>
          </a:lstStyle>
          <a:p>
            <a:pPr>
              <a:defRPr/>
            </a:pPr>
            <a:fld id="{A4BE7EB8-B2CD-4E52-A4FA-AE7BBE5BDC06}" type="datetimeFigureOut">
              <a:rPr lang="en-NZ"/>
              <a:pPr>
                <a:defRPr/>
              </a:pPr>
              <a:t>2/12/2014</a:t>
            </a:fld>
            <a:endParaRPr lang="en-NZ"/>
          </a:p>
        </p:txBody>
      </p:sp>
      <p:sp>
        <p:nvSpPr>
          <p:cNvPr id="4" name="Footer Placeholder 3"/>
          <p:cNvSpPr>
            <a:spLocks noGrp="1"/>
          </p:cNvSpPr>
          <p:nvPr>
            <p:ph type="ftr" sz="quarter" idx="2"/>
          </p:nvPr>
        </p:nvSpPr>
        <p:spPr>
          <a:xfrm>
            <a:off x="0" y="9440863"/>
            <a:ext cx="2949575" cy="496887"/>
          </a:xfrm>
          <a:prstGeom prst="rect">
            <a:avLst/>
          </a:prstGeom>
        </p:spPr>
        <p:txBody>
          <a:bodyPr vert="horz" lIns="91440" tIns="45720" rIns="91440" bIns="45720" rtlCol="0" anchor="b"/>
          <a:lstStyle>
            <a:lvl1pPr algn="l">
              <a:defRPr sz="1200"/>
            </a:lvl1pPr>
          </a:lstStyle>
          <a:p>
            <a:pPr>
              <a:defRPr/>
            </a:pPr>
            <a:endParaRPr lang="en-NZ"/>
          </a:p>
        </p:txBody>
      </p:sp>
      <p:sp>
        <p:nvSpPr>
          <p:cNvPr id="5" name="Slide Number Placeholder 4"/>
          <p:cNvSpPr>
            <a:spLocks noGrp="1"/>
          </p:cNvSpPr>
          <p:nvPr>
            <p:ph type="sldNum" sz="quarter" idx="3"/>
          </p:nvPr>
        </p:nvSpPr>
        <p:spPr>
          <a:xfrm>
            <a:off x="3856038" y="9440863"/>
            <a:ext cx="2949575" cy="496887"/>
          </a:xfrm>
          <a:prstGeom prst="rect">
            <a:avLst/>
          </a:prstGeom>
        </p:spPr>
        <p:txBody>
          <a:bodyPr vert="horz" lIns="91440" tIns="45720" rIns="91440" bIns="45720" rtlCol="0" anchor="b"/>
          <a:lstStyle>
            <a:lvl1pPr algn="r">
              <a:defRPr sz="1200"/>
            </a:lvl1pPr>
          </a:lstStyle>
          <a:p>
            <a:pPr>
              <a:defRPr/>
            </a:pPr>
            <a:fld id="{30B7DE30-9D15-434E-A874-0676BB42077A}" type="slidenum">
              <a:rPr lang="en-NZ"/>
              <a:pPr>
                <a:defRPr/>
              </a:pPr>
              <a:t>‹#›</a:t>
            </a:fld>
            <a:endParaRPr lang="en-NZ"/>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9575" cy="496888"/>
          </a:xfrm>
          <a:prstGeom prst="rect">
            <a:avLst/>
          </a:prstGeom>
        </p:spPr>
        <p:txBody>
          <a:bodyPr vert="horz" lIns="91440" tIns="45720" rIns="91440" bIns="45720" rtlCol="0"/>
          <a:lstStyle>
            <a:lvl1pPr algn="l">
              <a:defRPr sz="1200"/>
            </a:lvl1pPr>
          </a:lstStyle>
          <a:p>
            <a:pPr>
              <a:defRPr/>
            </a:pPr>
            <a:endParaRPr lang="en-NZ"/>
          </a:p>
        </p:txBody>
      </p:sp>
      <p:sp>
        <p:nvSpPr>
          <p:cNvPr id="3" name="Date Placeholder 2"/>
          <p:cNvSpPr>
            <a:spLocks noGrp="1"/>
          </p:cNvSpPr>
          <p:nvPr>
            <p:ph type="dt" idx="1"/>
          </p:nvPr>
        </p:nvSpPr>
        <p:spPr>
          <a:xfrm>
            <a:off x="3856038" y="0"/>
            <a:ext cx="2949575" cy="496888"/>
          </a:xfrm>
          <a:prstGeom prst="rect">
            <a:avLst/>
          </a:prstGeom>
        </p:spPr>
        <p:txBody>
          <a:bodyPr vert="horz" lIns="91440" tIns="45720" rIns="91440" bIns="45720" rtlCol="0"/>
          <a:lstStyle>
            <a:lvl1pPr algn="r">
              <a:defRPr sz="1200"/>
            </a:lvl1pPr>
          </a:lstStyle>
          <a:p>
            <a:pPr>
              <a:defRPr/>
            </a:pPr>
            <a:fld id="{019CC94C-F296-4738-9A7D-8AADFF79DBD6}" type="datetimeFigureOut">
              <a:rPr lang="en-NZ"/>
              <a:pPr>
                <a:defRPr/>
              </a:pPr>
              <a:t>2/12/2014</a:t>
            </a:fld>
            <a:endParaRPr lang="en-NZ"/>
          </a:p>
        </p:txBody>
      </p:sp>
      <p:sp>
        <p:nvSpPr>
          <p:cNvPr id="4" name="Slide Image Placeholder 3"/>
          <p:cNvSpPr>
            <a:spLocks noGrp="1" noRot="1" noChangeAspect="1"/>
          </p:cNvSpPr>
          <p:nvPr>
            <p:ph type="sldImg" idx="2"/>
          </p:nvPr>
        </p:nvSpPr>
        <p:spPr>
          <a:xfrm>
            <a:off x="920750" y="746125"/>
            <a:ext cx="4965700" cy="3725863"/>
          </a:xfrm>
          <a:prstGeom prst="rect">
            <a:avLst/>
          </a:prstGeom>
          <a:noFill/>
          <a:ln w="12700">
            <a:solidFill>
              <a:prstClr val="black"/>
            </a:solidFill>
          </a:ln>
        </p:spPr>
        <p:txBody>
          <a:bodyPr vert="horz" lIns="91440" tIns="45720" rIns="91440" bIns="45720" rtlCol="0" anchor="ctr"/>
          <a:lstStyle/>
          <a:p>
            <a:pPr lvl="0"/>
            <a:endParaRPr lang="en-NZ" noProof="0" smtClean="0"/>
          </a:p>
        </p:txBody>
      </p:sp>
      <p:sp>
        <p:nvSpPr>
          <p:cNvPr id="5" name="Notes Placeholder 4"/>
          <p:cNvSpPr>
            <a:spLocks noGrp="1"/>
          </p:cNvSpPr>
          <p:nvPr>
            <p:ph type="body" sz="quarter" idx="3"/>
          </p:nvPr>
        </p:nvSpPr>
        <p:spPr>
          <a:xfrm>
            <a:off x="681038" y="4721225"/>
            <a:ext cx="5445125" cy="4471988"/>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NZ" noProof="0" smtClean="0"/>
          </a:p>
        </p:txBody>
      </p:sp>
      <p:sp>
        <p:nvSpPr>
          <p:cNvPr id="6" name="Footer Placeholder 5"/>
          <p:cNvSpPr>
            <a:spLocks noGrp="1"/>
          </p:cNvSpPr>
          <p:nvPr>
            <p:ph type="ftr" sz="quarter" idx="4"/>
          </p:nvPr>
        </p:nvSpPr>
        <p:spPr>
          <a:xfrm>
            <a:off x="0" y="9440863"/>
            <a:ext cx="2949575" cy="496887"/>
          </a:xfrm>
          <a:prstGeom prst="rect">
            <a:avLst/>
          </a:prstGeom>
        </p:spPr>
        <p:txBody>
          <a:bodyPr vert="horz" lIns="91440" tIns="45720" rIns="91440" bIns="45720" rtlCol="0" anchor="b"/>
          <a:lstStyle>
            <a:lvl1pPr algn="l">
              <a:defRPr sz="1200"/>
            </a:lvl1pPr>
          </a:lstStyle>
          <a:p>
            <a:pPr>
              <a:defRPr/>
            </a:pPr>
            <a:endParaRPr lang="en-NZ"/>
          </a:p>
        </p:txBody>
      </p:sp>
      <p:sp>
        <p:nvSpPr>
          <p:cNvPr id="7" name="Slide Number Placeholder 6"/>
          <p:cNvSpPr>
            <a:spLocks noGrp="1"/>
          </p:cNvSpPr>
          <p:nvPr>
            <p:ph type="sldNum" sz="quarter" idx="5"/>
          </p:nvPr>
        </p:nvSpPr>
        <p:spPr>
          <a:xfrm>
            <a:off x="3856038" y="9440863"/>
            <a:ext cx="2949575" cy="496887"/>
          </a:xfrm>
          <a:prstGeom prst="rect">
            <a:avLst/>
          </a:prstGeom>
        </p:spPr>
        <p:txBody>
          <a:bodyPr vert="horz" lIns="91440" tIns="45720" rIns="91440" bIns="45720" rtlCol="0" anchor="b"/>
          <a:lstStyle>
            <a:lvl1pPr algn="r">
              <a:defRPr sz="1200"/>
            </a:lvl1pPr>
          </a:lstStyle>
          <a:p>
            <a:pPr>
              <a:defRPr/>
            </a:pPr>
            <a:fld id="{4BCE39A9-C129-466F-9B55-685938F758F6}" type="slidenum">
              <a:rPr lang="en-NZ"/>
              <a:pPr>
                <a:defRPr/>
              </a:pPr>
              <a:t>‹#›</a:t>
            </a:fld>
            <a:endParaRPr lang="en-NZ"/>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Story produced</a:t>
            </a:r>
            <a:r>
              <a:rPr lang="en-NZ" baseline="0" dirty="0" smtClean="0"/>
              <a:t> via international body of work – by OECD and number of influential writers, most of whom not education academics...</a:t>
            </a:r>
          </a:p>
          <a:p>
            <a:r>
              <a:rPr lang="en-NZ" baseline="0" dirty="0" smtClean="0"/>
              <a:t>Story </a:t>
            </a:r>
            <a:r>
              <a:rPr lang="en-NZ" b="1" baseline="0" dirty="0" smtClean="0"/>
              <a:t>reified</a:t>
            </a:r>
            <a:r>
              <a:rPr lang="en-NZ" baseline="0" dirty="0" smtClean="0"/>
              <a:t> in policy rhetoric – curriculum statements etc – largely uncritically.</a:t>
            </a:r>
          </a:p>
          <a:p>
            <a:r>
              <a:rPr lang="en-NZ" baseline="0" dirty="0" smtClean="0"/>
              <a:t>Bu</a:t>
            </a:r>
            <a:r>
              <a:rPr lang="en-NZ" baseline="0" dirty="0" smtClean="0"/>
              <a:t>t practice goes on much as usual...</a:t>
            </a:r>
          </a:p>
          <a:p>
            <a:r>
              <a:rPr lang="en-NZ" baseline="0" dirty="0" smtClean="0"/>
              <a:t>Story goes like this....  </a:t>
            </a:r>
            <a:endParaRPr lang="en-NZ" dirty="0"/>
          </a:p>
        </p:txBody>
      </p:sp>
      <p:sp>
        <p:nvSpPr>
          <p:cNvPr id="4" name="Slide Number Placeholder 3"/>
          <p:cNvSpPr>
            <a:spLocks noGrp="1"/>
          </p:cNvSpPr>
          <p:nvPr>
            <p:ph type="sldNum" sz="quarter" idx="10"/>
          </p:nvPr>
        </p:nvSpPr>
        <p:spPr/>
        <p:txBody>
          <a:bodyPr/>
          <a:lstStyle/>
          <a:p>
            <a:pPr>
              <a:defRPr/>
            </a:pPr>
            <a:fld id="{4BCE39A9-C129-466F-9B55-685938F758F6}" type="slidenum">
              <a:rPr lang="en-NZ" smtClean="0"/>
              <a:pPr>
                <a:defRPr/>
              </a:pPr>
              <a:t>3</a:t>
            </a:fld>
            <a:endParaRPr lang="en-NZ"/>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pPr>
              <a:defRPr/>
            </a:pPr>
            <a:fld id="{4BCE39A9-C129-466F-9B55-685938F758F6}" type="slidenum">
              <a:rPr lang="en-NZ" smtClean="0"/>
              <a:pPr>
                <a:defRPr/>
              </a:pPr>
              <a:t>8</a:t>
            </a:fld>
            <a:endParaRPr lang="en-NZ"/>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Participants were asked; “Have you found yourself thinking, engaging or acting differently?</a:t>
            </a:r>
          </a:p>
          <a:p>
            <a:r>
              <a:rPr lang="en-NZ" dirty="0" smtClean="0"/>
              <a:t>For a few it clearly wasn’t transformative but still considered a worthwhile experience.</a:t>
            </a:r>
          </a:p>
          <a:p>
            <a:r>
              <a:rPr lang="en-NZ" dirty="0" smtClean="0"/>
              <a:t>The majority though believed it had been transformative in some way.</a:t>
            </a:r>
            <a:endParaRPr lang="en-NZ" dirty="0"/>
          </a:p>
        </p:txBody>
      </p:sp>
      <p:sp>
        <p:nvSpPr>
          <p:cNvPr id="4" name="Slide Number Placeholder 3"/>
          <p:cNvSpPr>
            <a:spLocks noGrp="1"/>
          </p:cNvSpPr>
          <p:nvPr>
            <p:ph type="sldNum" sz="quarter" idx="10"/>
          </p:nvPr>
        </p:nvSpPr>
        <p:spPr/>
        <p:txBody>
          <a:bodyPr/>
          <a:lstStyle/>
          <a:p>
            <a:pPr>
              <a:defRPr/>
            </a:pPr>
            <a:fld id="{4BCE39A9-C129-466F-9B55-685938F758F6}" type="slidenum">
              <a:rPr lang="en-NZ" smtClean="0"/>
              <a:pPr>
                <a:defRPr/>
              </a:pPr>
              <a:t>10</a:t>
            </a:fld>
            <a:endParaRPr lang="en-NZ"/>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Those</a:t>
            </a:r>
            <a:r>
              <a:rPr lang="en-NZ" baseline="0" dirty="0" smtClean="0"/>
              <a:t> who reported it to have been transformational all held these conflicting emotions about the course. When talking about the future of education they also positioned themselves as explorers- not </a:t>
            </a:r>
            <a:r>
              <a:rPr lang="en-NZ" baseline="0" dirty="0" err="1" smtClean="0"/>
              <a:t>knowers</a:t>
            </a:r>
            <a:r>
              <a:rPr lang="en-NZ" baseline="0" dirty="0" smtClean="0"/>
              <a:t>. More comfortable with uncertainty.</a:t>
            </a:r>
          </a:p>
          <a:p>
            <a:endParaRPr lang="en-NZ" baseline="0" dirty="0" smtClean="0"/>
          </a:p>
          <a:p>
            <a:r>
              <a:rPr lang="en-NZ" baseline="0" dirty="0" smtClean="0"/>
              <a:t> Those who did </a:t>
            </a:r>
            <a:r>
              <a:rPr lang="en-NZ" baseline="0" dirty="0" smtClean="0"/>
              <a:t>not </a:t>
            </a:r>
            <a:r>
              <a:rPr lang="en-NZ" baseline="0" dirty="0" smtClean="0"/>
              <a:t>indicate it was transformational either said things like it was exciting, energising or it was frustrating or did not express any emotion. Much more likely to think the course had given them confidence to tell people stuff.</a:t>
            </a:r>
          </a:p>
        </p:txBody>
      </p:sp>
      <p:sp>
        <p:nvSpPr>
          <p:cNvPr id="4" name="Slide Number Placeholder 3"/>
          <p:cNvSpPr>
            <a:spLocks noGrp="1"/>
          </p:cNvSpPr>
          <p:nvPr>
            <p:ph type="sldNum" sz="quarter" idx="10"/>
          </p:nvPr>
        </p:nvSpPr>
        <p:spPr/>
        <p:txBody>
          <a:bodyPr/>
          <a:lstStyle/>
          <a:p>
            <a:pPr>
              <a:defRPr/>
            </a:pPr>
            <a:fld id="{4BCE39A9-C129-466F-9B55-685938F758F6}" type="slidenum">
              <a:rPr lang="en-NZ" smtClean="0"/>
              <a:pPr>
                <a:defRPr/>
              </a:pPr>
              <a:t>11</a:t>
            </a:fld>
            <a:endParaRPr lang="en-NZ"/>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Related to the reflections were comments about the importance of going into things in depth. All talked about the work load - For some the work load was just too big but others recognised this as an essential part of the course.</a:t>
            </a:r>
          </a:p>
          <a:p>
            <a:r>
              <a:rPr lang="en-NZ" dirty="0" smtClean="0"/>
              <a:t>Opportunities to discuss ideas – opened up new perspectives and helped clarify own. Gina’s quote</a:t>
            </a:r>
          </a:p>
          <a:p>
            <a:r>
              <a:rPr lang="en-NZ" dirty="0" smtClean="0"/>
              <a:t>Nobody mentioned that the course itself set</a:t>
            </a:r>
            <a:r>
              <a:rPr lang="en-NZ" baseline="0" dirty="0" smtClean="0"/>
              <a:t> out to give the adults the sort of learning experiences we say are important for students. This is something that could be picked up on as a next step. Perhaps some sort of “split screen” thinking where the teacher makes explicit her intentions.</a:t>
            </a:r>
            <a:endParaRPr lang="en-NZ" dirty="0"/>
          </a:p>
        </p:txBody>
      </p:sp>
      <p:sp>
        <p:nvSpPr>
          <p:cNvPr id="4" name="Slide Number Placeholder 3"/>
          <p:cNvSpPr>
            <a:spLocks noGrp="1"/>
          </p:cNvSpPr>
          <p:nvPr>
            <p:ph type="sldNum" sz="quarter" idx="10"/>
          </p:nvPr>
        </p:nvSpPr>
        <p:spPr/>
        <p:txBody>
          <a:bodyPr/>
          <a:lstStyle/>
          <a:p>
            <a:pPr>
              <a:defRPr/>
            </a:pPr>
            <a:fld id="{4BCE39A9-C129-466F-9B55-685938F758F6}" type="slidenum">
              <a:rPr lang="en-NZ" smtClean="0"/>
              <a:pPr>
                <a:defRPr/>
              </a:pPr>
              <a:t>12</a:t>
            </a:fld>
            <a:endParaRPr lang="en-NZ"/>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Range of experiences here – from lots of power to virtually none. This didn’t seem to be limited just to position in school</a:t>
            </a:r>
            <a:r>
              <a:rPr lang="en-NZ" baseline="0" dirty="0" smtClean="0"/>
              <a:t>.</a:t>
            </a:r>
          </a:p>
          <a:p>
            <a:r>
              <a:rPr lang="en-NZ" baseline="0" dirty="0" smtClean="0"/>
              <a:t>Keeping the momentum going when returning to school also hard – helps to have supports but having more than one person from the school attending was not always as positive an experience as we thought it might be. For example it could up set power dynamics (</a:t>
            </a:r>
            <a:r>
              <a:rPr lang="en-NZ" baseline="0" dirty="0" err="1" smtClean="0"/>
              <a:t>eg</a:t>
            </a:r>
            <a:r>
              <a:rPr lang="en-NZ" baseline="0" dirty="0" smtClean="0"/>
              <a:t> Gina) and </a:t>
            </a:r>
            <a:r>
              <a:rPr lang="en-NZ" baseline="0" dirty="0" err="1" smtClean="0"/>
              <a:t>Ngaire</a:t>
            </a:r>
            <a:r>
              <a:rPr lang="en-NZ" baseline="0" dirty="0" smtClean="0"/>
              <a:t> got worried staff were becoming “evangelical” and putting others off! Some who were working on their own in schools were able to develop and sustain extensive networks that nurtured their growth. </a:t>
            </a:r>
          </a:p>
          <a:p>
            <a:r>
              <a:rPr lang="en-NZ" baseline="0" dirty="0" smtClean="0"/>
              <a:t>Initially we focused on individual growth and development but as project developed we became much more interested in interactions between people and the systems.</a:t>
            </a:r>
            <a:endParaRPr lang="en-NZ" dirty="0"/>
          </a:p>
        </p:txBody>
      </p:sp>
      <p:sp>
        <p:nvSpPr>
          <p:cNvPr id="4" name="Slide Number Placeholder 3"/>
          <p:cNvSpPr>
            <a:spLocks noGrp="1"/>
          </p:cNvSpPr>
          <p:nvPr>
            <p:ph type="sldNum" sz="quarter" idx="10"/>
          </p:nvPr>
        </p:nvSpPr>
        <p:spPr/>
        <p:txBody>
          <a:bodyPr/>
          <a:lstStyle/>
          <a:p>
            <a:pPr>
              <a:defRPr/>
            </a:pPr>
            <a:fld id="{4BCE39A9-C129-466F-9B55-685938F758F6}" type="slidenum">
              <a:rPr lang="en-NZ" smtClean="0"/>
              <a:pPr>
                <a:defRPr/>
              </a:pPr>
              <a:t>13</a:t>
            </a:fld>
            <a:endParaRPr lang="en-NZ"/>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dirty="0"/>
          </a:p>
        </p:txBody>
      </p:sp>
      <p:sp>
        <p:nvSpPr>
          <p:cNvPr id="4" name="Slide Number Placeholder 3"/>
          <p:cNvSpPr>
            <a:spLocks noGrp="1"/>
          </p:cNvSpPr>
          <p:nvPr>
            <p:ph type="sldNum" sz="quarter" idx="10"/>
          </p:nvPr>
        </p:nvSpPr>
        <p:spPr/>
        <p:txBody>
          <a:bodyPr/>
          <a:lstStyle/>
          <a:p>
            <a:pPr>
              <a:defRPr/>
            </a:pPr>
            <a:fld id="{4BCE39A9-C129-466F-9B55-685938F758F6}" type="slidenum">
              <a:rPr lang="en-NZ" smtClean="0"/>
              <a:pPr>
                <a:defRPr/>
              </a:pPr>
              <a:t>14</a:t>
            </a:fld>
            <a:endParaRPr lang="en-NZ"/>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mi-NZ"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mi-NZ"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D0859DC2-624E-4E86-91D0-26367F5A818F}" type="datetimeFigureOut">
              <a:rPr lang="en-US" altLang="en-US"/>
              <a:pPr>
                <a:defRPr/>
              </a:pPr>
              <a:t>12/2/2014</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12F74A1-653C-4001-B516-91DC31929033}" type="slidenum">
              <a:rPr lang="en-US" altLang="en-US"/>
              <a:pPr>
                <a:defRPr/>
              </a:pPr>
              <a:t>‹#›</a:t>
            </a:fld>
            <a:endParaRPr lang="en-US"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mi-NZ"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mi-NZ" smtClean="0"/>
              <a:t>Click to edit Master text styles</a:t>
            </a:r>
          </a:p>
          <a:p>
            <a:pPr lvl="1"/>
            <a:r>
              <a:rPr lang="mi-NZ" smtClean="0"/>
              <a:t>Second level</a:t>
            </a:r>
          </a:p>
          <a:p>
            <a:pPr lvl="2"/>
            <a:r>
              <a:rPr lang="mi-NZ" smtClean="0"/>
              <a:t>Third level</a:t>
            </a:r>
          </a:p>
          <a:p>
            <a:pPr lvl="3"/>
            <a:r>
              <a:rPr lang="mi-NZ" smtClean="0"/>
              <a:t>Fourth level</a:t>
            </a:r>
          </a:p>
          <a:p>
            <a:pPr lvl="4"/>
            <a:r>
              <a:rPr lang="mi-NZ"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CA1ED1CF-3E60-4B08-B1D2-EDC7533E3276}" type="datetimeFigureOut">
              <a:rPr lang="en-US" altLang="en-US"/>
              <a:pPr>
                <a:defRPr/>
              </a:pPr>
              <a:t>12/2/2014</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13539CB-9110-499F-8ADE-555024D10990}" type="slidenum">
              <a:rPr lang="en-US" altLang="en-US"/>
              <a:pPr>
                <a:defRPr/>
              </a:pPr>
              <a:t>‹#›</a:t>
            </a:fld>
            <a:endParaRPr lang="en-US"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mi-NZ"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mi-NZ" smtClean="0"/>
              <a:t>Click to edit Master text styles</a:t>
            </a:r>
          </a:p>
          <a:p>
            <a:pPr lvl="1"/>
            <a:r>
              <a:rPr lang="mi-NZ" smtClean="0"/>
              <a:t>Second level</a:t>
            </a:r>
          </a:p>
          <a:p>
            <a:pPr lvl="2"/>
            <a:r>
              <a:rPr lang="mi-NZ" smtClean="0"/>
              <a:t>Third level</a:t>
            </a:r>
          </a:p>
          <a:p>
            <a:pPr lvl="3"/>
            <a:r>
              <a:rPr lang="mi-NZ" smtClean="0"/>
              <a:t>Fourth level</a:t>
            </a:r>
          </a:p>
          <a:p>
            <a:pPr lvl="4"/>
            <a:r>
              <a:rPr lang="mi-NZ"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6553316-582C-412F-8CB4-B42B9294FD9A}" type="datetimeFigureOut">
              <a:rPr lang="en-US" altLang="en-US"/>
              <a:pPr>
                <a:defRPr/>
              </a:pPr>
              <a:t>12/2/2014</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834CA80-2717-47C5-9465-D650DA4FA2E3}" type="slidenum">
              <a:rPr lang="en-US" altLang="en-US"/>
              <a:pPr>
                <a:defRPr/>
              </a:pPr>
              <a:t>‹#›</a:t>
            </a:fld>
            <a:endParaRPr lang="en-US"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mi-NZ" smtClean="0"/>
              <a:t>Click to edit Master title style</a:t>
            </a:r>
            <a:endParaRPr lang="en-US"/>
          </a:p>
        </p:txBody>
      </p:sp>
      <p:sp>
        <p:nvSpPr>
          <p:cNvPr id="3" name="Content Placeholder 2"/>
          <p:cNvSpPr>
            <a:spLocks noGrp="1"/>
          </p:cNvSpPr>
          <p:nvPr>
            <p:ph idx="1"/>
          </p:nvPr>
        </p:nvSpPr>
        <p:spPr/>
        <p:txBody>
          <a:bodyPr/>
          <a:lstStyle/>
          <a:p>
            <a:pPr lvl="0"/>
            <a:r>
              <a:rPr lang="mi-NZ" smtClean="0"/>
              <a:t>Click to edit Master text styles</a:t>
            </a:r>
          </a:p>
          <a:p>
            <a:pPr lvl="1"/>
            <a:r>
              <a:rPr lang="mi-NZ" smtClean="0"/>
              <a:t>Second level</a:t>
            </a:r>
          </a:p>
          <a:p>
            <a:pPr lvl="2"/>
            <a:r>
              <a:rPr lang="mi-NZ" smtClean="0"/>
              <a:t>Third level</a:t>
            </a:r>
          </a:p>
          <a:p>
            <a:pPr lvl="3"/>
            <a:r>
              <a:rPr lang="mi-NZ" smtClean="0"/>
              <a:t>Fourth level</a:t>
            </a:r>
          </a:p>
          <a:p>
            <a:pPr lvl="4"/>
            <a:r>
              <a:rPr lang="mi-NZ"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71EA4FA7-B8EE-4DB0-B6D9-9DC532C1D72E}" type="datetimeFigureOut">
              <a:rPr lang="en-US" altLang="en-US"/>
              <a:pPr>
                <a:defRPr/>
              </a:pPr>
              <a:t>12/2/2014</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B90AB0-0E85-470E-89EA-8582E5266EAB}" type="slidenum">
              <a:rPr lang="en-US" altLang="en-US"/>
              <a:pPr>
                <a:defRPr/>
              </a:pPr>
              <a:t>‹#›</a:t>
            </a:fld>
            <a:endParaRPr lang="en-US"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mi-NZ"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mi-NZ"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55D03662-6CC3-441A-946B-C58BAB4DF2F4}" type="datetimeFigureOut">
              <a:rPr lang="en-US" altLang="en-US"/>
              <a:pPr>
                <a:defRPr/>
              </a:pPr>
              <a:t>12/2/2014</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59738DA-5ED9-4D58-9A50-4F5CD75B700A}" type="slidenum">
              <a:rPr lang="en-US" altLang="en-US"/>
              <a:pPr>
                <a:defRPr/>
              </a:pPr>
              <a:t>‹#›</a:t>
            </a:fld>
            <a:endParaRPr lang="en-US"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mi-NZ"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mi-NZ" smtClean="0"/>
              <a:t>Click to edit Master text styles</a:t>
            </a:r>
          </a:p>
          <a:p>
            <a:pPr lvl="1"/>
            <a:r>
              <a:rPr lang="mi-NZ" smtClean="0"/>
              <a:t>Second level</a:t>
            </a:r>
          </a:p>
          <a:p>
            <a:pPr lvl="2"/>
            <a:r>
              <a:rPr lang="mi-NZ" smtClean="0"/>
              <a:t>Third level</a:t>
            </a:r>
          </a:p>
          <a:p>
            <a:pPr lvl="3"/>
            <a:r>
              <a:rPr lang="mi-NZ" smtClean="0"/>
              <a:t>Fourth level</a:t>
            </a:r>
          </a:p>
          <a:p>
            <a:pPr lvl="4"/>
            <a:r>
              <a:rPr lang="mi-NZ"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mi-NZ" smtClean="0"/>
              <a:t>Click to edit Master text styles</a:t>
            </a:r>
          </a:p>
          <a:p>
            <a:pPr lvl="1"/>
            <a:r>
              <a:rPr lang="mi-NZ" smtClean="0"/>
              <a:t>Second level</a:t>
            </a:r>
          </a:p>
          <a:p>
            <a:pPr lvl="2"/>
            <a:r>
              <a:rPr lang="mi-NZ" smtClean="0"/>
              <a:t>Third level</a:t>
            </a:r>
          </a:p>
          <a:p>
            <a:pPr lvl="3"/>
            <a:r>
              <a:rPr lang="mi-NZ" smtClean="0"/>
              <a:t>Fourth level</a:t>
            </a:r>
          </a:p>
          <a:p>
            <a:pPr lvl="4"/>
            <a:r>
              <a:rPr lang="mi-NZ"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0BB1B4F7-778F-4AFF-8A31-7D8D78F3B437}" type="datetimeFigureOut">
              <a:rPr lang="en-US" altLang="en-US"/>
              <a:pPr>
                <a:defRPr/>
              </a:pPr>
              <a:t>12/2/2014</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B2D504BC-0611-4B96-A09B-785BE1172BC4}" type="slidenum">
              <a:rPr lang="en-US" altLang="en-US"/>
              <a:pPr>
                <a:defRPr/>
              </a:pPr>
              <a:t>‹#›</a:t>
            </a:fld>
            <a:endParaRPr lang="en-US"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mi-NZ"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mi-NZ"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mi-NZ" smtClean="0"/>
              <a:t>Click to edit Master text styles</a:t>
            </a:r>
          </a:p>
          <a:p>
            <a:pPr lvl="1"/>
            <a:r>
              <a:rPr lang="mi-NZ" smtClean="0"/>
              <a:t>Second level</a:t>
            </a:r>
          </a:p>
          <a:p>
            <a:pPr lvl="2"/>
            <a:r>
              <a:rPr lang="mi-NZ" smtClean="0"/>
              <a:t>Third level</a:t>
            </a:r>
          </a:p>
          <a:p>
            <a:pPr lvl="3"/>
            <a:r>
              <a:rPr lang="mi-NZ" smtClean="0"/>
              <a:t>Fourth level</a:t>
            </a:r>
          </a:p>
          <a:p>
            <a:pPr lvl="4"/>
            <a:r>
              <a:rPr lang="mi-NZ"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mi-NZ"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mi-NZ" smtClean="0"/>
              <a:t>Click to edit Master text styles</a:t>
            </a:r>
          </a:p>
          <a:p>
            <a:pPr lvl="1"/>
            <a:r>
              <a:rPr lang="mi-NZ" smtClean="0"/>
              <a:t>Second level</a:t>
            </a:r>
          </a:p>
          <a:p>
            <a:pPr lvl="2"/>
            <a:r>
              <a:rPr lang="mi-NZ" smtClean="0"/>
              <a:t>Third level</a:t>
            </a:r>
          </a:p>
          <a:p>
            <a:pPr lvl="3"/>
            <a:r>
              <a:rPr lang="mi-NZ" smtClean="0"/>
              <a:t>Fourth level</a:t>
            </a:r>
          </a:p>
          <a:p>
            <a:pPr lvl="4"/>
            <a:r>
              <a:rPr lang="mi-NZ"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25D9116E-96A3-4847-8A74-7C2CE338CAE2}" type="datetimeFigureOut">
              <a:rPr lang="en-US" altLang="en-US"/>
              <a:pPr>
                <a:defRPr/>
              </a:pPr>
              <a:t>12/2/2014</a:t>
            </a:fld>
            <a:endParaRPr lang="en-US" alt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67E85404-1C22-4FCE-B246-66597B10A9C9}" type="slidenum">
              <a:rPr lang="en-US" altLang="en-US"/>
              <a:pPr>
                <a:defRPr/>
              </a:pPr>
              <a:t>‹#›</a:t>
            </a:fld>
            <a:endParaRPr lang="en-US"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mi-NZ"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9CAE1753-8921-413F-8D48-773285DDD834}" type="datetimeFigureOut">
              <a:rPr lang="en-US" altLang="en-US"/>
              <a:pPr>
                <a:defRPr/>
              </a:pPr>
              <a:t>12/2/2014</a:t>
            </a:fld>
            <a:endParaRPr lang="en-US" alt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A57BBF06-E178-472F-AEDD-AAF651F2EDE0}" type="slidenum">
              <a:rPr lang="en-US" altLang="en-US"/>
              <a:pPr>
                <a:defRPr/>
              </a:pPr>
              <a:t>‹#›</a:t>
            </a:fld>
            <a:endParaRPr lang="en-US"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CB60FE8-B112-41F0-842A-F75CB12C212C}" type="datetimeFigureOut">
              <a:rPr lang="en-US" altLang="en-US"/>
              <a:pPr>
                <a:defRPr/>
              </a:pPr>
              <a:t>12/2/2014</a:t>
            </a:fld>
            <a:endParaRPr lang="en-US" alt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10BBCFB9-C05E-4906-B3AA-C47D3F393678}" type="slidenum">
              <a:rPr lang="en-US" altLang="en-US"/>
              <a:pPr>
                <a:defRPr/>
              </a:pPr>
              <a:t>‹#›</a:t>
            </a:fld>
            <a:endParaRPr lang="en-US"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mi-NZ"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mi-NZ" smtClean="0"/>
              <a:t>Click to edit Master text styles</a:t>
            </a:r>
          </a:p>
          <a:p>
            <a:pPr lvl="1"/>
            <a:r>
              <a:rPr lang="mi-NZ" smtClean="0"/>
              <a:t>Second level</a:t>
            </a:r>
          </a:p>
          <a:p>
            <a:pPr lvl="2"/>
            <a:r>
              <a:rPr lang="mi-NZ" smtClean="0"/>
              <a:t>Third level</a:t>
            </a:r>
          </a:p>
          <a:p>
            <a:pPr lvl="3"/>
            <a:r>
              <a:rPr lang="mi-NZ" smtClean="0"/>
              <a:t>Fourth level</a:t>
            </a:r>
          </a:p>
          <a:p>
            <a:pPr lvl="4"/>
            <a:r>
              <a:rPr lang="mi-NZ"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mi-NZ"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091CA085-B118-4F80-B2B0-42944C2E553E}" type="datetimeFigureOut">
              <a:rPr lang="en-US" altLang="en-US"/>
              <a:pPr>
                <a:defRPr/>
              </a:pPr>
              <a:t>12/2/2014</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777B2FD-F3C9-45D2-964C-C021B53777FC}" type="slidenum">
              <a:rPr lang="en-US" altLang="en-US"/>
              <a:pPr>
                <a:defRPr/>
              </a:pPr>
              <a:t>‹#›</a:t>
            </a:fld>
            <a:endParaRPr lang="en-US"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mi-NZ"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mi-NZ" noProof="0" smtClean="0"/>
              <a:t>Drag picture to placeholder or click icon to add</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mi-NZ"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09FD99CA-36E4-45F5-9D4B-FDED06C4FC8E}" type="datetimeFigureOut">
              <a:rPr lang="en-US" altLang="en-US"/>
              <a:pPr>
                <a:defRPr/>
              </a:pPr>
              <a:t>12/2/2014</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70DE15C0-363C-4625-8D49-294D0070FAA6}" type="slidenum">
              <a:rPr lang="en-US" altLang="en-US"/>
              <a:pPr>
                <a:defRPr/>
              </a:pPr>
              <a:t>‹#›</a:t>
            </a:fld>
            <a:endParaRPr lang="en-US"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mi-NZ" altLang="en-US" smtClean="0"/>
              <a:t>Click to edit Master title style</a:t>
            </a:r>
            <a:endParaRPr lang="en-US" altLang="en-US"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mi-NZ" altLang="en-US" smtClean="0"/>
              <a:t>Click to edit Master text styles</a:t>
            </a:r>
          </a:p>
          <a:p>
            <a:pPr lvl="1"/>
            <a:r>
              <a:rPr lang="mi-NZ" altLang="en-US" smtClean="0"/>
              <a:t>Second level</a:t>
            </a:r>
          </a:p>
          <a:p>
            <a:pPr lvl="2"/>
            <a:r>
              <a:rPr lang="mi-NZ" altLang="en-US" smtClean="0"/>
              <a:t>Third level</a:t>
            </a:r>
          </a:p>
          <a:p>
            <a:pPr lvl="3"/>
            <a:r>
              <a:rPr lang="mi-NZ" altLang="en-US" smtClean="0"/>
              <a:t>Fourth level</a:t>
            </a:r>
          </a:p>
          <a:p>
            <a:pPr lvl="4"/>
            <a:r>
              <a:rPr lang="mi-NZ" altLang="en-US" smtClean="0"/>
              <a:t>Fifth level</a:t>
            </a:r>
            <a:endParaRPr lang="en-US" altLang="en-US"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defRPr>
            </a:lvl1pPr>
          </a:lstStyle>
          <a:p>
            <a:pPr>
              <a:defRPr/>
            </a:pPr>
            <a:fld id="{3C9061D9-44DB-453A-A614-17A46F2D7973}" type="datetimeFigureOut">
              <a:rPr lang="en-US" altLang="en-US"/>
              <a:pPr>
                <a:defRPr/>
              </a:pPr>
              <a:t>12/2/2014</a:t>
            </a:fld>
            <a:endParaRPr lang="en-US" alt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pPr>
              <a:defRPr/>
            </a:pPr>
            <a:fld id="{BC56FFBC-9484-48E1-BCE0-B0EFAD862444}"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0" fontAlgn="base" hangingPunct="0">
        <a:spcBef>
          <a:spcPct val="0"/>
        </a:spcBef>
        <a:spcAft>
          <a:spcPct val="0"/>
        </a:spcAft>
        <a:defRPr sz="4400" kern="1200">
          <a:solidFill>
            <a:schemeClr val="tx1"/>
          </a:solidFill>
          <a:latin typeface="+mj-lt"/>
          <a:ea typeface="MS PGothic" pitchFamily="34" charset="-128"/>
          <a:cs typeface="+mj-cs"/>
        </a:defRPr>
      </a:lvl1pPr>
      <a:lvl2pPr algn="ctr" defTabSz="457200" rtl="0" eaLnBrk="0" fontAlgn="base" hangingPunct="0">
        <a:spcBef>
          <a:spcPct val="0"/>
        </a:spcBef>
        <a:spcAft>
          <a:spcPct val="0"/>
        </a:spcAft>
        <a:defRPr sz="4400">
          <a:solidFill>
            <a:schemeClr val="tx1"/>
          </a:solidFill>
          <a:latin typeface="Calibri" pitchFamily="34" charset="0"/>
          <a:ea typeface="MS PGothic" pitchFamily="34" charset="-128"/>
        </a:defRPr>
      </a:lvl2pPr>
      <a:lvl3pPr algn="ctr" defTabSz="457200" rtl="0" eaLnBrk="0" fontAlgn="base" hangingPunct="0">
        <a:spcBef>
          <a:spcPct val="0"/>
        </a:spcBef>
        <a:spcAft>
          <a:spcPct val="0"/>
        </a:spcAft>
        <a:defRPr sz="4400">
          <a:solidFill>
            <a:schemeClr val="tx1"/>
          </a:solidFill>
          <a:latin typeface="Calibri" pitchFamily="34" charset="0"/>
          <a:ea typeface="MS PGothic" pitchFamily="34" charset="-128"/>
        </a:defRPr>
      </a:lvl3pPr>
      <a:lvl4pPr algn="ctr" defTabSz="457200" rtl="0" eaLnBrk="0" fontAlgn="base" hangingPunct="0">
        <a:spcBef>
          <a:spcPct val="0"/>
        </a:spcBef>
        <a:spcAft>
          <a:spcPct val="0"/>
        </a:spcAft>
        <a:defRPr sz="4400">
          <a:solidFill>
            <a:schemeClr val="tx1"/>
          </a:solidFill>
          <a:latin typeface="Calibri" pitchFamily="34" charset="0"/>
          <a:ea typeface="MS PGothic" pitchFamily="34" charset="-128"/>
        </a:defRPr>
      </a:lvl4pPr>
      <a:lvl5pPr algn="ctr" defTabSz="457200" rtl="0" eaLnBrk="0" fontAlgn="base" hangingPunct="0">
        <a:spcBef>
          <a:spcPct val="0"/>
        </a:spcBef>
        <a:spcAft>
          <a:spcPct val="0"/>
        </a:spcAft>
        <a:defRPr sz="4400">
          <a:solidFill>
            <a:schemeClr val="tx1"/>
          </a:solidFill>
          <a:latin typeface="Calibri" pitchFamily="34" charset="0"/>
          <a:ea typeface="MS PGothic" pitchFamily="34" charset="-128"/>
        </a:defRPr>
      </a:lvl5pPr>
      <a:lvl6pPr marL="457200" algn="ctr" defTabSz="457200" rtl="0" fontAlgn="base">
        <a:spcBef>
          <a:spcPct val="0"/>
        </a:spcBef>
        <a:spcAft>
          <a:spcPct val="0"/>
        </a:spcAft>
        <a:defRPr sz="4400">
          <a:solidFill>
            <a:schemeClr val="tx1"/>
          </a:solidFill>
          <a:latin typeface="Calibri" pitchFamily="34" charset="0"/>
          <a:ea typeface="MS PGothic" pitchFamily="34" charset="-128"/>
        </a:defRPr>
      </a:lvl6pPr>
      <a:lvl7pPr marL="914400" algn="ctr" defTabSz="457200" rtl="0" fontAlgn="base">
        <a:spcBef>
          <a:spcPct val="0"/>
        </a:spcBef>
        <a:spcAft>
          <a:spcPct val="0"/>
        </a:spcAft>
        <a:defRPr sz="4400">
          <a:solidFill>
            <a:schemeClr val="tx1"/>
          </a:solidFill>
          <a:latin typeface="Calibri" pitchFamily="34" charset="0"/>
          <a:ea typeface="MS PGothic" pitchFamily="34" charset="-128"/>
        </a:defRPr>
      </a:lvl7pPr>
      <a:lvl8pPr marL="1371600" algn="ctr" defTabSz="457200" rtl="0" fontAlgn="base">
        <a:spcBef>
          <a:spcPct val="0"/>
        </a:spcBef>
        <a:spcAft>
          <a:spcPct val="0"/>
        </a:spcAft>
        <a:defRPr sz="4400">
          <a:solidFill>
            <a:schemeClr val="tx1"/>
          </a:solidFill>
          <a:latin typeface="Calibri" pitchFamily="34" charset="0"/>
          <a:ea typeface="MS PGothic" pitchFamily="34" charset="-128"/>
        </a:defRPr>
      </a:lvl8pPr>
      <a:lvl9pPr marL="1828800" algn="ctr" defTabSz="457200" rtl="0" fontAlgn="base">
        <a:spcBef>
          <a:spcPct val="0"/>
        </a:spcBef>
        <a:spcAft>
          <a:spcPct val="0"/>
        </a:spcAft>
        <a:defRPr sz="4400">
          <a:solidFill>
            <a:schemeClr val="tx1"/>
          </a:solidFill>
          <a:latin typeface="Calibri" pitchFamily="34" charset="0"/>
          <a:ea typeface="MS PGothic" pitchFamily="34" charset="-128"/>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S PGothic" pitchFamily="34" charset="-128"/>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S PGothic" pitchFamily="34" charset="-128"/>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S PGothic" pitchFamily="34" charset="-128"/>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image" Target="../media/image11.jpeg"/><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3" Type="http://schemas.openxmlformats.org/officeDocument/2006/relationships/hyperlink" Target="http://www.worthlessgenius.com/wp-content/uploads/2009/04/scratching_head.jpg" TargetMode="External"/><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a:xfrm>
            <a:off x="498475" y="676275"/>
            <a:ext cx="8321675" cy="1698625"/>
          </a:xfrm>
        </p:spPr>
        <p:txBody>
          <a:bodyPr rtlCol="0">
            <a:noAutofit/>
          </a:bodyPr>
          <a:lstStyle/>
          <a:p>
            <a:pPr algn="ctr" eaLnBrk="1" fontAlgn="auto" hangingPunct="1">
              <a:spcAft>
                <a:spcPts val="0"/>
              </a:spcAft>
              <a:defRPr/>
            </a:pPr>
            <a:r>
              <a:rPr lang="en-US" sz="3200" cap="none" dirty="0">
                <a:ea typeface="+mj-ea"/>
              </a:rPr>
              <a:t>T</a:t>
            </a:r>
            <a:r>
              <a:rPr lang="en-US" sz="3200" cap="none" dirty="0" smtClean="0">
                <a:ea typeface="+mj-ea"/>
              </a:rPr>
              <a:t>eacher professional learning and development for a future-oriented education system </a:t>
            </a:r>
            <a:br>
              <a:rPr lang="en-US" sz="3200" cap="none" dirty="0" smtClean="0">
                <a:ea typeface="+mj-ea"/>
              </a:rPr>
            </a:br>
            <a:r>
              <a:rPr lang="en-US" sz="3200" cap="none" dirty="0" smtClean="0">
                <a:ea typeface="+mj-ea"/>
              </a:rPr>
              <a:t>– a “wicked problem”?</a:t>
            </a:r>
            <a:endParaRPr lang="en-US" sz="3200" cap="none" dirty="0">
              <a:ea typeface="+mj-ea"/>
            </a:endParaRPr>
          </a:p>
        </p:txBody>
      </p:sp>
      <p:sp>
        <p:nvSpPr>
          <p:cNvPr id="13" name="Text Placeholder 12"/>
          <p:cNvSpPr>
            <a:spLocks noGrp="1"/>
          </p:cNvSpPr>
          <p:nvPr>
            <p:ph type="body" idx="1"/>
          </p:nvPr>
        </p:nvSpPr>
        <p:spPr>
          <a:xfrm>
            <a:off x="242888" y="3082925"/>
            <a:ext cx="8443912" cy="568325"/>
          </a:xfrm>
        </p:spPr>
        <p:txBody>
          <a:bodyPr rtlCol="0">
            <a:noAutofit/>
          </a:bodyPr>
          <a:lstStyle/>
          <a:p>
            <a:pPr algn="ctr" eaLnBrk="1" fontAlgn="auto" hangingPunct="1">
              <a:spcAft>
                <a:spcPts val="0"/>
              </a:spcAft>
              <a:buFont typeface="Arial"/>
              <a:buNone/>
              <a:defRPr/>
            </a:pPr>
            <a:r>
              <a:rPr lang="en-US" sz="2800" dirty="0" smtClean="0">
                <a:ea typeface="+mn-ea"/>
              </a:rPr>
              <a:t>Jane Gilbert</a:t>
            </a:r>
            <a:r>
              <a:rPr lang="en-US" sz="2800" dirty="0">
                <a:ea typeface="+mn-ea"/>
              </a:rPr>
              <a:t> </a:t>
            </a:r>
            <a:r>
              <a:rPr lang="en-US" sz="2800" dirty="0" smtClean="0">
                <a:ea typeface="+mn-ea"/>
              </a:rPr>
              <a:t>(AUT University) &amp; Ally Bull (NZCER)</a:t>
            </a:r>
            <a:endParaRPr lang="en-US" sz="2800" dirty="0">
              <a:ea typeface="+mn-ea"/>
            </a:endParaRPr>
          </a:p>
        </p:txBody>
      </p:sp>
      <p:sp>
        <p:nvSpPr>
          <p:cNvPr id="2052" name="TextBox 1"/>
          <p:cNvSpPr txBox="1">
            <a:spLocks noChangeArrowheads="1"/>
          </p:cNvSpPr>
          <p:nvPr/>
        </p:nvSpPr>
        <p:spPr bwMode="auto">
          <a:xfrm>
            <a:off x="1047750" y="4359275"/>
            <a:ext cx="6550025" cy="1476375"/>
          </a:xfrm>
          <a:prstGeom prst="rect">
            <a:avLst/>
          </a:prstGeom>
          <a:noFill/>
          <a:ln w="9525">
            <a:noFill/>
            <a:miter lim="800000"/>
            <a:headEnd/>
            <a:tailEnd/>
          </a:ln>
        </p:spPr>
        <p:txBody>
          <a:bodyPr wrap="none">
            <a:spAutoFit/>
          </a:bodyPr>
          <a:lstStyle/>
          <a:p>
            <a:pPr algn="ctr"/>
            <a:r>
              <a:rPr lang="en-NZ"/>
              <a:t>Paper presented to the joint conference of the </a:t>
            </a:r>
          </a:p>
          <a:p>
            <a:pPr algn="ctr"/>
            <a:r>
              <a:rPr lang="en-NZ"/>
              <a:t>Australian Association for Research in Education (AARE)</a:t>
            </a:r>
          </a:p>
          <a:p>
            <a:pPr algn="ctr"/>
            <a:r>
              <a:rPr lang="en-NZ"/>
              <a:t>and the New Zealand Association for Research in Education (NZARE)</a:t>
            </a:r>
          </a:p>
          <a:p>
            <a:pPr algn="ctr"/>
            <a:r>
              <a:rPr lang="en-NZ"/>
              <a:t>Queensland University of Technology,  Brisbane </a:t>
            </a:r>
          </a:p>
          <a:p>
            <a:pPr algn="ctr"/>
            <a:r>
              <a:rPr lang="en-NZ"/>
              <a:t>3</a:t>
            </a:r>
            <a:r>
              <a:rPr lang="en-NZ" baseline="30000"/>
              <a:t>rd</a:t>
            </a:r>
            <a:r>
              <a:rPr lang="en-NZ"/>
              <a:t> December 2014</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NZ" dirty="0" smtClean="0"/>
              <a:t>Was the PLD transformative?</a:t>
            </a:r>
            <a:endParaRPr lang="en-NZ" dirty="0"/>
          </a:p>
        </p:txBody>
      </p:sp>
      <p:sp>
        <p:nvSpPr>
          <p:cNvPr id="6" name="Content Placeholder 5"/>
          <p:cNvSpPr>
            <a:spLocks noGrp="1"/>
          </p:cNvSpPr>
          <p:nvPr>
            <p:ph idx="1"/>
          </p:nvPr>
        </p:nvSpPr>
        <p:spPr/>
        <p:txBody>
          <a:bodyPr/>
          <a:lstStyle/>
          <a:p>
            <a:r>
              <a:rPr lang="en-NZ" i="1" dirty="0" smtClean="0">
                <a:solidFill>
                  <a:schemeClr val="tx2"/>
                </a:solidFill>
              </a:rPr>
              <a:t>I don’t think it’s changed me except that it’s given me more ammunition and an authority to speak and a passion to speak – a sense of urgency of the need to keep talking about this and begin some action.</a:t>
            </a:r>
          </a:p>
          <a:p>
            <a:r>
              <a:rPr lang="en-NZ" i="1" dirty="0" smtClean="0">
                <a:solidFill>
                  <a:schemeClr val="accent3"/>
                </a:solidFill>
              </a:rPr>
              <a:t>It’s actually shifted my whole perspective on the world.</a:t>
            </a:r>
          </a:p>
          <a:p>
            <a:r>
              <a:rPr lang="en-NZ" i="1" dirty="0" smtClean="0">
                <a:solidFill>
                  <a:schemeClr val="accent5"/>
                </a:solidFill>
              </a:rPr>
              <a:t>I’m not the same person I was 8 weeks ago.</a:t>
            </a:r>
            <a:endParaRPr lang="en-NZ" i="1" dirty="0">
              <a:solidFill>
                <a:schemeClr val="accent5"/>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NZ" dirty="0" smtClean="0"/>
              <a:t>How did participants feel about the PLD?</a:t>
            </a:r>
            <a:endParaRPr lang="en-NZ" dirty="0"/>
          </a:p>
        </p:txBody>
      </p:sp>
      <p:sp>
        <p:nvSpPr>
          <p:cNvPr id="7" name="Content Placeholder 6"/>
          <p:cNvSpPr>
            <a:spLocks noGrp="1"/>
          </p:cNvSpPr>
          <p:nvPr>
            <p:ph idx="1"/>
          </p:nvPr>
        </p:nvSpPr>
        <p:spPr/>
        <p:txBody>
          <a:bodyPr/>
          <a:lstStyle/>
          <a:p>
            <a:r>
              <a:rPr lang="en-NZ" i="1" dirty="0" smtClean="0">
                <a:solidFill>
                  <a:srgbClr val="3333CC"/>
                </a:solidFill>
              </a:rPr>
              <a:t>...as painful as it was I really, really valued that.</a:t>
            </a:r>
          </a:p>
          <a:p>
            <a:r>
              <a:rPr lang="en-NZ" i="1" dirty="0" smtClean="0">
                <a:solidFill>
                  <a:srgbClr val="339933"/>
                </a:solidFill>
              </a:rPr>
              <a:t>It’s scary – it’s fun but it’s scary!</a:t>
            </a:r>
          </a:p>
          <a:p>
            <a:r>
              <a:rPr lang="en-NZ" i="1" dirty="0" smtClean="0">
                <a:solidFill>
                  <a:srgbClr val="CC3300"/>
                </a:solidFill>
              </a:rPr>
              <a:t>It’s exciting but it’s doing my head in!</a:t>
            </a:r>
          </a:p>
          <a:p>
            <a:r>
              <a:rPr lang="en-NZ" i="1" dirty="0" smtClean="0">
                <a:solidFill>
                  <a:srgbClr val="3333CC"/>
                </a:solidFill>
              </a:rPr>
              <a:t>It’s daunting – and fascinating</a:t>
            </a:r>
          </a:p>
          <a:p>
            <a:r>
              <a:rPr lang="en-NZ" i="1" dirty="0" smtClean="0">
                <a:solidFill>
                  <a:srgbClr val="339933"/>
                </a:solidFill>
              </a:rPr>
              <a:t>I swing from being absolutely frozen to absolute excitement.</a:t>
            </a:r>
            <a:endParaRPr lang="en-NZ" i="1" dirty="0">
              <a:solidFill>
                <a:srgbClr val="339933"/>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Helpful components of PLD</a:t>
            </a:r>
            <a:endParaRPr lang="en-NZ" dirty="0"/>
          </a:p>
        </p:txBody>
      </p:sp>
      <p:sp>
        <p:nvSpPr>
          <p:cNvPr id="3" name="Content Placeholder 2"/>
          <p:cNvSpPr>
            <a:spLocks noGrp="1"/>
          </p:cNvSpPr>
          <p:nvPr>
            <p:ph idx="1"/>
          </p:nvPr>
        </p:nvSpPr>
        <p:spPr/>
        <p:txBody>
          <a:bodyPr/>
          <a:lstStyle/>
          <a:p>
            <a:r>
              <a:rPr lang="en-NZ" dirty="0" smtClean="0"/>
              <a:t>Journal reflections on the “readings”</a:t>
            </a:r>
          </a:p>
          <a:p>
            <a:pPr>
              <a:buNone/>
            </a:pPr>
            <a:r>
              <a:rPr lang="en-NZ" i="1" dirty="0" smtClean="0">
                <a:solidFill>
                  <a:srgbClr val="3333CC"/>
                </a:solidFill>
              </a:rPr>
              <a:t>	To read it to the level where I could review it and form an opinion on it that was quite a big step in terms of making me think about things, making me challenge my own thinking.</a:t>
            </a:r>
          </a:p>
          <a:p>
            <a:r>
              <a:rPr lang="en-NZ" dirty="0" smtClean="0">
                <a:solidFill>
                  <a:srgbClr val="000000"/>
                </a:solidFill>
              </a:rPr>
              <a:t>Work load</a:t>
            </a:r>
          </a:p>
          <a:p>
            <a:pPr>
              <a:buNone/>
            </a:pPr>
            <a:r>
              <a:rPr lang="en-NZ" i="1" dirty="0" smtClean="0">
                <a:solidFill>
                  <a:srgbClr val="339933"/>
                </a:solidFill>
              </a:rPr>
              <a:t>	It’s like running a marathon</a:t>
            </a:r>
          </a:p>
          <a:p>
            <a:r>
              <a:rPr lang="en-NZ" dirty="0" smtClean="0">
                <a:solidFill>
                  <a:srgbClr val="000000"/>
                </a:solidFill>
              </a:rPr>
              <a:t>Opportunities to discuss ideas with others</a:t>
            </a:r>
          </a:p>
          <a:p>
            <a:endParaRPr lang="en-NZ" dirty="0">
              <a:solidFill>
                <a:srgbClr val="000000"/>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Acting differently</a:t>
            </a:r>
            <a:endParaRPr lang="en-NZ" dirty="0"/>
          </a:p>
        </p:txBody>
      </p:sp>
      <p:sp>
        <p:nvSpPr>
          <p:cNvPr id="3" name="Content Placeholder 2"/>
          <p:cNvSpPr>
            <a:spLocks noGrp="1"/>
          </p:cNvSpPr>
          <p:nvPr>
            <p:ph idx="1"/>
          </p:nvPr>
        </p:nvSpPr>
        <p:spPr/>
        <p:txBody>
          <a:bodyPr/>
          <a:lstStyle/>
          <a:p>
            <a:r>
              <a:rPr lang="en-NZ" i="1" dirty="0" smtClean="0">
                <a:solidFill>
                  <a:srgbClr val="00B050"/>
                </a:solidFill>
              </a:rPr>
              <a:t>It’s quite challenging to do when a school culture is already quite successful</a:t>
            </a:r>
          </a:p>
          <a:p>
            <a:r>
              <a:rPr lang="en-NZ" i="1" dirty="0" smtClean="0">
                <a:solidFill>
                  <a:srgbClr val="3333CC"/>
                </a:solidFill>
              </a:rPr>
              <a:t>I’m aware that I’m no longer being challenged and that feels dangerous. I’m worried I won’t continue to examine ideas critically and I will slip unwillingly towards complacency.</a:t>
            </a:r>
            <a:endParaRPr lang="en-NZ" i="1" dirty="0">
              <a:solidFill>
                <a:srgbClr val="3333CC"/>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1"/>
          <p:cNvSpPr txBox="1">
            <a:spLocks noChangeArrowheads="1"/>
          </p:cNvSpPr>
          <p:nvPr/>
        </p:nvSpPr>
        <p:spPr bwMode="auto">
          <a:xfrm>
            <a:off x="325438" y="241300"/>
            <a:ext cx="4186237" cy="523875"/>
          </a:xfrm>
          <a:prstGeom prst="rect">
            <a:avLst/>
          </a:prstGeom>
          <a:noFill/>
          <a:ln w="9525">
            <a:noFill/>
            <a:miter lim="800000"/>
            <a:headEnd/>
            <a:tailEnd/>
          </a:ln>
        </p:spPr>
        <p:txBody>
          <a:bodyPr wrap="none">
            <a:spAutoFit/>
          </a:bodyPr>
          <a:lstStyle/>
          <a:p>
            <a:r>
              <a:rPr lang="en-NZ" altLang="en-US" sz="2800" b="1">
                <a:solidFill>
                  <a:schemeClr val="tx2"/>
                </a:solidFill>
              </a:rPr>
              <a:t>Shift in project over time </a:t>
            </a:r>
            <a:r>
              <a:rPr lang="en-NZ" altLang="en-US" sz="2400">
                <a:solidFill>
                  <a:schemeClr val="tx2"/>
                </a:solidFill>
              </a:rPr>
              <a:t>…</a:t>
            </a:r>
          </a:p>
        </p:txBody>
      </p:sp>
      <p:sp>
        <p:nvSpPr>
          <p:cNvPr id="10243" name="TextBox 3"/>
          <p:cNvSpPr txBox="1">
            <a:spLocks noChangeArrowheads="1"/>
          </p:cNvSpPr>
          <p:nvPr/>
        </p:nvSpPr>
        <p:spPr bwMode="auto">
          <a:xfrm>
            <a:off x="2144713" y="946150"/>
            <a:ext cx="4937125" cy="460375"/>
          </a:xfrm>
          <a:prstGeom prst="rect">
            <a:avLst/>
          </a:prstGeom>
          <a:noFill/>
          <a:ln w="3175">
            <a:solidFill>
              <a:schemeClr val="tx1"/>
            </a:solidFill>
            <a:miter lim="800000"/>
            <a:headEnd/>
            <a:tailEnd/>
          </a:ln>
        </p:spPr>
        <p:txBody>
          <a:bodyPr>
            <a:spAutoFit/>
          </a:bodyPr>
          <a:lstStyle/>
          <a:p>
            <a:r>
              <a:rPr lang="en-NZ" altLang="en-US" sz="2400" dirty="0"/>
              <a:t>Tracking </a:t>
            </a:r>
            <a:r>
              <a:rPr lang="en-NZ" altLang="en-US" sz="2400" b="1" dirty="0"/>
              <a:t>individual</a:t>
            </a:r>
            <a:r>
              <a:rPr lang="en-NZ" altLang="en-US" sz="2400" dirty="0"/>
              <a:t> </a:t>
            </a:r>
            <a:r>
              <a:rPr lang="en-NZ" altLang="en-US" sz="2400" b="1" dirty="0"/>
              <a:t>thinking</a:t>
            </a:r>
            <a:r>
              <a:rPr lang="en-NZ" altLang="en-US" sz="2400" dirty="0"/>
              <a:t> processes</a:t>
            </a:r>
          </a:p>
        </p:txBody>
      </p:sp>
      <p:pic>
        <p:nvPicPr>
          <p:cNvPr id="10244" name="Picture 4"/>
          <p:cNvPicPr>
            <a:picLocks noChangeAspect="1"/>
          </p:cNvPicPr>
          <p:nvPr/>
        </p:nvPicPr>
        <p:blipFill>
          <a:blip r:embed="rId3"/>
          <a:srcRect/>
          <a:stretch>
            <a:fillRect/>
          </a:stretch>
        </p:blipFill>
        <p:spPr bwMode="auto">
          <a:xfrm>
            <a:off x="6911975" y="3338390"/>
            <a:ext cx="2232025" cy="1862138"/>
          </a:xfrm>
          <a:prstGeom prst="rect">
            <a:avLst/>
          </a:prstGeom>
          <a:noFill/>
          <a:ln w="9525">
            <a:noFill/>
            <a:miter lim="800000"/>
            <a:headEnd/>
            <a:tailEnd/>
          </a:ln>
        </p:spPr>
      </p:pic>
      <p:pic>
        <p:nvPicPr>
          <p:cNvPr id="10245" name="Picture 5"/>
          <p:cNvPicPr>
            <a:picLocks noChangeAspect="1"/>
          </p:cNvPicPr>
          <p:nvPr/>
        </p:nvPicPr>
        <p:blipFill>
          <a:blip r:embed="rId4"/>
          <a:srcRect/>
          <a:stretch>
            <a:fillRect/>
          </a:stretch>
        </p:blipFill>
        <p:spPr bwMode="auto">
          <a:xfrm>
            <a:off x="0" y="1739900"/>
            <a:ext cx="2144713" cy="1952625"/>
          </a:xfrm>
          <a:prstGeom prst="rect">
            <a:avLst/>
          </a:prstGeom>
          <a:noFill/>
          <a:ln w="9525">
            <a:noFill/>
            <a:miter lim="800000"/>
            <a:headEnd/>
            <a:tailEnd/>
          </a:ln>
        </p:spPr>
      </p:pic>
      <p:pic>
        <p:nvPicPr>
          <p:cNvPr id="10246" name="Picture 7"/>
          <p:cNvPicPr>
            <a:picLocks noChangeAspect="1"/>
          </p:cNvPicPr>
          <p:nvPr/>
        </p:nvPicPr>
        <p:blipFill>
          <a:blip r:embed="rId5"/>
          <a:srcRect/>
          <a:stretch>
            <a:fillRect/>
          </a:stretch>
        </p:blipFill>
        <p:spPr bwMode="auto">
          <a:xfrm>
            <a:off x="7165975" y="0"/>
            <a:ext cx="1978025" cy="1406525"/>
          </a:xfrm>
          <a:prstGeom prst="rect">
            <a:avLst/>
          </a:prstGeom>
          <a:noFill/>
          <a:ln w="9525">
            <a:noFill/>
            <a:miter lim="800000"/>
            <a:headEnd/>
            <a:tailEnd/>
          </a:ln>
        </p:spPr>
      </p:pic>
      <p:sp>
        <p:nvSpPr>
          <p:cNvPr id="10247" name="TextBox 6"/>
          <p:cNvSpPr txBox="1">
            <a:spLocks noChangeArrowheads="1"/>
          </p:cNvSpPr>
          <p:nvPr/>
        </p:nvSpPr>
        <p:spPr bwMode="auto">
          <a:xfrm>
            <a:off x="2209800" y="2052857"/>
            <a:ext cx="6934200" cy="830263"/>
          </a:xfrm>
          <a:prstGeom prst="rect">
            <a:avLst/>
          </a:prstGeom>
          <a:noFill/>
          <a:ln w="3175">
            <a:solidFill>
              <a:schemeClr val="tx1"/>
            </a:solidFill>
            <a:miter lim="800000"/>
            <a:headEnd/>
            <a:tailEnd/>
          </a:ln>
        </p:spPr>
        <p:txBody>
          <a:bodyPr>
            <a:spAutoFit/>
          </a:bodyPr>
          <a:lstStyle/>
          <a:p>
            <a:r>
              <a:rPr lang="en-NZ" altLang="en-US" sz="2400" dirty="0"/>
              <a:t>Participants individual </a:t>
            </a:r>
            <a:r>
              <a:rPr lang="en-NZ" altLang="en-US" sz="2400" b="1" dirty="0"/>
              <a:t>agents</a:t>
            </a:r>
            <a:r>
              <a:rPr lang="en-NZ" altLang="en-US" sz="2400" dirty="0"/>
              <a:t>/actors in a </a:t>
            </a:r>
            <a:r>
              <a:rPr lang="en-NZ" altLang="en-US" sz="2400" b="1" dirty="0"/>
              <a:t>system</a:t>
            </a:r>
            <a:r>
              <a:rPr lang="en-NZ" altLang="en-US" sz="2400" dirty="0"/>
              <a:t> - that they are </a:t>
            </a:r>
            <a:r>
              <a:rPr lang="en-NZ" altLang="en-US" sz="2400" b="1" i="1" dirty="0"/>
              <a:t>constructed by</a:t>
            </a:r>
            <a:r>
              <a:rPr lang="en-NZ" altLang="en-US" sz="2400" dirty="0"/>
              <a:t>, but also </a:t>
            </a:r>
            <a:r>
              <a:rPr lang="en-NZ" altLang="en-US" sz="2400" b="1" i="1" dirty="0"/>
              <a:t>contribute </a:t>
            </a:r>
            <a:r>
              <a:rPr lang="en-NZ" altLang="en-US" sz="2400" b="1" dirty="0"/>
              <a:t>t</a:t>
            </a:r>
            <a:r>
              <a:rPr lang="en-NZ" altLang="en-US" sz="2400" dirty="0"/>
              <a:t>o …</a:t>
            </a:r>
          </a:p>
        </p:txBody>
      </p:sp>
      <p:sp>
        <p:nvSpPr>
          <p:cNvPr id="10248" name="TextBox 9"/>
          <p:cNvSpPr txBox="1">
            <a:spLocks noChangeArrowheads="1"/>
          </p:cNvSpPr>
          <p:nvPr/>
        </p:nvSpPr>
        <p:spPr bwMode="auto">
          <a:xfrm>
            <a:off x="2008981" y="3692525"/>
            <a:ext cx="3932237" cy="1200150"/>
          </a:xfrm>
          <a:prstGeom prst="rect">
            <a:avLst/>
          </a:prstGeom>
          <a:noFill/>
          <a:ln w="3175">
            <a:solidFill>
              <a:schemeClr val="tx1"/>
            </a:solidFill>
            <a:miter lim="800000"/>
            <a:headEnd/>
            <a:tailEnd/>
          </a:ln>
        </p:spPr>
        <p:txBody>
          <a:bodyPr wrap="none">
            <a:spAutoFit/>
          </a:bodyPr>
          <a:lstStyle/>
          <a:p>
            <a:r>
              <a:rPr lang="en-NZ" altLang="en-US" sz="2400" dirty="0"/>
              <a:t>Education as </a:t>
            </a:r>
            <a:r>
              <a:rPr lang="en-NZ" altLang="en-US" sz="2400" b="1" dirty="0"/>
              <a:t>complex system </a:t>
            </a:r>
          </a:p>
          <a:p>
            <a:r>
              <a:rPr lang="en-NZ" altLang="en-US" sz="2400" dirty="0"/>
              <a:t> -  “spaces between” parts </a:t>
            </a:r>
          </a:p>
          <a:p>
            <a:r>
              <a:rPr lang="en-NZ" altLang="en-US" sz="2400" dirty="0"/>
              <a:t>-    possibility of </a:t>
            </a:r>
            <a:r>
              <a:rPr lang="en-NZ" altLang="en-US" sz="2400" b="1" dirty="0"/>
              <a:t>emergence</a:t>
            </a:r>
          </a:p>
        </p:txBody>
      </p:sp>
      <p:sp>
        <p:nvSpPr>
          <p:cNvPr id="10249" name="TextBox 10"/>
          <p:cNvSpPr txBox="1">
            <a:spLocks noChangeArrowheads="1"/>
          </p:cNvSpPr>
          <p:nvPr/>
        </p:nvSpPr>
        <p:spPr bwMode="auto">
          <a:xfrm>
            <a:off x="4035425" y="1406526"/>
            <a:ext cx="536575" cy="646331"/>
          </a:xfrm>
          <a:prstGeom prst="rect">
            <a:avLst/>
          </a:prstGeom>
          <a:noFill/>
          <a:ln w="9525">
            <a:noFill/>
            <a:miter lim="800000"/>
            <a:headEnd/>
            <a:tailEnd/>
          </a:ln>
        </p:spPr>
        <p:txBody>
          <a:bodyPr wrap="square">
            <a:spAutoFit/>
          </a:bodyPr>
          <a:lstStyle/>
          <a:p>
            <a:r>
              <a:rPr lang="en-NZ" altLang="en-US" sz="3600" b="1" dirty="0"/>
              <a:t>↓</a:t>
            </a:r>
          </a:p>
        </p:txBody>
      </p:sp>
      <p:sp>
        <p:nvSpPr>
          <p:cNvPr id="10250" name="TextBox 12"/>
          <p:cNvSpPr txBox="1">
            <a:spLocks noChangeArrowheads="1"/>
          </p:cNvSpPr>
          <p:nvPr/>
        </p:nvSpPr>
        <p:spPr bwMode="auto">
          <a:xfrm>
            <a:off x="3975100" y="3046412"/>
            <a:ext cx="536575" cy="646113"/>
          </a:xfrm>
          <a:prstGeom prst="rect">
            <a:avLst/>
          </a:prstGeom>
          <a:noFill/>
          <a:ln w="9525">
            <a:noFill/>
            <a:miter lim="800000"/>
            <a:headEnd/>
            <a:tailEnd/>
          </a:ln>
        </p:spPr>
        <p:txBody>
          <a:bodyPr>
            <a:spAutoFit/>
          </a:bodyPr>
          <a:lstStyle/>
          <a:p>
            <a:r>
              <a:rPr lang="en-NZ" altLang="en-US" sz="3600" b="1" dirty="0"/>
              <a:t>↓</a:t>
            </a:r>
          </a:p>
        </p:txBody>
      </p:sp>
      <p:sp>
        <p:nvSpPr>
          <p:cNvPr id="11" name="TextBox 10"/>
          <p:cNvSpPr txBox="1"/>
          <p:nvPr/>
        </p:nvSpPr>
        <p:spPr>
          <a:xfrm>
            <a:off x="325438" y="5697415"/>
            <a:ext cx="8537207" cy="830997"/>
          </a:xfrm>
          <a:prstGeom prst="rect">
            <a:avLst/>
          </a:prstGeom>
          <a:noFill/>
        </p:spPr>
        <p:txBody>
          <a:bodyPr wrap="square" rtlCol="0">
            <a:spAutoFit/>
          </a:bodyPr>
          <a:lstStyle/>
          <a:p>
            <a:r>
              <a:rPr lang="en-NZ" sz="2400" dirty="0" smtClean="0"/>
              <a:t>Have we achieved what we set out to do..?</a:t>
            </a:r>
          </a:p>
          <a:p>
            <a:r>
              <a:rPr lang="en-NZ" sz="2400" dirty="0" smtClean="0"/>
              <a:t>Not really ... </a:t>
            </a:r>
            <a:r>
              <a:rPr lang="en-NZ" sz="2400" dirty="0" smtClean="0"/>
              <a:t>p</a:t>
            </a:r>
            <a:r>
              <a:rPr lang="en-NZ" sz="2400" dirty="0" smtClean="0"/>
              <a:t>roject has produced more questions than answers...</a:t>
            </a:r>
            <a:endParaRPr lang="en-NZ" sz="24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18016" y="709935"/>
            <a:ext cx="904415" cy="584775"/>
          </a:xfrm>
          <a:prstGeom prst="rect">
            <a:avLst/>
          </a:prstGeom>
          <a:noFill/>
        </p:spPr>
        <p:txBody>
          <a:bodyPr wrap="none" rtlCol="0">
            <a:spAutoFit/>
          </a:bodyPr>
          <a:lstStyle/>
          <a:p>
            <a:r>
              <a:rPr lang="en-NZ" sz="3200" dirty="0" smtClean="0"/>
              <a:t>Plan</a:t>
            </a:r>
            <a:endParaRPr lang="en-NZ" sz="3200" dirty="0"/>
          </a:p>
        </p:txBody>
      </p:sp>
      <p:sp>
        <p:nvSpPr>
          <p:cNvPr id="3" name="TextBox 2"/>
          <p:cNvSpPr txBox="1"/>
          <p:nvPr/>
        </p:nvSpPr>
        <p:spPr>
          <a:xfrm>
            <a:off x="1100231" y="1705708"/>
            <a:ext cx="6472862" cy="4031873"/>
          </a:xfrm>
          <a:prstGeom prst="rect">
            <a:avLst/>
          </a:prstGeom>
          <a:noFill/>
        </p:spPr>
        <p:txBody>
          <a:bodyPr wrap="none" rtlCol="0">
            <a:spAutoFit/>
          </a:bodyPr>
          <a:lstStyle/>
          <a:p>
            <a:pPr marL="342900" indent="-342900">
              <a:buAutoNum type="arabicPeriod"/>
            </a:pPr>
            <a:r>
              <a:rPr lang="en-NZ" sz="3200" dirty="0" smtClean="0"/>
              <a:t>  Background</a:t>
            </a:r>
          </a:p>
          <a:p>
            <a:pPr marL="800100" lvl="1" indent="-342900">
              <a:buFont typeface="Arial" pitchFamily="34" charset="0"/>
              <a:buChar char="•"/>
            </a:pPr>
            <a:r>
              <a:rPr lang="en-NZ" sz="3200" dirty="0" smtClean="0"/>
              <a:t>future-oriented education ‘story’</a:t>
            </a:r>
          </a:p>
          <a:p>
            <a:pPr marL="800100" lvl="1" indent="-342900">
              <a:buFont typeface="Arial" pitchFamily="34" charset="0"/>
              <a:buChar char="•"/>
            </a:pPr>
            <a:r>
              <a:rPr lang="en-NZ" sz="3200" dirty="0" smtClean="0"/>
              <a:t>‘problem’</a:t>
            </a:r>
          </a:p>
          <a:p>
            <a:pPr marL="800100" lvl="1" indent="-342900"/>
            <a:endParaRPr lang="en-NZ" sz="3200" dirty="0" smtClean="0"/>
          </a:p>
          <a:p>
            <a:pPr marL="514350" indent="-514350">
              <a:buAutoNum type="arabicPeriod" startAt="2"/>
            </a:pPr>
            <a:r>
              <a:rPr lang="en-NZ" sz="3200" dirty="0" smtClean="0"/>
              <a:t>The project</a:t>
            </a:r>
          </a:p>
          <a:p>
            <a:pPr marL="971550" lvl="1" indent="-514350">
              <a:buFont typeface="Arial" pitchFamily="34" charset="0"/>
              <a:buChar char="•"/>
            </a:pPr>
            <a:r>
              <a:rPr lang="en-NZ" sz="3200" dirty="0" smtClean="0"/>
              <a:t>p</a:t>
            </a:r>
            <a:r>
              <a:rPr lang="en-NZ" sz="3200" dirty="0" smtClean="0"/>
              <a:t>reliminary findings</a:t>
            </a:r>
          </a:p>
          <a:p>
            <a:pPr marL="514350" indent="-514350">
              <a:buAutoNum type="arabicPeriod" startAt="2"/>
            </a:pPr>
            <a:endParaRPr lang="en-NZ" sz="3200" dirty="0" smtClean="0"/>
          </a:p>
          <a:p>
            <a:pPr marL="514350" indent="-514350">
              <a:buAutoNum type="arabicPeriod" startAt="2"/>
            </a:pPr>
            <a:r>
              <a:rPr lang="en-NZ" sz="3200" dirty="0" smtClean="0"/>
              <a:t>Issues</a:t>
            </a:r>
            <a:endParaRPr lang="en-NZ" sz="3200"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loud 2"/>
          <p:cNvSpPr/>
          <p:nvPr/>
        </p:nvSpPr>
        <p:spPr>
          <a:xfrm>
            <a:off x="85724" y="602342"/>
            <a:ext cx="9058276" cy="2139950"/>
          </a:xfrm>
          <a:prstGeom prst="cloud">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lIns="82296" tIns="41148" rIns="82296" bIns="41148" anchor="ctr"/>
          <a:lstStyle/>
          <a:p>
            <a:pPr algn="ctr">
              <a:defRPr/>
            </a:pPr>
            <a:r>
              <a:rPr lang="en-NZ" sz="3200" dirty="0">
                <a:solidFill>
                  <a:schemeClr val="bg1"/>
                </a:solidFill>
                <a:cs typeface="Arial" pitchFamily="34" charset="0"/>
              </a:rPr>
              <a:t>The </a:t>
            </a:r>
            <a:r>
              <a:rPr lang="en-NZ" sz="3200" b="1" dirty="0">
                <a:solidFill>
                  <a:schemeClr val="bg1"/>
                </a:solidFill>
                <a:cs typeface="Arial" pitchFamily="34" charset="0"/>
              </a:rPr>
              <a:t>world has changed forever</a:t>
            </a:r>
            <a:r>
              <a:rPr lang="en-NZ" sz="3200" dirty="0">
                <a:solidFill>
                  <a:schemeClr val="bg1"/>
                </a:solidFill>
                <a:cs typeface="Arial" pitchFamily="34" charset="0"/>
              </a:rPr>
              <a:t>. </a:t>
            </a:r>
          </a:p>
          <a:p>
            <a:pPr algn="ctr">
              <a:defRPr/>
            </a:pPr>
            <a:r>
              <a:rPr lang="en-NZ" sz="3200" dirty="0">
                <a:solidFill>
                  <a:schemeClr val="bg1"/>
                </a:solidFill>
                <a:cs typeface="Arial" pitchFamily="34" charset="0"/>
              </a:rPr>
              <a:t>Education </a:t>
            </a:r>
            <a:r>
              <a:rPr lang="en-NZ" sz="3200" b="1" dirty="0">
                <a:solidFill>
                  <a:schemeClr val="bg1"/>
                </a:solidFill>
                <a:cs typeface="Arial" pitchFamily="34" charset="0"/>
              </a:rPr>
              <a:t>hasn</a:t>
            </a:r>
            <a:r>
              <a:rPr lang="en-NZ" sz="3200" dirty="0">
                <a:solidFill>
                  <a:schemeClr val="bg1"/>
                </a:solidFill>
                <a:cs typeface="Arial" pitchFamily="34" charset="0"/>
              </a:rPr>
              <a:t>’</a:t>
            </a:r>
            <a:r>
              <a:rPr lang="en-NZ" sz="3200" b="1" dirty="0">
                <a:solidFill>
                  <a:schemeClr val="bg1"/>
                </a:solidFill>
                <a:cs typeface="Arial" pitchFamily="34" charset="0"/>
              </a:rPr>
              <a:t>t kept up</a:t>
            </a:r>
            <a:r>
              <a:rPr lang="en-NZ" sz="3200" dirty="0">
                <a:solidFill>
                  <a:schemeClr val="bg1"/>
                </a:solidFill>
                <a:cs typeface="Arial" pitchFamily="34" charset="0"/>
              </a:rPr>
              <a:t>.</a:t>
            </a:r>
          </a:p>
          <a:p>
            <a:pPr algn="ctr">
              <a:defRPr/>
            </a:pPr>
            <a:r>
              <a:rPr lang="en-NZ" sz="3200" b="1" dirty="0">
                <a:solidFill>
                  <a:schemeClr val="bg1"/>
                </a:solidFill>
                <a:cs typeface="Arial" pitchFamily="34" charset="0"/>
              </a:rPr>
              <a:t>Major change </a:t>
            </a:r>
            <a:r>
              <a:rPr lang="en-NZ" sz="3200" dirty="0">
                <a:solidFill>
                  <a:schemeClr val="bg1"/>
                </a:solidFill>
                <a:cs typeface="Arial" pitchFamily="34" charset="0"/>
              </a:rPr>
              <a:t>is needed</a:t>
            </a:r>
            <a:r>
              <a:rPr lang="en-NZ" sz="2800" dirty="0">
                <a:solidFill>
                  <a:schemeClr val="bg1"/>
                </a:solidFill>
                <a:cs typeface="Arial" pitchFamily="34" charset="0"/>
              </a:rPr>
              <a:t>. </a:t>
            </a:r>
          </a:p>
        </p:txBody>
      </p:sp>
      <p:sp>
        <p:nvSpPr>
          <p:cNvPr id="3075" name="TextBox 3"/>
          <p:cNvSpPr txBox="1">
            <a:spLocks noChangeArrowheads="1"/>
          </p:cNvSpPr>
          <p:nvPr/>
        </p:nvSpPr>
        <p:spPr bwMode="auto">
          <a:xfrm>
            <a:off x="577850" y="3228975"/>
            <a:ext cx="1800225" cy="585787"/>
          </a:xfrm>
          <a:prstGeom prst="rect">
            <a:avLst/>
          </a:prstGeom>
          <a:solidFill>
            <a:schemeClr val="tx2"/>
          </a:solidFill>
          <a:ln w="9525">
            <a:noFill/>
            <a:miter lim="800000"/>
            <a:headEnd/>
            <a:tailEnd/>
          </a:ln>
        </p:spPr>
        <p:txBody>
          <a:bodyPr>
            <a:spAutoFit/>
          </a:bodyPr>
          <a:lstStyle/>
          <a:p>
            <a:pPr algn="ctr"/>
            <a:r>
              <a:rPr lang="en-NZ" altLang="en-US" sz="3200" b="1" dirty="0">
                <a:solidFill>
                  <a:schemeClr val="bg1"/>
                </a:solidFill>
              </a:rPr>
              <a:t>Why?</a:t>
            </a:r>
          </a:p>
        </p:txBody>
      </p:sp>
      <p:graphicFrame>
        <p:nvGraphicFramePr>
          <p:cNvPr id="5" name="Diagram 4"/>
          <p:cNvGraphicFramePr/>
          <p:nvPr/>
        </p:nvGraphicFramePr>
        <p:xfrm>
          <a:off x="2548196" y="2694024"/>
          <a:ext cx="6362744" cy="386072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3077" name="Picture 5"/>
          <p:cNvPicPr>
            <a:picLocks noChangeAspect="1"/>
          </p:cNvPicPr>
          <p:nvPr/>
        </p:nvPicPr>
        <p:blipFill>
          <a:blip r:embed="rId8"/>
          <a:srcRect/>
          <a:stretch>
            <a:fillRect/>
          </a:stretch>
        </p:blipFill>
        <p:spPr bwMode="auto">
          <a:xfrm>
            <a:off x="0" y="4624388"/>
            <a:ext cx="2628900" cy="1743075"/>
          </a:xfrm>
          <a:prstGeom prst="rect">
            <a:avLst/>
          </a:prstGeom>
          <a:noFill/>
          <a:ln w="9525">
            <a:noFill/>
            <a:miter lim="800000"/>
            <a:headEnd/>
            <a:tailEnd/>
          </a:ln>
        </p:spPr>
      </p:pic>
      <p:sp>
        <p:nvSpPr>
          <p:cNvPr id="6" name="TextBox 5"/>
          <p:cNvSpPr txBox="1"/>
          <p:nvPr/>
        </p:nvSpPr>
        <p:spPr>
          <a:xfrm>
            <a:off x="85723" y="140677"/>
            <a:ext cx="6455753" cy="461665"/>
          </a:xfrm>
          <a:prstGeom prst="rect">
            <a:avLst/>
          </a:prstGeom>
          <a:noFill/>
        </p:spPr>
        <p:txBody>
          <a:bodyPr wrap="square" rtlCol="0">
            <a:spAutoFit/>
          </a:bodyPr>
          <a:lstStyle/>
          <a:p>
            <a:r>
              <a:rPr lang="en-NZ" sz="2400" dirty="0" smtClean="0"/>
              <a:t>Future-Oriented </a:t>
            </a:r>
            <a:r>
              <a:rPr lang="en-NZ" sz="2400" dirty="0" smtClean="0"/>
              <a:t>E</a:t>
            </a:r>
            <a:r>
              <a:rPr lang="en-NZ" sz="2400" dirty="0" smtClean="0"/>
              <a:t>ducation – last 10-15 years....</a:t>
            </a:r>
            <a:endParaRPr lang="en-NZ" sz="24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Box 2"/>
          <p:cNvSpPr txBox="1">
            <a:spLocks noChangeArrowheads="1"/>
          </p:cNvSpPr>
          <p:nvPr/>
        </p:nvSpPr>
        <p:spPr bwMode="auto">
          <a:xfrm>
            <a:off x="722313" y="120650"/>
            <a:ext cx="7061200" cy="584200"/>
          </a:xfrm>
          <a:prstGeom prst="rect">
            <a:avLst/>
          </a:prstGeom>
          <a:noFill/>
          <a:ln w="9525">
            <a:noFill/>
            <a:miter lim="800000"/>
            <a:headEnd/>
            <a:tailEnd/>
          </a:ln>
        </p:spPr>
        <p:txBody>
          <a:bodyPr>
            <a:spAutoFit/>
          </a:bodyPr>
          <a:lstStyle/>
          <a:p>
            <a:r>
              <a:rPr lang="en-NZ" altLang="en-US" sz="3200" b="1">
                <a:solidFill>
                  <a:schemeClr val="tx2"/>
                </a:solidFill>
              </a:rPr>
              <a:t>Why change is needed </a:t>
            </a:r>
            <a:r>
              <a:rPr lang="en-NZ" altLang="en-US" sz="2800" b="1">
                <a:solidFill>
                  <a:schemeClr val="tx2"/>
                </a:solidFill>
              </a:rPr>
              <a:t>– the usual gloss …</a:t>
            </a:r>
            <a:endParaRPr lang="en-NZ" altLang="en-US" sz="2400" b="1">
              <a:solidFill>
                <a:schemeClr val="tx2"/>
              </a:solidFill>
            </a:endParaRPr>
          </a:p>
        </p:txBody>
      </p:sp>
      <p:sp>
        <p:nvSpPr>
          <p:cNvPr id="4" name="TextBox 3"/>
          <p:cNvSpPr txBox="1"/>
          <p:nvPr/>
        </p:nvSpPr>
        <p:spPr>
          <a:xfrm>
            <a:off x="2192338" y="1123950"/>
            <a:ext cx="6918325" cy="1323975"/>
          </a:xfrm>
          <a:prstGeom prst="rect">
            <a:avLst/>
          </a:prstGeom>
          <a:noFill/>
        </p:spPr>
        <p:txBody>
          <a:bodyPr>
            <a:spAutoFit/>
          </a:bodyPr>
          <a:lstStyle/>
          <a:p>
            <a:pPr marL="514350" indent="-514350">
              <a:buFontTx/>
              <a:buAutoNum type="arabicPeriod"/>
              <a:defRPr/>
            </a:pPr>
            <a:r>
              <a:rPr lang="en-NZ" sz="3200" dirty="0"/>
              <a:t>The system needs to </a:t>
            </a:r>
            <a:r>
              <a:rPr lang="en-NZ" sz="3200" b="1" dirty="0"/>
              <a:t>do better </a:t>
            </a:r>
            <a:r>
              <a:rPr lang="en-NZ" sz="3200" dirty="0"/>
              <a:t>…</a:t>
            </a:r>
          </a:p>
          <a:p>
            <a:pPr>
              <a:defRPr/>
            </a:pPr>
            <a:r>
              <a:rPr lang="en-NZ" sz="2400" dirty="0"/>
              <a:t>-  need </a:t>
            </a:r>
            <a:r>
              <a:rPr lang="en-NZ" sz="2400" b="1" dirty="0"/>
              <a:t>higher achie</a:t>
            </a:r>
            <a:r>
              <a:rPr lang="en-NZ" sz="2400" dirty="0"/>
              <a:t>vement by </a:t>
            </a:r>
            <a:r>
              <a:rPr lang="en-NZ" sz="2400" b="1" dirty="0"/>
              <a:t>more</a:t>
            </a:r>
            <a:r>
              <a:rPr lang="en-NZ" sz="2400" dirty="0"/>
              <a:t> students</a:t>
            </a:r>
          </a:p>
          <a:p>
            <a:pPr>
              <a:defRPr/>
            </a:pPr>
            <a:r>
              <a:rPr lang="en-NZ" sz="2400" dirty="0"/>
              <a:t>-  need nearly </a:t>
            </a:r>
            <a:r>
              <a:rPr lang="en-NZ" sz="2400" b="1" dirty="0"/>
              <a:t>everyone</a:t>
            </a:r>
            <a:r>
              <a:rPr lang="en-NZ" sz="2400" dirty="0"/>
              <a:t> to be </a:t>
            </a:r>
            <a:r>
              <a:rPr lang="en-NZ" sz="2400" b="1" dirty="0"/>
              <a:t>“tertiary ready”</a:t>
            </a:r>
            <a:endParaRPr lang="en-NZ" sz="3200" b="1" dirty="0"/>
          </a:p>
        </p:txBody>
      </p:sp>
      <p:sp>
        <p:nvSpPr>
          <p:cNvPr id="4100" name="TextBox 4"/>
          <p:cNvSpPr txBox="1">
            <a:spLocks noChangeArrowheads="1"/>
          </p:cNvSpPr>
          <p:nvPr/>
        </p:nvSpPr>
        <p:spPr bwMode="auto">
          <a:xfrm>
            <a:off x="26988" y="3082925"/>
            <a:ext cx="6221412" cy="1322388"/>
          </a:xfrm>
          <a:prstGeom prst="rect">
            <a:avLst/>
          </a:prstGeom>
          <a:noFill/>
          <a:ln w="9525">
            <a:noFill/>
            <a:miter lim="800000"/>
            <a:headEnd/>
            <a:tailEnd/>
          </a:ln>
        </p:spPr>
        <p:txBody>
          <a:bodyPr>
            <a:spAutoFit/>
          </a:bodyPr>
          <a:lstStyle/>
          <a:p>
            <a:pPr marL="514350" indent="-514350"/>
            <a:r>
              <a:rPr lang="en-NZ" altLang="en-US" sz="2800">
                <a:solidFill>
                  <a:srgbClr val="000000"/>
                </a:solidFill>
              </a:rPr>
              <a:t>2.</a:t>
            </a:r>
            <a:r>
              <a:rPr lang="en-NZ" altLang="en-US">
                <a:solidFill>
                  <a:srgbClr val="000000"/>
                </a:solidFill>
              </a:rPr>
              <a:t>	</a:t>
            </a:r>
            <a:r>
              <a:rPr lang="en-NZ" altLang="en-US" sz="3200">
                <a:solidFill>
                  <a:srgbClr val="000000"/>
                </a:solidFill>
              </a:rPr>
              <a:t>Globalised </a:t>
            </a:r>
            <a:r>
              <a:rPr lang="en-NZ" altLang="en-US" sz="3200" b="1">
                <a:solidFill>
                  <a:srgbClr val="000000"/>
                </a:solidFill>
              </a:rPr>
              <a:t>economic</a:t>
            </a:r>
            <a:r>
              <a:rPr lang="en-NZ" altLang="en-US" sz="3200">
                <a:solidFill>
                  <a:srgbClr val="000000"/>
                </a:solidFill>
              </a:rPr>
              <a:t> change</a:t>
            </a:r>
            <a:endParaRPr lang="en-NZ" altLang="en-US" sz="2400"/>
          </a:p>
          <a:p>
            <a:pPr marL="514350" indent="-514350"/>
            <a:r>
              <a:rPr lang="en-NZ" altLang="en-US" sz="2400" b="1"/>
              <a:t>	</a:t>
            </a:r>
            <a:r>
              <a:rPr lang="en-NZ" altLang="en-US" sz="2400">
                <a:sym typeface="Wingdings" pitchFamily="2" charset="2"/>
              </a:rPr>
              <a:t> i</a:t>
            </a:r>
            <a:r>
              <a:rPr lang="en-NZ" altLang="en-US" sz="2400"/>
              <a:t>ntense focus on </a:t>
            </a:r>
            <a:r>
              <a:rPr lang="en-NZ" altLang="en-US" sz="2400" b="1"/>
              <a:t>knowledge</a:t>
            </a:r>
            <a:endParaRPr lang="en-NZ" altLang="en-US" sz="2800" b="1"/>
          </a:p>
          <a:p>
            <a:pPr marL="1428750" lvl="2" indent="-514350"/>
            <a:r>
              <a:rPr lang="en-NZ" altLang="en-US" sz="2400"/>
              <a:t>knowledge has a </a:t>
            </a:r>
            <a:r>
              <a:rPr lang="en-NZ" altLang="en-US" sz="2400" b="1"/>
              <a:t>new meaning </a:t>
            </a:r>
          </a:p>
        </p:txBody>
      </p:sp>
      <p:sp>
        <p:nvSpPr>
          <p:cNvPr id="4101" name="TextBox 5"/>
          <p:cNvSpPr txBox="1">
            <a:spLocks noChangeArrowheads="1"/>
          </p:cNvSpPr>
          <p:nvPr/>
        </p:nvSpPr>
        <p:spPr bwMode="auto">
          <a:xfrm>
            <a:off x="2727325" y="4972050"/>
            <a:ext cx="6126163" cy="1322388"/>
          </a:xfrm>
          <a:prstGeom prst="rect">
            <a:avLst/>
          </a:prstGeom>
          <a:noFill/>
          <a:ln w="9525">
            <a:noFill/>
            <a:miter lim="800000"/>
            <a:headEnd/>
            <a:tailEnd/>
          </a:ln>
        </p:spPr>
        <p:txBody>
          <a:bodyPr>
            <a:spAutoFit/>
          </a:bodyPr>
          <a:lstStyle/>
          <a:p>
            <a:pPr marL="514350" indent="-514350">
              <a:buFontTx/>
              <a:buAutoNum type="arabicPeriod" startAt="3"/>
            </a:pPr>
            <a:r>
              <a:rPr lang="en-NZ" altLang="en-US" sz="3200">
                <a:solidFill>
                  <a:srgbClr val="000000"/>
                </a:solidFill>
              </a:rPr>
              <a:t>The </a:t>
            </a:r>
            <a:r>
              <a:rPr lang="en-NZ" altLang="en-US" sz="3200" b="1">
                <a:solidFill>
                  <a:srgbClr val="000000"/>
                </a:solidFill>
              </a:rPr>
              <a:t>digital revolution </a:t>
            </a:r>
            <a:endParaRPr lang="en-NZ" altLang="en-US" sz="2000"/>
          </a:p>
          <a:p>
            <a:pPr lvl="1"/>
            <a:r>
              <a:rPr lang="en-NZ" altLang="en-US" sz="2400"/>
              <a:t> </a:t>
            </a:r>
            <a:r>
              <a:rPr lang="en-NZ" altLang="en-US" sz="2400" b="1"/>
              <a:t>exponential </a:t>
            </a:r>
            <a:r>
              <a:rPr lang="en-NZ" altLang="en-US" sz="2400"/>
              <a:t>growth</a:t>
            </a:r>
            <a:r>
              <a:rPr lang="en-NZ" altLang="en-US" sz="2400" b="1"/>
              <a:t> </a:t>
            </a:r>
            <a:r>
              <a:rPr lang="en-NZ" altLang="en-US" sz="2400"/>
              <a:t>in </a:t>
            </a:r>
            <a:r>
              <a:rPr lang="en-NZ" altLang="en-US" sz="2400" b="1"/>
              <a:t>power</a:t>
            </a:r>
            <a:r>
              <a:rPr lang="en-NZ" altLang="en-US" sz="2400"/>
              <a:t> and </a:t>
            </a:r>
            <a:r>
              <a:rPr lang="en-NZ" altLang="en-US" sz="2400" b="1"/>
              <a:t>reach</a:t>
            </a:r>
            <a:r>
              <a:rPr lang="en-NZ" altLang="en-US" sz="2400"/>
              <a:t> of digital technologies</a:t>
            </a:r>
            <a:endParaRPr lang="en-NZ" altLang="en-US" sz="2800"/>
          </a:p>
        </p:txBody>
      </p:sp>
      <p:pic>
        <p:nvPicPr>
          <p:cNvPr id="4102" name="Picture 6"/>
          <p:cNvPicPr>
            <a:picLocks noChangeAspect="1"/>
          </p:cNvPicPr>
          <p:nvPr/>
        </p:nvPicPr>
        <p:blipFill>
          <a:blip r:embed="rId2"/>
          <a:srcRect/>
          <a:stretch>
            <a:fillRect/>
          </a:stretch>
        </p:blipFill>
        <p:spPr bwMode="auto">
          <a:xfrm>
            <a:off x="-161925" y="912813"/>
            <a:ext cx="2251075" cy="2058987"/>
          </a:xfrm>
          <a:prstGeom prst="rect">
            <a:avLst/>
          </a:prstGeom>
          <a:noFill/>
          <a:ln w="9525">
            <a:noFill/>
            <a:miter lim="800000"/>
            <a:headEnd/>
            <a:tailEnd/>
          </a:ln>
        </p:spPr>
      </p:pic>
      <p:pic>
        <p:nvPicPr>
          <p:cNvPr id="4103" name="Picture 7"/>
          <p:cNvPicPr>
            <a:picLocks noChangeAspect="1"/>
          </p:cNvPicPr>
          <p:nvPr/>
        </p:nvPicPr>
        <p:blipFill>
          <a:blip r:embed="rId3"/>
          <a:srcRect/>
          <a:stretch>
            <a:fillRect/>
          </a:stretch>
        </p:blipFill>
        <p:spPr bwMode="auto">
          <a:xfrm>
            <a:off x="6248400" y="2763838"/>
            <a:ext cx="2867025" cy="1960562"/>
          </a:xfrm>
          <a:prstGeom prst="rect">
            <a:avLst/>
          </a:prstGeom>
          <a:noFill/>
          <a:ln w="9525">
            <a:noFill/>
            <a:miter lim="800000"/>
            <a:headEnd/>
            <a:tailEnd/>
          </a:ln>
        </p:spPr>
      </p:pic>
      <p:pic>
        <p:nvPicPr>
          <p:cNvPr id="4104" name="Picture 9" descr="C:\Users\janeg\Downloads\linear v exponential.jpg"/>
          <p:cNvPicPr>
            <a:picLocks noChangeAspect="1" noChangeArrowheads="1"/>
          </p:cNvPicPr>
          <p:nvPr/>
        </p:nvPicPr>
        <p:blipFill>
          <a:blip r:embed="rId4"/>
          <a:srcRect/>
          <a:stretch>
            <a:fillRect/>
          </a:stretch>
        </p:blipFill>
        <p:spPr bwMode="auto">
          <a:xfrm>
            <a:off x="26988" y="4972050"/>
            <a:ext cx="2593975" cy="1793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1"/>
          <p:cNvSpPr>
            <a:spLocks noChangeArrowheads="1"/>
          </p:cNvSpPr>
          <p:nvPr/>
        </p:nvSpPr>
        <p:spPr bwMode="auto">
          <a:xfrm>
            <a:off x="104775" y="687388"/>
            <a:ext cx="8764588" cy="831850"/>
          </a:xfrm>
          <a:prstGeom prst="rect">
            <a:avLst/>
          </a:prstGeom>
          <a:noFill/>
          <a:ln w="9525">
            <a:noFill/>
            <a:miter lim="800000"/>
            <a:headEnd/>
            <a:tailEnd/>
          </a:ln>
        </p:spPr>
        <p:txBody>
          <a:bodyPr>
            <a:spAutoFit/>
          </a:bodyPr>
          <a:lstStyle/>
          <a:p>
            <a:r>
              <a:rPr lang="en-NZ" altLang="en-US" sz="2400" dirty="0"/>
              <a:t>1.  Many people think </a:t>
            </a:r>
            <a:r>
              <a:rPr lang="en-NZ" altLang="en-US" sz="2400" b="1" dirty="0"/>
              <a:t>future-focused education </a:t>
            </a:r>
            <a:r>
              <a:rPr lang="en-NZ" altLang="en-US" sz="2400" dirty="0"/>
              <a:t>means doing more 	or less </a:t>
            </a:r>
            <a:r>
              <a:rPr lang="en-NZ" altLang="en-US" sz="2400" b="1" dirty="0"/>
              <a:t>what we do now </a:t>
            </a:r>
            <a:r>
              <a:rPr lang="en-NZ" altLang="en-US" sz="2400" b="1" dirty="0" smtClean="0"/>
              <a:t>- </a:t>
            </a:r>
            <a:r>
              <a:rPr lang="en-NZ" altLang="en-US" sz="2400" dirty="0" smtClean="0"/>
              <a:t>but </a:t>
            </a:r>
            <a:r>
              <a:rPr lang="en-NZ" altLang="en-US" sz="2400" dirty="0"/>
              <a:t>with </a:t>
            </a:r>
            <a:r>
              <a:rPr lang="en-NZ" altLang="en-US" sz="2400" b="1" dirty="0"/>
              <a:t>better technology </a:t>
            </a:r>
            <a:r>
              <a:rPr lang="en-NZ" altLang="en-US" b="1" dirty="0"/>
              <a:t>…</a:t>
            </a:r>
            <a:endParaRPr lang="en-NZ" altLang="en-US" sz="2400" b="1" dirty="0"/>
          </a:p>
        </p:txBody>
      </p:sp>
      <p:sp>
        <p:nvSpPr>
          <p:cNvPr id="5" name="TextBox 4"/>
          <p:cNvSpPr txBox="1"/>
          <p:nvPr/>
        </p:nvSpPr>
        <p:spPr>
          <a:xfrm>
            <a:off x="2643188" y="1873250"/>
            <a:ext cx="3903662" cy="1323975"/>
          </a:xfrm>
          <a:prstGeom prst="rect">
            <a:avLst/>
          </a:prstGeom>
          <a:noFill/>
        </p:spPr>
        <p:txBody>
          <a:bodyPr>
            <a:spAutoFit/>
          </a:bodyPr>
          <a:lstStyle/>
          <a:p>
            <a:pPr marL="342900" indent="-342900">
              <a:buFont typeface="Wingdings 3" panose="05040102010807070707" pitchFamily="18" charset="2"/>
              <a:buChar char=""/>
              <a:defRPr/>
            </a:pPr>
            <a:r>
              <a:rPr lang="en-NZ" sz="2000" dirty="0">
                <a:solidFill>
                  <a:schemeClr val="tx2"/>
                </a:solidFill>
              </a:rPr>
              <a:t>Digital pedagogies </a:t>
            </a:r>
          </a:p>
          <a:p>
            <a:pPr marL="342900" indent="-342900">
              <a:buFont typeface="Wingdings 3" panose="05040102010807070707" pitchFamily="18" charset="2"/>
              <a:buChar char=""/>
              <a:defRPr/>
            </a:pPr>
            <a:r>
              <a:rPr lang="en-NZ" sz="2000" dirty="0">
                <a:solidFill>
                  <a:schemeClr val="accent2">
                    <a:lumMod val="75000"/>
                  </a:schemeClr>
                </a:solidFill>
              </a:rPr>
              <a:t>Modern Learning Environments</a:t>
            </a:r>
          </a:p>
          <a:p>
            <a:pPr marL="342900" indent="-342900">
              <a:buFont typeface="Wingdings 3" panose="05040102010807070707" pitchFamily="18" charset="2"/>
              <a:buChar char=""/>
              <a:defRPr/>
            </a:pPr>
            <a:r>
              <a:rPr lang="en-NZ" sz="2000" dirty="0">
                <a:solidFill>
                  <a:schemeClr val="accent6">
                    <a:lumMod val="75000"/>
                  </a:schemeClr>
                </a:solidFill>
              </a:rPr>
              <a:t>Digital resources</a:t>
            </a:r>
          </a:p>
          <a:p>
            <a:pPr marL="342900" indent="-342900">
              <a:buFont typeface="Wingdings 3" panose="05040102010807070707" pitchFamily="18" charset="2"/>
              <a:buChar char=""/>
              <a:defRPr/>
            </a:pPr>
            <a:r>
              <a:rPr lang="en-NZ" sz="2000" dirty="0">
                <a:solidFill>
                  <a:srgbClr val="C00000"/>
                </a:solidFill>
              </a:rPr>
              <a:t>Connected learning …</a:t>
            </a:r>
          </a:p>
        </p:txBody>
      </p:sp>
      <p:sp>
        <p:nvSpPr>
          <p:cNvPr id="6" name="TextBox 5"/>
          <p:cNvSpPr txBox="1"/>
          <p:nvPr/>
        </p:nvSpPr>
        <p:spPr>
          <a:xfrm>
            <a:off x="6365875" y="2027238"/>
            <a:ext cx="2503488" cy="1016000"/>
          </a:xfrm>
          <a:prstGeom prst="rect">
            <a:avLst/>
          </a:prstGeom>
          <a:noFill/>
        </p:spPr>
        <p:txBody>
          <a:bodyPr>
            <a:spAutoFit/>
          </a:bodyPr>
          <a:lstStyle/>
          <a:p>
            <a:pPr marL="342900" indent="-342900">
              <a:buFont typeface="Wingdings 3" panose="05040102010807070707" pitchFamily="18" charset="2"/>
              <a:buChar char=""/>
              <a:defRPr/>
            </a:pPr>
            <a:r>
              <a:rPr lang="en-NZ" sz="2000" dirty="0">
                <a:solidFill>
                  <a:schemeClr val="accent3">
                    <a:lumMod val="50000"/>
                  </a:schemeClr>
                </a:solidFill>
              </a:rPr>
              <a:t>MOOCS</a:t>
            </a:r>
          </a:p>
          <a:p>
            <a:pPr marL="342900" indent="-342900">
              <a:buFont typeface="Wingdings 3" panose="05040102010807070707" pitchFamily="18" charset="2"/>
              <a:buChar char=""/>
              <a:defRPr/>
            </a:pPr>
            <a:r>
              <a:rPr lang="en-NZ" sz="2000" dirty="0">
                <a:solidFill>
                  <a:schemeClr val="accent3">
                    <a:lumMod val="50000"/>
                  </a:schemeClr>
                </a:solidFill>
              </a:rPr>
              <a:t>Khan Academy</a:t>
            </a:r>
          </a:p>
          <a:p>
            <a:pPr marL="342900" indent="-342900">
              <a:buFont typeface="Wingdings 3" panose="05040102010807070707" pitchFamily="18" charset="2"/>
              <a:buChar char=""/>
              <a:defRPr/>
            </a:pPr>
            <a:r>
              <a:rPr lang="en-NZ" sz="2000" dirty="0">
                <a:solidFill>
                  <a:schemeClr val="accent3">
                    <a:lumMod val="50000"/>
                  </a:schemeClr>
                </a:solidFill>
              </a:rPr>
              <a:t>Flip the Classroom </a:t>
            </a:r>
          </a:p>
        </p:txBody>
      </p:sp>
      <p:pic>
        <p:nvPicPr>
          <p:cNvPr id="6149" name="Picture 3" descr="C:\Users\jagilber\Pictures\MOOC2.jpg"/>
          <p:cNvPicPr>
            <a:picLocks noChangeAspect="1" noChangeArrowheads="1"/>
          </p:cNvPicPr>
          <p:nvPr/>
        </p:nvPicPr>
        <p:blipFill>
          <a:blip r:embed="rId2"/>
          <a:srcRect/>
          <a:stretch>
            <a:fillRect/>
          </a:stretch>
        </p:blipFill>
        <p:spPr bwMode="auto">
          <a:xfrm>
            <a:off x="0" y="1873250"/>
            <a:ext cx="2643188" cy="1670050"/>
          </a:xfrm>
          <a:prstGeom prst="rect">
            <a:avLst/>
          </a:prstGeom>
          <a:noFill/>
          <a:ln w="9525">
            <a:noFill/>
            <a:miter lim="800000"/>
            <a:headEnd/>
            <a:tailEnd/>
          </a:ln>
        </p:spPr>
      </p:pic>
      <p:sp>
        <p:nvSpPr>
          <p:cNvPr id="10" name="TextBox 9"/>
          <p:cNvSpPr txBox="1"/>
          <p:nvPr/>
        </p:nvSpPr>
        <p:spPr>
          <a:xfrm>
            <a:off x="104775" y="4195763"/>
            <a:ext cx="7010400" cy="2000250"/>
          </a:xfrm>
          <a:prstGeom prst="rect">
            <a:avLst/>
          </a:prstGeom>
          <a:noFill/>
        </p:spPr>
        <p:txBody>
          <a:bodyPr>
            <a:spAutoFit/>
          </a:bodyPr>
          <a:lstStyle/>
          <a:p>
            <a:pPr>
              <a:defRPr/>
            </a:pPr>
            <a:r>
              <a:rPr lang="en-NZ" sz="2400" dirty="0">
                <a:solidFill>
                  <a:srgbClr val="002060"/>
                </a:solidFill>
              </a:rPr>
              <a:t>2. </a:t>
            </a:r>
            <a:r>
              <a:rPr lang="en-NZ" sz="2400" dirty="0" smtClean="0">
                <a:solidFill>
                  <a:srgbClr val="002060"/>
                </a:solidFill>
              </a:rPr>
              <a:t> All </a:t>
            </a:r>
            <a:r>
              <a:rPr lang="en-NZ" sz="2400" dirty="0">
                <a:solidFill>
                  <a:srgbClr val="002060"/>
                </a:solidFill>
              </a:rPr>
              <a:t>the focus on </a:t>
            </a:r>
            <a:r>
              <a:rPr lang="en-NZ" sz="2400" b="1" dirty="0">
                <a:solidFill>
                  <a:srgbClr val="002060"/>
                </a:solidFill>
              </a:rPr>
              <a:t>students’ </a:t>
            </a:r>
            <a:r>
              <a:rPr lang="en-NZ" sz="2400" dirty="0">
                <a:solidFill>
                  <a:srgbClr val="002060"/>
                </a:solidFill>
              </a:rPr>
              <a:t>learning needs </a:t>
            </a:r>
          </a:p>
          <a:p>
            <a:pPr>
              <a:defRPr/>
            </a:pPr>
            <a:endParaRPr lang="en-NZ" sz="1000" b="1" dirty="0">
              <a:solidFill>
                <a:srgbClr val="002060"/>
              </a:solidFill>
            </a:endParaRPr>
          </a:p>
          <a:p>
            <a:pPr marL="800100" lvl="1" indent="-342900">
              <a:buFont typeface="Calibri" panose="020F0502020204030204" pitchFamily="34" charset="0"/>
              <a:buChar char="—"/>
              <a:defRPr/>
            </a:pPr>
            <a:r>
              <a:rPr lang="en-NZ" sz="2000" dirty="0">
                <a:solidFill>
                  <a:srgbClr val="002060"/>
                </a:solidFill>
              </a:rPr>
              <a:t>little work on demands this places on </a:t>
            </a:r>
            <a:r>
              <a:rPr lang="en-NZ" sz="2000" b="1" i="1" dirty="0">
                <a:solidFill>
                  <a:srgbClr val="002060"/>
                </a:solidFill>
              </a:rPr>
              <a:t>teachers</a:t>
            </a:r>
            <a:r>
              <a:rPr lang="en-NZ" sz="2000" i="1" dirty="0">
                <a:solidFill>
                  <a:srgbClr val="002060"/>
                </a:solidFill>
              </a:rPr>
              <a:t> </a:t>
            </a:r>
          </a:p>
          <a:p>
            <a:pPr lvl="1">
              <a:defRPr/>
            </a:pPr>
            <a:r>
              <a:rPr lang="en-NZ" sz="2000" dirty="0">
                <a:solidFill>
                  <a:srgbClr val="002060"/>
                </a:solidFill>
              </a:rPr>
              <a:t>	educated in </a:t>
            </a:r>
            <a:r>
              <a:rPr lang="en-NZ" sz="2000" b="1" dirty="0">
                <a:solidFill>
                  <a:srgbClr val="002060"/>
                </a:solidFill>
              </a:rPr>
              <a:t>20</a:t>
            </a:r>
            <a:r>
              <a:rPr lang="en-NZ" sz="2000" b="1" baseline="30000" dirty="0">
                <a:solidFill>
                  <a:srgbClr val="002060"/>
                </a:solidFill>
              </a:rPr>
              <a:t>th</a:t>
            </a:r>
            <a:r>
              <a:rPr lang="en-NZ" sz="2000" b="1" dirty="0">
                <a:solidFill>
                  <a:srgbClr val="002060"/>
                </a:solidFill>
              </a:rPr>
              <a:t> century </a:t>
            </a:r>
            <a:r>
              <a:rPr lang="en-NZ" sz="2000" dirty="0">
                <a:solidFill>
                  <a:srgbClr val="002060"/>
                </a:solidFill>
              </a:rPr>
              <a:t>system</a:t>
            </a:r>
          </a:p>
          <a:p>
            <a:pPr lvl="1">
              <a:defRPr/>
            </a:pPr>
            <a:endParaRPr lang="en-NZ" sz="1000" dirty="0">
              <a:solidFill>
                <a:srgbClr val="002060"/>
              </a:solidFill>
            </a:endParaRPr>
          </a:p>
          <a:p>
            <a:pPr marL="800100" lvl="1" indent="-342900">
              <a:buFont typeface="Calibri" panose="020F0502020204030204" pitchFamily="34" charset="0"/>
              <a:buChar char="—"/>
              <a:defRPr/>
            </a:pPr>
            <a:r>
              <a:rPr lang="en-NZ" sz="2000" dirty="0">
                <a:solidFill>
                  <a:srgbClr val="002060"/>
                </a:solidFill>
              </a:rPr>
              <a:t>teachers </a:t>
            </a:r>
            <a:r>
              <a:rPr lang="en-NZ" sz="2000" dirty="0" smtClean="0">
                <a:solidFill>
                  <a:srgbClr val="002060"/>
                </a:solidFill>
              </a:rPr>
              <a:t>being asked </a:t>
            </a:r>
            <a:r>
              <a:rPr lang="en-NZ" sz="2000" dirty="0">
                <a:solidFill>
                  <a:srgbClr val="002060"/>
                </a:solidFill>
              </a:rPr>
              <a:t>to imagine/create a system </a:t>
            </a:r>
          </a:p>
          <a:p>
            <a:pPr lvl="1">
              <a:defRPr/>
            </a:pPr>
            <a:r>
              <a:rPr lang="en-NZ" sz="2000" dirty="0">
                <a:solidFill>
                  <a:srgbClr val="002060"/>
                </a:solidFill>
              </a:rPr>
              <a:t>	way </a:t>
            </a:r>
            <a:r>
              <a:rPr lang="en-NZ" sz="2000" b="1" dirty="0">
                <a:solidFill>
                  <a:srgbClr val="002060"/>
                </a:solidFill>
              </a:rPr>
              <a:t>outside</a:t>
            </a:r>
            <a:r>
              <a:rPr lang="en-NZ" sz="2000" dirty="0">
                <a:solidFill>
                  <a:srgbClr val="002060"/>
                </a:solidFill>
              </a:rPr>
              <a:t> their </a:t>
            </a:r>
            <a:r>
              <a:rPr lang="en-NZ" sz="2000" b="1" dirty="0">
                <a:solidFill>
                  <a:srgbClr val="002060"/>
                </a:solidFill>
              </a:rPr>
              <a:t>experiences</a:t>
            </a:r>
            <a:r>
              <a:rPr lang="en-NZ" sz="2000" dirty="0">
                <a:solidFill>
                  <a:srgbClr val="002060"/>
                </a:solidFill>
              </a:rPr>
              <a:t> and/or  </a:t>
            </a:r>
            <a:r>
              <a:rPr lang="en-NZ" sz="2000" b="1" dirty="0">
                <a:solidFill>
                  <a:srgbClr val="002060"/>
                </a:solidFill>
              </a:rPr>
              <a:t>ways of knowing</a:t>
            </a:r>
            <a:r>
              <a:rPr lang="en-NZ" sz="2000" dirty="0">
                <a:solidFill>
                  <a:srgbClr val="002060"/>
                </a:solidFill>
              </a:rPr>
              <a:t>.</a:t>
            </a:r>
          </a:p>
        </p:txBody>
      </p:sp>
      <p:pic>
        <p:nvPicPr>
          <p:cNvPr id="6152" name="Picture 2" descr="?">
            <a:hlinkClick r:id="rId3"/>
          </p:cNvPr>
          <p:cNvPicPr>
            <a:picLocks noChangeAspect="1" noChangeArrowheads="1"/>
          </p:cNvPicPr>
          <p:nvPr/>
        </p:nvPicPr>
        <p:blipFill>
          <a:blip r:embed="rId4"/>
          <a:srcRect/>
          <a:stretch>
            <a:fillRect/>
          </a:stretch>
        </p:blipFill>
        <p:spPr bwMode="auto">
          <a:xfrm>
            <a:off x="7445375" y="4195763"/>
            <a:ext cx="1698625" cy="1666875"/>
          </a:xfrm>
          <a:prstGeom prst="rect">
            <a:avLst/>
          </a:prstGeom>
          <a:noFill/>
          <a:ln w="9525">
            <a:noFill/>
            <a:miter lim="800000"/>
            <a:headEnd/>
            <a:tailEnd/>
          </a:ln>
        </p:spPr>
      </p:pic>
      <p:sp>
        <p:nvSpPr>
          <p:cNvPr id="9" name="TextBox 8"/>
          <p:cNvSpPr txBox="1"/>
          <p:nvPr/>
        </p:nvSpPr>
        <p:spPr>
          <a:xfrm>
            <a:off x="104775" y="184666"/>
            <a:ext cx="1324342" cy="461665"/>
          </a:xfrm>
          <a:prstGeom prst="rect">
            <a:avLst/>
          </a:prstGeom>
          <a:noFill/>
        </p:spPr>
        <p:txBody>
          <a:bodyPr wrap="square" rtlCol="0">
            <a:spAutoFit/>
          </a:bodyPr>
          <a:lstStyle/>
          <a:p>
            <a:r>
              <a:rPr lang="en-NZ" sz="2400" dirty="0" smtClean="0"/>
              <a:t>BUT...</a:t>
            </a:r>
            <a:endParaRPr lang="en-NZ" sz="24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79231" y="268088"/>
            <a:ext cx="2041585" cy="523220"/>
          </a:xfrm>
          <a:prstGeom prst="rect">
            <a:avLst/>
          </a:prstGeom>
          <a:noFill/>
        </p:spPr>
        <p:txBody>
          <a:bodyPr wrap="none" rtlCol="0">
            <a:spAutoFit/>
          </a:bodyPr>
          <a:lstStyle/>
          <a:p>
            <a:r>
              <a:rPr lang="en-NZ" sz="2800" dirty="0" smtClean="0"/>
              <a:t>The problem</a:t>
            </a:r>
            <a:endParaRPr lang="en-NZ" sz="2800" dirty="0"/>
          </a:p>
        </p:txBody>
      </p:sp>
      <p:sp>
        <p:nvSpPr>
          <p:cNvPr id="3" name="TextBox 2"/>
          <p:cNvSpPr txBox="1"/>
          <p:nvPr/>
        </p:nvSpPr>
        <p:spPr>
          <a:xfrm>
            <a:off x="439616" y="1002323"/>
            <a:ext cx="8335107" cy="2554545"/>
          </a:xfrm>
          <a:prstGeom prst="rect">
            <a:avLst/>
          </a:prstGeom>
          <a:noFill/>
        </p:spPr>
        <p:txBody>
          <a:bodyPr wrap="square" rtlCol="0">
            <a:spAutoFit/>
          </a:bodyPr>
          <a:lstStyle/>
          <a:p>
            <a:pPr marL="342900" indent="-342900">
              <a:buFont typeface="+mj-lt"/>
              <a:buAutoNum type="arabicPeriod"/>
            </a:pPr>
            <a:r>
              <a:rPr lang="en-NZ" sz="2400" dirty="0" smtClean="0"/>
              <a:t>“future-oriented” education – </a:t>
            </a:r>
            <a:r>
              <a:rPr lang="en-NZ" sz="2400" dirty="0" err="1" smtClean="0"/>
              <a:t>sloganised</a:t>
            </a:r>
            <a:r>
              <a:rPr lang="en-NZ" sz="2400" dirty="0" smtClean="0"/>
              <a:t>, superficial</a:t>
            </a:r>
          </a:p>
          <a:p>
            <a:pPr lvl="1"/>
            <a:r>
              <a:rPr lang="en-NZ" sz="2400" dirty="0" smtClean="0"/>
              <a:t> -  uncritically accepted (or rejected)...</a:t>
            </a:r>
          </a:p>
          <a:p>
            <a:endParaRPr lang="en-NZ" sz="2400" dirty="0" smtClean="0"/>
          </a:p>
          <a:p>
            <a:pPr marL="457200" indent="-457200">
              <a:buAutoNum type="arabicPeriod" startAt="2"/>
            </a:pPr>
            <a:r>
              <a:rPr lang="en-NZ" sz="2400" dirty="0" smtClean="0"/>
              <a:t>m</a:t>
            </a:r>
            <a:r>
              <a:rPr lang="en-NZ" sz="2400" dirty="0" smtClean="0"/>
              <a:t>uch of what is happening under this banner </a:t>
            </a:r>
          </a:p>
          <a:p>
            <a:pPr marL="457200" indent="-457200"/>
            <a:r>
              <a:rPr lang="en-NZ" sz="2400" dirty="0" smtClean="0"/>
              <a:t>	</a:t>
            </a:r>
            <a:r>
              <a:rPr lang="en-NZ" sz="2400" dirty="0" smtClean="0"/>
              <a:t>likely to make things </a:t>
            </a:r>
            <a:r>
              <a:rPr lang="en-NZ" sz="2400" i="1" dirty="0" smtClean="0"/>
              <a:t>worse</a:t>
            </a:r>
            <a:r>
              <a:rPr lang="en-NZ" sz="2400" dirty="0" smtClean="0"/>
              <a:t>, not better ...e.g....</a:t>
            </a:r>
          </a:p>
          <a:p>
            <a:pPr marL="800100" lvl="1" indent="-342900">
              <a:buFont typeface="Arial" pitchFamily="34" charset="0"/>
              <a:buChar char="•"/>
            </a:pPr>
            <a:r>
              <a:rPr lang="en-NZ" sz="2000" dirty="0" smtClean="0"/>
              <a:t>e</a:t>
            </a:r>
            <a:r>
              <a:rPr lang="en-NZ" sz="2000" dirty="0" smtClean="0"/>
              <a:t>xacerbate existing inequalities</a:t>
            </a:r>
          </a:p>
          <a:p>
            <a:pPr marL="800100" lvl="1" indent="-342900">
              <a:buFont typeface="Arial" pitchFamily="34" charset="0"/>
              <a:buChar char="•"/>
            </a:pPr>
            <a:r>
              <a:rPr lang="en-NZ" sz="2000" dirty="0" smtClean="0"/>
              <a:t>reduce opportunities for epistemic progress - breadth not depth </a:t>
            </a:r>
          </a:p>
        </p:txBody>
      </p:sp>
      <p:sp>
        <p:nvSpPr>
          <p:cNvPr id="4" name="TextBox 3"/>
          <p:cNvSpPr txBox="1"/>
          <p:nvPr/>
        </p:nvSpPr>
        <p:spPr>
          <a:xfrm>
            <a:off x="439616" y="4022302"/>
            <a:ext cx="7895492" cy="2554545"/>
          </a:xfrm>
          <a:prstGeom prst="rect">
            <a:avLst/>
          </a:prstGeom>
          <a:noFill/>
        </p:spPr>
        <p:txBody>
          <a:bodyPr wrap="square" rtlCol="0">
            <a:spAutoFit/>
          </a:bodyPr>
          <a:lstStyle/>
          <a:p>
            <a:r>
              <a:rPr lang="en-NZ" sz="2400" dirty="0" smtClean="0">
                <a:sym typeface="Wingdings" pitchFamily="2" charset="2"/>
              </a:rPr>
              <a:t>  </a:t>
            </a:r>
            <a:r>
              <a:rPr lang="en-NZ" sz="2400" dirty="0" smtClean="0"/>
              <a:t>Teachers need access to opportunities to </a:t>
            </a:r>
            <a:r>
              <a:rPr lang="en-NZ" sz="2400" b="1" dirty="0" smtClean="0"/>
              <a:t>think critically </a:t>
            </a:r>
            <a:r>
              <a:rPr lang="en-NZ" sz="2400" dirty="0" smtClean="0"/>
              <a:t>about “future-oriented education discourse </a:t>
            </a:r>
            <a:endParaRPr lang="en-NZ" sz="2400" dirty="0" smtClean="0"/>
          </a:p>
          <a:p>
            <a:r>
              <a:rPr lang="en-NZ" sz="1100" dirty="0" smtClean="0"/>
              <a:t> </a:t>
            </a:r>
          </a:p>
          <a:p>
            <a:pPr lvl="1"/>
            <a:r>
              <a:rPr lang="en-NZ" sz="2400" dirty="0" smtClean="0"/>
              <a:t>3 levels ....</a:t>
            </a:r>
          </a:p>
          <a:p>
            <a:pPr marL="1428750" lvl="2" indent="-514350">
              <a:buFont typeface="+mj-lt"/>
              <a:buAutoNum type="romanLcPeriod"/>
            </a:pPr>
            <a:r>
              <a:rPr lang="en-NZ" sz="2400" dirty="0" smtClean="0"/>
              <a:t>f</a:t>
            </a:r>
            <a:r>
              <a:rPr lang="en-NZ" sz="2400" dirty="0" smtClean="0"/>
              <a:t>unctional/decoding</a:t>
            </a:r>
          </a:p>
          <a:p>
            <a:pPr marL="1428750" lvl="2" indent="-514350">
              <a:buFont typeface="+mj-lt"/>
              <a:buAutoNum type="romanLcPeriod"/>
            </a:pPr>
            <a:r>
              <a:rPr lang="en-NZ" sz="2400" dirty="0" smtClean="0"/>
              <a:t>c</a:t>
            </a:r>
            <a:r>
              <a:rPr lang="en-NZ" sz="2400" dirty="0" smtClean="0"/>
              <a:t>ultural </a:t>
            </a:r>
          </a:p>
          <a:p>
            <a:pPr marL="1428750" lvl="2" indent="-514350">
              <a:buFont typeface="+mj-lt"/>
              <a:buAutoNum type="romanLcPeriod"/>
            </a:pPr>
            <a:r>
              <a:rPr lang="en-NZ" sz="2400" dirty="0" smtClean="0"/>
              <a:t>c</a:t>
            </a:r>
            <a:r>
              <a:rPr lang="en-NZ" sz="2400" dirty="0" smtClean="0"/>
              <a:t>ritical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TextBox 2"/>
          <p:cNvSpPr txBox="1">
            <a:spLocks noChangeArrowheads="1"/>
          </p:cNvSpPr>
          <p:nvPr/>
        </p:nvSpPr>
        <p:spPr bwMode="auto">
          <a:xfrm>
            <a:off x="168275" y="263769"/>
            <a:ext cx="5567363" cy="1968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MS PGothic" pitchFamily="34" charset="-128"/>
              </a:defRPr>
            </a:lvl1pPr>
            <a:lvl2pPr marL="742950" indent="-285750" eaLnBrk="0" hangingPunct="0">
              <a:defRPr>
                <a:solidFill>
                  <a:schemeClr val="tx1"/>
                </a:solidFill>
                <a:latin typeface="Calibri" pitchFamily="34" charset="0"/>
                <a:ea typeface="MS PGothic" pitchFamily="34" charset="-128"/>
              </a:defRPr>
            </a:lvl2pPr>
            <a:lvl3pPr marL="1143000" indent="-228600" eaLnBrk="0" hangingPunct="0">
              <a:defRPr>
                <a:solidFill>
                  <a:schemeClr val="tx1"/>
                </a:solidFill>
                <a:latin typeface="Calibri" pitchFamily="34" charset="0"/>
                <a:ea typeface="MS PGothic" pitchFamily="34" charset="-128"/>
              </a:defRPr>
            </a:lvl3pPr>
            <a:lvl4pPr marL="1600200" indent="-228600" eaLnBrk="0" hangingPunct="0">
              <a:defRPr>
                <a:solidFill>
                  <a:schemeClr val="tx1"/>
                </a:solidFill>
                <a:latin typeface="Calibri" pitchFamily="34" charset="0"/>
                <a:ea typeface="MS PGothic" pitchFamily="34" charset="-128"/>
              </a:defRPr>
            </a:lvl4pPr>
            <a:lvl5pPr marL="2057400" indent="-228600" eaLnBrk="0" hangingPunct="0">
              <a:defRPr>
                <a:solidFill>
                  <a:schemeClr val="tx1"/>
                </a:solidFill>
                <a:latin typeface="Calibri" pitchFamily="34"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MS PGothic" pitchFamily="34" charset="-128"/>
              </a:defRPr>
            </a:lvl9pPr>
          </a:lstStyle>
          <a:p>
            <a:pPr marL="457200" indent="-457200" eaLnBrk="1" hangingPunct="1">
              <a:buFont typeface="Wingdings 3" pitchFamily="18" charset="2"/>
              <a:buChar char="g"/>
              <a:defRPr/>
            </a:pPr>
            <a:r>
              <a:rPr lang="en-NZ" altLang="en-US" sz="2800" b="1" dirty="0" smtClean="0">
                <a:solidFill>
                  <a:schemeClr val="tx2"/>
                </a:solidFill>
              </a:rPr>
              <a:t>Research project     </a:t>
            </a:r>
            <a:r>
              <a:rPr lang="en-NZ" altLang="en-US" sz="2800" dirty="0" smtClean="0">
                <a:solidFill>
                  <a:schemeClr val="tx2"/>
                </a:solidFill>
              </a:rPr>
              <a:t>“On the Edge</a:t>
            </a:r>
            <a:r>
              <a:rPr lang="en-NZ" altLang="en-US" sz="2800" dirty="0" smtClean="0"/>
              <a:t>”</a:t>
            </a:r>
          </a:p>
          <a:p>
            <a:pPr eaLnBrk="1" hangingPunct="1">
              <a:defRPr/>
            </a:pPr>
            <a:endParaRPr lang="en-NZ" altLang="en-US" sz="1000" dirty="0" smtClean="0"/>
          </a:p>
          <a:p>
            <a:pPr marL="342900" indent="-342900" eaLnBrk="1" hangingPunct="1">
              <a:buFont typeface="Wingdings 3" panose="05040102010807070707" pitchFamily="18" charset="2"/>
              <a:buChar char=""/>
              <a:defRPr/>
            </a:pPr>
            <a:r>
              <a:rPr lang="en-NZ" altLang="en-US" sz="2400" dirty="0" smtClean="0"/>
              <a:t>small pilot 2012 	7 participants</a:t>
            </a:r>
          </a:p>
          <a:p>
            <a:pPr eaLnBrk="1" hangingPunct="1">
              <a:defRPr/>
            </a:pPr>
            <a:endParaRPr lang="en-NZ" altLang="en-US" sz="1200" dirty="0" smtClean="0"/>
          </a:p>
          <a:p>
            <a:pPr marL="342900" indent="-342900" eaLnBrk="1" hangingPunct="1">
              <a:buFont typeface="Wingdings 3" panose="05040102010807070707" pitchFamily="18" charset="2"/>
              <a:buChar char=""/>
              <a:defRPr/>
            </a:pPr>
            <a:r>
              <a:rPr lang="en-NZ" altLang="en-US" sz="2400" dirty="0" smtClean="0"/>
              <a:t>funding (</a:t>
            </a:r>
            <a:r>
              <a:rPr lang="en-NZ" altLang="en-US" sz="2400" b="1" dirty="0" smtClean="0"/>
              <a:t>TLRI</a:t>
            </a:r>
            <a:r>
              <a:rPr lang="en-NZ" altLang="en-US" sz="2400" dirty="0" smtClean="0"/>
              <a:t>) 2 years (2013-14)</a:t>
            </a:r>
          </a:p>
          <a:p>
            <a:pPr lvl="1" eaLnBrk="1" hangingPunct="1">
              <a:defRPr/>
            </a:pPr>
            <a:r>
              <a:rPr lang="en-NZ" altLang="en-US" sz="2400" dirty="0" smtClean="0"/>
              <a:t>now </a:t>
            </a:r>
            <a:r>
              <a:rPr lang="en-NZ" altLang="en-US" sz="2400" b="1" dirty="0" smtClean="0"/>
              <a:t>33 participants</a:t>
            </a:r>
          </a:p>
        </p:txBody>
      </p:sp>
      <p:sp>
        <p:nvSpPr>
          <p:cNvPr id="7173" name="TextBox 6"/>
          <p:cNvSpPr txBox="1">
            <a:spLocks noChangeArrowheads="1"/>
          </p:cNvSpPr>
          <p:nvPr/>
        </p:nvSpPr>
        <p:spPr bwMode="auto">
          <a:xfrm>
            <a:off x="168275" y="2584938"/>
            <a:ext cx="8061325" cy="17081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MS PGothic" pitchFamily="34" charset="-128"/>
              </a:defRPr>
            </a:lvl1pPr>
            <a:lvl2pPr marL="742950" indent="-285750" eaLnBrk="0" hangingPunct="0">
              <a:defRPr>
                <a:solidFill>
                  <a:schemeClr val="tx1"/>
                </a:solidFill>
                <a:latin typeface="Calibri" pitchFamily="34" charset="0"/>
                <a:ea typeface="MS PGothic" pitchFamily="34" charset="-128"/>
              </a:defRPr>
            </a:lvl2pPr>
            <a:lvl3pPr marL="1143000" indent="-228600" eaLnBrk="0" hangingPunct="0">
              <a:defRPr>
                <a:solidFill>
                  <a:schemeClr val="tx1"/>
                </a:solidFill>
                <a:latin typeface="Calibri" pitchFamily="34" charset="0"/>
                <a:ea typeface="MS PGothic" pitchFamily="34" charset="-128"/>
              </a:defRPr>
            </a:lvl3pPr>
            <a:lvl4pPr marL="1600200" indent="-228600" eaLnBrk="0" hangingPunct="0">
              <a:defRPr>
                <a:solidFill>
                  <a:schemeClr val="tx1"/>
                </a:solidFill>
                <a:latin typeface="Calibri" pitchFamily="34" charset="0"/>
                <a:ea typeface="MS PGothic" pitchFamily="34" charset="-128"/>
              </a:defRPr>
            </a:lvl4pPr>
            <a:lvl5pPr marL="2057400" indent="-228600" eaLnBrk="0" hangingPunct="0">
              <a:defRPr>
                <a:solidFill>
                  <a:schemeClr val="tx1"/>
                </a:solidFill>
                <a:latin typeface="Calibri" pitchFamily="34"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MS PGothic" pitchFamily="34" charset="-128"/>
              </a:defRPr>
            </a:lvl9pPr>
          </a:lstStyle>
          <a:p>
            <a:pPr eaLnBrk="1" hangingPunct="1">
              <a:defRPr/>
            </a:pPr>
            <a:r>
              <a:rPr lang="en-NZ" altLang="en-US" sz="2400" dirty="0" smtClean="0">
                <a:solidFill>
                  <a:schemeClr val="tx2"/>
                </a:solidFill>
              </a:rPr>
              <a:t>Part 1: 		Teacher </a:t>
            </a:r>
            <a:r>
              <a:rPr lang="en-NZ" altLang="en-US" sz="2400" dirty="0" smtClean="0">
                <a:solidFill>
                  <a:schemeClr val="tx2"/>
                </a:solidFill>
              </a:rPr>
              <a:t>PLD programme</a:t>
            </a:r>
            <a:endParaRPr lang="en-NZ" altLang="en-US" sz="2400" dirty="0" smtClean="0">
              <a:solidFill>
                <a:schemeClr val="tx2"/>
              </a:solidFill>
            </a:endParaRPr>
          </a:p>
          <a:p>
            <a:pPr eaLnBrk="1" hangingPunct="1">
              <a:defRPr/>
            </a:pPr>
            <a:r>
              <a:rPr lang="en-NZ" altLang="en-US" sz="1600" dirty="0" smtClean="0"/>
              <a:t> </a:t>
            </a:r>
            <a:endParaRPr lang="en-NZ" altLang="en-US" sz="1050" dirty="0" smtClean="0"/>
          </a:p>
          <a:p>
            <a:pPr marL="1028700" lvl="1" eaLnBrk="1" hangingPunct="1">
              <a:buFont typeface="Wingdings 3" panose="05040102010807070707" pitchFamily="18" charset="2"/>
              <a:buChar char=""/>
              <a:defRPr/>
            </a:pPr>
            <a:r>
              <a:rPr lang="en-NZ" altLang="en-US" dirty="0" smtClean="0"/>
              <a:t>University Masters level course (</a:t>
            </a:r>
            <a:r>
              <a:rPr lang="en-NZ" altLang="en-US" i="1" dirty="0" smtClean="0"/>
              <a:t>Educational Futures</a:t>
            </a:r>
            <a:r>
              <a:rPr lang="en-NZ" altLang="en-US" dirty="0" smtClean="0"/>
              <a:t>)</a:t>
            </a:r>
          </a:p>
          <a:p>
            <a:pPr lvl="3" eaLnBrk="1" hangingPunct="1">
              <a:defRPr/>
            </a:pPr>
            <a:r>
              <a:rPr lang="en-NZ" altLang="en-US" dirty="0" smtClean="0"/>
              <a:t>students enrolled invited to participate in research project</a:t>
            </a:r>
          </a:p>
          <a:p>
            <a:pPr lvl="1" eaLnBrk="1" hangingPunct="1">
              <a:defRPr/>
            </a:pPr>
            <a:endParaRPr lang="en-NZ" altLang="en-US" sz="1100" dirty="0" smtClean="0"/>
          </a:p>
          <a:p>
            <a:pPr marL="1028700" lvl="1" eaLnBrk="1" hangingPunct="1">
              <a:buFont typeface="Wingdings 3" panose="05040102010807070707" pitchFamily="18" charset="2"/>
              <a:buChar char=""/>
              <a:defRPr/>
            </a:pPr>
            <a:r>
              <a:rPr lang="en-NZ" altLang="en-US" dirty="0" smtClean="0"/>
              <a:t>Workshop on adult development</a:t>
            </a:r>
          </a:p>
        </p:txBody>
      </p:sp>
      <p:sp>
        <p:nvSpPr>
          <p:cNvPr id="7172" name="TextBox 10"/>
          <p:cNvSpPr txBox="1">
            <a:spLocks noChangeArrowheads="1"/>
          </p:cNvSpPr>
          <p:nvPr/>
        </p:nvSpPr>
        <p:spPr bwMode="auto">
          <a:xfrm>
            <a:off x="296863" y="4554415"/>
            <a:ext cx="7605712" cy="1570037"/>
          </a:xfrm>
          <a:prstGeom prst="rect">
            <a:avLst/>
          </a:prstGeom>
          <a:noFill/>
          <a:ln w="9525">
            <a:noFill/>
            <a:miter lim="800000"/>
            <a:headEnd/>
            <a:tailEnd/>
          </a:ln>
        </p:spPr>
        <p:txBody>
          <a:bodyPr>
            <a:spAutoFit/>
          </a:bodyPr>
          <a:lstStyle/>
          <a:p>
            <a:r>
              <a:rPr lang="en-NZ" altLang="en-US" sz="2400" dirty="0">
                <a:solidFill>
                  <a:schemeClr val="tx2"/>
                </a:solidFill>
              </a:rPr>
              <a:t>Part 2: 		</a:t>
            </a:r>
            <a:r>
              <a:rPr lang="en-NZ" altLang="en-US" sz="2400" b="1" dirty="0">
                <a:solidFill>
                  <a:schemeClr val="tx2"/>
                </a:solidFill>
              </a:rPr>
              <a:t>Research project</a:t>
            </a:r>
          </a:p>
          <a:p>
            <a:pPr marL="1028700" lvl="1" indent="-285750">
              <a:buFont typeface="Wingdings 3" pitchFamily="18" charset="2"/>
              <a:buChar char=""/>
            </a:pPr>
            <a:r>
              <a:rPr lang="en-NZ" altLang="en-US" dirty="0"/>
              <a:t>Interviews before course, immediately after course, &amp; a year later</a:t>
            </a:r>
          </a:p>
          <a:p>
            <a:pPr marL="1028700" lvl="1" indent="-285750">
              <a:buFont typeface="Wingdings 3" pitchFamily="18" charset="2"/>
              <a:buChar char=""/>
            </a:pPr>
            <a:r>
              <a:rPr lang="en-NZ" altLang="en-US" dirty="0"/>
              <a:t>Monthly “double loop” reflections </a:t>
            </a:r>
          </a:p>
          <a:p>
            <a:pPr marL="1028700" lvl="1" indent="-285750">
              <a:buFont typeface="Wingdings 3" pitchFamily="18" charset="2"/>
              <a:buChar char=""/>
            </a:pPr>
            <a:r>
              <a:rPr lang="en-NZ" altLang="en-US" dirty="0"/>
              <a:t>In-course observations</a:t>
            </a:r>
          </a:p>
          <a:p>
            <a:pPr marL="1028700" lvl="1" indent="-285750">
              <a:buFont typeface="Wingdings 3" pitchFamily="18" charset="2"/>
              <a:buChar char=""/>
            </a:pPr>
            <a:r>
              <a:rPr lang="en-NZ" altLang="en-US" dirty="0"/>
              <a:t>Interviews with PLD providers.</a:t>
            </a:r>
          </a:p>
        </p:txBody>
      </p:sp>
      <p:pic>
        <p:nvPicPr>
          <p:cNvPr id="2" name="Picture 1"/>
          <p:cNvPicPr>
            <a:picLocks noChangeAspect="1"/>
          </p:cNvPicPr>
          <p:nvPr/>
        </p:nvPicPr>
        <p:blipFill>
          <a:blip r:embed="rId2"/>
          <a:srcRect/>
          <a:stretch>
            <a:fillRect/>
          </a:stretch>
        </p:blipFill>
        <p:spPr bwMode="auto">
          <a:xfrm>
            <a:off x="5735638" y="0"/>
            <a:ext cx="3408362" cy="18954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3"/>
          <p:cNvSpPr txBox="1">
            <a:spLocks noChangeArrowheads="1"/>
          </p:cNvSpPr>
          <p:nvPr/>
        </p:nvSpPr>
        <p:spPr bwMode="auto">
          <a:xfrm>
            <a:off x="3422528" y="228600"/>
            <a:ext cx="5308600" cy="22939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MS PGothic" pitchFamily="34" charset="-128"/>
              </a:defRPr>
            </a:lvl1pPr>
            <a:lvl2pPr marL="742950" indent="-285750" eaLnBrk="0" hangingPunct="0">
              <a:defRPr>
                <a:solidFill>
                  <a:schemeClr val="tx1"/>
                </a:solidFill>
                <a:latin typeface="Calibri" pitchFamily="34" charset="0"/>
                <a:ea typeface="MS PGothic" pitchFamily="34" charset="-128"/>
              </a:defRPr>
            </a:lvl2pPr>
            <a:lvl3pPr marL="1143000" indent="-228600" eaLnBrk="0" hangingPunct="0">
              <a:defRPr>
                <a:solidFill>
                  <a:schemeClr val="tx1"/>
                </a:solidFill>
                <a:latin typeface="Calibri" pitchFamily="34" charset="0"/>
                <a:ea typeface="MS PGothic" pitchFamily="34" charset="-128"/>
              </a:defRPr>
            </a:lvl3pPr>
            <a:lvl4pPr marL="1600200" indent="-228600" eaLnBrk="0" hangingPunct="0">
              <a:defRPr>
                <a:solidFill>
                  <a:schemeClr val="tx1"/>
                </a:solidFill>
                <a:latin typeface="Calibri" pitchFamily="34" charset="0"/>
                <a:ea typeface="MS PGothic" pitchFamily="34" charset="-128"/>
              </a:defRPr>
            </a:lvl4pPr>
            <a:lvl5pPr marL="2057400" indent="-228600" eaLnBrk="0" hangingPunct="0">
              <a:defRPr>
                <a:solidFill>
                  <a:schemeClr val="tx1"/>
                </a:solidFill>
                <a:latin typeface="Calibri" pitchFamily="34"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MS PGothic" pitchFamily="34" charset="-128"/>
              </a:defRPr>
            </a:lvl9pPr>
          </a:lstStyle>
          <a:p>
            <a:pPr eaLnBrk="1" hangingPunct="1">
              <a:defRPr/>
            </a:pPr>
            <a:r>
              <a:rPr lang="en-NZ" altLang="en-US" sz="2400" b="1" dirty="0" smtClean="0">
                <a:solidFill>
                  <a:schemeClr val="tx2"/>
                </a:solidFill>
              </a:rPr>
              <a:t>Action research</a:t>
            </a:r>
          </a:p>
          <a:p>
            <a:pPr eaLnBrk="1" hangingPunct="1">
              <a:defRPr/>
            </a:pPr>
            <a:endParaRPr lang="en-NZ" altLang="en-US" sz="1200" dirty="0" smtClean="0">
              <a:solidFill>
                <a:schemeClr val="tx2"/>
              </a:solidFill>
            </a:endParaRPr>
          </a:p>
          <a:p>
            <a:pPr marL="342900" indent="-342900" eaLnBrk="1" hangingPunct="1">
              <a:buFont typeface="Wingdings 3" panose="05040102010807070707" pitchFamily="18" charset="2"/>
              <a:buChar char=""/>
              <a:defRPr/>
            </a:pPr>
            <a:r>
              <a:rPr lang="en-NZ" altLang="en-US" sz="2400" dirty="0" smtClean="0">
                <a:solidFill>
                  <a:schemeClr val="tx2"/>
                </a:solidFill>
              </a:rPr>
              <a:t>long-term relationships </a:t>
            </a:r>
          </a:p>
          <a:p>
            <a:pPr lvl="2" eaLnBrk="1" hangingPunct="1">
              <a:defRPr/>
            </a:pPr>
            <a:r>
              <a:rPr lang="en-NZ" altLang="en-US" sz="2400" dirty="0" smtClean="0">
                <a:solidFill>
                  <a:schemeClr val="tx2"/>
                </a:solidFill>
              </a:rPr>
              <a:t>researchers </a:t>
            </a:r>
            <a:r>
              <a:rPr lang="en-NZ" altLang="en-US" sz="2400" dirty="0" smtClean="0">
                <a:solidFill>
                  <a:schemeClr val="tx2"/>
                </a:solidFill>
              </a:rPr>
              <a:t>— PLD </a:t>
            </a:r>
            <a:r>
              <a:rPr lang="en-NZ" altLang="en-US" sz="2400" dirty="0" smtClean="0">
                <a:solidFill>
                  <a:schemeClr val="tx2"/>
                </a:solidFill>
              </a:rPr>
              <a:t>providers —participants </a:t>
            </a:r>
          </a:p>
          <a:p>
            <a:pPr eaLnBrk="1" hangingPunct="1">
              <a:defRPr/>
            </a:pPr>
            <a:endParaRPr lang="en-NZ" altLang="en-US" sz="1100" dirty="0" smtClean="0">
              <a:solidFill>
                <a:schemeClr val="tx2"/>
              </a:solidFill>
            </a:endParaRPr>
          </a:p>
          <a:p>
            <a:pPr marL="342900" indent="-342900" eaLnBrk="1" hangingPunct="1">
              <a:buFont typeface="Wingdings 3" panose="05040102010807070707" pitchFamily="18" charset="2"/>
              <a:buChar char=""/>
              <a:defRPr/>
            </a:pPr>
            <a:r>
              <a:rPr lang="en-NZ" altLang="en-US" sz="2400" dirty="0" smtClean="0">
                <a:solidFill>
                  <a:schemeClr val="tx2"/>
                </a:solidFill>
              </a:rPr>
              <a:t>multiple parts - inextricably connected</a:t>
            </a:r>
          </a:p>
        </p:txBody>
      </p:sp>
      <p:pic>
        <p:nvPicPr>
          <p:cNvPr id="8196" name="Picture 4"/>
          <p:cNvPicPr>
            <a:picLocks noChangeAspect="1"/>
          </p:cNvPicPr>
          <p:nvPr/>
        </p:nvPicPr>
        <p:blipFill>
          <a:blip r:embed="rId3"/>
          <a:srcRect/>
          <a:stretch>
            <a:fillRect/>
          </a:stretch>
        </p:blipFill>
        <p:spPr bwMode="auto">
          <a:xfrm rot="5400000">
            <a:off x="-29613" y="-388510"/>
            <a:ext cx="3189288" cy="3130062"/>
          </a:xfrm>
          <a:prstGeom prst="rect">
            <a:avLst/>
          </a:prstGeom>
          <a:noFill/>
          <a:ln w="9525">
            <a:noFill/>
            <a:miter lim="800000"/>
            <a:headEnd/>
            <a:tailEnd/>
          </a:ln>
        </p:spPr>
      </p:pic>
      <p:sp>
        <p:nvSpPr>
          <p:cNvPr id="5" name="TextBox 4"/>
          <p:cNvSpPr txBox="1"/>
          <p:nvPr/>
        </p:nvSpPr>
        <p:spPr>
          <a:xfrm>
            <a:off x="334108" y="4941277"/>
            <a:ext cx="8809892" cy="1384995"/>
          </a:xfrm>
          <a:prstGeom prst="rect">
            <a:avLst/>
          </a:prstGeom>
          <a:noFill/>
        </p:spPr>
        <p:txBody>
          <a:bodyPr wrap="square" rtlCol="0">
            <a:spAutoFit/>
          </a:bodyPr>
          <a:lstStyle/>
          <a:p>
            <a:pPr>
              <a:buFont typeface="Arial" pitchFamily="34" charset="0"/>
              <a:buChar char="•"/>
            </a:pPr>
            <a:r>
              <a:rPr lang="en-NZ" sz="2800" dirty="0" smtClean="0"/>
              <a:t>   “informational” </a:t>
            </a:r>
            <a:r>
              <a:rPr lang="en-NZ" sz="2800" i="1" dirty="0" err="1" smtClean="0"/>
              <a:t>vs</a:t>
            </a:r>
            <a:r>
              <a:rPr lang="en-NZ" sz="2800" dirty="0" smtClean="0"/>
              <a:t> “transformational” learning</a:t>
            </a:r>
          </a:p>
          <a:p>
            <a:pPr>
              <a:buFont typeface="Arial" pitchFamily="34" charset="0"/>
              <a:buChar char="•"/>
            </a:pPr>
            <a:r>
              <a:rPr lang="en-NZ" sz="2800" dirty="0" smtClean="0"/>
              <a:t> </a:t>
            </a:r>
            <a:r>
              <a:rPr lang="en-NZ" sz="2800" dirty="0" smtClean="0"/>
              <a:t>   teachers experiencing kinds of thinking they are 	supposed to be providing for their students</a:t>
            </a:r>
            <a:endParaRPr lang="en-NZ" dirty="0" smtClean="0"/>
          </a:p>
        </p:txBody>
      </p:sp>
      <p:sp>
        <p:nvSpPr>
          <p:cNvPr id="6" name="TextBox 5"/>
          <p:cNvSpPr txBox="1"/>
          <p:nvPr/>
        </p:nvSpPr>
        <p:spPr>
          <a:xfrm>
            <a:off x="334108" y="3024554"/>
            <a:ext cx="8397020" cy="1631216"/>
          </a:xfrm>
          <a:prstGeom prst="rect">
            <a:avLst/>
          </a:prstGeom>
          <a:noFill/>
        </p:spPr>
        <p:txBody>
          <a:bodyPr wrap="square" rtlCol="0">
            <a:spAutoFit/>
          </a:bodyPr>
          <a:lstStyle/>
          <a:p>
            <a:r>
              <a:rPr lang="en-NZ" sz="2000" dirty="0" smtClean="0"/>
              <a:t>“</a:t>
            </a:r>
            <a:r>
              <a:rPr lang="en-NZ" sz="2800" dirty="0" smtClean="0"/>
              <a:t>O</a:t>
            </a:r>
            <a:r>
              <a:rPr lang="en-NZ" sz="2800" dirty="0" smtClean="0"/>
              <a:t>bject/s of Inquiry” ...</a:t>
            </a:r>
          </a:p>
          <a:p>
            <a:endParaRPr lang="en-NZ" sz="1600" dirty="0" smtClean="0"/>
          </a:p>
          <a:p>
            <a:r>
              <a:rPr lang="en-NZ" sz="2800" b="1" dirty="0" smtClean="0"/>
              <a:t>∆</a:t>
            </a:r>
            <a:r>
              <a:rPr lang="en-NZ" sz="2800" dirty="0" smtClean="0"/>
              <a:t> </a:t>
            </a:r>
            <a:r>
              <a:rPr lang="en-NZ" sz="2800" b="1" dirty="0" smtClean="0"/>
              <a:t>teachers’ thinking  </a:t>
            </a:r>
          </a:p>
          <a:p>
            <a:r>
              <a:rPr lang="en-NZ" sz="2800" dirty="0" smtClean="0">
                <a:sym typeface="Wingdings" pitchFamily="2" charset="2"/>
              </a:rPr>
              <a:t></a:t>
            </a:r>
            <a:r>
              <a:rPr lang="en-NZ" sz="2800" dirty="0" smtClean="0"/>
              <a:t> relationships  </a:t>
            </a:r>
            <a:r>
              <a:rPr lang="en-NZ" sz="2800" dirty="0" smtClean="0">
                <a:sym typeface="Wingdings" pitchFamily="2" charset="2"/>
              </a:rPr>
              <a:t></a:t>
            </a:r>
            <a:r>
              <a:rPr lang="en-NZ" sz="2800" dirty="0" smtClean="0">
                <a:sym typeface="Wingdings" pitchFamily="2" charset="2"/>
              </a:rPr>
              <a:t> </a:t>
            </a:r>
            <a:r>
              <a:rPr lang="en-NZ" sz="2800" dirty="0" smtClean="0">
                <a:sym typeface="Wingdings" pitchFamily="2" charset="2"/>
              </a:rPr>
              <a:t>networks  </a:t>
            </a:r>
            <a:r>
              <a:rPr lang="en-NZ" sz="2800" dirty="0" smtClean="0"/>
              <a:t>systems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50831" y="1547446"/>
            <a:ext cx="3433889" cy="523220"/>
          </a:xfrm>
          <a:prstGeom prst="rect">
            <a:avLst/>
          </a:prstGeom>
          <a:noFill/>
        </p:spPr>
        <p:txBody>
          <a:bodyPr wrap="square" rtlCol="0">
            <a:spAutoFit/>
          </a:bodyPr>
          <a:lstStyle/>
          <a:p>
            <a:r>
              <a:rPr lang="en-NZ" sz="2800" dirty="0" smtClean="0"/>
              <a:t>What did we find out?</a:t>
            </a:r>
            <a:endParaRPr lang="en-NZ" sz="2800" dirty="0"/>
          </a:p>
        </p:txBody>
      </p:sp>
    </p:spTree>
  </p:cSld>
  <p:clrMapOvr>
    <a:masterClrMapping/>
  </p:clrMapOvr>
</p:sld>
</file>

<file path=ppt/theme/theme1.xml><?xml version="1.0" encoding="utf-8"?>
<a:theme xmlns:a="http://schemas.openxmlformats.org/drawingml/2006/main" name="CORE_L@S_ROADSHOW">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470</TotalTime>
  <Words>1023</Words>
  <Application>Microsoft Office PowerPoint</Application>
  <PresentationFormat>On-screen Show (4:3)</PresentationFormat>
  <Paragraphs>146</Paragraphs>
  <Slides>14</Slides>
  <Notes>7</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CORE_L@S_ROADSHOW</vt:lpstr>
      <vt:lpstr>Teacher professional learning and development for a future-oriented education system  – a “wicked problem”?</vt:lpstr>
      <vt:lpstr>Slide 2</vt:lpstr>
      <vt:lpstr>Slide 3</vt:lpstr>
      <vt:lpstr>Slide 4</vt:lpstr>
      <vt:lpstr>Slide 5</vt:lpstr>
      <vt:lpstr>Slide 6</vt:lpstr>
      <vt:lpstr>Slide 7</vt:lpstr>
      <vt:lpstr>Slide 8</vt:lpstr>
      <vt:lpstr>Slide 9</vt:lpstr>
      <vt:lpstr>Was the PLD transformative?</vt:lpstr>
      <vt:lpstr>How did participants feel about the PLD?</vt:lpstr>
      <vt:lpstr>Helpful components of PLD</vt:lpstr>
      <vt:lpstr>Acting differently</vt:lpstr>
      <vt:lpstr>Slide 14</vt:lpstr>
    </vt:vector>
  </TitlesOfParts>
  <Company>CORE Education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Sakthi Ranganathan</dc:creator>
  <cp:lastModifiedBy>ally</cp:lastModifiedBy>
  <cp:revision>47</cp:revision>
  <cp:lastPrinted>2014-10-07T05:02:34Z</cp:lastPrinted>
  <dcterms:created xsi:type="dcterms:W3CDTF">2014-08-18T01:14:16Z</dcterms:created>
  <dcterms:modified xsi:type="dcterms:W3CDTF">2014-12-02T05:12:38Z</dcterms:modified>
</cp:coreProperties>
</file>