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5"/>
  </p:sldMasterIdLst>
  <p:notesMasterIdLst>
    <p:notesMasterId r:id="rId31"/>
  </p:notesMasterIdLst>
  <p:handoutMasterIdLst>
    <p:handoutMasterId r:id="rId32"/>
  </p:handoutMasterIdLst>
  <p:sldIdLst>
    <p:sldId id="256" r:id="rId6"/>
    <p:sldId id="338" r:id="rId7"/>
    <p:sldId id="367" r:id="rId8"/>
    <p:sldId id="368" r:id="rId9"/>
    <p:sldId id="369" r:id="rId10"/>
    <p:sldId id="315" r:id="rId11"/>
    <p:sldId id="370" r:id="rId12"/>
    <p:sldId id="410" r:id="rId13"/>
    <p:sldId id="390" r:id="rId14"/>
    <p:sldId id="312" r:id="rId15"/>
    <p:sldId id="391" r:id="rId16"/>
    <p:sldId id="411" r:id="rId17"/>
    <p:sldId id="395" r:id="rId18"/>
    <p:sldId id="409" r:id="rId19"/>
    <p:sldId id="396" r:id="rId20"/>
    <p:sldId id="406" r:id="rId21"/>
    <p:sldId id="398" r:id="rId22"/>
    <p:sldId id="393" r:id="rId23"/>
    <p:sldId id="400" r:id="rId24"/>
    <p:sldId id="402" r:id="rId25"/>
    <p:sldId id="377" r:id="rId26"/>
    <p:sldId id="408" r:id="rId27"/>
    <p:sldId id="352" r:id="rId28"/>
    <p:sldId id="365" r:id="rId29"/>
    <p:sldId id="36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4A8F"/>
    <a:srgbClr val="1C61AB"/>
    <a:srgbClr val="2A7FC2"/>
    <a:srgbClr val="53BDED"/>
    <a:srgbClr val="61C5E9"/>
    <a:srgbClr val="53BEED"/>
    <a:srgbClr val="287BBF"/>
    <a:srgbClr val="297BBD"/>
    <a:srgbClr val="2D80C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4" autoAdjust="0"/>
    <p:restoredTop sz="96299" autoAdjust="0"/>
  </p:normalViewPr>
  <p:slideViewPr>
    <p:cSldViewPr snapToGrid="0">
      <p:cViewPr varScale="1">
        <p:scale>
          <a:sx n="157" d="100"/>
          <a:sy n="157" d="100"/>
        </p:scale>
        <p:origin x="101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B8696D-9590-4C3F-8B85-BC9F7DD80D25}" type="doc">
      <dgm:prSet loTypeId="urn:microsoft.com/office/officeart/2005/8/layout/target2" loCatId="relationship" qsTypeId="urn:microsoft.com/office/officeart/2005/8/quickstyle/3d6" qsCatId="3D" csTypeId="urn:microsoft.com/office/officeart/2005/8/colors/accent3_4" csCatId="accent3" phldr="1"/>
      <dgm:spPr/>
      <dgm:t>
        <a:bodyPr/>
        <a:lstStyle/>
        <a:p>
          <a:endParaRPr lang="en-NZ"/>
        </a:p>
      </dgm:t>
    </dgm:pt>
    <dgm:pt modelId="{2FDCF576-39E7-437C-BDA6-36CAF629881B}">
      <dgm:prSet phldrT="[Text]"/>
      <dgm:spPr>
        <a:solidFill>
          <a:schemeClr val="accent1"/>
        </a:solidFill>
      </dgm:spPr>
      <dgm:t>
        <a:bodyPr/>
        <a:lstStyle/>
        <a:p>
          <a:pPr algn="ctr"/>
          <a:r>
            <a:rPr lang="en-NZ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Vertical asymmetric communication</a:t>
          </a:r>
          <a:endParaRPr lang="en-NZ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BB2C195-31DC-4B74-8250-4EF8F15A27A1}" type="parTrans" cxnId="{DC99B100-2430-4C3F-A93A-4B367F81C66D}">
      <dgm:prSet/>
      <dgm:spPr/>
      <dgm:t>
        <a:bodyPr/>
        <a:lstStyle/>
        <a:p>
          <a:endParaRPr lang="en-NZ"/>
        </a:p>
      </dgm:t>
    </dgm:pt>
    <dgm:pt modelId="{8F169D72-A99C-4308-9E81-98F8B767A063}" type="sibTrans" cxnId="{DC99B100-2430-4C3F-A93A-4B367F81C66D}">
      <dgm:prSet/>
      <dgm:spPr/>
      <dgm:t>
        <a:bodyPr/>
        <a:lstStyle/>
        <a:p>
          <a:endParaRPr lang="en-NZ"/>
        </a:p>
      </dgm:t>
    </dgm:pt>
    <dgm:pt modelId="{425EF1D5-60D0-4CBC-970A-6B3FDC0EDC8C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NZ" dirty="0" smtClean="0"/>
            <a:t>Meaning</a:t>
          </a:r>
          <a:endParaRPr lang="en-NZ" dirty="0"/>
        </a:p>
      </dgm:t>
    </dgm:pt>
    <dgm:pt modelId="{8B848E6F-B9A4-4C4B-9DF5-45F53FC67487}" type="parTrans" cxnId="{7B2D73CF-CA46-445C-BAD0-8B0D44944C94}">
      <dgm:prSet/>
      <dgm:spPr/>
      <dgm:t>
        <a:bodyPr/>
        <a:lstStyle/>
        <a:p>
          <a:endParaRPr lang="en-NZ"/>
        </a:p>
      </dgm:t>
    </dgm:pt>
    <dgm:pt modelId="{065BACAA-6F2A-4D5C-AC4F-6E48C633BF2C}" type="sibTrans" cxnId="{7B2D73CF-CA46-445C-BAD0-8B0D44944C94}">
      <dgm:prSet/>
      <dgm:spPr/>
      <dgm:t>
        <a:bodyPr/>
        <a:lstStyle/>
        <a:p>
          <a:endParaRPr lang="en-NZ"/>
        </a:p>
      </dgm:t>
    </dgm:pt>
    <dgm:pt modelId="{2EA76C6A-4A82-4406-96B4-01AD86DD13D6}">
      <dgm:prSet phldrT="[Text]"/>
      <dgm:spPr>
        <a:solidFill>
          <a:schemeClr val="accent6">
            <a:lumMod val="75000"/>
            <a:alpha val="90000"/>
          </a:schemeClr>
        </a:solidFill>
      </dgm:spPr>
      <dgm:t>
        <a:bodyPr/>
        <a:lstStyle/>
        <a:p>
          <a:r>
            <a:rPr lang="en-NZ" dirty="0" smtClean="0">
              <a:solidFill>
                <a:schemeClr val="bg1"/>
              </a:solidFill>
            </a:rPr>
            <a:t>Power</a:t>
          </a:r>
          <a:endParaRPr lang="en-NZ" dirty="0">
            <a:solidFill>
              <a:schemeClr val="bg1"/>
            </a:solidFill>
          </a:endParaRPr>
        </a:p>
      </dgm:t>
    </dgm:pt>
    <dgm:pt modelId="{04140F56-0006-4FBB-83E2-76C13BDA9C96}" type="parTrans" cxnId="{2E5FFDDC-F642-4C0B-9843-BCD39F27A672}">
      <dgm:prSet/>
      <dgm:spPr/>
      <dgm:t>
        <a:bodyPr/>
        <a:lstStyle/>
        <a:p>
          <a:endParaRPr lang="en-NZ"/>
        </a:p>
      </dgm:t>
    </dgm:pt>
    <dgm:pt modelId="{B49A6A3A-A23C-4E3C-AEBC-5975F4CD8E92}" type="sibTrans" cxnId="{2E5FFDDC-F642-4C0B-9843-BCD39F27A672}">
      <dgm:prSet/>
      <dgm:spPr/>
      <dgm:t>
        <a:bodyPr/>
        <a:lstStyle/>
        <a:p>
          <a:endParaRPr lang="en-NZ"/>
        </a:p>
      </dgm:t>
    </dgm:pt>
    <dgm:pt modelId="{90C33B6F-2DB3-4EE3-9B21-5788766FBA05}">
      <dgm:prSet phldrT="[Text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NZ" dirty="0" smtClean="0"/>
            <a:t>Meaning</a:t>
          </a:r>
          <a:endParaRPr lang="en-NZ" dirty="0"/>
        </a:p>
      </dgm:t>
    </dgm:pt>
    <dgm:pt modelId="{6464A9D6-EB32-4A09-B249-1F83000CBD51}" type="parTrans" cxnId="{5BEEC87C-1604-484F-ABF9-3394C612FB84}">
      <dgm:prSet/>
      <dgm:spPr/>
      <dgm:t>
        <a:bodyPr/>
        <a:lstStyle/>
        <a:p>
          <a:endParaRPr lang="en-NZ"/>
        </a:p>
      </dgm:t>
    </dgm:pt>
    <dgm:pt modelId="{05526063-82BE-4F14-849E-C7E57B3B2811}" type="sibTrans" cxnId="{5BEEC87C-1604-484F-ABF9-3394C612FB84}">
      <dgm:prSet/>
      <dgm:spPr/>
      <dgm:t>
        <a:bodyPr/>
        <a:lstStyle/>
        <a:p>
          <a:endParaRPr lang="en-NZ"/>
        </a:p>
      </dgm:t>
    </dgm:pt>
    <dgm:pt modelId="{76742CEC-B420-4642-9721-2AAB36FFF05C}">
      <dgm:prSet phldrT="[Text]"/>
      <dgm:spPr>
        <a:solidFill>
          <a:schemeClr val="accent6">
            <a:lumMod val="75000"/>
            <a:alpha val="90000"/>
          </a:schemeClr>
        </a:solidFill>
      </dgm:spPr>
      <dgm:t>
        <a:bodyPr/>
        <a:lstStyle/>
        <a:p>
          <a:r>
            <a:rPr lang="en-NZ" dirty="0" smtClean="0">
              <a:solidFill>
                <a:schemeClr val="bg1"/>
              </a:solidFill>
            </a:rPr>
            <a:t>Power</a:t>
          </a:r>
          <a:endParaRPr lang="en-NZ" dirty="0">
            <a:solidFill>
              <a:schemeClr val="bg1"/>
            </a:solidFill>
          </a:endParaRPr>
        </a:p>
      </dgm:t>
    </dgm:pt>
    <dgm:pt modelId="{48464B11-82C3-4DE5-85A6-4292D91E4B66}" type="parTrans" cxnId="{8C72C7CB-9A7D-47A9-901F-D3A2E1C6F3E4}">
      <dgm:prSet/>
      <dgm:spPr/>
      <dgm:t>
        <a:bodyPr/>
        <a:lstStyle/>
        <a:p>
          <a:endParaRPr lang="en-NZ"/>
        </a:p>
      </dgm:t>
    </dgm:pt>
    <dgm:pt modelId="{E1F0598A-B54F-4EF9-8711-E8291857FC62}" type="sibTrans" cxnId="{8C72C7CB-9A7D-47A9-901F-D3A2E1C6F3E4}">
      <dgm:prSet/>
      <dgm:spPr/>
      <dgm:t>
        <a:bodyPr/>
        <a:lstStyle/>
        <a:p>
          <a:endParaRPr lang="en-NZ"/>
        </a:p>
      </dgm:t>
    </dgm:pt>
    <dgm:pt modelId="{61E8CED2-596D-407C-8D07-A4C08BD38A00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n-NZ" dirty="0" smtClean="0">
              <a:solidFill>
                <a:schemeClr val="tx1"/>
              </a:solidFill>
            </a:rPr>
            <a:t>Horizontal asymmetric communication</a:t>
          </a:r>
          <a:endParaRPr lang="en-NZ" dirty="0">
            <a:solidFill>
              <a:schemeClr val="tx1"/>
            </a:solidFill>
          </a:endParaRPr>
        </a:p>
      </dgm:t>
    </dgm:pt>
    <dgm:pt modelId="{82B3F130-DD41-4011-90A2-63EDCC8E76B3}" type="sibTrans" cxnId="{945B58DD-1156-4298-B084-63BB1477EA03}">
      <dgm:prSet/>
      <dgm:spPr/>
      <dgm:t>
        <a:bodyPr/>
        <a:lstStyle/>
        <a:p>
          <a:endParaRPr lang="en-NZ"/>
        </a:p>
      </dgm:t>
    </dgm:pt>
    <dgm:pt modelId="{52563046-7C83-4FAF-8920-BBA180FFBE2D}" type="parTrans" cxnId="{945B58DD-1156-4298-B084-63BB1477EA03}">
      <dgm:prSet/>
      <dgm:spPr/>
      <dgm:t>
        <a:bodyPr/>
        <a:lstStyle/>
        <a:p>
          <a:endParaRPr lang="en-NZ"/>
        </a:p>
      </dgm:t>
    </dgm:pt>
    <dgm:pt modelId="{66F45439-B07E-4F4D-9F79-8D73CB43325A}" type="pres">
      <dgm:prSet presAssocID="{1AB8696D-9590-4C3F-8B85-BC9F7DD80D25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n-NZ"/>
        </a:p>
      </dgm:t>
    </dgm:pt>
    <dgm:pt modelId="{651FE2DD-B279-420F-A428-83B9A79C36B5}" type="pres">
      <dgm:prSet presAssocID="{1AB8696D-9590-4C3F-8B85-BC9F7DD80D25}" presName="outerBox" presStyleCnt="0"/>
      <dgm:spPr/>
    </dgm:pt>
    <dgm:pt modelId="{D8EA8781-2442-400B-9A66-CF3683EBF32A}" type="pres">
      <dgm:prSet presAssocID="{1AB8696D-9590-4C3F-8B85-BC9F7DD80D25}" presName="outerBoxParent" presStyleLbl="node1" presStyleIdx="0" presStyleCnt="2"/>
      <dgm:spPr/>
      <dgm:t>
        <a:bodyPr/>
        <a:lstStyle/>
        <a:p>
          <a:endParaRPr lang="en-NZ"/>
        </a:p>
      </dgm:t>
    </dgm:pt>
    <dgm:pt modelId="{FE56F196-0A3E-411D-855D-686526F03DE3}" type="pres">
      <dgm:prSet presAssocID="{1AB8696D-9590-4C3F-8B85-BC9F7DD80D25}" presName="outerBoxChildren" presStyleCnt="0"/>
      <dgm:spPr/>
    </dgm:pt>
    <dgm:pt modelId="{7F348AFE-87C0-4ECC-B0D2-B7FCDF3B5649}" type="pres">
      <dgm:prSet presAssocID="{425EF1D5-60D0-4CBC-970A-6B3FDC0EDC8C}" presName="oChild" presStyleLbl="fgAcc1" presStyleIdx="0" presStyleCnt="4" custLinFactNeighborX="23504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C9417EB6-E095-4934-91FA-CFCA59292855}" type="pres">
      <dgm:prSet presAssocID="{065BACAA-6F2A-4D5C-AC4F-6E48C633BF2C}" presName="outerSibTrans" presStyleCnt="0"/>
      <dgm:spPr/>
    </dgm:pt>
    <dgm:pt modelId="{2D805427-9514-4132-AAE2-3E2527E8EC2D}" type="pres">
      <dgm:prSet presAssocID="{2EA76C6A-4A82-4406-96B4-01AD86DD13D6}" presName="oChild" presStyleLbl="fgAcc1" presStyleIdx="1" presStyleCnt="4" custLinFactNeighborX="23504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D043A179-B920-4574-9A41-22EC5264B0B3}" type="pres">
      <dgm:prSet presAssocID="{1AB8696D-9590-4C3F-8B85-BC9F7DD80D25}" presName="middleBox" presStyleCnt="0"/>
      <dgm:spPr/>
    </dgm:pt>
    <dgm:pt modelId="{C3EB7509-F377-4954-9673-A88F4C070474}" type="pres">
      <dgm:prSet presAssocID="{1AB8696D-9590-4C3F-8B85-BC9F7DD80D25}" presName="middleBoxParent" presStyleLbl="node1" presStyleIdx="1" presStyleCnt="2" custScaleX="80062"/>
      <dgm:spPr/>
      <dgm:t>
        <a:bodyPr/>
        <a:lstStyle/>
        <a:p>
          <a:endParaRPr lang="en-NZ"/>
        </a:p>
      </dgm:t>
    </dgm:pt>
    <dgm:pt modelId="{DAF4CCFE-E6D7-49A3-8FC1-A11045B5BD89}" type="pres">
      <dgm:prSet presAssocID="{1AB8696D-9590-4C3F-8B85-BC9F7DD80D25}" presName="middleBoxChildren" presStyleCnt="0"/>
      <dgm:spPr/>
    </dgm:pt>
    <dgm:pt modelId="{E496E455-8DC9-4B3A-8646-DEB4D107CEE6}" type="pres">
      <dgm:prSet presAssocID="{90C33B6F-2DB3-4EE3-9B21-5788766FBA05}" presName="mChild" presStyleLbl="fgAcc1" presStyleIdx="2" presStyleCnt="4" custScaleX="32883" custLinFactX="13792" custLinFactNeighborX="10000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9BDD7894-D6D8-4EBA-AAD8-E5DCE22CA851}" type="pres">
      <dgm:prSet presAssocID="{05526063-82BE-4F14-849E-C7E57B3B2811}" presName="middleSibTrans" presStyleCnt="0"/>
      <dgm:spPr/>
    </dgm:pt>
    <dgm:pt modelId="{1B92C258-152D-41A4-9098-D396440BE426}" type="pres">
      <dgm:prSet presAssocID="{76742CEC-B420-4642-9721-2AAB36FFF05C}" presName="mChild" presStyleLbl="fgAcc1" presStyleIdx="3" presStyleCnt="4" custScaleX="32883" custLinFactX="13792" custLinFactNeighborX="10000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045E718D-15EE-43BA-A844-D68086493B4D}" type="presOf" srcId="{61E8CED2-596D-407C-8D07-A4C08BD38A00}" destId="{C3EB7509-F377-4954-9673-A88F4C070474}" srcOrd="0" destOrd="0" presId="urn:microsoft.com/office/officeart/2005/8/layout/target2"/>
    <dgm:cxn modelId="{8C72C7CB-9A7D-47A9-901F-D3A2E1C6F3E4}" srcId="{61E8CED2-596D-407C-8D07-A4C08BD38A00}" destId="{76742CEC-B420-4642-9721-2AAB36FFF05C}" srcOrd="1" destOrd="0" parTransId="{48464B11-82C3-4DE5-85A6-4292D91E4B66}" sibTransId="{E1F0598A-B54F-4EF9-8711-E8291857FC62}"/>
    <dgm:cxn modelId="{DC99B100-2430-4C3F-A93A-4B367F81C66D}" srcId="{1AB8696D-9590-4C3F-8B85-BC9F7DD80D25}" destId="{2FDCF576-39E7-437C-BDA6-36CAF629881B}" srcOrd="0" destOrd="0" parTransId="{2BB2C195-31DC-4B74-8250-4EF8F15A27A1}" sibTransId="{8F169D72-A99C-4308-9E81-98F8B767A063}"/>
    <dgm:cxn modelId="{6C0CEE36-3220-4554-8028-61993C4521BE}" type="presOf" srcId="{76742CEC-B420-4642-9721-2AAB36FFF05C}" destId="{1B92C258-152D-41A4-9098-D396440BE426}" srcOrd="0" destOrd="0" presId="urn:microsoft.com/office/officeart/2005/8/layout/target2"/>
    <dgm:cxn modelId="{5D76B32A-E384-463F-A0CE-2E814EF00823}" type="presOf" srcId="{1AB8696D-9590-4C3F-8B85-BC9F7DD80D25}" destId="{66F45439-B07E-4F4D-9F79-8D73CB43325A}" srcOrd="0" destOrd="0" presId="urn:microsoft.com/office/officeart/2005/8/layout/target2"/>
    <dgm:cxn modelId="{E4CFAA9E-F9E3-4F91-B712-68A8C64F01F2}" type="presOf" srcId="{2FDCF576-39E7-437C-BDA6-36CAF629881B}" destId="{D8EA8781-2442-400B-9A66-CF3683EBF32A}" srcOrd="0" destOrd="0" presId="urn:microsoft.com/office/officeart/2005/8/layout/target2"/>
    <dgm:cxn modelId="{2E5FFDDC-F642-4C0B-9843-BCD39F27A672}" srcId="{2FDCF576-39E7-437C-BDA6-36CAF629881B}" destId="{2EA76C6A-4A82-4406-96B4-01AD86DD13D6}" srcOrd="1" destOrd="0" parTransId="{04140F56-0006-4FBB-83E2-76C13BDA9C96}" sibTransId="{B49A6A3A-A23C-4E3C-AEBC-5975F4CD8E92}"/>
    <dgm:cxn modelId="{256ADD2A-5835-4D97-9B5B-2C36717B21D5}" type="presOf" srcId="{2EA76C6A-4A82-4406-96B4-01AD86DD13D6}" destId="{2D805427-9514-4132-AAE2-3E2527E8EC2D}" srcOrd="0" destOrd="0" presId="urn:microsoft.com/office/officeart/2005/8/layout/target2"/>
    <dgm:cxn modelId="{7B2D73CF-CA46-445C-BAD0-8B0D44944C94}" srcId="{2FDCF576-39E7-437C-BDA6-36CAF629881B}" destId="{425EF1D5-60D0-4CBC-970A-6B3FDC0EDC8C}" srcOrd="0" destOrd="0" parTransId="{8B848E6F-B9A4-4C4B-9DF5-45F53FC67487}" sibTransId="{065BACAA-6F2A-4D5C-AC4F-6E48C633BF2C}"/>
    <dgm:cxn modelId="{5BEEC87C-1604-484F-ABF9-3394C612FB84}" srcId="{61E8CED2-596D-407C-8D07-A4C08BD38A00}" destId="{90C33B6F-2DB3-4EE3-9B21-5788766FBA05}" srcOrd="0" destOrd="0" parTransId="{6464A9D6-EB32-4A09-B249-1F83000CBD51}" sibTransId="{05526063-82BE-4F14-849E-C7E57B3B2811}"/>
    <dgm:cxn modelId="{245E3691-2847-4AB8-B934-BE4213EFBB7B}" type="presOf" srcId="{425EF1D5-60D0-4CBC-970A-6B3FDC0EDC8C}" destId="{7F348AFE-87C0-4ECC-B0D2-B7FCDF3B5649}" srcOrd="0" destOrd="0" presId="urn:microsoft.com/office/officeart/2005/8/layout/target2"/>
    <dgm:cxn modelId="{502AFB6F-2F47-420C-8583-DA581106C056}" type="presOf" srcId="{90C33B6F-2DB3-4EE3-9B21-5788766FBA05}" destId="{E496E455-8DC9-4B3A-8646-DEB4D107CEE6}" srcOrd="0" destOrd="0" presId="urn:microsoft.com/office/officeart/2005/8/layout/target2"/>
    <dgm:cxn modelId="{945B58DD-1156-4298-B084-63BB1477EA03}" srcId="{1AB8696D-9590-4C3F-8B85-BC9F7DD80D25}" destId="{61E8CED2-596D-407C-8D07-A4C08BD38A00}" srcOrd="1" destOrd="0" parTransId="{52563046-7C83-4FAF-8920-BBA180FFBE2D}" sibTransId="{82B3F130-DD41-4011-90A2-63EDCC8E76B3}"/>
    <dgm:cxn modelId="{0398D53B-C6DE-4739-A419-8ADFE3CD2F33}" type="presParOf" srcId="{66F45439-B07E-4F4D-9F79-8D73CB43325A}" destId="{651FE2DD-B279-420F-A428-83B9A79C36B5}" srcOrd="0" destOrd="0" presId="urn:microsoft.com/office/officeart/2005/8/layout/target2"/>
    <dgm:cxn modelId="{241E146B-1B78-47FF-B111-7A2248E7C7EE}" type="presParOf" srcId="{651FE2DD-B279-420F-A428-83B9A79C36B5}" destId="{D8EA8781-2442-400B-9A66-CF3683EBF32A}" srcOrd="0" destOrd="0" presId="urn:microsoft.com/office/officeart/2005/8/layout/target2"/>
    <dgm:cxn modelId="{5BE80D99-A4F4-492B-9F1C-61E126BAC61D}" type="presParOf" srcId="{651FE2DD-B279-420F-A428-83B9A79C36B5}" destId="{FE56F196-0A3E-411D-855D-686526F03DE3}" srcOrd="1" destOrd="0" presId="urn:microsoft.com/office/officeart/2005/8/layout/target2"/>
    <dgm:cxn modelId="{8E25DA92-5216-4617-BA48-E27DCD3DFDDF}" type="presParOf" srcId="{FE56F196-0A3E-411D-855D-686526F03DE3}" destId="{7F348AFE-87C0-4ECC-B0D2-B7FCDF3B5649}" srcOrd="0" destOrd="0" presId="urn:microsoft.com/office/officeart/2005/8/layout/target2"/>
    <dgm:cxn modelId="{D46EDDCE-C97D-40FE-8B75-2F092B909CE7}" type="presParOf" srcId="{FE56F196-0A3E-411D-855D-686526F03DE3}" destId="{C9417EB6-E095-4934-91FA-CFCA59292855}" srcOrd="1" destOrd="0" presId="urn:microsoft.com/office/officeart/2005/8/layout/target2"/>
    <dgm:cxn modelId="{2702DB4C-7F4A-4185-988F-9351DE568DAC}" type="presParOf" srcId="{FE56F196-0A3E-411D-855D-686526F03DE3}" destId="{2D805427-9514-4132-AAE2-3E2527E8EC2D}" srcOrd="2" destOrd="0" presId="urn:microsoft.com/office/officeart/2005/8/layout/target2"/>
    <dgm:cxn modelId="{6A027BD7-35E0-4219-97CC-841302F92292}" type="presParOf" srcId="{66F45439-B07E-4F4D-9F79-8D73CB43325A}" destId="{D043A179-B920-4574-9A41-22EC5264B0B3}" srcOrd="1" destOrd="0" presId="urn:microsoft.com/office/officeart/2005/8/layout/target2"/>
    <dgm:cxn modelId="{F989056F-B925-403C-A9DC-CA8D514D427E}" type="presParOf" srcId="{D043A179-B920-4574-9A41-22EC5264B0B3}" destId="{C3EB7509-F377-4954-9673-A88F4C070474}" srcOrd="0" destOrd="0" presId="urn:microsoft.com/office/officeart/2005/8/layout/target2"/>
    <dgm:cxn modelId="{E8D0DE47-32CB-42CF-B268-2933CCC7C902}" type="presParOf" srcId="{D043A179-B920-4574-9A41-22EC5264B0B3}" destId="{DAF4CCFE-E6D7-49A3-8FC1-A11045B5BD89}" srcOrd="1" destOrd="0" presId="urn:microsoft.com/office/officeart/2005/8/layout/target2"/>
    <dgm:cxn modelId="{A99A7635-D1F8-48F9-A1D0-2B25699ECCFC}" type="presParOf" srcId="{DAF4CCFE-E6D7-49A3-8FC1-A11045B5BD89}" destId="{E496E455-8DC9-4B3A-8646-DEB4D107CEE6}" srcOrd="0" destOrd="0" presId="urn:microsoft.com/office/officeart/2005/8/layout/target2"/>
    <dgm:cxn modelId="{7B9D0561-5327-47A2-A639-9E5CE4A4FC27}" type="presParOf" srcId="{DAF4CCFE-E6D7-49A3-8FC1-A11045B5BD89}" destId="{9BDD7894-D6D8-4EBA-AAD8-E5DCE22CA851}" srcOrd="1" destOrd="0" presId="urn:microsoft.com/office/officeart/2005/8/layout/target2"/>
    <dgm:cxn modelId="{346D7DE1-2025-4041-B2E8-6FAFB6CA4A1D}" type="presParOf" srcId="{DAF4CCFE-E6D7-49A3-8FC1-A11045B5BD89}" destId="{1B92C258-152D-41A4-9098-D396440BE426}" srcOrd="2" destOrd="0" presId="urn:microsoft.com/office/officeart/2005/8/layout/targe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EA8781-2442-400B-9A66-CF3683EBF32A}">
      <dsp:nvSpPr>
        <dsp:cNvPr id="0" name=""/>
        <dsp:cNvSpPr/>
      </dsp:nvSpPr>
      <dsp:spPr>
        <a:xfrm>
          <a:off x="0" y="0"/>
          <a:ext cx="7540625" cy="4899780"/>
        </a:xfrm>
        <a:prstGeom prst="roundRect">
          <a:avLst>
            <a:gd name="adj" fmla="val 8500"/>
          </a:avLst>
        </a:prstGeom>
        <a:solidFill>
          <a:schemeClr val="accent1"/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3802774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Vertical asymmetric communication</a:t>
          </a:r>
          <a:endParaRPr lang="en-NZ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1983" y="121983"/>
        <a:ext cx="7296659" cy="4655814"/>
      </dsp:txXfrm>
    </dsp:sp>
    <dsp:sp modelId="{7F348AFE-87C0-4ECC-B0D2-B7FCDF3B5649}">
      <dsp:nvSpPr>
        <dsp:cNvPr id="0" name=""/>
        <dsp:cNvSpPr/>
      </dsp:nvSpPr>
      <dsp:spPr>
        <a:xfrm>
          <a:off x="454367" y="1224945"/>
          <a:ext cx="1131093" cy="1686452"/>
        </a:xfrm>
        <a:prstGeom prst="roundRect">
          <a:avLst>
            <a:gd name="adj" fmla="val 10500"/>
          </a:avLst>
        </a:prstGeom>
        <a:solidFill>
          <a:schemeClr val="accent6">
            <a:lumMod val="40000"/>
            <a:lumOff val="60000"/>
            <a:alpha val="90000"/>
          </a:schemeClr>
        </a:solidFill>
        <a:ln w="635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0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900" kern="1200" dirty="0" smtClean="0"/>
            <a:t>Meaning</a:t>
          </a:r>
          <a:endParaRPr lang="en-NZ" sz="1900" kern="1200" dirty="0"/>
        </a:p>
      </dsp:txBody>
      <dsp:txXfrm>
        <a:off x="489152" y="1259730"/>
        <a:ext cx="1061523" cy="1616882"/>
      </dsp:txXfrm>
    </dsp:sp>
    <dsp:sp modelId="{2D805427-9514-4132-AAE2-3E2527E8EC2D}">
      <dsp:nvSpPr>
        <dsp:cNvPr id="0" name=""/>
        <dsp:cNvSpPr/>
      </dsp:nvSpPr>
      <dsp:spPr>
        <a:xfrm>
          <a:off x="454367" y="2967013"/>
          <a:ext cx="1131093" cy="1686452"/>
        </a:xfrm>
        <a:prstGeom prst="roundRect">
          <a:avLst>
            <a:gd name="adj" fmla="val 10500"/>
          </a:avLst>
        </a:prstGeom>
        <a:solidFill>
          <a:schemeClr val="accent6">
            <a:lumMod val="75000"/>
            <a:alpha val="90000"/>
          </a:schemeClr>
        </a:solidFill>
        <a:ln w="6350" cap="flat" cmpd="sng" algn="ctr">
          <a:solidFill>
            <a:schemeClr val="accent3">
              <a:shade val="50000"/>
              <a:hueOff val="0"/>
              <a:satOff val="0"/>
              <a:lumOff val="17981"/>
              <a:alphaOff val="0"/>
            </a:schemeClr>
          </a:solidFill>
          <a:prstDash val="solid"/>
          <a:miter lim="800000"/>
        </a:ln>
        <a:effectLst/>
        <a:sp3d z="50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900" kern="1200" dirty="0" smtClean="0">
              <a:solidFill>
                <a:schemeClr val="bg1"/>
              </a:solidFill>
            </a:rPr>
            <a:t>Power</a:t>
          </a:r>
          <a:endParaRPr lang="en-NZ" sz="1900" kern="1200" dirty="0">
            <a:solidFill>
              <a:schemeClr val="bg1"/>
            </a:solidFill>
          </a:endParaRPr>
        </a:p>
      </dsp:txBody>
      <dsp:txXfrm>
        <a:off x="489152" y="3001798"/>
        <a:ext cx="1061523" cy="1616882"/>
      </dsp:txXfrm>
    </dsp:sp>
    <dsp:sp modelId="{C3EB7509-F377-4954-9673-A88F4C070474}">
      <dsp:nvSpPr>
        <dsp:cNvPr id="0" name=""/>
        <dsp:cNvSpPr/>
      </dsp:nvSpPr>
      <dsp:spPr>
        <a:xfrm>
          <a:off x="2090711" y="1224945"/>
          <a:ext cx="4678810" cy="3429846"/>
        </a:xfrm>
        <a:prstGeom prst="roundRect">
          <a:avLst>
            <a:gd name="adj" fmla="val 105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2177953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3200" kern="1200" dirty="0" smtClean="0">
              <a:solidFill>
                <a:schemeClr val="tx1"/>
              </a:solidFill>
            </a:rPr>
            <a:t>Horizontal asymmetric communication</a:t>
          </a:r>
          <a:endParaRPr lang="en-NZ" sz="3200" kern="1200" dirty="0">
            <a:solidFill>
              <a:schemeClr val="tx1"/>
            </a:solidFill>
          </a:endParaRPr>
        </a:p>
      </dsp:txBody>
      <dsp:txXfrm>
        <a:off x="2196191" y="1330425"/>
        <a:ext cx="4467850" cy="3218886"/>
      </dsp:txXfrm>
    </dsp:sp>
    <dsp:sp modelId="{E496E455-8DC9-4B3A-8646-DEB4D107CEE6}">
      <dsp:nvSpPr>
        <dsp:cNvPr id="0" name=""/>
        <dsp:cNvSpPr/>
      </dsp:nvSpPr>
      <dsp:spPr>
        <a:xfrm>
          <a:off x="2533036" y="2768376"/>
          <a:ext cx="1825593" cy="1543431"/>
        </a:xfrm>
        <a:prstGeom prst="roundRect">
          <a:avLst>
            <a:gd name="adj" fmla="val 10500"/>
          </a:avLst>
        </a:prstGeom>
        <a:solidFill>
          <a:schemeClr val="accent6">
            <a:lumMod val="40000"/>
            <a:lumOff val="60000"/>
            <a:alpha val="90000"/>
          </a:schemeClr>
        </a:solidFill>
        <a:ln w="6350" cap="flat" cmpd="sng" algn="ctr">
          <a:solidFill>
            <a:schemeClr val="accent3">
              <a:shade val="50000"/>
              <a:hueOff val="0"/>
              <a:satOff val="0"/>
              <a:lumOff val="35962"/>
              <a:alphaOff val="0"/>
            </a:schemeClr>
          </a:solidFill>
          <a:prstDash val="solid"/>
          <a:miter lim="800000"/>
        </a:ln>
        <a:effectLst/>
        <a:sp3d z="50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900" kern="1200" dirty="0" smtClean="0"/>
            <a:t>Meaning</a:t>
          </a:r>
          <a:endParaRPr lang="en-NZ" sz="1900" kern="1200" dirty="0"/>
        </a:p>
      </dsp:txBody>
      <dsp:txXfrm>
        <a:off x="2580502" y="2815842"/>
        <a:ext cx="1730661" cy="1448499"/>
      </dsp:txXfrm>
    </dsp:sp>
    <dsp:sp modelId="{1B92C258-152D-41A4-9098-D396440BE426}">
      <dsp:nvSpPr>
        <dsp:cNvPr id="0" name=""/>
        <dsp:cNvSpPr/>
      </dsp:nvSpPr>
      <dsp:spPr>
        <a:xfrm>
          <a:off x="4471739" y="2768376"/>
          <a:ext cx="1825593" cy="1543431"/>
        </a:xfrm>
        <a:prstGeom prst="roundRect">
          <a:avLst>
            <a:gd name="adj" fmla="val 10500"/>
          </a:avLst>
        </a:prstGeom>
        <a:solidFill>
          <a:schemeClr val="accent6">
            <a:lumMod val="75000"/>
            <a:alpha val="90000"/>
          </a:schemeClr>
        </a:solidFill>
        <a:ln w="6350" cap="flat" cmpd="sng" algn="ctr">
          <a:solidFill>
            <a:schemeClr val="accent3">
              <a:shade val="50000"/>
              <a:hueOff val="0"/>
              <a:satOff val="0"/>
              <a:lumOff val="17981"/>
              <a:alphaOff val="0"/>
            </a:schemeClr>
          </a:solidFill>
          <a:prstDash val="solid"/>
          <a:miter lim="800000"/>
        </a:ln>
        <a:effectLst/>
        <a:sp3d z="50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900" kern="1200" dirty="0" smtClean="0">
              <a:solidFill>
                <a:schemeClr val="bg1"/>
              </a:solidFill>
            </a:rPr>
            <a:t>Power</a:t>
          </a:r>
          <a:endParaRPr lang="en-NZ" sz="1900" kern="1200" dirty="0">
            <a:solidFill>
              <a:schemeClr val="bg1"/>
            </a:solidFill>
          </a:endParaRPr>
        </a:p>
      </dsp:txBody>
      <dsp:txXfrm>
        <a:off x="4519205" y="2815842"/>
        <a:ext cx="1730661" cy="1448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846C0B-4344-4777-87E0-D42C49859C38}" type="datetimeFigureOut">
              <a:rPr lang="en-NZ" smtClean="0"/>
              <a:t>10/12/2016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573D9-B108-48DF-A786-EFE9132DFA7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65346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B8C58-07EF-404D-B457-37886CF22D71}" type="datetimeFigureOut">
              <a:rPr lang="en-NZ" smtClean="0"/>
              <a:t>10/12/2016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4EF88-E836-44B1-9C0B-F43CD65EDB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9425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4EF88-E836-44B1-9C0B-F43CD65EDBC6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34596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4EF88-E836-44B1-9C0B-F43CD65EDBC6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91366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 - Teal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339548"/>
            <a:ext cx="6923313" cy="2146852"/>
          </a:xfrm>
          <a:prstGeom prst="rect">
            <a:avLst/>
          </a:prstGeom>
          <a:solidFill>
            <a:srgbClr val="0089CF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600" baseline="-25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061" y="3455284"/>
            <a:ext cx="6105525" cy="1277938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49061" y="4733223"/>
            <a:ext cx="6105525" cy="623970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241" y="0"/>
            <a:ext cx="1676872" cy="166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647398"/>
      </p:ext>
    </p:extLst>
  </p:cSld>
  <p:clrMapOvr>
    <a:masterClrMapping/>
  </p:clrMapOvr>
  <p:transition spd="slow">
    <p:randomBar dir="vert"/>
    <p:sndAc>
      <p:stSnd>
        <p:snd r:embed="rId1" name="click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page - Teal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095375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89C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95375" y="1844530"/>
            <a:ext cx="7886700" cy="4351338"/>
          </a:xfrm>
        </p:spPr>
        <p:txBody>
          <a:bodyPr/>
          <a:lstStyle>
            <a:lvl1pPr>
              <a:buClr>
                <a:srgbClr val="00C0F3"/>
              </a:buClr>
              <a:defRPr/>
            </a:lvl1pPr>
            <a:lvl2pPr>
              <a:buClr>
                <a:srgbClr val="00C0F3"/>
              </a:buClr>
              <a:defRPr/>
            </a:lvl2pPr>
            <a:lvl3pPr>
              <a:buClr>
                <a:srgbClr val="00C0F3"/>
              </a:buClr>
              <a:defRPr/>
            </a:lvl3pPr>
            <a:lvl4pPr>
              <a:buClr>
                <a:srgbClr val="00C0F3"/>
              </a:buClr>
              <a:defRPr/>
            </a:lvl4pPr>
            <a:lvl5pPr>
              <a:buClr>
                <a:srgbClr val="00C0F3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12782995"/>
      </p:ext>
    </p:extLst>
  </p:cSld>
  <p:clrMapOvr>
    <a:masterClrMapping/>
  </p:clrMapOvr>
  <p:transition spd="slow">
    <p:randomBar dir="vert"/>
    <p:sndAc>
      <p:stSnd>
        <p:snd r:embed="rId1" name="click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page - Blue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152401" y="2414157"/>
            <a:ext cx="31783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700">
                <a:solidFill>
                  <a:srgbClr val="0089C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5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152401" y="3913172"/>
            <a:ext cx="3178383" cy="1063562"/>
          </a:xfrm>
        </p:spPr>
        <p:txBody>
          <a:bodyPr/>
          <a:lstStyle>
            <a:lvl1pPr marL="0" indent="0">
              <a:buClr>
                <a:srgbClr val="ED1C24"/>
              </a:buClr>
              <a:buNone/>
              <a:defRPr/>
            </a:lvl1pPr>
            <a:lvl2pPr>
              <a:buClr>
                <a:srgbClr val="ED1C24"/>
              </a:buClr>
              <a:defRPr/>
            </a:lvl2pPr>
            <a:lvl3pPr>
              <a:buClr>
                <a:srgbClr val="ED1C24"/>
              </a:buClr>
              <a:defRPr/>
            </a:lvl3pPr>
            <a:lvl4pPr>
              <a:buClr>
                <a:srgbClr val="ED1C24"/>
              </a:buClr>
              <a:defRPr/>
            </a:lvl4pPr>
            <a:lvl5pPr>
              <a:buClr>
                <a:srgbClr val="ED1C24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9161831"/>
      </p:ext>
    </p:extLst>
  </p:cSld>
  <p:clrMapOvr>
    <a:masterClrMapping/>
  </p:clrMapOvr>
  <p:transition spd="slow">
    <p:randomBar dir="vert"/>
    <p:sndAc>
      <p:stSnd>
        <p:snd r:embed="rId1" name="click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99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6" r:id="rId2"/>
    <p:sldLayoutId id="2147483697" r:id="rId3"/>
  </p:sldLayoutIdLst>
  <p:transition spd="slow">
    <p:randomBar dir="vert"/>
    <p:sndAc>
      <p:stSnd>
        <p:snd r:embed="rId5" name="click.wav"/>
      </p:stSnd>
    </p:sndAc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900" y="3831156"/>
            <a:ext cx="6677081" cy="99138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NZ" sz="2800" dirty="0" smtClean="0"/>
              <a:t>The concatenation of meaning and power: A photo-essay of asymmetries in the communication process</a:t>
            </a:r>
            <a:endParaRPr lang="en-NZ" sz="2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6900" y="4804834"/>
            <a:ext cx="6549929" cy="96001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NZ" b="1" dirty="0" smtClean="0"/>
              <a:t>Antonio Díaz Andrade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NZ" dirty="0" smtClean="0"/>
              <a:t>Auckland University of Technology, New Zealand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1329641632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9134" y="1296379"/>
            <a:ext cx="2864455" cy="214834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881" y="1296382"/>
            <a:ext cx="2864455" cy="21483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6496" y="3919111"/>
            <a:ext cx="2864455" cy="21483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22819" y="4311292"/>
            <a:ext cx="1843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Traditional weaving</a:t>
            </a:r>
          </a:p>
        </p:txBody>
      </p:sp>
      <p:sp>
        <p:nvSpPr>
          <p:cNvPr id="10" name="Right Arrow 9"/>
          <p:cNvSpPr/>
          <p:nvPr/>
        </p:nvSpPr>
        <p:spPr>
          <a:xfrm rot="16200000">
            <a:off x="1922987" y="372376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TextBox 10"/>
          <p:cNvSpPr txBox="1"/>
          <p:nvPr/>
        </p:nvSpPr>
        <p:spPr>
          <a:xfrm>
            <a:off x="6780392" y="4311292"/>
            <a:ext cx="196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 smtClean="0"/>
              <a:t>Modest family lunch</a:t>
            </a:r>
          </a:p>
        </p:txBody>
      </p:sp>
      <p:sp>
        <p:nvSpPr>
          <p:cNvPr id="12" name="Right Arrow 11"/>
          <p:cNvSpPr/>
          <p:nvPr/>
        </p:nvSpPr>
        <p:spPr>
          <a:xfrm rot="16200000">
            <a:off x="7440838" y="372134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TextBox 12"/>
          <p:cNvSpPr txBox="1"/>
          <p:nvPr/>
        </p:nvSpPr>
        <p:spPr>
          <a:xfrm>
            <a:off x="3970056" y="2716509"/>
            <a:ext cx="196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 smtClean="0"/>
              <a:t>Brick oven bakery</a:t>
            </a:r>
          </a:p>
        </p:txBody>
      </p:sp>
      <p:sp>
        <p:nvSpPr>
          <p:cNvPr id="14" name="Right Arrow 13"/>
          <p:cNvSpPr/>
          <p:nvPr/>
        </p:nvSpPr>
        <p:spPr>
          <a:xfrm rot="5400000">
            <a:off x="4630502" y="3256328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55367841"/>
      </p:ext>
    </p:extLst>
  </p:cSld>
  <p:clrMapOvr>
    <a:masterClrMapping/>
  </p:clrMapOvr>
  <p:transition spd="slow">
    <p:randomBar dir="vert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335" y="1513597"/>
            <a:ext cx="3877896" cy="29124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8725" y="3405292"/>
            <a:ext cx="3883201" cy="29124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50219" y="2143807"/>
            <a:ext cx="1893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Public transport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65142" y="5166043"/>
            <a:ext cx="2447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dirty="0" smtClean="0"/>
              <a:t>Weekly open-air market</a:t>
            </a:r>
          </a:p>
        </p:txBody>
      </p:sp>
      <p:sp>
        <p:nvSpPr>
          <p:cNvPr id="11" name="Right Arrow 10"/>
          <p:cNvSpPr/>
          <p:nvPr/>
        </p:nvSpPr>
        <p:spPr>
          <a:xfrm rot="10800000">
            <a:off x="5180707" y="212469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Right Arrow 11"/>
          <p:cNvSpPr/>
          <p:nvPr/>
        </p:nvSpPr>
        <p:spPr>
          <a:xfrm>
            <a:off x="4112380" y="514693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54333646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2305" y="1857828"/>
            <a:ext cx="4359124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NZ" sz="3600" b="1" dirty="0" smtClean="0">
                <a:solidFill>
                  <a:srgbClr val="0089CF"/>
                </a:solidFill>
                <a:ea typeface="+mj-ea"/>
                <a:cs typeface="+mj-cs"/>
              </a:rPr>
              <a:t>Meaning and power in the communication process</a:t>
            </a:r>
            <a:endParaRPr lang="en-NZ" sz="3600" b="1" dirty="0">
              <a:solidFill>
                <a:srgbClr val="0089CF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64319769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335" y="1513597"/>
            <a:ext cx="3887624" cy="29124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5205" y="3390778"/>
            <a:ext cx="3887624" cy="29173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50219" y="2020696"/>
            <a:ext cx="2282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err="1" smtClean="0"/>
              <a:t>Qayaqpuma</a:t>
            </a:r>
            <a:r>
              <a:rPr lang="en-NZ" sz="1600" dirty="0" smtClean="0"/>
              <a:t> rock painting (8,000 B.C)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11010" y="5042932"/>
            <a:ext cx="1901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dirty="0" err="1" smtClean="0"/>
              <a:t>Combayo</a:t>
            </a:r>
            <a:r>
              <a:rPr lang="en-NZ" sz="1600" dirty="0" smtClean="0"/>
              <a:t> necropolis (1,500 B.C.)</a:t>
            </a:r>
          </a:p>
        </p:txBody>
      </p:sp>
      <p:sp>
        <p:nvSpPr>
          <p:cNvPr id="12" name="Right Arrow 11"/>
          <p:cNvSpPr/>
          <p:nvPr/>
        </p:nvSpPr>
        <p:spPr>
          <a:xfrm rot="10800000">
            <a:off x="5180707" y="212469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Right Arrow 12"/>
          <p:cNvSpPr/>
          <p:nvPr/>
        </p:nvSpPr>
        <p:spPr>
          <a:xfrm>
            <a:off x="4112380" y="514693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74335866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5850219" y="2020696"/>
            <a:ext cx="2316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err="1" smtClean="0"/>
              <a:t>Kuntur</a:t>
            </a:r>
            <a:r>
              <a:rPr lang="en-NZ" sz="1600" dirty="0" smtClean="0"/>
              <a:t> </a:t>
            </a:r>
            <a:r>
              <a:rPr lang="en-NZ" sz="1600" dirty="0" err="1" smtClean="0"/>
              <a:t>Wasi</a:t>
            </a:r>
            <a:r>
              <a:rPr lang="en-NZ" sz="1600" dirty="0" smtClean="0"/>
              <a:t> ceremonial </a:t>
            </a:r>
            <a:r>
              <a:rPr lang="en-NZ" sz="1600" dirty="0" err="1" smtClean="0"/>
              <a:t>center</a:t>
            </a:r>
            <a:r>
              <a:rPr lang="en-NZ" sz="1600" dirty="0" smtClean="0"/>
              <a:t> (900-500 B.C)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65142" y="5166043"/>
            <a:ext cx="2447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dirty="0" smtClean="0"/>
              <a:t>Ransom room (1,532 A.D.)</a:t>
            </a:r>
          </a:p>
        </p:txBody>
      </p:sp>
      <p:sp>
        <p:nvSpPr>
          <p:cNvPr id="12" name="Right Arrow 11"/>
          <p:cNvSpPr/>
          <p:nvPr/>
        </p:nvSpPr>
        <p:spPr>
          <a:xfrm rot="10800000">
            <a:off x="5180707" y="212469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Right Arrow 12"/>
          <p:cNvSpPr/>
          <p:nvPr/>
        </p:nvSpPr>
        <p:spPr>
          <a:xfrm>
            <a:off x="4112380" y="514693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02" y="1421645"/>
            <a:ext cx="3887624" cy="2918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488" y="3390749"/>
            <a:ext cx="3887624" cy="2914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248710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882" y="1296378"/>
            <a:ext cx="2864454" cy="21483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0007" y="4003859"/>
            <a:ext cx="2864454" cy="21483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1853" y="1296378"/>
            <a:ext cx="2864454" cy="21495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02301" y="4316679"/>
            <a:ext cx="1884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 smtClean="0"/>
              <a:t>Musical instruments repair ad</a:t>
            </a:r>
          </a:p>
        </p:txBody>
      </p:sp>
      <p:sp>
        <p:nvSpPr>
          <p:cNvPr id="10" name="Right Arrow 9"/>
          <p:cNvSpPr/>
          <p:nvPr/>
        </p:nvSpPr>
        <p:spPr>
          <a:xfrm rot="16200000">
            <a:off x="1922987" y="372376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TextBox 10"/>
          <p:cNvSpPr txBox="1"/>
          <p:nvPr/>
        </p:nvSpPr>
        <p:spPr>
          <a:xfrm>
            <a:off x="6780392" y="4311292"/>
            <a:ext cx="196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 smtClean="0"/>
              <a:t>Movie ad</a:t>
            </a:r>
          </a:p>
        </p:txBody>
      </p:sp>
      <p:sp>
        <p:nvSpPr>
          <p:cNvPr id="12" name="Right Arrow 11"/>
          <p:cNvSpPr/>
          <p:nvPr/>
        </p:nvSpPr>
        <p:spPr>
          <a:xfrm rot="16200000">
            <a:off x="7440838" y="372134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TextBox 12"/>
          <p:cNvSpPr txBox="1"/>
          <p:nvPr/>
        </p:nvSpPr>
        <p:spPr>
          <a:xfrm>
            <a:off x="3970056" y="2716509"/>
            <a:ext cx="196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 smtClean="0"/>
              <a:t>Council banner</a:t>
            </a:r>
          </a:p>
        </p:txBody>
      </p:sp>
      <p:sp>
        <p:nvSpPr>
          <p:cNvPr id="14" name="Right Arrow 13"/>
          <p:cNvSpPr/>
          <p:nvPr/>
        </p:nvSpPr>
        <p:spPr>
          <a:xfrm rot="5400000">
            <a:off x="4630502" y="3256328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7234244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03" y="1425727"/>
            <a:ext cx="3887624" cy="2914134"/>
          </a:xfrm>
          <a:prstGeom prst="rect">
            <a:avLst/>
          </a:prstGeom>
        </p:spPr>
      </p:pic>
      <p:pic>
        <p:nvPicPr>
          <p:cNvPr id="7" name="Picture 15" descr="C:\Users\adiazand\Desktop\Fieldwork Cajamarca\La Encañada\726690923106_0_B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199" y="3399670"/>
            <a:ext cx="3887624" cy="2920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824173" y="2143807"/>
            <a:ext cx="231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The informal messenger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65142" y="5166043"/>
            <a:ext cx="2447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dirty="0" smtClean="0"/>
              <a:t>The formal messenger</a:t>
            </a:r>
          </a:p>
        </p:txBody>
      </p:sp>
      <p:sp>
        <p:nvSpPr>
          <p:cNvPr id="10" name="Right Arrow 9"/>
          <p:cNvSpPr/>
          <p:nvPr/>
        </p:nvSpPr>
        <p:spPr>
          <a:xfrm rot="10800000">
            <a:off x="5180707" y="212469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Right Arrow 10"/>
          <p:cNvSpPr/>
          <p:nvPr/>
        </p:nvSpPr>
        <p:spPr>
          <a:xfrm>
            <a:off x="4112380" y="514693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8793519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904" y="1425727"/>
            <a:ext cx="3887624" cy="29141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009" y="3389994"/>
            <a:ext cx="3910634" cy="29141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24173" y="2143807"/>
            <a:ext cx="231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err="1" smtClean="0"/>
              <a:t>Chanta</a:t>
            </a:r>
            <a:r>
              <a:rPr lang="en-NZ" sz="1600" dirty="0" smtClean="0"/>
              <a:t> Alta </a:t>
            </a:r>
            <a:r>
              <a:rPr lang="en-NZ" sz="1600" dirty="0" err="1" smtClean="0"/>
              <a:t>infocentro</a:t>
            </a:r>
            <a:endParaRPr lang="en-NZ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665142" y="5166043"/>
            <a:ext cx="2447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dirty="0" err="1" smtClean="0"/>
              <a:t>Puruay</a:t>
            </a:r>
            <a:r>
              <a:rPr lang="en-NZ" sz="1600" dirty="0" smtClean="0"/>
              <a:t> Alto </a:t>
            </a:r>
            <a:r>
              <a:rPr lang="en-NZ" sz="1600" dirty="0" err="1" smtClean="0"/>
              <a:t>infocentro</a:t>
            </a:r>
            <a:endParaRPr lang="en-NZ" sz="1600" dirty="0" smtClean="0"/>
          </a:p>
        </p:txBody>
      </p:sp>
      <p:sp>
        <p:nvSpPr>
          <p:cNvPr id="13" name="Right Arrow 12"/>
          <p:cNvSpPr/>
          <p:nvPr/>
        </p:nvSpPr>
        <p:spPr>
          <a:xfrm rot="10800000">
            <a:off x="5180707" y="212469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Right Arrow 13"/>
          <p:cNvSpPr/>
          <p:nvPr/>
        </p:nvSpPr>
        <p:spPr>
          <a:xfrm>
            <a:off x="4112380" y="514693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3514055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5824173" y="2143807"/>
            <a:ext cx="2316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err="1" smtClean="0"/>
              <a:t>Infocentro’s</a:t>
            </a:r>
            <a:r>
              <a:rPr lang="en-NZ" sz="1600" dirty="0" smtClean="0"/>
              <a:t> loudspeaker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65142" y="5166043"/>
            <a:ext cx="2447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dirty="0" err="1" smtClean="0"/>
              <a:t>Infocentro’s</a:t>
            </a:r>
            <a:r>
              <a:rPr lang="en-NZ" sz="1600" dirty="0" smtClean="0"/>
              <a:t> </a:t>
            </a:r>
            <a:r>
              <a:rPr lang="en-NZ" sz="1600" dirty="0" err="1" smtClean="0"/>
              <a:t>pinboard</a:t>
            </a:r>
            <a:endParaRPr lang="en-NZ" sz="1600" dirty="0" smtClean="0"/>
          </a:p>
        </p:txBody>
      </p:sp>
      <p:sp>
        <p:nvSpPr>
          <p:cNvPr id="10" name="Right Arrow 9"/>
          <p:cNvSpPr/>
          <p:nvPr/>
        </p:nvSpPr>
        <p:spPr>
          <a:xfrm rot="10800000">
            <a:off x="5180707" y="212469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Right Arrow 10"/>
          <p:cNvSpPr/>
          <p:nvPr/>
        </p:nvSpPr>
        <p:spPr>
          <a:xfrm>
            <a:off x="4112380" y="514693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904" y="1425727"/>
            <a:ext cx="3885512" cy="291413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8198" y="3399668"/>
            <a:ext cx="3874879" cy="291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113655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968" y="1425726"/>
            <a:ext cx="3879485" cy="29141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2101" y="3404508"/>
            <a:ext cx="3865712" cy="29141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24173" y="2023886"/>
            <a:ext cx="2316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err="1" smtClean="0"/>
              <a:t>Infocentro’s</a:t>
            </a:r>
            <a:r>
              <a:rPr lang="en-NZ" sz="1600" dirty="0" smtClean="0"/>
              <a:t> message broadcast sender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65142" y="5042932"/>
            <a:ext cx="2447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dirty="0" err="1" smtClean="0"/>
              <a:t>Infocentro’s</a:t>
            </a:r>
            <a:r>
              <a:rPr lang="en-NZ" sz="1600" dirty="0" smtClean="0"/>
              <a:t> message broadcast receivers</a:t>
            </a:r>
          </a:p>
        </p:txBody>
      </p:sp>
      <p:sp>
        <p:nvSpPr>
          <p:cNvPr id="12" name="Right Arrow 11"/>
          <p:cNvSpPr/>
          <p:nvPr/>
        </p:nvSpPr>
        <p:spPr>
          <a:xfrm rot="10800000">
            <a:off x="5180707" y="212469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Right Arrow 12"/>
          <p:cNvSpPr/>
          <p:nvPr/>
        </p:nvSpPr>
        <p:spPr>
          <a:xfrm>
            <a:off x="4112380" y="514693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32656484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Motivation 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95375" y="1602463"/>
            <a:ext cx="7886700" cy="4753070"/>
          </a:xfrm>
        </p:spPr>
        <p:txBody>
          <a:bodyPr>
            <a:normAutofit/>
          </a:bodyPr>
          <a:lstStyle/>
          <a:p>
            <a:pPr algn="just"/>
            <a:r>
              <a:rPr lang="en-NZ" dirty="0" smtClean="0"/>
              <a:t>The </a:t>
            </a:r>
            <a:r>
              <a:rPr lang="en-NZ" dirty="0"/>
              <a:t>introduction of computer technology in communities, which have been historically disenfranchised, can </a:t>
            </a:r>
            <a:endParaRPr lang="en-NZ" dirty="0" smtClean="0"/>
          </a:p>
          <a:p>
            <a:pPr marL="677863" lvl="1" indent="-457200" algn="just">
              <a:buFont typeface="+mj-lt"/>
              <a:buAutoNum type="arabicPeriod"/>
            </a:pPr>
            <a:r>
              <a:rPr lang="en-NZ" dirty="0" smtClean="0"/>
              <a:t>Reproduce </a:t>
            </a:r>
            <a:r>
              <a:rPr lang="en-NZ" dirty="0"/>
              <a:t>traditional forms of hierarchical communication that reinforce the position of powerful </a:t>
            </a:r>
            <a:r>
              <a:rPr lang="en-NZ" dirty="0" smtClean="0"/>
              <a:t>players</a:t>
            </a:r>
          </a:p>
          <a:p>
            <a:pPr marL="677863" lvl="1" indent="-457200" algn="just">
              <a:buFont typeface="+mj-lt"/>
              <a:buAutoNum type="arabicPeriod"/>
            </a:pPr>
            <a:r>
              <a:rPr lang="en-NZ" dirty="0"/>
              <a:t>C</a:t>
            </a:r>
            <a:r>
              <a:rPr lang="en-NZ" dirty="0" smtClean="0"/>
              <a:t>reate </a:t>
            </a:r>
            <a:r>
              <a:rPr lang="en-NZ" dirty="0"/>
              <a:t>new communicative relationships among members of the </a:t>
            </a:r>
            <a:r>
              <a:rPr lang="en-NZ" dirty="0" smtClean="0"/>
              <a:t>community</a:t>
            </a:r>
          </a:p>
          <a:p>
            <a:pPr algn="just"/>
            <a:r>
              <a:rPr lang="en-NZ" dirty="0"/>
              <a:t>Dynamic interplay between systems of symbols and power relations in the communication process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095375" y="4775199"/>
            <a:ext cx="7779656" cy="967864"/>
          </a:xfrm>
          <a:prstGeom prst="roundRect">
            <a:avLst/>
          </a:prstGeom>
          <a:solidFill>
            <a:srgbClr val="2A7F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400" dirty="0" smtClean="0"/>
              <a:t>How </a:t>
            </a:r>
            <a:r>
              <a:rPr lang="en-NZ" sz="2400" dirty="0"/>
              <a:t>does the </a:t>
            </a:r>
            <a:r>
              <a:rPr lang="en-NZ" sz="2400" dirty="0" smtClean="0"/>
              <a:t>interplay between meaning and power influence the communication process in rural communities? </a:t>
            </a:r>
            <a:endParaRPr lang="en-NZ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</p:spTree>
    <p:extLst>
      <p:ext uri="{BB962C8B-B14F-4D97-AF65-F5344CB8AC3E}">
        <p14:creationId xmlns:p14="http://schemas.microsoft.com/office/powerpoint/2010/main" val="2401100306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pic>
        <p:nvPicPr>
          <p:cNvPr id="7" name="Picture 6" descr="H:\Pictures\2005\Fieldwork Cajamarca\Llacanora\647164362106_0_B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968" y="1425726"/>
            <a:ext cx="3879485" cy="2914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7586" y="3389993"/>
            <a:ext cx="3879485" cy="29141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24173" y="2023886"/>
            <a:ext cx="2316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The visible more knowledgeable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65142" y="5042932"/>
            <a:ext cx="2447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dirty="0" smtClean="0"/>
              <a:t>The invisible more knowledgeable</a:t>
            </a:r>
          </a:p>
        </p:txBody>
      </p:sp>
      <p:sp>
        <p:nvSpPr>
          <p:cNvPr id="10" name="Right Arrow 9"/>
          <p:cNvSpPr/>
          <p:nvPr/>
        </p:nvSpPr>
        <p:spPr>
          <a:xfrm rot="10800000">
            <a:off x="5180707" y="212469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Right Arrow 10"/>
          <p:cNvSpPr/>
          <p:nvPr/>
        </p:nvSpPr>
        <p:spPr>
          <a:xfrm>
            <a:off x="4112380" y="514693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96953583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68" y="1425963"/>
            <a:ext cx="3879485" cy="2913898"/>
          </a:xfrm>
          <a:prstGeom prst="rect">
            <a:avLst/>
          </a:prstGeom>
        </p:spPr>
      </p:pic>
      <p:pic>
        <p:nvPicPr>
          <p:cNvPr id="2" name="Picture 1" descr="H:\Pictures\2005\Fieldwork Cajamarca\Llacanora\354505362106_0_BG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587" y="3390231"/>
            <a:ext cx="3879485" cy="291389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5824173" y="2023886"/>
            <a:ext cx="2316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Control on the access of ICT resources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65142" y="5042932"/>
            <a:ext cx="2447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dirty="0" smtClean="0"/>
              <a:t>Control on the access to ICT resources</a:t>
            </a:r>
          </a:p>
        </p:txBody>
      </p:sp>
      <p:sp>
        <p:nvSpPr>
          <p:cNvPr id="13" name="Right Arrow 12"/>
          <p:cNvSpPr/>
          <p:nvPr/>
        </p:nvSpPr>
        <p:spPr>
          <a:xfrm rot="10800000">
            <a:off x="5180707" y="212469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Right Arrow 13"/>
          <p:cNvSpPr/>
          <p:nvPr/>
        </p:nvSpPr>
        <p:spPr>
          <a:xfrm>
            <a:off x="4112380" y="514693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2143274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Discussion</a:t>
            </a:r>
            <a:endParaRPr lang="en-NZ" dirty="0"/>
          </a:p>
        </p:txBody>
      </p:sp>
      <p:grpSp>
        <p:nvGrpSpPr>
          <p:cNvPr id="4" name="Group 3"/>
          <p:cNvGrpSpPr/>
          <p:nvPr/>
        </p:nvGrpSpPr>
        <p:grpSpPr>
          <a:xfrm>
            <a:off x="1095375" y="1238552"/>
            <a:ext cx="7540625" cy="4899781"/>
            <a:chOff x="2032000" y="719666"/>
            <a:chExt cx="8128000" cy="5418667"/>
          </a:xfrm>
        </p:grpSpPr>
        <p:graphicFrame>
          <p:nvGraphicFramePr>
            <p:cNvPr id="6" name="Diagram 5"/>
            <p:cNvGraphicFramePr/>
            <p:nvPr>
              <p:extLst>
                <p:ext uri="{D42A27DB-BD31-4B8C-83A1-F6EECF244321}">
                  <p14:modId xmlns:p14="http://schemas.microsoft.com/office/powerpoint/2010/main" val="3199071190"/>
                </p:ext>
              </p:extLst>
            </p:nvPr>
          </p:nvGraphicFramePr>
          <p:xfrm>
            <a:off x="2032000" y="719666"/>
            <a:ext cx="8128000" cy="54186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7" name="Curved Down Arrow 6"/>
            <p:cNvSpPr/>
            <p:nvPr/>
          </p:nvSpPr>
          <p:spPr>
            <a:xfrm>
              <a:off x="5938091" y="3338111"/>
              <a:ext cx="1793913" cy="326829"/>
            </a:xfrm>
            <a:prstGeom prst="curvedDownArrow">
              <a:avLst>
                <a:gd name="adj1" fmla="val 19506"/>
                <a:gd name="adj2" fmla="val 69691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NZ">
                <a:solidFill>
                  <a:schemeClr val="tx1"/>
                </a:solidFill>
              </a:endParaRPr>
            </a:p>
          </p:txBody>
        </p:sp>
        <p:sp>
          <p:nvSpPr>
            <p:cNvPr id="8" name="Curved Down Arrow 7"/>
            <p:cNvSpPr/>
            <p:nvPr/>
          </p:nvSpPr>
          <p:spPr>
            <a:xfrm rot="10800000">
              <a:off x="5925236" y="5098977"/>
              <a:ext cx="1793913" cy="326829"/>
            </a:xfrm>
            <a:prstGeom prst="curvedDownArrow">
              <a:avLst>
                <a:gd name="adj1" fmla="val 19506"/>
                <a:gd name="adj2" fmla="val 69691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NZ">
                <a:solidFill>
                  <a:schemeClr val="tx1"/>
                </a:solidFill>
              </a:endParaRPr>
            </a:p>
          </p:txBody>
        </p:sp>
        <p:sp>
          <p:nvSpPr>
            <p:cNvPr id="9" name="Curved Down Arrow 8"/>
            <p:cNvSpPr/>
            <p:nvPr/>
          </p:nvSpPr>
          <p:spPr>
            <a:xfrm rot="16869849">
              <a:off x="1661717" y="3626392"/>
              <a:ext cx="1793913" cy="326829"/>
            </a:xfrm>
            <a:prstGeom prst="curvedDownArrow">
              <a:avLst>
                <a:gd name="adj1" fmla="val 19506"/>
                <a:gd name="adj2" fmla="val 69691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NZ">
                <a:solidFill>
                  <a:schemeClr val="tx1"/>
                </a:solidFill>
              </a:endParaRPr>
            </a:p>
          </p:txBody>
        </p:sp>
        <p:sp>
          <p:nvSpPr>
            <p:cNvPr id="10" name="Curved Down Arrow 9"/>
            <p:cNvSpPr/>
            <p:nvPr/>
          </p:nvSpPr>
          <p:spPr>
            <a:xfrm rot="5806113">
              <a:off x="3137964" y="3688817"/>
              <a:ext cx="1793913" cy="326829"/>
            </a:xfrm>
            <a:prstGeom prst="curvedDownArrow">
              <a:avLst>
                <a:gd name="adj1" fmla="val 19506"/>
                <a:gd name="adj2" fmla="val 69691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NZ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</p:spTree>
    <p:extLst>
      <p:ext uri="{BB962C8B-B14F-4D97-AF65-F5344CB8AC3E}">
        <p14:creationId xmlns:p14="http://schemas.microsoft.com/office/powerpoint/2010/main" val="2462925879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Theoretical contribution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269875" indent="-269875" algn="just"/>
            <a:r>
              <a:rPr lang="en-NZ" sz="2200" dirty="0" smtClean="0"/>
              <a:t>The coexistence </a:t>
            </a:r>
            <a:r>
              <a:rPr lang="en-NZ" sz="2200" dirty="0"/>
              <a:t>of vertical and horizontal asymmetries in the communication </a:t>
            </a:r>
            <a:r>
              <a:rPr lang="en-NZ" sz="2200" dirty="0" smtClean="0"/>
              <a:t>process in rural communities</a:t>
            </a:r>
          </a:p>
          <a:p>
            <a:pPr marL="269875" indent="-269875" algn="just"/>
            <a:r>
              <a:rPr lang="en-NZ" sz="2200" dirty="0" smtClean="0"/>
              <a:t>The introduction of computer technology has: </a:t>
            </a:r>
          </a:p>
          <a:p>
            <a:pPr marL="536575" lvl="1" indent="-269875" algn="just"/>
            <a:r>
              <a:rPr lang="en-NZ" sz="1800" dirty="0"/>
              <a:t>C</a:t>
            </a:r>
            <a:r>
              <a:rPr lang="en-NZ" sz="1800" dirty="0" smtClean="0"/>
              <a:t>ontributed </a:t>
            </a:r>
            <a:r>
              <a:rPr lang="en-NZ" sz="1800" dirty="0"/>
              <a:t>to the democratization of information consumption and </a:t>
            </a:r>
            <a:r>
              <a:rPr lang="en-NZ" sz="1800" dirty="0" smtClean="0"/>
              <a:t>production</a:t>
            </a:r>
          </a:p>
          <a:p>
            <a:pPr marL="536575" lvl="1" indent="-269875" algn="just"/>
            <a:r>
              <a:rPr lang="en-NZ" sz="1800" dirty="0"/>
              <a:t>C</a:t>
            </a:r>
            <a:r>
              <a:rPr lang="en-NZ" sz="1800" dirty="0" smtClean="0"/>
              <a:t>reated </a:t>
            </a:r>
            <a:r>
              <a:rPr lang="en-NZ" sz="1800" dirty="0"/>
              <a:t>new, emergent structures of power within ordinary people </a:t>
            </a:r>
            <a:r>
              <a:rPr lang="en-NZ" sz="1800" dirty="0" smtClean="0"/>
              <a:t>– unintended </a:t>
            </a:r>
            <a:r>
              <a:rPr lang="en-NZ" sz="1800" dirty="0"/>
              <a:t>consequences of technological intervention </a:t>
            </a:r>
            <a:r>
              <a:rPr lang="en-NZ" sz="1200" dirty="0" smtClean="0"/>
              <a:t>(cf. </a:t>
            </a:r>
            <a:r>
              <a:rPr lang="en-NZ" sz="1200" dirty="0" err="1" smtClean="0"/>
              <a:t>Kleine</a:t>
            </a:r>
            <a:r>
              <a:rPr lang="en-NZ" sz="1200" dirty="0" smtClean="0"/>
              <a:t> </a:t>
            </a:r>
            <a:r>
              <a:rPr lang="en-NZ" sz="1200" dirty="0"/>
              <a:t>&amp; </a:t>
            </a:r>
            <a:r>
              <a:rPr lang="en-NZ" sz="1200" dirty="0" smtClean="0"/>
              <a:t>Unwin, 2009)</a:t>
            </a:r>
            <a:r>
              <a:rPr lang="en-NZ" sz="1800" dirty="0" smtClean="0"/>
              <a:t> </a:t>
            </a:r>
            <a:endParaRPr lang="en-NZ" sz="1800" dirty="0"/>
          </a:p>
          <a:p>
            <a:pPr marL="269875" indent="-269875" algn="just"/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</p:spTree>
    <p:extLst>
      <p:ext uri="{BB962C8B-B14F-4D97-AF65-F5344CB8AC3E}">
        <p14:creationId xmlns:p14="http://schemas.microsoft.com/office/powerpoint/2010/main" val="3939922032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Methodological contribution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269875" indent="-269875" algn="just"/>
            <a:r>
              <a:rPr lang="en-NZ" sz="2200" dirty="0"/>
              <a:t>T</a:t>
            </a:r>
            <a:r>
              <a:rPr lang="en-NZ" sz="2200" dirty="0" smtClean="0"/>
              <a:t>he </a:t>
            </a:r>
            <a:r>
              <a:rPr lang="en-NZ" sz="2200" dirty="0"/>
              <a:t>reader/viewer </a:t>
            </a:r>
            <a:r>
              <a:rPr lang="en-NZ" sz="2200" dirty="0" smtClean="0"/>
              <a:t>invited to </a:t>
            </a:r>
            <a:r>
              <a:rPr lang="en-NZ" sz="2200" dirty="0"/>
              <a:t>inspect the photographs </a:t>
            </a:r>
            <a:r>
              <a:rPr lang="en-NZ" sz="2200" dirty="0" smtClean="0"/>
              <a:t>directly</a:t>
            </a:r>
          </a:p>
          <a:p>
            <a:pPr marL="536575" lvl="1" indent="-258763" algn="just"/>
            <a:r>
              <a:rPr lang="en-NZ" sz="1800" dirty="0"/>
              <a:t>T</a:t>
            </a:r>
            <a:r>
              <a:rPr lang="en-NZ" sz="1800" dirty="0" smtClean="0"/>
              <a:t>o </a:t>
            </a:r>
            <a:r>
              <a:rPr lang="en-NZ" sz="1800" dirty="0"/>
              <a:t>provoke a sensory </a:t>
            </a:r>
            <a:r>
              <a:rPr lang="en-NZ" sz="1800" dirty="0" smtClean="0"/>
              <a:t>response</a:t>
            </a:r>
          </a:p>
          <a:p>
            <a:pPr marL="269875" indent="-269875" algn="just"/>
            <a:r>
              <a:rPr lang="en-NZ" sz="2200" dirty="0" smtClean="0"/>
              <a:t>Photo-essay as a genre to </a:t>
            </a:r>
            <a:r>
              <a:rPr lang="en-NZ" sz="2200" dirty="0"/>
              <a:t>be implemented in ICT4D </a:t>
            </a:r>
            <a:r>
              <a:rPr lang="en-NZ" sz="2200" dirty="0" smtClean="0"/>
              <a:t>research </a:t>
            </a:r>
            <a:r>
              <a:rPr lang="en-NZ" sz="1400" dirty="0" smtClean="0"/>
              <a:t>(cf. Gomez </a:t>
            </a:r>
            <a:r>
              <a:rPr lang="en-NZ" sz="1400" dirty="0"/>
              <a:t>&amp; </a:t>
            </a:r>
            <a:r>
              <a:rPr lang="en-NZ" sz="1400" dirty="0" err="1"/>
              <a:t>Vannini</a:t>
            </a:r>
            <a:r>
              <a:rPr lang="en-NZ" sz="1400" dirty="0"/>
              <a:t> (2015</a:t>
            </a:r>
            <a:r>
              <a:rPr lang="en-NZ" sz="1400" dirty="0" smtClean="0"/>
              <a:t>), </a:t>
            </a:r>
            <a:r>
              <a:rPr lang="en-NZ" sz="1400" dirty="0" err="1" smtClean="0"/>
              <a:t>Nemer</a:t>
            </a:r>
            <a:r>
              <a:rPr lang="en-NZ" sz="1400" dirty="0" smtClean="0"/>
              <a:t> </a:t>
            </a:r>
            <a:r>
              <a:rPr lang="en-NZ" sz="1400" dirty="0"/>
              <a:t>(2013</a:t>
            </a:r>
            <a:r>
              <a:rPr lang="en-NZ" sz="1400" dirty="0" smtClean="0"/>
              <a:t>))</a:t>
            </a:r>
            <a:endParaRPr lang="en-NZ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</p:spTree>
    <p:extLst>
      <p:ext uri="{BB962C8B-B14F-4D97-AF65-F5344CB8AC3E}">
        <p14:creationId xmlns:p14="http://schemas.microsoft.com/office/powerpoint/2010/main" val="4086531450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156" y="3785563"/>
            <a:ext cx="2985788" cy="227812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6650" y="2074688"/>
            <a:ext cx="2985788" cy="227812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6110" y="148262"/>
            <a:ext cx="3026858" cy="226936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9968" y="148262"/>
            <a:ext cx="2727976" cy="363730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117008836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Communication 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95375" y="1602463"/>
            <a:ext cx="7886700" cy="475307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NZ" dirty="0" smtClean="0"/>
              <a:t>Communication reduces </a:t>
            </a:r>
            <a:r>
              <a:rPr lang="en-NZ" dirty="0"/>
              <a:t>ambiguity </a:t>
            </a:r>
            <a:r>
              <a:rPr lang="en-NZ" sz="1500" dirty="0"/>
              <a:t>(</a:t>
            </a:r>
            <a:r>
              <a:rPr lang="en-NZ" sz="1500" dirty="0" err="1"/>
              <a:t>Dervin</a:t>
            </a:r>
            <a:r>
              <a:rPr lang="en-NZ" sz="1500" dirty="0"/>
              <a:t>, 1977</a:t>
            </a:r>
            <a:r>
              <a:rPr lang="en-NZ" sz="1500" dirty="0" smtClean="0"/>
              <a:t>)</a:t>
            </a:r>
          </a:p>
          <a:p>
            <a:pPr marL="449263" lvl="1" algn="just"/>
            <a:r>
              <a:rPr lang="en-NZ" sz="1900" dirty="0" smtClean="0"/>
              <a:t>Without communication </a:t>
            </a:r>
            <a:r>
              <a:rPr lang="en-NZ" sz="1900" dirty="0"/>
              <a:t>“men wouldn’t be able to live, or their lives would be precarious, poverty-stricken, and perpetually threatened” </a:t>
            </a:r>
            <a:r>
              <a:rPr lang="en-NZ" sz="1300" dirty="0"/>
              <a:t>(Foucault, 1994b, p. 319</a:t>
            </a:r>
            <a:r>
              <a:rPr lang="en-NZ" sz="1300" dirty="0" smtClean="0"/>
              <a:t>) </a:t>
            </a:r>
            <a:endParaRPr lang="en-NZ" sz="1300" dirty="0"/>
          </a:p>
          <a:p>
            <a:pPr algn="just"/>
            <a:r>
              <a:rPr lang="en-NZ" dirty="0" smtClean="0"/>
              <a:t>Communicating </a:t>
            </a:r>
            <a:r>
              <a:rPr lang="en-NZ" dirty="0"/>
              <a:t>information </a:t>
            </a:r>
            <a:r>
              <a:rPr lang="en-NZ" dirty="0" smtClean="0"/>
              <a:t>is an “explicit </a:t>
            </a:r>
            <a:r>
              <a:rPr lang="en-NZ" dirty="0"/>
              <a:t>encouragement or discouragement of certain </a:t>
            </a:r>
            <a:r>
              <a:rPr lang="en-NZ" dirty="0" smtClean="0"/>
              <a:t>action” </a:t>
            </a:r>
            <a:r>
              <a:rPr lang="en-NZ" sz="1500" dirty="0"/>
              <a:t>(King, 1994, p. 4</a:t>
            </a:r>
            <a:r>
              <a:rPr lang="en-NZ" sz="1500" dirty="0" smtClean="0"/>
              <a:t>)</a:t>
            </a:r>
          </a:p>
          <a:p>
            <a:pPr marL="449263" lvl="1" algn="just"/>
            <a:r>
              <a:rPr lang="en-NZ" sz="1900" dirty="0" smtClean="0"/>
              <a:t>The </a:t>
            </a:r>
            <a:r>
              <a:rPr lang="en-NZ" sz="1900" dirty="0"/>
              <a:t>sender of information </a:t>
            </a:r>
            <a:r>
              <a:rPr lang="en-NZ" sz="1900" dirty="0" smtClean="0"/>
              <a:t>conveys </a:t>
            </a:r>
            <a:r>
              <a:rPr lang="en-NZ" sz="1900" dirty="0"/>
              <a:t>meaning in a way that orients the </a:t>
            </a:r>
            <a:r>
              <a:rPr lang="en-NZ" sz="1900" dirty="0" err="1"/>
              <a:t>behavior</a:t>
            </a:r>
            <a:r>
              <a:rPr lang="en-NZ" sz="1900" dirty="0"/>
              <a:t> of the receiver </a:t>
            </a:r>
            <a:r>
              <a:rPr lang="en-NZ" sz="1300" dirty="0"/>
              <a:t>(Weber, 1947</a:t>
            </a:r>
            <a:r>
              <a:rPr lang="en-NZ" sz="1300" dirty="0" smtClean="0"/>
              <a:t>)</a:t>
            </a:r>
            <a:endParaRPr lang="en-NZ" sz="1300" dirty="0"/>
          </a:p>
          <a:p>
            <a:pPr algn="just"/>
            <a:r>
              <a:rPr lang="en-NZ" dirty="0"/>
              <a:t>C</a:t>
            </a:r>
            <a:r>
              <a:rPr lang="en-NZ" dirty="0" smtClean="0"/>
              <a:t>ommunication is </a:t>
            </a:r>
            <a:r>
              <a:rPr lang="en-NZ" dirty="0"/>
              <a:t>a materially and socially mediated goal-oriented practice </a:t>
            </a:r>
            <a:r>
              <a:rPr lang="en-NZ" sz="1500" dirty="0"/>
              <a:t>(Engeström, 2015</a:t>
            </a:r>
            <a:r>
              <a:rPr lang="en-NZ" sz="1500" dirty="0" smtClean="0"/>
              <a:t>) </a:t>
            </a:r>
          </a:p>
          <a:p>
            <a:pPr marL="449263" lvl="1" algn="just"/>
            <a:r>
              <a:rPr lang="en-NZ" sz="1900" dirty="0"/>
              <a:t>Material properties </a:t>
            </a:r>
            <a:r>
              <a:rPr lang="en-NZ" sz="1900" dirty="0" smtClean="0"/>
              <a:t>manifest </a:t>
            </a:r>
            <a:r>
              <a:rPr lang="en-NZ" sz="1900" dirty="0"/>
              <a:t>through </a:t>
            </a:r>
            <a:r>
              <a:rPr lang="en-NZ" sz="1900" dirty="0" smtClean="0"/>
              <a:t>conventions and </a:t>
            </a:r>
            <a:r>
              <a:rPr lang="en-NZ" sz="1900" dirty="0"/>
              <a:t>technical artefacts </a:t>
            </a:r>
            <a:endParaRPr lang="en-NZ" sz="1900" dirty="0" smtClean="0"/>
          </a:p>
          <a:p>
            <a:pPr marL="449263" lvl="1" algn="just"/>
            <a:r>
              <a:rPr lang="en-NZ" sz="1900" dirty="0" smtClean="0"/>
              <a:t>Social </a:t>
            </a:r>
            <a:r>
              <a:rPr lang="en-NZ" sz="1900" dirty="0"/>
              <a:t>practices govern the distribution of information </a:t>
            </a:r>
            <a:r>
              <a:rPr lang="en-NZ" sz="1300" dirty="0"/>
              <a:t>(</a:t>
            </a:r>
            <a:r>
              <a:rPr lang="en-NZ" sz="1300" dirty="0" err="1"/>
              <a:t>Kapitzke</a:t>
            </a:r>
            <a:r>
              <a:rPr lang="en-NZ" sz="1300" dirty="0"/>
              <a:t>, 2003) </a:t>
            </a:r>
          </a:p>
          <a:p>
            <a:pPr algn="just"/>
            <a:r>
              <a:rPr lang="en-NZ" dirty="0"/>
              <a:t>C</a:t>
            </a:r>
            <a:r>
              <a:rPr lang="en-NZ" dirty="0" smtClean="0"/>
              <a:t>omputer </a:t>
            </a:r>
            <a:r>
              <a:rPr lang="en-NZ" dirty="0"/>
              <a:t>technology has not modified the intrinsically </a:t>
            </a:r>
            <a:r>
              <a:rPr lang="en-NZ" dirty="0" err="1"/>
              <a:t>situatedness</a:t>
            </a:r>
            <a:r>
              <a:rPr lang="en-NZ" dirty="0"/>
              <a:t> nature of the communication process </a:t>
            </a:r>
            <a:r>
              <a:rPr lang="en-NZ" sz="1500" dirty="0"/>
              <a:t>(Lamb &amp; Kling, 2003</a:t>
            </a:r>
            <a:r>
              <a:rPr lang="en-NZ" sz="1500" dirty="0" smtClean="0"/>
              <a:t>) </a:t>
            </a:r>
          </a:p>
          <a:p>
            <a:pPr marL="449263" lvl="1" algn="just"/>
            <a:r>
              <a:rPr lang="en-NZ" sz="1900" dirty="0" smtClean="0"/>
              <a:t>Social </a:t>
            </a:r>
            <a:r>
              <a:rPr lang="en-NZ" sz="1900" dirty="0"/>
              <a:t>relations invariably shape the consequences of computer-mediated information </a:t>
            </a:r>
            <a:r>
              <a:rPr lang="en-NZ" sz="1300" dirty="0"/>
              <a:t>(Brown &amp; </a:t>
            </a:r>
            <a:r>
              <a:rPr lang="en-NZ" sz="1300" dirty="0" err="1"/>
              <a:t>Duguid</a:t>
            </a:r>
            <a:r>
              <a:rPr lang="en-NZ" sz="1300" dirty="0"/>
              <a:t>, 2002; </a:t>
            </a:r>
            <a:r>
              <a:rPr lang="en-NZ" sz="1300" dirty="0" err="1"/>
              <a:t>Kallinikos</a:t>
            </a:r>
            <a:r>
              <a:rPr lang="en-NZ" sz="1300" dirty="0"/>
              <a:t>, 2006</a:t>
            </a:r>
            <a:r>
              <a:rPr lang="en-NZ" sz="1300" dirty="0" smtClean="0"/>
              <a:t>)</a:t>
            </a:r>
            <a:endParaRPr lang="en-NZ" sz="1300" dirty="0"/>
          </a:p>
        </p:txBody>
      </p:sp>
      <p:sp>
        <p:nvSpPr>
          <p:cNvPr id="6" name="TextBox 5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</p:spTree>
    <p:extLst>
      <p:ext uri="{BB962C8B-B14F-4D97-AF65-F5344CB8AC3E}">
        <p14:creationId xmlns:p14="http://schemas.microsoft.com/office/powerpoint/2010/main" val="2491281540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Meaning 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95375" y="1602463"/>
            <a:ext cx="7886700" cy="471609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NZ" sz="4000" dirty="0" smtClean="0"/>
              <a:t>Communicating </a:t>
            </a:r>
            <a:r>
              <a:rPr lang="en-NZ" sz="4000" dirty="0"/>
              <a:t>meaning orally </a:t>
            </a:r>
            <a:r>
              <a:rPr lang="en-NZ" sz="4000" dirty="0" smtClean="0"/>
              <a:t>is immediate yet </a:t>
            </a:r>
            <a:r>
              <a:rPr lang="en-NZ" sz="4000" dirty="0" smtClean="0"/>
              <a:t>ephemeral </a:t>
            </a:r>
            <a:endParaRPr lang="en-NZ" sz="4000" dirty="0" smtClean="0"/>
          </a:p>
          <a:p>
            <a:pPr marL="449263" lvl="1" algn="just"/>
            <a:r>
              <a:rPr lang="en-NZ" sz="3300" dirty="0" smtClean="0"/>
              <a:t>“Writing </a:t>
            </a:r>
            <a:r>
              <a:rPr lang="en-NZ" sz="3300" dirty="0"/>
              <a:t>constitutes an essential stage in </a:t>
            </a:r>
            <a:r>
              <a:rPr lang="en-NZ" sz="3300" dirty="0" smtClean="0"/>
              <a:t>the … </a:t>
            </a:r>
            <a:r>
              <a:rPr lang="en-NZ" sz="3300" dirty="0"/>
              <a:t>fashioning of accepted discourses, recognized as true, into rational principles of action” </a:t>
            </a:r>
            <a:r>
              <a:rPr lang="en-NZ" sz="2200" dirty="0" smtClean="0"/>
              <a:t>(Foucault, 1994c, p</a:t>
            </a:r>
            <a:r>
              <a:rPr lang="en-NZ" sz="2200" dirty="0"/>
              <a:t>. 209</a:t>
            </a:r>
            <a:r>
              <a:rPr lang="en-NZ" sz="2200" dirty="0" smtClean="0"/>
              <a:t>)</a:t>
            </a:r>
            <a:endParaRPr lang="en-NZ" dirty="0"/>
          </a:p>
          <a:p>
            <a:pPr algn="just"/>
            <a:r>
              <a:rPr lang="en-NZ" sz="4000" dirty="0"/>
              <a:t>Inscribing information into formalized conventions makes possible traversing the abstract nature of its content </a:t>
            </a:r>
            <a:r>
              <a:rPr lang="en-NZ" sz="2200" dirty="0"/>
              <a:t>(</a:t>
            </a:r>
            <a:r>
              <a:rPr lang="en-NZ" sz="2200" dirty="0" err="1"/>
              <a:t>Sokolov</a:t>
            </a:r>
            <a:r>
              <a:rPr lang="en-NZ" sz="2200" dirty="0"/>
              <a:t>, 2010) </a:t>
            </a:r>
          </a:p>
          <a:p>
            <a:pPr marL="449263" lvl="1" algn="just"/>
            <a:r>
              <a:rPr lang="en-NZ" sz="3300" dirty="0" smtClean="0"/>
              <a:t>The </a:t>
            </a:r>
            <a:r>
              <a:rPr lang="en-NZ" sz="3300" dirty="0"/>
              <a:t>use of symbols makes possible the separation between meaning and how it is formulated </a:t>
            </a:r>
            <a:r>
              <a:rPr lang="en-NZ" sz="2200" dirty="0"/>
              <a:t>(Kress &amp; Van </a:t>
            </a:r>
            <a:r>
              <a:rPr lang="en-NZ" sz="2200" dirty="0" err="1"/>
              <a:t>Leeuwen</a:t>
            </a:r>
            <a:r>
              <a:rPr lang="en-NZ" sz="2200" dirty="0"/>
              <a:t>, 2001</a:t>
            </a:r>
            <a:r>
              <a:rPr lang="en-NZ" sz="2200" dirty="0" smtClean="0"/>
              <a:t>)</a:t>
            </a:r>
            <a:endParaRPr lang="en-NZ" sz="2200" dirty="0"/>
          </a:p>
          <a:p>
            <a:pPr algn="just"/>
            <a:r>
              <a:rPr lang="en-NZ" sz="4000" dirty="0" smtClean="0"/>
              <a:t>The </a:t>
            </a:r>
            <a:r>
              <a:rPr lang="en-NZ" sz="4000" dirty="0"/>
              <a:t>semiotic and </a:t>
            </a:r>
            <a:r>
              <a:rPr lang="en-NZ" sz="4000" dirty="0" smtClean="0"/>
              <a:t>interactive </a:t>
            </a:r>
            <a:r>
              <a:rPr lang="en-NZ" sz="4000" dirty="0"/>
              <a:t>properties of computer technology blur the lines between the sign maker and the audience </a:t>
            </a:r>
          </a:p>
          <a:p>
            <a:pPr marL="449263" lvl="1" algn="just"/>
            <a:r>
              <a:rPr lang="en-NZ" sz="3300" dirty="0" smtClean="0"/>
              <a:t>“</a:t>
            </a:r>
            <a:r>
              <a:rPr lang="en-NZ" sz="3300" dirty="0"/>
              <a:t>The affordance of the new technologies of representation and communication enable those who have access to them to be ‘authors’ of a new kind </a:t>
            </a:r>
            <a:r>
              <a:rPr lang="en-NZ" sz="3300" dirty="0" smtClean="0"/>
              <a:t>…. </a:t>
            </a:r>
            <a:r>
              <a:rPr lang="en-NZ" sz="3300" dirty="0"/>
              <a:t>to produce texts, to alter texts and to ‘write back’” </a:t>
            </a:r>
            <a:r>
              <a:rPr lang="en-NZ" sz="2200" dirty="0" smtClean="0"/>
              <a:t>(Kress, 2003, p</a:t>
            </a:r>
            <a:r>
              <a:rPr lang="en-NZ" sz="2200" dirty="0"/>
              <a:t>. 173</a:t>
            </a:r>
            <a:r>
              <a:rPr lang="en-NZ" sz="2200" dirty="0" smtClean="0"/>
              <a:t>)</a:t>
            </a:r>
          </a:p>
          <a:p>
            <a:pPr algn="just"/>
            <a:r>
              <a:rPr lang="en-NZ" sz="4000" dirty="0"/>
              <a:t>In ICT4D initiatives context matters</a:t>
            </a:r>
          </a:p>
          <a:p>
            <a:pPr lvl="1" algn="just"/>
            <a:r>
              <a:rPr lang="en-NZ" sz="3300" dirty="0" smtClean="0"/>
              <a:t>“Context </a:t>
            </a:r>
            <a:r>
              <a:rPr lang="en-NZ" sz="3300" dirty="0"/>
              <a:t>is inextricably interlinked with issues of power and who gets to speak for whom” </a:t>
            </a:r>
            <a:r>
              <a:rPr lang="en-NZ" sz="2200" dirty="0"/>
              <a:t>(Hayes &amp; Westrup, 2012, p. 27</a:t>
            </a:r>
            <a:r>
              <a:rPr lang="en-NZ" sz="2200" dirty="0" smtClean="0"/>
              <a:t>)</a:t>
            </a:r>
            <a:endParaRPr lang="en-NZ" sz="3300" dirty="0"/>
          </a:p>
        </p:txBody>
      </p:sp>
      <p:sp>
        <p:nvSpPr>
          <p:cNvPr id="6" name="TextBox 5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</p:spTree>
    <p:extLst>
      <p:ext uri="{BB962C8B-B14F-4D97-AF65-F5344CB8AC3E}">
        <p14:creationId xmlns:p14="http://schemas.microsoft.com/office/powerpoint/2010/main" val="256077122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Power 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95375" y="1602462"/>
            <a:ext cx="7886700" cy="4648357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en-NZ" sz="6800" dirty="0"/>
              <a:t>The production </a:t>
            </a:r>
            <a:r>
              <a:rPr lang="en-NZ" sz="6800" dirty="0" smtClean="0"/>
              <a:t>and diffusion of </a:t>
            </a:r>
            <a:r>
              <a:rPr lang="en-NZ" sz="6800" dirty="0"/>
              <a:t>meaning that governs social actions are subject to </a:t>
            </a:r>
            <a:r>
              <a:rPr lang="en-NZ" sz="6800" dirty="0" smtClean="0"/>
              <a:t>power</a:t>
            </a:r>
          </a:p>
          <a:p>
            <a:pPr marL="449263" lvl="1" algn="just"/>
            <a:r>
              <a:rPr lang="en-NZ" sz="5500" dirty="0" smtClean="0"/>
              <a:t>Power </a:t>
            </a:r>
            <a:r>
              <a:rPr lang="en-NZ" sz="5500" dirty="0"/>
              <a:t>sets the tone of discursive practices </a:t>
            </a:r>
            <a:r>
              <a:rPr lang="en-NZ" sz="5500" dirty="0" smtClean="0"/>
              <a:t>that </a:t>
            </a:r>
            <a:r>
              <a:rPr lang="en-NZ" sz="5500" dirty="0"/>
              <a:t>encourage or discourage certain </a:t>
            </a:r>
            <a:r>
              <a:rPr lang="en-NZ" sz="5500" dirty="0" smtClean="0"/>
              <a:t>actions </a:t>
            </a:r>
            <a:r>
              <a:rPr lang="en-NZ" sz="3700" dirty="0" smtClean="0"/>
              <a:t>(</a:t>
            </a:r>
            <a:r>
              <a:rPr lang="en-NZ" sz="3700" dirty="0"/>
              <a:t>Foucault, </a:t>
            </a:r>
            <a:r>
              <a:rPr lang="en-NZ" sz="3700" dirty="0" smtClean="0"/>
              <a:t>1994e)</a:t>
            </a:r>
          </a:p>
          <a:p>
            <a:pPr marL="449263" lvl="1" algn="just"/>
            <a:r>
              <a:rPr lang="en-NZ" sz="5500" dirty="0" smtClean="0"/>
              <a:t>Relations </a:t>
            </a:r>
            <a:r>
              <a:rPr lang="en-NZ" sz="5500" dirty="0"/>
              <a:t>of power </a:t>
            </a:r>
            <a:r>
              <a:rPr lang="en-NZ" sz="5500" dirty="0" smtClean="0"/>
              <a:t>can </a:t>
            </a:r>
            <a:r>
              <a:rPr lang="en-NZ" sz="5500" dirty="0"/>
              <a:t>manifest not in spite of freedom but through </a:t>
            </a:r>
            <a:r>
              <a:rPr lang="en-NZ" sz="5500" dirty="0" smtClean="0"/>
              <a:t>freedom </a:t>
            </a:r>
            <a:r>
              <a:rPr lang="en-NZ" sz="3700" dirty="0" smtClean="0"/>
              <a:t>(Foucault, 1994a)</a:t>
            </a:r>
          </a:p>
          <a:p>
            <a:pPr algn="just"/>
            <a:r>
              <a:rPr lang="en-NZ" sz="6800" dirty="0"/>
              <a:t>Information exchange follows a predominantly unidirectional flow</a:t>
            </a:r>
          </a:p>
          <a:p>
            <a:pPr marL="449263" lvl="1" algn="just"/>
            <a:r>
              <a:rPr lang="en-NZ" sz="5500" dirty="0"/>
              <a:t>Asymmetry in the flow of information engenders the accumulation of symbolic capital </a:t>
            </a:r>
            <a:r>
              <a:rPr lang="en-NZ" sz="3700" dirty="0"/>
              <a:t>(Bourdieu, 1984)</a:t>
            </a:r>
          </a:p>
          <a:p>
            <a:pPr algn="just"/>
            <a:r>
              <a:rPr lang="en-NZ" sz="6800" dirty="0" smtClean="0"/>
              <a:t>Actors can exploit </a:t>
            </a:r>
            <a:r>
              <a:rPr lang="en-NZ" sz="6800" dirty="0"/>
              <a:t>the interactive properties of computer technology to influence the construction of meaning </a:t>
            </a:r>
            <a:r>
              <a:rPr lang="en-NZ" sz="4300" dirty="0"/>
              <a:t>(Castells, 2009)</a:t>
            </a:r>
          </a:p>
          <a:p>
            <a:pPr marL="449263" lvl="1" algn="just"/>
            <a:r>
              <a:rPr lang="en-NZ" sz="5500" dirty="0" smtClean="0"/>
              <a:t>ICT4D </a:t>
            </a:r>
            <a:r>
              <a:rPr lang="en-NZ" sz="5500" dirty="0"/>
              <a:t>initiatives are not immune to </a:t>
            </a:r>
            <a:r>
              <a:rPr lang="en-NZ" sz="5500" dirty="0" smtClean="0"/>
              <a:t>power imbalance </a:t>
            </a:r>
            <a:r>
              <a:rPr lang="en-NZ" sz="3700" dirty="0" smtClean="0"/>
              <a:t>(</a:t>
            </a:r>
            <a:r>
              <a:rPr lang="en-NZ" sz="3700" dirty="0" err="1"/>
              <a:t>Kleine</a:t>
            </a:r>
            <a:r>
              <a:rPr lang="en-NZ" sz="3700" dirty="0"/>
              <a:t> &amp; Unwin, 2009</a:t>
            </a:r>
            <a:r>
              <a:rPr lang="en-NZ" sz="3700" dirty="0" smtClean="0"/>
              <a:t>)</a:t>
            </a:r>
            <a:endParaRPr lang="en-NZ" sz="3700" dirty="0"/>
          </a:p>
          <a:p>
            <a:pPr algn="just"/>
            <a:r>
              <a:rPr lang="en-NZ" sz="6800" dirty="0" smtClean="0"/>
              <a:t>The </a:t>
            </a:r>
            <a:r>
              <a:rPr lang="en-NZ" sz="6800" dirty="0"/>
              <a:t>construction of meaning and the exercise of power constitute an inextricable </a:t>
            </a:r>
            <a:r>
              <a:rPr lang="en-NZ" sz="6800" dirty="0" smtClean="0"/>
              <a:t>dyad</a:t>
            </a:r>
            <a:endParaRPr lang="en-NZ" sz="6800" dirty="0"/>
          </a:p>
          <a:p>
            <a:pPr marL="449263" lvl="1" algn="just"/>
            <a:r>
              <a:rPr lang="en-NZ" sz="5500" dirty="0"/>
              <a:t>“Power relations are exercised, to an exceedingly important extent, through the production and exchange of signs; and they are scarcely separable from goal-directed activities that permit the exercise of a power” </a:t>
            </a:r>
            <a:r>
              <a:rPr lang="en-NZ" sz="3700" dirty="0" smtClean="0"/>
              <a:t>(Foucault, 1994d, p</a:t>
            </a:r>
            <a:r>
              <a:rPr lang="en-NZ" sz="3700" dirty="0"/>
              <a:t>. 338</a:t>
            </a:r>
            <a:r>
              <a:rPr lang="en-NZ" sz="3700" dirty="0" smtClean="0"/>
              <a:t>) </a:t>
            </a:r>
            <a:endParaRPr lang="en-NZ" sz="3700" dirty="0"/>
          </a:p>
        </p:txBody>
      </p:sp>
      <p:sp>
        <p:nvSpPr>
          <p:cNvPr id="4" name="TextBox 3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</p:spTree>
    <p:extLst>
      <p:ext uri="{BB962C8B-B14F-4D97-AF65-F5344CB8AC3E}">
        <p14:creationId xmlns:p14="http://schemas.microsoft.com/office/powerpoint/2010/main" val="1104629113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375" y="231776"/>
            <a:ext cx="7886700" cy="1325563"/>
          </a:xfrm>
        </p:spPr>
        <p:txBody>
          <a:bodyPr/>
          <a:lstStyle/>
          <a:p>
            <a:r>
              <a:rPr lang="en-NZ" dirty="0" smtClean="0"/>
              <a:t>Fieldwork and data collection</a:t>
            </a:r>
            <a:endParaRPr lang="en-NZ" dirty="0"/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>
            <a:off x="2905125" y="3081756"/>
            <a:ext cx="0" cy="2595563"/>
          </a:xfrm>
          <a:prstGeom prst="line">
            <a:avLst/>
          </a:prstGeom>
          <a:noFill/>
          <a:ln w="12700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>
            <a:off x="1204913" y="3523081"/>
            <a:ext cx="7204075" cy="0"/>
          </a:xfrm>
          <a:prstGeom prst="line">
            <a:avLst/>
          </a:prstGeom>
          <a:noFill/>
          <a:ln w="38100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2" name="Line 17"/>
          <p:cNvSpPr>
            <a:spLocks noChangeShapeType="1"/>
          </p:cNvSpPr>
          <p:nvPr/>
        </p:nvSpPr>
        <p:spPr bwMode="auto">
          <a:xfrm>
            <a:off x="1204913" y="4164431"/>
            <a:ext cx="7204075" cy="0"/>
          </a:xfrm>
          <a:prstGeom prst="line">
            <a:avLst/>
          </a:prstGeom>
          <a:noFill/>
          <a:ln w="12700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3" name="Line 18"/>
          <p:cNvSpPr>
            <a:spLocks noChangeShapeType="1"/>
          </p:cNvSpPr>
          <p:nvPr/>
        </p:nvSpPr>
        <p:spPr bwMode="auto">
          <a:xfrm>
            <a:off x="1204913" y="4804193"/>
            <a:ext cx="7204075" cy="0"/>
          </a:xfrm>
          <a:prstGeom prst="line">
            <a:avLst/>
          </a:prstGeom>
          <a:noFill/>
          <a:ln w="12700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4" name="Line 19"/>
          <p:cNvSpPr>
            <a:spLocks noChangeShapeType="1"/>
          </p:cNvSpPr>
          <p:nvPr/>
        </p:nvSpPr>
        <p:spPr bwMode="auto">
          <a:xfrm>
            <a:off x="1204913" y="5237581"/>
            <a:ext cx="7204075" cy="0"/>
          </a:xfrm>
          <a:prstGeom prst="line">
            <a:avLst/>
          </a:prstGeom>
          <a:noFill/>
          <a:ln w="12700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5" name="Line 20"/>
          <p:cNvSpPr>
            <a:spLocks noChangeShapeType="1"/>
          </p:cNvSpPr>
          <p:nvPr/>
        </p:nvSpPr>
        <p:spPr bwMode="auto">
          <a:xfrm>
            <a:off x="1211263" y="3081756"/>
            <a:ext cx="0" cy="2595563"/>
          </a:xfrm>
          <a:prstGeom prst="line">
            <a:avLst/>
          </a:prstGeom>
          <a:noFill/>
          <a:ln w="12700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6" name="Line 21"/>
          <p:cNvSpPr>
            <a:spLocks noChangeShapeType="1"/>
          </p:cNvSpPr>
          <p:nvPr/>
        </p:nvSpPr>
        <p:spPr bwMode="auto">
          <a:xfrm>
            <a:off x="6623352" y="2904333"/>
            <a:ext cx="0" cy="2593975"/>
          </a:xfrm>
          <a:prstGeom prst="line">
            <a:avLst/>
          </a:prstGeom>
          <a:noFill/>
          <a:ln w="12700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28" name="Line 23"/>
          <p:cNvSpPr>
            <a:spLocks noChangeShapeType="1"/>
          </p:cNvSpPr>
          <p:nvPr/>
        </p:nvSpPr>
        <p:spPr bwMode="auto">
          <a:xfrm>
            <a:off x="1204913" y="5672556"/>
            <a:ext cx="7204075" cy="0"/>
          </a:xfrm>
          <a:prstGeom prst="line">
            <a:avLst/>
          </a:prstGeom>
          <a:noFill/>
          <a:ln w="12700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321" y="1366051"/>
            <a:ext cx="7959444" cy="32060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5352" y="4804193"/>
            <a:ext cx="525901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Between July and November 2005: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 smtClean="0"/>
              <a:t>36 in-depth, one-on-one interviews with </a:t>
            </a:r>
            <a:r>
              <a:rPr lang="en-NZ" sz="1600" dirty="0" err="1" smtClean="0"/>
              <a:t>infocentro</a:t>
            </a:r>
            <a:r>
              <a:rPr lang="en-NZ" sz="1600" dirty="0" smtClean="0"/>
              <a:t> users, managers as well as project sponsors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 smtClean="0"/>
              <a:t>200+ pages of field notes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600" dirty="0" smtClean="0"/>
              <a:t>165 photographs</a:t>
            </a:r>
            <a:endParaRPr lang="en-NZ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10714" t="2201" r="11988" b="4703"/>
          <a:stretch/>
        </p:blipFill>
        <p:spPr>
          <a:xfrm>
            <a:off x="6623352" y="4697790"/>
            <a:ext cx="1238553" cy="1819124"/>
          </a:xfrm>
          <a:prstGeom prst="rect">
            <a:avLst/>
          </a:prstGeom>
        </p:spPr>
      </p:pic>
      <p:sp>
        <p:nvSpPr>
          <p:cNvPr id="4" name="Isosceles Triangle 3"/>
          <p:cNvSpPr/>
          <p:nvPr/>
        </p:nvSpPr>
        <p:spPr>
          <a:xfrm>
            <a:off x="6623352" y="5374334"/>
            <a:ext cx="619276" cy="1167514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25174508"/>
      </p:ext>
    </p:extLst>
  </p:cSld>
  <p:clrMapOvr>
    <a:masterClrMapping/>
  </p:clrMapOvr>
  <p:transition spd="slow">
    <p:randomBar dir="vert"/>
    <p:sndAc>
      <p:stSnd>
        <p:snd r:embed="rId3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Photo-essay 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95375" y="1602463"/>
            <a:ext cx="7886700" cy="478382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NZ" sz="8800" dirty="0" smtClean="0"/>
              <a:t>Mixed approach:</a:t>
            </a:r>
          </a:p>
          <a:p>
            <a:pPr marL="449263" lvl="1" algn="just"/>
            <a:r>
              <a:rPr lang="en-NZ" sz="7200" dirty="0" smtClean="0"/>
              <a:t>Opportunistic photographing </a:t>
            </a:r>
            <a:r>
              <a:rPr lang="en-NZ" sz="4800" dirty="0" smtClean="0"/>
              <a:t>(</a:t>
            </a:r>
            <a:r>
              <a:rPr lang="en-NZ" sz="4800" dirty="0" err="1"/>
              <a:t>Pauwels</a:t>
            </a:r>
            <a:r>
              <a:rPr lang="en-NZ" sz="4800" dirty="0"/>
              <a:t>, 2010</a:t>
            </a:r>
            <a:r>
              <a:rPr lang="en-NZ" sz="4800" dirty="0" smtClean="0"/>
              <a:t>) </a:t>
            </a:r>
          </a:p>
          <a:p>
            <a:pPr marL="449263" lvl="1" algn="just"/>
            <a:r>
              <a:rPr lang="en-NZ" sz="7200" dirty="0" err="1" smtClean="0"/>
              <a:t>Disgressive</a:t>
            </a:r>
            <a:r>
              <a:rPr lang="en-NZ" sz="7200" dirty="0" smtClean="0"/>
              <a:t> </a:t>
            </a:r>
            <a:r>
              <a:rPr lang="en-NZ" sz="7200" dirty="0"/>
              <a:t>search </a:t>
            </a:r>
            <a:r>
              <a:rPr lang="en-NZ" sz="4800" dirty="0"/>
              <a:t>(Sorenson &amp; </a:t>
            </a:r>
            <a:r>
              <a:rPr lang="en-NZ" sz="4800" dirty="0" err="1"/>
              <a:t>Jablonko</a:t>
            </a:r>
            <a:r>
              <a:rPr lang="en-NZ" sz="4800" dirty="0"/>
              <a:t>, 1995</a:t>
            </a:r>
            <a:r>
              <a:rPr lang="en-NZ" sz="4800" dirty="0" smtClean="0"/>
              <a:t>) </a:t>
            </a:r>
          </a:p>
          <a:p>
            <a:pPr algn="just"/>
            <a:r>
              <a:rPr lang="en-NZ" sz="8800" dirty="0"/>
              <a:t>Minimization of obtrusiveness </a:t>
            </a:r>
            <a:r>
              <a:rPr lang="en-NZ" sz="5600" dirty="0" smtClean="0"/>
              <a:t>(</a:t>
            </a:r>
            <a:r>
              <a:rPr lang="en-NZ" sz="5600" dirty="0" err="1"/>
              <a:t>Pauwels</a:t>
            </a:r>
            <a:r>
              <a:rPr lang="en-NZ" sz="5600" dirty="0"/>
              <a:t>, 2010</a:t>
            </a:r>
            <a:r>
              <a:rPr lang="en-NZ" sz="5600" dirty="0" smtClean="0"/>
              <a:t>)</a:t>
            </a:r>
            <a:endParaRPr lang="en-NZ" sz="5600" dirty="0"/>
          </a:p>
          <a:p>
            <a:pPr algn="just"/>
            <a:r>
              <a:rPr lang="en-NZ" sz="8800" dirty="0" smtClean="0"/>
              <a:t>Photographs as </a:t>
            </a:r>
            <a:r>
              <a:rPr lang="en-NZ" sz="8800" dirty="0"/>
              <a:t>“epistemic objects” </a:t>
            </a:r>
            <a:r>
              <a:rPr lang="en-NZ" sz="5600" dirty="0"/>
              <a:t>(</a:t>
            </a:r>
            <a:r>
              <a:rPr lang="en-NZ" sz="5600" dirty="0" err="1"/>
              <a:t>Ewestein</a:t>
            </a:r>
            <a:r>
              <a:rPr lang="en-NZ" sz="5600" dirty="0"/>
              <a:t> &amp; Whyte, 2009</a:t>
            </a:r>
            <a:r>
              <a:rPr lang="en-NZ" sz="5600" dirty="0" smtClean="0"/>
              <a:t>) </a:t>
            </a:r>
          </a:p>
          <a:p>
            <a:pPr marL="449263" lvl="1" algn="just"/>
            <a:r>
              <a:rPr lang="en-NZ" sz="7200" dirty="0" smtClean="0"/>
              <a:t>Interpretation supported by a flow </a:t>
            </a:r>
            <a:r>
              <a:rPr lang="en-NZ" sz="7200" dirty="0"/>
              <a:t>of ideas </a:t>
            </a:r>
            <a:r>
              <a:rPr lang="en-NZ" sz="7200" dirty="0" smtClean="0"/>
              <a:t>triggered by observing </a:t>
            </a:r>
            <a:r>
              <a:rPr lang="en-NZ" sz="7200" dirty="0"/>
              <a:t>the </a:t>
            </a:r>
            <a:r>
              <a:rPr lang="en-NZ" sz="7200" dirty="0" smtClean="0"/>
              <a:t>photographs</a:t>
            </a:r>
          </a:p>
          <a:p>
            <a:pPr marL="449263" lvl="1" algn="just"/>
            <a:r>
              <a:rPr lang="en-NZ" sz="7200" dirty="0" smtClean="0"/>
              <a:t>Interpretation of both content </a:t>
            </a:r>
            <a:r>
              <a:rPr lang="en-NZ" sz="7200" dirty="0"/>
              <a:t>and </a:t>
            </a:r>
            <a:r>
              <a:rPr lang="en-NZ" sz="7200" dirty="0" smtClean="0"/>
              <a:t>socio-cultural </a:t>
            </a:r>
            <a:r>
              <a:rPr lang="en-NZ" sz="7200" dirty="0"/>
              <a:t>context in which they were produced </a:t>
            </a:r>
            <a:r>
              <a:rPr lang="en-NZ" sz="4800" dirty="0"/>
              <a:t>(Banks, 2001; Rose, 2012)</a:t>
            </a:r>
          </a:p>
          <a:p>
            <a:pPr algn="just"/>
            <a:r>
              <a:rPr lang="en-NZ" sz="8800" dirty="0" smtClean="0"/>
              <a:t>Photographs show </a:t>
            </a:r>
            <a:r>
              <a:rPr lang="en-NZ" sz="8800" dirty="0"/>
              <a:t>idiosyncratic traits that </a:t>
            </a:r>
            <a:r>
              <a:rPr lang="en-NZ" sz="8800" dirty="0" smtClean="0"/>
              <a:t>can hardly be communicated with </a:t>
            </a:r>
            <a:r>
              <a:rPr lang="en-NZ" sz="8800" dirty="0"/>
              <a:t>words and numbers </a:t>
            </a:r>
            <a:r>
              <a:rPr lang="en-NZ" sz="5600" dirty="0"/>
              <a:t>(Tardy, 2005</a:t>
            </a:r>
            <a:r>
              <a:rPr lang="en-NZ" sz="5600" dirty="0" smtClean="0"/>
              <a:t>) </a:t>
            </a:r>
          </a:p>
          <a:p>
            <a:pPr marL="449263" lvl="1" algn="just"/>
            <a:r>
              <a:rPr lang="en-NZ" sz="7200" dirty="0" smtClean="0"/>
              <a:t>To provoke </a:t>
            </a:r>
            <a:r>
              <a:rPr lang="en-NZ" sz="7200" dirty="0"/>
              <a:t>a sensory reaction on the reader/viewer </a:t>
            </a:r>
          </a:p>
          <a:p>
            <a:pPr algn="just"/>
            <a:r>
              <a:rPr lang="en-NZ" sz="8800" dirty="0"/>
              <a:t>Thoughtful selection of </a:t>
            </a:r>
            <a:r>
              <a:rPr lang="en-NZ" sz="8800" dirty="0" smtClean="0"/>
              <a:t>photographs</a:t>
            </a:r>
          </a:p>
          <a:p>
            <a:pPr marL="449263" lvl="1" algn="just"/>
            <a:r>
              <a:rPr lang="en-NZ" sz="7200" dirty="0" smtClean="0"/>
              <a:t>What </a:t>
            </a:r>
            <a:r>
              <a:rPr lang="en-NZ" sz="7200" dirty="0"/>
              <a:t>elements of participants’ world was captured </a:t>
            </a:r>
            <a:endParaRPr lang="en-NZ" sz="7200" dirty="0" smtClean="0"/>
          </a:p>
          <a:p>
            <a:pPr marL="449263" lvl="1" algn="just"/>
            <a:r>
              <a:rPr lang="en-NZ" sz="7200" dirty="0" smtClean="0"/>
              <a:t>How elements of participants’ </a:t>
            </a:r>
            <a:r>
              <a:rPr lang="en-NZ" sz="7200" dirty="0" err="1" smtClean="0"/>
              <a:t>worId</a:t>
            </a:r>
            <a:r>
              <a:rPr lang="en-NZ" sz="7200" dirty="0" smtClean="0"/>
              <a:t> was represented </a:t>
            </a:r>
            <a:endParaRPr lang="en-NZ" sz="7200" dirty="0"/>
          </a:p>
          <a:p>
            <a:pPr marL="449263" lvl="1" algn="just"/>
            <a:endParaRPr lang="en-NZ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</p:spTree>
    <p:extLst>
      <p:ext uri="{BB962C8B-B14F-4D97-AF65-F5344CB8AC3E}">
        <p14:creationId xmlns:p14="http://schemas.microsoft.com/office/powerpoint/2010/main" val="3768739904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2210" y="2864153"/>
            <a:ext cx="307219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NZ" sz="3600" b="1" dirty="0">
                <a:solidFill>
                  <a:srgbClr val="0089CF"/>
                </a:solidFill>
                <a:ea typeface="+mj-ea"/>
                <a:cs typeface="+mj-cs"/>
              </a:rPr>
              <a:t>The context</a:t>
            </a:r>
          </a:p>
        </p:txBody>
      </p:sp>
    </p:spTree>
    <p:extLst>
      <p:ext uri="{BB962C8B-B14F-4D97-AF65-F5344CB8AC3E}">
        <p14:creationId xmlns:p14="http://schemas.microsoft.com/office/powerpoint/2010/main" val="2291810526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335" y="1513597"/>
            <a:ext cx="3877896" cy="29084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8725" y="3398559"/>
            <a:ext cx="3848794" cy="28905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95862" y="6541847"/>
            <a:ext cx="2554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" dirty="0" smtClean="0"/>
              <a:t>SIG </a:t>
            </a:r>
            <a:r>
              <a:rPr lang="en-NZ" sz="800" dirty="0" err="1" smtClean="0"/>
              <a:t>GlobDev</a:t>
            </a:r>
            <a:r>
              <a:rPr lang="en-NZ" sz="800" dirty="0" smtClean="0"/>
              <a:t> 9</a:t>
            </a:r>
            <a:r>
              <a:rPr lang="en-NZ" sz="800" baseline="30000" dirty="0" smtClean="0"/>
              <a:t>th</a:t>
            </a:r>
            <a:r>
              <a:rPr lang="en-NZ" sz="800" dirty="0" smtClean="0"/>
              <a:t> Annual Workshop | 10/Dec/2016</a:t>
            </a:r>
          </a:p>
          <a:p>
            <a:pPr algn="ctr"/>
            <a:r>
              <a:rPr lang="en-NZ" sz="800" dirty="0" smtClean="0"/>
              <a:t>Dublin, Ireland</a:t>
            </a:r>
            <a:endParaRPr lang="en-NZ" sz="800" dirty="0"/>
          </a:p>
        </p:txBody>
      </p:sp>
      <p:sp>
        <p:nvSpPr>
          <p:cNvPr id="4" name="TextBox 3"/>
          <p:cNvSpPr txBox="1"/>
          <p:nvPr/>
        </p:nvSpPr>
        <p:spPr>
          <a:xfrm>
            <a:off x="5850219" y="2023771"/>
            <a:ext cx="1893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Pre-Hispanic times: alpacas and vicuñas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65142" y="5166043"/>
            <a:ext cx="2447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600" dirty="0" smtClean="0"/>
              <a:t>Today: cows and sheep</a:t>
            </a:r>
          </a:p>
        </p:txBody>
      </p:sp>
      <p:sp>
        <p:nvSpPr>
          <p:cNvPr id="10" name="Right Arrow 9"/>
          <p:cNvSpPr/>
          <p:nvPr/>
        </p:nvSpPr>
        <p:spPr>
          <a:xfrm rot="10800000">
            <a:off x="5180707" y="2124696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Right Arrow 10"/>
          <p:cNvSpPr/>
          <p:nvPr/>
        </p:nvSpPr>
        <p:spPr>
          <a:xfrm>
            <a:off x="4112380" y="5146932"/>
            <a:ext cx="643466" cy="37677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62122389"/>
      </p:ext>
    </p:extLst>
  </p:cSld>
  <p:clrMapOvr>
    <a:masterClrMapping/>
  </p:clrMapOvr>
  <p:transition spd="slow"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UT Document" ma:contentTypeID="0x010100014E590A1031444FB9BF5DF3995389AF00E26C6C6305FF3048BF7CE844765E4DF6" ma:contentTypeVersion="33" ma:contentTypeDescription="Create a new document." ma:contentTypeScope="" ma:versionID="5592b9f8d5b6324ef0fc9ad499a6c78f">
  <xsd:schema xmlns:xsd="http://www.w3.org/2001/XMLSchema" xmlns:xs="http://www.w3.org/2001/XMLSchema" xmlns:p="http://schemas.microsoft.com/office/2006/metadata/properties" xmlns:ns2="13db955d-f2c8-487a-9e1a-44430effec28" xmlns:ns3="3939b38e-36a3-46a6-81ed-63649166bc66" targetNamespace="http://schemas.microsoft.com/office/2006/metadata/properties" ma:root="true" ma:fieldsID="cdd9a2b1dd1d0f90281ebb354111627b" ns2:_="" ns3:_="">
    <xsd:import namespace="13db955d-f2c8-487a-9e1a-44430effec28"/>
    <xsd:import namespace="3939b38e-36a3-46a6-81ed-63649166bc66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3:Document_x0020_Description" minOccurs="0"/>
                <xsd:element ref="ns2:g45a61e031844e54933d8cefa4a9ae54" minOccurs="0"/>
                <xsd:element ref="ns2:nb43d26423a84222b1b91c6b1b3958bc" minOccurs="0"/>
                <xsd:element ref="ns2:d1b77439c7924891845ab839b60e50dd" minOccurs="0"/>
                <xsd:element ref="ns2:Contac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db955d-f2c8-487a-9e1a-44430effec28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744848da-c4f5-49d4-ba14-2d22b2b5ea80}" ma:internalName="TaxCatchAll" ma:showField="CatchAllData" ma:web="8d572d81-9874-4a2a-a03a-6417c7ffd9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744848da-c4f5-49d4-ba14-2d22b2b5ea80}" ma:internalName="TaxCatchAllLabel" ma:readOnly="true" ma:showField="CatchAllDataLabel" ma:web="8d572d81-9874-4a2a-a03a-6417c7ffd9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45a61e031844e54933d8cefa4a9ae54" ma:index="11" nillable="true" ma:taxonomy="true" ma:internalName="g45a61e031844e54933d8cefa4a9ae54" ma:taxonomyFieldName="Activity" ma:displayName="Activity" ma:default="" ma:fieldId="{045a61e0-3184-4e54-933d-8cefa4a9ae54}" ma:sspId="204ec3bd-dea5-40a0-8a5e-76d55689ccc6" ma:termSetId="58a684c0-fac5-494b-80e0-14a885a0bf5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b43d26423a84222b1b91c6b1b3958bc" ma:index="13" nillable="true" ma:taxonomy="true" ma:internalName="nb43d26423a84222b1b91c6b1b3958bc" ma:taxonomyFieldName="Business_x0020_Area" ma:displayName="Business Area" ma:default="" ma:fieldId="{7b43d264-23a8-4222-b1b9-1c6b1b3958bc}" ma:taxonomyMulti="true" ma:sspId="204ec3bd-dea5-40a0-8a5e-76d55689ccc6" ma:termSetId="4e7da5f6-9a49-433c-9c29-344ea22a6dc9" ma:anchorId="3ad12f16-bee8-4240-a17d-9e891a2fc79e" ma:open="false" ma:isKeyword="false">
      <xsd:complexType>
        <xsd:sequence>
          <xsd:element ref="pc:Terms" minOccurs="0" maxOccurs="1"/>
        </xsd:sequence>
      </xsd:complexType>
    </xsd:element>
    <xsd:element name="d1b77439c7924891845ab839b60e50dd" ma:index="15" nillable="true" ma:taxonomy="true" ma:internalName="d1b77439c7924891845ab839b60e50dd" ma:taxonomyFieldName="Document_x0020_Type" ma:displayName="Document Type" ma:default="" ma:fieldId="{d1b77439-c792-4891-845a-b839b60e50dd}" ma:sspId="204ec3bd-dea5-40a0-8a5e-76d55689ccc6" ma:termSetId="1b303f2a-1509-401c-8db9-8fa75ca240b1" ma:anchorId="7459cb42-ded5-4195-ad0d-c78c6e01e86f" ma:open="false" ma:isKeyword="false">
      <xsd:complexType>
        <xsd:sequence>
          <xsd:element ref="pc:Terms" minOccurs="0" maxOccurs="1"/>
        </xsd:sequence>
      </xsd:complexType>
    </xsd:element>
    <xsd:element name="Contact" ma:index="17" nillable="true" ma:displayName="Contact" ma:description="The person who can advise on the document content." ma:list="UserInfo" ma:SharePointGroup="0" ma:internalName="Contact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39b38e-36a3-46a6-81ed-63649166bc66" elementFormDefault="qualified">
    <xsd:import namespace="http://schemas.microsoft.com/office/2006/documentManagement/types"/>
    <xsd:import namespace="http://schemas.microsoft.com/office/infopath/2007/PartnerControls"/>
    <xsd:element name="Document_x0020_Description" ma:index="10" nillable="true" ma:displayName="Document Description" ma:description="This is optional." ma:internalName="Document_x0020_Descrip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db955d-f2c8-487a-9e1a-44430effec28">
      <Value>6</Value>
      <Value>8</Value>
      <Value>28</Value>
    </TaxCatchAll>
    <d1b77439c7924891845ab839b60e50dd xmlns="13db955d-f2c8-487a-9e1a-44430effec28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21e0e683-b0d3-448f-9226-a6c342327ed7</TermId>
        </TermInfo>
      </Terms>
    </d1b77439c7924891845ab839b60e50dd>
    <Document_x0020_Description xmlns="3939b38e-36a3-46a6-81ed-63649166bc66" xsi:nil="true"/>
    <nb43d26423a84222b1b91c6b1b3958bc xmlns="13db955d-f2c8-487a-9e1a-44430effec28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Business School</TermName>
          <TermId xmlns="http://schemas.microsoft.com/office/infopath/2007/PartnerControls">bc040c84-8d08-4ebc-8a34-e670b9c1d297</TermId>
        </TermInfo>
      </Terms>
    </nb43d26423a84222b1b91c6b1b3958bc>
    <g45a61e031844e54933d8cefa4a9ae54 xmlns="13db955d-f2c8-487a-9e1a-44430effec28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a87cedfe-5688-4f97-a3d1-5f2cebd41e3c</TermId>
        </TermInfo>
      </Terms>
    </g45a61e031844e54933d8cefa4a9ae54>
    <Contact xmlns="13db955d-f2c8-487a-9e1a-44430effec28">
      <UserInfo>
        <DisplayName>Darshana Patel</DisplayName>
        <AccountId>195</AccountId>
        <AccountType/>
      </UserInfo>
    </Contact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204ec3bd-dea5-40a0-8a5e-76d55689ccc6" ContentTypeId="0x010100014E590A1031444FB9BF5DF3995389AF" PreviousValue="false"/>
</file>

<file path=customXml/itemProps1.xml><?xml version="1.0" encoding="utf-8"?>
<ds:datastoreItem xmlns:ds="http://schemas.openxmlformats.org/officeDocument/2006/customXml" ds:itemID="{21F1C45B-E262-4F15-A14F-1565B6AA6A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db955d-f2c8-487a-9e1a-44430effec28"/>
    <ds:schemaRef ds:uri="3939b38e-36a3-46a6-81ed-63649166bc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25BA53-26A3-42F3-905B-235ECB2F6672}">
  <ds:schemaRefs>
    <ds:schemaRef ds:uri="http://purl.org/dc/terms/"/>
    <ds:schemaRef ds:uri="13db955d-f2c8-487a-9e1a-44430effec2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3939b38e-36a3-46a6-81ed-63649166bc66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A4EE6AF-0CE1-4AB8-9CB5-A2B7872E3DC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02AAFCA-6E6F-4864-889D-3C01EF8405A6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19636</TotalTime>
  <Words>1187</Words>
  <Application>Microsoft Office PowerPoint</Application>
  <PresentationFormat>On-screen Show (4:3)</PresentationFormat>
  <Paragraphs>144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The concatenation of meaning and power: A photo-essay of asymmetries in the communication process</vt:lpstr>
      <vt:lpstr>Motivation </vt:lpstr>
      <vt:lpstr>Communication </vt:lpstr>
      <vt:lpstr>Meaning </vt:lpstr>
      <vt:lpstr>Power </vt:lpstr>
      <vt:lpstr>Fieldwork and data collection</vt:lpstr>
      <vt:lpstr>Photo-essay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</vt:lpstr>
      <vt:lpstr>Theoretical contribution</vt:lpstr>
      <vt:lpstr>Methodological contribution</vt:lpstr>
      <vt:lpstr>PowerPoint Presentation</vt:lpstr>
    </vt:vector>
  </TitlesOfParts>
  <Company>AUT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powerpoint template normal 4x3</dc:title>
  <dc:creator>Remko de Jong</dc:creator>
  <cp:lastModifiedBy>Antonio Diaz Andrade</cp:lastModifiedBy>
  <cp:revision>384</cp:revision>
  <cp:lastPrinted>2015-11-19T22:49:08Z</cp:lastPrinted>
  <dcterms:created xsi:type="dcterms:W3CDTF">2015-01-26T22:08:43Z</dcterms:created>
  <dcterms:modified xsi:type="dcterms:W3CDTF">2016-12-10T13:22:25Z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0x010100014E590A1031444FB9BF5DF3995389AF00E26C6C6305FF3048BF7CE844765E4DF6</vt:lpwstr>
  </property>
  <property fmtid="{D5CDD505-2E9C-101B-9397-08002B2CF9AE}" pid="3" name="Activity">
    <vt:lpwstr>28;#Communications|a87cedfe-5688-4f97-a3d1-5f2cebd41e3c</vt:lpwstr>
  </property>
  <property fmtid="{D5CDD505-2E9C-101B-9397-08002B2CF9AE}" pid="4" name="Business Area">
    <vt:lpwstr>8;#Business School|bc040c84-8d08-4ebc-8a34-e670b9c1d297</vt:lpwstr>
  </property>
  <property fmtid="{D5CDD505-2E9C-101B-9397-08002B2CF9AE}" pid="5" name="Document Type">
    <vt:lpwstr>6;#Template|21e0e683-b0d3-448f-9226-a6c342327ed7</vt:lpwstr>
  </property>
  <property fmtid="{D5CDD505-2E9C-101B-9397-08002B2CF9AE}" pid="6" name="obf95cd9f507412aaafd6c959a65f383">
    <vt:lpwstr/>
  </property>
  <property fmtid="{D5CDD505-2E9C-101B-9397-08002B2CF9AE}" pid="7" name="BCS">
    <vt:lpwstr/>
  </property>
</Properties>
</file>