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5"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showOutlineIcons="0">
    <p:restoredLeft sz="15620"/>
    <p:restoredTop sz="94660"/>
  </p:normalViewPr>
  <p:slideViewPr>
    <p:cSldViewPr>
      <p:cViewPr varScale="1">
        <p:scale>
          <a:sx n="100" d="100"/>
          <a:sy n="100" d="100"/>
        </p:scale>
        <p:origin x="-288" y="-90"/>
      </p:cViewPr>
      <p:guideLst>
        <p:guide orient="horz" pos="2160"/>
        <p:guide pos="2880"/>
      </p:guideLst>
    </p:cSldViewPr>
  </p:slideViewPr>
  <p:notesTextViewPr>
    <p:cViewPr>
      <p:scale>
        <a:sx n="100" d="100"/>
        <a:sy n="100" d="100"/>
      </p:scale>
      <p:origin x="0" y="0"/>
    </p:cViewPr>
  </p:notesTextViewPr>
  <p:notesViewPr>
    <p:cSldViewPr>
      <p:cViewPr varScale="1">
        <p:scale>
          <a:sx n="80" d="100"/>
          <a:sy n="80" d="100"/>
        </p:scale>
        <p:origin x="-2052"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6B45E2-40CF-4178-B74E-8D749C8918BC}" type="datetimeFigureOut">
              <a:rPr lang="en-US" smtClean="0"/>
              <a:pPr/>
              <a:t>6/24/2013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5BF076-8EF5-4CA2-987E-BBF87C0B904F}"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Paper draws on the research undertaken for our business history of Britain’s magazine industry</a:t>
            </a:r>
          </a:p>
          <a:p>
            <a:endParaRPr lang="en-GB" dirty="0" smtClean="0"/>
          </a:p>
          <a:p>
            <a:r>
              <a:rPr lang="en-GB" dirty="0" smtClean="0"/>
              <a:t>A major turning point for the industry occurred in the late 1950s  when a period of rapid firm consolidation led to the emergence of IPC as the dominant firm</a:t>
            </a:r>
          </a:p>
          <a:p>
            <a:endParaRPr lang="en-GB" dirty="0" smtClean="0"/>
          </a:p>
          <a:p>
            <a:r>
              <a:rPr lang="en-GB" dirty="0" smtClean="0"/>
              <a:t>Research sought to analyse why such a clear monopoly position was allowed to emerge</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825BF076-8EF5-4CA2-987E-BBF87C0B904F}"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Other than DC Thomson in Dundee, by the late 1950s Britain’s magazine industry  was dominated by 4 firms, two of which owned newspapers along with many leading magazine titles (Blue = General </a:t>
            </a:r>
            <a:r>
              <a:rPr lang="en-GB" dirty="0" err="1" smtClean="0"/>
              <a:t>Mags</a:t>
            </a:r>
            <a:r>
              <a:rPr lang="en-GB" dirty="0" smtClean="0"/>
              <a:t>; Red -= Women’s)</a:t>
            </a:r>
          </a:p>
          <a:p>
            <a:endParaRPr lang="en-GB" dirty="0" smtClean="0"/>
          </a:p>
          <a:p>
            <a:r>
              <a:rPr lang="en-GB" dirty="0" smtClean="0"/>
              <a:t>This “collusive” oligopoly was facing two significant problems:</a:t>
            </a:r>
          </a:p>
          <a:p>
            <a:endParaRPr lang="en-GB" dirty="0" smtClean="0"/>
          </a:p>
          <a:p>
            <a:pPr>
              <a:buFont typeface="Arial" pitchFamily="34" charset="0"/>
              <a:buChar char="•"/>
            </a:pPr>
            <a:r>
              <a:rPr lang="en-GB" dirty="0" smtClean="0"/>
              <a:t> increased competition from other media for advertising revenue which affected general magazines in particular</a:t>
            </a:r>
          </a:p>
          <a:p>
            <a:pPr>
              <a:buFont typeface="Arial" pitchFamily="34" charset="0"/>
              <a:buChar char="•"/>
            </a:pPr>
            <a:endParaRPr lang="en-GB" dirty="0" smtClean="0"/>
          </a:p>
          <a:p>
            <a:pPr>
              <a:buFont typeface="Arial" pitchFamily="34" charset="0"/>
              <a:buChar char="•"/>
            </a:pPr>
            <a:r>
              <a:rPr lang="en-GB" dirty="0" smtClean="0"/>
              <a:t> power of the printing unions leading to rising labour costs</a:t>
            </a:r>
          </a:p>
          <a:p>
            <a:endParaRPr lang="en-GB" dirty="0" smtClean="0"/>
          </a:p>
          <a:p>
            <a:r>
              <a:rPr lang="en-GB" dirty="0" smtClean="0"/>
              <a:t>Only in Scotland, where DC Thomson had barred the trade unions and Roy Thomson had introduced working practices that </a:t>
            </a:r>
            <a:r>
              <a:rPr lang="en-GB" dirty="0" err="1" smtClean="0"/>
              <a:t>parall</a:t>
            </a:r>
            <a:r>
              <a:rPr lang="en-GB" dirty="0" err="1" smtClean="0"/>
              <a:t>ed</a:t>
            </a:r>
            <a:r>
              <a:rPr lang="en-GB" dirty="0" smtClean="0"/>
              <a:t> those operating in his Canadian publishing firms, was the problem of industrial relation less of an issue.</a:t>
            </a:r>
          </a:p>
          <a:p>
            <a:endParaRPr lang="en-GB" dirty="0" smtClean="0"/>
          </a:p>
          <a:p>
            <a:r>
              <a:rPr lang="en-GB" dirty="0" smtClean="0"/>
              <a:t> </a:t>
            </a:r>
            <a:endParaRPr lang="en-GB" dirty="0"/>
          </a:p>
        </p:txBody>
      </p:sp>
      <p:sp>
        <p:nvSpPr>
          <p:cNvPr id="4" name="Slide Number Placeholder 3"/>
          <p:cNvSpPr>
            <a:spLocks noGrp="1"/>
          </p:cNvSpPr>
          <p:nvPr>
            <p:ph type="sldNum" sz="quarter" idx="10"/>
          </p:nvPr>
        </p:nvSpPr>
        <p:spPr/>
        <p:txBody>
          <a:bodyPr/>
          <a:lstStyle/>
          <a:p>
            <a:fld id="{825BF076-8EF5-4CA2-987E-BBF87C0B904F}"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err="1" smtClean="0"/>
              <a:t>Hulton</a:t>
            </a:r>
            <a:r>
              <a:rPr lang="en-GB" dirty="0" smtClean="0"/>
              <a:t> closed Picture Post in June 1957</a:t>
            </a:r>
          </a:p>
          <a:p>
            <a:endParaRPr lang="en-GB" dirty="0" smtClean="0"/>
          </a:p>
          <a:p>
            <a:r>
              <a:rPr lang="en-GB" dirty="0" smtClean="0"/>
              <a:t>In the first half of 1958 </a:t>
            </a:r>
            <a:r>
              <a:rPr lang="en-GB" dirty="0" err="1" smtClean="0"/>
              <a:t>Newnes</a:t>
            </a:r>
            <a:r>
              <a:rPr lang="en-GB" dirty="0" smtClean="0"/>
              <a:t> launched Woman’s Day and </a:t>
            </a:r>
            <a:r>
              <a:rPr lang="en-GB" dirty="0" err="1" smtClean="0"/>
              <a:t>Odhams</a:t>
            </a:r>
            <a:r>
              <a:rPr lang="en-GB" dirty="0" smtClean="0"/>
              <a:t> launched Woman’s Realm into the weekly women’s magazine market</a:t>
            </a:r>
          </a:p>
          <a:p>
            <a:endParaRPr lang="en-GB" dirty="0" smtClean="0"/>
          </a:p>
          <a:p>
            <a:r>
              <a:rPr lang="en-GB" dirty="0" smtClean="0"/>
              <a:t>Response of Amalgamated Press owner Michael Berry was to put his ailing magazine business up for sale in November 1958 </a:t>
            </a:r>
          </a:p>
          <a:p>
            <a:endParaRPr lang="en-GB" dirty="0" smtClean="0"/>
          </a:p>
          <a:p>
            <a:r>
              <a:rPr lang="en-GB" dirty="0" smtClean="0"/>
              <a:t>Following a bidding war between </a:t>
            </a:r>
            <a:r>
              <a:rPr lang="en-GB" dirty="0" err="1" smtClean="0"/>
              <a:t>Odhams</a:t>
            </a:r>
            <a:r>
              <a:rPr lang="en-GB" dirty="0" smtClean="0"/>
              <a:t> and the Mirror it was purchased by  Cecil King’s Mirror Group and rechristened it </a:t>
            </a:r>
            <a:r>
              <a:rPr lang="en-GB" dirty="0" err="1" smtClean="0"/>
              <a:t>Fleetway</a:t>
            </a:r>
            <a:r>
              <a:rPr lang="en-GB" dirty="0" smtClean="0"/>
              <a:t> Press</a:t>
            </a:r>
          </a:p>
          <a:p>
            <a:endParaRPr lang="en-GB" dirty="0" smtClean="0"/>
          </a:p>
          <a:p>
            <a:r>
              <a:rPr lang="en-GB" dirty="0" smtClean="0"/>
              <a:t>King and his leading editor Hugh </a:t>
            </a:r>
            <a:r>
              <a:rPr lang="en-GB" dirty="0" err="1" smtClean="0"/>
              <a:t>Cudlipp</a:t>
            </a:r>
            <a:r>
              <a:rPr lang="en-GB" dirty="0" smtClean="0"/>
              <a:t> took steps to revitalise the weekly women’s magazines raising the competitive pressure further</a:t>
            </a:r>
            <a:endParaRPr lang="en-GB" dirty="0"/>
          </a:p>
        </p:txBody>
      </p:sp>
      <p:sp>
        <p:nvSpPr>
          <p:cNvPr id="4" name="Slide Number Placeholder 3"/>
          <p:cNvSpPr>
            <a:spLocks noGrp="1"/>
          </p:cNvSpPr>
          <p:nvPr>
            <p:ph type="sldNum" sz="quarter" idx="10"/>
          </p:nvPr>
        </p:nvSpPr>
        <p:spPr/>
        <p:txBody>
          <a:bodyPr/>
          <a:lstStyle/>
          <a:p>
            <a:fld id="{825BF076-8EF5-4CA2-987E-BBF87C0B904F}"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Early in 1959 </a:t>
            </a:r>
            <a:r>
              <a:rPr lang="en-GB" dirty="0" err="1" smtClean="0"/>
              <a:t>Odhams</a:t>
            </a:r>
            <a:r>
              <a:rPr lang="en-GB" dirty="0" smtClean="0"/>
              <a:t> appointed Christopher Chancellor from Reuters as its new Vice Chairman who immediately negotiated with Edward </a:t>
            </a:r>
            <a:r>
              <a:rPr lang="en-GB" dirty="0" err="1" smtClean="0"/>
              <a:t>Hulton</a:t>
            </a:r>
            <a:r>
              <a:rPr lang="en-GB" dirty="0" smtClean="0"/>
              <a:t> the purchase of </a:t>
            </a:r>
            <a:r>
              <a:rPr lang="en-GB" dirty="0" err="1" smtClean="0"/>
              <a:t>Hulton</a:t>
            </a:r>
            <a:r>
              <a:rPr lang="en-GB" dirty="0" smtClean="0"/>
              <a:t> Press which it renamed </a:t>
            </a:r>
            <a:r>
              <a:rPr lang="en-GB" dirty="0" err="1" smtClean="0"/>
              <a:t>Longacre</a:t>
            </a:r>
            <a:r>
              <a:rPr lang="en-GB" dirty="0" smtClean="0"/>
              <a:t> Press.</a:t>
            </a:r>
          </a:p>
          <a:p>
            <a:endParaRPr lang="en-GB" dirty="0" smtClean="0"/>
          </a:p>
          <a:p>
            <a:r>
              <a:rPr lang="en-GB" dirty="0" smtClean="0"/>
              <a:t>Within a month, </a:t>
            </a:r>
            <a:r>
              <a:rPr lang="en-GB" dirty="0" err="1" smtClean="0"/>
              <a:t>Odhams</a:t>
            </a:r>
            <a:r>
              <a:rPr lang="en-GB" dirty="0" smtClean="0"/>
              <a:t> trumped a bid by the News of the World for the George </a:t>
            </a:r>
            <a:r>
              <a:rPr lang="en-GB" dirty="0" err="1" smtClean="0"/>
              <a:t>Newnes</a:t>
            </a:r>
            <a:r>
              <a:rPr lang="en-GB" dirty="0" smtClean="0"/>
              <a:t> publishing business, placing </a:t>
            </a:r>
            <a:r>
              <a:rPr lang="en-GB" dirty="0" err="1" smtClean="0"/>
              <a:t>Odhams</a:t>
            </a:r>
            <a:r>
              <a:rPr lang="en-GB" dirty="0" smtClean="0"/>
              <a:t> in the position of Britain’s pre-eminent magazine producer</a:t>
            </a:r>
          </a:p>
          <a:p>
            <a:endParaRPr lang="en-GB" dirty="0" smtClean="0"/>
          </a:p>
          <a:p>
            <a:r>
              <a:rPr lang="en-GB" dirty="0" smtClean="0"/>
              <a:t>The consolidations allowed for potential tit-for-tat magazine title closures to help rationalise the industry and provide financial consolidation.  </a:t>
            </a:r>
          </a:p>
          <a:p>
            <a:endParaRPr lang="en-GB" dirty="0" smtClean="0"/>
          </a:p>
          <a:p>
            <a:r>
              <a:rPr lang="en-GB" dirty="0" smtClean="0"/>
              <a:t>On taking over Amalgamated Press, King had closed some leading titles including Everybody’s</a:t>
            </a:r>
          </a:p>
          <a:p>
            <a:endParaRPr lang="en-GB" dirty="0" smtClean="0"/>
          </a:p>
          <a:p>
            <a:r>
              <a:rPr lang="en-GB" dirty="0" smtClean="0"/>
              <a:t>In December 1960, King proposed to Chancellor  of </a:t>
            </a:r>
            <a:r>
              <a:rPr lang="en-GB" dirty="0" err="1" smtClean="0"/>
              <a:t>Odhams</a:t>
            </a:r>
            <a:r>
              <a:rPr lang="en-GB" dirty="0" smtClean="0"/>
              <a:t> a merger of the two firms’ women’s magazines into an </a:t>
            </a:r>
            <a:r>
              <a:rPr lang="en-GB" dirty="0" err="1" smtClean="0"/>
              <a:t>Odhams</a:t>
            </a:r>
            <a:r>
              <a:rPr lang="en-GB" dirty="0" smtClean="0"/>
              <a:t>-majority-owned joint venture</a:t>
            </a:r>
          </a:p>
          <a:p>
            <a:endParaRPr lang="en-GB" dirty="0" smtClean="0"/>
          </a:p>
          <a:p>
            <a:r>
              <a:rPr lang="en-GB" dirty="0" smtClean="0"/>
              <a:t>Chancellor took the “offer” from King as a veiled takeover threat and sought sanctuary in a white knight.</a:t>
            </a:r>
          </a:p>
          <a:p>
            <a:endParaRPr lang="en-GB" dirty="0"/>
          </a:p>
        </p:txBody>
      </p:sp>
      <p:sp>
        <p:nvSpPr>
          <p:cNvPr id="4" name="Slide Number Placeholder 3"/>
          <p:cNvSpPr>
            <a:spLocks noGrp="1"/>
          </p:cNvSpPr>
          <p:nvPr>
            <p:ph type="sldNum" sz="quarter" idx="10"/>
          </p:nvPr>
        </p:nvSpPr>
        <p:spPr/>
        <p:txBody>
          <a:bodyPr/>
          <a:lstStyle/>
          <a:p>
            <a:fld id="{825BF076-8EF5-4CA2-987E-BBF87C0B904F}"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err="1" smtClean="0"/>
              <a:t>Odhams</a:t>
            </a:r>
            <a:r>
              <a:rPr lang="en-GB" dirty="0" smtClean="0"/>
              <a:t>’ white knight was Roy Thomson, whose rapidly-expanding publishing empire was seeking to develop its holdings of newspapers – particularly a national daily such as </a:t>
            </a:r>
            <a:r>
              <a:rPr lang="en-GB" dirty="0" err="1" smtClean="0"/>
              <a:t>Odhams</a:t>
            </a:r>
            <a:r>
              <a:rPr lang="en-GB" dirty="0" smtClean="0"/>
              <a:t>’ Daily Herald</a:t>
            </a:r>
          </a:p>
          <a:p>
            <a:endParaRPr lang="en-GB" dirty="0" smtClean="0"/>
          </a:p>
          <a:p>
            <a:r>
              <a:rPr lang="en-GB" dirty="0" smtClean="0"/>
              <a:t>Intense negotiations led to the proposal to create the Thomson-</a:t>
            </a:r>
            <a:r>
              <a:rPr lang="en-GB" dirty="0" err="1" smtClean="0"/>
              <a:t>Odhams</a:t>
            </a:r>
            <a:r>
              <a:rPr lang="en-GB" dirty="0" smtClean="0"/>
              <a:t> Group in which Roy Thomson would hold the minority controlling interest</a:t>
            </a:r>
          </a:p>
          <a:p>
            <a:endParaRPr lang="en-GB" dirty="0" smtClean="0"/>
          </a:p>
          <a:p>
            <a:r>
              <a:rPr lang="en-GB" dirty="0" smtClean="0"/>
              <a:t>In announcing the merger as a done deal, Thomson referred to it as a “Marriage of Convenience” – a very 1960s concept.</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825BF076-8EF5-4CA2-987E-BBF87C0B904F}"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Before the marriage could be consummated, however, King put forward a hostile takeover bid for </a:t>
            </a:r>
            <a:r>
              <a:rPr lang="en-GB" dirty="0" err="1" smtClean="0"/>
              <a:t>Odhams</a:t>
            </a:r>
            <a:r>
              <a:rPr lang="en-GB" dirty="0" smtClean="0"/>
              <a:t> , whether or not the merger went through</a:t>
            </a:r>
          </a:p>
          <a:p>
            <a:endParaRPr lang="en-GB" dirty="0" smtClean="0"/>
          </a:p>
          <a:p>
            <a:r>
              <a:rPr lang="en-GB" dirty="0" smtClean="0"/>
              <a:t>The effect of this would have meant Thomson losing control of his own company, which King promised would be sold off when the takeover had been completed</a:t>
            </a:r>
          </a:p>
          <a:p>
            <a:endParaRPr lang="en-GB" dirty="0" smtClean="0"/>
          </a:p>
          <a:p>
            <a:r>
              <a:rPr lang="en-GB" dirty="0" smtClean="0"/>
              <a:t>The Mirror bid for </a:t>
            </a:r>
            <a:r>
              <a:rPr lang="en-GB" dirty="0" err="1" smtClean="0"/>
              <a:t>Odhams</a:t>
            </a:r>
            <a:r>
              <a:rPr lang="en-GB" dirty="0" smtClean="0"/>
              <a:t> raised the spectre of the Daily Herald, 49% owned by the TUC, being absorbed into the much more profitable Daily Mirror</a:t>
            </a:r>
          </a:p>
          <a:p>
            <a:endParaRPr lang="en-GB" dirty="0" smtClean="0"/>
          </a:p>
          <a:p>
            <a:r>
              <a:rPr lang="en-GB" dirty="0" smtClean="0"/>
              <a:t>The ownership of the Herald, together with the speed of the changes taking place, acted to bring the machinations into the political sphere</a:t>
            </a:r>
            <a:endParaRPr lang="en-GB" dirty="0"/>
          </a:p>
        </p:txBody>
      </p:sp>
      <p:sp>
        <p:nvSpPr>
          <p:cNvPr id="4" name="Slide Number Placeholder 3"/>
          <p:cNvSpPr>
            <a:spLocks noGrp="1"/>
          </p:cNvSpPr>
          <p:nvPr>
            <p:ph type="sldNum" sz="quarter" idx="10"/>
          </p:nvPr>
        </p:nvSpPr>
        <p:spPr/>
        <p:txBody>
          <a:bodyPr/>
          <a:lstStyle/>
          <a:p>
            <a:fld id="{825BF076-8EF5-4CA2-987E-BBF87C0B904F}"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On the question of the Herald, King and </a:t>
            </a:r>
            <a:r>
              <a:rPr lang="en-GB" dirty="0" err="1" smtClean="0"/>
              <a:t>Cudlipp</a:t>
            </a:r>
            <a:r>
              <a:rPr lang="en-GB" dirty="0" smtClean="0"/>
              <a:t> devised a strategy whereby the Mirror pledged not to close the paper for a minimum of seven years</a:t>
            </a:r>
          </a:p>
          <a:p>
            <a:r>
              <a:rPr lang="en-GB" dirty="0" smtClean="0"/>
              <a:t>This allayed political concerns amongst sections of the Labour Party</a:t>
            </a:r>
          </a:p>
          <a:p>
            <a:endParaRPr lang="en-GB" dirty="0" smtClean="0"/>
          </a:p>
          <a:p>
            <a:r>
              <a:rPr lang="en-GB" dirty="0" smtClean="0"/>
              <a:t>With no power to control mergers, PM Macmillan was advised that  reference to the Monopolies Commission, whilst feasible, was likely to be of value given the limited public interest concerns of monopoly in the magazine industry</a:t>
            </a:r>
          </a:p>
          <a:p>
            <a:endParaRPr lang="en-GB" dirty="0" smtClean="0"/>
          </a:p>
          <a:p>
            <a:r>
              <a:rPr lang="en-GB" dirty="0" smtClean="0"/>
              <a:t>Following the Mirror’s takeover of </a:t>
            </a:r>
            <a:r>
              <a:rPr lang="en-GB" dirty="0" err="1" smtClean="0"/>
              <a:t>Odhams</a:t>
            </a:r>
            <a:r>
              <a:rPr lang="en-GB" dirty="0" smtClean="0"/>
              <a:t>, the clamour for an investigation was met by a decision to establish a Royal Commission of the Press headed by Lord </a:t>
            </a:r>
            <a:r>
              <a:rPr lang="en-GB" dirty="0" err="1" smtClean="0"/>
              <a:t>Shawcross</a:t>
            </a:r>
            <a:r>
              <a:rPr lang="en-GB" dirty="0" smtClean="0"/>
              <a:t> of the Shell Oil Corp.</a:t>
            </a:r>
          </a:p>
          <a:p>
            <a:endParaRPr lang="en-GB" dirty="0" smtClean="0"/>
          </a:p>
          <a:p>
            <a:r>
              <a:rPr lang="en-GB" dirty="0" smtClean="0"/>
              <a:t>Cabinet files indicate that:</a:t>
            </a:r>
          </a:p>
          <a:p>
            <a:endParaRPr lang="en-GB" dirty="0" smtClean="0"/>
          </a:p>
          <a:p>
            <a:r>
              <a:rPr lang="en-GB" dirty="0" smtClean="0"/>
              <a:t>“such an enquiry might bring out facts about restrictive practices by the unions and by the newsprint suppliers, and show how far newspapers [not magazines] were dependent on advertising revenue.”</a:t>
            </a:r>
          </a:p>
          <a:p>
            <a:endParaRPr lang="en-GB" dirty="0" smtClean="0"/>
          </a:p>
          <a:p>
            <a:endParaRPr lang="en-GB"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fld id="{825BF076-8EF5-4CA2-987E-BBF87C0B904F}"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Report by the Royal Commission virtually ignored popular magazines in taking </a:t>
            </a:r>
            <a:r>
              <a:rPr lang="en-GB" dirty="0" smtClean="0"/>
              <a:t>evidence</a:t>
            </a:r>
          </a:p>
          <a:p>
            <a:endParaRPr lang="en-GB" dirty="0" smtClean="0"/>
          </a:p>
          <a:p>
            <a:r>
              <a:rPr lang="en-GB" dirty="0" smtClean="0"/>
              <a:t>Apart from closing two women’s weeklies, the three magazine publishing entities (</a:t>
            </a:r>
            <a:r>
              <a:rPr lang="en-GB" dirty="0" err="1" smtClean="0"/>
              <a:t>Fleetway</a:t>
            </a:r>
            <a:r>
              <a:rPr lang="en-GB" dirty="0" smtClean="0"/>
              <a:t>, </a:t>
            </a:r>
            <a:r>
              <a:rPr lang="en-GB" dirty="0" err="1" smtClean="0"/>
              <a:t>Odhams</a:t>
            </a:r>
            <a:r>
              <a:rPr lang="en-GB" dirty="0" smtClean="0"/>
              <a:t> and </a:t>
            </a:r>
            <a:r>
              <a:rPr lang="en-GB" dirty="0" err="1" smtClean="0"/>
              <a:t>Newnes</a:t>
            </a:r>
            <a:r>
              <a:rPr lang="en-GB" dirty="0" smtClean="0"/>
              <a:t>) were allowed to continue to operate with relative autonomy under the Mirror’s management</a:t>
            </a:r>
          </a:p>
          <a:p>
            <a:endParaRPr lang="en-GB" dirty="0" smtClean="0"/>
          </a:p>
        </p:txBody>
      </p:sp>
      <p:sp>
        <p:nvSpPr>
          <p:cNvPr id="4" name="Slide Number Placeholder 3"/>
          <p:cNvSpPr>
            <a:spLocks noGrp="1"/>
          </p:cNvSpPr>
          <p:nvPr>
            <p:ph type="sldNum" sz="quarter" idx="10"/>
          </p:nvPr>
        </p:nvSpPr>
        <p:spPr/>
        <p:txBody>
          <a:bodyPr/>
          <a:lstStyle/>
          <a:p>
            <a:fld id="{825BF076-8EF5-4CA2-987E-BBF87C0B904F}"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25BF076-8EF5-4CA2-987E-BBF87C0B904F}"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504728E-465C-4464-8BCB-7F04F52CB24A}" type="datetimeFigureOut">
              <a:rPr lang="en-US" smtClean="0"/>
              <a:pPr/>
              <a:t>6/24/2013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F165E6B-4F39-4B8E-AF04-FB4BF3A28BB9}"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504728E-465C-4464-8BCB-7F04F52CB24A}" type="datetimeFigureOut">
              <a:rPr lang="en-US" smtClean="0"/>
              <a:pPr/>
              <a:t>6/24/2013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F165E6B-4F39-4B8E-AF04-FB4BF3A28BB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504728E-465C-4464-8BCB-7F04F52CB24A}" type="datetimeFigureOut">
              <a:rPr lang="en-US" smtClean="0"/>
              <a:pPr/>
              <a:t>6/24/2013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F165E6B-4F39-4B8E-AF04-FB4BF3A28BB9}"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504728E-465C-4464-8BCB-7F04F52CB24A}" type="datetimeFigureOut">
              <a:rPr lang="en-US" smtClean="0"/>
              <a:pPr/>
              <a:t>6/24/2013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F165E6B-4F39-4B8E-AF04-FB4BF3A28BB9}"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04728E-465C-4464-8BCB-7F04F52CB24A}" type="datetimeFigureOut">
              <a:rPr lang="en-US" smtClean="0"/>
              <a:pPr/>
              <a:t>6/24/2013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F165E6B-4F39-4B8E-AF04-FB4BF3A28BB9}"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504728E-465C-4464-8BCB-7F04F52CB24A}" type="datetimeFigureOut">
              <a:rPr lang="en-US" smtClean="0"/>
              <a:pPr/>
              <a:t>6/24/2013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F165E6B-4F39-4B8E-AF04-FB4BF3A28BB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504728E-465C-4464-8BCB-7F04F52CB24A}" type="datetimeFigureOut">
              <a:rPr lang="en-US" smtClean="0"/>
              <a:pPr/>
              <a:t>6/24/2013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F165E6B-4F39-4B8E-AF04-FB4BF3A28BB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504728E-465C-4464-8BCB-7F04F52CB24A}" type="datetimeFigureOut">
              <a:rPr lang="en-US" smtClean="0"/>
              <a:pPr/>
              <a:t>6/24/2013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F165E6B-4F39-4B8E-AF04-FB4BF3A28BB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04728E-465C-4464-8BCB-7F04F52CB24A}" type="datetimeFigureOut">
              <a:rPr lang="en-US" smtClean="0"/>
              <a:pPr/>
              <a:t>6/24/2013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F165E6B-4F39-4B8E-AF04-FB4BF3A28BB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04728E-465C-4464-8BCB-7F04F52CB24A}" type="datetimeFigureOut">
              <a:rPr lang="en-US" smtClean="0"/>
              <a:pPr/>
              <a:t>6/24/2013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F165E6B-4F39-4B8E-AF04-FB4BF3A28BB9}"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04728E-465C-4464-8BCB-7F04F52CB24A}" type="datetimeFigureOut">
              <a:rPr lang="en-US" smtClean="0"/>
              <a:pPr/>
              <a:t>6/24/2013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F165E6B-4F39-4B8E-AF04-FB4BF3A28BB9}"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04728E-465C-4464-8BCB-7F04F52CB24A}" type="datetimeFigureOut">
              <a:rPr lang="en-US" smtClean="0"/>
              <a:pPr/>
              <a:t>6/24/2013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165E6B-4F39-4B8E-AF04-FB4BF3A28BB9}"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00175"/>
            <a:ext cx="7772400" cy="2100276"/>
          </a:xfrm>
        </p:spPr>
        <p:txBody>
          <a:bodyPr>
            <a:normAutofit fontScale="90000"/>
          </a:bodyPr>
          <a:lstStyle/>
          <a:p>
            <a:r>
              <a:rPr lang="en-GB" dirty="0">
                <a:latin typeface="Berlin Sans FB Demi" pitchFamily="34" charset="0"/>
              </a:rPr>
              <a:t>Machinations in Fleet Street</a:t>
            </a:r>
            <a:r>
              <a:rPr lang="en-GB" dirty="0" smtClean="0">
                <a:latin typeface="Berlin Sans FB Demi" pitchFamily="34" charset="0"/>
              </a:rPr>
              <a:t>:</a:t>
            </a:r>
            <a:br>
              <a:rPr lang="en-GB" dirty="0" smtClean="0">
                <a:latin typeface="Berlin Sans FB Demi" pitchFamily="34" charset="0"/>
              </a:rPr>
            </a:br>
            <a:r>
              <a:rPr lang="en-GB" dirty="0">
                <a:latin typeface="Berlin Sans FB Demi" pitchFamily="34" charset="0"/>
              </a:rPr>
              <a:t/>
            </a:r>
            <a:br>
              <a:rPr lang="en-GB" dirty="0">
                <a:latin typeface="Berlin Sans FB Demi" pitchFamily="34" charset="0"/>
              </a:rPr>
            </a:br>
            <a:r>
              <a:rPr lang="en-GB" sz="3600" b="1" dirty="0">
                <a:latin typeface="Berlin Sans FB Demi" pitchFamily="34" charset="0"/>
              </a:rPr>
              <a:t>Roy Thomson, Cecil King, and the creation of a magazine monopoly</a:t>
            </a:r>
            <a:r>
              <a:rPr lang="en-GB" dirty="0"/>
              <a:t/>
            </a:r>
            <a:br>
              <a:rPr lang="en-GB" dirty="0"/>
            </a:br>
            <a:endParaRPr lang="en-GB" dirty="0"/>
          </a:p>
        </p:txBody>
      </p:sp>
      <p:sp>
        <p:nvSpPr>
          <p:cNvPr id="3" name="Subtitle 2"/>
          <p:cNvSpPr>
            <a:spLocks noGrp="1"/>
          </p:cNvSpPr>
          <p:nvPr>
            <p:ph type="subTitle" idx="1"/>
          </p:nvPr>
        </p:nvSpPr>
        <p:spPr>
          <a:xfrm>
            <a:off x="1371600" y="3643314"/>
            <a:ext cx="6400800" cy="2643206"/>
          </a:xfrm>
        </p:spPr>
        <p:txBody>
          <a:bodyPr>
            <a:normAutofit/>
          </a:bodyPr>
          <a:lstStyle/>
          <a:p>
            <a:r>
              <a:rPr lang="en-GB" sz="3600" dirty="0">
                <a:solidFill>
                  <a:schemeClr val="tx1"/>
                </a:solidFill>
                <a:effectLst>
                  <a:outerShdw blurRad="38100" dist="38100" dir="2700000" algn="tl">
                    <a:srgbClr val="000000">
                      <a:alpha val="43137"/>
                    </a:srgbClr>
                  </a:outerShdw>
                </a:effectLst>
              </a:rPr>
              <a:t>Howard Cox and Simon </a:t>
            </a:r>
            <a:r>
              <a:rPr lang="en-GB" sz="3600" dirty="0" err="1" smtClean="0">
                <a:solidFill>
                  <a:schemeClr val="tx1"/>
                </a:solidFill>
                <a:effectLst>
                  <a:outerShdw blurRad="38100" dist="38100" dir="2700000" algn="tl">
                    <a:srgbClr val="000000">
                      <a:alpha val="43137"/>
                    </a:srgbClr>
                  </a:outerShdw>
                </a:effectLst>
              </a:rPr>
              <a:t>Mowatt</a:t>
            </a:r>
            <a:endParaRPr lang="en-GB" sz="3600" dirty="0" smtClean="0">
              <a:solidFill>
                <a:schemeClr val="tx1"/>
              </a:solidFill>
              <a:effectLst>
                <a:outerShdw blurRad="38100" dist="38100" dir="2700000" algn="tl">
                  <a:srgbClr val="000000">
                    <a:alpha val="43137"/>
                  </a:srgbClr>
                </a:outerShdw>
              </a:effectLst>
            </a:endParaRPr>
          </a:p>
          <a:p>
            <a:endParaRPr lang="en-GB" sz="3600" i="1" dirty="0" smtClean="0">
              <a:solidFill>
                <a:schemeClr val="tx1"/>
              </a:solidFill>
            </a:endParaRPr>
          </a:p>
          <a:p>
            <a:r>
              <a:rPr lang="en-GB" dirty="0" smtClean="0">
                <a:solidFill>
                  <a:schemeClr val="tx1"/>
                </a:solidFill>
              </a:rPr>
              <a:t>ABH Annual Conference</a:t>
            </a:r>
          </a:p>
          <a:p>
            <a:r>
              <a:rPr lang="en-GB" dirty="0" smtClean="0">
                <a:solidFill>
                  <a:schemeClr val="tx1"/>
                </a:solidFill>
              </a:rPr>
              <a:t>UCLAN 27-28 June 2013</a:t>
            </a:r>
            <a:endParaRPr lang="en-GB" dirty="0">
              <a:solidFill>
                <a:schemeClr val="tx1"/>
              </a:solidFill>
            </a:endParaRPr>
          </a:p>
          <a:p>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References</a:t>
            </a:r>
            <a:endParaRPr lang="en-GB" dirty="0"/>
          </a:p>
        </p:txBody>
      </p:sp>
      <p:sp>
        <p:nvSpPr>
          <p:cNvPr id="3" name="Content Placeholder 2"/>
          <p:cNvSpPr>
            <a:spLocks noGrp="1"/>
          </p:cNvSpPr>
          <p:nvPr>
            <p:ph idx="1"/>
          </p:nvPr>
        </p:nvSpPr>
        <p:spPr/>
        <p:txBody>
          <a:bodyPr/>
          <a:lstStyle/>
          <a:p>
            <a:pPr>
              <a:buNone/>
            </a:pPr>
            <a:r>
              <a:rPr lang="en-GB" dirty="0" err="1" smtClean="0"/>
              <a:t>Cudlipp</a:t>
            </a:r>
            <a:r>
              <a:rPr lang="en-GB" dirty="0" smtClean="0"/>
              <a:t>, H. (1962) </a:t>
            </a:r>
            <a:r>
              <a:rPr lang="en-GB" u="sng" dirty="0" smtClean="0"/>
              <a:t>At Your Peril</a:t>
            </a:r>
            <a:r>
              <a:rPr lang="en-GB" dirty="0" smtClean="0"/>
              <a:t>, </a:t>
            </a:r>
            <a:r>
              <a:rPr lang="en-GB" dirty="0" err="1" smtClean="0"/>
              <a:t>Weidenfeld</a:t>
            </a:r>
            <a:r>
              <a:rPr lang="en-GB" dirty="0" smtClean="0"/>
              <a:t> and Nicolson, London</a:t>
            </a:r>
          </a:p>
          <a:p>
            <a:pPr>
              <a:buNone/>
            </a:pPr>
            <a:r>
              <a:rPr lang="en-GB" dirty="0" smtClean="0"/>
              <a:t>King, C. (1969) </a:t>
            </a:r>
            <a:r>
              <a:rPr lang="en-GB" u="sng" dirty="0" smtClean="0"/>
              <a:t>Strictly Personal</a:t>
            </a:r>
            <a:r>
              <a:rPr lang="en-GB" dirty="0" smtClean="0"/>
              <a:t>, </a:t>
            </a:r>
            <a:r>
              <a:rPr lang="en-GB" dirty="0" err="1" smtClean="0"/>
              <a:t>Weidenfeld</a:t>
            </a:r>
            <a:r>
              <a:rPr lang="en-GB" dirty="0" smtClean="0"/>
              <a:t> and Nicolson, London</a:t>
            </a:r>
          </a:p>
          <a:p>
            <a:pPr>
              <a:buNone/>
            </a:pPr>
            <a:r>
              <a:rPr lang="en-GB" dirty="0" smtClean="0"/>
              <a:t>Thomson, R. (1975) </a:t>
            </a:r>
            <a:r>
              <a:rPr lang="en-GB" u="sng" dirty="0" smtClean="0"/>
              <a:t>After I was Sixty</a:t>
            </a:r>
            <a:r>
              <a:rPr lang="en-GB" dirty="0" smtClean="0"/>
              <a:t>, Hamish Hamilton</a:t>
            </a:r>
            <a:r>
              <a:rPr lang="en-GB" smtClean="0"/>
              <a:t>, London</a:t>
            </a:r>
            <a:endParaRPr lang="en-GB" dirty="0" smtClean="0"/>
          </a:p>
          <a:p>
            <a:pPr>
              <a:buNone/>
            </a:pPr>
            <a:r>
              <a:rPr lang="en-GB" dirty="0" smtClean="0"/>
              <a:t>CAB 21/5960 </a:t>
            </a:r>
            <a:r>
              <a:rPr lang="en-GB" u="sng" dirty="0" smtClean="0"/>
              <a:t>Amalgamation of Newspapers</a:t>
            </a:r>
            <a:r>
              <a:rPr lang="en-GB" dirty="0" smtClean="0"/>
              <a:t>,</a:t>
            </a:r>
            <a:r>
              <a:rPr lang="en-GB" u="sng" dirty="0" smtClean="0"/>
              <a:t> </a:t>
            </a:r>
            <a:r>
              <a:rPr lang="en-GB" dirty="0" smtClean="0"/>
              <a:t>National Archives, Kew</a:t>
            </a:r>
            <a:endParaRPr lang="en-GB" u="sng"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smtClean="0"/>
              <a:t>Leading English Magazine Publishers Jan 1957</a:t>
            </a:r>
            <a:endParaRPr lang="en-GB" sz="3600" dirty="0"/>
          </a:p>
        </p:txBody>
      </p:sp>
      <p:sp>
        <p:nvSpPr>
          <p:cNvPr id="3" name="Content Placeholder 2"/>
          <p:cNvSpPr>
            <a:spLocks noGrp="1"/>
          </p:cNvSpPr>
          <p:nvPr>
            <p:ph idx="1"/>
          </p:nvPr>
        </p:nvSpPr>
        <p:spPr>
          <a:xfrm>
            <a:off x="457200" y="1428736"/>
            <a:ext cx="8229600" cy="4643470"/>
          </a:xfrm>
        </p:spPr>
        <p:txBody>
          <a:bodyPr numCol="2">
            <a:normAutofit fontScale="47500" lnSpcReduction="20000"/>
          </a:bodyPr>
          <a:lstStyle/>
          <a:p>
            <a:pPr>
              <a:buNone/>
            </a:pPr>
            <a:r>
              <a:rPr lang="en-GB" sz="5500" u="sng" dirty="0" smtClean="0"/>
              <a:t>ODHAMS PRESS</a:t>
            </a:r>
            <a:r>
              <a:rPr lang="en-GB" sz="5500" dirty="0" smtClean="0"/>
              <a:t>		</a:t>
            </a:r>
          </a:p>
          <a:p>
            <a:r>
              <a:rPr lang="en-GB" sz="5500" i="1" dirty="0" smtClean="0"/>
              <a:t>Daily Herald</a:t>
            </a:r>
          </a:p>
          <a:p>
            <a:r>
              <a:rPr lang="en-GB" sz="5500" i="1" dirty="0" smtClean="0"/>
              <a:t>The People</a:t>
            </a:r>
          </a:p>
          <a:p>
            <a:r>
              <a:rPr lang="en-GB" sz="5500" dirty="0" smtClean="0">
                <a:solidFill>
                  <a:schemeClr val="accent2"/>
                </a:solidFill>
              </a:rPr>
              <a:t>Woman</a:t>
            </a:r>
          </a:p>
          <a:p>
            <a:r>
              <a:rPr lang="en-GB" sz="5500" dirty="0" smtClean="0">
                <a:solidFill>
                  <a:srgbClr val="0070C0"/>
                </a:solidFill>
              </a:rPr>
              <a:t>Illustrated</a:t>
            </a:r>
          </a:p>
          <a:p>
            <a:pPr>
              <a:buNone/>
            </a:pPr>
            <a:endParaRPr lang="en-GB" sz="5500" dirty="0"/>
          </a:p>
          <a:p>
            <a:pPr>
              <a:buNone/>
            </a:pPr>
            <a:r>
              <a:rPr lang="en-GB" sz="5500" u="sng" dirty="0" smtClean="0"/>
              <a:t>HULTON PRESS</a:t>
            </a:r>
          </a:p>
          <a:p>
            <a:r>
              <a:rPr lang="en-GB" sz="5500" dirty="0" smtClean="0">
                <a:solidFill>
                  <a:srgbClr val="0070C0"/>
                </a:solidFill>
              </a:rPr>
              <a:t>Picture Post</a:t>
            </a:r>
            <a:endParaRPr lang="en-GB" sz="5500" dirty="0"/>
          </a:p>
          <a:p>
            <a:pPr>
              <a:buNone/>
            </a:pPr>
            <a:endParaRPr lang="en-GB" sz="5500" u="sng" dirty="0" smtClean="0"/>
          </a:p>
          <a:p>
            <a:pPr>
              <a:buNone/>
            </a:pPr>
            <a:endParaRPr lang="en-GB" sz="5500" u="sng" dirty="0" smtClean="0"/>
          </a:p>
          <a:p>
            <a:pPr>
              <a:buNone/>
            </a:pPr>
            <a:endParaRPr lang="en-GB" sz="5500" u="sng" dirty="0" smtClean="0"/>
          </a:p>
          <a:p>
            <a:pPr>
              <a:buNone/>
            </a:pPr>
            <a:r>
              <a:rPr lang="en-GB" sz="5500" u="sng" dirty="0" smtClean="0"/>
              <a:t>AMALGAMATED PRESS</a:t>
            </a:r>
          </a:p>
          <a:p>
            <a:r>
              <a:rPr lang="en-GB" sz="5500" i="1" dirty="0" smtClean="0"/>
              <a:t>Daily Telegraph</a:t>
            </a:r>
          </a:p>
          <a:p>
            <a:r>
              <a:rPr lang="en-GB" sz="5500" dirty="0" smtClean="0">
                <a:solidFill>
                  <a:schemeClr val="accent2"/>
                </a:solidFill>
              </a:rPr>
              <a:t>Woman’s Weekly</a:t>
            </a:r>
          </a:p>
          <a:p>
            <a:r>
              <a:rPr lang="en-GB" sz="5500" dirty="0" smtClean="0">
                <a:solidFill>
                  <a:schemeClr val="accent2"/>
                </a:solidFill>
              </a:rPr>
              <a:t>Woman’s Illustrated</a:t>
            </a:r>
          </a:p>
          <a:p>
            <a:r>
              <a:rPr lang="en-GB" sz="5500" dirty="0" smtClean="0">
                <a:solidFill>
                  <a:srgbClr val="0070C0"/>
                </a:solidFill>
              </a:rPr>
              <a:t>Everybody’s</a:t>
            </a:r>
          </a:p>
          <a:p>
            <a:r>
              <a:rPr lang="en-GB" sz="5500" dirty="0" smtClean="0">
                <a:solidFill>
                  <a:srgbClr val="00B050"/>
                </a:solidFill>
              </a:rPr>
              <a:t>Southern Television</a:t>
            </a:r>
          </a:p>
          <a:p>
            <a:endParaRPr lang="en-GB" sz="5500" dirty="0" smtClean="0">
              <a:solidFill>
                <a:srgbClr val="0070C0"/>
              </a:solidFill>
            </a:endParaRPr>
          </a:p>
          <a:p>
            <a:endParaRPr lang="en-GB" sz="5500" dirty="0"/>
          </a:p>
          <a:p>
            <a:pPr>
              <a:buNone/>
            </a:pPr>
            <a:r>
              <a:rPr lang="en-GB" sz="5500" u="sng" dirty="0" smtClean="0"/>
              <a:t>GEORGE NEWNES</a:t>
            </a:r>
          </a:p>
          <a:p>
            <a:r>
              <a:rPr lang="en-GB" sz="5500" dirty="0" smtClean="0">
                <a:solidFill>
                  <a:schemeClr val="accent2"/>
                </a:solidFill>
              </a:rPr>
              <a:t>Woman’s Own</a:t>
            </a:r>
          </a:p>
          <a:p>
            <a:r>
              <a:rPr lang="en-GB" sz="5500" dirty="0" smtClean="0">
                <a:solidFill>
                  <a:srgbClr val="0070C0"/>
                </a:solidFill>
              </a:rPr>
              <a:t>Tit-Bits</a:t>
            </a:r>
          </a:p>
          <a:p>
            <a:pPr>
              <a:buNone/>
            </a:pPr>
            <a:endParaRPr lang="en-GB"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smtClean="0"/>
              <a:t>Leading English Magazine Publishers Jan </a:t>
            </a:r>
            <a:r>
              <a:rPr lang="en-GB" sz="3600" dirty="0" smtClean="0"/>
              <a:t>1959</a:t>
            </a:r>
            <a:endParaRPr lang="en-GB" sz="3600" dirty="0"/>
          </a:p>
        </p:txBody>
      </p:sp>
      <p:sp>
        <p:nvSpPr>
          <p:cNvPr id="3" name="Content Placeholder 2"/>
          <p:cNvSpPr>
            <a:spLocks noGrp="1"/>
          </p:cNvSpPr>
          <p:nvPr>
            <p:ph idx="1"/>
          </p:nvPr>
        </p:nvSpPr>
        <p:spPr>
          <a:xfrm>
            <a:off x="457200" y="1428736"/>
            <a:ext cx="8229600" cy="5214974"/>
          </a:xfrm>
        </p:spPr>
        <p:txBody>
          <a:bodyPr numCol="2">
            <a:normAutofit fontScale="85000" lnSpcReduction="20000"/>
          </a:bodyPr>
          <a:lstStyle/>
          <a:p>
            <a:pPr>
              <a:buNone/>
            </a:pPr>
            <a:r>
              <a:rPr lang="en-GB" sz="2800" u="sng" dirty="0" smtClean="0"/>
              <a:t>ODHAMS PRESS</a:t>
            </a:r>
            <a:r>
              <a:rPr lang="en-GB" sz="2800" dirty="0" smtClean="0"/>
              <a:t>		</a:t>
            </a:r>
          </a:p>
          <a:p>
            <a:r>
              <a:rPr lang="en-GB" sz="2800" i="1" dirty="0" smtClean="0"/>
              <a:t>Daily Herald</a:t>
            </a:r>
          </a:p>
          <a:p>
            <a:r>
              <a:rPr lang="en-GB" sz="2800" i="1" dirty="0" smtClean="0"/>
              <a:t>The People</a:t>
            </a:r>
          </a:p>
          <a:p>
            <a:r>
              <a:rPr lang="en-GB" sz="2800" dirty="0" smtClean="0">
                <a:solidFill>
                  <a:schemeClr val="accent2"/>
                </a:solidFill>
              </a:rPr>
              <a:t>Woman</a:t>
            </a:r>
          </a:p>
          <a:p>
            <a:r>
              <a:rPr lang="en-GB" sz="2800" dirty="0" smtClean="0">
                <a:solidFill>
                  <a:schemeClr val="accent2"/>
                </a:solidFill>
              </a:rPr>
              <a:t>Woman’s Realm</a:t>
            </a:r>
          </a:p>
          <a:p>
            <a:r>
              <a:rPr lang="en-GB" sz="2800" dirty="0" smtClean="0">
                <a:solidFill>
                  <a:srgbClr val="0070C0"/>
                </a:solidFill>
              </a:rPr>
              <a:t>Illustrated</a:t>
            </a:r>
          </a:p>
          <a:p>
            <a:endParaRPr lang="en-GB" sz="2800" dirty="0"/>
          </a:p>
          <a:p>
            <a:pPr>
              <a:buNone/>
            </a:pPr>
            <a:r>
              <a:rPr lang="en-GB" sz="2800" u="sng" dirty="0" smtClean="0"/>
              <a:t>HULTON PRESS</a:t>
            </a:r>
          </a:p>
          <a:p>
            <a:r>
              <a:rPr lang="en-GB" sz="2800" dirty="0" smtClean="0">
                <a:solidFill>
                  <a:schemeClr val="accent1">
                    <a:lumMod val="60000"/>
                    <a:lumOff val="40000"/>
                  </a:schemeClr>
                </a:solidFill>
              </a:rPr>
              <a:t>Picture Post</a:t>
            </a:r>
          </a:p>
          <a:p>
            <a:endParaRPr lang="en-GB" sz="2800" dirty="0" smtClean="0"/>
          </a:p>
          <a:p>
            <a:pPr>
              <a:buNone/>
            </a:pPr>
            <a:endParaRPr lang="en-GB" sz="2800" dirty="0"/>
          </a:p>
          <a:p>
            <a:pPr>
              <a:buNone/>
            </a:pPr>
            <a:endParaRPr lang="en-GB" sz="2800" u="sng" dirty="0" smtClean="0"/>
          </a:p>
          <a:p>
            <a:pPr>
              <a:buNone/>
            </a:pPr>
            <a:endParaRPr lang="en-GB" sz="2800" u="sng" dirty="0" smtClean="0"/>
          </a:p>
          <a:p>
            <a:pPr>
              <a:buNone/>
            </a:pPr>
            <a:endParaRPr lang="en-GB" sz="2800" u="sng" dirty="0" smtClean="0"/>
          </a:p>
          <a:p>
            <a:pPr>
              <a:buNone/>
            </a:pPr>
            <a:r>
              <a:rPr lang="en-GB" sz="2800" u="sng" dirty="0" smtClean="0"/>
              <a:t>FLEETWAY PRESS</a:t>
            </a:r>
          </a:p>
          <a:p>
            <a:r>
              <a:rPr lang="en-GB" sz="2800" i="1" dirty="0" smtClean="0"/>
              <a:t>Daily Mirror</a:t>
            </a:r>
          </a:p>
          <a:p>
            <a:r>
              <a:rPr lang="en-GB" sz="2800" i="1" dirty="0" smtClean="0"/>
              <a:t>Sunday Pictorial</a:t>
            </a:r>
          </a:p>
          <a:p>
            <a:r>
              <a:rPr lang="en-GB" sz="2800" dirty="0" smtClean="0">
                <a:solidFill>
                  <a:schemeClr val="accent2"/>
                </a:solidFill>
              </a:rPr>
              <a:t>Woman’s Weekly</a:t>
            </a:r>
          </a:p>
          <a:p>
            <a:r>
              <a:rPr lang="en-GB" sz="2800" dirty="0" smtClean="0">
                <a:solidFill>
                  <a:schemeClr val="accent2"/>
                </a:solidFill>
              </a:rPr>
              <a:t>Woman’s Illustrated</a:t>
            </a:r>
          </a:p>
          <a:p>
            <a:r>
              <a:rPr lang="en-GB" sz="2800" dirty="0" smtClean="0">
                <a:solidFill>
                  <a:srgbClr val="0070C0"/>
                </a:solidFill>
              </a:rPr>
              <a:t>Everybody’s</a:t>
            </a:r>
          </a:p>
          <a:p>
            <a:r>
              <a:rPr lang="en-GB" sz="2800" dirty="0" smtClean="0">
                <a:solidFill>
                  <a:srgbClr val="00B050"/>
                </a:solidFill>
              </a:rPr>
              <a:t>Associated Television</a:t>
            </a:r>
          </a:p>
          <a:p>
            <a:endParaRPr lang="en-GB" sz="2800" dirty="0"/>
          </a:p>
          <a:p>
            <a:pPr>
              <a:buNone/>
            </a:pPr>
            <a:r>
              <a:rPr lang="en-GB" sz="2800" u="sng" dirty="0" smtClean="0"/>
              <a:t>GEORGE NEWNES</a:t>
            </a:r>
          </a:p>
          <a:p>
            <a:r>
              <a:rPr lang="en-GB" sz="2800" dirty="0" smtClean="0">
                <a:solidFill>
                  <a:schemeClr val="accent2"/>
                </a:solidFill>
              </a:rPr>
              <a:t>Woman’s Own</a:t>
            </a:r>
          </a:p>
          <a:p>
            <a:r>
              <a:rPr lang="en-GB" sz="2800" dirty="0" smtClean="0">
                <a:solidFill>
                  <a:schemeClr val="accent2"/>
                </a:solidFill>
              </a:rPr>
              <a:t>Woman’s Day</a:t>
            </a:r>
          </a:p>
          <a:p>
            <a:r>
              <a:rPr lang="en-GB" sz="2800" dirty="0" smtClean="0">
                <a:solidFill>
                  <a:srgbClr val="0070C0"/>
                </a:solidFill>
              </a:rPr>
              <a:t>Tit-Bits</a:t>
            </a:r>
          </a:p>
          <a:p>
            <a:pPr>
              <a:buNone/>
            </a:pPr>
            <a:endParaRPr lang="en-GB"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smtClean="0"/>
              <a:t>Leading English Magazine Publishers </a:t>
            </a:r>
            <a:r>
              <a:rPr lang="en-GB" sz="3600" dirty="0" smtClean="0"/>
              <a:t>in Jan 1961 </a:t>
            </a:r>
            <a:endParaRPr lang="en-GB" sz="3600" dirty="0"/>
          </a:p>
        </p:txBody>
      </p:sp>
      <p:sp>
        <p:nvSpPr>
          <p:cNvPr id="3" name="Content Placeholder 2"/>
          <p:cNvSpPr>
            <a:spLocks noGrp="1"/>
          </p:cNvSpPr>
          <p:nvPr>
            <p:ph idx="1"/>
          </p:nvPr>
        </p:nvSpPr>
        <p:spPr>
          <a:xfrm>
            <a:off x="457200" y="1428736"/>
            <a:ext cx="8229600" cy="4714908"/>
          </a:xfrm>
        </p:spPr>
        <p:txBody>
          <a:bodyPr numCol="2">
            <a:normAutofit/>
          </a:bodyPr>
          <a:lstStyle/>
          <a:p>
            <a:pPr>
              <a:buNone/>
            </a:pPr>
            <a:r>
              <a:rPr lang="en-GB" sz="2800" u="sng" dirty="0" smtClean="0"/>
              <a:t>ODHAMS PRESS</a:t>
            </a:r>
            <a:r>
              <a:rPr lang="en-GB" sz="2800" dirty="0" smtClean="0"/>
              <a:t>		</a:t>
            </a:r>
          </a:p>
          <a:p>
            <a:r>
              <a:rPr lang="en-GB" sz="2800" i="1" dirty="0" smtClean="0"/>
              <a:t>Daily Herald</a:t>
            </a:r>
          </a:p>
          <a:p>
            <a:r>
              <a:rPr lang="en-GB" sz="2800" i="1" dirty="0" smtClean="0"/>
              <a:t>The People</a:t>
            </a:r>
          </a:p>
          <a:p>
            <a:r>
              <a:rPr lang="en-GB" sz="2800" dirty="0" smtClean="0">
                <a:solidFill>
                  <a:schemeClr val="accent2"/>
                </a:solidFill>
              </a:rPr>
              <a:t>Woman</a:t>
            </a:r>
          </a:p>
          <a:p>
            <a:r>
              <a:rPr lang="en-GB" sz="2800" dirty="0" smtClean="0">
                <a:solidFill>
                  <a:schemeClr val="accent2"/>
                </a:solidFill>
              </a:rPr>
              <a:t>Woman’s Realm</a:t>
            </a:r>
          </a:p>
          <a:p>
            <a:r>
              <a:rPr lang="en-GB" sz="2800" dirty="0" smtClean="0">
                <a:solidFill>
                  <a:schemeClr val="accent2"/>
                </a:solidFill>
              </a:rPr>
              <a:t>Woman’s Own</a:t>
            </a:r>
          </a:p>
          <a:p>
            <a:r>
              <a:rPr lang="en-GB" sz="2800" dirty="0" smtClean="0">
                <a:solidFill>
                  <a:schemeClr val="accent2"/>
                </a:solidFill>
              </a:rPr>
              <a:t>Woman’s Day</a:t>
            </a:r>
          </a:p>
          <a:p>
            <a:r>
              <a:rPr lang="en-GB" sz="2800" dirty="0" smtClean="0">
                <a:solidFill>
                  <a:srgbClr val="0070C0"/>
                </a:solidFill>
              </a:rPr>
              <a:t>Tit-Bits</a:t>
            </a:r>
            <a:endParaRPr lang="en-GB" sz="2800" dirty="0" smtClean="0">
              <a:solidFill>
                <a:schemeClr val="accent2"/>
              </a:solidFill>
            </a:endParaRPr>
          </a:p>
          <a:p>
            <a:r>
              <a:rPr lang="en-GB" sz="2800" dirty="0" smtClean="0">
                <a:solidFill>
                  <a:srgbClr val="0070C0"/>
                </a:solidFill>
              </a:rPr>
              <a:t>Illustrated</a:t>
            </a:r>
          </a:p>
          <a:p>
            <a:pPr>
              <a:buNone/>
            </a:pPr>
            <a:r>
              <a:rPr lang="en-GB" sz="2800" u="sng" dirty="0" smtClean="0"/>
              <a:t>FLEETWAY PRESS</a:t>
            </a:r>
          </a:p>
          <a:p>
            <a:r>
              <a:rPr lang="en-GB" sz="2800" i="1" dirty="0" smtClean="0"/>
              <a:t>Daily Mirror</a:t>
            </a:r>
          </a:p>
          <a:p>
            <a:r>
              <a:rPr lang="en-GB" sz="2800" i="1" dirty="0" smtClean="0"/>
              <a:t>Sunday Pictorial</a:t>
            </a:r>
          </a:p>
          <a:p>
            <a:r>
              <a:rPr lang="en-GB" sz="2800" dirty="0" smtClean="0">
                <a:solidFill>
                  <a:schemeClr val="accent2"/>
                </a:solidFill>
              </a:rPr>
              <a:t>Woman’s Weekly</a:t>
            </a:r>
          </a:p>
          <a:p>
            <a:r>
              <a:rPr lang="en-GB" sz="2800" dirty="0" smtClean="0">
                <a:solidFill>
                  <a:schemeClr val="accent2"/>
                </a:solidFill>
              </a:rPr>
              <a:t>Woman’s Illustrated</a:t>
            </a:r>
          </a:p>
          <a:p>
            <a:r>
              <a:rPr lang="en-GB" sz="2800" dirty="0" smtClean="0">
                <a:solidFill>
                  <a:schemeClr val="accent1">
                    <a:lumMod val="60000"/>
                    <a:lumOff val="40000"/>
                  </a:schemeClr>
                </a:solidFill>
              </a:rPr>
              <a:t>Everybody’s</a:t>
            </a:r>
          </a:p>
          <a:p>
            <a:r>
              <a:rPr lang="en-GB" sz="2800" dirty="0" smtClean="0">
                <a:solidFill>
                  <a:srgbClr val="00B050"/>
                </a:solidFill>
              </a:rPr>
              <a:t>Associated Television</a:t>
            </a:r>
          </a:p>
          <a:p>
            <a:pPr>
              <a:buNone/>
            </a:pPr>
            <a:endParaRPr lang="en-GB" sz="2800" dirty="0"/>
          </a:p>
          <a:p>
            <a:pPr>
              <a:buNone/>
            </a:pPr>
            <a:endParaRPr lang="en-GB"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A Marriage of Convenience</a:t>
            </a:r>
            <a:endParaRPr lang="en-GB" sz="3600" dirty="0"/>
          </a:p>
        </p:txBody>
      </p:sp>
      <p:sp>
        <p:nvSpPr>
          <p:cNvPr id="3" name="Content Placeholder 2"/>
          <p:cNvSpPr>
            <a:spLocks noGrp="1"/>
          </p:cNvSpPr>
          <p:nvPr>
            <p:ph idx="1"/>
          </p:nvPr>
        </p:nvSpPr>
        <p:spPr>
          <a:xfrm>
            <a:off x="457200" y="1428736"/>
            <a:ext cx="8229600" cy="4714908"/>
          </a:xfrm>
        </p:spPr>
        <p:txBody>
          <a:bodyPr numCol="2">
            <a:normAutofit/>
          </a:bodyPr>
          <a:lstStyle/>
          <a:p>
            <a:pPr>
              <a:buNone/>
            </a:pPr>
            <a:r>
              <a:rPr lang="en-GB" sz="2800" u="sng" dirty="0" smtClean="0"/>
              <a:t>ODHAMS PRESS</a:t>
            </a:r>
            <a:r>
              <a:rPr lang="en-GB" sz="2800" dirty="0" smtClean="0"/>
              <a:t>		</a:t>
            </a:r>
          </a:p>
          <a:p>
            <a:r>
              <a:rPr lang="en-GB" sz="2800" i="1" dirty="0" smtClean="0"/>
              <a:t>Daily Herald</a:t>
            </a:r>
          </a:p>
          <a:p>
            <a:r>
              <a:rPr lang="en-GB" sz="2800" i="1" dirty="0" smtClean="0"/>
              <a:t>The People</a:t>
            </a:r>
          </a:p>
          <a:p>
            <a:r>
              <a:rPr lang="en-GB" sz="2800" dirty="0" smtClean="0">
                <a:solidFill>
                  <a:schemeClr val="accent2"/>
                </a:solidFill>
              </a:rPr>
              <a:t>Woman</a:t>
            </a:r>
          </a:p>
          <a:p>
            <a:r>
              <a:rPr lang="en-GB" sz="2800" dirty="0" smtClean="0">
                <a:solidFill>
                  <a:schemeClr val="accent2"/>
                </a:solidFill>
              </a:rPr>
              <a:t>Woman’s Realm</a:t>
            </a:r>
          </a:p>
          <a:p>
            <a:r>
              <a:rPr lang="en-GB" sz="2800" dirty="0" smtClean="0">
                <a:solidFill>
                  <a:schemeClr val="accent2"/>
                </a:solidFill>
              </a:rPr>
              <a:t>Woman’s Own</a:t>
            </a:r>
          </a:p>
          <a:p>
            <a:r>
              <a:rPr lang="en-GB" sz="2800" dirty="0" smtClean="0">
                <a:solidFill>
                  <a:schemeClr val="accent2"/>
                </a:solidFill>
              </a:rPr>
              <a:t>Woman’s Day</a:t>
            </a:r>
          </a:p>
          <a:p>
            <a:r>
              <a:rPr lang="en-GB" sz="2800" dirty="0" smtClean="0">
                <a:solidFill>
                  <a:srgbClr val="0070C0"/>
                </a:solidFill>
              </a:rPr>
              <a:t>Tit-Bits</a:t>
            </a:r>
            <a:endParaRPr lang="en-GB" sz="2800" dirty="0" smtClean="0">
              <a:solidFill>
                <a:schemeClr val="accent2"/>
              </a:solidFill>
            </a:endParaRPr>
          </a:p>
          <a:p>
            <a:r>
              <a:rPr lang="en-GB" sz="2800" dirty="0" smtClean="0">
                <a:solidFill>
                  <a:srgbClr val="0070C0"/>
                </a:solidFill>
              </a:rPr>
              <a:t>Illustrated</a:t>
            </a:r>
          </a:p>
          <a:p>
            <a:pPr>
              <a:buNone/>
            </a:pPr>
            <a:r>
              <a:rPr lang="en-GB" sz="2800" u="sng" dirty="0" smtClean="0"/>
              <a:t>THOMSON NEWSPAPERS</a:t>
            </a:r>
          </a:p>
          <a:p>
            <a:r>
              <a:rPr lang="en-GB" sz="2800" i="1" dirty="0" smtClean="0"/>
              <a:t>The Scotsman</a:t>
            </a:r>
          </a:p>
          <a:p>
            <a:r>
              <a:rPr lang="en-GB" sz="2800" i="1" dirty="0" smtClean="0"/>
              <a:t>Sunday Times</a:t>
            </a:r>
          </a:p>
          <a:p>
            <a:r>
              <a:rPr lang="en-GB" sz="2800" i="1" dirty="0" smtClean="0"/>
              <a:t>Other </a:t>
            </a:r>
            <a:r>
              <a:rPr lang="en-GB" sz="2800" i="1" smtClean="0"/>
              <a:t>newspapers, mainly </a:t>
            </a:r>
            <a:r>
              <a:rPr lang="en-GB" sz="2800" i="1" dirty="0" smtClean="0"/>
              <a:t>provincial</a:t>
            </a:r>
          </a:p>
          <a:p>
            <a:r>
              <a:rPr lang="en-GB" sz="2800" dirty="0" smtClean="0">
                <a:solidFill>
                  <a:srgbClr val="00B050"/>
                </a:solidFill>
              </a:rPr>
              <a:t>Scottish Television</a:t>
            </a:r>
            <a:endParaRPr lang="en-GB" sz="2800" dirty="0">
              <a:solidFill>
                <a:srgbClr val="00B050"/>
              </a:solidFill>
            </a:endParaRPr>
          </a:p>
          <a:p>
            <a:pPr>
              <a:buNone/>
            </a:pPr>
            <a:endParaRPr lang="en-GB"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A Monopoly of Convenience</a:t>
            </a:r>
            <a:endParaRPr lang="en-GB" sz="3600" dirty="0"/>
          </a:p>
        </p:txBody>
      </p:sp>
      <p:sp>
        <p:nvSpPr>
          <p:cNvPr id="3" name="Content Placeholder 2"/>
          <p:cNvSpPr>
            <a:spLocks noGrp="1"/>
          </p:cNvSpPr>
          <p:nvPr>
            <p:ph idx="1"/>
          </p:nvPr>
        </p:nvSpPr>
        <p:spPr>
          <a:xfrm>
            <a:off x="457200" y="1428736"/>
            <a:ext cx="8229600" cy="4714908"/>
          </a:xfrm>
        </p:spPr>
        <p:txBody>
          <a:bodyPr numCol="2">
            <a:normAutofit fontScale="92500" lnSpcReduction="10000"/>
          </a:bodyPr>
          <a:lstStyle/>
          <a:p>
            <a:pPr>
              <a:buNone/>
            </a:pPr>
            <a:r>
              <a:rPr lang="en-GB" sz="2800" u="sng" dirty="0" smtClean="0"/>
              <a:t>ODHAMS PRESS</a:t>
            </a:r>
            <a:r>
              <a:rPr lang="en-GB" sz="2800" dirty="0" smtClean="0"/>
              <a:t>		</a:t>
            </a:r>
          </a:p>
          <a:p>
            <a:r>
              <a:rPr lang="en-GB" sz="2800" i="1" dirty="0" smtClean="0"/>
              <a:t>Daily Herald</a:t>
            </a:r>
          </a:p>
          <a:p>
            <a:r>
              <a:rPr lang="en-GB" sz="2800" i="1" dirty="0" smtClean="0"/>
              <a:t>The People</a:t>
            </a:r>
          </a:p>
          <a:p>
            <a:r>
              <a:rPr lang="en-GB" sz="2800" dirty="0" smtClean="0">
                <a:solidFill>
                  <a:schemeClr val="accent2"/>
                </a:solidFill>
              </a:rPr>
              <a:t>Woman</a:t>
            </a:r>
          </a:p>
          <a:p>
            <a:r>
              <a:rPr lang="en-GB" sz="2800" dirty="0" smtClean="0">
                <a:solidFill>
                  <a:schemeClr val="accent2"/>
                </a:solidFill>
              </a:rPr>
              <a:t>Woman’s Realm</a:t>
            </a:r>
          </a:p>
          <a:p>
            <a:r>
              <a:rPr lang="en-GB" sz="2800" dirty="0" smtClean="0">
                <a:solidFill>
                  <a:schemeClr val="accent2"/>
                </a:solidFill>
              </a:rPr>
              <a:t>Woman’s Own</a:t>
            </a:r>
          </a:p>
          <a:p>
            <a:r>
              <a:rPr lang="en-GB" sz="2800" dirty="0" smtClean="0">
                <a:solidFill>
                  <a:schemeClr val="accent2"/>
                </a:solidFill>
              </a:rPr>
              <a:t>Woman’s Day</a:t>
            </a:r>
          </a:p>
          <a:p>
            <a:r>
              <a:rPr lang="en-GB" sz="2800" dirty="0" smtClean="0">
                <a:solidFill>
                  <a:srgbClr val="0070C0"/>
                </a:solidFill>
              </a:rPr>
              <a:t>Tit-Bits</a:t>
            </a:r>
            <a:endParaRPr lang="en-GB" sz="2800" dirty="0" smtClean="0">
              <a:solidFill>
                <a:schemeClr val="accent2"/>
              </a:solidFill>
            </a:endParaRPr>
          </a:p>
          <a:p>
            <a:r>
              <a:rPr lang="en-GB" sz="2800" dirty="0" smtClean="0">
                <a:solidFill>
                  <a:srgbClr val="0070C0"/>
                </a:solidFill>
              </a:rPr>
              <a:t>Illustrated</a:t>
            </a:r>
          </a:p>
          <a:p>
            <a:r>
              <a:rPr lang="en-GB" sz="2800" dirty="0" smtClean="0">
                <a:solidFill>
                  <a:srgbClr val="0070C0"/>
                </a:solidFill>
              </a:rPr>
              <a:t>Around 40 magazines</a:t>
            </a:r>
            <a:endParaRPr lang="en-GB" sz="2800" dirty="0" smtClean="0"/>
          </a:p>
          <a:p>
            <a:pPr>
              <a:buNone/>
            </a:pPr>
            <a:r>
              <a:rPr lang="en-GB" sz="2800" u="sng" dirty="0" smtClean="0"/>
              <a:t>FLEETWAY PRESS</a:t>
            </a:r>
          </a:p>
          <a:p>
            <a:r>
              <a:rPr lang="en-GB" sz="2800" i="1" dirty="0" smtClean="0"/>
              <a:t>Daily Mirror</a:t>
            </a:r>
          </a:p>
          <a:p>
            <a:r>
              <a:rPr lang="en-GB" sz="2800" i="1" dirty="0" smtClean="0"/>
              <a:t>Sunday Pictorial</a:t>
            </a:r>
          </a:p>
          <a:p>
            <a:r>
              <a:rPr lang="en-GB" sz="2800" dirty="0" smtClean="0">
                <a:solidFill>
                  <a:schemeClr val="accent2"/>
                </a:solidFill>
              </a:rPr>
              <a:t>Woman’s Weekly</a:t>
            </a:r>
          </a:p>
          <a:p>
            <a:r>
              <a:rPr lang="en-GB" sz="2800" dirty="0" smtClean="0">
                <a:solidFill>
                  <a:schemeClr val="accent2"/>
                </a:solidFill>
              </a:rPr>
              <a:t>Woman’s Illustrated</a:t>
            </a:r>
          </a:p>
          <a:p>
            <a:r>
              <a:rPr lang="en-GB" sz="2800" dirty="0" smtClean="0">
                <a:solidFill>
                  <a:schemeClr val="accent1">
                    <a:lumMod val="60000"/>
                    <a:lumOff val="40000"/>
                  </a:schemeClr>
                </a:solidFill>
              </a:rPr>
              <a:t>Everybody’s</a:t>
            </a:r>
          </a:p>
          <a:p>
            <a:r>
              <a:rPr lang="en-GB" sz="2800" dirty="0" smtClean="0">
                <a:solidFill>
                  <a:srgbClr val="0070C0"/>
                </a:solidFill>
              </a:rPr>
              <a:t>Over 100 magazines</a:t>
            </a:r>
          </a:p>
          <a:p>
            <a:r>
              <a:rPr lang="en-GB" sz="2800" dirty="0" smtClean="0">
                <a:solidFill>
                  <a:srgbClr val="00B050"/>
                </a:solidFill>
              </a:rPr>
              <a:t>Associated Television</a:t>
            </a:r>
          </a:p>
          <a:p>
            <a:pPr>
              <a:buNone/>
            </a:pPr>
            <a:endParaRPr lang="en-GB" sz="2800" dirty="0"/>
          </a:p>
          <a:p>
            <a:pPr>
              <a:buNone/>
            </a:pPr>
            <a:endParaRPr lang="en-GB"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Political considerations</a:t>
            </a:r>
            <a:endParaRPr lang="en-GB" dirty="0"/>
          </a:p>
        </p:txBody>
      </p:sp>
      <p:sp>
        <p:nvSpPr>
          <p:cNvPr id="3" name="Content Placeholder 2"/>
          <p:cNvSpPr>
            <a:spLocks noGrp="1"/>
          </p:cNvSpPr>
          <p:nvPr>
            <p:ph idx="1"/>
          </p:nvPr>
        </p:nvSpPr>
        <p:spPr>
          <a:xfrm>
            <a:off x="457200" y="1285860"/>
            <a:ext cx="8229600" cy="5357850"/>
          </a:xfrm>
        </p:spPr>
        <p:txBody>
          <a:bodyPr>
            <a:normAutofit fontScale="92500"/>
          </a:bodyPr>
          <a:lstStyle/>
          <a:p>
            <a:r>
              <a:rPr lang="en-GB" sz="2800" dirty="0" smtClean="0"/>
              <a:t>Possible closure of the </a:t>
            </a:r>
            <a:r>
              <a:rPr lang="en-GB" sz="2800" i="1" dirty="0" smtClean="0"/>
              <a:t>Daily Herald </a:t>
            </a:r>
            <a:r>
              <a:rPr lang="en-GB" sz="2800" dirty="0" smtClean="0"/>
              <a:t>was more likely in Mirror than Thomson </a:t>
            </a:r>
            <a:r>
              <a:rPr lang="en-GB" sz="2800" dirty="0" smtClean="0"/>
              <a:t>takeover so remedy proposed by King and </a:t>
            </a:r>
            <a:r>
              <a:rPr lang="en-GB" sz="2800" dirty="0" err="1" smtClean="0"/>
              <a:t>Cudlipp</a:t>
            </a:r>
            <a:endParaRPr lang="en-GB" sz="2800" dirty="0" smtClean="0"/>
          </a:p>
          <a:p>
            <a:r>
              <a:rPr lang="en-GB" sz="2800" dirty="0" smtClean="0"/>
              <a:t>Attorney General expressed doubts over value of referring takeover to Monopolies Commission </a:t>
            </a:r>
            <a:r>
              <a:rPr lang="en-GB" sz="2800" dirty="0" smtClean="0"/>
              <a:t>– </a:t>
            </a:r>
            <a:r>
              <a:rPr lang="en-GB" sz="2800" dirty="0" smtClean="0"/>
              <a:t>despite </a:t>
            </a:r>
            <a:r>
              <a:rPr lang="en-GB" sz="2800" dirty="0" smtClean="0"/>
              <a:t>breach </a:t>
            </a:r>
            <a:r>
              <a:rPr lang="en-GB" sz="2800" dirty="0" smtClean="0"/>
              <a:t>of one-third market </a:t>
            </a:r>
            <a:r>
              <a:rPr lang="en-GB" sz="2800" dirty="0" smtClean="0"/>
              <a:t>share </a:t>
            </a:r>
            <a:r>
              <a:rPr lang="en-GB" sz="2800" dirty="0" smtClean="0"/>
              <a:t>– </a:t>
            </a:r>
            <a:r>
              <a:rPr lang="en-GB" sz="2800" dirty="0" smtClean="0"/>
              <a:t>but </a:t>
            </a:r>
            <a:r>
              <a:rPr lang="en-GB" sz="2800" dirty="0" smtClean="0"/>
              <a:t>argued that </a:t>
            </a:r>
            <a:r>
              <a:rPr lang="en-GB" sz="2800" dirty="0" smtClean="0"/>
              <a:t>referral should not be ruled out in advance</a:t>
            </a:r>
            <a:endParaRPr lang="en-GB" sz="2800" i="1" dirty="0" smtClean="0"/>
          </a:p>
          <a:p>
            <a:r>
              <a:rPr lang="en-GB" sz="2800" dirty="0" smtClean="0"/>
              <a:t>Widespread clamour for enquiry was met </a:t>
            </a:r>
            <a:r>
              <a:rPr lang="en-GB" sz="2800" dirty="0" smtClean="0"/>
              <a:t>instead by </a:t>
            </a:r>
            <a:r>
              <a:rPr lang="en-GB" sz="2800" dirty="0" smtClean="0"/>
              <a:t>setting up of Royal Commission to investigate the economic efficiency of the </a:t>
            </a:r>
            <a:r>
              <a:rPr lang="en-GB" sz="2800" dirty="0" smtClean="0"/>
              <a:t>press, notably:</a:t>
            </a:r>
            <a:endParaRPr lang="en-GB" sz="2800" dirty="0" smtClean="0"/>
          </a:p>
          <a:p>
            <a:pPr lvl="1">
              <a:buFont typeface="Wingdings" pitchFamily="2" charset="2"/>
              <a:buChar char="v"/>
            </a:pPr>
            <a:r>
              <a:rPr lang="en-GB" dirty="0" smtClean="0"/>
              <a:t>  Trade </a:t>
            </a:r>
            <a:r>
              <a:rPr lang="en-GB" dirty="0" smtClean="0"/>
              <a:t>union power</a:t>
            </a:r>
          </a:p>
          <a:p>
            <a:pPr lvl="1">
              <a:buFont typeface="Wingdings" pitchFamily="2" charset="2"/>
              <a:buChar char="v"/>
            </a:pPr>
            <a:r>
              <a:rPr lang="en-GB" dirty="0" smtClean="0"/>
              <a:t>  Influence </a:t>
            </a:r>
            <a:r>
              <a:rPr lang="en-GB" dirty="0" smtClean="0"/>
              <a:t>of advertisers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9" presetClass="emph" presetSubtype="0" nodeType="withEffect">
                                  <p:stCondLst>
                                    <p:cond delay="0"/>
                                  </p:stCondLst>
                                  <p:childTnLst>
                                    <p:set>
                                      <p:cBhvr rctx="PPT">
                                        <p:cTn id="16" dur="indefinite"/>
                                        <p:tgtEl>
                                          <p:spTgt spid="3">
                                            <p:txEl>
                                              <p:pRg st="0" end="0"/>
                                            </p:txEl>
                                          </p:spTgt>
                                        </p:tgtEl>
                                        <p:attrNameLst>
                                          <p:attrName>style.opacity</p:attrName>
                                        </p:attrNameLst>
                                      </p:cBhvr>
                                      <p:to>
                                        <p:strVal val="0.5"/>
                                      </p:to>
                                    </p:set>
                                    <p:animEffect filter="image" prLst="opacity: 0.5">
                                      <p:cBhvr rctx="IE">
                                        <p:cTn id="17" dur="indefinite"/>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additive="base">
                                        <p:cTn id="30"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2" presetID="9" presetClass="emph" presetSubtype="0" nodeType="withEffect">
                                  <p:stCondLst>
                                    <p:cond delay="0"/>
                                  </p:stCondLst>
                                  <p:childTnLst>
                                    <p:set>
                                      <p:cBhvr rctx="PPT">
                                        <p:cTn id="33" dur="indefinite"/>
                                        <p:tgtEl>
                                          <p:spTgt spid="3">
                                            <p:txEl>
                                              <p:pRg st="1" end="1"/>
                                            </p:txEl>
                                          </p:spTgt>
                                        </p:tgtEl>
                                        <p:attrNameLst>
                                          <p:attrName>style.opacity</p:attrName>
                                        </p:attrNameLst>
                                      </p:cBhvr>
                                      <p:to>
                                        <p:strVal val="0.5"/>
                                      </p:to>
                                    </p:set>
                                    <p:animEffect filter="image" prLst="opacity: 0.5">
                                      <p:cBhvr rctx="IE">
                                        <p:cTn id="34" dur="indefinite"/>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GB" dirty="0"/>
          </a:p>
        </p:txBody>
      </p:sp>
      <p:sp>
        <p:nvSpPr>
          <p:cNvPr id="3" name="Content Placeholder 2"/>
          <p:cNvSpPr>
            <a:spLocks noGrp="1"/>
          </p:cNvSpPr>
          <p:nvPr>
            <p:ph idx="1"/>
          </p:nvPr>
        </p:nvSpPr>
        <p:spPr/>
        <p:txBody>
          <a:bodyPr/>
          <a:lstStyle/>
          <a:p>
            <a:pPr>
              <a:buFont typeface="Wingdings" pitchFamily="2" charset="2"/>
              <a:buChar char="Ø"/>
            </a:pPr>
            <a:r>
              <a:rPr lang="en-GB" dirty="0" smtClean="0"/>
              <a:t>Magazines </a:t>
            </a:r>
            <a:r>
              <a:rPr lang="en-GB" dirty="0" smtClean="0"/>
              <a:t>given scant attention by Royal Commission</a:t>
            </a:r>
          </a:p>
          <a:p>
            <a:pPr>
              <a:buFont typeface="Wingdings" pitchFamily="2" charset="2"/>
              <a:buChar char="Ø"/>
            </a:pPr>
            <a:r>
              <a:rPr lang="en-GB" dirty="0" smtClean="0"/>
              <a:t>Takeover </a:t>
            </a:r>
            <a:r>
              <a:rPr lang="en-GB" dirty="0" smtClean="0"/>
              <a:t>led to very little change in the range of periodicals produced by the newly formed </a:t>
            </a:r>
            <a:r>
              <a:rPr lang="en-GB" dirty="0" smtClean="0"/>
              <a:t>IPC</a:t>
            </a:r>
          </a:p>
          <a:p>
            <a:pPr>
              <a:buFont typeface="Wingdings" pitchFamily="2" charset="2"/>
              <a:buChar char="Ø"/>
            </a:pPr>
            <a:r>
              <a:rPr lang="en-GB" dirty="0" smtClean="0"/>
              <a:t>Lord </a:t>
            </a:r>
            <a:r>
              <a:rPr lang="en-GB" dirty="0" err="1" smtClean="0"/>
              <a:t>Shawcross</a:t>
            </a:r>
            <a:r>
              <a:rPr lang="en-GB" dirty="0" smtClean="0"/>
              <a:t> argued that in the case of the magazine industry “Big was Efficient”</a:t>
            </a:r>
          </a:p>
          <a:p>
            <a:pPr>
              <a:buNone/>
            </a:pPr>
            <a:endParaRPr lang="en-GB" dirty="0" smtClean="0"/>
          </a:p>
          <a:p>
            <a:pPr>
              <a:buNone/>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9" presetClass="emph" presetSubtype="0" nodeType="withEffect">
                                  <p:stCondLst>
                                    <p:cond delay="0"/>
                                  </p:stCondLst>
                                  <p:childTnLst>
                                    <p:set>
                                      <p:cBhvr rctx="PPT">
                                        <p:cTn id="22" dur="indefinite"/>
                                        <p:tgtEl>
                                          <p:spTgt spid="3">
                                            <p:txEl>
                                              <p:pRg st="0" end="0"/>
                                            </p:txEl>
                                          </p:spTgt>
                                        </p:tgtEl>
                                        <p:attrNameLst>
                                          <p:attrName>style.opacity</p:attrName>
                                        </p:attrNameLst>
                                      </p:cBhvr>
                                      <p:to>
                                        <p:strVal val="0.5"/>
                                      </p:to>
                                    </p:set>
                                    <p:animEffect filter="image" prLst="opacity: 0.5">
                                      <p:cBhvr rctx="IE">
                                        <p:cTn id="23" dur="indefinite"/>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144462" y="144463"/>
            <a:ext cx="8356628" cy="645933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3787</TotalTime>
  <Words>1036</Words>
  <Application>Microsoft Office PowerPoint</Application>
  <PresentationFormat>On-screen Show (4:3)</PresentationFormat>
  <Paragraphs>193</Paragraphs>
  <Slides>10</Slides>
  <Notes>9</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Machinations in Fleet Street:  Roy Thomson, Cecil King, and the creation of a magazine monopoly </vt:lpstr>
      <vt:lpstr>Leading English Magazine Publishers Jan 1957</vt:lpstr>
      <vt:lpstr>Leading English Magazine Publishers Jan 1959</vt:lpstr>
      <vt:lpstr>Leading English Magazine Publishers in Jan 1961 </vt:lpstr>
      <vt:lpstr>A Marriage of Convenience</vt:lpstr>
      <vt:lpstr>A Monopoly of Convenience</vt:lpstr>
      <vt:lpstr>Political considerations</vt:lpstr>
      <vt:lpstr>Conclusions</vt:lpstr>
      <vt:lpstr>Slide 9</vt:lpstr>
      <vt:lpstr>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Machinations in Fleet Street:  Roy Thomson, Cecil King, and the creation of a magazine monopoly </dc:title>
  <dc:creator>Howard</dc:creator>
  <cp:lastModifiedBy>Howard</cp:lastModifiedBy>
  <cp:revision>60</cp:revision>
  <dcterms:created xsi:type="dcterms:W3CDTF">2013-06-18T13:20:56Z</dcterms:created>
  <dcterms:modified xsi:type="dcterms:W3CDTF">2013-06-24T16:41:16Z</dcterms:modified>
</cp:coreProperties>
</file>