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9" d="100"/>
          <a:sy n="89" d="100"/>
        </p:scale>
        <p:origin x="-1638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pPr/>
              <a:t>12/16/2013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8697" y="1523999"/>
            <a:ext cx="8261520" cy="1724867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i</a:t>
            </a:r>
            <a:r>
              <a:rPr lang="en-US" sz="3600" dirty="0" smtClean="0"/>
              <a:t>-SITEs and the Implementation of Authentic Sustainable Strategies: 100% Pure Rhetoric?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Jeremy Morrow and Simon Mowatt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409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Barriers to Implementing and Embedding Authentic Sustainability </a:t>
            </a:r>
            <a:r>
              <a:rPr lang="en-AU" sz="2800" dirty="0" smtClean="0"/>
              <a:t>Strategies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66038" cy="4800600"/>
          </a:xfrm>
        </p:spPr>
        <p:txBody>
          <a:bodyPr/>
          <a:lstStyle/>
          <a:p>
            <a:pPr marL="571500" lvl="0" indent="-457200" algn="ctr">
              <a:buFont typeface="+mj-lt"/>
              <a:buAutoNum type="arabicPeriod"/>
            </a:pPr>
            <a:r>
              <a:rPr lang="en-AU" sz="2400" dirty="0" smtClean="0"/>
              <a:t>The </a:t>
            </a:r>
            <a:r>
              <a:rPr lang="en-AU" sz="2400" dirty="0"/>
              <a:t>communication of strategies, polices, procedures, and practices at the </a:t>
            </a:r>
            <a:r>
              <a:rPr lang="en-AU" sz="2400" dirty="0" err="1"/>
              <a:t>i</a:t>
            </a:r>
            <a:r>
              <a:rPr lang="en-AU" sz="2400" dirty="0"/>
              <a:t>-SITEs from strategic </a:t>
            </a:r>
            <a:r>
              <a:rPr lang="en-AU" sz="2400" dirty="0" smtClean="0"/>
              <a:t>leaders</a:t>
            </a:r>
          </a:p>
          <a:p>
            <a:pPr lvl="0"/>
            <a:endParaRPr lang="en-AU" dirty="0"/>
          </a:p>
          <a:p>
            <a:pPr lvl="0"/>
            <a:r>
              <a:rPr lang="en-US" dirty="0" smtClean="0"/>
              <a:t>“There </a:t>
            </a:r>
            <a:r>
              <a:rPr lang="en-US" dirty="0"/>
              <a:t>is probably a piece of paper somewhere in some folder that I haven’t read, because I have been super busy</a:t>
            </a:r>
            <a:r>
              <a:rPr lang="en-US" dirty="0" smtClean="0"/>
              <a:t>.”</a:t>
            </a:r>
          </a:p>
          <a:p>
            <a:pPr marL="114300" lvl="0" indent="0" algn="r">
              <a:buNone/>
            </a:pPr>
            <a:r>
              <a:rPr lang="en-US" dirty="0" smtClean="0"/>
              <a:t> </a:t>
            </a:r>
            <a:r>
              <a:rPr lang="en-US" sz="1600" dirty="0" smtClean="0"/>
              <a:t>(Information Consultant N)</a:t>
            </a:r>
            <a:endParaRPr lang="en-US" sz="1800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“As </a:t>
            </a:r>
            <a:r>
              <a:rPr lang="en-US" dirty="0"/>
              <a:t>the manager I think that you should take that on board to make sure that everyone is doing the right thing</a:t>
            </a:r>
            <a:r>
              <a:rPr lang="en-US" dirty="0" smtClean="0"/>
              <a:t>.” </a:t>
            </a:r>
            <a:r>
              <a:rPr lang="en-US" sz="1600" dirty="0" smtClean="0"/>
              <a:t>(Manager M)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AU" dirty="0" smtClean="0"/>
          </a:p>
          <a:p>
            <a:pPr lvl="0"/>
            <a:endParaRPr lang="en-A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46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Barriers to Implementing and Embedding Authentic Sustainability Strategies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6472"/>
            <a:ext cx="7742899" cy="4800600"/>
          </a:xfrm>
        </p:spPr>
        <p:txBody>
          <a:bodyPr>
            <a:normAutofit lnSpcReduction="10000"/>
          </a:bodyPr>
          <a:lstStyle/>
          <a:p>
            <a:pPr marL="571500" lvl="0" indent="-457200" algn="ctr">
              <a:buFont typeface="+mj-lt"/>
              <a:buAutoNum type="arabicPeriod" startAt="2"/>
            </a:pPr>
            <a:r>
              <a:rPr lang="en-AU" sz="2400" dirty="0"/>
              <a:t>The process of bottom-up engagement</a:t>
            </a:r>
            <a:endParaRPr lang="en-US" sz="2400" dirty="0"/>
          </a:p>
          <a:p>
            <a:endParaRPr lang="en-US" dirty="0" smtClean="0"/>
          </a:p>
          <a:p>
            <a:r>
              <a:rPr lang="en-US" dirty="0"/>
              <a:t>Using a bottom-up or grassroots management approach </a:t>
            </a:r>
            <a:r>
              <a:rPr lang="en-US" dirty="0" smtClean="0"/>
              <a:t>has the </a:t>
            </a:r>
            <a:r>
              <a:rPr lang="en-US" dirty="0"/>
              <a:t>ability to create “greater buy-in, increased expertise, energy and enthusiasm” </a:t>
            </a:r>
            <a:r>
              <a:rPr lang="en-US" sz="1600" dirty="0"/>
              <a:t>(</a:t>
            </a:r>
            <a:r>
              <a:rPr lang="en-US" sz="1600" dirty="0" err="1"/>
              <a:t>Kezar</a:t>
            </a:r>
            <a:r>
              <a:rPr lang="en-US" sz="1600" dirty="0"/>
              <a:t>, 2012, p. 726</a:t>
            </a:r>
            <a:r>
              <a:rPr lang="en-US" sz="1600" dirty="0" smtClean="0"/>
              <a:t>)</a:t>
            </a:r>
          </a:p>
          <a:p>
            <a:endParaRPr lang="en-NZ" dirty="0" smtClean="0"/>
          </a:p>
          <a:p>
            <a:r>
              <a:rPr lang="en-US" dirty="0"/>
              <a:t>“You would have to be pretty passionate about it to put money out of your own pocket to start up a </a:t>
            </a:r>
            <a:r>
              <a:rPr lang="en-US" dirty="0" smtClean="0"/>
              <a:t>worm-farm</a:t>
            </a:r>
            <a:r>
              <a:rPr lang="en-US" dirty="0"/>
              <a:t>.” </a:t>
            </a:r>
            <a:r>
              <a:rPr lang="en-US" dirty="0" smtClean="0"/>
              <a:t> </a:t>
            </a:r>
          </a:p>
          <a:p>
            <a:pPr marL="114300" indent="0" algn="r">
              <a:buNone/>
            </a:pPr>
            <a:r>
              <a:rPr lang="en-US" sz="1600" dirty="0" smtClean="0"/>
              <a:t>(Information Consultant R)</a:t>
            </a:r>
          </a:p>
          <a:p>
            <a:endParaRPr lang="en-US" dirty="0"/>
          </a:p>
          <a:p>
            <a:r>
              <a:rPr lang="en-US" dirty="0"/>
              <a:t>“I got the sustainable manager over from council to go through everything that we are doing and there was nothing they thought we should be doing more.” </a:t>
            </a:r>
            <a:r>
              <a:rPr lang="en-US" sz="1600" dirty="0" smtClean="0"/>
              <a:t>(Manager H)</a:t>
            </a:r>
            <a:endParaRPr lang="en-NZ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0933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Barriers to Implementing and Embedding Authentic Sustainability Strategies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395" y="1600200"/>
            <a:ext cx="8208085" cy="4800600"/>
          </a:xfrm>
        </p:spPr>
        <p:txBody>
          <a:bodyPr>
            <a:normAutofit/>
          </a:bodyPr>
          <a:lstStyle/>
          <a:p>
            <a:pPr marL="571500" lvl="0" indent="-457200" algn="ctr">
              <a:buFont typeface="+mj-lt"/>
              <a:buAutoNum type="arabicPeriod" startAt="3"/>
            </a:pPr>
            <a:r>
              <a:rPr lang="en-AU" sz="2400" dirty="0"/>
              <a:t>Strategic vision and </a:t>
            </a:r>
            <a:r>
              <a:rPr lang="en-AU" sz="2400" dirty="0" smtClean="0"/>
              <a:t>commitment</a:t>
            </a:r>
          </a:p>
          <a:p>
            <a:pPr lvl="0"/>
            <a:endParaRPr lang="en-AU" sz="2400" dirty="0"/>
          </a:p>
          <a:p>
            <a:pPr lvl="0"/>
            <a:r>
              <a:rPr lang="en-US" dirty="0"/>
              <a:t>A solution to the limitations of either a top-down or bottom-up approach is to create a sustainability philosophy and culture that transcends the values, </a:t>
            </a:r>
            <a:r>
              <a:rPr lang="en-US" dirty="0" smtClean="0"/>
              <a:t>behaviours </a:t>
            </a:r>
            <a:r>
              <a:rPr lang="en-US" dirty="0"/>
              <a:t>and actions of the whole organisation </a:t>
            </a:r>
            <a:r>
              <a:rPr lang="en-US" sz="1600" dirty="0"/>
              <a:t>(</a:t>
            </a:r>
            <a:r>
              <a:rPr lang="en-US" sz="1600" dirty="0" err="1"/>
              <a:t>Balmer</a:t>
            </a:r>
            <a:r>
              <a:rPr lang="en-US" sz="1600" dirty="0"/>
              <a:t> et al., 2011) </a:t>
            </a:r>
            <a:endParaRPr lang="en-AU" dirty="0" smtClean="0"/>
          </a:p>
          <a:p>
            <a:pPr lvl="0"/>
            <a:endParaRPr lang="en-AU" dirty="0" smtClean="0"/>
          </a:p>
          <a:p>
            <a:pPr lvl="0"/>
            <a:r>
              <a:rPr lang="en-US" dirty="0"/>
              <a:t>The creation of an organisational strategic vision, in this case linking 100% Pure with sustainability and environmental concern, will lead to more enduing changes in the organisation </a:t>
            </a:r>
            <a:endParaRPr lang="en-US" dirty="0" smtClean="0"/>
          </a:p>
          <a:p>
            <a:pPr lvl="0"/>
            <a:endParaRPr lang="en-AU" dirty="0"/>
          </a:p>
          <a:p>
            <a:pPr lvl="0"/>
            <a:r>
              <a:rPr lang="en-US" dirty="0" smtClean="0"/>
              <a:t>“Sustainability </a:t>
            </a:r>
            <a:r>
              <a:rPr lang="en-US" dirty="0"/>
              <a:t>is kind of part-and–parcel of what we do.” </a:t>
            </a:r>
            <a:r>
              <a:rPr lang="en-US" dirty="0" smtClean="0"/>
              <a:t> </a:t>
            </a:r>
            <a:r>
              <a:rPr lang="en-US" sz="1600" dirty="0" smtClean="0"/>
              <a:t>(Manager G)</a:t>
            </a:r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028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Research </a:t>
            </a:r>
            <a:r>
              <a:rPr lang="en-AU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research has shed new light on the understanding of the concepts of sustainability and authenticity in a tourism and differentiation strategy context.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implementation and the embedding of authentic sustainability strategies is reliant on a strong organizational vision and commitment, and that the whole organisation needs to be involved to implement authentic sustainability strategies.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836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Policy R</a:t>
            </a:r>
            <a:r>
              <a:rPr lang="en-AU" dirty="0" smtClean="0"/>
              <a:t>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385" y="1600200"/>
            <a:ext cx="8083999" cy="4800600"/>
          </a:xfrm>
        </p:spPr>
        <p:txBody>
          <a:bodyPr/>
          <a:lstStyle/>
          <a:p>
            <a:r>
              <a:rPr lang="en-US" dirty="0"/>
              <a:t>TNZ are the guardians of the 100% Pure New Zealand brand, and as such have a duty to ensure that the imagery and philosophy of this brand are translated into a strategic vision. </a:t>
            </a:r>
          </a:p>
          <a:p>
            <a:endParaRPr lang="en-US" dirty="0" smtClean="0"/>
          </a:p>
          <a:p>
            <a:r>
              <a:rPr lang="en-US" dirty="0"/>
              <a:t>L</a:t>
            </a:r>
            <a:r>
              <a:rPr lang="en-US" dirty="0" smtClean="0"/>
              <a:t>ocal </a:t>
            </a:r>
            <a:r>
              <a:rPr lang="en-US" dirty="0"/>
              <a:t>councils need to have more direct involvement with the management and employees of the </a:t>
            </a:r>
            <a:r>
              <a:rPr lang="en-US" dirty="0" err="1"/>
              <a:t>i</a:t>
            </a:r>
            <a:r>
              <a:rPr lang="en-US" dirty="0"/>
              <a:t>-SITE.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Qualmark and the </a:t>
            </a:r>
            <a:r>
              <a:rPr lang="en-US" dirty="0" err="1"/>
              <a:t>i</a:t>
            </a:r>
            <a:r>
              <a:rPr lang="en-US" dirty="0"/>
              <a:t>-SITE Network both have a duty to educate and disseminate information relating to sustainability to the </a:t>
            </a:r>
            <a:r>
              <a:rPr lang="en-US" dirty="0" err="1"/>
              <a:t>i</a:t>
            </a:r>
            <a:r>
              <a:rPr lang="en-US" dirty="0"/>
              <a:t>-SITEs. </a:t>
            </a:r>
          </a:p>
        </p:txBody>
      </p:sp>
    </p:spTree>
    <p:extLst>
      <p:ext uri="{BB962C8B-B14F-4D97-AF65-F5344CB8AC3E}">
        <p14:creationId xmlns:p14="http://schemas.microsoft.com/office/powerpoint/2010/main" xmlns="" val="331293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Thanks </a:t>
            </a:r>
            <a:r>
              <a:rPr lang="en-US" dirty="0"/>
              <a:t>to the managers and staff at the </a:t>
            </a:r>
            <a:r>
              <a:rPr lang="en-US" dirty="0" err="1"/>
              <a:t>i</a:t>
            </a:r>
            <a:r>
              <a:rPr lang="en-US" dirty="0"/>
              <a:t>-SITEs which informed this study.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Approval </a:t>
            </a:r>
            <a:r>
              <a:rPr lang="en-US" dirty="0"/>
              <a:t>for this research was obtained: AUTEC </a:t>
            </a:r>
            <a:r>
              <a:rPr lang="en-US" dirty="0" smtClean="0"/>
              <a:t>12/153</a:t>
            </a:r>
          </a:p>
          <a:p>
            <a:endParaRPr lang="en-US" dirty="0"/>
          </a:p>
          <a:p>
            <a:pPr marL="114300" indent="0">
              <a:buNone/>
            </a:pPr>
            <a:r>
              <a:rPr lang="en-US" u="sng" dirty="0" smtClean="0"/>
              <a:t>References</a:t>
            </a:r>
          </a:p>
          <a:p>
            <a:pPr marL="411480" lvl="1" indent="-457200">
              <a:buNone/>
            </a:pPr>
            <a:r>
              <a:rPr lang="en-US" sz="1600" dirty="0" err="1"/>
              <a:t>Balmer</a:t>
            </a:r>
            <a:r>
              <a:rPr lang="en-US" sz="1600" dirty="0"/>
              <a:t> J, Powell S, </a:t>
            </a:r>
            <a:r>
              <a:rPr lang="en-US" sz="1600" dirty="0" err="1"/>
              <a:t>Greyser</a:t>
            </a:r>
            <a:r>
              <a:rPr lang="en-US" sz="1600" dirty="0"/>
              <a:t> S. 2011. Explicating ethical corporate marketing. Insights from the BP </a:t>
            </a:r>
            <a:r>
              <a:rPr lang="en-US" sz="1600" dirty="0" err="1"/>
              <a:t>Deepwater</a:t>
            </a:r>
            <a:r>
              <a:rPr lang="en-US" sz="1600" dirty="0"/>
              <a:t> Horizon catastrophe: The ethical brand that exploded and then imploded. </a:t>
            </a:r>
            <a:r>
              <a:rPr lang="en-US" sz="1600" i="1" dirty="0"/>
              <a:t>Journal of Business Ethics</a:t>
            </a:r>
            <a:r>
              <a:rPr lang="en-US" sz="1600" dirty="0"/>
              <a:t> </a:t>
            </a:r>
            <a:r>
              <a:rPr lang="en-US" sz="1600" b="1" dirty="0"/>
              <a:t>102:</a:t>
            </a:r>
            <a:r>
              <a:rPr lang="en-US" sz="1600" dirty="0"/>
              <a:t> 1-14. </a:t>
            </a:r>
            <a:r>
              <a:rPr lang="en-US" sz="1600" dirty="0" smtClean="0"/>
              <a:t>DOI:10.1007/s10551-011-0902-1</a:t>
            </a:r>
          </a:p>
          <a:p>
            <a:pPr marL="411480" lvl="1" indent="-457200">
              <a:buNone/>
            </a:pPr>
            <a:r>
              <a:rPr lang="en-AU" sz="1600" dirty="0" err="1"/>
              <a:t>Kezar</a:t>
            </a:r>
            <a:r>
              <a:rPr lang="en-AU" sz="1600" dirty="0"/>
              <a:t> A. 2012. Bottom-up/top-down leadership: contradiction or hidden phenomenon. </a:t>
            </a:r>
            <a:r>
              <a:rPr lang="en-AU" sz="1600" i="1" dirty="0"/>
              <a:t>The Journal of Higher Education </a:t>
            </a:r>
            <a:r>
              <a:rPr lang="en-AU" sz="1600" b="1" dirty="0"/>
              <a:t>83:</a:t>
            </a:r>
            <a:r>
              <a:rPr lang="en-AU" sz="1600" dirty="0"/>
              <a:t> 725-760.</a:t>
            </a:r>
            <a:endParaRPr lang="en-NZ" sz="1600" dirty="0"/>
          </a:p>
          <a:p>
            <a:pPr marL="411480" lvl="1" indent="-457200">
              <a:buNone/>
            </a:pPr>
            <a:endParaRPr lang="en-NZ" dirty="0"/>
          </a:p>
          <a:p>
            <a:pPr marL="11430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8851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87553" cy="4800600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AU" sz="2600" dirty="0"/>
              <a:t>In what ways do New Zealand tourism organisations translate the 100% Pure ‘clean-green’ branding campaign into authentic sustainable management strategies. What are the sustainability practices, policies and perceptions of these organisations?</a:t>
            </a:r>
            <a:endParaRPr lang="en-US" sz="2600" dirty="0"/>
          </a:p>
          <a:p>
            <a:endParaRPr lang="en-AU" dirty="0" smtClean="0"/>
          </a:p>
          <a:p>
            <a:endParaRPr lang="en-US" dirty="0"/>
          </a:p>
          <a:p>
            <a:r>
              <a:rPr lang="en-AU" dirty="0"/>
              <a:t>To answer this research question the following will be considered:</a:t>
            </a:r>
            <a:endParaRPr lang="en-US" dirty="0"/>
          </a:p>
          <a:p>
            <a:pPr marL="868680" lvl="1" indent="-457200">
              <a:buFont typeface="+mj-lt"/>
              <a:buAutoNum type="arabicPeriod"/>
            </a:pPr>
            <a:r>
              <a:rPr lang="en-AU" dirty="0"/>
              <a:t> </a:t>
            </a:r>
            <a:r>
              <a:rPr lang="en-AU" dirty="0" smtClean="0"/>
              <a:t>What </a:t>
            </a:r>
            <a:r>
              <a:rPr lang="en-AU" dirty="0"/>
              <a:t>are the drives and constraints of the strategic sustainability policies and procedures?</a:t>
            </a:r>
            <a:endParaRPr lang="en-US" dirty="0"/>
          </a:p>
          <a:p>
            <a:pPr marL="868680" lvl="1" indent="-457200">
              <a:buFont typeface="+mj-lt"/>
              <a:buAutoNum type="arabicPeriod"/>
            </a:pPr>
            <a:r>
              <a:rPr lang="en-AU" dirty="0"/>
              <a:t>How are sustainability strategies implemented from the top-down and the ground-up to ensure authenticity and embeddedness? </a:t>
            </a:r>
            <a:endParaRPr lang="en-US" dirty="0"/>
          </a:p>
          <a:p>
            <a:pPr marL="868680" lvl="1" indent="-457200">
              <a:buFont typeface="+mj-lt"/>
              <a:buAutoNum type="arabicPeriod"/>
            </a:pPr>
            <a:r>
              <a:rPr lang="en-AU" dirty="0"/>
              <a:t>What is the influence of management and employee buy-in, attitudes and personal values?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503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54529" cy="4800600"/>
          </a:xfrm>
        </p:spPr>
        <p:txBody>
          <a:bodyPr/>
          <a:lstStyle/>
          <a:p>
            <a:pPr lvl="0"/>
            <a:r>
              <a:rPr lang="en-AU" dirty="0"/>
              <a:t>The focus of this research is to investigate process by which ecological sustainable strategies are implemented and embedded throughout an organisation. </a:t>
            </a:r>
            <a:endParaRPr lang="en-US" dirty="0"/>
          </a:p>
          <a:p>
            <a:endParaRPr lang="en-US" dirty="0" smtClean="0"/>
          </a:p>
          <a:p>
            <a:pPr lvl="0"/>
            <a:r>
              <a:rPr lang="en-AU" dirty="0"/>
              <a:t>A criticism of ‘green’ strategies is that they may be superficial rather than embedded, and open to accusations of ‘</a:t>
            </a:r>
            <a:r>
              <a:rPr lang="en-AU" dirty="0" smtClean="0"/>
              <a:t>greenwash’</a:t>
            </a:r>
            <a:endParaRPr lang="en-US" dirty="0"/>
          </a:p>
          <a:p>
            <a:endParaRPr lang="en-US" dirty="0" smtClean="0"/>
          </a:p>
          <a:p>
            <a:pPr lvl="0"/>
            <a:r>
              <a:rPr lang="en-AU" dirty="0"/>
              <a:t>The tourism industry provides an ideal context to examine these issues when its strategy for competitive advantage is differentiate by adopting a ‘green’ image and ‘authentic’ imagery and engagement with the natural environment.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643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z="2400" dirty="0"/>
              <a:t>The literature reviewed for this research is in two parts. </a:t>
            </a:r>
            <a:endParaRPr lang="en-US" sz="2400" dirty="0"/>
          </a:p>
          <a:p>
            <a:endParaRPr lang="en-AU" dirty="0" smtClean="0"/>
          </a:p>
          <a:p>
            <a:r>
              <a:rPr lang="en-AU" dirty="0" smtClean="0"/>
              <a:t>An </a:t>
            </a:r>
            <a:r>
              <a:rPr lang="en-AU" dirty="0"/>
              <a:t>investigation of sustainability from a business perspective, with particular reference to the tourism industry. </a:t>
            </a:r>
            <a:endParaRPr lang="en-US" dirty="0"/>
          </a:p>
          <a:p>
            <a:endParaRPr lang="en-AU" dirty="0" smtClean="0"/>
          </a:p>
          <a:p>
            <a:r>
              <a:rPr lang="en-AU" dirty="0" smtClean="0"/>
              <a:t>Strategy </a:t>
            </a:r>
            <a:r>
              <a:rPr lang="en-AU" dirty="0"/>
              <a:t>is explored from the perspectives of top-down and bottom-up implementation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561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AU" sz="2400" dirty="0"/>
              <a:t>This research used interpretivist and qualitative data collection and analysis tools and techniques </a:t>
            </a:r>
            <a:endParaRPr lang="en-AU" sz="2400" dirty="0" smtClean="0"/>
          </a:p>
          <a:p>
            <a:pPr lvl="0"/>
            <a:endParaRPr lang="en-AU" sz="2400" dirty="0" smtClean="0"/>
          </a:p>
          <a:p>
            <a:pPr lvl="0"/>
            <a:r>
              <a:rPr lang="en-AU" sz="2400" dirty="0" smtClean="0"/>
              <a:t>This </a:t>
            </a:r>
            <a:r>
              <a:rPr lang="en-AU" sz="2400" dirty="0"/>
              <a:t>research data was obtained using two approaches: </a:t>
            </a:r>
            <a:endParaRPr lang="en-US" sz="2400" dirty="0"/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A </a:t>
            </a:r>
            <a:r>
              <a:rPr lang="en-AU" dirty="0"/>
              <a:t>multiple case studies </a:t>
            </a:r>
            <a:r>
              <a:rPr lang="en-AU" dirty="0" smtClean="0"/>
              <a:t>technique</a:t>
            </a:r>
          </a:p>
          <a:p>
            <a:pPr lvl="1"/>
            <a:endParaRPr lang="en-AU" dirty="0"/>
          </a:p>
          <a:p>
            <a:pPr lvl="1"/>
            <a:r>
              <a:rPr lang="en-AU" dirty="0" smtClean="0"/>
              <a:t>Observation </a:t>
            </a:r>
            <a:r>
              <a:rPr lang="en-AU" dirty="0"/>
              <a:t>of the </a:t>
            </a:r>
            <a:r>
              <a:rPr lang="en-AU" dirty="0" err="1"/>
              <a:t>i</a:t>
            </a:r>
            <a:r>
              <a:rPr lang="en-AU" dirty="0"/>
              <a:t>-SITE buildings; a place where tourists interact with the 100% Pure brand</a:t>
            </a:r>
            <a:endParaRPr lang="en-US" dirty="0"/>
          </a:p>
          <a:p>
            <a:endParaRPr lang="en-US" dirty="0" smtClean="0"/>
          </a:p>
          <a:p>
            <a:r>
              <a:rPr lang="en-AU" dirty="0"/>
              <a:t>Thematic analysis of the interview transcripts was undertaken to identify, analyse and report patterns (themes) within the data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5334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419" y="1160637"/>
            <a:ext cx="7947445" cy="5240163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AU" dirty="0" smtClean="0"/>
              <a:t>Sustainability </a:t>
            </a:r>
            <a:r>
              <a:rPr lang="en-AU" dirty="0"/>
              <a:t>and Authenticity: Participant’s Concepts and </a:t>
            </a:r>
            <a:r>
              <a:rPr lang="en-AU" dirty="0" smtClean="0"/>
              <a:t>Actions</a:t>
            </a:r>
          </a:p>
          <a:p>
            <a:endParaRPr lang="en-AU" dirty="0" smtClean="0"/>
          </a:p>
          <a:p>
            <a:r>
              <a:rPr lang="en-AU" dirty="0" smtClean="0"/>
              <a:t>Sustainability</a:t>
            </a:r>
            <a:r>
              <a:rPr lang="en-AU" dirty="0"/>
              <a:t>: a comparison of key words and phrases</a:t>
            </a:r>
          </a:p>
          <a:p>
            <a:pPr marL="114300" indent="0">
              <a:buNone/>
            </a:pPr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pPr lvl="2"/>
            <a:endParaRPr lang="en-AU" dirty="0" smtClean="0"/>
          </a:p>
          <a:p>
            <a:pPr marL="1508760" lvl="5" indent="0" algn="r">
              <a:buNone/>
            </a:pPr>
            <a:r>
              <a:rPr lang="en-AU" dirty="0"/>
              <a:t>	</a:t>
            </a:r>
            <a:endParaRPr lang="en-US" dirty="0"/>
          </a:p>
          <a:p>
            <a:endParaRPr lang="en-AU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5547413"/>
              </p:ext>
            </p:extLst>
          </p:nvPr>
        </p:nvGraphicFramePr>
        <p:xfrm>
          <a:off x="457200" y="2333382"/>
          <a:ext cx="7620000" cy="38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00"/>
                <a:gridCol w="2540000"/>
                <a:gridCol w="2540000"/>
              </a:tblGrid>
              <a:tr h="3726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b="1" dirty="0">
                          <a:effectLst/>
                          <a:latin typeface="Calibri"/>
                          <a:ea typeface="ＭＳ 明朝"/>
                        </a:rPr>
                        <a:t>Key Words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b="1" dirty="0">
                          <a:effectLst/>
                          <a:latin typeface="Calibri"/>
                          <a:ea typeface="ＭＳ 明朝"/>
                        </a:rPr>
                        <a:t>Participants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b="1">
                          <a:effectLst/>
                          <a:latin typeface="Calibri"/>
                          <a:ea typeface="ＭＳ 明朝"/>
                        </a:rPr>
                        <a:t>Literature Reference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Calibri"/>
                          <a:ea typeface="ＭＳ 明朝"/>
                        </a:rPr>
                        <a:t>Environment and Environmental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Calibri"/>
                          <a:ea typeface="ＭＳ 明朝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Calibri"/>
                          <a:ea typeface="ＭＳ 明朝"/>
                        </a:rPr>
                        <a:t>Manager: F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Calibri"/>
                          <a:ea typeface="ＭＳ 明朝"/>
                        </a:rPr>
                        <a:t>Information Consultant: L, N, </a:t>
                      </a:r>
                      <a:r>
                        <a:rPr lang="en-AU" sz="1200" dirty="0" smtClean="0">
                          <a:effectLst/>
                          <a:latin typeface="Calibri"/>
                          <a:ea typeface="ＭＳ 明朝"/>
                        </a:rPr>
                        <a:t>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Schianetz </a:t>
                      </a:r>
                      <a:r>
                        <a:rPr lang="en-US" sz="1200" i="1">
                          <a:effectLst/>
                          <a:latin typeface="Calibri"/>
                          <a:ea typeface="Times New Roman"/>
                        </a:rPr>
                        <a:t>et al.</a:t>
                      </a: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, 2007, p. 374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Soteriou &amp; Coccossis, 2010, p. 191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Conservation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Manager: E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Information Consultant: N, P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Roberts &amp; Tribe, 2008, p. 584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Preservation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Information Consultant: P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Roberts &amp; Tribe, 2008, p. 584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Ecology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Information Consultant: S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Timur &amp; Getz, 2009, p. 221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Brown &amp; Stone, 2007, p. 716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Soteriou &amp; Coccossis, 2010, p. </a:t>
                      </a:r>
                      <a:r>
                        <a:rPr lang="en-US" sz="1200" dirty="0" smtClean="0">
                          <a:effectLst/>
                          <a:latin typeface="Calibri"/>
                          <a:ea typeface="Times New Roman"/>
                        </a:rPr>
                        <a:t>191</a:t>
                      </a:r>
                    </a:p>
                    <a:p>
                      <a:pPr marL="457200" indent="-457200" algn="just"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Pollution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Information Consultant: Q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Mackoy </a:t>
                      </a:r>
                      <a:r>
                        <a:rPr lang="en-US" sz="1200" i="1">
                          <a:effectLst/>
                          <a:latin typeface="Calibri"/>
                          <a:ea typeface="Times New Roman"/>
                        </a:rPr>
                        <a:t>et al.</a:t>
                      </a: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, 1997, p. 38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Managing resources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Calibri"/>
                          <a:ea typeface="ＭＳ 明朝"/>
                        </a:rPr>
                        <a:t>Manager: E, F, H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Calibri"/>
                          <a:ea typeface="ＭＳ 明朝"/>
                        </a:rPr>
                        <a:t>Information Consultant: M, </a:t>
                      </a:r>
                      <a:r>
                        <a:rPr lang="en-AU" sz="1200" dirty="0" smtClean="0">
                          <a:effectLst/>
                          <a:latin typeface="Calibri"/>
                          <a:ea typeface="ＭＳ 明朝"/>
                        </a:rPr>
                        <a:t>P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Timur &amp; Getz, 2009, p. 221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Calibri"/>
                          <a:ea typeface="ＭＳ 明朝"/>
                        </a:rPr>
                        <a:t>Natural resources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Calibri"/>
                          <a:ea typeface="ＭＳ 明朝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Calibri"/>
                          <a:ea typeface="ＭＳ 明朝"/>
                        </a:rPr>
                        <a:t>Manager: E</a:t>
                      </a:r>
                      <a:endParaRPr lang="en-US" sz="1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Schianetz </a:t>
                      </a:r>
                      <a:r>
                        <a:rPr lang="en-US" sz="1200" i="1" dirty="0">
                          <a:effectLst/>
                          <a:latin typeface="Calibri"/>
                          <a:ea typeface="Times New Roman"/>
                        </a:rPr>
                        <a:t>et al.</a:t>
                      </a: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, 2007, p. 374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5301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33328"/>
            <a:ext cx="7954529" cy="5267472"/>
          </a:xfrm>
        </p:spPr>
        <p:txBody>
          <a:bodyPr/>
          <a:lstStyle/>
          <a:p>
            <a:pPr marL="114300" indent="0">
              <a:buNone/>
            </a:pPr>
            <a:r>
              <a:rPr lang="en-AU" dirty="0"/>
              <a:t>Sustainability and Authenticity: Participant’s Concepts and Actions</a:t>
            </a:r>
          </a:p>
          <a:p>
            <a:endParaRPr lang="en-US" dirty="0" smtClean="0"/>
          </a:p>
          <a:p>
            <a:r>
              <a:rPr lang="en-AU" dirty="0"/>
              <a:t>Participant Responses to Home Action Quick Questions</a:t>
            </a:r>
            <a:r>
              <a:rPr lang="en-US" dirty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145986"/>
              </p:ext>
            </p:extLst>
          </p:nvPr>
        </p:nvGraphicFramePr>
        <p:xfrm>
          <a:off x="764702" y="2359056"/>
          <a:ext cx="7428538" cy="398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7562"/>
                <a:gridCol w="720493"/>
                <a:gridCol w="732916"/>
                <a:gridCol w="596271"/>
                <a:gridCol w="844715"/>
                <a:gridCol w="546581"/>
              </a:tblGrid>
              <a:tr h="3983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  <a:ea typeface="ＭＳ 明朝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  <a:ea typeface="ＭＳ 明朝"/>
                        </a:rPr>
                        <a:t>Participant’s Responses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3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ＭＳ 明朝"/>
                        </a:rPr>
                        <a:t>Action</a:t>
                      </a: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Always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Mostly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Often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Sometimes 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Never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983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Conserve Energy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  <a:tr h="3983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Use Energy Efficient Light-Bulbs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4</a:t>
                      </a:r>
                    </a:p>
                  </a:txBody>
                  <a:tcPr marL="68580" marR="68580" marT="0" marB="0"/>
                </a:tc>
              </a:tr>
              <a:tr h="3983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Conserve Water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6</a:t>
                      </a:r>
                    </a:p>
                  </a:txBody>
                  <a:tcPr marL="68580" marR="68580" marT="0" marB="0"/>
                </a:tc>
              </a:tr>
              <a:tr h="3983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Recycle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3983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Compost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6</a:t>
                      </a:r>
                    </a:p>
                  </a:txBody>
                  <a:tcPr marL="68580" marR="68580" marT="0" marB="0"/>
                </a:tc>
              </a:tr>
              <a:tr h="3983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Use Reusable </a:t>
                      </a:r>
                      <a:r>
                        <a:rPr lang="en-US" sz="1200" dirty="0" smtClean="0">
                          <a:effectLst/>
                          <a:latin typeface="+mj-lt"/>
                          <a:ea typeface="ＭＳ 明朝"/>
                        </a:rPr>
                        <a:t>Food Containers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2</a:t>
                      </a:r>
                    </a:p>
                  </a:txBody>
                  <a:tcPr marL="68580" marR="68580" marT="0" marB="0"/>
                </a:tc>
              </a:tr>
              <a:tr h="3983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Avoid Excessive Packaging or Use Reusable Bags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3983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Disposing of Durables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ＭＳ 明朝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ＭＳ 明朝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8350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65055"/>
            <a:ext cx="8009151" cy="5335745"/>
          </a:xfrm>
        </p:spPr>
        <p:txBody>
          <a:bodyPr/>
          <a:lstStyle/>
          <a:p>
            <a:pPr marL="114300" indent="0">
              <a:buNone/>
            </a:pPr>
            <a:r>
              <a:rPr lang="en-AU" dirty="0"/>
              <a:t>Sustainability and Authenticity: Participant’s Concepts and Actions</a:t>
            </a:r>
          </a:p>
          <a:p>
            <a:endParaRPr lang="en-US" dirty="0" smtClean="0"/>
          </a:p>
          <a:p>
            <a:r>
              <a:rPr lang="en-US" dirty="0"/>
              <a:t>Authentic: a Comparison of Key Words 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35362524"/>
              </p:ext>
            </p:extLst>
          </p:nvPr>
        </p:nvGraphicFramePr>
        <p:xfrm>
          <a:off x="737392" y="2389546"/>
          <a:ext cx="7578748" cy="4157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2812"/>
                <a:gridCol w="2646879"/>
                <a:gridCol w="2739057"/>
              </a:tblGrid>
              <a:tr h="2828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b="1" dirty="0">
                          <a:effectLst/>
                          <a:latin typeface="+mj-lt"/>
                          <a:ea typeface="ＭＳ 明朝"/>
                        </a:rPr>
                        <a:t>Key Words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b="1">
                          <a:effectLst/>
                          <a:latin typeface="+mj-lt"/>
                          <a:ea typeface="ＭＳ 明朝"/>
                        </a:rPr>
                        <a:t>Participants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b="1">
                          <a:effectLst/>
                          <a:latin typeface="+mj-lt"/>
                          <a:ea typeface="ＭＳ 明朝"/>
                        </a:rPr>
                        <a:t>Literature Reference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5064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Real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ＭＳ 明朝"/>
                        </a:rPr>
                        <a:t>Managers: E, G, H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ＭＳ 明朝"/>
                        </a:rPr>
                        <a:t>Information Consultants: P, R, T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Times New Roman"/>
                        </a:rPr>
                        <a:t>Yeoman </a:t>
                      </a:r>
                      <a:r>
                        <a:rPr lang="en-AU" sz="1200" i="1">
                          <a:effectLst/>
                          <a:latin typeface="+mj-lt"/>
                          <a:ea typeface="Times New Roman"/>
                        </a:rPr>
                        <a:t>et al.</a:t>
                      </a:r>
                      <a:r>
                        <a:rPr lang="en-AU" sz="1200">
                          <a:effectLst/>
                          <a:latin typeface="+mj-lt"/>
                          <a:ea typeface="Times New Roman"/>
                        </a:rPr>
                        <a:t>, 2007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Times New Roman"/>
                        </a:rPr>
                        <a:t>Beverland &amp; Farrelly, 2009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Times New Roman"/>
                        </a:rPr>
                        <a:t>Leigh, Peters &amp; Shelton, 2006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3376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ＭＳ 明朝"/>
                        </a:rPr>
                        <a:t>Original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Manager G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Information Consultants: M, P, Q, </a:t>
                      </a:r>
                      <a:r>
                        <a:rPr lang="en-AU" sz="1200" dirty="0" smtClean="0">
                          <a:effectLst/>
                          <a:latin typeface="+mj-lt"/>
                          <a:ea typeface="ＭＳ 明朝"/>
                        </a:rPr>
                        <a:t>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Times New Roman"/>
                        </a:rPr>
                        <a:t>Yeoman </a:t>
                      </a:r>
                      <a:r>
                        <a:rPr lang="en-AU" sz="1200" i="1">
                          <a:effectLst/>
                          <a:latin typeface="+mj-lt"/>
                          <a:ea typeface="Times New Roman"/>
                        </a:rPr>
                        <a:t>et al.</a:t>
                      </a:r>
                      <a:r>
                        <a:rPr lang="en-AU" sz="1200">
                          <a:effectLst/>
                          <a:latin typeface="+mj-lt"/>
                          <a:ea typeface="Times New Roman"/>
                        </a:rPr>
                        <a:t>, 2007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5064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ＭＳ 明朝"/>
                        </a:rPr>
                        <a:t>Genuine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Manager E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Information Consultants: L, M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Times New Roman"/>
                        </a:rPr>
                        <a:t>Beverland &amp; Farrelly, 2009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Times New Roman"/>
                        </a:rPr>
                        <a:t>Chronis &amp; Hampton, 2008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Times New Roman"/>
                        </a:rPr>
                        <a:t>Gardner </a:t>
                      </a:r>
                      <a:r>
                        <a:rPr lang="en-AU" sz="1200" i="1">
                          <a:effectLst/>
                          <a:latin typeface="+mj-lt"/>
                          <a:ea typeface="Times New Roman"/>
                        </a:rPr>
                        <a:t>et al.</a:t>
                      </a:r>
                      <a:r>
                        <a:rPr lang="en-AU" sz="1200">
                          <a:effectLst/>
                          <a:latin typeface="+mj-lt"/>
                          <a:ea typeface="Times New Roman"/>
                        </a:rPr>
                        <a:t>, 2011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3376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Not copied, fake or imitation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Manager E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Information Consultants: P, </a:t>
                      </a:r>
                      <a:r>
                        <a:rPr lang="en-AU" sz="1200" dirty="0" smtClean="0">
                          <a:effectLst/>
                          <a:latin typeface="+mj-lt"/>
                          <a:ea typeface="ＭＳ 明朝"/>
                        </a:rPr>
                        <a:t>T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Times New Roman"/>
                        </a:rPr>
                        <a:t>Yeoman </a:t>
                      </a:r>
                      <a:r>
                        <a:rPr lang="en-AU" sz="1200" i="1" dirty="0">
                          <a:effectLst/>
                          <a:latin typeface="+mj-lt"/>
                          <a:ea typeface="Times New Roman"/>
                        </a:rPr>
                        <a:t>et al.</a:t>
                      </a:r>
                      <a:r>
                        <a:rPr lang="en-AU" sz="1200" dirty="0">
                          <a:effectLst/>
                          <a:latin typeface="+mj-lt"/>
                          <a:ea typeface="Times New Roman"/>
                        </a:rPr>
                        <a:t>, 2007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3376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ＭＳ 明朝"/>
                        </a:rPr>
                        <a:t>Has a History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Managers: F, H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Information Consultants: K, </a:t>
                      </a:r>
                      <a:r>
                        <a:rPr lang="en-AU" sz="1200" dirty="0" smtClean="0">
                          <a:effectLst/>
                          <a:latin typeface="+mj-lt"/>
                          <a:ea typeface="ＭＳ 明朝"/>
                        </a:rPr>
                        <a:t>R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2828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ＭＳ 明朝"/>
                        </a:rPr>
                        <a:t>Consistent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ＭＳ 明朝"/>
                        </a:rPr>
                        <a:t>Information Consultants: K, P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 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2828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ＭＳ 明朝"/>
                        </a:rPr>
                        <a:t>Pure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ＭＳ 明朝"/>
                        </a:rPr>
                        <a:t>Information Consultant T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 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2828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ＭＳ 明朝"/>
                        </a:rPr>
                        <a:t>Unique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Information Consultant Q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 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2828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+mj-lt"/>
                          <a:ea typeface="ＭＳ 明朝"/>
                        </a:rPr>
                        <a:t>Raw, rough around the edges</a:t>
                      </a:r>
                      <a:endParaRPr lang="en-US" sz="120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Information Consultant O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j-lt"/>
                          <a:ea typeface="ＭＳ 明朝"/>
                        </a:rPr>
                        <a:t> </a:t>
                      </a:r>
                      <a:endParaRPr lang="en-US" sz="1200" dirty="0">
                        <a:effectLst/>
                        <a:latin typeface="+mj-lt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1005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33328"/>
            <a:ext cx="7981841" cy="5267472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AU" sz="2600" dirty="0"/>
              <a:t>The Physical Environment and Third-Party </a:t>
            </a:r>
            <a:r>
              <a:rPr lang="en-AU" sz="2600" dirty="0" smtClean="0"/>
              <a:t>Accreditation</a:t>
            </a:r>
          </a:p>
          <a:p>
            <a:endParaRPr lang="en-AU" sz="2400" dirty="0" smtClean="0"/>
          </a:p>
          <a:p>
            <a:r>
              <a:rPr lang="en-AU" dirty="0"/>
              <a:t>“Increasing number of tourists, particularly from overseas, particularly from </a:t>
            </a:r>
            <a:r>
              <a:rPr lang="en-AU" dirty="0" smtClean="0"/>
              <a:t>Europe .</a:t>
            </a:r>
            <a:r>
              <a:rPr lang="en-AU" dirty="0"/>
              <a:t>.. </a:t>
            </a:r>
            <a:r>
              <a:rPr lang="en-AU" dirty="0" smtClean="0"/>
              <a:t>are </a:t>
            </a:r>
            <a:r>
              <a:rPr lang="en-AU" dirty="0"/>
              <a:t>particularly asking for eco-friendly products or products that have been Qualmark </a:t>
            </a:r>
            <a:r>
              <a:rPr lang="en-AU" dirty="0" smtClean="0"/>
              <a:t>assessed</a:t>
            </a:r>
            <a:r>
              <a:rPr lang="en-AU" dirty="0"/>
              <a:t>.” </a:t>
            </a:r>
            <a:endParaRPr lang="en-AU" dirty="0" smtClean="0"/>
          </a:p>
          <a:p>
            <a:pPr marL="114300" indent="0" algn="r">
              <a:buNone/>
            </a:pPr>
            <a:r>
              <a:rPr lang="en-AU" sz="1600" dirty="0" smtClean="0"/>
              <a:t>(</a:t>
            </a:r>
            <a:r>
              <a:rPr lang="en-AU" sz="1600" dirty="0"/>
              <a:t>Manager G)</a:t>
            </a:r>
          </a:p>
          <a:p>
            <a:endParaRPr lang="en-US" dirty="0"/>
          </a:p>
          <a:p>
            <a:r>
              <a:rPr lang="en-US" dirty="0" smtClean="0"/>
              <a:t>Most participants suggested that </a:t>
            </a:r>
            <a:r>
              <a:rPr lang="en-US" dirty="0"/>
              <a:t>looks and comfort levels </a:t>
            </a:r>
            <a:r>
              <a:rPr lang="en-US" dirty="0" smtClean="0"/>
              <a:t>of the </a:t>
            </a:r>
            <a:r>
              <a:rPr lang="en-US" dirty="0" err="1" smtClean="0"/>
              <a:t>i</a:t>
            </a:r>
            <a:r>
              <a:rPr lang="en-US" dirty="0" smtClean="0"/>
              <a:t>-SITE was more important than </a:t>
            </a:r>
            <a:r>
              <a:rPr lang="en-US" dirty="0"/>
              <a:t>energy </a:t>
            </a:r>
            <a:r>
              <a:rPr lang="en-US" dirty="0" smtClean="0"/>
              <a:t>efficiency.</a:t>
            </a:r>
          </a:p>
          <a:p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 err="1"/>
              <a:t>i</a:t>
            </a:r>
            <a:r>
              <a:rPr lang="en-US" dirty="0"/>
              <a:t>-SITE with a Silver Enviro Award </a:t>
            </a:r>
            <a:r>
              <a:rPr lang="en-US" dirty="0" smtClean="0"/>
              <a:t>had </a:t>
            </a:r>
            <a:r>
              <a:rPr lang="en-US" dirty="0"/>
              <a:t>few features that were easily identifiable and observable as being </a:t>
            </a:r>
            <a:r>
              <a:rPr lang="en-US" dirty="0" smtClean="0"/>
              <a:t>sustainable.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834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241</TotalTime>
  <Words>1264</Words>
  <Application>Microsoft Office PowerPoint</Application>
  <PresentationFormat>On-screen Show (4:3)</PresentationFormat>
  <Paragraphs>245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Adjacency</vt:lpstr>
      <vt:lpstr>i-SITEs and the Implementation of Authentic Sustainable Strategies: 100% Pure Rhetoric?</vt:lpstr>
      <vt:lpstr>Research Question</vt:lpstr>
      <vt:lpstr>GAP</vt:lpstr>
      <vt:lpstr>Literature Review</vt:lpstr>
      <vt:lpstr>Research Methodology</vt:lpstr>
      <vt:lpstr>Findings</vt:lpstr>
      <vt:lpstr>Findings</vt:lpstr>
      <vt:lpstr>Findings</vt:lpstr>
      <vt:lpstr>Findings</vt:lpstr>
      <vt:lpstr>Barriers to Implementing and Embedding Authentic Sustainability Strategies</vt:lpstr>
      <vt:lpstr>Barriers to Implementing and Embedding Authentic Sustainability Strategies</vt:lpstr>
      <vt:lpstr>Barriers to Implementing and Embedding Authentic Sustainability Strategies</vt:lpstr>
      <vt:lpstr>Research Implications</vt:lpstr>
      <vt:lpstr>Policy Recommendations</vt:lpstr>
      <vt:lpstr>Acknowledgements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i-SITEs and the Implementation of Authentic Sustainable Strategies: 100% Pure Rhetoric?</dc:title>
  <dc:creator>Jeremy Morrow</dc:creator>
  <cp:lastModifiedBy>smowatt</cp:lastModifiedBy>
  <cp:revision>23</cp:revision>
  <dcterms:created xsi:type="dcterms:W3CDTF">2013-11-07T23:38:14Z</dcterms:created>
  <dcterms:modified xsi:type="dcterms:W3CDTF">2013-12-16T00:57:06Z</dcterms:modified>
</cp:coreProperties>
</file>