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72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3" r:id="rId17"/>
    <p:sldId id="274" r:id="rId18"/>
    <p:sldId id="270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78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4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64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85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43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444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26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66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67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9F6EA-5B2A-8448-BB0E-F6615B602523}" type="datetimeFigureOut">
              <a:rPr lang="en-US" smtClean="0"/>
              <a:t>27/01/13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45DE8-DF76-5840-9A3C-8C82EC32F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5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4089" y="1125251"/>
            <a:ext cx="8231609" cy="2154051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Evidence for a question: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where is the </a:t>
            </a:r>
            <a:r>
              <a:rPr lang="en-US" b="1" dirty="0" err="1" smtClean="0">
                <a:solidFill>
                  <a:srgbClr val="0000FF"/>
                </a:solidFill>
              </a:rPr>
              <a:t>Solomons</a:t>
            </a:r>
            <a:r>
              <a:rPr lang="en-US" b="1" dirty="0" smtClean="0">
                <a:solidFill>
                  <a:srgbClr val="0000FF"/>
                </a:solidFill>
              </a:rPr>
              <a:t> diaspora?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Richard Bedford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University of Waikato and AUT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724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Solomons Diaspora, 2000-2002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247256"/>
              </p:ext>
            </p:extLst>
          </p:nvPr>
        </p:nvGraphicFramePr>
        <p:xfrm>
          <a:off x="457201" y="1828800"/>
          <a:ext cx="8178769" cy="4539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8572"/>
                <a:gridCol w="2601445"/>
                <a:gridCol w="2088752"/>
              </a:tblGrid>
              <a:tr h="567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Place</a:t>
                      </a:r>
                      <a:r>
                        <a:rPr lang="en-US" sz="2400" b="1" baseline="0" dirty="0" smtClean="0">
                          <a:latin typeface="Calibri"/>
                          <a:cs typeface="Calibri"/>
                        </a:rPr>
                        <a:t> of residence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Number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Percent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567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Other Melanesia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1,400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33.3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567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Australia/NZ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1,800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42.8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567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UK/Europe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490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11.7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567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Asia/Middle East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250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6.0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567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Americas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220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5.2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567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Africa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40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latin typeface="Calibri"/>
                          <a:cs typeface="Calibri"/>
                        </a:rPr>
                        <a:t>1.0</a:t>
                      </a:r>
                      <a:endParaRPr lang="en-US" sz="24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56744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r>
                        <a:rPr lang="en-US" sz="2400" b="1" baseline="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 diaspora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4,200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100.0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93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83487" cy="104438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NZ Visa Approvals, Solomon Islanders, 2002-2011 (June Years)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860874"/>
              </p:ext>
            </p:extLst>
          </p:nvPr>
        </p:nvGraphicFramePr>
        <p:xfrm>
          <a:off x="457200" y="1981202"/>
          <a:ext cx="82296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815"/>
                <a:gridCol w="2017986"/>
                <a:gridCol w="1965797"/>
                <a:gridCol w="1850002"/>
              </a:tblGrid>
              <a:tr h="7239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Visa category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2002-06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2007-11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2002-11</a:t>
                      </a:r>
                      <a:endParaRPr lang="en-US" sz="2400" b="1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Residence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115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132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247</a:t>
                      </a:r>
                      <a:endParaRPr lang="en-US" sz="2400" b="1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Study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800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602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1,402</a:t>
                      </a:r>
                      <a:endParaRPr lang="en-US" sz="2400" b="1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Temporary work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338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1,699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2,037</a:t>
                      </a:r>
                      <a:endParaRPr lang="en-US" sz="2400" b="1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Visit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1,852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2,500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4,352</a:t>
                      </a:r>
                      <a:endParaRPr lang="en-US" sz="2400" b="1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Total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3,105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4,933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8,038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48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83487" cy="104438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PLT Migration of Solomon Islanders to ANZ, 2002-06 (June Years)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3601482"/>
              </p:ext>
            </p:extLst>
          </p:nvPr>
        </p:nvGraphicFramePr>
        <p:xfrm>
          <a:off x="457200" y="1904999"/>
          <a:ext cx="82296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Flow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Australia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New Zealand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Total</a:t>
                      </a:r>
                      <a:endParaRPr lang="en-US" sz="24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Arrivals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857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383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1,240</a:t>
                      </a:r>
                      <a:endParaRPr lang="en-US" sz="24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Departures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703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368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1,071</a:t>
                      </a:r>
                      <a:endParaRPr lang="en-US" sz="24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Net gain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154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169</a:t>
                      </a:r>
                      <a:endParaRPr lang="en-US" sz="24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MER (%)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7.3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2.0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7.3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16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83487" cy="104438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PLT Migration of Fiji Citizens to ANZ, 2002-06 (June Years)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2315799"/>
              </p:ext>
            </p:extLst>
          </p:nvPr>
        </p:nvGraphicFramePr>
        <p:xfrm>
          <a:off x="457200" y="1904999"/>
          <a:ext cx="82296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Flow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Australia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New Zealand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Total</a:t>
                      </a:r>
                      <a:endParaRPr lang="en-US" sz="24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Arrivals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14,555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12,087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26,642</a:t>
                      </a:r>
                      <a:endParaRPr lang="en-US" sz="24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Departures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3,693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1,760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5,453</a:t>
                      </a:r>
                      <a:endParaRPr lang="en-US" sz="24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Net gain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10,862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10,327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21,189</a:t>
                      </a:r>
                      <a:endParaRPr lang="en-US" sz="24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MER (%)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59.5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74.6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66.0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87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83487" cy="104438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Solomon Is-Born Populations in Australia and NZ, 2001 and 2006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793152"/>
              </p:ext>
            </p:extLst>
          </p:nvPr>
        </p:nvGraphicFramePr>
        <p:xfrm>
          <a:off x="457200" y="1981200"/>
          <a:ext cx="8229600" cy="4443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8878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Year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Australia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New Zealand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Solomon Is</a:t>
                      </a:r>
                      <a:endParaRPr lang="en-US" sz="2400" b="1" dirty="0"/>
                    </a:p>
                  </a:txBody>
                  <a:tcPr/>
                </a:tc>
              </a:tr>
              <a:tr h="88878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2001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1,326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505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428,000</a:t>
                      </a:r>
                      <a:endParaRPr lang="en-US" sz="2400" b="1" dirty="0"/>
                    </a:p>
                  </a:txBody>
                  <a:tcPr/>
                </a:tc>
              </a:tr>
              <a:tr h="88878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2006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1,498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549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493,000</a:t>
                      </a:r>
                      <a:endParaRPr lang="en-US" sz="2400" b="1" dirty="0"/>
                    </a:p>
                  </a:txBody>
                  <a:tcPr/>
                </a:tc>
              </a:tr>
              <a:tr h="888781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Change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+ 172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+42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+65,000</a:t>
                      </a:r>
                      <a:endParaRPr lang="en-US" sz="2400" b="1" dirty="0"/>
                    </a:p>
                  </a:txBody>
                  <a:tcPr/>
                </a:tc>
              </a:tr>
              <a:tr h="88878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3366FF"/>
                          </a:solidFill>
                        </a:rPr>
                        <a:t>% change</a:t>
                      </a:r>
                      <a:endParaRPr lang="en-US" sz="2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3366FF"/>
                          </a:solidFill>
                        </a:rPr>
                        <a:t>8.3</a:t>
                      </a:r>
                      <a:endParaRPr lang="en-US" sz="2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3366FF"/>
                          </a:solidFill>
                        </a:rPr>
                        <a:t>12.8</a:t>
                      </a:r>
                      <a:endParaRPr lang="en-US" sz="2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3366FF"/>
                          </a:solidFill>
                        </a:rPr>
                        <a:t>15.2</a:t>
                      </a:r>
                      <a:endParaRPr lang="en-US" sz="2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30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83487" cy="104438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Solomon Is-</a:t>
            </a:r>
            <a:r>
              <a:rPr lang="en-US" sz="3600" b="1" dirty="0">
                <a:solidFill>
                  <a:srgbClr val="0000FF"/>
                </a:solidFill>
              </a:rPr>
              <a:t>B</a:t>
            </a:r>
            <a:r>
              <a:rPr lang="en-US" sz="3600" b="1" dirty="0" smtClean="0">
                <a:solidFill>
                  <a:srgbClr val="0000FF"/>
                </a:solidFill>
              </a:rPr>
              <a:t>orn Populations in Australia and NZ, 2006 and 2011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3833490"/>
              </p:ext>
            </p:extLst>
          </p:nvPr>
        </p:nvGraphicFramePr>
        <p:xfrm>
          <a:off x="457200" y="2000431"/>
          <a:ext cx="8229600" cy="432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64834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Year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Australia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New Zealand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Solomon Is</a:t>
                      </a:r>
                      <a:endParaRPr lang="en-US" sz="2400" b="1" dirty="0"/>
                    </a:p>
                  </a:txBody>
                  <a:tcPr/>
                </a:tc>
              </a:tr>
              <a:tr h="864834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2006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1,498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549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493,000</a:t>
                      </a:r>
                      <a:endParaRPr lang="en-US" sz="2400" b="1" dirty="0"/>
                    </a:p>
                  </a:txBody>
                  <a:tcPr/>
                </a:tc>
              </a:tr>
              <a:tr h="864834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2011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1,757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(705?)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553,300</a:t>
                      </a:r>
                      <a:endParaRPr lang="en-US" sz="2400" b="1" dirty="0"/>
                    </a:p>
                  </a:txBody>
                  <a:tcPr/>
                </a:tc>
              </a:tr>
              <a:tr h="864834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Change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+ 259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(+155?)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+60,300</a:t>
                      </a:r>
                      <a:endParaRPr lang="en-US" sz="2400" b="1" dirty="0"/>
                    </a:p>
                  </a:txBody>
                  <a:tcPr/>
                </a:tc>
              </a:tr>
              <a:tr h="864834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% change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17.3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(28.2?)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12.2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90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Australia’s </a:t>
            </a:r>
            <a:r>
              <a:rPr lang="en-US" sz="3600" b="1" dirty="0" err="1" smtClean="0">
                <a:solidFill>
                  <a:srgbClr val="0000FF"/>
                </a:solidFill>
              </a:rPr>
              <a:t>Solomons</a:t>
            </a:r>
            <a:r>
              <a:rPr lang="en-US" sz="3600" b="1" dirty="0" smtClean="0">
                <a:solidFill>
                  <a:srgbClr val="0000FF"/>
                </a:solidFill>
              </a:rPr>
              <a:t> population, 2011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4436588"/>
              </p:ext>
            </p:extLst>
          </p:nvPr>
        </p:nvGraphicFramePr>
        <p:xfrm>
          <a:off x="457200" y="2028946"/>
          <a:ext cx="8229600" cy="3249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662"/>
                <a:gridCol w="1599942"/>
                <a:gridCol w="2061781"/>
                <a:gridCol w="1759215"/>
              </a:tblGrid>
              <a:tr h="64992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Birth/ancestry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err="1" smtClean="0"/>
                        <a:t>Solomons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Vanuatu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PNG</a:t>
                      </a:r>
                      <a:endParaRPr lang="en-US" sz="2400" b="1" dirty="0"/>
                    </a:p>
                  </a:txBody>
                  <a:tcPr/>
                </a:tc>
              </a:tr>
              <a:tr h="64992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Born in islands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1,757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1,107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26,787</a:t>
                      </a:r>
                      <a:endParaRPr lang="en-US" sz="2400" b="1" dirty="0"/>
                    </a:p>
                  </a:txBody>
                  <a:tcPr/>
                </a:tc>
              </a:tr>
              <a:tr h="64992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Ancestry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1,405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705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15,460</a:t>
                      </a:r>
                      <a:endParaRPr lang="en-US" sz="2400" b="1" dirty="0"/>
                    </a:p>
                  </a:txBody>
                  <a:tcPr/>
                </a:tc>
              </a:tr>
              <a:tr h="64992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Ancestry+</a:t>
                      </a:r>
                      <a:r>
                        <a:rPr lang="en-US" sz="2400" b="1" baseline="0" dirty="0" smtClean="0"/>
                        <a:t> Is born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697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289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8,752</a:t>
                      </a:r>
                      <a:endParaRPr lang="en-US" sz="2400" b="1" dirty="0"/>
                    </a:p>
                  </a:txBody>
                  <a:tcPr/>
                </a:tc>
              </a:tr>
              <a:tr h="64992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Ancestry+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Aust</a:t>
                      </a:r>
                      <a:r>
                        <a:rPr lang="en-US" sz="2400" b="1" baseline="0" dirty="0" smtClean="0"/>
                        <a:t> born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584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377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6,294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198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Age structure of </a:t>
            </a:r>
            <a:r>
              <a:rPr lang="en-US" sz="3600" b="1" dirty="0" err="1" smtClean="0">
                <a:solidFill>
                  <a:srgbClr val="0000FF"/>
                </a:solidFill>
              </a:rPr>
              <a:t>Solomons</a:t>
            </a:r>
            <a:r>
              <a:rPr lang="en-US" sz="3600" b="1" dirty="0" smtClean="0">
                <a:solidFill>
                  <a:srgbClr val="0000FF"/>
                </a:solidFill>
              </a:rPr>
              <a:t> in </a:t>
            </a:r>
            <a:r>
              <a:rPr lang="en-US" sz="3600" b="1" dirty="0" err="1" smtClean="0">
                <a:solidFill>
                  <a:srgbClr val="0000FF"/>
                </a:solidFill>
              </a:rPr>
              <a:t>Aust</a:t>
            </a:r>
            <a:r>
              <a:rPr lang="en-US" sz="3600" b="1" dirty="0" smtClean="0">
                <a:solidFill>
                  <a:srgbClr val="0000FF"/>
                </a:solidFill>
              </a:rPr>
              <a:t>, </a:t>
            </a:r>
            <a:r>
              <a:rPr lang="en-US" sz="3600" b="1" dirty="0">
                <a:solidFill>
                  <a:srgbClr val="0000FF"/>
                </a:solidFill>
              </a:rPr>
              <a:t>2011</a:t>
            </a:r>
            <a:endParaRPr lang="en-US" sz="3600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0314782"/>
              </p:ext>
            </p:extLst>
          </p:nvPr>
        </p:nvGraphicFramePr>
        <p:xfrm>
          <a:off x="457200" y="1732024"/>
          <a:ext cx="8229600" cy="3354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443144"/>
                <a:gridCol w="1830862"/>
                <a:gridCol w="1830861"/>
                <a:gridCol w="1478813"/>
              </a:tblGrid>
              <a:tr h="479259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Age group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err="1" smtClean="0"/>
                        <a:t>Solomons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Vanuatu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PNG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Pacific</a:t>
                      </a:r>
                      <a:endParaRPr lang="en-US" sz="2400" dirty="0"/>
                    </a:p>
                  </a:txBody>
                  <a:tcPr/>
                </a:tc>
              </a:tr>
              <a:tr h="479259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0-14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13.1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8.8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7.5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6.3</a:t>
                      </a:r>
                    </a:p>
                  </a:txBody>
                  <a:tcPr/>
                </a:tc>
              </a:tr>
              <a:tr h="47925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15-24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16.9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13.4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8.7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8.9</a:t>
                      </a:r>
                    </a:p>
                  </a:txBody>
                  <a:tcPr/>
                </a:tc>
              </a:tr>
              <a:tr h="479259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25-39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28.4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28.5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30.1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30.1</a:t>
                      </a:r>
                      <a:endParaRPr lang="en-US" sz="2400" b="1" dirty="0"/>
                    </a:p>
                  </a:txBody>
                  <a:tcPr/>
                </a:tc>
              </a:tr>
              <a:tr h="479259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40-59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36.4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34.6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44.1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43.0</a:t>
                      </a:r>
                      <a:endParaRPr lang="en-US" sz="2400" b="1" dirty="0"/>
                    </a:p>
                  </a:txBody>
                  <a:tcPr/>
                </a:tc>
              </a:tr>
              <a:tr h="479259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60+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5.1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14.7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9.5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11.7</a:t>
                      </a:r>
                      <a:endParaRPr lang="en-US" sz="2400" b="1" dirty="0"/>
                    </a:p>
                  </a:txBody>
                  <a:tcPr/>
                </a:tc>
              </a:tr>
              <a:tr h="479259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Total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1,757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1,107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26,652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122,357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592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83487" cy="104438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Young Adults (15-24), 2010 and 2050 (000’s)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1962432"/>
              </p:ext>
            </p:extLst>
          </p:nvPr>
        </p:nvGraphicFramePr>
        <p:xfrm>
          <a:off x="457200" y="2057400"/>
          <a:ext cx="8229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610"/>
                <a:gridCol w="1839200"/>
                <a:gridCol w="1615390"/>
                <a:gridCol w="2057400"/>
              </a:tblGrid>
              <a:tr h="711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Area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2010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2050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Difference</a:t>
                      </a:r>
                      <a:endParaRPr lang="en-US" sz="2400" b="0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6600"/>
                          </a:solidFill>
                        </a:rPr>
                        <a:t>Melanesia</a:t>
                      </a:r>
                      <a:endParaRPr lang="en-US" sz="2400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FF6600"/>
                          </a:solidFill>
                        </a:rPr>
                        <a:t>1,658</a:t>
                      </a:r>
                      <a:endParaRPr lang="en-US" sz="2400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FF6600"/>
                          </a:solidFill>
                        </a:rPr>
                        <a:t>2,757</a:t>
                      </a:r>
                      <a:endParaRPr lang="en-US" sz="2400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FF6600"/>
                          </a:solidFill>
                        </a:rPr>
                        <a:t>1,099</a:t>
                      </a:r>
                      <a:endParaRPr lang="en-US" sz="2400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Micronesia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96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100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4</a:t>
                      </a:r>
                      <a:endParaRPr lang="en-US" sz="2400" b="0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Polynesia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126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129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3</a:t>
                      </a:r>
                      <a:endParaRPr lang="en-US" sz="2400" b="0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New Zealand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628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679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41</a:t>
                      </a:r>
                      <a:endParaRPr lang="en-US" sz="2400" b="0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Australia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3,147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3,671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524</a:t>
                      </a:r>
                      <a:endParaRPr lang="en-US" sz="24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12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Western Melanesia-born in Australia, 2011 as a share of total population in island countries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817227"/>
              </p:ext>
            </p:extLst>
          </p:nvPr>
        </p:nvGraphicFramePr>
        <p:xfrm>
          <a:off x="457200" y="2028944"/>
          <a:ext cx="8229600" cy="2785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1363"/>
                <a:gridCol w="1883437"/>
                <a:gridCol w="2057400"/>
                <a:gridCol w="2057400"/>
              </a:tblGrid>
              <a:tr h="557047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Country of birth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In Australia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Pop of country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% in Australia</a:t>
                      </a:r>
                      <a:endParaRPr lang="en-US" sz="2400" b="1" dirty="0"/>
                    </a:p>
                  </a:txBody>
                  <a:tcPr/>
                </a:tc>
              </a:tr>
              <a:tr h="557047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</a:rPr>
                        <a:t>Solomons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1,757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553,200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0.32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7047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Vanuatu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1,107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251,800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0.44</a:t>
                      </a:r>
                      <a:endParaRPr lang="en-US" sz="2400" b="1" dirty="0"/>
                    </a:p>
                  </a:txBody>
                  <a:tcPr/>
                </a:tc>
              </a:tr>
              <a:tr h="557047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PNG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26,787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7,200,000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0.37</a:t>
                      </a:r>
                      <a:endParaRPr lang="en-US" sz="2400" b="1" dirty="0"/>
                    </a:p>
                  </a:txBody>
                  <a:tcPr/>
                </a:tc>
              </a:tr>
              <a:tr h="557047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All Pacific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125,498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10,012,400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1.25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722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 new diaspora for a new century?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2007 – 2011 over 2,000 visas issued to Solomon Islanders for temporary work in New Zealand, most under the </a:t>
            </a:r>
            <a:r>
              <a:rPr lang="en-US" sz="2800" b="1" dirty="0" err="1" smtClean="0"/>
              <a:t>Recognised</a:t>
            </a:r>
            <a:r>
              <a:rPr lang="en-US" sz="2800" b="1" dirty="0" smtClean="0"/>
              <a:t> Seasonal Employer Work Policy</a:t>
            </a:r>
          </a:p>
          <a:p>
            <a:r>
              <a:rPr lang="en-US" sz="2800" b="1" dirty="0" smtClean="0"/>
              <a:t>2012 Access to Australia’s seasonal work </a:t>
            </a:r>
            <a:r>
              <a:rPr lang="en-US" sz="2800" b="1" dirty="0" err="1" smtClean="0"/>
              <a:t>programme</a:t>
            </a:r>
            <a:r>
              <a:rPr lang="en-US" sz="2800" b="1" dirty="0" smtClean="0"/>
              <a:t> extended to Solomon Islands – 8 workers head for Tasmania, January 2013</a:t>
            </a:r>
          </a:p>
          <a:p>
            <a:r>
              <a:rPr lang="en-US" sz="2800" b="1" dirty="0" smtClean="0"/>
              <a:t>Will these temporary flows contribute to a rebirth of a diaspora that was arrested over 100 years ago?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42605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Themes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Looking back – a 19th century </a:t>
            </a:r>
            <a:r>
              <a:rPr lang="en-US" sz="2800" b="1" dirty="0" err="1" smtClean="0"/>
              <a:t>Solomons</a:t>
            </a:r>
            <a:r>
              <a:rPr lang="en-US" sz="2800" b="1" dirty="0" smtClean="0"/>
              <a:t> diaspora</a:t>
            </a:r>
          </a:p>
          <a:p>
            <a:r>
              <a:rPr lang="en-US" sz="2800" b="1" dirty="0" smtClean="0"/>
              <a:t>A disappearing diaspora, 1901-1945</a:t>
            </a:r>
          </a:p>
          <a:p>
            <a:r>
              <a:rPr lang="en-US" sz="2800" b="1" dirty="0" smtClean="0"/>
              <a:t>A Pacific population explosion in Australia and New Zealand, 1966-2006</a:t>
            </a:r>
          </a:p>
          <a:p>
            <a:r>
              <a:rPr lang="en-US" sz="2800" b="1" dirty="0" smtClean="0"/>
              <a:t>A missing group -- where are the migrants from the Solomon Islands?</a:t>
            </a:r>
          </a:p>
          <a:p>
            <a:r>
              <a:rPr lang="en-US" sz="2800" b="1" dirty="0" smtClean="0"/>
              <a:t>A global stock-take around 2000</a:t>
            </a:r>
          </a:p>
          <a:p>
            <a:r>
              <a:rPr lang="en-US" sz="2800" b="1" dirty="0" smtClean="0"/>
              <a:t>Developments between 2001 and 2011</a:t>
            </a:r>
          </a:p>
          <a:p>
            <a:r>
              <a:rPr lang="en-US" sz="2800" b="1" dirty="0" smtClean="0"/>
              <a:t>Australia’s </a:t>
            </a:r>
            <a:r>
              <a:rPr lang="en-US" sz="2800" b="1" dirty="0" err="1" smtClean="0"/>
              <a:t>Solomons</a:t>
            </a:r>
            <a:r>
              <a:rPr lang="en-US" sz="2800" b="1" dirty="0" smtClean="0"/>
              <a:t> population, 2011</a:t>
            </a: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13343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Migrat1860-1910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0"/>
            <a:ext cx="78574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0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Pacific-born populations, ANZ, 1901-1947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881147"/>
              </p:ext>
            </p:extLst>
          </p:nvPr>
        </p:nvGraphicFramePr>
        <p:xfrm>
          <a:off x="457200" y="1896850"/>
          <a:ext cx="8229600" cy="295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9286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Australia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New Zealand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ANZ</a:t>
                      </a:r>
                      <a:endParaRPr lang="en-US" sz="2400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1901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10,363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403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10,766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1911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3,410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204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3,614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1921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3,519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1,272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4,791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1933/36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3,510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1,737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5,247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1945/47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4,417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3,030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7,447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004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0000FF"/>
                </a:solidFill>
              </a:rPr>
              <a:t>Solomons</a:t>
            </a:r>
            <a:r>
              <a:rPr lang="en-US" sz="3600" b="1" dirty="0" smtClean="0">
                <a:solidFill>
                  <a:srgbClr val="0000FF"/>
                </a:solidFill>
              </a:rPr>
              <a:t>-born, ANZ, 1901-1947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128557"/>
              </p:ext>
            </p:extLst>
          </p:nvPr>
        </p:nvGraphicFramePr>
        <p:xfrm>
          <a:off x="457200" y="1896850"/>
          <a:ext cx="8229600" cy="295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9286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Pacific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err="1" smtClean="0"/>
                        <a:t>Solomons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% </a:t>
                      </a:r>
                      <a:r>
                        <a:rPr lang="en-US" sz="2400" dirty="0" err="1" smtClean="0"/>
                        <a:t>Solomons</a:t>
                      </a:r>
                      <a:endParaRPr lang="en-US" sz="2400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1901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10,766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2,000?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18.6?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1911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3,614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210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5.8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1921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4,791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235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4.9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1933/36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5,247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98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1.9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1945/47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7,447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134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1.8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825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Pacific-born populations, ANZ, 1966-1986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9694779"/>
              </p:ext>
            </p:extLst>
          </p:nvPr>
        </p:nvGraphicFramePr>
        <p:xfrm>
          <a:off x="457200" y="1896850"/>
          <a:ext cx="8229600" cy="295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9286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Australia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New Zealand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ANZ</a:t>
                      </a:r>
                      <a:endParaRPr lang="en-US" sz="2400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1966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11,853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22,520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34,373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1976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26,038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49,652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75,690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1986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50,608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72,738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123,346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1996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86,718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99,264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185,982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2006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106,907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138,432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245,339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92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0000FF"/>
                </a:solidFill>
              </a:rPr>
              <a:t>Solomons</a:t>
            </a:r>
            <a:r>
              <a:rPr lang="en-US" sz="3600" b="1" dirty="0" smtClean="0">
                <a:solidFill>
                  <a:srgbClr val="0000FF"/>
                </a:solidFill>
              </a:rPr>
              <a:t>-born, ANZ, 1966-2006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54659"/>
              </p:ext>
            </p:extLst>
          </p:nvPr>
        </p:nvGraphicFramePr>
        <p:xfrm>
          <a:off x="457200" y="1896850"/>
          <a:ext cx="8229600" cy="295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9286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Pacific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err="1" smtClean="0"/>
                        <a:t>Solomons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% </a:t>
                      </a:r>
                      <a:r>
                        <a:rPr lang="en-US" sz="2400" dirty="0" err="1" smtClean="0"/>
                        <a:t>Solomons</a:t>
                      </a:r>
                      <a:endParaRPr lang="en-US" sz="2400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1966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34,370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600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1.7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1976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75,690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850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1.1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1986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123,350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1,150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0.9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1996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185,980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1,570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0.8</a:t>
                      </a:r>
                      <a:endParaRPr lang="en-US" sz="2400" b="1" dirty="0"/>
                    </a:p>
                  </a:txBody>
                  <a:tcPr/>
                </a:tc>
              </a:tr>
              <a:tr h="49286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2006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245,340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2,050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0.8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8363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538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0000FF"/>
                </a:solidFill>
              </a:rPr>
              <a:t>Solomons</a:t>
            </a:r>
            <a:r>
              <a:rPr lang="en-US" sz="3600" b="1" dirty="0" smtClean="0">
                <a:solidFill>
                  <a:srgbClr val="0000FF"/>
                </a:solidFill>
              </a:rPr>
              <a:t>-born in ANZ as percentage of </a:t>
            </a:r>
            <a:r>
              <a:rPr lang="en-US" sz="3600" b="1" dirty="0" err="1" smtClean="0">
                <a:solidFill>
                  <a:srgbClr val="0000FF"/>
                </a:solidFill>
              </a:rPr>
              <a:t>Solomons</a:t>
            </a:r>
            <a:r>
              <a:rPr lang="en-US" sz="3600" b="1" dirty="0" smtClean="0">
                <a:solidFill>
                  <a:srgbClr val="0000FF"/>
                </a:solidFill>
              </a:rPr>
              <a:t> population, 1901-2006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801461"/>
              </p:ext>
            </p:extLst>
          </p:nvPr>
        </p:nvGraphicFramePr>
        <p:xfrm>
          <a:off x="457200" y="2025451"/>
          <a:ext cx="8229600" cy="3006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1371"/>
                <a:gridCol w="2063429"/>
                <a:gridCol w="2057400"/>
              </a:tblGrid>
              <a:tr h="60120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err="1" smtClean="0"/>
                        <a:t>Solomons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ANZ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% </a:t>
                      </a:r>
                      <a:r>
                        <a:rPr lang="en-US" sz="2400" baseline="0" dirty="0" smtClean="0"/>
                        <a:t> ANZ</a:t>
                      </a:r>
                      <a:endParaRPr lang="en-US" sz="2400" dirty="0"/>
                    </a:p>
                  </a:txBody>
                  <a:tcPr/>
                </a:tc>
              </a:tr>
              <a:tr h="60120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1901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110,000?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2,000?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1.8</a:t>
                      </a:r>
                      <a:endParaRPr lang="en-US" sz="2400" b="1" dirty="0"/>
                    </a:p>
                  </a:txBody>
                  <a:tcPr/>
                </a:tc>
              </a:tr>
              <a:tr h="60120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1946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110,100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130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0.1</a:t>
                      </a:r>
                      <a:endParaRPr lang="en-US" sz="2400" b="1" dirty="0"/>
                    </a:p>
                  </a:txBody>
                  <a:tcPr/>
                </a:tc>
              </a:tr>
              <a:tr h="60120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1986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285,200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1,150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0.4</a:t>
                      </a:r>
                      <a:endParaRPr lang="en-US" sz="2400" b="1" dirty="0"/>
                    </a:p>
                  </a:txBody>
                  <a:tcPr/>
                </a:tc>
              </a:tr>
              <a:tr h="60120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2006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492,700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2,050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/>
                        <a:t>0.4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635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757</Words>
  <Application>Microsoft Macintosh PowerPoint</Application>
  <PresentationFormat>On-screen Show (4:3)</PresentationFormat>
  <Paragraphs>373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Evidence for a question: where is the Solomons diaspora?</vt:lpstr>
      <vt:lpstr>A new diaspora for a new century?</vt:lpstr>
      <vt:lpstr>Themes</vt:lpstr>
      <vt:lpstr>PowerPoint Presentation</vt:lpstr>
      <vt:lpstr>Pacific-born populations, ANZ, 1901-1947</vt:lpstr>
      <vt:lpstr>Solomons-born, ANZ, 1901-1947</vt:lpstr>
      <vt:lpstr>Pacific-born populations, ANZ, 1966-1986</vt:lpstr>
      <vt:lpstr>Solomons-born, ANZ, 1966-2006</vt:lpstr>
      <vt:lpstr>Solomons-born in ANZ as percentage of Solomons population, 1901-2006</vt:lpstr>
      <vt:lpstr>Solomons Diaspora, 2000-2002</vt:lpstr>
      <vt:lpstr>NZ Visa Approvals, Solomon Islanders, 2002-2011 (June Years)</vt:lpstr>
      <vt:lpstr>PLT Migration of Solomon Islanders to ANZ, 2002-06 (June Years)</vt:lpstr>
      <vt:lpstr>PLT Migration of Fiji Citizens to ANZ, 2002-06 (June Years)</vt:lpstr>
      <vt:lpstr>Solomon Is-Born Populations in Australia and NZ, 2001 and 2006</vt:lpstr>
      <vt:lpstr>Solomon Is-Born Populations in Australia and NZ, 2006 and 2011</vt:lpstr>
      <vt:lpstr>Australia’s Solomons population, 2011</vt:lpstr>
      <vt:lpstr>Age structure of Solomons in Aust, 2011</vt:lpstr>
      <vt:lpstr>Young Adults (15-24), 2010 and 2050 (000’s)</vt:lpstr>
      <vt:lpstr>Western Melanesia-born in Australia, 2011 as a share of total population in island countries</vt:lpstr>
    </vt:vector>
  </TitlesOfParts>
  <Company>The University of Waikato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Dick Bedford</dc:creator>
  <cp:lastModifiedBy>Dick Bedford</cp:lastModifiedBy>
  <cp:revision>18</cp:revision>
  <dcterms:created xsi:type="dcterms:W3CDTF">2013-01-24T11:51:36Z</dcterms:created>
  <dcterms:modified xsi:type="dcterms:W3CDTF">2013-01-27T05:45:37Z</dcterms:modified>
</cp:coreProperties>
</file>