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22"/>
  </p:notesMasterIdLst>
  <p:handoutMasterIdLst>
    <p:handoutMasterId r:id="rId23"/>
  </p:handoutMasterIdLst>
  <p:sldIdLst>
    <p:sldId id="287" r:id="rId2"/>
    <p:sldId id="258" r:id="rId3"/>
    <p:sldId id="257" r:id="rId4"/>
    <p:sldId id="259" r:id="rId5"/>
    <p:sldId id="260" r:id="rId6"/>
    <p:sldId id="261" r:id="rId7"/>
    <p:sldId id="262" r:id="rId8"/>
    <p:sldId id="263" r:id="rId9"/>
    <p:sldId id="264" r:id="rId10"/>
    <p:sldId id="265" r:id="rId11"/>
    <p:sldId id="266" r:id="rId12"/>
    <p:sldId id="267" r:id="rId13"/>
    <p:sldId id="268" r:id="rId14"/>
    <p:sldId id="279" r:id="rId15"/>
    <p:sldId id="288" r:id="rId16"/>
    <p:sldId id="289" r:id="rId17"/>
    <p:sldId id="290" r:id="rId18"/>
    <p:sldId id="293" r:id="rId19"/>
    <p:sldId id="291" r:id="rId20"/>
    <p:sldId id="292" r:id="rId21"/>
  </p:sldIdLst>
  <p:sldSz cx="9144000" cy="6858000" type="screen4x3"/>
  <p:notesSz cx="9872663" cy="6797675"/>
  <p:defaultTextStyle>
    <a:defPPr>
      <a:defRPr lang="pt-P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AA72D4"/>
    <a:srgbClr val="69D969"/>
    <a:srgbClr val="FF6600"/>
    <a:srgbClr val="FF832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1626" autoAdjust="0"/>
    <p:restoredTop sz="94737" autoAdjust="0"/>
  </p:normalViewPr>
  <p:slideViewPr>
    <p:cSldViewPr>
      <p:cViewPr varScale="1">
        <p:scale>
          <a:sx n="70" d="100"/>
          <a:sy n="70" d="100"/>
        </p:scale>
        <p:origin x="-1152" y="-90"/>
      </p:cViewPr>
      <p:guideLst>
        <p:guide orient="horz" pos="2160"/>
        <p:guide pos="2880"/>
      </p:guideLst>
    </p:cSldViewPr>
  </p:slideViewPr>
  <p:outlineViewPr>
    <p:cViewPr>
      <p:scale>
        <a:sx n="33" d="100"/>
        <a:sy n="33" d="100"/>
      </p:scale>
      <p:origin x="0" y="192"/>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 Id="rId27"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4277135" cy="340265"/>
          </a:xfrm>
          <a:prstGeom prst="rect">
            <a:avLst/>
          </a:prstGeom>
        </p:spPr>
        <p:txBody>
          <a:bodyPr vert="horz" lIns="91440" tIns="45720" rIns="91440" bIns="45720" rtlCol="0"/>
          <a:lstStyle>
            <a:lvl1pPr algn="l">
              <a:defRPr sz="1200"/>
            </a:lvl1pPr>
          </a:lstStyle>
          <a:p>
            <a:endParaRPr lang="en-NZ"/>
          </a:p>
        </p:txBody>
      </p:sp>
      <p:sp>
        <p:nvSpPr>
          <p:cNvPr id="3" name="Date Placeholder 2"/>
          <p:cNvSpPr>
            <a:spLocks noGrp="1"/>
          </p:cNvSpPr>
          <p:nvPr>
            <p:ph type="dt" sz="quarter" idx="1"/>
          </p:nvPr>
        </p:nvSpPr>
        <p:spPr>
          <a:xfrm>
            <a:off x="5593177" y="0"/>
            <a:ext cx="4277135" cy="340265"/>
          </a:xfrm>
          <a:prstGeom prst="rect">
            <a:avLst/>
          </a:prstGeom>
        </p:spPr>
        <p:txBody>
          <a:bodyPr vert="horz" lIns="91440" tIns="45720" rIns="91440" bIns="45720" rtlCol="0"/>
          <a:lstStyle>
            <a:lvl1pPr algn="r">
              <a:defRPr sz="1200"/>
            </a:lvl1pPr>
          </a:lstStyle>
          <a:p>
            <a:fld id="{2A321763-4223-4086-8E8E-40A716F5DFEE}" type="datetimeFigureOut">
              <a:rPr lang="en-NZ" smtClean="0"/>
              <a:t>18/06/2014</a:t>
            </a:fld>
            <a:endParaRPr lang="en-NZ"/>
          </a:p>
        </p:txBody>
      </p:sp>
      <p:sp>
        <p:nvSpPr>
          <p:cNvPr id="4" name="Footer Placeholder 3"/>
          <p:cNvSpPr>
            <a:spLocks noGrp="1"/>
          </p:cNvSpPr>
          <p:nvPr>
            <p:ph type="ftr" sz="quarter" idx="2"/>
          </p:nvPr>
        </p:nvSpPr>
        <p:spPr>
          <a:xfrm>
            <a:off x="1" y="6456324"/>
            <a:ext cx="4277135" cy="340264"/>
          </a:xfrm>
          <a:prstGeom prst="rect">
            <a:avLst/>
          </a:prstGeom>
        </p:spPr>
        <p:txBody>
          <a:bodyPr vert="horz" lIns="91440" tIns="45720" rIns="91440" bIns="45720" rtlCol="0" anchor="b"/>
          <a:lstStyle>
            <a:lvl1pPr algn="l">
              <a:defRPr sz="1200"/>
            </a:lvl1pPr>
          </a:lstStyle>
          <a:p>
            <a:endParaRPr lang="en-NZ"/>
          </a:p>
        </p:txBody>
      </p:sp>
      <p:sp>
        <p:nvSpPr>
          <p:cNvPr id="5" name="Slide Number Placeholder 4"/>
          <p:cNvSpPr>
            <a:spLocks noGrp="1"/>
          </p:cNvSpPr>
          <p:nvPr>
            <p:ph type="sldNum" sz="quarter" idx="3"/>
          </p:nvPr>
        </p:nvSpPr>
        <p:spPr>
          <a:xfrm>
            <a:off x="5593177" y="6456324"/>
            <a:ext cx="4277135" cy="340264"/>
          </a:xfrm>
          <a:prstGeom prst="rect">
            <a:avLst/>
          </a:prstGeom>
        </p:spPr>
        <p:txBody>
          <a:bodyPr vert="horz" lIns="91440" tIns="45720" rIns="91440" bIns="45720" rtlCol="0" anchor="b"/>
          <a:lstStyle>
            <a:lvl1pPr algn="r">
              <a:defRPr sz="1200"/>
            </a:lvl1pPr>
          </a:lstStyle>
          <a:p>
            <a:fld id="{79CC4A9A-30ED-46C6-9459-9FBC5EFFBD1A}" type="slidenum">
              <a:rPr lang="en-NZ" smtClean="0"/>
              <a:t>‹#›</a:t>
            </a:fld>
            <a:endParaRPr lang="en-NZ"/>
          </a:p>
        </p:txBody>
      </p:sp>
    </p:spTree>
    <p:extLst>
      <p:ext uri="{BB962C8B-B14F-4D97-AF65-F5344CB8AC3E}">
        <p14:creationId xmlns:p14="http://schemas.microsoft.com/office/powerpoint/2010/main" val="148924309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 y="1"/>
            <a:ext cx="4278448" cy="339514"/>
          </a:xfrm>
          <a:prstGeom prst="rect">
            <a:avLst/>
          </a:prstGeom>
        </p:spPr>
        <p:txBody>
          <a:bodyPr vert="horz" lIns="87538" tIns="43769" rIns="87538" bIns="43769" rtlCol="0"/>
          <a:lstStyle>
            <a:lvl1pPr algn="l">
              <a:defRPr sz="1200"/>
            </a:lvl1pPr>
          </a:lstStyle>
          <a:p>
            <a:endParaRPr lang="en-US"/>
          </a:p>
        </p:txBody>
      </p:sp>
      <p:sp>
        <p:nvSpPr>
          <p:cNvPr id="3" name="Date Placeholder 2"/>
          <p:cNvSpPr>
            <a:spLocks noGrp="1"/>
          </p:cNvSpPr>
          <p:nvPr>
            <p:ph type="dt" idx="1"/>
          </p:nvPr>
        </p:nvSpPr>
        <p:spPr>
          <a:xfrm>
            <a:off x="5592010" y="1"/>
            <a:ext cx="4278448" cy="339514"/>
          </a:xfrm>
          <a:prstGeom prst="rect">
            <a:avLst/>
          </a:prstGeom>
        </p:spPr>
        <p:txBody>
          <a:bodyPr vert="horz" lIns="87538" tIns="43769" rIns="87538" bIns="43769" rtlCol="0"/>
          <a:lstStyle>
            <a:lvl1pPr algn="r">
              <a:defRPr sz="1200"/>
            </a:lvl1pPr>
          </a:lstStyle>
          <a:p>
            <a:fld id="{04FEC0CB-377C-44BC-9722-6B03C2B7150A}" type="datetimeFigureOut">
              <a:rPr lang="en-US" smtClean="0"/>
              <a:t>6/18/2014</a:t>
            </a:fld>
            <a:endParaRPr lang="en-US"/>
          </a:p>
        </p:txBody>
      </p:sp>
      <p:sp>
        <p:nvSpPr>
          <p:cNvPr id="4" name="Slide Image Placeholder 3"/>
          <p:cNvSpPr>
            <a:spLocks noGrp="1" noRot="1" noChangeAspect="1"/>
          </p:cNvSpPr>
          <p:nvPr>
            <p:ph type="sldImg" idx="2"/>
          </p:nvPr>
        </p:nvSpPr>
        <p:spPr>
          <a:xfrm>
            <a:off x="3236913" y="509588"/>
            <a:ext cx="3398837" cy="2549525"/>
          </a:xfrm>
          <a:prstGeom prst="rect">
            <a:avLst/>
          </a:prstGeom>
          <a:noFill/>
          <a:ln w="12700">
            <a:solidFill>
              <a:prstClr val="black"/>
            </a:solidFill>
          </a:ln>
        </p:spPr>
        <p:txBody>
          <a:bodyPr vert="horz" lIns="87538" tIns="43769" rIns="87538" bIns="43769" rtlCol="0" anchor="ctr"/>
          <a:lstStyle/>
          <a:p>
            <a:endParaRPr lang="en-US"/>
          </a:p>
        </p:txBody>
      </p:sp>
      <p:sp>
        <p:nvSpPr>
          <p:cNvPr id="5" name="Notes Placeholder 4"/>
          <p:cNvSpPr>
            <a:spLocks noGrp="1"/>
          </p:cNvSpPr>
          <p:nvPr>
            <p:ph type="body" sz="quarter" idx="3"/>
          </p:nvPr>
        </p:nvSpPr>
        <p:spPr>
          <a:xfrm>
            <a:off x="986827" y="3228552"/>
            <a:ext cx="7899012" cy="3058795"/>
          </a:xfrm>
          <a:prstGeom prst="rect">
            <a:avLst/>
          </a:prstGeom>
        </p:spPr>
        <p:txBody>
          <a:bodyPr vert="horz" lIns="87538" tIns="43769" rIns="87538" bIns="43769"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3" y="6457107"/>
            <a:ext cx="4278448" cy="339514"/>
          </a:xfrm>
          <a:prstGeom prst="rect">
            <a:avLst/>
          </a:prstGeom>
        </p:spPr>
        <p:txBody>
          <a:bodyPr vert="horz" lIns="87538" tIns="43769" rIns="87538" bIns="43769" rtlCol="0" anchor="b"/>
          <a:lstStyle>
            <a:lvl1pPr algn="l">
              <a:defRPr sz="1200"/>
            </a:lvl1pPr>
          </a:lstStyle>
          <a:p>
            <a:endParaRPr lang="en-US"/>
          </a:p>
        </p:txBody>
      </p:sp>
      <p:sp>
        <p:nvSpPr>
          <p:cNvPr id="7" name="Slide Number Placeholder 6"/>
          <p:cNvSpPr>
            <a:spLocks noGrp="1"/>
          </p:cNvSpPr>
          <p:nvPr>
            <p:ph type="sldNum" sz="quarter" idx="5"/>
          </p:nvPr>
        </p:nvSpPr>
        <p:spPr>
          <a:xfrm>
            <a:off x="5592010" y="6457107"/>
            <a:ext cx="4278448" cy="339514"/>
          </a:xfrm>
          <a:prstGeom prst="rect">
            <a:avLst/>
          </a:prstGeom>
        </p:spPr>
        <p:txBody>
          <a:bodyPr vert="horz" lIns="87538" tIns="43769" rIns="87538" bIns="43769" rtlCol="0" anchor="b"/>
          <a:lstStyle>
            <a:lvl1pPr algn="r">
              <a:defRPr sz="1200"/>
            </a:lvl1pPr>
          </a:lstStyle>
          <a:p>
            <a:fld id="{04A25F71-DE17-434D-80C9-7298DF70F080}" type="slidenum">
              <a:rPr lang="en-US" smtClean="0"/>
              <a:t>‹#›</a:t>
            </a:fld>
            <a:endParaRPr lang="en-US"/>
          </a:p>
        </p:txBody>
      </p:sp>
    </p:spTree>
    <p:extLst>
      <p:ext uri="{BB962C8B-B14F-4D97-AF65-F5344CB8AC3E}">
        <p14:creationId xmlns:p14="http://schemas.microsoft.com/office/powerpoint/2010/main" val="427141877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4A25F71-DE17-434D-80C9-7298DF70F080}" type="slidenum">
              <a:rPr lang="en-US" smtClean="0"/>
              <a:t>1</a:t>
            </a:fld>
            <a:endParaRPr lang="en-US"/>
          </a:p>
        </p:txBody>
      </p:sp>
    </p:spTree>
    <p:extLst>
      <p:ext uri="{BB962C8B-B14F-4D97-AF65-F5344CB8AC3E}">
        <p14:creationId xmlns:p14="http://schemas.microsoft.com/office/powerpoint/2010/main" val="217208493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Z"/>
          </a:p>
        </p:txBody>
      </p:sp>
      <p:sp>
        <p:nvSpPr>
          <p:cNvPr id="4" name="Slide Number Placeholder 3"/>
          <p:cNvSpPr>
            <a:spLocks noGrp="1"/>
          </p:cNvSpPr>
          <p:nvPr>
            <p:ph type="sldNum" sz="quarter" idx="10"/>
          </p:nvPr>
        </p:nvSpPr>
        <p:spPr/>
        <p:txBody>
          <a:bodyPr/>
          <a:lstStyle/>
          <a:p>
            <a:fld id="{04A25F71-DE17-434D-80C9-7298DF70F080}" type="slidenum">
              <a:rPr lang="en-US" smtClean="0"/>
              <a:t>10</a:t>
            </a:fld>
            <a:endParaRPr lang="en-US"/>
          </a:p>
        </p:txBody>
      </p:sp>
    </p:spTree>
    <p:extLst>
      <p:ext uri="{BB962C8B-B14F-4D97-AF65-F5344CB8AC3E}">
        <p14:creationId xmlns:p14="http://schemas.microsoft.com/office/powerpoint/2010/main" val="135682765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Z"/>
          </a:p>
        </p:txBody>
      </p:sp>
      <p:sp>
        <p:nvSpPr>
          <p:cNvPr id="4" name="Slide Number Placeholder 3"/>
          <p:cNvSpPr>
            <a:spLocks noGrp="1"/>
          </p:cNvSpPr>
          <p:nvPr>
            <p:ph type="sldNum" sz="quarter" idx="10"/>
          </p:nvPr>
        </p:nvSpPr>
        <p:spPr/>
        <p:txBody>
          <a:bodyPr/>
          <a:lstStyle/>
          <a:p>
            <a:fld id="{04A25F71-DE17-434D-80C9-7298DF70F080}" type="slidenum">
              <a:rPr lang="en-US" smtClean="0"/>
              <a:t>11</a:t>
            </a:fld>
            <a:endParaRPr lang="en-US"/>
          </a:p>
        </p:txBody>
      </p:sp>
    </p:spTree>
    <p:extLst>
      <p:ext uri="{BB962C8B-B14F-4D97-AF65-F5344CB8AC3E}">
        <p14:creationId xmlns:p14="http://schemas.microsoft.com/office/powerpoint/2010/main" val="254726176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4A25F71-DE17-434D-80C9-7298DF70F080}" type="slidenum">
              <a:rPr lang="en-US" smtClean="0"/>
              <a:t>12</a:t>
            </a:fld>
            <a:endParaRPr lang="en-US"/>
          </a:p>
        </p:txBody>
      </p:sp>
    </p:spTree>
    <p:extLst>
      <p:ext uri="{BB962C8B-B14F-4D97-AF65-F5344CB8AC3E}">
        <p14:creationId xmlns:p14="http://schemas.microsoft.com/office/powerpoint/2010/main" val="282218527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4A25F71-DE17-434D-80C9-7298DF70F080}" type="slidenum">
              <a:rPr lang="en-US" smtClean="0"/>
              <a:t>13</a:t>
            </a:fld>
            <a:endParaRPr lang="en-US"/>
          </a:p>
        </p:txBody>
      </p:sp>
    </p:spTree>
    <p:extLst>
      <p:ext uri="{BB962C8B-B14F-4D97-AF65-F5344CB8AC3E}">
        <p14:creationId xmlns:p14="http://schemas.microsoft.com/office/powerpoint/2010/main" val="43882581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Z"/>
          </a:p>
        </p:txBody>
      </p:sp>
      <p:sp>
        <p:nvSpPr>
          <p:cNvPr id="4" name="Slide Number Placeholder 3"/>
          <p:cNvSpPr>
            <a:spLocks noGrp="1"/>
          </p:cNvSpPr>
          <p:nvPr>
            <p:ph type="sldNum" sz="quarter" idx="10"/>
          </p:nvPr>
        </p:nvSpPr>
        <p:spPr/>
        <p:txBody>
          <a:bodyPr/>
          <a:lstStyle/>
          <a:p>
            <a:fld id="{04A25F71-DE17-434D-80C9-7298DF70F080}" type="slidenum">
              <a:rPr lang="en-US" smtClean="0"/>
              <a:t>14</a:t>
            </a:fld>
            <a:endParaRPr lang="en-US"/>
          </a:p>
        </p:txBody>
      </p:sp>
    </p:spTree>
    <p:extLst>
      <p:ext uri="{BB962C8B-B14F-4D97-AF65-F5344CB8AC3E}">
        <p14:creationId xmlns:p14="http://schemas.microsoft.com/office/powerpoint/2010/main" val="365709133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Z"/>
          </a:p>
        </p:txBody>
      </p:sp>
      <p:sp>
        <p:nvSpPr>
          <p:cNvPr id="4" name="Slide Number Placeholder 3"/>
          <p:cNvSpPr>
            <a:spLocks noGrp="1"/>
          </p:cNvSpPr>
          <p:nvPr>
            <p:ph type="sldNum" sz="quarter" idx="10"/>
          </p:nvPr>
        </p:nvSpPr>
        <p:spPr/>
        <p:txBody>
          <a:bodyPr/>
          <a:lstStyle/>
          <a:p>
            <a:fld id="{04A25F71-DE17-434D-80C9-7298DF70F080}" type="slidenum">
              <a:rPr lang="en-US" smtClean="0"/>
              <a:t>15</a:t>
            </a:fld>
            <a:endParaRPr lang="en-US"/>
          </a:p>
        </p:txBody>
      </p:sp>
    </p:spTree>
    <p:extLst>
      <p:ext uri="{BB962C8B-B14F-4D97-AF65-F5344CB8AC3E}">
        <p14:creationId xmlns:p14="http://schemas.microsoft.com/office/powerpoint/2010/main" val="239146942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Z"/>
          </a:p>
        </p:txBody>
      </p:sp>
      <p:sp>
        <p:nvSpPr>
          <p:cNvPr id="4" name="Slide Number Placeholder 3"/>
          <p:cNvSpPr>
            <a:spLocks noGrp="1"/>
          </p:cNvSpPr>
          <p:nvPr>
            <p:ph type="sldNum" sz="quarter" idx="10"/>
          </p:nvPr>
        </p:nvSpPr>
        <p:spPr/>
        <p:txBody>
          <a:bodyPr/>
          <a:lstStyle/>
          <a:p>
            <a:fld id="{04A25F71-DE17-434D-80C9-7298DF70F080}" type="slidenum">
              <a:rPr lang="en-US" smtClean="0"/>
              <a:t>16</a:t>
            </a:fld>
            <a:endParaRPr lang="en-US"/>
          </a:p>
        </p:txBody>
      </p:sp>
    </p:spTree>
    <p:extLst>
      <p:ext uri="{BB962C8B-B14F-4D97-AF65-F5344CB8AC3E}">
        <p14:creationId xmlns:p14="http://schemas.microsoft.com/office/powerpoint/2010/main" val="340941793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Z"/>
          </a:p>
        </p:txBody>
      </p:sp>
      <p:sp>
        <p:nvSpPr>
          <p:cNvPr id="4" name="Slide Number Placeholder 3"/>
          <p:cNvSpPr>
            <a:spLocks noGrp="1"/>
          </p:cNvSpPr>
          <p:nvPr>
            <p:ph type="sldNum" sz="quarter" idx="10"/>
          </p:nvPr>
        </p:nvSpPr>
        <p:spPr/>
        <p:txBody>
          <a:bodyPr/>
          <a:lstStyle/>
          <a:p>
            <a:fld id="{04A25F71-DE17-434D-80C9-7298DF70F080}" type="slidenum">
              <a:rPr lang="en-US" smtClean="0"/>
              <a:t>17</a:t>
            </a:fld>
            <a:endParaRPr lang="en-US"/>
          </a:p>
        </p:txBody>
      </p:sp>
    </p:spTree>
    <p:extLst>
      <p:ext uri="{BB962C8B-B14F-4D97-AF65-F5344CB8AC3E}">
        <p14:creationId xmlns:p14="http://schemas.microsoft.com/office/powerpoint/2010/main" val="409287505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Z"/>
          </a:p>
        </p:txBody>
      </p:sp>
      <p:sp>
        <p:nvSpPr>
          <p:cNvPr id="4" name="Slide Number Placeholder 3"/>
          <p:cNvSpPr>
            <a:spLocks noGrp="1"/>
          </p:cNvSpPr>
          <p:nvPr>
            <p:ph type="sldNum" sz="quarter" idx="10"/>
          </p:nvPr>
        </p:nvSpPr>
        <p:spPr/>
        <p:txBody>
          <a:bodyPr/>
          <a:lstStyle/>
          <a:p>
            <a:fld id="{04A25F71-DE17-434D-80C9-7298DF70F080}" type="slidenum">
              <a:rPr lang="en-US" smtClean="0"/>
              <a:t>18</a:t>
            </a:fld>
            <a:endParaRPr lang="en-US"/>
          </a:p>
        </p:txBody>
      </p:sp>
    </p:spTree>
    <p:extLst>
      <p:ext uri="{BB962C8B-B14F-4D97-AF65-F5344CB8AC3E}">
        <p14:creationId xmlns:p14="http://schemas.microsoft.com/office/powerpoint/2010/main" val="86863542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Z"/>
          </a:p>
        </p:txBody>
      </p:sp>
      <p:sp>
        <p:nvSpPr>
          <p:cNvPr id="4" name="Slide Number Placeholder 3"/>
          <p:cNvSpPr>
            <a:spLocks noGrp="1"/>
          </p:cNvSpPr>
          <p:nvPr>
            <p:ph type="sldNum" sz="quarter" idx="10"/>
          </p:nvPr>
        </p:nvSpPr>
        <p:spPr/>
        <p:txBody>
          <a:bodyPr/>
          <a:lstStyle/>
          <a:p>
            <a:fld id="{04A25F71-DE17-434D-80C9-7298DF70F080}" type="slidenum">
              <a:rPr lang="en-US" smtClean="0"/>
              <a:t>19</a:t>
            </a:fld>
            <a:endParaRPr lang="en-US"/>
          </a:p>
        </p:txBody>
      </p:sp>
    </p:spTree>
    <p:extLst>
      <p:ext uri="{BB962C8B-B14F-4D97-AF65-F5344CB8AC3E}">
        <p14:creationId xmlns:p14="http://schemas.microsoft.com/office/powerpoint/2010/main" val="8014796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05439">
              <a:defRPr/>
            </a:pPr>
            <a:r>
              <a:rPr lang="en-NZ" b="1" dirty="0"/>
              <a:t>The emperor's new clothes: </a:t>
            </a:r>
            <a:r>
              <a:rPr lang="en-US" dirty="0"/>
              <a:t>used in contexts where people are widely acclaimed and admired but where others question whether what they have created is of any value, refers to the willingness of people to engage into an unspoken contract to willfully disbelieve what they know to be true.</a:t>
            </a:r>
            <a:endParaRPr lang="en-NZ" b="1" dirty="0"/>
          </a:p>
          <a:p>
            <a:endParaRPr lang="en-US" dirty="0"/>
          </a:p>
        </p:txBody>
      </p:sp>
      <p:sp>
        <p:nvSpPr>
          <p:cNvPr id="4" name="Slide Number Placeholder 3"/>
          <p:cNvSpPr>
            <a:spLocks noGrp="1"/>
          </p:cNvSpPr>
          <p:nvPr>
            <p:ph type="sldNum" sz="quarter" idx="10"/>
          </p:nvPr>
        </p:nvSpPr>
        <p:spPr/>
        <p:txBody>
          <a:bodyPr/>
          <a:lstStyle/>
          <a:p>
            <a:fld id="{04A25F71-DE17-434D-80C9-7298DF70F080}" type="slidenum">
              <a:rPr lang="en-US" smtClean="0"/>
              <a:t>2</a:t>
            </a:fld>
            <a:endParaRPr lang="en-US"/>
          </a:p>
        </p:txBody>
      </p:sp>
    </p:spTree>
    <p:extLst>
      <p:ext uri="{BB962C8B-B14F-4D97-AF65-F5344CB8AC3E}">
        <p14:creationId xmlns:p14="http://schemas.microsoft.com/office/powerpoint/2010/main" val="232782977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Z"/>
          </a:p>
        </p:txBody>
      </p:sp>
      <p:sp>
        <p:nvSpPr>
          <p:cNvPr id="4" name="Slide Number Placeholder 3"/>
          <p:cNvSpPr>
            <a:spLocks noGrp="1"/>
          </p:cNvSpPr>
          <p:nvPr>
            <p:ph type="sldNum" sz="quarter" idx="10"/>
          </p:nvPr>
        </p:nvSpPr>
        <p:spPr/>
        <p:txBody>
          <a:bodyPr/>
          <a:lstStyle/>
          <a:p>
            <a:fld id="{04A25F71-DE17-434D-80C9-7298DF70F080}" type="slidenum">
              <a:rPr lang="en-US" smtClean="0"/>
              <a:t>20</a:t>
            </a:fld>
            <a:endParaRPr lang="en-US"/>
          </a:p>
        </p:txBody>
      </p:sp>
    </p:spTree>
    <p:extLst>
      <p:ext uri="{BB962C8B-B14F-4D97-AF65-F5344CB8AC3E}">
        <p14:creationId xmlns:p14="http://schemas.microsoft.com/office/powerpoint/2010/main" val="144485998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4A25F71-DE17-434D-80C9-7298DF70F080}" type="slidenum">
              <a:rPr lang="en-US" smtClean="0"/>
              <a:t>3</a:t>
            </a:fld>
            <a:endParaRPr lang="en-US"/>
          </a:p>
        </p:txBody>
      </p:sp>
    </p:spTree>
    <p:extLst>
      <p:ext uri="{BB962C8B-B14F-4D97-AF65-F5344CB8AC3E}">
        <p14:creationId xmlns:p14="http://schemas.microsoft.com/office/powerpoint/2010/main" val="178365394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4A25F71-DE17-434D-80C9-7298DF70F080}" type="slidenum">
              <a:rPr lang="en-US" smtClean="0"/>
              <a:t>4</a:t>
            </a:fld>
            <a:endParaRPr lang="en-US"/>
          </a:p>
        </p:txBody>
      </p:sp>
    </p:spTree>
    <p:extLst>
      <p:ext uri="{BB962C8B-B14F-4D97-AF65-F5344CB8AC3E}">
        <p14:creationId xmlns:p14="http://schemas.microsoft.com/office/powerpoint/2010/main" val="40123643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Z"/>
          </a:p>
        </p:txBody>
      </p:sp>
      <p:sp>
        <p:nvSpPr>
          <p:cNvPr id="4" name="Slide Number Placeholder 3"/>
          <p:cNvSpPr>
            <a:spLocks noGrp="1"/>
          </p:cNvSpPr>
          <p:nvPr>
            <p:ph type="sldNum" sz="quarter" idx="10"/>
          </p:nvPr>
        </p:nvSpPr>
        <p:spPr/>
        <p:txBody>
          <a:bodyPr/>
          <a:lstStyle/>
          <a:p>
            <a:fld id="{04A25F71-DE17-434D-80C9-7298DF70F080}" type="slidenum">
              <a:rPr lang="en-US" smtClean="0"/>
              <a:t>5</a:t>
            </a:fld>
            <a:endParaRPr lang="en-US"/>
          </a:p>
        </p:txBody>
      </p:sp>
    </p:spTree>
    <p:extLst>
      <p:ext uri="{BB962C8B-B14F-4D97-AF65-F5344CB8AC3E}">
        <p14:creationId xmlns:p14="http://schemas.microsoft.com/office/powerpoint/2010/main" val="299991398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Z"/>
          </a:p>
        </p:txBody>
      </p:sp>
      <p:sp>
        <p:nvSpPr>
          <p:cNvPr id="4" name="Slide Number Placeholder 3"/>
          <p:cNvSpPr>
            <a:spLocks noGrp="1"/>
          </p:cNvSpPr>
          <p:nvPr>
            <p:ph type="sldNum" sz="quarter" idx="10"/>
          </p:nvPr>
        </p:nvSpPr>
        <p:spPr/>
        <p:txBody>
          <a:bodyPr/>
          <a:lstStyle/>
          <a:p>
            <a:fld id="{04A25F71-DE17-434D-80C9-7298DF70F080}" type="slidenum">
              <a:rPr lang="en-US" smtClean="0"/>
              <a:t>6</a:t>
            </a:fld>
            <a:endParaRPr lang="en-US"/>
          </a:p>
        </p:txBody>
      </p:sp>
    </p:spTree>
    <p:extLst>
      <p:ext uri="{BB962C8B-B14F-4D97-AF65-F5344CB8AC3E}">
        <p14:creationId xmlns:p14="http://schemas.microsoft.com/office/powerpoint/2010/main" val="7814478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Z"/>
          </a:p>
        </p:txBody>
      </p:sp>
      <p:sp>
        <p:nvSpPr>
          <p:cNvPr id="4" name="Slide Number Placeholder 3"/>
          <p:cNvSpPr>
            <a:spLocks noGrp="1"/>
          </p:cNvSpPr>
          <p:nvPr>
            <p:ph type="sldNum" sz="quarter" idx="10"/>
          </p:nvPr>
        </p:nvSpPr>
        <p:spPr/>
        <p:txBody>
          <a:bodyPr/>
          <a:lstStyle/>
          <a:p>
            <a:fld id="{04A25F71-DE17-434D-80C9-7298DF70F080}" type="slidenum">
              <a:rPr lang="en-US" smtClean="0"/>
              <a:t>7</a:t>
            </a:fld>
            <a:endParaRPr lang="en-US"/>
          </a:p>
        </p:txBody>
      </p:sp>
    </p:spTree>
    <p:extLst>
      <p:ext uri="{BB962C8B-B14F-4D97-AF65-F5344CB8AC3E}">
        <p14:creationId xmlns:p14="http://schemas.microsoft.com/office/powerpoint/2010/main" val="377920030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4A25F71-DE17-434D-80C9-7298DF70F080}" type="slidenum">
              <a:rPr lang="en-US" smtClean="0"/>
              <a:t>8</a:t>
            </a:fld>
            <a:endParaRPr lang="en-US"/>
          </a:p>
        </p:txBody>
      </p:sp>
    </p:spTree>
    <p:extLst>
      <p:ext uri="{BB962C8B-B14F-4D97-AF65-F5344CB8AC3E}">
        <p14:creationId xmlns:p14="http://schemas.microsoft.com/office/powerpoint/2010/main" val="386786888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4A25F71-DE17-434D-80C9-7298DF70F080}" type="slidenum">
              <a:rPr lang="en-US" smtClean="0"/>
              <a:t>9</a:t>
            </a:fld>
            <a:endParaRPr lang="en-US"/>
          </a:p>
        </p:txBody>
      </p:sp>
    </p:spTree>
    <p:extLst>
      <p:ext uri="{BB962C8B-B14F-4D97-AF65-F5344CB8AC3E}">
        <p14:creationId xmlns:p14="http://schemas.microsoft.com/office/powerpoint/2010/main" val="385121717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371600"/>
            <a:ext cx="7848600" cy="1927225"/>
          </a:xfrm>
        </p:spPr>
        <p:txBody>
          <a:bodyPr anchor="b">
            <a:noAutofit/>
          </a:bodyPr>
          <a:lstStyle>
            <a:lvl1pPr>
              <a:defRPr sz="5400" cap="all" baseline="0"/>
            </a:lvl1pPr>
          </a:lstStyle>
          <a:p>
            <a:r>
              <a:rPr lang="en-US" smtClean="0"/>
              <a:t>Click to edit Master title style</a:t>
            </a:r>
            <a:endParaRPr lang="en-US" dirty="0"/>
          </a:p>
        </p:txBody>
      </p:sp>
      <p:sp>
        <p:nvSpPr>
          <p:cNvPr id="3" name="Subtitle 2"/>
          <p:cNvSpPr>
            <a:spLocks noGrp="1"/>
          </p:cNvSpPr>
          <p:nvPr>
            <p:ph type="subTitle" idx="1"/>
          </p:nvPr>
        </p:nvSpPr>
        <p:spPr>
          <a:xfrm>
            <a:off x="685800" y="3505200"/>
            <a:ext cx="6400800" cy="1752600"/>
          </a:xfrm>
        </p:spPr>
        <p:txBody>
          <a:bodyPr/>
          <a:lstStyle>
            <a:lvl1pPr marL="0" indent="0" algn="l">
              <a:buNone/>
              <a:defRPr>
                <a:solidFill>
                  <a:schemeClr val="tx1">
                    <a:lumMod val="75000"/>
                    <a:lumOff val="2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74B2C561-D642-4CF3-B0BD-2890B02E2BAE}" type="datetimeFigureOut">
              <a:rPr lang="pt-PT" smtClean="0"/>
              <a:t>18-06-2014</a:t>
            </a:fld>
            <a:endParaRPr lang="pt-PT"/>
          </a:p>
        </p:txBody>
      </p:sp>
      <p:sp>
        <p:nvSpPr>
          <p:cNvPr id="5" name="Footer Placeholder 4"/>
          <p:cNvSpPr>
            <a:spLocks noGrp="1"/>
          </p:cNvSpPr>
          <p:nvPr>
            <p:ph type="ftr" sz="quarter" idx="11"/>
          </p:nvPr>
        </p:nvSpPr>
        <p:spPr/>
        <p:txBody>
          <a:bodyPr/>
          <a:lstStyle/>
          <a:p>
            <a:endParaRPr lang="pt-PT"/>
          </a:p>
        </p:txBody>
      </p:sp>
      <p:sp>
        <p:nvSpPr>
          <p:cNvPr id="6" name="Slide Number Placeholder 5"/>
          <p:cNvSpPr>
            <a:spLocks noGrp="1"/>
          </p:cNvSpPr>
          <p:nvPr>
            <p:ph type="sldNum" sz="quarter" idx="12"/>
          </p:nvPr>
        </p:nvSpPr>
        <p:spPr/>
        <p:txBody>
          <a:bodyPr/>
          <a:lstStyle/>
          <a:p>
            <a:fld id="{253D7731-E974-4CE0-A087-8A1964325F53}" type="slidenum">
              <a:rPr lang="pt-PT" smtClean="0"/>
              <a:t>‹#›</a:t>
            </a:fld>
            <a:endParaRPr lang="pt-PT"/>
          </a:p>
        </p:txBody>
      </p:sp>
      <p:cxnSp>
        <p:nvCxnSpPr>
          <p:cNvPr id="8" name="Straight Connector 7"/>
          <p:cNvCxnSpPr/>
          <p:nvPr/>
        </p:nvCxnSpPr>
        <p:spPr>
          <a:xfrm>
            <a:off x="685800" y="3398520"/>
            <a:ext cx="784860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4B2C561-D642-4CF3-B0BD-2890B02E2BAE}" type="datetimeFigureOut">
              <a:rPr lang="pt-PT" smtClean="0"/>
              <a:t>18-06-2014</a:t>
            </a:fld>
            <a:endParaRPr lang="pt-PT"/>
          </a:p>
        </p:txBody>
      </p:sp>
      <p:sp>
        <p:nvSpPr>
          <p:cNvPr id="5" name="Footer Placeholder 4"/>
          <p:cNvSpPr>
            <a:spLocks noGrp="1"/>
          </p:cNvSpPr>
          <p:nvPr>
            <p:ph type="ftr" sz="quarter" idx="11"/>
          </p:nvPr>
        </p:nvSpPr>
        <p:spPr/>
        <p:txBody>
          <a:bodyPr/>
          <a:lstStyle/>
          <a:p>
            <a:endParaRPr lang="pt-PT"/>
          </a:p>
        </p:txBody>
      </p:sp>
      <p:sp>
        <p:nvSpPr>
          <p:cNvPr id="6" name="Slide Number Placeholder 5"/>
          <p:cNvSpPr>
            <a:spLocks noGrp="1"/>
          </p:cNvSpPr>
          <p:nvPr>
            <p:ph type="sldNum" sz="quarter" idx="12"/>
          </p:nvPr>
        </p:nvSpPr>
        <p:spPr/>
        <p:txBody>
          <a:bodyPr/>
          <a:lstStyle/>
          <a:p>
            <a:fld id="{253D7731-E974-4CE0-A087-8A1964325F53}" type="slidenum">
              <a:rPr lang="pt-PT" smtClean="0"/>
              <a:t>‹#›</a:t>
            </a:fld>
            <a:endParaRPr lang="pt-PT"/>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609600"/>
            <a:ext cx="2057400" cy="5867400"/>
          </a:xfrm>
        </p:spPr>
        <p:txBody>
          <a:bodyPr vert="eaVert" anchor="b"/>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609600"/>
            <a:ext cx="6019800" cy="5867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74B2C561-D642-4CF3-B0BD-2890B02E2BAE}" type="datetimeFigureOut">
              <a:rPr lang="pt-PT" smtClean="0"/>
              <a:t>18-06-2014</a:t>
            </a:fld>
            <a:endParaRPr lang="pt-PT"/>
          </a:p>
        </p:txBody>
      </p:sp>
      <p:sp>
        <p:nvSpPr>
          <p:cNvPr id="5" name="Footer Placeholder 4"/>
          <p:cNvSpPr>
            <a:spLocks noGrp="1"/>
          </p:cNvSpPr>
          <p:nvPr>
            <p:ph type="ftr" sz="quarter" idx="11"/>
          </p:nvPr>
        </p:nvSpPr>
        <p:spPr/>
        <p:txBody>
          <a:bodyPr/>
          <a:lstStyle/>
          <a:p>
            <a:endParaRPr lang="pt-PT"/>
          </a:p>
        </p:txBody>
      </p:sp>
      <p:sp>
        <p:nvSpPr>
          <p:cNvPr id="6" name="Slide Number Placeholder 5"/>
          <p:cNvSpPr>
            <a:spLocks noGrp="1"/>
          </p:cNvSpPr>
          <p:nvPr>
            <p:ph type="sldNum" sz="quarter" idx="12"/>
          </p:nvPr>
        </p:nvSpPr>
        <p:spPr/>
        <p:txBody>
          <a:bodyPr/>
          <a:lstStyle/>
          <a:p>
            <a:fld id="{253D7731-E974-4CE0-A087-8A1964325F53}" type="slidenum">
              <a:rPr lang="pt-PT" smtClean="0"/>
              <a:t>‹#›</a:t>
            </a:fld>
            <a:endParaRPr lang="pt-PT"/>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4B2C561-D642-4CF3-B0BD-2890B02E2BAE}" type="datetimeFigureOut">
              <a:rPr lang="pt-PT" smtClean="0"/>
              <a:t>18-06-2014</a:t>
            </a:fld>
            <a:endParaRPr lang="pt-PT"/>
          </a:p>
        </p:txBody>
      </p:sp>
      <p:sp>
        <p:nvSpPr>
          <p:cNvPr id="5" name="Footer Placeholder 4"/>
          <p:cNvSpPr>
            <a:spLocks noGrp="1"/>
          </p:cNvSpPr>
          <p:nvPr>
            <p:ph type="ftr" sz="quarter" idx="11"/>
          </p:nvPr>
        </p:nvSpPr>
        <p:spPr/>
        <p:txBody>
          <a:bodyPr/>
          <a:lstStyle/>
          <a:p>
            <a:endParaRPr lang="pt-PT"/>
          </a:p>
        </p:txBody>
      </p:sp>
      <p:sp>
        <p:nvSpPr>
          <p:cNvPr id="6" name="Slide Number Placeholder 5"/>
          <p:cNvSpPr>
            <a:spLocks noGrp="1"/>
          </p:cNvSpPr>
          <p:nvPr>
            <p:ph type="sldNum" sz="quarter" idx="12"/>
          </p:nvPr>
        </p:nvSpPr>
        <p:spPr/>
        <p:txBody>
          <a:bodyPr/>
          <a:lstStyle/>
          <a:p>
            <a:fld id="{253D7731-E974-4CE0-A087-8A1964325F53}" type="slidenum">
              <a:rPr lang="pt-PT" smtClean="0"/>
              <a:t>‹#›</a:t>
            </a:fld>
            <a:endParaRPr lang="pt-PT"/>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13" y="2362200"/>
            <a:ext cx="7772400" cy="2200275"/>
          </a:xfrm>
        </p:spPr>
        <p:txBody>
          <a:bodyPr anchor="b">
            <a:normAutofit/>
          </a:bodyPr>
          <a:lstStyle>
            <a:lvl1pPr algn="l">
              <a:defRPr sz="48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722313" y="4626864"/>
            <a:ext cx="7772400" cy="1500187"/>
          </a:xfrm>
        </p:spPr>
        <p:txBody>
          <a:bodyPr anchor="t">
            <a:normAutofit/>
          </a:bodyPr>
          <a:lstStyle>
            <a:lvl1pPr marL="0" indent="0">
              <a:buNone/>
              <a:defRPr sz="24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4B2C561-D642-4CF3-B0BD-2890B02E2BAE}" type="datetimeFigureOut">
              <a:rPr lang="pt-PT" smtClean="0"/>
              <a:t>18-06-2014</a:t>
            </a:fld>
            <a:endParaRPr lang="pt-PT"/>
          </a:p>
        </p:txBody>
      </p:sp>
      <p:sp>
        <p:nvSpPr>
          <p:cNvPr id="5" name="Footer Placeholder 4"/>
          <p:cNvSpPr>
            <a:spLocks noGrp="1"/>
          </p:cNvSpPr>
          <p:nvPr>
            <p:ph type="ftr" sz="quarter" idx="11"/>
          </p:nvPr>
        </p:nvSpPr>
        <p:spPr/>
        <p:txBody>
          <a:bodyPr/>
          <a:lstStyle/>
          <a:p>
            <a:endParaRPr lang="pt-PT"/>
          </a:p>
        </p:txBody>
      </p:sp>
      <p:sp>
        <p:nvSpPr>
          <p:cNvPr id="6" name="Slide Number Placeholder 5"/>
          <p:cNvSpPr>
            <a:spLocks noGrp="1"/>
          </p:cNvSpPr>
          <p:nvPr>
            <p:ph type="sldNum" sz="quarter" idx="12"/>
          </p:nvPr>
        </p:nvSpPr>
        <p:spPr/>
        <p:txBody>
          <a:bodyPr/>
          <a:lstStyle/>
          <a:p>
            <a:fld id="{253D7731-E974-4CE0-A087-8A1964325F53}" type="slidenum">
              <a:rPr lang="pt-PT" smtClean="0"/>
              <a:t>‹#›</a:t>
            </a:fld>
            <a:endParaRPr lang="pt-PT"/>
          </a:p>
        </p:txBody>
      </p:sp>
      <p:cxnSp>
        <p:nvCxnSpPr>
          <p:cNvPr id="7" name="Straight Connector 6"/>
          <p:cNvCxnSpPr/>
          <p:nvPr/>
        </p:nvCxnSpPr>
        <p:spPr>
          <a:xfrm>
            <a:off x="731520" y="4599432"/>
            <a:ext cx="784860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73352"/>
            <a:ext cx="4038600" cy="471830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673352"/>
            <a:ext cx="4038600" cy="471830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74B2C561-D642-4CF3-B0BD-2890B02E2BAE}" type="datetimeFigureOut">
              <a:rPr lang="pt-PT" smtClean="0"/>
              <a:t>18-06-2014</a:t>
            </a:fld>
            <a:endParaRPr lang="pt-PT"/>
          </a:p>
        </p:txBody>
      </p:sp>
      <p:sp>
        <p:nvSpPr>
          <p:cNvPr id="6" name="Footer Placeholder 5"/>
          <p:cNvSpPr>
            <a:spLocks noGrp="1"/>
          </p:cNvSpPr>
          <p:nvPr>
            <p:ph type="ftr" sz="quarter" idx="11"/>
          </p:nvPr>
        </p:nvSpPr>
        <p:spPr/>
        <p:txBody>
          <a:bodyPr/>
          <a:lstStyle/>
          <a:p>
            <a:endParaRPr lang="pt-PT"/>
          </a:p>
        </p:txBody>
      </p:sp>
      <p:sp>
        <p:nvSpPr>
          <p:cNvPr id="7" name="Slide Number Placeholder 6"/>
          <p:cNvSpPr>
            <a:spLocks noGrp="1"/>
          </p:cNvSpPr>
          <p:nvPr>
            <p:ph type="sldNum" sz="quarter" idx="12"/>
          </p:nvPr>
        </p:nvSpPr>
        <p:spPr/>
        <p:txBody>
          <a:bodyPr/>
          <a:lstStyle/>
          <a:p>
            <a:fld id="{253D7731-E974-4CE0-A087-8A1964325F53}" type="slidenum">
              <a:rPr lang="pt-PT" smtClean="0"/>
              <a:t>‹#›</a:t>
            </a:fld>
            <a:endParaRPr lang="pt-PT"/>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45720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sz="20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438400"/>
            <a:ext cx="393192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75488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lang="en-US" sz="2000" b="0" kern="1200" dirty="0" smtClean="0">
                <a:solidFill>
                  <a:schemeClr val="tx2"/>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754880" y="2438400"/>
            <a:ext cx="393192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74B2C561-D642-4CF3-B0BD-2890B02E2BAE}" type="datetimeFigureOut">
              <a:rPr lang="pt-PT" smtClean="0"/>
              <a:t>18-06-2014</a:t>
            </a:fld>
            <a:endParaRPr lang="pt-PT"/>
          </a:p>
        </p:txBody>
      </p:sp>
      <p:sp>
        <p:nvSpPr>
          <p:cNvPr id="8" name="Footer Placeholder 7"/>
          <p:cNvSpPr>
            <a:spLocks noGrp="1"/>
          </p:cNvSpPr>
          <p:nvPr>
            <p:ph type="ftr" sz="quarter" idx="11"/>
          </p:nvPr>
        </p:nvSpPr>
        <p:spPr/>
        <p:txBody>
          <a:bodyPr/>
          <a:lstStyle/>
          <a:p>
            <a:endParaRPr lang="pt-PT"/>
          </a:p>
        </p:txBody>
      </p:sp>
      <p:sp>
        <p:nvSpPr>
          <p:cNvPr id="9" name="Slide Number Placeholder 8"/>
          <p:cNvSpPr>
            <a:spLocks noGrp="1"/>
          </p:cNvSpPr>
          <p:nvPr>
            <p:ph type="sldNum" sz="quarter" idx="12"/>
          </p:nvPr>
        </p:nvSpPr>
        <p:spPr/>
        <p:txBody>
          <a:bodyPr/>
          <a:lstStyle/>
          <a:p>
            <a:fld id="{253D7731-E974-4CE0-A087-8A1964325F53}" type="slidenum">
              <a:rPr lang="pt-PT" smtClean="0"/>
              <a:t>‹#›</a:t>
            </a:fld>
            <a:endParaRPr lang="pt-PT"/>
          </a:p>
        </p:txBody>
      </p:sp>
      <p:cxnSp>
        <p:nvCxnSpPr>
          <p:cNvPr id="11" name="Straight Connector 10"/>
          <p:cNvCxnSpPr/>
          <p:nvPr/>
        </p:nvCxnSpPr>
        <p:spPr>
          <a:xfrm rot="5400000">
            <a:off x="2217817" y="4045823"/>
            <a:ext cx="4709160" cy="794"/>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74B2C561-D642-4CF3-B0BD-2890B02E2BAE}" type="datetimeFigureOut">
              <a:rPr lang="pt-PT" smtClean="0"/>
              <a:t>18-06-2014</a:t>
            </a:fld>
            <a:endParaRPr lang="pt-PT"/>
          </a:p>
        </p:txBody>
      </p:sp>
      <p:sp>
        <p:nvSpPr>
          <p:cNvPr id="4" name="Footer Placeholder 3"/>
          <p:cNvSpPr>
            <a:spLocks noGrp="1"/>
          </p:cNvSpPr>
          <p:nvPr>
            <p:ph type="ftr" sz="quarter" idx="11"/>
          </p:nvPr>
        </p:nvSpPr>
        <p:spPr/>
        <p:txBody>
          <a:bodyPr/>
          <a:lstStyle/>
          <a:p>
            <a:endParaRPr lang="pt-PT"/>
          </a:p>
        </p:txBody>
      </p:sp>
      <p:sp>
        <p:nvSpPr>
          <p:cNvPr id="5" name="Slide Number Placeholder 4"/>
          <p:cNvSpPr>
            <a:spLocks noGrp="1"/>
          </p:cNvSpPr>
          <p:nvPr>
            <p:ph type="sldNum" sz="quarter" idx="12"/>
          </p:nvPr>
        </p:nvSpPr>
        <p:spPr/>
        <p:txBody>
          <a:bodyPr/>
          <a:lstStyle/>
          <a:p>
            <a:fld id="{253D7731-E974-4CE0-A087-8A1964325F53}" type="slidenum">
              <a:rPr lang="pt-PT" smtClean="0"/>
              <a:t>‹#›</a:t>
            </a:fld>
            <a:endParaRPr lang="pt-PT"/>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4B2C561-D642-4CF3-B0BD-2890B02E2BAE}" type="datetimeFigureOut">
              <a:rPr lang="pt-PT" smtClean="0"/>
              <a:t>18-06-2014</a:t>
            </a:fld>
            <a:endParaRPr lang="pt-PT"/>
          </a:p>
        </p:txBody>
      </p:sp>
      <p:sp>
        <p:nvSpPr>
          <p:cNvPr id="3" name="Footer Placeholder 2"/>
          <p:cNvSpPr>
            <a:spLocks noGrp="1"/>
          </p:cNvSpPr>
          <p:nvPr>
            <p:ph type="ftr" sz="quarter" idx="11"/>
          </p:nvPr>
        </p:nvSpPr>
        <p:spPr/>
        <p:txBody>
          <a:bodyPr/>
          <a:lstStyle/>
          <a:p>
            <a:endParaRPr lang="pt-PT"/>
          </a:p>
        </p:txBody>
      </p:sp>
      <p:sp>
        <p:nvSpPr>
          <p:cNvPr id="4" name="Slide Number Placeholder 3"/>
          <p:cNvSpPr>
            <a:spLocks noGrp="1"/>
          </p:cNvSpPr>
          <p:nvPr>
            <p:ph type="sldNum" sz="quarter" idx="12"/>
          </p:nvPr>
        </p:nvSpPr>
        <p:spPr/>
        <p:txBody>
          <a:bodyPr/>
          <a:lstStyle/>
          <a:p>
            <a:fld id="{253D7731-E974-4CE0-A087-8A1964325F53}" type="slidenum">
              <a:rPr lang="pt-PT" smtClean="0"/>
              <a:t>‹#›</a:t>
            </a:fld>
            <a:endParaRPr lang="pt-PT"/>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792080"/>
            <a:ext cx="2139696" cy="1261872"/>
          </a:xfrm>
        </p:spPr>
        <p:txBody>
          <a:bodyPr anchor="b">
            <a:noAutofit/>
          </a:bodyPr>
          <a:lstStyle>
            <a:lvl1pPr algn="l">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2971800" y="792080"/>
            <a:ext cx="5715000" cy="557784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457201" y="2130552"/>
            <a:ext cx="2139696" cy="424361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4B2C561-D642-4CF3-B0BD-2890B02E2BAE}" type="datetimeFigureOut">
              <a:rPr lang="pt-PT" smtClean="0"/>
              <a:t>18-06-2014</a:t>
            </a:fld>
            <a:endParaRPr lang="pt-PT"/>
          </a:p>
        </p:txBody>
      </p:sp>
      <p:sp>
        <p:nvSpPr>
          <p:cNvPr id="6" name="Footer Placeholder 5"/>
          <p:cNvSpPr>
            <a:spLocks noGrp="1"/>
          </p:cNvSpPr>
          <p:nvPr>
            <p:ph type="ftr" sz="quarter" idx="11"/>
          </p:nvPr>
        </p:nvSpPr>
        <p:spPr/>
        <p:txBody>
          <a:bodyPr/>
          <a:lstStyle/>
          <a:p>
            <a:endParaRPr lang="pt-PT"/>
          </a:p>
        </p:txBody>
      </p:sp>
      <p:sp>
        <p:nvSpPr>
          <p:cNvPr id="7" name="Slide Number Placeholder 6"/>
          <p:cNvSpPr>
            <a:spLocks noGrp="1"/>
          </p:cNvSpPr>
          <p:nvPr>
            <p:ph type="sldNum" sz="quarter" idx="12"/>
          </p:nvPr>
        </p:nvSpPr>
        <p:spPr/>
        <p:txBody>
          <a:bodyPr/>
          <a:lstStyle/>
          <a:p>
            <a:fld id="{253D7731-E974-4CE0-A087-8A1964325F53}" type="slidenum">
              <a:rPr lang="pt-PT" smtClean="0"/>
              <a:t>‹#›</a:t>
            </a:fld>
            <a:endParaRPr lang="pt-PT"/>
          </a:p>
        </p:txBody>
      </p:sp>
      <p:cxnSp>
        <p:nvCxnSpPr>
          <p:cNvPr id="9" name="Straight Connector 8"/>
          <p:cNvCxnSpPr/>
          <p:nvPr/>
        </p:nvCxnSpPr>
        <p:spPr>
          <a:xfrm rot="5400000">
            <a:off x="-13116" y="3580206"/>
            <a:ext cx="557784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792480"/>
            <a:ext cx="2142680" cy="1264920"/>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p:cNvSpPr>
          <p:nvPr>
            <p:ph type="pic" idx="1"/>
          </p:nvPr>
        </p:nvSpPr>
        <p:spPr>
          <a:xfrm>
            <a:off x="2858610" y="838201"/>
            <a:ext cx="5904390" cy="5500456"/>
          </a:xfrm>
          <a:solidFill>
            <a:schemeClr val="bg2"/>
          </a:solidFill>
          <a:ln w="76200">
            <a:solidFill>
              <a:srgbClr val="FFFFFF"/>
            </a:solidFill>
            <a:miter lim="800000"/>
          </a:ln>
          <a:effectLst>
            <a:outerShdw blurRad="50800" dist="12700" dir="5400000" algn="t" rotWithShape="0">
              <a:prstClr val="black">
                <a:alpha val="59000"/>
              </a:prstClr>
            </a:outerShdw>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457200" y="2133600"/>
            <a:ext cx="2139696" cy="424281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4B2C561-D642-4CF3-B0BD-2890B02E2BAE}" type="datetimeFigureOut">
              <a:rPr lang="pt-PT" smtClean="0"/>
              <a:t>18-06-2014</a:t>
            </a:fld>
            <a:endParaRPr lang="pt-PT"/>
          </a:p>
        </p:txBody>
      </p:sp>
      <p:sp>
        <p:nvSpPr>
          <p:cNvPr id="6" name="Footer Placeholder 5"/>
          <p:cNvSpPr>
            <a:spLocks noGrp="1"/>
          </p:cNvSpPr>
          <p:nvPr>
            <p:ph type="ftr" sz="quarter" idx="11"/>
          </p:nvPr>
        </p:nvSpPr>
        <p:spPr/>
        <p:txBody>
          <a:bodyPr/>
          <a:lstStyle/>
          <a:p>
            <a:endParaRPr lang="pt-PT"/>
          </a:p>
        </p:txBody>
      </p:sp>
      <p:sp>
        <p:nvSpPr>
          <p:cNvPr id="7" name="Slide Number Placeholder 6"/>
          <p:cNvSpPr>
            <a:spLocks noGrp="1"/>
          </p:cNvSpPr>
          <p:nvPr>
            <p:ph type="sldNum" sz="quarter" idx="12"/>
          </p:nvPr>
        </p:nvSpPr>
        <p:spPr/>
        <p:txBody>
          <a:bodyPr/>
          <a:lstStyle/>
          <a:p>
            <a:fld id="{253D7731-E974-4CE0-A087-8A1964325F53}" type="slidenum">
              <a:rPr lang="pt-PT" smtClean="0"/>
              <a:t>‹#›</a:t>
            </a:fld>
            <a:endParaRPr lang="pt-PT"/>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a:xfrm>
            <a:off x="0" y="220786"/>
            <a:ext cx="9144000" cy="2286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457200" y="533400"/>
            <a:ext cx="8229600" cy="99060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8229600" cy="4876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Rectangle 6"/>
          <p:cNvSpPr/>
          <p:nvPr/>
        </p:nvSpPr>
        <p:spPr>
          <a:xfrm>
            <a:off x="0" y="0"/>
            <a:ext cx="9144000" cy="36576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2"/>
          </p:nvPr>
        </p:nvSpPr>
        <p:spPr>
          <a:xfrm>
            <a:off x="457200" y="18288"/>
            <a:ext cx="2895600" cy="329184"/>
          </a:xfrm>
          <a:prstGeom prst="rect">
            <a:avLst/>
          </a:prstGeom>
        </p:spPr>
        <p:txBody>
          <a:bodyPr vert="horz" lIns="91440" tIns="45720" rIns="91440" bIns="45720" rtlCol="0" anchor="ctr"/>
          <a:lstStyle>
            <a:lvl1pPr algn="l">
              <a:defRPr sz="1200">
                <a:solidFill>
                  <a:srgbClr val="FFFFFF"/>
                </a:solidFill>
              </a:defRPr>
            </a:lvl1pPr>
          </a:lstStyle>
          <a:p>
            <a:fld id="{74B2C561-D642-4CF3-B0BD-2890B02E2BAE}" type="datetimeFigureOut">
              <a:rPr lang="pt-PT" smtClean="0"/>
              <a:t>18-06-2014</a:t>
            </a:fld>
            <a:endParaRPr lang="pt-PT"/>
          </a:p>
        </p:txBody>
      </p:sp>
      <p:sp>
        <p:nvSpPr>
          <p:cNvPr id="5" name="Footer Placeholder 4"/>
          <p:cNvSpPr>
            <a:spLocks noGrp="1"/>
          </p:cNvSpPr>
          <p:nvPr>
            <p:ph type="ftr" sz="quarter" idx="3"/>
          </p:nvPr>
        </p:nvSpPr>
        <p:spPr>
          <a:xfrm>
            <a:off x="3429000" y="18288"/>
            <a:ext cx="4114800" cy="329184"/>
          </a:xfrm>
          <a:prstGeom prst="rect">
            <a:avLst/>
          </a:prstGeom>
        </p:spPr>
        <p:txBody>
          <a:bodyPr vert="horz" lIns="91440" tIns="45720" rIns="91440" bIns="45720" rtlCol="0" anchor="ctr"/>
          <a:lstStyle>
            <a:lvl1pPr algn="ctr">
              <a:defRPr sz="1200">
                <a:solidFill>
                  <a:srgbClr val="FFFFFF"/>
                </a:solidFill>
              </a:defRPr>
            </a:lvl1pPr>
          </a:lstStyle>
          <a:p>
            <a:endParaRPr lang="pt-PT"/>
          </a:p>
        </p:txBody>
      </p:sp>
      <p:sp>
        <p:nvSpPr>
          <p:cNvPr id="6" name="Slide Number Placeholder 5"/>
          <p:cNvSpPr>
            <a:spLocks noGrp="1"/>
          </p:cNvSpPr>
          <p:nvPr>
            <p:ph type="sldNum" sz="quarter" idx="4"/>
          </p:nvPr>
        </p:nvSpPr>
        <p:spPr>
          <a:xfrm>
            <a:off x="7620000" y="18288"/>
            <a:ext cx="1066800" cy="329184"/>
          </a:xfrm>
          <a:prstGeom prst="rect">
            <a:avLst/>
          </a:prstGeom>
        </p:spPr>
        <p:txBody>
          <a:bodyPr vert="horz" lIns="91440" tIns="45720" rIns="91440" bIns="45720" rtlCol="0" anchor="ctr"/>
          <a:lstStyle>
            <a:lvl1pPr algn="l">
              <a:defRPr sz="1400" b="1">
                <a:solidFill>
                  <a:srgbClr val="FFFFFF"/>
                </a:solidFill>
              </a:defRPr>
            </a:lvl1pPr>
          </a:lstStyle>
          <a:p>
            <a:fld id="{253D7731-E974-4CE0-A087-8A1964325F53}" type="slidenum">
              <a:rPr lang="pt-PT" smtClean="0"/>
              <a:t>‹#›</a:t>
            </a:fld>
            <a:endParaRPr lang="pt-PT"/>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914400" rtl="0" eaLnBrk="1" latinLnBrk="0" hangingPunct="1">
        <a:spcBef>
          <a:spcPct val="0"/>
        </a:spcBef>
        <a:buNone/>
        <a:defRPr sz="4000" kern="1200" spc="-100" baseline="0">
          <a:solidFill>
            <a:schemeClr val="tx2"/>
          </a:solidFill>
          <a:latin typeface="+mj-lt"/>
          <a:ea typeface="+mj-ea"/>
          <a:cs typeface="+mj-cs"/>
        </a:defRPr>
      </a:lvl1pPr>
    </p:titleStyle>
    <p:bodyStyle>
      <a:lvl1pPr marL="182880" indent="-182880" algn="l" defTabSz="914400" rtl="0" eaLnBrk="1" latinLnBrk="0" hangingPunct="1">
        <a:spcBef>
          <a:spcPct val="20000"/>
        </a:spcBef>
        <a:buClr>
          <a:schemeClr val="accent1"/>
        </a:buClr>
        <a:buSzPct val="85000"/>
        <a:buFont typeface="Arial" pitchFamily="34" charset="0"/>
        <a:buChar char="•"/>
        <a:defRPr sz="2400" kern="1200">
          <a:solidFill>
            <a:schemeClr val="tx1"/>
          </a:solidFill>
          <a:latin typeface="+mn-lt"/>
          <a:ea typeface="+mn-ea"/>
          <a:cs typeface="+mn-cs"/>
        </a:defRPr>
      </a:lvl1pPr>
      <a:lvl2pPr marL="457200" indent="-182880" algn="l" defTabSz="914400" rtl="0" eaLnBrk="1" latinLnBrk="0" hangingPunct="1">
        <a:spcBef>
          <a:spcPct val="20000"/>
        </a:spcBef>
        <a:buClr>
          <a:schemeClr val="accent1"/>
        </a:buClr>
        <a:buSzPct val="85000"/>
        <a:buFont typeface="Arial" pitchFamily="34" charset="0"/>
        <a:buChar char="•"/>
        <a:defRPr sz="2000" kern="1200">
          <a:solidFill>
            <a:schemeClr val="tx1"/>
          </a:solidFill>
          <a:latin typeface="+mn-lt"/>
          <a:ea typeface="+mn-ea"/>
          <a:cs typeface="+mn-cs"/>
        </a:defRPr>
      </a:lvl2pPr>
      <a:lvl3pPr marL="731520" indent="-182880" algn="l" defTabSz="914400" rtl="0" eaLnBrk="1" latinLnBrk="0" hangingPunct="1">
        <a:spcBef>
          <a:spcPct val="20000"/>
        </a:spcBef>
        <a:buClr>
          <a:schemeClr val="accent1"/>
        </a:buClr>
        <a:buSzPct val="90000"/>
        <a:buFont typeface="Arial" pitchFamily="34" charset="0"/>
        <a:buChar char="•"/>
        <a:defRPr sz="1800" kern="1200">
          <a:solidFill>
            <a:schemeClr val="tx1"/>
          </a:solidFill>
          <a:latin typeface="+mn-lt"/>
          <a:ea typeface="+mn-ea"/>
          <a:cs typeface="+mn-cs"/>
        </a:defRPr>
      </a:lvl3pPr>
      <a:lvl4pPr marL="1005840" indent="-182880" algn="l" defTabSz="914400" rtl="0" eaLnBrk="1" latinLnBrk="0" hangingPunct="1">
        <a:spcBef>
          <a:spcPct val="20000"/>
        </a:spcBef>
        <a:buClr>
          <a:schemeClr val="accent1"/>
        </a:buClr>
        <a:buFont typeface="Arial" pitchFamily="34" charset="0"/>
        <a:buChar char="•"/>
        <a:defRPr sz="1600" kern="1200">
          <a:solidFill>
            <a:schemeClr val="tx1"/>
          </a:solidFill>
          <a:latin typeface="+mn-lt"/>
          <a:ea typeface="+mn-ea"/>
          <a:cs typeface="+mn-cs"/>
        </a:defRPr>
      </a:lvl4pPr>
      <a:lvl5pPr marL="1188720" indent="-137160" algn="l" defTabSz="914400" rtl="0" eaLnBrk="1" latinLnBrk="0" hangingPunct="1">
        <a:spcBef>
          <a:spcPct val="20000"/>
        </a:spcBef>
        <a:buClr>
          <a:schemeClr val="accent1"/>
        </a:buClr>
        <a:buSzPct val="100000"/>
        <a:buFont typeface="Arial" pitchFamily="34" charset="0"/>
        <a:buChar char="•"/>
        <a:defRPr sz="1400" kern="1200" baseline="0">
          <a:solidFill>
            <a:schemeClr val="tx1"/>
          </a:solidFill>
          <a:latin typeface="+mn-lt"/>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xml"/><Relationship Id="rId1" Type="http://schemas.openxmlformats.org/officeDocument/2006/relationships/slideLayout" Target="../slideLayouts/slideLayout4.xml"/><Relationship Id="rId4" Type="http://schemas.openxmlformats.org/officeDocument/2006/relationships/image" Target="../media/image3.jp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6.xml"/><Relationship Id="rId1" Type="http://schemas.openxmlformats.org/officeDocument/2006/relationships/slideLayout" Target="../slideLayouts/slideLayout7.xml"/><Relationship Id="rId5" Type="http://schemas.openxmlformats.org/officeDocument/2006/relationships/image" Target="../media/image9.png"/><Relationship Id="rId4" Type="http://schemas.openxmlformats.org/officeDocument/2006/relationships/image" Target="../media/image8.png"/></Relationships>
</file>

<file path=ppt/slides/_rels/slide1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605" y="2204720"/>
            <a:ext cx="8208645" cy="1642110"/>
          </a:xfrm>
        </p:spPr>
        <p:txBody>
          <a:bodyPr wrap="square" lIns="91440" tIns="45720" rIns="91440" bIns="45720" anchor="ctr">
            <a:normAutofit/>
          </a:bodyPr>
          <a:lstStyle/>
          <a:p>
            <a:pPr marL="0" indent="0" algn="ctr" defTabSz="914400" latinLnBrk="0">
              <a:lnSpc>
                <a:spcPct val="102000"/>
              </a:lnSpc>
              <a:spcBef>
                <a:spcPts val="0"/>
              </a:spcBef>
              <a:spcAft>
                <a:spcPts val="0"/>
              </a:spcAft>
              <a:buFontTx/>
              <a:buNone/>
            </a:pPr>
            <a:r>
              <a:rPr lang="en-US" altLang="ko-KR" sz="4400" b="1" dirty="0" smtClean="0">
                <a:solidFill>
                  <a:srgbClr val="464646"/>
                </a:solidFill>
                <a:latin typeface="Calibri" charset="0"/>
              </a:rPr>
              <a:t>Do Good Starts Make Good Finishes?</a:t>
            </a:r>
            <a:br>
              <a:rPr lang="en-US" altLang="ko-KR" sz="4400" b="1" dirty="0" smtClean="0">
                <a:solidFill>
                  <a:srgbClr val="464646"/>
                </a:solidFill>
                <a:latin typeface="Calibri" charset="0"/>
              </a:rPr>
            </a:br>
            <a:r>
              <a:rPr lang="en-US" altLang="ko-KR" sz="4400" b="1" dirty="0" smtClean="0">
                <a:solidFill>
                  <a:srgbClr val="464646"/>
                </a:solidFill>
                <a:latin typeface="Calibri" charset="0"/>
              </a:rPr>
              <a:t>The Case of CEO Pay</a:t>
            </a:r>
            <a:endParaRPr lang="ko-KR" altLang="en-US" sz="4400" b="1" dirty="0" smtClean="0">
              <a:latin typeface="Calibri" charset="0"/>
            </a:endParaRPr>
          </a:p>
        </p:txBody>
      </p:sp>
      <p:sp>
        <p:nvSpPr>
          <p:cNvPr id="7" name="Subtitle 2"/>
          <p:cNvSpPr txBox="1">
            <a:spLocks/>
          </p:cNvSpPr>
          <p:nvPr/>
        </p:nvSpPr>
        <p:spPr>
          <a:xfrm>
            <a:off x="1174237" y="4005064"/>
            <a:ext cx="6984776" cy="1337061"/>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9pPr>
          </a:lstStyle>
          <a:p>
            <a:pPr marL="0" indent="0" algn="ctr">
              <a:spcBef>
                <a:spcPts val="0"/>
              </a:spcBef>
              <a:buNone/>
            </a:pPr>
            <a:r>
              <a:rPr lang="pt-PT" sz="3200" dirty="0" smtClean="0">
                <a:solidFill>
                  <a:schemeClr val="tx2"/>
                </a:solidFill>
              </a:rPr>
              <a:t>Helena Címerová</a:t>
            </a:r>
          </a:p>
          <a:p>
            <a:pPr marL="0" indent="0" algn="ctr">
              <a:spcBef>
                <a:spcPts val="0"/>
              </a:spcBef>
              <a:buNone/>
            </a:pPr>
            <a:r>
              <a:rPr lang="pt-PT" sz="3200" dirty="0" smtClean="0">
                <a:solidFill>
                  <a:schemeClr val="tx2"/>
                </a:solidFill>
              </a:rPr>
              <a:t>Auckland University of Technology</a:t>
            </a:r>
          </a:p>
        </p:txBody>
      </p:sp>
      <p:pic>
        <p:nvPicPr>
          <p:cNvPr id="4" name="Content Placeholder 3"/>
          <p:cNvPicPr>
            <a:picLocks noGrp="1" noChangeAspect="1"/>
          </p:cNvPicPr>
          <p:nvPr>
            <p:ph sz="half" idx="2"/>
          </p:nvPr>
        </p:nvPicPr>
        <p:blipFill>
          <a:blip r:embed="rId3">
            <a:extLst>
              <a:ext uri="{28A0092B-C50C-407E-A947-70E740481C1C}">
                <a14:useLocalDpi xmlns:a14="http://schemas.microsoft.com/office/drawing/2010/main" val="0"/>
              </a:ext>
            </a:extLst>
          </a:blip>
          <a:stretch>
            <a:fillRect/>
          </a:stretch>
        </p:blipFill>
        <p:spPr>
          <a:xfrm>
            <a:off x="467544" y="5625069"/>
            <a:ext cx="1368152" cy="930545"/>
          </a:xfrm>
        </p:spPr>
      </p:pic>
      <p:pic>
        <p:nvPicPr>
          <p:cNvPr id="6" name="Picture 5"/>
          <p:cNvPicPr>
            <a:picLocks noChangeAspect="1"/>
          </p:cNvPicPr>
          <p:nvPr/>
        </p:nvPicPr>
        <p:blipFill rotWithShape="1">
          <a:blip r:embed="rId4">
            <a:extLst>
              <a:ext uri="{28A0092B-C50C-407E-A947-70E740481C1C}">
                <a14:useLocalDpi xmlns:a14="http://schemas.microsoft.com/office/drawing/2010/main" val="0"/>
              </a:ext>
            </a:extLst>
          </a:blip>
          <a:srcRect r="34527"/>
          <a:stretch/>
        </p:blipFill>
        <p:spPr>
          <a:xfrm>
            <a:off x="2267744" y="5489579"/>
            <a:ext cx="3960440" cy="1094869"/>
          </a:xfrm>
          <a:prstGeom prst="rect">
            <a:avLst/>
          </a:prstGeom>
        </p:spPr>
      </p:pic>
      <p:sp>
        <p:nvSpPr>
          <p:cNvPr id="9" name="Subtitle 2"/>
          <p:cNvSpPr txBox="1">
            <a:spLocks/>
          </p:cNvSpPr>
          <p:nvPr/>
        </p:nvSpPr>
        <p:spPr>
          <a:xfrm>
            <a:off x="3491865" y="904240"/>
            <a:ext cx="5112385" cy="1151890"/>
          </a:xfrm>
          <a:prstGeom prst="rect">
            <a:avLst/>
          </a:prstGeom>
        </p:spPr>
        <p:txBody>
          <a:bodyPr wrap="square" lIns="91440" tIns="45720" rIns="91440" bIns="45720" anchor="t">
            <a:noAutofit/>
          </a:bodyPr>
          <a:lstStyle/>
          <a:p>
            <a:pPr marL="0" indent="0" algn="r" defTabSz="914400" latinLnBrk="0">
              <a:lnSpc>
                <a:spcPct val="102000"/>
              </a:lnSpc>
              <a:spcBef>
                <a:spcPts val="0"/>
              </a:spcBef>
              <a:spcAft>
                <a:spcPts val="0"/>
              </a:spcAft>
              <a:buFontTx/>
              <a:buNone/>
            </a:pPr>
            <a:r>
              <a:rPr lang="en-US" altLang="ko-KR" sz="2600" dirty="0" smtClean="0">
                <a:solidFill>
                  <a:srgbClr val="464646"/>
                </a:solidFill>
                <a:latin typeface="Calibri" charset="0"/>
              </a:rPr>
              <a:t>6</a:t>
            </a:r>
            <a:r>
              <a:rPr lang="en-US" altLang="ko-KR" sz="2600" baseline="30000" dirty="0" smtClean="0">
                <a:solidFill>
                  <a:srgbClr val="464646"/>
                </a:solidFill>
                <a:latin typeface="Calibri" charset="0"/>
              </a:rPr>
              <a:t>th</a:t>
            </a:r>
            <a:r>
              <a:rPr lang="en-US" altLang="ko-KR" sz="2600" dirty="0" smtClean="0">
                <a:solidFill>
                  <a:srgbClr val="464646"/>
                </a:solidFill>
                <a:latin typeface="Calibri" charset="0"/>
              </a:rPr>
              <a:t> International </a:t>
            </a:r>
            <a:r>
              <a:rPr lang="en-US" altLang="ko-KR" sz="2600" dirty="0" smtClean="0">
                <a:solidFill>
                  <a:srgbClr val="464646"/>
                </a:solidFill>
                <a:latin typeface="Calibri" charset="0"/>
              </a:rPr>
              <a:t>IFABS Conference </a:t>
            </a:r>
            <a:endParaRPr lang="ko-KR" altLang="en-US" sz="2600" dirty="0" smtClean="0">
              <a:latin typeface="Calibri" charset="0"/>
            </a:endParaRPr>
          </a:p>
          <a:p>
            <a:pPr marL="0" indent="0" algn="r" defTabSz="914400" latinLnBrk="0">
              <a:lnSpc>
                <a:spcPct val="102000"/>
              </a:lnSpc>
              <a:spcBef>
                <a:spcPts val="0"/>
              </a:spcBef>
              <a:spcAft>
                <a:spcPts val="0"/>
              </a:spcAft>
              <a:buFontTx/>
              <a:buNone/>
            </a:pPr>
            <a:r>
              <a:rPr lang="en-US" altLang="ko-KR" sz="2600" dirty="0" smtClean="0">
                <a:solidFill>
                  <a:srgbClr val="464646"/>
                </a:solidFill>
                <a:latin typeface="Calibri" charset="0"/>
              </a:rPr>
              <a:t>Lisbon</a:t>
            </a:r>
            <a:r>
              <a:rPr lang="en-US" altLang="ko-KR" sz="2600" dirty="0" smtClean="0">
                <a:solidFill>
                  <a:srgbClr val="464646"/>
                </a:solidFill>
                <a:latin typeface="Calibri" charset="0"/>
              </a:rPr>
              <a:t>, 18-20 June </a:t>
            </a:r>
            <a:r>
              <a:rPr lang="en-US" altLang="ko-KR" sz="2600" dirty="0" smtClean="0">
                <a:solidFill>
                  <a:srgbClr val="464646"/>
                </a:solidFill>
                <a:latin typeface="Calibri" charset="0"/>
              </a:rPr>
              <a:t>2014</a:t>
            </a:r>
            <a:endParaRPr lang="ko-KR" altLang="en-US" sz="2600" dirty="0" smtClean="0">
              <a:latin typeface="Calibri" charset="0"/>
            </a:endParaRPr>
          </a:p>
        </p:txBody>
      </p:sp>
    </p:spTree>
    <p:extLst>
      <p:ext uri="{BB962C8B-B14F-4D97-AF65-F5344CB8AC3E}">
        <p14:creationId xmlns:p14="http://schemas.microsoft.com/office/powerpoint/2010/main" val="156367483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b="1" dirty="0" smtClean="0"/>
              <a:t>Results (1)</a:t>
            </a:r>
            <a:endParaRPr lang="en-US" b="1" dirty="0"/>
          </a:p>
        </p:txBody>
      </p:sp>
      <p:sp>
        <p:nvSpPr>
          <p:cNvPr id="6" name="Content Placeholder 5"/>
          <p:cNvSpPr>
            <a:spLocks noGrp="1"/>
          </p:cNvSpPr>
          <p:nvPr>
            <p:ph idx="1"/>
          </p:nvPr>
        </p:nvSpPr>
        <p:spPr/>
        <p:txBody>
          <a:bodyPr>
            <a:normAutofit/>
          </a:bodyPr>
          <a:lstStyle/>
          <a:p>
            <a:r>
              <a:rPr lang="en-US" sz="3200" dirty="0" smtClean="0"/>
              <a:t>FEs (firm fixed effects): &lt;4% / no effects </a:t>
            </a:r>
            <a:r>
              <a:rPr lang="en-US" sz="3200" i="1" dirty="0" smtClean="0"/>
              <a:t>or</a:t>
            </a:r>
            <a:r>
              <a:rPr lang="en-US" sz="3200" dirty="0" smtClean="0"/>
              <a:t> lack of support in the data?</a:t>
            </a:r>
          </a:p>
          <a:p>
            <a:pPr marL="274320" lvl="1" indent="0">
              <a:buNone/>
            </a:pPr>
            <a:r>
              <a:rPr lang="en-US" sz="3000" dirty="0" smtClean="0"/>
              <a:t>(firm rank 6-12% TDC1, top ten firm 12-14.5% TDC1)</a:t>
            </a:r>
          </a:p>
          <a:p>
            <a:r>
              <a:rPr lang="en-US" sz="3200" dirty="0" smtClean="0"/>
              <a:t>IV: 30%-50% countercyclical </a:t>
            </a:r>
            <a:r>
              <a:rPr lang="en-US" sz="3200" dirty="0"/>
              <a:t>cohort </a:t>
            </a:r>
            <a:r>
              <a:rPr lang="en-US" sz="3200" dirty="0" smtClean="0"/>
              <a:t>effects</a:t>
            </a:r>
          </a:p>
          <a:p>
            <a:pPr marL="274320" lvl="1" indent="0">
              <a:buNone/>
            </a:pPr>
            <a:r>
              <a:rPr lang="en-US" sz="3000" dirty="0" smtClean="0"/>
              <a:t>(single instrument, reduced-form regressions)</a:t>
            </a:r>
          </a:p>
          <a:p>
            <a:r>
              <a:rPr lang="en-US" sz="3200" dirty="0" smtClean="0"/>
              <a:t>Cross-section: </a:t>
            </a:r>
            <a:r>
              <a:rPr lang="en-US" sz="3200" i="1" dirty="0" smtClean="0"/>
              <a:t>first</a:t>
            </a:r>
            <a:r>
              <a:rPr lang="en-US" sz="3200" dirty="0" smtClean="0"/>
              <a:t> CEO pay up to 30% higher if top-ten firm</a:t>
            </a:r>
          </a:p>
          <a:p>
            <a:pPr marL="0" indent="0">
              <a:buNone/>
            </a:pPr>
            <a:endParaRPr lang="en-US" dirty="0"/>
          </a:p>
        </p:txBody>
      </p:sp>
    </p:spTree>
    <p:extLst>
      <p:ext uri="{BB962C8B-B14F-4D97-AF65-F5344CB8AC3E}">
        <p14:creationId xmlns:p14="http://schemas.microsoft.com/office/powerpoint/2010/main" val="418465595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b="1" dirty="0" smtClean="0"/>
              <a:t>Results (2)</a:t>
            </a:r>
            <a:endParaRPr lang="en-US" b="1" dirty="0"/>
          </a:p>
        </p:txBody>
      </p:sp>
      <p:sp>
        <p:nvSpPr>
          <p:cNvPr id="6" name="Content Placeholder 5"/>
          <p:cNvSpPr>
            <a:spLocks noGrp="1"/>
          </p:cNvSpPr>
          <p:nvPr>
            <p:ph idx="1"/>
          </p:nvPr>
        </p:nvSpPr>
        <p:spPr/>
        <p:txBody>
          <a:bodyPr>
            <a:normAutofit/>
          </a:bodyPr>
          <a:lstStyle/>
          <a:p>
            <a:r>
              <a:rPr lang="en-US" sz="3200" dirty="0" smtClean="0"/>
              <a:t>Robustness:</a:t>
            </a:r>
          </a:p>
          <a:p>
            <a:pPr lvl="1"/>
            <a:r>
              <a:rPr lang="en-US" sz="2800" dirty="0" smtClean="0"/>
              <a:t>IV with employment growth rate: no cohort effects</a:t>
            </a:r>
          </a:p>
          <a:p>
            <a:pPr lvl="1"/>
            <a:r>
              <a:rPr lang="en-US" sz="2800" dirty="0" smtClean="0"/>
              <a:t>Cross-section: stable coefficients</a:t>
            </a:r>
          </a:p>
          <a:p>
            <a:pPr lvl="1"/>
            <a:r>
              <a:rPr lang="en-US" sz="2800" dirty="0" smtClean="0"/>
              <a:t>Weak-instrument robust estimation with CLR confidence sets: first firm size elasticity </a:t>
            </a:r>
            <a:r>
              <a:rPr lang="en-US" sz="2800" dirty="0" err="1" smtClean="0"/>
              <a:t>relat</a:t>
            </a:r>
            <a:r>
              <a:rPr lang="en-US" sz="2800" dirty="0" smtClean="0"/>
              <a:t>. to current CEO compensation &lt;-1%</a:t>
            </a:r>
          </a:p>
          <a:p>
            <a:endParaRPr lang="en-US" dirty="0"/>
          </a:p>
        </p:txBody>
      </p:sp>
    </p:spTree>
    <p:extLst>
      <p:ext uri="{BB962C8B-B14F-4D97-AF65-F5344CB8AC3E}">
        <p14:creationId xmlns:p14="http://schemas.microsoft.com/office/powerpoint/2010/main" val="100307153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PT" b="1" dirty="0" err="1" smtClean="0"/>
              <a:t>Conclusions</a:t>
            </a:r>
            <a:r>
              <a:rPr lang="pt-PT" b="1" dirty="0" smtClean="0"/>
              <a:t> / </a:t>
            </a:r>
            <a:r>
              <a:rPr lang="pt-PT" b="1" dirty="0" err="1" smtClean="0"/>
              <a:t>Contributions</a:t>
            </a:r>
            <a:endParaRPr lang="pt-PT" b="1" dirty="0"/>
          </a:p>
        </p:txBody>
      </p:sp>
      <p:sp>
        <p:nvSpPr>
          <p:cNvPr id="3" name="Content Placeholder 2"/>
          <p:cNvSpPr>
            <a:spLocks noGrp="1"/>
          </p:cNvSpPr>
          <p:nvPr>
            <p:ph idx="1"/>
          </p:nvPr>
        </p:nvSpPr>
        <p:spPr/>
        <p:txBody>
          <a:bodyPr/>
          <a:lstStyle/>
          <a:p>
            <a:r>
              <a:rPr lang="pt-PT" sz="3600" dirty="0" smtClean="0">
                <a:solidFill>
                  <a:srgbClr val="0070C0"/>
                </a:solidFill>
              </a:rPr>
              <a:t> </a:t>
            </a:r>
            <a:r>
              <a:rPr lang="pt-PT" sz="3600" dirty="0" smtClean="0"/>
              <a:t>another </a:t>
            </a:r>
            <a:r>
              <a:rPr lang="pt-PT" sz="3600" dirty="0"/>
              <a:t>test of CEO </a:t>
            </a:r>
            <a:r>
              <a:rPr lang="pt-PT" sz="3600" dirty="0" smtClean="0"/>
              <a:t>pay efficiency</a:t>
            </a:r>
          </a:p>
          <a:p>
            <a:r>
              <a:rPr lang="pt-PT" sz="3600" dirty="0" smtClean="0"/>
              <a:t> existence and persistence of cohort effects seems to depend on the segment of labor market</a:t>
            </a:r>
            <a:endParaRPr lang="pt-PT" sz="3600" dirty="0"/>
          </a:p>
          <a:p>
            <a:pPr marL="0" indent="0">
              <a:buNone/>
            </a:pPr>
            <a:endParaRPr lang="pt-PT" sz="3600" dirty="0" smtClean="0">
              <a:solidFill>
                <a:srgbClr val="0070C0"/>
              </a:solidFill>
            </a:endParaRPr>
          </a:p>
          <a:p>
            <a:r>
              <a:rPr lang="pt-PT" sz="3600" b="1" dirty="0" err="1">
                <a:solidFill>
                  <a:srgbClr val="0070C0"/>
                </a:solidFill>
              </a:rPr>
              <a:t>e</a:t>
            </a:r>
            <a:r>
              <a:rPr lang="pt-PT" sz="3600" b="1" dirty="0" err="1" smtClean="0">
                <a:solidFill>
                  <a:srgbClr val="0070C0"/>
                </a:solidFill>
              </a:rPr>
              <a:t>fficient</a:t>
            </a:r>
            <a:r>
              <a:rPr lang="pt-PT" sz="3600" b="1" dirty="0" smtClean="0">
                <a:solidFill>
                  <a:srgbClr val="0070C0"/>
                </a:solidFill>
              </a:rPr>
              <a:t> </a:t>
            </a:r>
            <a:r>
              <a:rPr lang="pt-PT" sz="3600" dirty="0" err="1" smtClean="0"/>
              <a:t>pay</a:t>
            </a:r>
            <a:r>
              <a:rPr lang="pt-PT" sz="3600" dirty="0" smtClean="0"/>
              <a:t> </a:t>
            </a:r>
            <a:r>
              <a:rPr lang="pt-PT" sz="3600" dirty="0" smtClean="0"/>
              <a:t>for </a:t>
            </a:r>
            <a:r>
              <a:rPr lang="pt-PT" sz="3600" dirty="0" err="1" smtClean="0"/>
              <a:t>CEOs</a:t>
            </a:r>
            <a:r>
              <a:rPr lang="pt-PT" sz="3600" dirty="0" smtClean="0"/>
              <a:t>: </a:t>
            </a:r>
          </a:p>
          <a:p>
            <a:pPr marL="0" indent="0">
              <a:buNone/>
            </a:pPr>
            <a:r>
              <a:rPr lang="pt-PT" sz="3600" dirty="0"/>
              <a:t> </a:t>
            </a:r>
            <a:r>
              <a:rPr lang="pt-PT" sz="3600" dirty="0" smtClean="0"/>
              <a:t> </a:t>
            </a:r>
            <a:r>
              <a:rPr lang="pt-PT" sz="3600" dirty="0" err="1" smtClean="0"/>
              <a:t>initial</a:t>
            </a:r>
            <a:r>
              <a:rPr lang="pt-PT" sz="3600" dirty="0" smtClean="0"/>
              <a:t> </a:t>
            </a:r>
            <a:r>
              <a:rPr lang="pt-PT" sz="3600" dirty="0" err="1" smtClean="0"/>
              <a:t>luck</a:t>
            </a:r>
            <a:r>
              <a:rPr lang="pt-PT" sz="3600" dirty="0" smtClean="0"/>
              <a:t> </a:t>
            </a:r>
            <a:r>
              <a:rPr lang="pt-PT" sz="3600" dirty="0" err="1" smtClean="0"/>
              <a:t>not</a:t>
            </a:r>
            <a:r>
              <a:rPr lang="pt-PT" sz="3600" dirty="0" smtClean="0"/>
              <a:t> </a:t>
            </a:r>
            <a:r>
              <a:rPr lang="pt-PT" sz="3600" dirty="0" err="1" smtClean="0"/>
              <a:t>reflected</a:t>
            </a:r>
            <a:r>
              <a:rPr lang="pt-PT" sz="3600" dirty="0" smtClean="0"/>
              <a:t> in CEO </a:t>
            </a:r>
            <a:r>
              <a:rPr lang="pt-PT" sz="3600" dirty="0" err="1" smtClean="0"/>
              <a:t>pay</a:t>
            </a:r>
            <a:endParaRPr lang="pt-PT" sz="3600" dirty="0" smtClean="0"/>
          </a:p>
          <a:p>
            <a:pPr marL="0" indent="0">
              <a:buNone/>
            </a:pPr>
            <a:endParaRPr lang="pt-PT" sz="2900" dirty="0"/>
          </a:p>
          <a:p>
            <a:pPr marL="0" indent="0">
              <a:buNone/>
            </a:pPr>
            <a:endParaRPr lang="pt-PT" dirty="0"/>
          </a:p>
        </p:txBody>
      </p:sp>
    </p:spTree>
    <p:extLst>
      <p:ext uri="{BB962C8B-B14F-4D97-AF65-F5344CB8AC3E}">
        <p14:creationId xmlns:p14="http://schemas.microsoft.com/office/powerpoint/2010/main" val="396656850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395536" y="2780928"/>
            <a:ext cx="8229600" cy="990600"/>
          </a:xfrm>
        </p:spPr>
        <p:txBody>
          <a:bodyPr>
            <a:noAutofit/>
          </a:bodyPr>
          <a:lstStyle/>
          <a:p>
            <a:pPr algn="ctr"/>
            <a:r>
              <a:rPr lang="en-US" sz="6000" dirty="0" smtClean="0"/>
              <a:t>Thank you.</a:t>
            </a:r>
            <a:endParaRPr lang="en-US" sz="6000" dirty="0"/>
          </a:p>
        </p:txBody>
      </p:sp>
    </p:spTree>
    <p:extLst>
      <p:ext uri="{BB962C8B-B14F-4D97-AF65-F5344CB8AC3E}">
        <p14:creationId xmlns:p14="http://schemas.microsoft.com/office/powerpoint/2010/main" val="80362391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1520" y="1052736"/>
            <a:ext cx="8589747" cy="482453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008779539"/>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87624" y="474913"/>
            <a:ext cx="6805077" cy="634371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Rectangle 1"/>
          <p:cNvSpPr/>
          <p:nvPr/>
        </p:nvSpPr>
        <p:spPr>
          <a:xfrm>
            <a:off x="1187624" y="1556792"/>
            <a:ext cx="6696744" cy="360040"/>
          </a:xfrm>
          <a:prstGeom prst="rect">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861147184"/>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b="77270"/>
          <a:stretch/>
        </p:blipFill>
        <p:spPr bwMode="auto">
          <a:xfrm>
            <a:off x="1036882" y="474913"/>
            <a:ext cx="6955819" cy="144191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36880" y="3035994"/>
            <a:ext cx="7191375" cy="13620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Rectangle 4"/>
          <p:cNvSpPr/>
          <p:nvPr/>
        </p:nvSpPr>
        <p:spPr>
          <a:xfrm>
            <a:off x="1187624" y="1556792"/>
            <a:ext cx="6696744" cy="360040"/>
          </a:xfrm>
          <a:prstGeom prst="rect">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t="86206"/>
          <a:stretch/>
        </p:blipFill>
        <p:spPr bwMode="auto">
          <a:xfrm>
            <a:off x="1036882" y="1916832"/>
            <a:ext cx="6980971" cy="88522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Rectangle 5"/>
          <p:cNvSpPr/>
          <p:nvPr/>
        </p:nvSpPr>
        <p:spPr>
          <a:xfrm>
            <a:off x="1111753" y="3556444"/>
            <a:ext cx="6998226" cy="360040"/>
          </a:xfrm>
          <a:prstGeom prst="rect">
            <a:avLst/>
          </a:prstGeom>
          <a:no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pic>
        <p:nvPicPr>
          <p:cNvPr id="9"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79730" y="4509120"/>
            <a:ext cx="7248525" cy="13906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Rectangle 7"/>
          <p:cNvSpPr/>
          <p:nvPr/>
        </p:nvSpPr>
        <p:spPr>
          <a:xfrm>
            <a:off x="1187624" y="5013176"/>
            <a:ext cx="6922355" cy="432048"/>
          </a:xfrm>
          <a:prstGeom prst="rect">
            <a:avLst/>
          </a:pr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Tree>
    <p:extLst>
      <p:ext uri="{BB962C8B-B14F-4D97-AF65-F5344CB8AC3E}">
        <p14:creationId xmlns:p14="http://schemas.microsoft.com/office/powerpoint/2010/main" val="1017051083"/>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512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19250" y="332656"/>
            <a:ext cx="5905500" cy="64389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Rectangle 2"/>
          <p:cNvSpPr/>
          <p:nvPr/>
        </p:nvSpPr>
        <p:spPr>
          <a:xfrm>
            <a:off x="1187624" y="1377719"/>
            <a:ext cx="6696744" cy="360040"/>
          </a:xfrm>
          <a:prstGeom prst="rect">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747381732"/>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614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19250" y="2509838"/>
            <a:ext cx="5905500" cy="18383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43426349"/>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
</file>

<file path=ppt/slides/slide1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717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5536" y="404664"/>
            <a:ext cx="8301853" cy="617882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Rectangle 2"/>
          <p:cNvSpPr/>
          <p:nvPr/>
        </p:nvSpPr>
        <p:spPr>
          <a:xfrm>
            <a:off x="395537" y="1196752"/>
            <a:ext cx="8301852" cy="864096"/>
          </a:xfrm>
          <a:prstGeom prst="rect">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587497570"/>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pt-PT" b="1" dirty="0" err="1" smtClean="0"/>
              <a:t>Motivation</a:t>
            </a:r>
            <a:endParaRPr lang="pt-PT" b="1" dirty="0"/>
          </a:p>
        </p:txBody>
      </p:sp>
      <p:sp>
        <p:nvSpPr>
          <p:cNvPr id="6" name="Content Placeholder 5"/>
          <p:cNvSpPr>
            <a:spLocks noGrp="1"/>
          </p:cNvSpPr>
          <p:nvPr>
            <p:ph idx="1"/>
          </p:nvPr>
        </p:nvSpPr>
        <p:spPr>
          <a:xfrm>
            <a:off x="467544" y="1430490"/>
            <a:ext cx="4114800" cy="4876800"/>
          </a:xfrm>
        </p:spPr>
        <p:txBody>
          <a:bodyPr>
            <a:normAutofit/>
          </a:bodyPr>
          <a:lstStyle/>
          <a:p>
            <a:pPr lvl="1"/>
            <a:endParaRPr lang="pt-PT" sz="800" dirty="0" smtClean="0"/>
          </a:p>
          <a:p>
            <a:pPr marL="0" indent="0" algn="ctr">
              <a:buNone/>
            </a:pPr>
            <a:endParaRPr lang="pt-PT" sz="3300" dirty="0" smtClean="0">
              <a:solidFill>
                <a:srgbClr val="0070C0"/>
              </a:solidFill>
            </a:endParaRPr>
          </a:p>
          <a:p>
            <a:pPr marL="0" indent="0" algn="ctr">
              <a:buNone/>
            </a:pPr>
            <a:r>
              <a:rPr lang="pt-PT" sz="3300" dirty="0" smtClean="0">
                <a:solidFill>
                  <a:srgbClr val="0070C0"/>
                </a:solidFill>
              </a:rPr>
              <a:t>Is the market for CEOs </a:t>
            </a:r>
            <a:r>
              <a:rPr lang="pt-PT" sz="3300" dirty="0" err="1" smtClean="0">
                <a:solidFill>
                  <a:srgbClr val="0070C0"/>
                </a:solidFill>
              </a:rPr>
              <a:t>efficient</a:t>
            </a:r>
            <a:r>
              <a:rPr lang="pt-PT" sz="3300" dirty="0" smtClean="0">
                <a:solidFill>
                  <a:srgbClr val="0070C0"/>
                </a:solidFill>
              </a:rPr>
              <a:t>?</a:t>
            </a:r>
          </a:p>
        </p:txBody>
      </p:sp>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788024" y="1412776"/>
            <a:ext cx="3457948" cy="4585863"/>
          </a:xfrm>
          <a:prstGeom prst="rect">
            <a:avLst/>
          </a:prstGeom>
        </p:spPr>
      </p:pic>
      <p:sp>
        <p:nvSpPr>
          <p:cNvPr id="8" name="Title 3"/>
          <p:cNvSpPr txBox="1">
            <a:spLocks/>
          </p:cNvSpPr>
          <p:nvPr/>
        </p:nvSpPr>
        <p:spPr>
          <a:xfrm>
            <a:off x="4788024" y="6028457"/>
            <a:ext cx="2446708" cy="632460"/>
          </a:xfrm>
          <a:prstGeom prst="rect">
            <a:avLst/>
          </a:prstGeom>
        </p:spPr>
        <p:txBody>
          <a:bodyPr vert="horz" lIns="91440" tIns="45720" rIns="91440" bIns="45720" rtlCol="0" anchor="ctr">
            <a:normAutofit fontScale="55000" lnSpcReduction="20000"/>
          </a:bodyPr>
          <a:lstStyle>
            <a:lvl1pPr algn="l" defTabSz="914400" rtl="0" eaLnBrk="1" latinLnBrk="0" hangingPunct="1">
              <a:spcBef>
                <a:spcPct val="0"/>
              </a:spcBef>
              <a:buNone/>
              <a:defRPr sz="4000" kern="1200" spc="-100" baseline="0">
                <a:solidFill>
                  <a:schemeClr val="tx2"/>
                </a:solidFill>
                <a:latin typeface="+mj-lt"/>
                <a:ea typeface="+mj-ea"/>
                <a:cs typeface="+mj-cs"/>
              </a:defRPr>
            </a:lvl1pPr>
          </a:lstStyle>
          <a:p>
            <a:r>
              <a:rPr lang="pt-PT" dirty="0" smtClean="0"/>
              <a:t>Source:</a:t>
            </a:r>
            <a:br>
              <a:rPr lang="pt-PT" dirty="0" smtClean="0"/>
            </a:br>
            <a:r>
              <a:rPr lang="pt-PT" dirty="0" smtClean="0"/>
              <a:t>www.newyorker.com</a:t>
            </a:r>
            <a:endParaRPr lang="pt-PT" dirty="0"/>
          </a:p>
        </p:txBody>
      </p:sp>
    </p:spTree>
    <p:extLst>
      <p:ext uri="{BB962C8B-B14F-4D97-AF65-F5344CB8AC3E}">
        <p14:creationId xmlns:p14="http://schemas.microsoft.com/office/powerpoint/2010/main" val="27448078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819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00100" y="1809750"/>
            <a:ext cx="7543800" cy="32385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Rectangle 2"/>
          <p:cNvSpPr/>
          <p:nvPr/>
        </p:nvSpPr>
        <p:spPr>
          <a:xfrm>
            <a:off x="800100" y="4005064"/>
            <a:ext cx="7444308" cy="360040"/>
          </a:xfrm>
          <a:prstGeom prst="rect">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883985544"/>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b="1" dirty="0" smtClean="0"/>
              <a:t>Outline</a:t>
            </a:r>
            <a:endParaRPr lang="en-US" b="1" dirty="0"/>
          </a:p>
        </p:txBody>
      </p:sp>
      <p:sp>
        <p:nvSpPr>
          <p:cNvPr id="6" name="Content Placeholder 5"/>
          <p:cNvSpPr>
            <a:spLocks noGrp="1"/>
          </p:cNvSpPr>
          <p:nvPr>
            <p:ph idx="1"/>
          </p:nvPr>
        </p:nvSpPr>
        <p:spPr/>
        <p:txBody>
          <a:bodyPr>
            <a:normAutofit/>
          </a:bodyPr>
          <a:lstStyle/>
          <a:p>
            <a:r>
              <a:rPr lang="en-US" sz="3400" dirty="0" smtClean="0"/>
              <a:t>Under focus: CEO pay efficiency</a:t>
            </a:r>
          </a:p>
          <a:p>
            <a:r>
              <a:rPr lang="en-US" sz="3400" dirty="0" smtClean="0"/>
              <a:t>Key findings </a:t>
            </a:r>
          </a:p>
          <a:p>
            <a:r>
              <a:rPr lang="en-US" sz="3400" dirty="0" smtClean="0"/>
              <a:t>Cohort </a:t>
            </a:r>
            <a:r>
              <a:rPr lang="en-US" sz="3400" dirty="0"/>
              <a:t>effects research &amp;</a:t>
            </a:r>
            <a:r>
              <a:rPr lang="en-US" sz="3400" dirty="0" smtClean="0"/>
              <a:t> explanations for findings</a:t>
            </a:r>
            <a:endParaRPr lang="en-US" sz="3400" dirty="0"/>
          </a:p>
          <a:p>
            <a:r>
              <a:rPr lang="en-US" sz="3400" dirty="0" smtClean="0"/>
              <a:t>Data + Empirical </a:t>
            </a:r>
            <a:r>
              <a:rPr lang="en-US" sz="3400" dirty="0"/>
              <a:t>methodology </a:t>
            </a:r>
          </a:p>
          <a:p>
            <a:r>
              <a:rPr lang="en-US" sz="3400" dirty="0" smtClean="0"/>
              <a:t>Results</a:t>
            </a:r>
          </a:p>
          <a:p>
            <a:r>
              <a:rPr lang="en-US" sz="3400" dirty="0" smtClean="0"/>
              <a:t>Conclusions</a:t>
            </a:r>
            <a:endParaRPr lang="en-US" sz="3000" dirty="0"/>
          </a:p>
          <a:p>
            <a:endParaRPr lang="en-US" sz="3600" dirty="0" smtClean="0"/>
          </a:p>
          <a:p>
            <a:pPr marL="0" indent="0">
              <a:buNone/>
            </a:pPr>
            <a:endParaRPr lang="en-US" dirty="0"/>
          </a:p>
        </p:txBody>
      </p:sp>
    </p:spTree>
    <p:extLst>
      <p:ext uri="{BB962C8B-B14F-4D97-AF65-F5344CB8AC3E}">
        <p14:creationId xmlns:p14="http://schemas.microsoft.com/office/powerpoint/2010/main" val="121220575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pt-PT" b="1" dirty="0" err="1" smtClean="0"/>
              <a:t>Key</a:t>
            </a:r>
            <a:r>
              <a:rPr lang="pt-PT" b="1" dirty="0" smtClean="0"/>
              <a:t> </a:t>
            </a:r>
            <a:r>
              <a:rPr lang="pt-PT" b="1" dirty="0" err="1" smtClean="0"/>
              <a:t>results</a:t>
            </a:r>
            <a:endParaRPr lang="pt-PT" b="1" dirty="0"/>
          </a:p>
        </p:txBody>
      </p:sp>
      <p:sp>
        <p:nvSpPr>
          <p:cNvPr id="3" name="Content Placeholder 2"/>
          <p:cNvSpPr>
            <a:spLocks noGrp="1"/>
          </p:cNvSpPr>
          <p:nvPr>
            <p:ph idx="1"/>
          </p:nvPr>
        </p:nvSpPr>
        <p:spPr/>
        <p:txBody>
          <a:bodyPr>
            <a:normAutofit/>
          </a:bodyPr>
          <a:lstStyle/>
          <a:p>
            <a:r>
              <a:rPr lang="pt-PT" sz="3300" dirty="0">
                <a:solidFill>
                  <a:srgbClr val="0070C0"/>
                </a:solidFill>
              </a:rPr>
              <a:t>The market for CEOs is </a:t>
            </a:r>
            <a:r>
              <a:rPr lang="pt-PT" sz="3300" dirty="0" smtClean="0">
                <a:solidFill>
                  <a:srgbClr val="0070C0"/>
                </a:solidFill>
              </a:rPr>
              <a:t>efficient: </a:t>
            </a:r>
            <a:r>
              <a:rPr lang="pt-PT" sz="3300" dirty="0" smtClean="0"/>
              <a:t>initial </a:t>
            </a:r>
            <a:r>
              <a:rPr lang="pt-PT" sz="3300" dirty="0"/>
              <a:t>luck not reflected in CEO </a:t>
            </a:r>
            <a:r>
              <a:rPr lang="pt-PT" sz="3300" dirty="0" smtClean="0"/>
              <a:t>pay</a:t>
            </a:r>
          </a:p>
          <a:p>
            <a:pPr lvl="1"/>
            <a:r>
              <a:rPr lang="en-US" sz="2900" dirty="0" smtClean="0"/>
              <a:t>No </a:t>
            </a:r>
            <a:r>
              <a:rPr lang="en-US" sz="2900" dirty="0"/>
              <a:t>evidence of persistent rewards for CEOs for </a:t>
            </a:r>
            <a:r>
              <a:rPr lang="en-US" sz="2900" dirty="0" smtClean="0"/>
              <a:t>good first job</a:t>
            </a:r>
          </a:p>
          <a:p>
            <a:pPr lvl="1"/>
            <a:r>
              <a:rPr lang="en-US" sz="2900" dirty="0" smtClean="0"/>
              <a:t>No </a:t>
            </a:r>
            <a:r>
              <a:rPr lang="en-US" sz="2900" dirty="0" err="1" smtClean="0"/>
              <a:t>procyclical</a:t>
            </a:r>
            <a:r>
              <a:rPr lang="en-US" sz="2900" dirty="0" smtClean="0"/>
              <a:t> cohort effects, rather countercyclical (IV)</a:t>
            </a:r>
          </a:p>
          <a:p>
            <a:pPr lvl="1"/>
            <a:r>
              <a:rPr lang="en-US" sz="2900" dirty="0"/>
              <a:t>A</a:t>
            </a:r>
            <a:r>
              <a:rPr lang="en-US" sz="2900" dirty="0" smtClean="0"/>
              <a:t> </a:t>
            </a:r>
            <a:r>
              <a:rPr lang="en-US" sz="2900" dirty="0"/>
              <a:t>higher first </a:t>
            </a:r>
            <a:r>
              <a:rPr lang="en-US" sz="2900" dirty="0" smtClean="0"/>
              <a:t>CEO compensation if good first job </a:t>
            </a:r>
            <a:r>
              <a:rPr lang="en-US" sz="2900" dirty="0"/>
              <a:t>(</a:t>
            </a:r>
            <a:r>
              <a:rPr lang="en-US" sz="2900" dirty="0" smtClean="0"/>
              <a:t>≈30% for top-ten firm), dissipates over time</a:t>
            </a:r>
            <a:endParaRPr lang="en-US" sz="2900" dirty="0"/>
          </a:p>
        </p:txBody>
      </p:sp>
    </p:spTree>
    <p:extLst>
      <p:ext uri="{BB962C8B-B14F-4D97-AF65-F5344CB8AC3E}">
        <p14:creationId xmlns:p14="http://schemas.microsoft.com/office/powerpoint/2010/main" val="100793126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t>Cohort effects research</a:t>
            </a:r>
            <a:endParaRPr lang="en-US" b="1" dirty="0"/>
          </a:p>
        </p:txBody>
      </p:sp>
      <p:sp>
        <p:nvSpPr>
          <p:cNvPr id="3" name="Content Placeholder 2"/>
          <p:cNvSpPr>
            <a:spLocks noGrp="1"/>
          </p:cNvSpPr>
          <p:nvPr>
            <p:ph idx="1"/>
          </p:nvPr>
        </p:nvSpPr>
        <p:spPr/>
        <p:txBody>
          <a:bodyPr>
            <a:normAutofit fontScale="92500" lnSpcReduction="10000"/>
          </a:bodyPr>
          <a:lstStyle/>
          <a:p>
            <a:r>
              <a:rPr lang="en-US" sz="3200" dirty="0" err="1" smtClean="0"/>
              <a:t>Neumark</a:t>
            </a:r>
            <a:r>
              <a:rPr lang="en-US" sz="3200" dirty="0" smtClean="0"/>
              <a:t> (2002): early job </a:t>
            </a:r>
            <a:r>
              <a:rPr lang="en-US" sz="3200" dirty="0" err="1" smtClean="0"/>
              <a:t>mkt</a:t>
            </a:r>
            <a:r>
              <a:rPr lang="en-US" sz="3200" dirty="0" smtClean="0"/>
              <a:t> stability</a:t>
            </a:r>
          </a:p>
          <a:p>
            <a:r>
              <a:rPr lang="en-US" sz="3200" dirty="0" err="1" smtClean="0"/>
              <a:t>Oyer</a:t>
            </a:r>
            <a:r>
              <a:rPr lang="en-US" sz="3200" dirty="0" smtClean="0"/>
              <a:t> (2006): PhD economists</a:t>
            </a:r>
          </a:p>
          <a:p>
            <a:r>
              <a:rPr lang="en-US" sz="3200" dirty="0" err="1" smtClean="0"/>
              <a:t>Oyer</a:t>
            </a:r>
            <a:r>
              <a:rPr lang="en-US" sz="3200" dirty="0" smtClean="0"/>
              <a:t> (2008): MBA investment bankers</a:t>
            </a:r>
          </a:p>
          <a:p>
            <a:r>
              <a:rPr lang="en-US" sz="3200" dirty="0" smtClean="0"/>
              <a:t>Kahn (2010): US male college graduates</a:t>
            </a:r>
          </a:p>
          <a:p>
            <a:r>
              <a:rPr lang="en-US" sz="3200" dirty="0" smtClean="0"/>
              <a:t>Kwon et al. (2010): US &amp; Swedish workers (recovery phase of business cycle)</a:t>
            </a:r>
          </a:p>
          <a:p>
            <a:r>
              <a:rPr lang="en-US" sz="3200" dirty="0" err="1" smtClean="0"/>
              <a:t>Oreopulos</a:t>
            </a:r>
            <a:r>
              <a:rPr lang="en-US" sz="3200" dirty="0" smtClean="0"/>
              <a:t> et al. (2014): </a:t>
            </a:r>
            <a:r>
              <a:rPr lang="en-US" sz="3200" dirty="0" smtClean="0"/>
              <a:t>CAN </a:t>
            </a:r>
            <a:r>
              <a:rPr lang="en-US" sz="3200" dirty="0" smtClean="0"/>
              <a:t>college graduates</a:t>
            </a:r>
          </a:p>
          <a:p>
            <a:pPr marL="182880" lvl="1"/>
            <a:r>
              <a:rPr lang="en-US" sz="3200" dirty="0" err="1"/>
              <a:t>Schoar</a:t>
            </a:r>
            <a:r>
              <a:rPr lang="en-US" sz="3200" dirty="0"/>
              <a:t> and </a:t>
            </a:r>
            <a:r>
              <a:rPr lang="en-US" sz="3200" dirty="0" err="1"/>
              <a:t>Zuo</a:t>
            </a:r>
            <a:r>
              <a:rPr lang="en-US" sz="3200" dirty="0"/>
              <a:t> (</a:t>
            </a:r>
            <a:r>
              <a:rPr lang="en-US" sz="3200" dirty="0" smtClean="0"/>
              <a:t>2013): </a:t>
            </a:r>
            <a:r>
              <a:rPr lang="en-US" sz="3200" dirty="0"/>
              <a:t>“recession </a:t>
            </a:r>
            <a:r>
              <a:rPr lang="en-US" sz="3200" u="sng" dirty="0"/>
              <a:t>CEO</a:t>
            </a:r>
            <a:r>
              <a:rPr lang="en-US" sz="3200" dirty="0"/>
              <a:t>s”</a:t>
            </a:r>
          </a:p>
          <a:p>
            <a:pPr marL="0" indent="0" algn="ctr">
              <a:buNone/>
            </a:pPr>
            <a:r>
              <a:rPr lang="en-US" sz="4000" dirty="0" smtClean="0"/>
              <a:t>&gt;</a:t>
            </a:r>
            <a:r>
              <a:rPr lang="en-US" sz="4000" b="1" dirty="0" smtClean="0"/>
              <a:t> </a:t>
            </a:r>
            <a:r>
              <a:rPr lang="en-US" sz="4000" b="1" dirty="0" err="1" smtClean="0"/>
              <a:t>procyclical</a:t>
            </a:r>
            <a:r>
              <a:rPr lang="en-US" sz="4000" b="1" dirty="0" smtClean="0"/>
              <a:t> cohort effects </a:t>
            </a:r>
            <a:r>
              <a:rPr lang="en-US" sz="4000" dirty="0" smtClean="0"/>
              <a:t>&lt;</a:t>
            </a:r>
          </a:p>
          <a:p>
            <a:endParaRPr lang="en-US" dirty="0" smtClean="0"/>
          </a:p>
          <a:p>
            <a:endParaRPr lang="en-US" dirty="0" smtClean="0"/>
          </a:p>
          <a:p>
            <a:endParaRPr lang="en-US" dirty="0"/>
          </a:p>
        </p:txBody>
      </p:sp>
    </p:spTree>
    <p:extLst>
      <p:ext uri="{BB962C8B-B14F-4D97-AF65-F5344CB8AC3E}">
        <p14:creationId xmlns:p14="http://schemas.microsoft.com/office/powerpoint/2010/main" val="389228845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t>Cohort effects research  - explanations</a:t>
            </a:r>
            <a:endParaRPr lang="en-US" b="1" dirty="0"/>
          </a:p>
        </p:txBody>
      </p:sp>
      <p:sp>
        <p:nvSpPr>
          <p:cNvPr id="3" name="Content Placeholder 2"/>
          <p:cNvSpPr>
            <a:spLocks noGrp="1"/>
          </p:cNvSpPr>
          <p:nvPr>
            <p:ph idx="1"/>
          </p:nvPr>
        </p:nvSpPr>
        <p:spPr/>
        <p:txBody>
          <a:bodyPr>
            <a:normAutofit lnSpcReduction="10000"/>
          </a:bodyPr>
          <a:lstStyle/>
          <a:p>
            <a:r>
              <a:rPr lang="en-US" sz="3600" dirty="0" smtClean="0"/>
              <a:t>Productivity-based </a:t>
            </a:r>
            <a:r>
              <a:rPr lang="en-US" sz="3600" dirty="0"/>
              <a:t>explanations </a:t>
            </a:r>
            <a:endParaRPr lang="en-US" sz="3600" dirty="0" smtClean="0"/>
          </a:p>
          <a:p>
            <a:pPr marL="0" indent="0">
              <a:buNone/>
            </a:pPr>
            <a:r>
              <a:rPr lang="en-US" sz="3600" dirty="0"/>
              <a:t> </a:t>
            </a:r>
            <a:r>
              <a:rPr lang="en-US" sz="3600" dirty="0" smtClean="0"/>
              <a:t> (human </a:t>
            </a:r>
            <a:r>
              <a:rPr lang="en-US" sz="3600" dirty="0"/>
              <a:t>capital </a:t>
            </a:r>
            <a:r>
              <a:rPr lang="en-US" sz="3600" dirty="0" smtClean="0"/>
              <a:t>disparities)</a:t>
            </a:r>
          </a:p>
          <a:p>
            <a:pPr lvl="1"/>
            <a:r>
              <a:rPr lang="en-US" sz="3200" dirty="0" smtClean="0"/>
              <a:t>Initial match quality</a:t>
            </a:r>
          </a:p>
          <a:p>
            <a:pPr lvl="2"/>
            <a:r>
              <a:rPr lang="en-US" sz="3000" dirty="0" err="1"/>
              <a:t>p</a:t>
            </a:r>
            <a:r>
              <a:rPr lang="en-US" sz="3000" dirty="0" err="1" smtClean="0"/>
              <a:t>rocyclical</a:t>
            </a:r>
            <a:r>
              <a:rPr lang="en-US" sz="3000" dirty="0" smtClean="0"/>
              <a:t> effects</a:t>
            </a:r>
          </a:p>
          <a:p>
            <a:pPr lvl="2"/>
            <a:r>
              <a:rPr lang="en-US" sz="3000" dirty="0"/>
              <a:t>c</a:t>
            </a:r>
            <a:r>
              <a:rPr lang="en-US" sz="3000" dirty="0" smtClean="0"/>
              <a:t>ountercyclical effects </a:t>
            </a:r>
          </a:p>
          <a:p>
            <a:r>
              <a:rPr lang="en-US" sz="3600" dirty="0" smtClean="0"/>
              <a:t>Non-productivity based explanations</a:t>
            </a:r>
          </a:p>
          <a:p>
            <a:pPr marL="0" indent="0">
              <a:buNone/>
            </a:pPr>
            <a:r>
              <a:rPr lang="en-US" sz="3600" dirty="0" smtClean="0"/>
              <a:t>  (downward rigidity in jobs, LT contracts,</a:t>
            </a:r>
          </a:p>
          <a:p>
            <a:pPr marL="0" indent="0">
              <a:buNone/>
            </a:pPr>
            <a:r>
              <a:rPr lang="en-US" sz="3600" dirty="0" smtClean="0"/>
              <a:t>    signaling)</a:t>
            </a:r>
            <a:endParaRPr lang="en-US" dirty="0"/>
          </a:p>
        </p:txBody>
      </p:sp>
      <p:sp>
        <p:nvSpPr>
          <p:cNvPr id="4" name="Right Arrow 3"/>
          <p:cNvSpPr/>
          <p:nvPr/>
        </p:nvSpPr>
        <p:spPr>
          <a:xfrm flipV="1">
            <a:off x="4427984" y="2987040"/>
            <a:ext cx="326896" cy="15392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Tree>
    <p:extLst>
      <p:ext uri="{BB962C8B-B14F-4D97-AF65-F5344CB8AC3E}">
        <p14:creationId xmlns:p14="http://schemas.microsoft.com/office/powerpoint/2010/main" val="234545653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Data</a:t>
            </a:r>
            <a:endParaRPr lang="en-US" b="1" dirty="0"/>
          </a:p>
        </p:txBody>
      </p:sp>
      <p:sp>
        <p:nvSpPr>
          <p:cNvPr id="3" name="Content Placeholder 2"/>
          <p:cNvSpPr>
            <a:spLocks noGrp="1"/>
          </p:cNvSpPr>
          <p:nvPr>
            <p:ph idx="1"/>
          </p:nvPr>
        </p:nvSpPr>
        <p:spPr/>
        <p:txBody>
          <a:bodyPr>
            <a:noAutofit/>
          </a:bodyPr>
          <a:lstStyle/>
          <a:p>
            <a:r>
              <a:rPr lang="en-US" sz="3200" dirty="0" smtClean="0"/>
              <a:t>S&amp;P 1,500 universe – public CEOs</a:t>
            </a:r>
          </a:p>
          <a:p>
            <a:pPr lvl="2"/>
            <a:r>
              <a:rPr lang="en-US" sz="3000" dirty="0" smtClean="0"/>
              <a:t>13,378 obs.; 1,473 companies; 2,184 CEOs</a:t>
            </a:r>
          </a:p>
          <a:p>
            <a:pPr lvl="2"/>
            <a:r>
              <a:rPr lang="en-US" sz="3000" dirty="0" err="1" smtClean="0"/>
              <a:t>ExecuComp</a:t>
            </a:r>
            <a:r>
              <a:rPr lang="en-US" sz="3000" dirty="0"/>
              <a:t> (</a:t>
            </a:r>
            <a:r>
              <a:rPr lang="en-US" sz="3000" dirty="0" smtClean="0"/>
              <a:t>1992-2007), </a:t>
            </a:r>
            <a:r>
              <a:rPr lang="en-US" sz="3000" dirty="0" err="1" smtClean="0"/>
              <a:t>BoardEx</a:t>
            </a:r>
            <a:endParaRPr lang="en-US" sz="3000" dirty="0"/>
          </a:p>
          <a:p>
            <a:pPr lvl="2"/>
            <a:r>
              <a:rPr lang="en-US" sz="3000" dirty="0" err="1" smtClean="0"/>
              <a:t>Compustat</a:t>
            </a:r>
            <a:r>
              <a:rPr lang="en-US" sz="3000" dirty="0" smtClean="0"/>
              <a:t> + CRSP</a:t>
            </a:r>
          </a:p>
          <a:p>
            <a:pPr lvl="2"/>
            <a:r>
              <a:rPr lang="en-US" sz="3000" dirty="0" smtClean="0"/>
              <a:t>NBER, US BLS, Fed</a:t>
            </a:r>
          </a:p>
          <a:p>
            <a:r>
              <a:rPr lang="en-US" sz="3200" dirty="0" smtClean="0"/>
              <a:t>Full sample + subsamples; CS</a:t>
            </a:r>
          </a:p>
          <a:p>
            <a:r>
              <a:rPr lang="en-US" sz="3200" dirty="0" smtClean="0"/>
              <a:t>Selection issues</a:t>
            </a:r>
            <a:endParaRPr lang="en-US" sz="3200" dirty="0"/>
          </a:p>
        </p:txBody>
      </p:sp>
      <p:pic>
        <p:nvPicPr>
          <p:cNvPr id="4" name="Picture Placeholder 6"/>
          <p:cNvPicPr>
            <a:picLocks noChangeAspect="1"/>
          </p:cNvPicPr>
          <p:nvPr/>
        </p:nvPicPr>
        <p:blipFill>
          <a:blip r:embed="rId3">
            <a:extLst>
              <a:ext uri="{28A0092B-C50C-407E-A947-70E740481C1C}">
                <a14:useLocalDpi xmlns:a14="http://schemas.microsoft.com/office/drawing/2010/main" val="0"/>
              </a:ext>
            </a:extLst>
          </a:blip>
          <a:srcRect t="3415" b="3415"/>
          <a:stretch>
            <a:fillRect/>
          </a:stretch>
        </p:blipFill>
        <p:spPr>
          <a:xfrm>
            <a:off x="5658936" y="3212976"/>
            <a:ext cx="3161536" cy="2945247"/>
          </a:xfrm>
          <a:prstGeom prst="rect">
            <a:avLst/>
          </a:prstGeom>
        </p:spPr>
      </p:pic>
      <p:sp>
        <p:nvSpPr>
          <p:cNvPr id="5" name="Rectangle 4"/>
          <p:cNvSpPr/>
          <p:nvPr/>
        </p:nvSpPr>
        <p:spPr>
          <a:xfrm>
            <a:off x="6228737" y="6309320"/>
            <a:ext cx="2591735" cy="369332"/>
          </a:xfrm>
          <a:prstGeom prst="rect">
            <a:avLst/>
          </a:prstGeom>
        </p:spPr>
        <p:txBody>
          <a:bodyPr wrap="none">
            <a:spAutoFit/>
          </a:bodyPr>
          <a:lstStyle/>
          <a:p>
            <a:r>
              <a:rPr lang="pt-PT" dirty="0"/>
              <a:t>Source: Adexchanger.com</a:t>
            </a:r>
            <a:endParaRPr lang="en-NZ" dirty="0"/>
          </a:p>
        </p:txBody>
      </p:sp>
    </p:spTree>
    <p:extLst>
      <p:ext uri="{BB962C8B-B14F-4D97-AF65-F5344CB8AC3E}">
        <p14:creationId xmlns:p14="http://schemas.microsoft.com/office/powerpoint/2010/main" val="241978585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l"/>
            <a:r>
              <a:rPr lang="pt-PT" sz="4000" b="1" dirty="0" err="1" smtClean="0"/>
              <a:t>Empirical</a:t>
            </a:r>
            <a:r>
              <a:rPr lang="pt-PT" sz="4000" b="1" dirty="0" smtClean="0"/>
              <a:t> </a:t>
            </a:r>
            <a:r>
              <a:rPr lang="pt-PT" sz="4000" b="1" dirty="0" err="1" smtClean="0"/>
              <a:t>methodology</a:t>
            </a:r>
            <a:endParaRPr lang="pt-PT" sz="4000" b="1" dirty="0"/>
          </a:p>
        </p:txBody>
      </p:sp>
      <p:sp>
        <p:nvSpPr>
          <p:cNvPr id="4" name="Content Placeholder 3"/>
          <p:cNvSpPr>
            <a:spLocks noGrp="1"/>
          </p:cNvSpPr>
          <p:nvPr>
            <p:ph idx="1"/>
          </p:nvPr>
        </p:nvSpPr>
        <p:spPr/>
        <p:txBody>
          <a:bodyPr>
            <a:normAutofit/>
          </a:bodyPr>
          <a:lstStyle/>
          <a:p>
            <a:pPr marL="0" indent="0">
              <a:buNone/>
            </a:pPr>
            <a:r>
              <a:rPr lang="pt-PT" sz="3200" dirty="0" err="1" smtClean="0"/>
              <a:t>First</a:t>
            </a:r>
            <a:r>
              <a:rPr lang="pt-PT" sz="3200" dirty="0" smtClean="0"/>
              <a:t> </a:t>
            </a:r>
            <a:r>
              <a:rPr lang="pt-PT" sz="3200" dirty="0" err="1" smtClean="0"/>
              <a:t>placement</a:t>
            </a:r>
            <a:r>
              <a:rPr lang="pt-PT" sz="3200" dirty="0" smtClean="0"/>
              <a:t> </a:t>
            </a:r>
            <a:r>
              <a:rPr lang="pt-PT" sz="3200" dirty="0" err="1" smtClean="0"/>
              <a:t>success</a:t>
            </a:r>
            <a:r>
              <a:rPr lang="pt-PT" sz="3200" dirty="0" smtClean="0"/>
              <a:t> </a:t>
            </a:r>
            <a:r>
              <a:rPr lang="pt-PT" sz="3200" dirty="0"/>
              <a:t>(</a:t>
            </a:r>
            <a:r>
              <a:rPr lang="pt-PT" sz="3200" dirty="0" err="1"/>
              <a:t>firm</a:t>
            </a:r>
            <a:r>
              <a:rPr lang="pt-PT" sz="3200" dirty="0"/>
              <a:t> </a:t>
            </a:r>
            <a:r>
              <a:rPr lang="pt-PT" sz="3200" dirty="0" err="1"/>
              <a:t>size</a:t>
            </a:r>
            <a:r>
              <a:rPr lang="pt-PT" sz="3200" dirty="0" smtClean="0"/>
              <a:t>) → </a:t>
            </a:r>
            <a:r>
              <a:rPr lang="pt-PT" sz="3200" dirty="0" err="1" smtClean="0"/>
              <a:t>current</a:t>
            </a:r>
            <a:r>
              <a:rPr lang="pt-PT" sz="3200" dirty="0" smtClean="0"/>
              <a:t> </a:t>
            </a:r>
            <a:r>
              <a:rPr lang="pt-PT" sz="3200" dirty="0" err="1" smtClean="0"/>
              <a:t>placement</a:t>
            </a:r>
            <a:r>
              <a:rPr lang="pt-PT" sz="3200" dirty="0" smtClean="0"/>
              <a:t> </a:t>
            </a:r>
            <a:r>
              <a:rPr lang="pt-PT" sz="3200" dirty="0" err="1" smtClean="0"/>
              <a:t>success</a:t>
            </a:r>
            <a:r>
              <a:rPr lang="pt-PT" sz="3200" dirty="0" smtClean="0"/>
              <a:t> (CEO </a:t>
            </a:r>
            <a:r>
              <a:rPr lang="pt-PT" sz="3200" dirty="0" err="1" smtClean="0"/>
              <a:t>compensation</a:t>
            </a:r>
            <a:r>
              <a:rPr lang="pt-PT" sz="3200" dirty="0" smtClean="0"/>
              <a:t>)</a:t>
            </a:r>
          </a:p>
          <a:p>
            <a:pPr marL="0" indent="0">
              <a:buNone/>
            </a:pPr>
            <a:endParaRPr lang="pt-PT" sz="3200" dirty="0" smtClean="0"/>
          </a:p>
          <a:p>
            <a:r>
              <a:rPr lang="pt-PT" sz="3300" dirty="0" err="1" smtClean="0"/>
              <a:t>Fixed</a:t>
            </a:r>
            <a:r>
              <a:rPr lang="pt-PT" sz="3300" dirty="0" smtClean="0"/>
              <a:t> </a:t>
            </a:r>
            <a:r>
              <a:rPr lang="pt-PT" sz="3300" dirty="0" err="1" smtClean="0"/>
              <a:t>effects</a:t>
            </a:r>
            <a:r>
              <a:rPr lang="pt-PT" sz="3300" dirty="0" smtClean="0"/>
              <a:t> </a:t>
            </a:r>
            <a:r>
              <a:rPr lang="pt-PT" sz="3300" dirty="0" err="1" smtClean="0"/>
              <a:t>estimation</a:t>
            </a:r>
            <a:endParaRPr lang="pt-PT" sz="3300" dirty="0" smtClean="0"/>
          </a:p>
          <a:p>
            <a:r>
              <a:rPr lang="pt-PT" sz="3300" dirty="0" smtClean="0"/>
              <a:t>Instrumental </a:t>
            </a:r>
            <a:r>
              <a:rPr lang="pt-PT" sz="3300" dirty="0" err="1" smtClean="0"/>
              <a:t>variables</a:t>
            </a:r>
            <a:r>
              <a:rPr lang="pt-PT" sz="3300" dirty="0" smtClean="0"/>
              <a:t> </a:t>
            </a:r>
            <a:r>
              <a:rPr lang="pt-PT" sz="3300" dirty="0" err="1" smtClean="0"/>
              <a:t>estimation</a:t>
            </a:r>
            <a:r>
              <a:rPr lang="pt-PT" sz="3300" dirty="0" smtClean="0"/>
              <a:t> / </a:t>
            </a:r>
            <a:r>
              <a:rPr lang="pt-PT" sz="3300" dirty="0" err="1" smtClean="0"/>
              <a:t>Two-stage</a:t>
            </a:r>
            <a:r>
              <a:rPr lang="pt-PT" sz="3300" dirty="0" smtClean="0"/>
              <a:t> </a:t>
            </a:r>
            <a:r>
              <a:rPr lang="pt-PT" sz="3300" dirty="0" err="1" smtClean="0"/>
              <a:t>least</a:t>
            </a:r>
            <a:r>
              <a:rPr lang="pt-PT" sz="3300" dirty="0" smtClean="0"/>
              <a:t> </a:t>
            </a:r>
            <a:r>
              <a:rPr lang="pt-PT" sz="3300" dirty="0" err="1" smtClean="0"/>
              <a:t>squares</a:t>
            </a:r>
            <a:endParaRPr lang="pt-PT" sz="3300" dirty="0" smtClean="0"/>
          </a:p>
          <a:p>
            <a:r>
              <a:rPr lang="pt-PT" sz="3300" dirty="0" smtClean="0"/>
              <a:t>Cross-</a:t>
            </a:r>
            <a:r>
              <a:rPr lang="pt-PT" sz="3300" dirty="0" err="1" smtClean="0"/>
              <a:t>section</a:t>
            </a:r>
            <a:r>
              <a:rPr lang="pt-PT" sz="3300" dirty="0" smtClean="0"/>
              <a:t> (</a:t>
            </a:r>
            <a:r>
              <a:rPr lang="pt-PT" sz="3300" i="1" dirty="0" err="1" smtClean="0"/>
              <a:t>first</a:t>
            </a:r>
            <a:r>
              <a:rPr lang="pt-PT" sz="3300" dirty="0" smtClean="0"/>
              <a:t> CEO </a:t>
            </a:r>
            <a:r>
              <a:rPr lang="pt-PT" sz="3300" dirty="0" err="1" smtClean="0"/>
              <a:t>pay</a:t>
            </a:r>
            <a:r>
              <a:rPr lang="pt-PT" sz="3300" dirty="0" smtClean="0"/>
              <a:t>)</a:t>
            </a:r>
          </a:p>
          <a:p>
            <a:r>
              <a:rPr lang="pt-PT" sz="3300" dirty="0" err="1" smtClean="0"/>
              <a:t>Robustness</a:t>
            </a:r>
            <a:r>
              <a:rPr lang="pt-PT" sz="3300" dirty="0" smtClean="0"/>
              <a:t> </a:t>
            </a:r>
            <a:r>
              <a:rPr lang="pt-PT" sz="3300" dirty="0" err="1" smtClean="0"/>
              <a:t>checks</a:t>
            </a:r>
            <a:endParaRPr lang="pt-PT" sz="3300" dirty="0" smtClean="0"/>
          </a:p>
          <a:p>
            <a:endParaRPr lang="pt-PT" sz="3300" dirty="0"/>
          </a:p>
        </p:txBody>
      </p:sp>
    </p:spTree>
    <p:extLst>
      <p:ext uri="{BB962C8B-B14F-4D97-AF65-F5344CB8AC3E}">
        <p14:creationId xmlns:p14="http://schemas.microsoft.com/office/powerpoint/2010/main" val="76708811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7504" y="327683"/>
            <a:ext cx="2520280" cy="1820363"/>
          </a:xfrm>
        </p:spPr>
        <p:txBody>
          <a:bodyPr>
            <a:noAutofit/>
          </a:bodyPr>
          <a:lstStyle/>
          <a:p>
            <a:pPr algn="ctr"/>
            <a:r>
              <a:rPr lang="pt-PT" sz="3200" b="1" dirty="0"/>
              <a:t>Empirical methodology (</a:t>
            </a:r>
            <a:r>
              <a:rPr lang="pt-PT" sz="3200" b="1" dirty="0" smtClean="0"/>
              <a:t>IV/2SLS)</a:t>
            </a:r>
            <a:endParaRPr lang="pt-PT" sz="3200" b="1" dirty="0"/>
          </a:p>
        </p:txBody>
      </p:sp>
      <p:sp>
        <p:nvSpPr>
          <p:cNvPr id="5" name="Content Placeholder 4"/>
          <p:cNvSpPr>
            <a:spLocks noGrp="1"/>
          </p:cNvSpPr>
          <p:nvPr>
            <p:ph idx="1"/>
          </p:nvPr>
        </p:nvSpPr>
        <p:spPr>
          <a:xfrm>
            <a:off x="3033629" y="801122"/>
            <a:ext cx="5715000" cy="5577840"/>
          </a:xfrm>
        </p:spPr>
        <p:txBody>
          <a:bodyPr>
            <a:normAutofit/>
          </a:bodyPr>
          <a:lstStyle/>
          <a:p>
            <a:endParaRPr lang="en-US" dirty="0" smtClean="0"/>
          </a:p>
          <a:p>
            <a:endParaRPr lang="en-US" dirty="0"/>
          </a:p>
          <a:p>
            <a:endParaRPr lang="en-US" dirty="0" smtClean="0"/>
          </a:p>
          <a:p>
            <a:endParaRPr lang="en-US" dirty="0"/>
          </a:p>
          <a:p>
            <a:pPr marL="0" indent="0">
              <a:buNone/>
            </a:pPr>
            <a:endParaRPr lang="en-US" dirty="0" smtClean="0"/>
          </a:p>
          <a:p>
            <a:pPr marL="0" indent="0">
              <a:buNone/>
            </a:pPr>
            <a:endParaRPr lang="en-US" dirty="0"/>
          </a:p>
        </p:txBody>
      </p:sp>
      <p:sp>
        <p:nvSpPr>
          <p:cNvPr id="7" name="Text Placeholder 6"/>
          <p:cNvSpPr>
            <a:spLocks noGrp="1"/>
          </p:cNvSpPr>
          <p:nvPr>
            <p:ph type="body" sz="half" idx="2"/>
          </p:nvPr>
        </p:nvSpPr>
        <p:spPr>
          <a:xfrm>
            <a:off x="395536" y="2396338"/>
            <a:ext cx="2139696" cy="4243615"/>
          </a:xfrm>
        </p:spPr>
        <p:txBody>
          <a:bodyPr>
            <a:normAutofit fontScale="92500" lnSpcReduction="20000"/>
          </a:bodyPr>
          <a:lstStyle/>
          <a:p>
            <a:r>
              <a:rPr lang="en-US" sz="2800" dirty="0" smtClean="0"/>
              <a:t>Controls:</a:t>
            </a:r>
          </a:p>
          <a:p>
            <a:r>
              <a:rPr lang="en-US" sz="2000" i="1" dirty="0" smtClean="0"/>
              <a:t>Firm-level</a:t>
            </a:r>
          </a:p>
          <a:p>
            <a:pPr marL="285750" indent="-285750">
              <a:buFont typeface="Arial" pitchFamily="34" charset="0"/>
              <a:buChar char="•"/>
            </a:pPr>
            <a:r>
              <a:rPr lang="en-US" sz="2000" dirty="0" smtClean="0"/>
              <a:t>size</a:t>
            </a:r>
          </a:p>
          <a:p>
            <a:pPr marL="285750" indent="-285750">
              <a:buFont typeface="Arial" pitchFamily="34" charset="0"/>
              <a:buChar char="•"/>
            </a:pPr>
            <a:r>
              <a:rPr lang="en-US" sz="2000" dirty="0"/>
              <a:t>i</a:t>
            </a:r>
            <a:r>
              <a:rPr lang="en-US" sz="2000" dirty="0" smtClean="0"/>
              <a:t>nv. opportunity </a:t>
            </a:r>
          </a:p>
          <a:p>
            <a:pPr marL="285750" indent="-285750">
              <a:buFont typeface="Arial" pitchFamily="34" charset="0"/>
              <a:buChar char="•"/>
            </a:pPr>
            <a:r>
              <a:rPr lang="en-US" sz="2000" dirty="0"/>
              <a:t>f</a:t>
            </a:r>
            <a:r>
              <a:rPr lang="en-US" sz="2000" dirty="0" smtClean="0"/>
              <a:t>irm performance</a:t>
            </a:r>
          </a:p>
          <a:p>
            <a:pPr marL="285750" indent="-285750">
              <a:buFont typeface="Arial" pitchFamily="34" charset="0"/>
              <a:buChar char="•"/>
            </a:pPr>
            <a:r>
              <a:rPr lang="en-US" sz="2000" dirty="0"/>
              <a:t>v</a:t>
            </a:r>
            <a:r>
              <a:rPr lang="en-US" sz="2000" dirty="0" smtClean="0"/>
              <a:t>olatility of firm performance</a:t>
            </a:r>
          </a:p>
          <a:p>
            <a:r>
              <a:rPr lang="en-US" sz="2000" i="1" dirty="0" smtClean="0"/>
              <a:t>CEO-level</a:t>
            </a:r>
          </a:p>
          <a:p>
            <a:pPr marL="342900" indent="-342900">
              <a:buFont typeface="Arial" panose="020B0604020202020204" pitchFamily="34" charset="0"/>
              <a:buChar char="•"/>
            </a:pPr>
            <a:r>
              <a:rPr lang="en-US" sz="2000" dirty="0"/>
              <a:t>t</a:t>
            </a:r>
            <a:r>
              <a:rPr lang="en-US" sz="2000" dirty="0" smtClean="0"/>
              <a:t>enure</a:t>
            </a:r>
          </a:p>
          <a:p>
            <a:pPr marL="342900" indent="-342900">
              <a:buFont typeface="Arial" panose="020B0604020202020204" pitchFamily="34" charset="0"/>
              <a:buChar char="•"/>
            </a:pPr>
            <a:r>
              <a:rPr lang="en-US" sz="2000" dirty="0"/>
              <a:t>d</a:t>
            </a:r>
            <a:r>
              <a:rPr lang="en-US" sz="2000" dirty="0" smtClean="0"/>
              <a:t>uality</a:t>
            </a:r>
          </a:p>
          <a:p>
            <a:pPr marL="342900" indent="-342900">
              <a:buFont typeface="Arial" panose="020B0604020202020204" pitchFamily="34" charset="0"/>
              <a:buChar char="•"/>
            </a:pPr>
            <a:r>
              <a:rPr lang="en-US" sz="2000" dirty="0" smtClean="0"/>
              <a:t>external hire</a:t>
            </a:r>
          </a:p>
          <a:p>
            <a:pPr marL="342900" indent="-342900">
              <a:buFont typeface="Arial" panose="020B0604020202020204" pitchFamily="34" charset="0"/>
              <a:buChar char="•"/>
            </a:pPr>
            <a:r>
              <a:rPr lang="en-US" sz="2000" dirty="0"/>
              <a:t>e</a:t>
            </a:r>
            <a:r>
              <a:rPr lang="en-US" sz="2000" dirty="0" smtClean="0"/>
              <a:t>ducation</a:t>
            </a:r>
            <a:endParaRPr lang="en-US" sz="2000" dirty="0"/>
          </a:p>
          <a:p>
            <a:pPr marL="342900" indent="-342900">
              <a:buFont typeface="Arial" panose="020B0604020202020204" pitchFamily="34" charset="0"/>
              <a:buChar char="•"/>
            </a:pPr>
            <a:r>
              <a:rPr lang="en-US" sz="2000" dirty="0" smtClean="0"/>
              <a:t>gender</a:t>
            </a:r>
            <a:endParaRPr lang="en-US" sz="2000" dirty="0"/>
          </a:p>
          <a:p>
            <a:endParaRPr lang="en-US" sz="2000" i="1" dirty="0" smtClean="0"/>
          </a:p>
          <a:p>
            <a:endParaRPr lang="en-US" dirty="0"/>
          </a:p>
        </p:txBody>
      </p:sp>
      <p:grpSp>
        <p:nvGrpSpPr>
          <p:cNvPr id="15" name="Group 14"/>
          <p:cNvGrpSpPr/>
          <p:nvPr/>
        </p:nvGrpSpPr>
        <p:grpSpPr>
          <a:xfrm>
            <a:off x="3670246" y="1170454"/>
            <a:ext cx="3969238" cy="2844316"/>
            <a:chOff x="1259632" y="2060848"/>
            <a:chExt cx="6048672" cy="3600400"/>
          </a:xfrm>
        </p:grpSpPr>
        <p:sp>
          <p:nvSpPr>
            <p:cNvPr id="16" name="Rounded Rectangle 15"/>
            <p:cNvSpPr/>
            <p:nvPr/>
          </p:nvSpPr>
          <p:spPr>
            <a:xfrm>
              <a:off x="1259632" y="2060848"/>
              <a:ext cx="2664296" cy="136815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PT"/>
            </a:p>
          </p:txBody>
        </p:sp>
        <p:sp>
          <p:nvSpPr>
            <p:cNvPr id="17" name="Rounded Rectangle 16"/>
            <p:cNvSpPr/>
            <p:nvPr/>
          </p:nvSpPr>
          <p:spPr>
            <a:xfrm>
              <a:off x="4644008" y="2060848"/>
              <a:ext cx="2664296" cy="136815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PT"/>
            </a:p>
          </p:txBody>
        </p:sp>
        <p:sp>
          <p:nvSpPr>
            <p:cNvPr id="18" name="Rounded Rectangle 17"/>
            <p:cNvSpPr/>
            <p:nvPr/>
          </p:nvSpPr>
          <p:spPr>
            <a:xfrm>
              <a:off x="1259632" y="4293096"/>
              <a:ext cx="2664296" cy="1368152"/>
            </a:xfrm>
            <a:prstGeom prst="roundRect">
              <a:avLst/>
            </a:prstGeom>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PT"/>
            </a:p>
          </p:txBody>
        </p:sp>
        <p:sp>
          <p:nvSpPr>
            <p:cNvPr id="19" name="Right Arrow 18"/>
            <p:cNvSpPr/>
            <p:nvPr/>
          </p:nvSpPr>
          <p:spPr>
            <a:xfrm rot="16200000">
              <a:off x="2051720" y="3573016"/>
              <a:ext cx="1080120" cy="504056"/>
            </a:xfrm>
            <a:prstGeom prst="rightArrow">
              <a:avLst/>
            </a:prstGeom>
            <a:solidFill>
              <a:schemeClr val="accent2">
                <a:lumMod val="75000"/>
              </a:schemeClr>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PT"/>
            </a:p>
          </p:txBody>
        </p:sp>
        <p:sp>
          <p:nvSpPr>
            <p:cNvPr id="20" name="Right Arrow 19"/>
            <p:cNvSpPr/>
            <p:nvPr/>
          </p:nvSpPr>
          <p:spPr>
            <a:xfrm>
              <a:off x="3779912" y="2492896"/>
              <a:ext cx="1080120" cy="504056"/>
            </a:xfrm>
            <a:prstGeom prst="rightArrow">
              <a:avLst/>
            </a:prstGeom>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PT"/>
            </a:p>
          </p:txBody>
        </p:sp>
      </p:grpSp>
      <p:sp>
        <p:nvSpPr>
          <p:cNvPr id="30" name="TextBox 29"/>
          <p:cNvSpPr txBox="1"/>
          <p:nvPr/>
        </p:nvSpPr>
        <p:spPr>
          <a:xfrm>
            <a:off x="5888913" y="1356931"/>
            <a:ext cx="1748354" cy="707886"/>
          </a:xfrm>
          <a:prstGeom prst="rect">
            <a:avLst/>
          </a:prstGeom>
          <a:noFill/>
        </p:spPr>
        <p:txBody>
          <a:bodyPr wrap="square" rtlCol="0">
            <a:spAutoFit/>
          </a:bodyPr>
          <a:lstStyle/>
          <a:p>
            <a:pPr algn="ctr"/>
            <a:r>
              <a:rPr lang="pt-PT" sz="2000" b="1" dirty="0" smtClean="0">
                <a:solidFill>
                  <a:srgbClr val="002060"/>
                </a:solidFill>
              </a:rPr>
              <a:t>CEO </a:t>
            </a:r>
            <a:r>
              <a:rPr lang="pt-PT" sz="2000" b="1" dirty="0" err="1" smtClean="0">
                <a:solidFill>
                  <a:srgbClr val="002060"/>
                </a:solidFill>
              </a:rPr>
              <a:t>compensation</a:t>
            </a:r>
            <a:endParaRPr lang="pt-PT" sz="2000" b="1" dirty="0" smtClean="0">
              <a:solidFill>
                <a:srgbClr val="002060"/>
              </a:solidFill>
            </a:endParaRPr>
          </a:p>
        </p:txBody>
      </p:sp>
      <p:sp>
        <p:nvSpPr>
          <p:cNvPr id="31" name="TextBox 30"/>
          <p:cNvSpPr txBox="1"/>
          <p:nvPr/>
        </p:nvSpPr>
        <p:spPr>
          <a:xfrm>
            <a:off x="3670246" y="1356931"/>
            <a:ext cx="1748354" cy="707886"/>
          </a:xfrm>
          <a:prstGeom prst="rect">
            <a:avLst/>
          </a:prstGeom>
          <a:noFill/>
        </p:spPr>
        <p:txBody>
          <a:bodyPr wrap="square" rtlCol="0">
            <a:spAutoFit/>
          </a:bodyPr>
          <a:lstStyle/>
          <a:p>
            <a:pPr algn="ctr"/>
            <a:r>
              <a:rPr lang="pt-PT" sz="2000" b="1" dirty="0" err="1" smtClean="0">
                <a:solidFill>
                  <a:srgbClr val="002060"/>
                </a:solidFill>
              </a:rPr>
              <a:t>first</a:t>
            </a:r>
            <a:r>
              <a:rPr lang="pt-PT" sz="2000" b="1" dirty="0" smtClean="0">
                <a:solidFill>
                  <a:srgbClr val="002060"/>
                </a:solidFill>
              </a:rPr>
              <a:t> </a:t>
            </a:r>
          </a:p>
          <a:p>
            <a:pPr algn="ctr"/>
            <a:r>
              <a:rPr lang="pt-PT" sz="2000" b="1" dirty="0" err="1" smtClean="0">
                <a:solidFill>
                  <a:srgbClr val="002060"/>
                </a:solidFill>
              </a:rPr>
              <a:t>firm</a:t>
            </a:r>
            <a:r>
              <a:rPr lang="pt-PT" sz="2000" b="1" dirty="0" smtClean="0">
                <a:solidFill>
                  <a:srgbClr val="002060"/>
                </a:solidFill>
              </a:rPr>
              <a:t> </a:t>
            </a:r>
            <a:r>
              <a:rPr lang="pt-PT" sz="2000" b="1" dirty="0" err="1" smtClean="0">
                <a:solidFill>
                  <a:srgbClr val="002060"/>
                </a:solidFill>
              </a:rPr>
              <a:t>size</a:t>
            </a:r>
            <a:endParaRPr lang="pt-PT" sz="2000" b="1" dirty="0" smtClean="0">
              <a:solidFill>
                <a:srgbClr val="002060"/>
              </a:solidFill>
            </a:endParaRPr>
          </a:p>
        </p:txBody>
      </p:sp>
      <p:sp>
        <p:nvSpPr>
          <p:cNvPr id="32" name="TextBox 31"/>
          <p:cNvSpPr txBox="1"/>
          <p:nvPr/>
        </p:nvSpPr>
        <p:spPr>
          <a:xfrm>
            <a:off x="3697261" y="3120407"/>
            <a:ext cx="1748354" cy="707886"/>
          </a:xfrm>
          <a:prstGeom prst="rect">
            <a:avLst/>
          </a:prstGeom>
          <a:noFill/>
        </p:spPr>
        <p:txBody>
          <a:bodyPr wrap="square" rtlCol="0">
            <a:spAutoFit/>
          </a:bodyPr>
          <a:lstStyle/>
          <a:p>
            <a:pPr algn="ctr"/>
            <a:r>
              <a:rPr lang="pt-PT" sz="2000" b="1" dirty="0" smtClean="0">
                <a:solidFill>
                  <a:srgbClr val="002060"/>
                </a:solidFill>
              </a:rPr>
              <a:t>macro </a:t>
            </a:r>
            <a:r>
              <a:rPr lang="pt-PT" sz="2000" b="1" dirty="0" err="1" smtClean="0">
                <a:solidFill>
                  <a:srgbClr val="002060"/>
                </a:solidFill>
              </a:rPr>
              <a:t>cond</a:t>
            </a:r>
            <a:r>
              <a:rPr lang="pt-PT" sz="2000" b="1" dirty="0" smtClean="0">
                <a:solidFill>
                  <a:srgbClr val="002060"/>
                </a:solidFill>
              </a:rPr>
              <a:t>. / </a:t>
            </a:r>
            <a:r>
              <a:rPr lang="pt-PT" sz="2000" b="1" dirty="0" err="1" smtClean="0">
                <a:solidFill>
                  <a:srgbClr val="002060"/>
                </a:solidFill>
              </a:rPr>
              <a:t>fin</a:t>
            </a:r>
            <a:r>
              <a:rPr lang="pt-PT" sz="2000" b="1" dirty="0" smtClean="0">
                <a:solidFill>
                  <a:srgbClr val="002060"/>
                </a:solidFill>
              </a:rPr>
              <a:t>. </a:t>
            </a:r>
            <a:r>
              <a:rPr lang="pt-PT" sz="2000" b="1" dirty="0" err="1" smtClean="0">
                <a:solidFill>
                  <a:srgbClr val="002060"/>
                </a:solidFill>
              </a:rPr>
              <a:t>mkts</a:t>
            </a:r>
            <a:endParaRPr lang="pt-PT" sz="2000" b="1" dirty="0" smtClean="0">
              <a:solidFill>
                <a:srgbClr val="002060"/>
              </a:solidFill>
            </a:endParaRPr>
          </a:p>
        </p:txBody>
      </p:sp>
      <p:sp>
        <p:nvSpPr>
          <p:cNvPr id="4" name="TextBox 3"/>
          <p:cNvSpPr txBox="1"/>
          <p:nvPr/>
        </p:nvSpPr>
        <p:spPr>
          <a:xfrm>
            <a:off x="5431598" y="3645024"/>
            <a:ext cx="3712402" cy="2862322"/>
          </a:xfrm>
          <a:prstGeom prst="rect">
            <a:avLst/>
          </a:prstGeom>
          <a:noFill/>
        </p:spPr>
        <p:txBody>
          <a:bodyPr wrap="square" rtlCol="0">
            <a:spAutoFit/>
          </a:bodyPr>
          <a:lstStyle/>
          <a:p>
            <a:r>
              <a:rPr lang="en-US" b="1" dirty="0" smtClean="0"/>
              <a:t>Instruments:</a:t>
            </a:r>
          </a:p>
          <a:p>
            <a:pPr marL="285750" indent="-285750">
              <a:buFont typeface="Arial" pitchFamily="34" charset="0"/>
              <a:buChar char="•"/>
            </a:pPr>
            <a:r>
              <a:rPr lang="en-US" b="1" dirty="0" smtClean="0"/>
              <a:t>Related to macroeconomic conditions: </a:t>
            </a:r>
            <a:r>
              <a:rPr lang="en-US" dirty="0" smtClean="0"/>
              <a:t>recession </a:t>
            </a:r>
            <a:r>
              <a:rPr lang="en-US" dirty="0"/>
              <a:t>indicator, U.S. unemployment rate, investment-grade bond yield spread</a:t>
            </a:r>
          </a:p>
          <a:p>
            <a:pPr marL="285750" indent="-285750">
              <a:buFont typeface="Arial" pitchFamily="34" charset="0"/>
              <a:buChar char="•"/>
            </a:pPr>
            <a:r>
              <a:rPr lang="en-US" b="1" dirty="0"/>
              <a:t>Related to financial </a:t>
            </a:r>
            <a:r>
              <a:rPr lang="en-US" b="1" dirty="0" smtClean="0"/>
              <a:t>markets:</a:t>
            </a:r>
            <a:endParaRPr lang="en-US" b="1" dirty="0"/>
          </a:p>
          <a:p>
            <a:pPr lvl="1"/>
            <a:r>
              <a:rPr lang="en-US" dirty="0" smtClean="0"/>
              <a:t>1-yr </a:t>
            </a:r>
            <a:r>
              <a:rPr lang="en-US" dirty="0"/>
              <a:t>volume </a:t>
            </a:r>
            <a:r>
              <a:rPr lang="en-US" dirty="0" err="1" smtClean="0"/>
              <a:t>chng</a:t>
            </a:r>
            <a:r>
              <a:rPr lang="en-US" dirty="0" smtClean="0"/>
              <a:t>., </a:t>
            </a:r>
            <a:r>
              <a:rPr lang="en-US" dirty="0"/>
              <a:t>1-yr return, 2-yr std. dev</a:t>
            </a:r>
            <a:r>
              <a:rPr lang="en-US" dirty="0" smtClean="0"/>
              <a:t>. of </a:t>
            </a:r>
            <a:r>
              <a:rPr lang="en-US" dirty="0"/>
              <a:t>S&amp;P 500 index </a:t>
            </a:r>
          </a:p>
          <a:p>
            <a:endParaRPr lang="en-US" dirty="0"/>
          </a:p>
        </p:txBody>
      </p:sp>
      <p:sp>
        <p:nvSpPr>
          <p:cNvPr id="6" name="TextBox 5"/>
          <p:cNvSpPr txBox="1"/>
          <p:nvPr/>
        </p:nvSpPr>
        <p:spPr>
          <a:xfrm>
            <a:off x="6164738" y="2251294"/>
            <a:ext cx="1440160" cy="369332"/>
          </a:xfrm>
          <a:prstGeom prst="rect">
            <a:avLst/>
          </a:prstGeom>
          <a:noFill/>
        </p:spPr>
        <p:txBody>
          <a:bodyPr wrap="square" rtlCol="0">
            <a:spAutoFit/>
          </a:bodyPr>
          <a:lstStyle/>
          <a:p>
            <a:r>
              <a:rPr lang="en-US" b="1" dirty="0" smtClean="0"/>
              <a:t>TDC1, TDC2</a:t>
            </a:r>
            <a:endParaRPr lang="en-US" b="1" dirty="0"/>
          </a:p>
        </p:txBody>
      </p:sp>
      <p:sp>
        <p:nvSpPr>
          <p:cNvPr id="8" name="TextBox 7"/>
          <p:cNvSpPr txBox="1"/>
          <p:nvPr/>
        </p:nvSpPr>
        <p:spPr>
          <a:xfrm>
            <a:off x="3278113" y="801122"/>
            <a:ext cx="2613016" cy="369332"/>
          </a:xfrm>
          <a:prstGeom prst="rect">
            <a:avLst/>
          </a:prstGeom>
          <a:noFill/>
        </p:spPr>
        <p:txBody>
          <a:bodyPr wrap="square" rtlCol="0">
            <a:spAutoFit/>
          </a:bodyPr>
          <a:lstStyle/>
          <a:p>
            <a:r>
              <a:rPr lang="en-US" b="1" dirty="0" smtClean="0"/>
              <a:t>Mkt. cap, total assets, …</a:t>
            </a:r>
            <a:endParaRPr lang="en-US" b="1" dirty="0"/>
          </a:p>
        </p:txBody>
      </p:sp>
      <p:sp>
        <p:nvSpPr>
          <p:cNvPr id="3" name="TextBox 2"/>
          <p:cNvSpPr txBox="1"/>
          <p:nvPr/>
        </p:nvSpPr>
        <p:spPr>
          <a:xfrm>
            <a:off x="3527322" y="2564169"/>
            <a:ext cx="2088232" cy="369332"/>
          </a:xfrm>
          <a:prstGeom prst="rect">
            <a:avLst/>
          </a:prstGeom>
          <a:noFill/>
        </p:spPr>
        <p:txBody>
          <a:bodyPr wrap="square" rtlCol="0">
            <a:spAutoFit/>
          </a:bodyPr>
          <a:lstStyle/>
          <a:p>
            <a:r>
              <a:rPr lang="en-NZ" b="1" u="sng" dirty="0" smtClean="0">
                <a:solidFill>
                  <a:srgbClr val="002060"/>
                </a:solidFill>
              </a:rPr>
              <a:t>CEO talent pipeline</a:t>
            </a:r>
            <a:endParaRPr lang="en-NZ" b="1" u="sng" dirty="0">
              <a:solidFill>
                <a:srgbClr val="002060"/>
              </a:solidFill>
            </a:endParaRPr>
          </a:p>
        </p:txBody>
      </p:sp>
    </p:spTree>
    <p:extLst>
      <p:ext uri="{BB962C8B-B14F-4D97-AF65-F5344CB8AC3E}">
        <p14:creationId xmlns:p14="http://schemas.microsoft.com/office/powerpoint/2010/main" val="285795504"/>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larity">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larity">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85000"/>
                <a:satMod val="180000"/>
              </a:schemeClr>
            </a:gs>
            <a:gs pos="40000">
              <a:schemeClr val="phClr">
                <a:tint val="95000"/>
                <a:shade val="85000"/>
                <a:satMod val="150000"/>
              </a:schemeClr>
            </a:gs>
            <a:gs pos="100000">
              <a:schemeClr val="phClr">
                <a:shade val="45000"/>
                <a:satMod val="200000"/>
              </a:schemeClr>
            </a:gs>
          </a:gsLst>
          <a:lin ang="5400000" scaled="0"/>
        </a:gradFill>
        <a:blipFill rotWithShape="1">
          <a:blip xmlns:r="http://schemas.openxmlformats.org/officeDocument/2006/relationships" r:embed="rId1">
            <a:duotone>
              <a:schemeClr val="phClr">
                <a:shade val="55000"/>
              </a:schemeClr>
              <a:schemeClr val="phClr">
                <a:tint val="97000"/>
                <a:satMod val="95000"/>
              </a:schemeClr>
            </a:duotone>
          </a:blip>
          <a:tile tx="0" ty="0" sx="70000" sy="7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Clarity</Template>
  <TotalTime>19264</TotalTime>
  <Words>608</Words>
  <Application>Microsoft Office PowerPoint</Application>
  <PresentationFormat>On-screen Show (4:3)</PresentationFormat>
  <Paragraphs>124</Paragraphs>
  <Slides>20</Slides>
  <Notes>20</Notes>
  <HiddenSlides>7</HiddenSlides>
  <MMClips>0</MMClips>
  <ScaleCrop>false</ScaleCrop>
  <HeadingPairs>
    <vt:vector size="4" baseType="variant">
      <vt:variant>
        <vt:lpstr>Theme</vt:lpstr>
      </vt:variant>
      <vt:variant>
        <vt:i4>1</vt:i4>
      </vt:variant>
      <vt:variant>
        <vt:lpstr>Slide Titles</vt:lpstr>
      </vt:variant>
      <vt:variant>
        <vt:i4>20</vt:i4>
      </vt:variant>
    </vt:vector>
  </HeadingPairs>
  <TitlesOfParts>
    <vt:vector size="21" baseType="lpstr">
      <vt:lpstr>Clarity</vt:lpstr>
      <vt:lpstr>Do Good Starts Make Good Finishes? The Case of CEO Pay</vt:lpstr>
      <vt:lpstr>Motivation</vt:lpstr>
      <vt:lpstr>Outline</vt:lpstr>
      <vt:lpstr>Key results</vt:lpstr>
      <vt:lpstr>Cohort effects research</vt:lpstr>
      <vt:lpstr>Cohort effects research  - explanations</vt:lpstr>
      <vt:lpstr>Data</vt:lpstr>
      <vt:lpstr>Empirical methodology</vt:lpstr>
      <vt:lpstr>Empirical methodology (IV/2SLS)</vt:lpstr>
      <vt:lpstr>Results (1)</vt:lpstr>
      <vt:lpstr>Results (2)</vt:lpstr>
      <vt:lpstr>Conclusions / Contributions</vt:lpstr>
      <vt:lpstr>Thank you.</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Instituto Superior Técnico</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Three Essays on the Market for CEOs</dc:title>
  <dc:creator>Helena Címerová</dc:creator>
  <cp:lastModifiedBy>Helena Címerová</cp:lastModifiedBy>
  <cp:revision>124</cp:revision>
  <cp:lastPrinted>2014-05-13T02:07:04Z</cp:lastPrinted>
  <dcterms:created xsi:type="dcterms:W3CDTF">2012-11-20T03:12:52Z</dcterms:created>
  <dcterms:modified xsi:type="dcterms:W3CDTF">2014-06-18T11:04:34Z</dcterms:modified>
</cp:coreProperties>
</file>