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94"/>
  </p:notesMasterIdLst>
  <p:handoutMasterIdLst>
    <p:handoutMasterId r:id="rId95"/>
  </p:handoutMasterIdLst>
  <p:sldIdLst>
    <p:sldId id="1139" r:id="rId2"/>
    <p:sldId id="845" r:id="rId3"/>
    <p:sldId id="886" r:id="rId4"/>
    <p:sldId id="847" r:id="rId5"/>
    <p:sldId id="1117" r:id="rId6"/>
    <p:sldId id="835" r:id="rId7"/>
    <p:sldId id="1130" r:id="rId8"/>
    <p:sldId id="1119" r:id="rId9"/>
    <p:sldId id="1123" r:id="rId10"/>
    <p:sldId id="1122" r:id="rId11"/>
    <p:sldId id="1136" r:id="rId12"/>
    <p:sldId id="1137" r:id="rId13"/>
    <p:sldId id="1038" r:id="rId14"/>
    <p:sldId id="1133" r:id="rId15"/>
    <p:sldId id="1050" r:id="rId16"/>
    <p:sldId id="856" r:id="rId17"/>
    <p:sldId id="857" r:id="rId18"/>
    <p:sldId id="858" r:id="rId19"/>
    <p:sldId id="837" r:id="rId20"/>
    <p:sldId id="1132" r:id="rId21"/>
    <p:sldId id="921" r:id="rId22"/>
    <p:sldId id="890" r:id="rId23"/>
    <p:sldId id="924" r:id="rId24"/>
    <p:sldId id="1140" r:id="rId25"/>
    <p:sldId id="855" r:id="rId26"/>
    <p:sldId id="1088" r:id="rId27"/>
    <p:sldId id="1086" r:id="rId28"/>
    <p:sldId id="1087" r:id="rId29"/>
    <p:sldId id="894" r:id="rId30"/>
    <p:sldId id="893" r:id="rId31"/>
    <p:sldId id="854" r:id="rId32"/>
    <p:sldId id="966" r:id="rId33"/>
    <p:sldId id="964" r:id="rId34"/>
    <p:sldId id="965" r:id="rId35"/>
    <p:sldId id="793" r:id="rId36"/>
    <p:sldId id="946" r:id="rId37"/>
    <p:sldId id="795" r:id="rId38"/>
    <p:sldId id="859" r:id="rId39"/>
    <p:sldId id="942" r:id="rId40"/>
    <p:sldId id="926" r:id="rId41"/>
    <p:sldId id="930" r:id="rId42"/>
    <p:sldId id="944" r:id="rId43"/>
    <p:sldId id="860" r:id="rId44"/>
    <p:sldId id="790" r:id="rId45"/>
    <p:sldId id="861" r:id="rId46"/>
    <p:sldId id="950" r:id="rId47"/>
    <p:sldId id="1103" r:id="rId48"/>
    <p:sldId id="973" r:id="rId49"/>
    <p:sldId id="1068" r:id="rId50"/>
    <p:sldId id="976" r:id="rId51"/>
    <p:sldId id="975" r:id="rId52"/>
    <p:sldId id="1120" r:id="rId53"/>
    <p:sldId id="1069" r:id="rId54"/>
    <p:sldId id="974" r:id="rId55"/>
    <p:sldId id="962" r:id="rId56"/>
    <p:sldId id="1062" r:id="rId57"/>
    <p:sldId id="1064" r:id="rId58"/>
    <p:sldId id="1063" r:id="rId59"/>
    <p:sldId id="949" r:id="rId60"/>
    <p:sldId id="1090" r:id="rId61"/>
    <p:sldId id="1092" r:id="rId62"/>
    <p:sldId id="1094" r:id="rId63"/>
    <p:sldId id="1093" r:id="rId64"/>
    <p:sldId id="959" r:id="rId65"/>
    <p:sldId id="1097" r:id="rId66"/>
    <p:sldId id="1089" r:id="rId67"/>
    <p:sldId id="1099" r:id="rId68"/>
    <p:sldId id="1100" r:id="rId69"/>
    <p:sldId id="1061" r:id="rId70"/>
    <p:sldId id="1105" r:id="rId71"/>
    <p:sldId id="1058" r:id="rId72"/>
    <p:sldId id="979" r:id="rId73"/>
    <p:sldId id="981" r:id="rId74"/>
    <p:sldId id="983" r:id="rId75"/>
    <p:sldId id="989" r:id="rId76"/>
    <p:sldId id="1020" r:id="rId77"/>
    <p:sldId id="985" r:id="rId78"/>
    <p:sldId id="988" r:id="rId79"/>
    <p:sldId id="1016" r:id="rId80"/>
    <p:sldId id="1005" r:id="rId81"/>
    <p:sldId id="994" r:id="rId82"/>
    <p:sldId id="991" r:id="rId83"/>
    <p:sldId id="996" r:id="rId84"/>
    <p:sldId id="1000" r:id="rId85"/>
    <p:sldId id="1003" r:id="rId86"/>
    <p:sldId id="1141" r:id="rId87"/>
    <p:sldId id="863" r:id="rId88"/>
    <p:sldId id="1143" r:id="rId89"/>
    <p:sldId id="864" r:id="rId90"/>
    <p:sldId id="1145" r:id="rId91"/>
    <p:sldId id="866" r:id="rId92"/>
    <p:sldId id="305" r:id="rId93"/>
  </p:sldIdLst>
  <p:sldSz cx="9144000" cy="6858000" type="screen4x3"/>
  <p:notesSz cx="9144000" cy="6858000"/>
  <p:defaultTextStyle>
    <a:defPPr>
      <a:defRPr lang="en-US"/>
    </a:defPPr>
    <a:lvl1pPr algn="ctr" rtl="0" eaLnBrk="0" fontAlgn="base" hangingPunct="0">
      <a:spcBef>
        <a:spcPct val="0"/>
      </a:spcBef>
      <a:spcAft>
        <a:spcPct val="0"/>
      </a:spcAft>
      <a:defRPr sz="2000" i="1" kern="1200">
        <a:solidFill>
          <a:schemeClr val="tx1"/>
        </a:solidFill>
        <a:latin typeface="Helvetica" pitchFamily="-108" charset="0"/>
        <a:ea typeface="+mn-ea"/>
        <a:cs typeface="+mn-cs"/>
      </a:defRPr>
    </a:lvl1pPr>
    <a:lvl2pPr marL="457200" algn="ctr" rtl="0" eaLnBrk="0" fontAlgn="base" hangingPunct="0">
      <a:spcBef>
        <a:spcPct val="0"/>
      </a:spcBef>
      <a:spcAft>
        <a:spcPct val="0"/>
      </a:spcAft>
      <a:defRPr sz="2000" i="1" kern="1200">
        <a:solidFill>
          <a:schemeClr val="tx1"/>
        </a:solidFill>
        <a:latin typeface="Helvetica" pitchFamily="-108" charset="0"/>
        <a:ea typeface="+mn-ea"/>
        <a:cs typeface="+mn-cs"/>
      </a:defRPr>
    </a:lvl2pPr>
    <a:lvl3pPr marL="914400" algn="ctr" rtl="0" eaLnBrk="0" fontAlgn="base" hangingPunct="0">
      <a:spcBef>
        <a:spcPct val="0"/>
      </a:spcBef>
      <a:spcAft>
        <a:spcPct val="0"/>
      </a:spcAft>
      <a:defRPr sz="2000" i="1" kern="1200">
        <a:solidFill>
          <a:schemeClr val="tx1"/>
        </a:solidFill>
        <a:latin typeface="Helvetica" pitchFamily="-108" charset="0"/>
        <a:ea typeface="+mn-ea"/>
        <a:cs typeface="+mn-cs"/>
      </a:defRPr>
    </a:lvl3pPr>
    <a:lvl4pPr marL="1371600" algn="ctr" rtl="0" eaLnBrk="0" fontAlgn="base" hangingPunct="0">
      <a:spcBef>
        <a:spcPct val="0"/>
      </a:spcBef>
      <a:spcAft>
        <a:spcPct val="0"/>
      </a:spcAft>
      <a:defRPr sz="2000" i="1" kern="1200">
        <a:solidFill>
          <a:schemeClr val="tx1"/>
        </a:solidFill>
        <a:latin typeface="Helvetica" pitchFamily="-108" charset="0"/>
        <a:ea typeface="+mn-ea"/>
        <a:cs typeface="+mn-cs"/>
      </a:defRPr>
    </a:lvl4pPr>
    <a:lvl5pPr marL="1828800" algn="ctr" rtl="0" eaLnBrk="0" fontAlgn="base" hangingPunct="0">
      <a:spcBef>
        <a:spcPct val="0"/>
      </a:spcBef>
      <a:spcAft>
        <a:spcPct val="0"/>
      </a:spcAft>
      <a:defRPr sz="2000" i="1" kern="1200">
        <a:solidFill>
          <a:schemeClr val="tx1"/>
        </a:solidFill>
        <a:latin typeface="Helvetica" pitchFamily="-108" charset="0"/>
        <a:ea typeface="+mn-ea"/>
        <a:cs typeface="+mn-cs"/>
      </a:defRPr>
    </a:lvl5pPr>
    <a:lvl6pPr marL="2286000" algn="l" defTabSz="457200" rtl="0" eaLnBrk="1" latinLnBrk="0" hangingPunct="1">
      <a:defRPr sz="2000" i="1" kern="1200">
        <a:solidFill>
          <a:schemeClr val="tx1"/>
        </a:solidFill>
        <a:latin typeface="Helvetica" pitchFamily="-108" charset="0"/>
        <a:ea typeface="+mn-ea"/>
        <a:cs typeface="+mn-cs"/>
      </a:defRPr>
    </a:lvl6pPr>
    <a:lvl7pPr marL="2743200" algn="l" defTabSz="457200" rtl="0" eaLnBrk="1" latinLnBrk="0" hangingPunct="1">
      <a:defRPr sz="2000" i="1" kern="1200">
        <a:solidFill>
          <a:schemeClr val="tx1"/>
        </a:solidFill>
        <a:latin typeface="Helvetica" pitchFamily="-108" charset="0"/>
        <a:ea typeface="+mn-ea"/>
        <a:cs typeface="+mn-cs"/>
      </a:defRPr>
    </a:lvl7pPr>
    <a:lvl8pPr marL="3200400" algn="l" defTabSz="457200" rtl="0" eaLnBrk="1" latinLnBrk="0" hangingPunct="1">
      <a:defRPr sz="2000" i="1" kern="1200">
        <a:solidFill>
          <a:schemeClr val="tx1"/>
        </a:solidFill>
        <a:latin typeface="Helvetica" pitchFamily="-108" charset="0"/>
        <a:ea typeface="+mn-ea"/>
        <a:cs typeface="+mn-cs"/>
      </a:defRPr>
    </a:lvl8pPr>
    <a:lvl9pPr marL="3657600" algn="l" defTabSz="457200" rtl="0" eaLnBrk="1" latinLnBrk="0" hangingPunct="1">
      <a:defRPr sz="2000" i="1" kern="1200">
        <a:solidFill>
          <a:schemeClr val="tx1"/>
        </a:solidFill>
        <a:latin typeface="Helvetica" pitchFamily="-10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EB56D1"/>
    <a:srgbClr val="F6DCB4"/>
    <a:srgbClr val="E9BCDB"/>
    <a:srgbClr val="FFF1CF"/>
    <a:srgbClr val="FFECB1"/>
    <a:srgbClr val="E88000"/>
    <a:srgbClr val="E53800"/>
    <a:srgbClr val="B2D2E4"/>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277" autoAdjust="0"/>
    <p:restoredTop sz="66765" autoAdjust="0"/>
  </p:normalViewPr>
  <p:slideViewPr>
    <p:cSldViewPr>
      <p:cViewPr>
        <p:scale>
          <a:sx n="66" d="100"/>
          <a:sy n="66" d="100"/>
        </p:scale>
        <p:origin x="-744" y="-4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notesMaster" Target="notesMasters/notesMaster1.xml"/><Relationship Id="rId95" Type="http://schemas.openxmlformats.org/officeDocument/2006/relationships/handoutMaster" Target="handoutMasters/handoutMaster1.xml"/><Relationship Id="rId96" Type="http://schemas.openxmlformats.org/officeDocument/2006/relationships/printerSettings" Target="printerSettings/printerSettings1.bin"/><Relationship Id="rId97" Type="http://schemas.openxmlformats.org/officeDocument/2006/relationships/presProps" Target="presProps.xml"/><Relationship Id="rId98" Type="http://schemas.openxmlformats.org/officeDocument/2006/relationships/viewProps" Target="viewProps.xml"/><Relationship Id="rId9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tableStyles" Target="tableStyles.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4258"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Times" pitchFamily="-108" charset="0"/>
              </a:defRPr>
            </a:lvl1pPr>
          </a:lstStyle>
          <a:p>
            <a:pPr>
              <a:defRPr/>
            </a:pPr>
            <a:endParaRPr lang="en-US"/>
          </a:p>
        </p:txBody>
      </p:sp>
      <p:sp>
        <p:nvSpPr>
          <p:cNvPr id="224259"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pitchFamily="-108" charset="0"/>
              </a:defRPr>
            </a:lvl1pPr>
          </a:lstStyle>
          <a:p>
            <a:pPr>
              <a:defRPr/>
            </a:pPr>
            <a:endParaRPr lang="en-US"/>
          </a:p>
        </p:txBody>
      </p:sp>
      <p:sp>
        <p:nvSpPr>
          <p:cNvPr id="224260"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Times" pitchFamily="-108" charset="0"/>
              </a:defRPr>
            </a:lvl1pPr>
          </a:lstStyle>
          <a:p>
            <a:pPr>
              <a:defRPr/>
            </a:pPr>
            <a:endParaRPr lang="en-US"/>
          </a:p>
        </p:txBody>
      </p:sp>
      <p:sp>
        <p:nvSpPr>
          <p:cNvPr id="224261"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pitchFamily="-108" charset="0"/>
              </a:defRPr>
            </a:lvl1pPr>
          </a:lstStyle>
          <a:p>
            <a:pPr>
              <a:defRPr/>
            </a:pPr>
            <a:fld id="{4AF423D6-92BF-2045-94D6-17910B9221B4}" type="slidenum">
              <a:rPr lang="en-US"/>
              <a:pPr>
                <a:defRPr/>
              </a:pPr>
              <a:t>‹#›</a:t>
            </a:fld>
            <a:endParaRPr lang="en-US"/>
          </a:p>
        </p:txBody>
      </p:sp>
    </p:spTree>
    <p:extLst>
      <p:ext uri="{BB962C8B-B14F-4D97-AF65-F5344CB8AC3E}">
        <p14:creationId xmlns:p14="http://schemas.microsoft.com/office/powerpoint/2010/main" val="29034367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i="0">
                <a:latin typeface="Times" pitchFamily="-108" charset="0"/>
              </a:defRPr>
            </a:lvl1pPr>
          </a:lstStyle>
          <a:p>
            <a:pPr>
              <a:defRPr/>
            </a:pPr>
            <a:endParaRPr lang="en-US"/>
          </a:p>
        </p:txBody>
      </p:sp>
      <p:sp>
        <p:nvSpPr>
          <p:cNvPr id="2560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0">
                <a:latin typeface="Times" pitchFamily="-108" charset="0"/>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p:spPr>
      </p:sp>
      <p:sp>
        <p:nvSpPr>
          <p:cNvPr id="2560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560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i="0">
                <a:latin typeface="Times" pitchFamily="-108" charset="0"/>
              </a:defRPr>
            </a:lvl1pPr>
          </a:lstStyle>
          <a:p>
            <a:pPr>
              <a:defRPr/>
            </a:pPr>
            <a:endParaRPr lang="en-US"/>
          </a:p>
        </p:txBody>
      </p:sp>
      <p:sp>
        <p:nvSpPr>
          <p:cNvPr id="2560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i="0">
                <a:latin typeface="Times" pitchFamily="-108" charset="0"/>
              </a:defRPr>
            </a:lvl1pPr>
          </a:lstStyle>
          <a:p>
            <a:pPr>
              <a:defRPr/>
            </a:pPr>
            <a:fld id="{BAC0EDFA-90EF-0640-930E-3BFBDA913D8B}" type="slidenum">
              <a:rPr lang="en-US"/>
              <a:pPr>
                <a:defRPr/>
              </a:pPr>
              <a:t>‹#›</a:t>
            </a:fld>
            <a:endParaRPr lang="en-US"/>
          </a:p>
        </p:txBody>
      </p:sp>
    </p:spTree>
    <p:extLst>
      <p:ext uri="{BB962C8B-B14F-4D97-AF65-F5344CB8AC3E}">
        <p14:creationId xmlns:p14="http://schemas.microsoft.com/office/powerpoint/2010/main" val="366794428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ＭＳ Ｐゴシック" pitchFamily="-108" charset="-128"/>
      </a:defRPr>
    </a:lvl1pPr>
    <a:lvl2pPr marL="457200"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mn-cs"/>
      </a:defRPr>
    </a:lvl2pPr>
    <a:lvl3pPr marL="914400"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mn-cs"/>
      </a:defRPr>
    </a:lvl3pPr>
    <a:lvl4pPr marL="1371600"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mn-cs"/>
      </a:defRPr>
    </a:lvl4pPr>
    <a:lvl5pPr marL="1828800"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 Id="rId3" Type="http://schemas.openxmlformats.org/officeDocument/2006/relationships/hyperlink" Target="http://www.brainpickings.org/index.php/2012/07/12/the-naughty-nineties-pop-up-book-for-adults-only/" TargetMode="Externa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AU" sz="1200" smtClean="0">
                <a:solidFill>
                  <a:srgbClr val="000000"/>
                </a:solidFill>
                <a:latin typeface="Helvetica"/>
                <a:cs typeface="Helvetica"/>
              </a:rPr>
              <a:t>RECORD </a:t>
            </a:r>
          </a:p>
          <a:p>
            <a:pPr marL="0" marR="0" indent="0" algn="l" defTabSz="914400" rtl="0" eaLnBrk="0" fontAlgn="base" latinLnBrk="0" hangingPunct="0">
              <a:lnSpc>
                <a:spcPct val="100000"/>
              </a:lnSpc>
              <a:spcBef>
                <a:spcPct val="30000"/>
              </a:spcBef>
              <a:spcAft>
                <a:spcPct val="0"/>
              </a:spcAft>
              <a:buClrTx/>
              <a:buSzTx/>
              <a:buFontTx/>
              <a:buNone/>
              <a:tabLst/>
              <a:defRPr/>
            </a:pPr>
            <a:r>
              <a:rPr lang="en-AU" sz="1200" smtClean="0">
                <a:solidFill>
                  <a:srgbClr val="000000"/>
                </a:solidFill>
                <a:latin typeface="Helvetica"/>
                <a:cs typeface="Helvetica"/>
              </a:rPr>
              <a:t>‘Art</a:t>
            </a:r>
            <a:r>
              <a:rPr lang="en-AU" sz="1200" dirty="0" smtClean="0">
                <a:solidFill>
                  <a:srgbClr val="000000"/>
                </a:solidFill>
                <a:latin typeface="Helvetica"/>
                <a:cs typeface="Helvetica"/>
              </a:rPr>
              <a:t> and Book’/‘Against the Odds: The Editing, Design and Production of Books’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i="1" dirty="0" smtClean="0">
              <a:solidFill>
                <a:srgbClr val="000000"/>
              </a:solidFill>
              <a:latin typeface="Helvetica"/>
              <a:cs typeface="Helvetica"/>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i="1" dirty="0" smtClean="0">
                <a:solidFill>
                  <a:srgbClr val="000000"/>
                </a:solidFill>
                <a:latin typeface="Helvetica"/>
                <a:cs typeface="Helvetica"/>
              </a:rPr>
              <a:t>The Naughty Nineties</a:t>
            </a:r>
            <a:r>
              <a:rPr lang="en-US" sz="1200" dirty="0" smtClean="0">
                <a:solidFill>
                  <a:srgbClr val="000000"/>
                </a:solidFill>
                <a:latin typeface="Helvetica"/>
                <a:cs typeface="Helvetica"/>
              </a:rPr>
              <a:t> movable book prototype (1981), and the paper-engineering roll-on effect in tertiary teaching</a:t>
            </a:r>
          </a:p>
          <a:p>
            <a:pPr marL="0" marR="0" indent="0" algn="l" defTabSz="914400" rtl="0" eaLnBrk="0" fontAlgn="base" latinLnBrk="0" hangingPunct="0">
              <a:lnSpc>
                <a:spcPct val="100000"/>
              </a:lnSpc>
              <a:spcBef>
                <a:spcPct val="30000"/>
              </a:spcBef>
              <a:spcAft>
                <a:spcPct val="0"/>
              </a:spcAft>
              <a:buClrTx/>
              <a:buSzTx/>
              <a:buFontTx/>
              <a:buNone/>
              <a:tabLst/>
              <a:defRPr/>
            </a:pPr>
            <a:endParaRPr lang="en-AU" altLang="ja-JP" sz="1200" dirty="0" smtClean="0">
              <a:solidFill>
                <a:srgbClr val="FFF1D5"/>
              </a:solidFill>
              <a:latin typeface="Helvetica"/>
              <a:ea typeface="ＭＳ Ｐゴシック" charset="0"/>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1</a:t>
            </a:fld>
            <a:endParaRPr lang="en-US"/>
          </a:p>
        </p:txBody>
      </p:sp>
    </p:spTree>
    <p:extLst>
      <p:ext uri="{BB962C8B-B14F-4D97-AF65-F5344CB8AC3E}">
        <p14:creationId xmlns:p14="http://schemas.microsoft.com/office/powerpoint/2010/main" val="2588407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baseline="0" dirty="0" smtClean="0">
                <a:solidFill>
                  <a:srgbClr val="000000"/>
                </a:solidFill>
                <a:latin typeface="Helvetica"/>
                <a:cs typeface="Helvetica"/>
              </a:rPr>
              <a:t>What concerned me most about losing artistic control </a:t>
            </a:r>
            <a:r>
              <a:rPr lang="en-US" baseline="0" dirty="0" smtClean="0">
                <a:solidFill>
                  <a:srgbClr val="000000"/>
                </a:solidFill>
                <a:latin typeface="Helvetica"/>
                <a:cs typeface="Helvetica"/>
              </a:rPr>
              <a:t>was the </a:t>
            </a:r>
            <a:r>
              <a:rPr lang="en-US" b="1" baseline="0" dirty="0" smtClean="0">
                <a:solidFill>
                  <a:srgbClr val="000000"/>
                </a:solidFill>
                <a:latin typeface="Helvetica"/>
                <a:cs typeface="Helvetica"/>
              </a:rPr>
              <a:t>change of focus from a beautifu</a:t>
            </a:r>
            <a:r>
              <a:rPr lang="en-US" baseline="0" dirty="0" smtClean="0">
                <a:solidFill>
                  <a:srgbClr val="000000"/>
                </a:solidFill>
                <a:latin typeface="Helvetica"/>
                <a:cs typeface="Helvetica"/>
              </a:rPr>
              <a:t>l, </a:t>
            </a:r>
            <a:r>
              <a:rPr lang="en-US" b="1" baseline="0" dirty="0" smtClean="0">
                <a:solidFill>
                  <a:srgbClr val="000000"/>
                </a:solidFill>
                <a:latin typeface="Helvetica"/>
                <a:cs typeface="Helvetica"/>
              </a:rPr>
              <a:t>historically accurate </a:t>
            </a:r>
            <a:r>
              <a:rPr lang="en-US" baseline="0" dirty="0" smtClean="0">
                <a:solidFill>
                  <a:srgbClr val="000000"/>
                </a:solidFill>
                <a:latin typeface="Helvetica"/>
                <a:cs typeface="Helvetica"/>
              </a:rPr>
              <a:t>reference to the turn of the century erotic postcard, </a:t>
            </a:r>
            <a:r>
              <a:rPr lang="en-US" b="1" baseline="0" dirty="0" smtClean="0">
                <a:solidFill>
                  <a:srgbClr val="000000"/>
                </a:solidFill>
                <a:latin typeface="Helvetica"/>
                <a:cs typeface="Helvetica"/>
              </a:rPr>
              <a:t>to a sexist American version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solidFill>
                <a:srgbClr val="000000"/>
              </a:solidFill>
              <a:latin typeface="Helvetica"/>
              <a:cs typeface="Helvetica"/>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solidFill>
                  <a:srgbClr val="000000"/>
                </a:solidFill>
                <a:latin typeface="Helvetica"/>
                <a:cs typeface="Helvetica"/>
              </a:rPr>
              <a:t>In this comparison of the two versions, you can see my original mechanism on the left (where the an elaborate Victorian corset is revealed on the pull of the tab), and on the right their </a:t>
            </a:r>
            <a:r>
              <a:rPr lang="en-US" b="1" baseline="0" dirty="0" smtClean="0">
                <a:solidFill>
                  <a:srgbClr val="000000"/>
                </a:solidFill>
                <a:latin typeface="Helvetica"/>
                <a:cs typeface="Helvetica"/>
              </a:rPr>
              <a:t>tit</a:t>
            </a:r>
            <a:r>
              <a:rPr lang="en-US" baseline="0" dirty="0" smtClean="0">
                <a:solidFill>
                  <a:srgbClr val="000000"/>
                </a:solidFill>
                <a:latin typeface="Helvetica"/>
                <a:cs typeface="Helvetica"/>
              </a:rPr>
              <a:t>illating (forgive the pun) rip-of version that revealed a women not wearing underwear (which is historically inaccuracy)</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solidFill>
                <a:srgbClr val="000000"/>
              </a:solidFill>
              <a:latin typeface="Helvetica"/>
              <a:cs typeface="Helvetica"/>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solidFill>
                  <a:srgbClr val="000000"/>
                </a:solidFill>
                <a:latin typeface="Helvetica"/>
                <a:cs typeface="Helvetica"/>
              </a:rPr>
              <a:t>As I was not at all happy with the </a:t>
            </a:r>
            <a:r>
              <a:rPr lang="en-US" i="1" baseline="0" dirty="0" err="1" smtClean="0">
                <a:solidFill>
                  <a:srgbClr val="000000"/>
                </a:solidFill>
                <a:latin typeface="Helvetica"/>
                <a:cs typeface="Helvetica"/>
              </a:rPr>
              <a:t>Intervisual</a:t>
            </a:r>
            <a:r>
              <a:rPr lang="en-US" baseline="0" dirty="0" smtClean="0">
                <a:solidFill>
                  <a:srgbClr val="000000"/>
                </a:solidFill>
                <a:latin typeface="Helvetica"/>
                <a:cs typeface="Helvetica"/>
              </a:rPr>
              <a:t> version, I refused to have my name used as the author of the </a:t>
            </a:r>
            <a:r>
              <a:rPr lang="en-US" baseline="0" dirty="0" err="1" smtClean="0">
                <a:solidFill>
                  <a:srgbClr val="000000"/>
                </a:solidFill>
                <a:latin typeface="Helvetica"/>
                <a:cs typeface="Helvetica"/>
              </a:rPr>
              <a:t>bastardised</a:t>
            </a:r>
            <a:r>
              <a:rPr lang="en-US" baseline="0" dirty="0" smtClean="0">
                <a:solidFill>
                  <a:srgbClr val="000000"/>
                </a:solidFill>
                <a:latin typeface="Helvetica"/>
                <a:cs typeface="Helvetica"/>
              </a:rPr>
              <a:t> version, and ended up being credited with </a:t>
            </a:r>
            <a:r>
              <a:rPr lang="en-US" b="1" baseline="0" dirty="0" smtClean="0">
                <a:solidFill>
                  <a:srgbClr val="000000"/>
                </a:solidFill>
                <a:latin typeface="Helvetica"/>
                <a:cs typeface="Helvetica"/>
              </a:rPr>
              <a:t>the concept.</a:t>
            </a:r>
            <a:endParaRPr lang="en-US" baseline="0" dirty="0" smtClean="0">
              <a:solidFill>
                <a:srgbClr val="000000"/>
              </a:solidFill>
              <a:latin typeface="Helvetica"/>
              <a:cs typeface="Helvetica"/>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10</a:t>
            </a:fld>
            <a:endParaRPr lang="en-US"/>
          </a:p>
        </p:txBody>
      </p:sp>
    </p:spTree>
    <p:extLst>
      <p:ext uri="{BB962C8B-B14F-4D97-AF65-F5344CB8AC3E}">
        <p14:creationId xmlns:p14="http://schemas.microsoft.com/office/powerpoint/2010/main" val="30644702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sz="1200" dirty="0" smtClean="0">
                <a:solidFill>
                  <a:srgbClr val="000000"/>
                </a:solidFill>
                <a:latin typeface="Helvetica"/>
                <a:cs typeface="Helvetica"/>
              </a:rPr>
              <a:t>Concept credit on back cover of first edition</a:t>
            </a:r>
            <a:br>
              <a:rPr lang="en-US" sz="1200" dirty="0" smtClean="0">
                <a:solidFill>
                  <a:srgbClr val="000000"/>
                </a:solidFill>
                <a:latin typeface="Helvetica"/>
                <a:cs typeface="Helvetica"/>
              </a:rPr>
            </a:br>
            <a:r>
              <a:rPr lang="en-US" sz="1200" dirty="0" smtClean="0">
                <a:solidFill>
                  <a:srgbClr val="000000"/>
                </a:solidFill>
                <a:latin typeface="Helvetica"/>
                <a:cs typeface="Helvetica"/>
              </a:rPr>
              <a:t>Note lack of paper-engineering credit for Lesley Kaiser</a:t>
            </a:r>
            <a:endParaRPr lang="en-US" dirty="0">
              <a:solidFill>
                <a:srgbClr val="000000"/>
              </a:solidFill>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11</a:t>
            </a:fld>
            <a:endParaRPr lang="en-US"/>
          </a:p>
        </p:txBody>
      </p:sp>
    </p:spTree>
    <p:extLst>
      <p:ext uri="{BB962C8B-B14F-4D97-AF65-F5344CB8AC3E}">
        <p14:creationId xmlns:p14="http://schemas.microsoft.com/office/powerpoint/2010/main" val="4677494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sz="1200" i="0" dirty="0" smtClean="0">
                <a:solidFill>
                  <a:srgbClr val="000000"/>
                </a:solidFill>
                <a:latin typeface="Helvetica"/>
                <a:cs typeface="Helvetica"/>
              </a:rPr>
              <a:t>Credits on inside front cover of the miniature edition.</a:t>
            </a:r>
          </a:p>
          <a:p>
            <a:r>
              <a:rPr lang="en-US" sz="1200" i="0" dirty="0" smtClean="0">
                <a:solidFill>
                  <a:srgbClr val="000000"/>
                </a:solidFill>
                <a:latin typeface="Helvetica"/>
                <a:cs typeface="Helvetica"/>
              </a:rPr>
              <a:t> No paper-engineering credits at all this time</a:t>
            </a:r>
            <a:endParaRPr lang="en-US" sz="1200" i="0" dirty="0" smtClean="0">
              <a:solidFill>
                <a:srgbClr val="000000"/>
              </a:solidFill>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12</a:t>
            </a:fld>
            <a:endParaRPr lang="en-US"/>
          </a:p>
        </p:txBody>
      </p:sp>
    </p:spTree>
    <p:extLst>
      <p:ext uri="{BB962C8B-B14F-4D97-AF65-F5344CB8AC3E}">
        <p14:creationId xmlns:p14="http://schemas.microsoft.com/office/powerpoint/2010/main" val="4677494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smtClean="0">
              <a:latin typeface="Helvetica"/>
              <a:cs typeface="Helvetica"/>
            </a:endParaRPr>
          </a:p>
          <a:p>
            <a:r>
              <a:rPr lang="en-US" b="1" dirty="0" smtClean="0">
                <a:solidFill>
                  <a:srgbClr val="000000"/>
                </a:solidFill>
                <a:latin typeface="Helvetica"/>
                <a:cs typeface="Helvetica"/>
              </a:rPr>
              <a:t>In an attempt to regain artistic</a:t>
            </a:r>
            <a:r>
              <a:rPr lang="en-US" b="1" baseline="0" dirty="0" smtClean="0">
                <a:solidFill>
                  <a:srgbClr val="000000"/>
                </a:solidFill>
                <a:latin typeface="Helvetica"/>
                <a:cs typeface="Helvetica"/>
              </a:rPr>
              <a:t> </a:t>
            </a:r>
            <a:r>
              <a:rPr lang="en-US" b="1" dirty="0" smtClean="0">
                <a:solidFill>
                  <a:srgbClr val="000000"/>
                </a:solidFill>
                <a:latin typeface="Helvetica"/>
                <a:cs typeface="Helvetica"/>
              </a:rPr>
              <a:t>control over my own work,</a:t>
            </a:r>
            <a:r>
              <a:rPr lang="en-US" b="1" baseline="0" dirty="0" smtClean="0">
                <a:solidFill>
                  <a:srgbClr val="000000"/>
                </a:solidFill>
                <a:latin typeface="Helvetica"/>
                <a:cs typeface="Helvetica"/>
              </a:rPr>
              <a:t> </a:t>
            </a:r>
            <a:r>
              <a:rPr lang="en-US" b="1" dirty="0" smtClean="0">
                <a:solidFill>
                  <a:srgbClr val="000000"/>
                </a:solidFill>
                <a:latin typeface="Helvetica"/>
                <a:cs typeface="Helvetica"/>
              </a:rPr>
              <a:t> </a:t>
            </a:r>
            <a:r>
              <a:rPr lang="en-US" dirty="0" smtClean="0">
                <a:solidFill>
                  <a:srgbClr val="000000"/>
                </a:solidFill>
                <a:latin typeface="Helvetica"/>
                <a:cs typeface="Helvetica"/>
              </a:rPr>
              <a:t>I created a sequel to </a:t>
            </a:r>
            <a:r>
              <a:rPr lang="en-US" i="1" dirty="0" smtClean="0">
                <a:solidFill>
                  <a:srgbClr val="000000"/>
                </a:solidFill>
                <a:latin typeface="Helvetica"/>
                <a:cs typeface="Helvetica"/>
              </a:rPr>
              <a:t>The</a:t>
            </a:r>
            <a:r>
              <a:rPr lang="en-US" dirty="0" smtClean="0">
                <a:solidFill>
                  <a:srgbClr val="000000"/>
                </a:solidFill>
                <a:latin typeface="Helvetica"/>
                <a:cs typeface="Helvetica"/>
              </a:rPr>
              <a:t> </a:t>
            </a:r>
            <a:r>
              <a:rPr lang="en-US" i="1" dirty="0" smtClean="0">
                <a:solidFill>
                  <a:srgbClr val="000000"/>
                </a:solidFill>
                <a:latin typeface="Helvetica"/>
                <a:cs typeface="Helvetica"/>
              </a:rPr>
              <a:t>Naughty Nineties,</a:t>
            </a:r>
            <a:r>
              <a:rPr lang="en-US" i="1" baseline="0" dirty="0" smtClean="0">
                <a:solidFill>
                  <a:srgbClr val="000000"/>
                </a:solidFill>
                <a:latin typeface="Helvetica"/>
                <a:cs typeface="Helvetica"/>
              </a:rPr>
              <a:t> </a:t>
            </a:r>
            <a:r>
              <a:rPr lang="en-US" b="1" i="1" dirty="0" smtClean="0">
                <a:solidFill>
                  <a:srgbClr val="000000"/>
                </a:solidFill>
                <a:latin typeface="Helvetica"/>
                <a:cs typeface="Helvetica"/>
              </a:rPr>
              <a:t>The Roaring Twenties</a:t>
            </a:r>
            <a:r>
              <a:rPr lang="en-US" b="1" i="1" baseline="0" dirty="0" smtClean="0">
                <a:solidFill>
                  <a:srgbClr val="000000"/>
                </a:solidFill>
                <a:latin typeface="Helvetica"/>
                <a:cs typeface="Helvetica"/>
              </a:rPr>
              <a:t>, </a:t>
            </a:r>
            <a:r>
              <a:rPr lang="en-US" dirty="0" smtClean="0">
                <a:solidFill>
                  <a:srgbClr val="000000"/>
                </a:solidFill>
                <a:latin typeface="Helvetica"/>
                <a:cs typeface="Helvetica"/>
              </a:rPr>
              <a:t>but</a:t>
            </a:r>
            <a:r>
              <a:rPr lang="en-US" baseline="0" dirty="0" smtClean="0">
                <a:solidFill>
                  <a:srgbClr val="000000"/>
                </a:solidFill>
                <a:latin typeface="Helvetica"/>
                <a:cs typeface="Helvetica"/>
              </a:rPr>
              <a:t> my publisher mentioned it to </a:t>
            </a:r>
            <a:r>
              <a:rPr lang="en-US" i="1" baseline="0" dirty="0" err="1" smtClean="0">
                <a:solidFill>
                  <a:srgbClr val="000000"/>
                </a:solidFill>
                <a:latin typeface="Helvetica"/>
                <a:cs typeface="Helvetica"/>
              </a:rPr>
              <a:t>Intervisual</a:t>
            </a:r>
            <a:r>
              <a:rPr lang="en-US" i="1" baseline="0" dirty="0" smtClean="0">
                <a:solidFill>
                  <a:srgbClr val="000000"/>
                </a:solidFill>
                <a:latin typeface="Helvetica"/>
                <a:cs typeface="Helvetica"/>
              </a:rPr>
              <a:t> </a:t>
            </a:r>
            <a:r>
              <a:rPr lang="en-US" baseline="0" dirty="0" smtClean="0">
                <a:solidFill>
                  <a:srgbClr val="000000"/>
                </a:solidFill>
                <a:latin typeface="Helvetica"/>
                <a:cs typeface="Helvetica"/>
              </a:rPr>
              <a:t>and they independently created a really bad </a:t>
            </a:r>
            <a:r>
              <a:rPr lang="en-US" i="1" baseline="0" dirty="0" smtClean="0">
                <a:solidFill>
                  <a:srgbClr val="000000"/>
                </a:solidFill>
                <a:latin typeface="Helvetica"/>
                <a:cs typeface="Helvetica"/>
              </a:rPr>
              <a:t>Roaring Twenties</a:t>
            </a:r>
            <a:r>
              <a:rPr lang="en-US" baseline="0" dirty="0" smtClean="0">
                <a:solidFill>
                  <a:srgbClr val="000000"/>
                </a:solidFill>
                <a:latin typeface="Helvetica"/>
                <a:cs typeface="Helvetica"/>
              </a:rPr>
              <a:t> Pop-up book themselves that didn’t sell well at all and put a damper on  the market for adult popup books for a number of years.</a:t>
            </a:r>
          </a:p>
          <a:p>
            <a:endParaRPr lang="en-US" dirty="0" smtClean="0">
              <a:solidFill>
                <a:srgbClr val="000000"/>
              </a:solidFill>
              <a:latin typeface="Helvetica"/>
              <a:cs typeface="Helvetica"/>
            </a:endParaRPr>
          </a:p>
          <a:p>
            <a:r>
              <a:rPr lang="en-US" dirty="0" smtClean="0">
                <a:solidFill>
                  <a:srgbClr val="000000"/>
                </a:solidFill>
                <a:latin typeface="Helvetica"/>
                <a:cs typeface="Helvetica"/>
              </a:rPr>
              <a:t>I</a:t>
            </a:r>
            <a:r>
              <a:rPr lang="en-US" baseline="0" dirty="0" smtClean="0">
                <a:solidFill>
                  <a:srgbClr val="000000"/>
                </a:solidFill>
                <a:latin typeface="Helvetica"/>
                <a:cs typeface="Helvetica"/>
              </a:rPr>
              <a:t> then </a:t>
            </a:r>
            <a:r>
              <a:rPr lang="en-US" dirty="0" smtClean="0">
                <a:solidFill>
                  <a:srgbClr val="000000"/>
                </a:solidFill>
                <a:latin typeface="Helvetica"/>
                <a:cs typeface="Helvetica"/>
              </a:rPr>
              <a:t>turned my 1920s version into a new pop-up book </a:t>
            </a:r>
            <a:r>
              <a:rPr lang="en-US" b="1" dirty="0" smtClean="0">
                <a:solidFill>
                  <a:srgbClr val="000000"/>
                </a:solidFill>
                <a:latin typeface="Helvetica"/>
                <a:cs typeface="Helvetica"/>
              </a:rPr>
              <a:t>titled </a:t>
            </a:r>
            <a:r>
              <a:rPr lang="en-US" b="1" i="1" dirty="0" smtClean="0">
                <a:solidFill>
                  <a:srgbClr val="000000"/>
                </a:solidFill>
                <a:latin typeface="Helvetica"/>
                <a:cs typeface="Helvetica"/>
              </a:rPr>
              <a:t>Screen Dreams A Spectacular Pop-Up Entertainment</a:t>
            </a:r>
            <a:r>
              <a:rPr lang="en-US" i="1" dirty="0" smtClean="0">
                <a:solidFill>
                  <a:srgbClr val="000000"/>
                </a:solidFill>
                <a:latin typeface="Helvetica"/>
                <a:cs typeface="Helvetica"/>
              </a:rPr>
              <a:t> </a:t>
            </a:r>
            <a:r>
              <a:rPr lang="en-US" i="0" dirty="0" smtClean="0">
                <a:solidFill>
                  <a:srgbClr val="000000"/>
                </a:solidFill>
                <a:latin typeface="Helvetica"/>
                <a:cs typeface="Helvetica"/>
              </a:rPr>
              <a:t>that was all about the nineteen twenties silent movies.</a:t>
            </a:r>
          </a:p>
          <a:p>
            <a:endParaRPr lang="en-US" i="0" dirty="0" smtClean="0">
              <a:solidFill>
                <a:srgbClr val="000000"/>
              </a:solidFill>
              <a:latin typeface="Helvetica"/>
              <a:cs typeface="Helvetica"/>
            </a:endParaRPr>
          </a:p>
          <a:p>
            <a:r>
              <a:rPr lang="en-US" i="0" dirty="0" smtClean="0">
                <a:solidFill>
                  <a:srgbClr val="000000"/>
                </a:solidFill>
                <a:latin typeface="Helvetica"/>
                <a:cs typeface="Helvetica"/>
              </a:rPr>
              <a:t>As usual, I </a:t>
            </a:r>
            <a:r>
              <a:rPr lang="en-US" b="1" i="0" dirty="0" smtClean="0">
                <a:solidFill>
                  <a:srgbClr val="000000"/>
                </a:solidFill>
                <a:latin typeface="Helvetica"/>
                <a:cs typeface="Helvetica"/>
              </a:rPr>
              <a:t>started with a dance mechanism</a:t>
            </a:r>
            <a:r>
              <a:rPr lang="en-US" b="1" i="0" baseline="0" dirty="0" smtClean="0">
                <a:solidFill>
                  <a:srgbClr val="000000"/>
                </a:solidFill>
                <a:latin typeface="Helvetica"/>
                <a:cs typeface="Helvetica"/>
              </a:rPr>
              <a:t>  – Rudolf Valentino doing the Tango.</a:t>
            </a:r>
            <a:endParaRPr lang="en-US" b="1" i="0" dirty="0" smtClean="0">
              <a:solidFill>
                <a:srgbClr val="000000"/>
              </a:solidFill>
              <a:latin typeface="Helvetica"/>
              <a:cs typeface="Helvetica"/>
            </a:endParaRPr>
          </a:p>
          <a:p>
            <a:endParaRPr lang="en-US" i="1" dirty="0" smtClean="0">
              <a:solidFill>
                <a:srgbClr val="000000"/>
              </a:solidFill>
              <a:latin typeface="Helvetica"/>
              <a:cs typeface="Helvetica"/>
            </a:endParaRPr>
          </a:p>
          <a:p>
            <a:r>
              <a:rPr lang="en-US" i="0" dirty="0" smtClean="0">
                <a:solidFill>
                  <a:srgbClr val="000000"/>
                </a:solidFill>
                <a:latin typeface="Helvetica"/>
                <a:cs typeface="Helvetica"/>
              </a:rPr>
              <a:t>This mockup was sent to the Frankfurt </a:t>
            </a:r>
            <a:r>
              <a:rPr lang="en-US" i="0" dirty="0" err="1" smtClean="0">
                <a:solidFill>
                  <a:srgbClr val="000000"/>
                </a:solidFill>
                <a:latin typeface="Helvetica"/>
                <a:cs typeface="Helvetica"/>
              </a:rPr>
              <a:t>bookfair</a:t>
            </a:r>
            <a:r>
              <a:rPr lang="en-US" i="0" dirty="0" smtClean="0">
                <a:solidFill>
                  <a:srgbClr val="000000"/>
                </a:solidFill>
                <a:latin typeface="Helvetica"/>
                <a:cs typeface="Helvetica"/>
              </a:rPr>
              <a:t> and created interest for around</a:t>
            </a:r>
            <a:r>
              <a:rPr lang="en-US" i="0" baseline="0" dirty="0" smtClean="0">
                <a:solidFill>
                  <a:srgbClr val="000000"/>
                </a:solidFill>
                <a:latin typeface="Helvetica"/>
                <a:cs typeface="Helvetica"/>
              </a:rPr>
              <a:t> 60,000 copies, has never been commercially produced as it did not make the 100,000 pre-sales needed to go into production, so what you see in the exhibition are the only copies of it. </a:t>
            </a:r>
          </a:p>
          <a:p>
            <a:endParaRPr lang="en-US" i="0" baseline="0" dirty="0" smtClean="0">
              <a:solidFill>
                <a:srgbClr val="000000"/>
              </a:solidFill>
              <a:latin typeface="Helvetica"/>
              <a:cs typeface="Helvetica"/>
            </a:endParaRPr>
          </a:p>
          <a:p>
            <a:endParaRPr lang="en-US" i="0" baseline="0" dirty="0" smtClean="0">
              <a:solidFill>
                <a:srgbClr val="000000"/>
              </a:solidFill>
              <a:latin typeface="Helvetica"/>
              <a:cs typeface="Helvetica"/>
            </a:endParaRPr>
          </a:p>
          <a:p>
            <a:r>
              <a:rPr lang="en-US" i="0" dirty="0" smtClean="0">
                <a:solidFill>
                  <a:srgbClr val="000000"/>
                </a:solidFill>
                <a:latin typeface="Helvetica"/>
                <a:cs typeface="Helvetica"/>
              </a:rPr>
              <a:t>Show</a:t>
            </a:r>
            <a:r>
              <a:rPr lang="en-US" i="0" baseline="0" dirty="0" smtClean="0">
                <a:solidFill>
                  <a:srgbClr val="000000"/>
                </a:solidFill>
                <a:latin typeface="Helvetica"/>
                <a:cs typeface="Helvetica"/>
              </a:rPr>
              <a:t> Movable Books</a:t>
            </a:r>
            <a:endParaRPr lang="en-US" i="0" dirty="0" smtClean="0">
              <a:solidFill>
                <a:srgbClr val="000000"/>
              </a:solidFill>
              <a:latin typeface="Helvetica"/>
              <a:cs typeface="Helvetica"/>
            </a:endParaRPr>
          </a:p>
          <a:p>
            <a:endParaRPr lang="en-US" dirty="0">
              <a:solidFill>
                <a:srgbClr val="000000"/>
              </a:solidFill>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13</a:t>
            </a:fld>
            <a:endParaRPr lang="en-US"/>
          </a:p>
        </p:txBody>
      </p:sp>
    </p:spTree>
    <p:extLst>
      <p:ext uri="{BB962C8B-B14F-4D97-AF65-F5344CB8AC3E}">
        <p14:creationId xmlns:p14="http://schemas.microsoft.com/office/powerpoint/2010/main" val="20085657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p:spPr>
        <p:txBody>
          <a:bodyPr/>
          <a:lstStyle/>
          <a:p>
            <a:fld id="{A23E85F7-CB63-2F48-9A80-529C1EBB4B87}" type="slidenum">
              <a:rPr lang="en-US"/>
              <a:pPr/>
              <a:t>14</a:t>
            </a:fld>
            <a:endParaRPr lang="en-US"/>
          </a:p>
        </p:txBody>
      </p:sp>
      <p:sp>
        <p:nvSpPr>
          <p:cNvPr id="153603" name="Rectangle 2"/>
          <p:cNvSpPr>
            <a:spLocks noGrp="1" noRot="1" noChangeAspect="1" noChangeArrowheads="1"/>
          </p:cNvSpPr>
          <p:nvPr>
            <p:ph type="sldImg"/>
          </p:nvPr>
        </p:nvSpPr>
        <p:spPr>
          <a:xfrm>
            <a:off x="2857500" y="514350"/>
            <a:ext cx="3429000" cy="2571750"/>
          </a:xfrm>
          <a:solidFill>
            <a:srgbClr val="FFFFFF"/>
          </a:solidFill>
          <a:ln/>
        </p:spPr>
      </p:sp>
      <p:sp>
        <p:nvSpPr>
          <p:cNvPr id="153604" name="Rectangle 3"/>
          <p:cNvSpPr>
            <a:spLocks noGrp="1" noChangeArrowheads="1"/>
          </p:cNvSpPr>
          <p:nvPr>
            <p:ph type="body" idx="1"/>
          </p:nvPr>
        </p:nvSpPr>
        <p:spPr>
          <a:solidFill>
            <a:srgbClr val="FFFFFF"/>
          </a:solidFill>
          <a:ln>
            <a:solidFill>
              <a:srgbClr val="000000"/>
            </a:solid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smtClean="0">
                <a:solidFill>
                  <a:srgbClr val="000000"/>
                </a:solidFill>
                <a:latin typeface="Helvetica"/>
                <a:cs typeface="Helvetica"/>
              </a:rPr>
              <a:t>SHOW  </a:t>
            </a:r>
            <a:r>
              <a:rPr lang="en-US" sz="1200" i="1" dirty="0" smtClean="0">
                <a:solidFill>
                  <a:srgbClr val="000000"/>
                </a:solidFill>
                <a:latin typeface="Helvetica"/>
                <a:cs typeface="Helvetica"/>
              </a:rPr>
              <a:t>Movable Books </a:t>
            </a:r>
            <a:r>
              <a:rPr lang="en-US" sz="1200" i="0" dirty="0" smtClean="0">
                <a:solidFill>
                  <a:srgbClr val="000000"/>
                </a:solidFill>
                <a:latin typeface="Helvetica"/>
                <a:cs typeface="Helvetica"/>
              </a:rPr>
              <a:t>Lesley Kaiser [YouTube Video]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i="0" dirty="0" smtClean="0">
              <a:solidFill>
                <a:srgbClr val="E3D2BD"/>
              </a:solidFill>
              <a:latin typeface="Arial" pitchFamily="-108" charset="0"/>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en-US" i="0" dirty="0" smtClean="0">
              <a:solidFill>
                <a:srgbClr val="E3D2BD"/>
              </a:solidFill>
              <a:latin typeface="Arial" pitchFamily="-108" charset="0"/>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en-US" i="0" dirty="0" smtClean="0">
              <a:latin typeface="Arial" pitchFamily="-108" charset="0"/>
            </a:endParaRPr>
          </a:p>
          <a:p>
            <a:pPr eaLnBrk="1" hangingPunct="1"/>
            <a:endParaRPr lang="en-US" dirty="0" smtClean="0"/>
          </a:p>
          <a:p>
            <a:pPr eaLnBrk="1" hangingPunct="1"/>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i="0" dirty="0" smtClean="0">
                <a:solidFill>
                  <a:srgbClr val="000000"/>
                </a:solidFill>
                <a:latin typeface="Helvetica"/>
                <a:cs typeface="Helvetica"/>
              </a:rPr>
              <a:t>Kaiser, L. (1988) </a:t>
            </a:r>
            <a:r>
              <a:rPr lang="en-US" i="1" dirty="0" smtClean="0">
                <a:solidFill>
                  <a:srgbClr val="000000"/>
                </a:solidFill>
                <a:latin typeface="Helvetica"/>
                <a:cs typeface="Helvetica"/>
              </a:rPr>
              <a:t>Discourse of Circles [De-</a:t>
            </a:r>
            <a:r>
              <a:rPr lang="en-US" i="1" dirty="0" err="1" smtClean="0">
                <a:solidFill>
                  <a:srgbClr val="000000"/>
                </a:solidFill>
                <a:latin typeface="Helvetica"/>
                <a:cs typeface="Helvetica"/>
              </a:rPr>
              <a:t>phallocentricise</a:t>
            </a:r>
            <a:r>
              <a:rPr lang="en-US" i="1" dirty="0" smtClean="0">
                <a:solidFill>
                  <a:srgbClr val="000000"/>
                </a:solidFill>
                <a:latin typeface="Helvetica"/>
                <a:cs typeface="Helvetica"/>
              </a:rPr>
              <a:t>] </a:t>
            </a:r>
            <a:endParaRPr lang="en-US" i="1" dirty="0">
              <a:solidFill>
                <a:srgbClr val="000000"/>
              </a:solidFill>
              <a:latin typeface="Helvetica"/>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15</a:t>
            </a:fld>
            <a:endParaRPr lang="en-US"/>
          </a:p>
        </p:txBody>
      </p:sp>
    </p:spTree>
    <p:extLst>
      <p:ext uri="{BB962C8B-B14F-4D97-AF65-F5344CB8AC3E}">
        <p14:creationId xmlns:p14="http://schemas.microsoft.com/office/powerpoint/2010/main" val="31116472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a:spLocks noGrp="1" noChangeArrowheads="1"/>
          </p:cNvSpPr>
          <p:nvPr>
            <p:ph type="sldNum" sz="quarter" idx="5"/>
          </p:nvPr>
        </p:nvSpPr>
        <p:spPr>
          <a:noFill/>
        </p:spPr>
        <p:txBody>
          <a:bodyPr/>
          <a:lstStyle/>
          <a:p>
            <a:fld id="{7BE2D3AA-8A02-F449-ACCB-4EADA6CDEB42}" type="slidenum">
              <a:rPr lang="en-US"/>
              <a:pPr/>
              <a:t>16</a:t>
            </a:fld>
            <a:endParaRPr lang="en-US"/>
          </a:p>
        </p:txBody>
      </p:sp>
      <p:sp>
        <p:nvSpPr>
          <p:cNvPr id="208899" name="Rectangle 2"/>
          <p:cNvSpPr>
            <a:spLocks noGrp="1" noRot="1" noChangeAspect="1" noChangeArrowheads="1" noTextEdit="1"/>
          </p:cNvSpPr>
          <p:nvPr>
            <p:ph type="sldImg"/>
          </p:nvPr>
        </p:nvSpPr>
        <p:spPr>
          <a:xfrm>
            <a:off x="2857500" y="514350"/>
            <a:ext cx="3429000" cy="2571750"/>
          </a:xfrm>
          <a:ln/>
        </p:spPr>
      </p:sp>
      <p:sp>
        <p:nvSpPr>
          <p:cNvPr id="208900" name="Rectangle 3"/>
          <p:cNvSpPr>
            <a:spLocks noGrp="1" noChangeArrowheads="1"/>
          </p:cNvSpPr>
          <p:nvPr>
            <p:ph type="body" idx="1"/>
          </p:nvPr>
        </p:nvSpPr>
        <p:spPr>
          <a:noFill/>
          <a:ln/>
        </p:spPr>
        <p:txBody>
          <a:bodyPr/>
          <a:lstStyle/>
          <a:p>
            <a:pPr eaLnBrk="1" hangingPunct="1"/>
            <a:r>
              <a:rPr lang="en-US" dirty="0" smtClean="0">
                <a:solidFill>
                  <a:srgbClr val="000000"/>
                </a:solidFill>
                <a:latin typeface="Helvetica"/>
                <a:cs typeface="Helvetica"/>
              </a:rPr>
              <a:t>OTHER POPUP BOOKS in the ART + Book exhibition. Many in collaboration with my husband</a:t>
            </a:r>
            <a:r>
              <a:rPr lang="en-US" baseline="0" dirty="0" smtClean="0">
                <a:solidFill>
                  <a:srgbClr val="000000"/>
                </a:solidFill>
                <a:latin typeface="Helvetica"/>
                <a:cs typeface="Helvetica"/>
              </a:rPr>
              <a:t> John Barnett</a:t>
            </a:r>
          </a:p>
          <a:p>
            <a:pPr eaLnBrk="1" hangingPunct="1"/>
            <a:endParaRPr lang="en-US" baseline="0" dirty="0" smtClean="0">
              <a:solidFill>
                <a:srgbClr val="000000"/>
              </a:solidFill>
              <a:latin typeface="Helvetica"/>
              <a:cs typeface="Helvetica"/>
            </a:endParaRPr>
          </a:p>
          <a:p>
            <a:pPr eaLnBrk="1" hangingPunct="1"/>
            <a:r>
              <a:rPr lang="en-US" i="1" baseline="0" dirty="0" smtClean="0">
                <a:solidFill>
                  <a:srgbClr val="000000"/>
                </a:solidFill>
                <a:latin typeface="Helvetica"/>
                <a:cs typeface="Helvetica"/>
              </a:rPr>
              <a:t>We think we see … </a:t>
            </a:r>
            <a:r>
              <a:rPr lang="en-US" i="0" baseline="0" dirty="0" smtClean="0">
                <a:solidFill>
                  <a:srgbClr val="000000"/>
                </a:solidFill>
                <a:latin typeface="Helvetica"/>
                <a:cs typeface="Helvetica"/>
              </a:rPr>
              <a:t>(1997) Lesley Kaiser &amp; John Barnett</a:t>
            </a:r>
            <a:endParaRPr lang="en-US" i="0" dirty="0">
              <a:solidFill>
                <a:srgbClr val="000000"/>
              </a:solidFill>
              <a:latin typeface="Helvetica"/>
              <a:cs typeface="Helvetica"/>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7"/>
          <p:cNvSpPr>
            <a:spLocks noGrp="1" noChangeArrowheads="1"/>
          </p:cNvSpPr>
          <p:nvPr>
            <p:ph type="sldNum" sz="quarter" idx="5"/>
          </p:nvPr>
        </p:nvSpPr>
        <p:spPr>
          <a:noFill/>
        </p:spPr>
        <p:txBody>
          <a:bodyPr/>
          <a:lstStyle/>
          <a:p>
            <a:fld id="{CB805F14-AD3C-634F-A70B-1AD2C61264F6}" type="slidenum">
              <a:rPr lang="en-US"/>
              <a:pPr/>
              <a:t>17</a:t>
            </a:fld>
            <a:endParaRPr lang="en-US"/>
          </a:p>
        </p:txBody>
      </p:sp>
      <p:sp>
        <p:nvSpPr>
          <p:cNvPr id="210947" name="Rectangle 2"/>
          <p:cNvSpPr>
            <a:spLocks noGrp="1" noRot="1" noChangeAspect="1" noChangeArrowheads="1" noTextEdit="1"/>
          </p:cNvSpPr>
          <p:nvPr>
            <p:ph type="sldImg"/>
          </p:nvPr>
        </p:nvSpPr>
        <p:spPr>
          <a:xfrm>
            <a:off x="2857500" y="514350"/>
            <a:ext cx="3429000" cy="2571750"/>
          </a:xfrm>
          <a:ln/>
        </p:spPr>
      </p:sp>
      <p:sp>
        <p:nvSpPr>
          <p:cNvPr id="210948" name="Rectangle 3"/>
          <p:cNvSpPr>
            <a:spLocks noGrp="1" noChangeArrowheads="1"/>
          </p:cNvSpPr>
          <p:nvPr>
            <p:ph type="body" idx="1"/>
          </p:nvPr>
        </p:nvSpPr>
        <p:spPr>
          <a:noFill/>
          <a:ln/>
        </p:spPr>
        <p:txBody>
          <a:bodyPr/>
          <a:lstStyle/>
          <a:p>
            <a:pPr eaLnBrk="1" hangingPunct="1"/>
            <a:r>
              <a:rPr lang="en-US" sz="1200" dirty="0" smtClean="0">
                <a:solidFill>
                  <a:srgbClr val="000000"/>
                </a:solidFill>
                <a:latin typeface="Helvetica"/>
                <a:cs typeface="Helvetica"/>
              </a:rPr>
              <a:t>We think we see … </a:t>
            </a:r>
            <a:r>
              <a:rPr lang="en-US" sz="1200" i="0" dirty="0" smtClean="0">
                <a:solidFill>
                  <a:srgbClr val="000000"/>
                </a:solidFill>
                <a:latin typeface="Helvetica"/>
                <a:cs typeface="Helvetica"/>
              </a:rPr>
              <a:t>(1997) Lesley Kaiser &amp; John Barnett</a:t>
            </a:r>
          </a:p>
          <a:p>
            <a:pPr eaLnBrk="1" hangingPunct="1"/>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7"/>
          <p:cNvSpPr>
            <a:spLocks noGrp="1" noChangeArrowheads="1"/>
          </p:cNvSpPr>
          <p:nvPr>
            <p:ph type="sldNum" sz="quarter" idx="5"/>
          </p:nvPr>
        </p:nvSpPr>
        <p:spPr>
          <a:noFill/>
        </p:spPr>
        <p:txBody>
          <a:bodyPr/>
          <a:lstStyle/>
          <a:p>
            <a:fld id="{CD02737C-142F-6141-BE54-9AAD9D6DE473}" type="slidenum">
              <a:rPr lang="en-US"/>
              <a:pPr/>
              <a:t>18</a:t>
            </a:fld>
            <a:endParaRPr lang="en-US"/>
          </a:p>
        </p:txBody>
      </p:sp>
      <p:sp>
        <p:nvSpPr>
          <p:cNvPr id="212995" name="Rectangle 2"/>
          <p:cNvSpPr>
            <a:spLocks noGrp="1" noRot="1" noChangeAspect="1" noChangeArrowheads="1" noTextEdit="1"/>
          </p:cNvSpPr>
          <p:nvPr>
            <p:ph type="sldImg"/>
          </p:nvPr>
        </p:nvSpPr>
        <p:spPr>
          <a:xfrm>
            <a:off x="2857500" y="514350"/>
            <a:ext cx="3429000" cy="2571750"/>
          </a:xfrm>
          <a:ln/>
        </p:spPr>
      </p:sp>
      <p:sp>
        <p:nvSpPr>
          <p:cNvPr id="212996" name="Rectangle 3"/>
          <p:cNvSpPr>
            <a:spLocks noGrp="1" noChangeArrowheads="1"/>
          </p:cNvSpPr>
          <p:nvPr>
            <p:ph type="body" idx="1"/>
          </p:nvPr>
        </p:nvSpPr>
        <p:spPr>
          <a:noFill/>
          <a:ln/>
        </p:spPr>
        <p:txBody>
          <a:bodyPr/>
          <a:lstStyle/>
          <a:p>
            <a:pPr eaLnBrk="1" hangingPunct="1"/>
            <a:endParaRPr lang="en-US" dirty="0">
              <a:latin typeface="Helvetica"/>
              <a:cs typeface="Helvetica"/>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i="1">
                <a:solidFill>
                  <a:schemeClr val="tx1"/>
                </a:solidFill>
                <a:latin typeface="Helvetica" charset="0"/>
                <a:ea typeface="ＭＳ Ｐゴシック" charset="0"/>
                <a:cs typeface="ＭＳ Ｐゴシック" charset="0"/>
              </a:defRPr>
            </a:lvl1pPr>
            <a:lvl2pPr marL="37931725" indent="-37474525">
              <a:defRPr sz="2000" i="1">
                <a:solidFill>
                  <a:schemeClr val="tx1"/>
                </a:solidFill>
                <a:latin typeface="Helvetica" charset="0"/>
                <a:ea typeface="ＭＳ Ｐゴシック" charset="0"/>
              </a:defRPr>
            </a:lvl2pPr>
            <a:lvl3pPr>
              <a:defRPr sz="2000" i="1">
                <a:solidFill>
                  <a:schemeClr val="tx1"/>
                </a:solidFill>
                <a:latin typeface="Helvetica" charset="0"/>
                <a:ea typeface="ＭＳ Ｐゴシック" charset="0"/>
              </a:defRPr>
            </a:lvl3pPr>
            <a:lvl4pPr>
              <a:defRPr sz="2000" i="1">
                <a:solidFill>
                  <a:schemeClr val="tx1"/>
                </a:solidFill>
                <a:latin typeface="Helvetica" charset="0"/>
                <a:ea typeface="ＭＳ Ｐゴシック" charset="0"/>
              </a:defRPr>
            </a:lvl4pPr>
            <a:lvl5pPr>
              <a:defRPr sz="2000" i="1">
                <a:solidFill>
                  <a:schemeClr val="tx1"/>
                </a:solidFill>
                <a:latin typeface="Helvetica" charset="0"/>
                <a:ea typeface="ＭＳ Ｐゴシック" charset="0"/>
              </a:defRPr>
            </a:lvl5pPr>
            <a:lvl6pPr marL="457200" eaLnBrk="0" fontAlgn="base" hangingPunct="0">
              <a:spcBef>
                <a:spcPct val="0"/>
              </a:spcBef>
              <a:spcAft>
                <a:spcPct val="0"/>
              </a:spcAft>
              <a:defRPr sz="2000" i="1">
                <a:solidFill>
                  <a:schemeClr val="tx1"/>
                </a:solidFill>
                <a:latin typeface="Helvetica" charset="0"/>
                <a:ea typeface="ＭＳ Ｐゴシック" charset="0"/>
              </a:defRPr>
            </a:lvl6pPr>
            <a:lvl7pPr marL="914400" eaLnBrk="0" fontAlgn="base" hangingPunct="0">
              <a:spcBef>
                <a:spcPct val="0"/>
              </a:spcBef>
              <a:spcAft>
                <a:spcPct val="0"/>
              </a:spcAft>
              <a:defRPr sz="2000" i="1">
                <a:solidFill>
                  <a:schemeClr val="tx1"/>
                </a:solidFill>
                <a:latin typeface="Helvetica" charset="0"/>
                <a:ea typeface="ＭＳ Ｐゴシック" charset="0"/>
              </a:defRPr>
            </a:lvl7pPr>
            <a:lvl8pPr marL="1371600" eaLnBrk="0" fontAlgn="base" hangingPunct="0">
              <a:spcBef>
                <a:spcPct val="0"/>
              </a:spcBef>
              <a:spcAft>
                <a:spcPct val="0"/>
              </a:spcAft>
              <a:defRPr sz="2000" i="1">
                <a:solidFill>
                  <a:schemeClr val="tx1"/>
                </a:solidFill>
                <a:latin typeface="Helvetica" charset="0"/>
                <a:ea typeface="ＭＳ Ｐゴシック" charset="0"/>
              </a:defRPr>
            </a:lvl8pPr>
            <a:lvl9pPr marL="1828800" eaLnBrk="0" fontAlgn="base" hangingPunct="0">
              <a:spcBef>
                <a:spcPct val="0"/>
              </a:spcBef>
              <a:spcAft>
                <a:spcPct val="0"/>
              </a:spcAft>
              <a:defRPr sz="2000" i="1">
                <a:solidFill>
                  <a:schemeClr val="tx1"/>
                </a:solidFill>
                <a:latin typeface="Helvetica" charset="0"/>
                <a:ea typeface="ＭＳ Ｐゴシック" charset="0"/>
              </a:defRPr>
            </a:lvl9pPr>
          </a:lstStyle>
          <a:p>
            <a:fld id="{6A8FA384-9810-E444-8B93-61756730ACC2}" type="slidenum">
              <a:rPr lang="en-US" sz="1200" i="0">
                <a:latin typeface="Times" charset="0"/>
              </a:rPr>
              <a:pPr/>
              <a:t>19</a:t>
            </a:fld>
            <a:endParaRPr lang="en-US" sz="1200" i="0">
              <a:latin typeface="Times" charset="0"/>
            </a:endParaRPr>
          </a:p>
        </p:txBody>
      </p:sp>
      <p:sp>
        <p:nvSpPr>
          <p:cNvPr id="163843" name="Rectangle 2"/>
          <p:cNvSpPr>
            <a:spLocks noGrp="1" noRot="1" noChangeAspect="1" noChangeArrowheads="1" noTextEdit="1"/>
          </p:cNvSpPr>
          <p:nvPr>
            <p:ph type="sldImg"/>
          </p:nvPr>
        </p:nvSpPr>
        <p:spPr>
          <a:xfrm>
            <a:off x="2857500" y="514350"/>
            <a:ext cx="3429000" cy="2571750"/>
          </a:xfrm>
          <a:ln/>
        </p:spPr>
      </p:sp>
      <p:sp>
        <p:nvSpPr>
          <p:cNvPr id="163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r>
              <a:rPr lang="en-US" i="1" dirty="0" smtClean="0">
                <a:solidFill>
                  <a:srgbClr val="000000"/>
                </a:solidFill>
                <a:latin typeface="Helvetica"/>
                <a:ea typeface="ＭＳ Ｐゴシック" charset="0"/>
                <a:cs typeface="Helvetica"/>
              </a:rPr>
              <a:t>The Voyage into matter, L. Kaiser, 1988</a:t>
            </a:r>
            <a:endParaRPr lang="en-US" i="1" dirty="0">
              <a:solidFill>
                <a:srgbClr val="000000"/>
              </a:solidFill>
              <a:latin typeface="Helvetica"/>
              <a:ea typeface="ＭＳ Ｐゴシック" charset="0"/>
              <a:cs typeface="Helvetica"/>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indent="0">
              <a:buNone/>
            </a:pPr>
            <a:r>
              <a:rPr lang="en-US" sz="1200" b="1" dirty="0" smtClean="0">
                <a:solidFill>
                  <a:srgbClr val="000000"/>
                </a:solidFill>
                <a:latin typeface="Helvetica"/>
                <a:cs typeface="Helvetica"/>
              </a:rPr>
              <a:t>‘Movable books’ is the term </a:t>
            </a:r>
            <a:r>
              <a:rPr lang="en-US" sz="1200" dirty="0" smtClean="0">
                <a:solidFill>
                  <a:srgbClr val="000000"/>
                </a:solidFill>
                <a:latin typeface="Helvetica"/>
                <a:cs typeface="Helvetica"/>
              </a:rPr>
              <a:t>that best encompasses the wide range of paper-engineered books, and includes those with pull-tabs, pivots, flaps, and  pop-up mechanisms. </a:t>
            </a:r>
          </a:p>
          <a:p>
            <a:pPr marL="0" indent="0">
              <a:buNone/>
            </a:pPr>
            <a:endParaRPr lang="en-US" sz="1200" dirty="0" smtClean="0">
              <a:solidFill>
                <a:srgbClr val="000000"/>
              </a:solidFill>
              <a:latin typeface="Helvetica"/>
              <a:cs typeface="Helvetica"/>
            </a:endParaRPr>
          </a:p>
          <a:p>
            <a:pPr marL="0" indent="0">
              <a:buNone/>
            </a:pPr>
            <a:r>
              <a:rPr lang="en-AU" sz="1200" dirty="0" smtClean="0">
                <a:solidFill>
                  <a:srgbClr val="000000"/>
                </a:solidFill>
                <a:latin typeface="Helvetica"/>
                <a:cs typeface="Helvetica"/>
              </a:rPr>
              <a:t>Movable books epitomise the work of art in book form</a:t>
            </a:r>
            <a:r>
              <a:rPr lang="en-US" sz="1200" dirty="0" smtClean="0">
                <a:solidFill>
                  <a:srgbClr val="000000"/>
                </a:solidFill>
                <a:latin typeface="Helvetica"/>
                <a:cs typeface="Helvetica"/>
              </a:rPr>
              <a:t> and date back many hundreds of years – the first know example was created in the thirteenth century </a:t>
            </a:r>
            <a:r>
              <a:rPr lang="en-AU" sz="1200" dirty="0" smtClean="0">
                <a:solidFill>
                  <a:srgbClr val="000000"/>
                </a:solidFill>
                <a:latin typeface="Helvetica"/>
                <a:cs typeface="Helvetica"/>
              </a:rPr>
              <a:t>– and it is an art form that is still very much alive today. ‘</a:t>
            </a:r>
          </a:p>
          <a:p>
            <a:pPr marL="0" indent="0">
              <a:buNone/>
            </a:pPr>
            <a:endParaRPr lang="en-AU" sz="1200" dirty="0" smtClean="0">
              <a:solidFill>
                <a:srgbClr val="000000"/>
              </a:solidFill>
              <a:latin typeface="Helvetica"/>
              <a:cs typeface="Helvetica"/>
            </a:endParaRPr>
          </a:p>
          <a:p>
            <a:pPr marL="0" indent="0">
              <a:buNone/>
            </a:pPr>
            <a:r>
              <a:rPr lang="en-US" sz="1200" dirty="0" smtClean="0">
                <a:solidFill>
                  <a:srgbClr val="000000"/>
                </a:solidFill>
                <a:latin typeface="Helvetica"/>
                <a:cs typeface="Helvetica"/>
              </a:rPr>
              <a:t>This paper looks first at the movable books that I have created, which range from my </a:t>
            </a:r>
            <a:r>
              <a:rPr lang="en-US" sz="1200" i="1" dirty="0" smtClean="0">
                <a:solidFill>
                  <a:srgbClr val="000000"/>
                </a:solidFill>
                <a:latin typeface="Helvetica"/>
                <a:cs typeface="Helvetica"/>
              </a:rPr>
              <a:t>Naughty Nineties </a:t>
            </a:r>
            <a:r>
              <a:rPr lang="en-US" sz="1200" dirty="0" smtClean="0">
                <a:solidFill>
                  <a:srgbClr val="000000"/>
                </a:solidFill>
                <a:latin typeface="Helvetica"/>
                <a:cs typeface="Helvetica"/>
              </a:rPr>
              <a:t>prototype for a commercial version to one-off artists books.</a:t>
            </a:r>
          </a:p>
          <a:p>
            <a:pPr marL="0" indent="0">
              <a:buNone/>
            </a:pPr>
            <a:endParaRPr lang="en-US" sz="1200" i="1" dirty="0" smtClean="0">
              <a:solidFill>
                <a:srgbClr val="000000"/>
              </a:solidFill>
              <a:latin typeface="Helvetica"/>
              <a:cs typeface="Helvetica"/>
            </a:endParaRPr>
          </a:p>
          <a:p>
            <a:pPr marL="0" indent="0">
              <a:buNone/>
            </a:pPr>
            <a:r>
              <a:rPr lang="en-US" sz="1200" i="1" dirty="0" smtClean="0">
                <a:solidFill>
                  <a:srgbClr val="000000"/>
                </a:solidFill>
                <a:latin typeface="Helvetica"/>
                <a:cs typeface="Helvetica"/>
              </a:rPr>
              <a:t> </a:t>
            </a:r>
            <a:r>
              <a:rPr lang="en-US" sz="1200" dirty="0" smtClean="0">
                <a:solidFill>
                  <a:srgbClr val="000000"/>
                </a:solidFill>
                <a:latin typeface="Helvetica"/>
                <a:cs typeface="Helvetica"/>
              </a:rPr>
              <a:t>It then looks at how paper-engineering has been incorporated into the Communication Design degree at AUT University, Auckland. It uses as case studies the first-year and second-year Graphic Design papers History, Culture, Context 1 and Elective Project 11.</a:t>
            </a:r>
          </a:p>
          <a:p>
            <a:pPr marL="0" indent="0">
              <a:buNone/>
            </a:pPr>
            <a:endParaRPr lang="en-US" sz="1200" dirty="0" smtClean="0">
              <a:solidFill>
                <a:srgbClr val="000000"/>
              </a:solidFill>
              <a:latin typeface="Helvetica"/>
              <a:cs typeface="Helvetica"/>
            </a:endParaRPr>
          </a:p>
          <a:p>
            <a:pPr marL="0" indent="0">
              <a:buNone/>
            </a:pPr>
            <a:r>
              <a:rPr lang="en-US" sz="1200" dirty="0" smtClean="0">
                <a:solidFill>
                  <a:srgbClr val="000000"/>
                </a:solidFill>
                <a:latin typeface="Helvetica"/>
                <a:cs typeface="Helvetica"/>
              </a:rPr>
              <a:t> Lastly, it explores the question ‘How might old and new technologies be combined to retain the best of analogue/interactive books, and how might movable books retain value in a world of growing digitally interactivity.’ </a:t>
            </a:r>
          </a:p>
          <a:p>
            <a:pPr marL="0" indent="0">
              <a:buNone/>
            </a:pPr>
            <a:endParaRPr lang="en-US" sz="1200" dirty="0" smtClean="0">
              <a:solidFill>
                <a:srgbClr val="000000"/>
              </a:solidFill>
              <a:latin typeface="Helvetica"/>
              <a:cs typeface="Helvetica"/>
            </a:endParaRPr>
          </a:p>
          <a:p>
            <a:pPr marL="0" indent="0">
              <a:buNone/>
            </a:pPr>
            <a:endParaRPr lang="en-AU" sz="1200" dirty="0" smtClean="0">
              <a:solidFill>
                <a:srgbClr val="000000"/>
              </a:solidFill>
              <a:latin typeface="Helvetica"/>
              <a:cs typeface="Helvetica"/>
            </a:endParaRPr>
          </a:p>
        </p:txBody>
      </p:sp>
      <p:sp>
        <p:nvSpPr>
          <p:cNvPr id="4" name="Slide Number Placeholder 3"/>
          <p:cNvSpPr>
            <a:spLocks noGrp="1"/>
          </p:cNvSpPr>
          <p:nvPr>
            <p:ph type="sldNum" sz="quarter" idx="10"/>
          </p:nvPr>
        </p:nvSpPr>
        <p:spPr/>
        <p:txBody>
          <a:bodyPr/>
          <a:lstStyle/>
          <a:p>
            <a:fld id="{FA6F9538-DAE1-F841-9111-07BAB8EA49F6}" type="slidenum">
              <a:rPr kumimoji="1" lang="ja-JP" altLang="en-US" smtClean="0"/>
              <a:t>2</a:t>
            </a:fld>
            <a:endParaRPr kumimoji="1" lang="ja-JP" altLang="en-US"/>
          </a:p>
        </p:txBody>
      </p:sp>
    </p:spTree>
    <p:extLst>
      <p:ext uri="{BB962C8B-B14F-4D97-AF65-F5344CB8AC3E}">
        <p14:creationId xmlns:p14="http://schemas.microsoft.com/office/powerpoint/2010/main" val="38472472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b="1" baseline="0" dirty="0" smtClean="0">
              <a:solidFill>
                <a:srgbClr val="000000"/>
              </a:solidFill>
              <a:latin typeface="Helvetica"/>
              <a:cs typeface="Helvetica"/>
            </a:endParaRPr>
          </a:p>
          <a:p>
            <a:r>
              <a:rPr lang="en-US" b="1" dirty="0" smtClean="0">
                <a:solidFill>
                  <a:srgbClr val="000000"/>
                </a:solidFill>
                <a:latin typeface="Helvetica"/>
                <a:cs typeface="Helvetica"/>
              </a:rPr>
              <a:t>METHODOLOGY for inventing mechanisms</a:t>
            </a:r>
            <a:r>
              <a:rPr lang="en-US" b="1" baseline="0" dirty="0" smtClean="0">
                <a:solidFill>
                  <a:srgbClr val="000000"/>
                </a:solidFill>
                <a:latin typeface="Helvetica"/>
                <a:cs typeface="Helvetica"/>
              </a:rPr>
              <a:t> </a:t>
            </a:r>
            <a:endParaRPr lang="en-US" b="1" dirty="0" smtClean="0">
              <a:solidFill>
                <a:srgbClr val="000000"/>
              </a:solidFill>
              <a:latin typeface="Helvetica"/>
              <a:cs typeface="Helvetica"/>
            </a:endParaRPr>
          </a:p>
          <a:p>
            <a:endParaRPr lang="en-US" dirty="0" smtClean="0">
              <a:solidFill>
                <a:srgbClr val="000000"/>
              </a:solidFill>
              <a:latin typeface="Helvetica"/>
              <a:cs typeface="Helvetica"/>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solidFill>
                  <a:srgbClr val="000000"/>
                </a:solidFill>
                <a:latin typeface="Helvetica"/>
                <a:cs typeface="Helvetica"/>
              </a:rPr>
              <a:t>I</a:t>
            </a:r>
            <a:r>
              <a:rPr lang="en-US" baseline="0" dirty="0" smtClean="0">
                <a:solidFill>
                  <a:srgbClr val="000000"/>
                </a:solidFill>
                <a:latin typeface="Helvetica"/>
                <a:cs typeface="Helvetica"/>
              </a:rPr>
              <a:t> don’t have time here to go into my methodology, but my process is basically </a:t>
            </a:r>
            <a:r>
              <a:rPr lang="en-US" b="1" baseline="0" dirty="0" smtClean="0">
                <a:solidFill>
                  <a:srgbClr val="000000"/>
                </a:solidFill>
                <a:latin typeface="Helvetica"/>
                <a:cs typeface="Helvetica"/>
              </a:rPr>
              <a:t>heuristic exploration </a:t>
            </a:r>
            <a:r>
              <a:rPr lang="en-US" b="0" i="0" baseline="0" dirty="0" smtClean="0">
                <a:solidFill>
                  <a:srgbClr val="000000"/>
                </a:solidFill>
                <a:latin typeface="Helvetica"/>
                <a:cs typeface="Helvetica"/>
              </a:rPr>
              <a:t>(</a:t>
            </a:r>
            <a:r>
              <a:rPr lang="en-US" b="0" i="0" baseline="0" dirty="0" err="1" smtClean="0">
                <a:solidFill>
                  <a:srgbClr val="000000"/>
                </a:solidFill>
                <a:latin typeface="Helvetica"/>
                <a:cs typeface="Helvetica"/>
              </a:rPr>
              <a:t>Moustakas</a:t>
            </a:r>
            <a:r>
              <a:rPr lang="en-US" b="0" i="0" baseline="0" dirty="0" smtClean="0">
                <a:solidFill>
                  <a:srgbClr val="000000"/>
                </a:solidFill>
                <a:latin typeface="Helvetica"/>
                <a:cs typeface="Helvetica"/>
              </a:rPr>
              <a:t>, 1985) </a:t>
            </a:r>
            <a:r>
              <a:rPr lang="en-US" baseline="0" dirty="0" smtClean="0">
                <a:solidFill>
                  <a:srgbClr val="000000"/>
                </a:solidFill>
                <a:latin typeface="Helvetica"/>
                <a:cs typeface="Helvetica"/>
              </a:rPr>
              <a:t>along with </a:t>
            </a:r>
            <a:r>
              <a:rPr lang="en-US" b="1" baseline="0" dirty="0" smtClean="0">
                <a:solidFill>
                  <a:srgbClr val="000000"/>
                </a:solidFill>
                <a:latin typeface="Helvetica"/>
                <a:cs typeface="Helvetica"/>
              </a:rPr>
              <a:t>reflection, </a:t>
            </a:r>
            <a:r>
              <a:rPr lang="en-US" b="0" baseline="0" dirty="0" smtClean="0">
                <a:solidFill>
                  <a:srgbClr val="000000"/>
                </a:solidFill>
                <a:latin typeface="Helvetica"/>
                <a:cs typeface="Helvetica"/>
              </a:rPr>
              <a:t>and </a:t>
            </a:r>
            <a:r>
              <a:rPr lang="en-US" b="1" baseline="0" dirty="0" smtClean="0">
                <a:solidFill>
                  <a:srgbClr val="000000"/>
                </a:solidFill>
                <a:latin typeface="Helvetica"/>
                <a:cs typeface="Helvetica"/>
              </a:rPr>
              <a:t>action research </a:t>
            </a:r>
            <a:r>
              <a:rPr lang="en-US" b="0" baseline="0" dirty="0" smtClean="0">
                <a:solidFill>
                  <a:srgbClr val="000000"/>
                </a:solidFill>
                <a:latin typeface="Helvetica"/>
                <a:cs typeface="Helvetica"/>
              </a:rPr>
              <a:t>(</a:t>
            </a:r>
            <a:r>
              <a:rPr lang="en-US" b="0" baseline="0" dirty="0" err="1" smtClean="0">
                <a:solidFill>
                  <a:srgbClr val="000000"/>
                </a:solidFill>
                <a:latin typeface="Helvetica"/>
                <a:cs typeface="Helvetica"/>
              </a:rPr>
              <a:t>Schon</a:t>
            </a:r>
            <a:r>
              <a:rPr lang="en-US" b="0" baseline="0" dirty="0" smtClean="0">
                <a:solidFill>
                  <a:srgbClr val="000000"/>
                </a:solidFill>
                <a:latin typeface="Helvetica"/>
                <a:cs typeface="Helvetica"/>
              </a:rPr>
              <a:t>, 1983; </a:t>
            </a:r>
            <a:r>
              <a:rPr lang="en-US" b="0" baseline="0" dirty="0" err="1" smtClean="0">
                <a:solidFill>
                  <a:srgbClr val="000000"/>
                </a:solidFill>
                <a:latin typeface="Helvetica"/>
                <a:cs typeface="Helvetica"/>
              </a:rPr>
              <a:t>Keitsch</a:t>
            </a:r>
            <a:r>
              <a:rPr lang="en-US" b="0" baseline="0" dirty="0" smtClean="0">
                <a:solidFill>
                  <a:srgbClr val="000000"/>
                </a:solidFill>
                <a:latin typeface="Helvetica"/>
                <a:cs typeface="Helvetica"/>
              </a:rPr>
              <a:t>, 2006)</a:t>
            </a:r>
            <a:r>
              <a:rPr lang="en-US" b="1" baseline="0" dirty="0" smtClean="0">
                <a:solidFill>
                  <a:srgbClr val="000000"/>
                </a:solidFill>
                <a:latin typeface="Helvetica"/>
                <a:cs typeface="Helvetica"/>
              </a:rPr>
              <a:t>. </a:t>
            </a:r>
            <a:r>
              <a:rPr lang="en-US" baseline="0" dirty="0" smtClean="0">
                <a:solidFill>
                  <a:srgbClr val="000000"/>
                </a:solidFill>
                <a:latin typeface="Helvetica"/>
                <a:cs typeface="Helvetica"/>
              </a:rPr>
              <a:t>Basically I start by playing with card and 2-side tape, and </a:t>
            </a:r>
            <a:r>
              <a:rPr lang="en-US" baseline="0" dirty="0" err="1" smtClean="0">
                <a:solidFill>
                  <a:srgbClr val="000000"/>
                </a:solidFill>
                <a:latin typeface="Helvetica"/>
                <a:cs typeface="Helvetica"/>
              </a:rPr>
              <a:t>utilise</a:t>
            </a:r>
            <a:r>
              <a:rPr lang="en-US" baseline="0" dirty="0" smtClean="0">
                <a:solidFill>
                  <a:srgbClr val="000000"/>
                </a:solidFill>
                <a:latin typeface="Helvetica"/>
                <a:cs typeface="Helvetica"/>
              </a:rPr>
              <a:t> an intuitive knowledge and love of Euclidian geometry (it was my favorite subject at school and I my father was an engineer).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solidFill>
                <a:srgbClr val="000000"/>
              </a:solidFill>
              <a:latin typeface="Helvetica"/>
              <a:cs typeface="Helvetica"/>
            </a:endParaRPr>
          </a:p>
          <a:p>
            <a:r>
              <a:rPr lang="en-US" baseline="0" dirty="0" smtClean="0">
                <a:solidFill>
                  <a:srgbClr val="000000"/>
                </a:solidFill>
                <a:latin typeface="Helvetica"/>
                <a:cs typeface="Helvetica"/>
              </a:rPr>
              <a:t>I always seem to start with a dance mechanism as that was another passion when I was young.</a:t>
            </a: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20</a:t>
            </a:fld>
            <a:endParaRPr lang="en-US"/>
          </a:p>
        </p:txBody>
      </p:sp>
    </p:spTree>
    <p:extLst>
      <p:ext uri="{BB962C8B-B14F-4D97-AF65-F5344CB8AC3E}">
        <p14:creationId xmlns:p14="http://schemas.microsoft.com/office/powerpoint/2010/main" val="34023404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sz="1200" i="0" dirty="0" smtClean="0">
                <a:solidFill>
                  <a:srgbClr val="000000"/>
                </a:solidFill>
                <a:latin typeface="Helvetica"/>
                <a:cs typeface="Helvetica"/>
              </a:rPr>
              <a:t>CONTEXT</a:t>
            </a:r>
          </a:p>
          <a:p>
            <a:r>
              <a:rPr lang="en-US" sz="1200" i="0" dirty="0" smtClean="0">
                <a:solidFill>
                  <a:srgbClr val="000000"/>
                </a:solidFill>
                <a:latin typeface="Helvetica"/>
                <a:cs typeface="Helvetica"/>
              </a:rPr>
              <a:t>History of movable books - dates back seven centuries, from 1200 AD </a:t>
            </a:r>
          </a:p>
          <a:p>
            <a:pPr marL="0" marR="0" indent="0" algn="l" defTabSz="914400" rtl="0" eaLnBrk="0" fontAlgn="base" latinLnBrk="0" hangingPunct="0">
              <a:lnSpc>
                <a:spcPct val="100000"/>
              </a:lnSpc>
              <a:spcBef>
                <a:spcPct val="30000"/>
              </a:spcBef>
              <a:spcAft>
                <a:spcPct val="0"/>
              </a:spcAft>
              <a:buClrTx/>
              <a:buSzTx/>
              <a:buFontTx/>
              <a:buNone/>
              <a:tabLst/>
              <a:defRPr/>
            </a:pPr>
            <a:r>
              <a:rPr lang="en-AU" sz="1200" b="1" i="0" dirty="0" smtClean="0">
                <a:solidFill>
                  <a:srgbClr val="000000"/>
                </a:solidFill>
                <a:latin typeface="Helvetica"/>
                <a:cs typeface="Helvetica"/>
              </a:rPr>
              <a:t>SEE</a:t>
            </a:r>
            <a:r>
              <a:rPr lang="en-AU" sz="1200" b="1" i="0" baseline="0" dirty="0" smtClean="0">
                <a:solidFill>
                  <a:srgbClr val="000000"/>
                </a:solidFill>
                <a:latin typeface="Helvetica"/>
                <a:cs typeface="Helvetica"/>
              </a:rPr>
              <a:t>: </a:t>
            </a:r>
            <a:r>
              <a:rPr lang="en-AU" sz="1200" b="1" i="0" dirty="0" smtClean="0">
                <a:solidFill>
                  <a:srgbClr val="000000"/>
                </a:solidFill>
                <a:latin typeface="Helvetica"/>
                <a:cs typeface="Helvetica"/>
              </a:rPr>
              <a:t>A History of Pop-up and Movable Books: 700 Years of Paper Engineering (2010) </a:t>
            </a:r>
            <a:r>
              <a:rPr lang="en-AU" sz="1200" i="0" dirty="0" smtClean="0">
                <a:solidFill>
                  <a:srgbClr val="000000"/>
                </a:solidFill>
                <a:latin typeface="Helvetica"/>
                <a:cs typeface="Helvetica"/>
              </a:rPr>
              <a:t>YOUTUBE</a:t>
            </a:r>
            <a:r>
              <a:rPr lang="en-AU" sz="1200" i="0" baseline="0" dirty="0" smtClean="0">
                <a:solidFill>
                  <a:srgbClr val="000000"/>
                </a:solidFill>
                <a:latin typeface="Helvetica"/>
                <a:cs typeface="Helvetica"/>
              </a:rPr>
              <a:t> </a:t>
            </a:r>
            <a:r>
              <a:rPr lang="en-AU" sz="1200" i="0" dirty="0" smtClean="0">
                <a:solidFill>
                  <a:srgbClr val="000000"/>
                </a:solidFill>
                <a:latin typeface="Helvetica"/>
                <a:cs typeface="Helvetica"/>
              </a:rPr>
              <a:t>Video of a lecture given by Ellen Rubin at the </a:t>
            </a:r>
            <a:r>
              <a:rPr lang="en-AU" sz="1200" i="0" dirty="0" err="1" smtClean="0">
                <a:solidFill>
                  <a:srgbClr val="000000"/>
                </a:solidFill>
                <a:latin typeface="Helvetica"/>
                <a:ea typeface="ＭＳ Ｐゴシック" pitchFamily="-108" charset="-128"/>
                <a:cs typeface="Helvetica"/>
              </a:rPr>
              <a:t>Smithsonium</a:t>
            </a:r>
            <a:r>
              <a:rPr lang="en-AU" sz="1200" i="0" dirty="0" smtClean="0">
                <a:solidFill>
                  <a:srgbClr val="000000"/>
                </a:solidFill>
                <a:latin typeface="Helvetica"/>
                <a:ea typeface="ＭＳ Ｐゴシック" pitchFamily="-108" charset="-128"/>
                <a:cs typeface="Helvetica"/>
              </a:rPr>
              <a:t> Libraries website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AU" sz="1200" i="0" dirty="0" smtClean="0">
              <a:solidFill>
                <a:srgbClr val="000000"/>
              </a:solidFill>
              <a:latin typeface="Helvetica"/>
              <a:cs typeface="Helvetica"/>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AU" sz="1200" i="0" dirty="0" smtClean="0">
              <a:solidFill>
                <a:srgbClr val="000000"/>
              </a:solidFill>
              <a:latin typeface="Helvetica"/>
              <a:cs typeface="Helvetica"/>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AU" sz="1200" i="0" dirty="0" smtClean="0">
                <a:solidFill>
                  <a:srgbClr val="000000"/>
                </a:solidFill>
                <a:latin typeface="Helvetica"/>
                <a:cs typeface="Helvetica"/>
              </a:rPr>
              <a:t>Movable</a:t>
            </a:r>
            <a:r>
              <a:rPr lang="en-AU" sz="1200" i="0" baseline="0" dirty="0" smtClean="0">
                <a:solidFill>
                  <a:srgbClr val="000000"/>
                </a:solidFill>
                <a:latin typeface="Helvetica"/>
                <a:cs typeface="Helvetica"/>
              </a:rPr>
              <a:t> books were initially created for philosophical and scientific texts. Pop-up books for children came much later in 1765</a:t>
            </a:r>
          </a:p>
          <a:p>
            <a:endParaRPr lang="en-US" sz="1200" b="0" i="0" dirty="0" smtClean="0">
              <a:solidFill>
                <a:srgbClr val="000000"/>
              </a:solidFill>
              <a:latin typeface="Helvetica"/>
              <a:cs typeface="Helvetica"/>
            </a:endParaRPr>
          </a:p>
          <a:p>
            <a:r>
              <a:rPr lang="en-US" sz="1200" b="0" i="0" dirty="0" smtClean="0">
                <a:solidFill>
                  <a:srgbClr val="000000"/>
                </a:solidFill>
                <a:latin typeface="Helvetica"/>
                <a:cs typeface="Helvetica"/>
              </a:rPr>
              <a:t>First </a:t>
            </a:r>
            <a:r>
              <a:rPr lang="en-US" sz="1200" b="0" dirty="0" smtClean="0">
                <a:solidFill>
                  <a:srgbClr val="000000"/>
                </a:solidFill>
                <a:latin typeface="Helvetica"/>
                <a:cs typeface="Helvetica"/>
              </a:rPr>
              <a:t>erotic ‘</a:t>
            </a:r>
            <a:r>
              <a:rPr lang="en-US" sz="1200" b="0" i="0" dirty="0" smtClean="0">
                <a:solidFill>
                  <a:srgbClr val="000000"/>
                </a:solidFill>
                <a:latin typeface="Helvetica"/>
                <a:cs typeface="Helvetica"/>
              </a:rPr>
              <a:t>movables’ were postcards</a:t>
            </a:r>
            <a:r>
              <a:rPr lang="en-US" sz="1200" b="0" i="0" baseline="0" dirty="0" smtClean="0">
                <a:solidFill>
                  <a:srgbClr val="000000"/>
                </a:solidFill>
                <a:latin typeface="Helvetica"/>
                <a:cs typeface="Helvetica"/>
              </a:rPr>
              <a:t> </a:t>
            </a:r>
            <a:r>
              <a:rPr lang="en-US" sz="1200" b="0" i="0" dirty="0" smtClean="0">
                <a:solidFill>
                  <a:srgbClr val="000000"/>
                </a:solidFill>
                <a:latin typeface="Helvetica"/>
                <a:cs typeface="Helvetica"/>
              </a:rPr>
              <a:t>in the late 1990s, </a:t>
            </a:r>
            <a:r>
              <a:rPr lang="en-US" sz="1200" i="0" dirty="0" smtClean="0">
                <a:solidFill>
                  <a:srgbClr val="000000"/>
                </a:solidFill>
                <a:latin typeface="Helvetica"/>
                <a:cs typeface="Helvetica"/>
              </a:rPr>
              <a:t>which provides the perfect context for </a:t>
            </a:r>
          </a:p>
          <a:p>
            <a:r>
              <a:rPr lang="en-US" sz="1200" i="0" dirty="0" smtClean="0">
                <a:solidFill>
                  <a:srgbClr val="000000"/>
                </a:solidFill>
                <a:latin typeface="Helvetica"/>
                <a:cs typeface="Helvetica"/>
              </a:rPr>
              <a:t>My </a:t>
            </a:r>
            <a:r>
              <a:rPr lang="en-US" sz="1200" dirty="0" smtClean="0">
                <a:solidFill>
                  <a:srgbClr val="000000"/>
                </a:solidFill>
                <a:latin typeface="Helvetica"/>
                <a:cs typeface="Helvetica"/>
              </a:rPr>
              <a:t>Naughty Nineties </a:t>
            </a:r>
            <a:r>
              <a:rPr lang="en-US" sz="1200" i="0" dirty="0" smtClean="0">
                <a:solidFill>
                  <a:srgbClr val="000000"/>
                </a:solidFill>
                <a:latin typeface="Helvetica"/>
                <a:cs typeface="Helvetica"/>
              </a:rPr>
              <a:t>pop-up book</a:t>
            </a:r>
          </a:p>
          <a:p>
            <a:endParaRPr lang="en-US" sz="1200" i="0" dirty="0" smtClean="0">
              <a:solidFill>
                <a:srgbClr val="000000"/>
              </a:solidFill>
              <a:latin typeface="Helvetica"/>
              <a:cs typeface="Helvetica"/>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AU" sz="1200" i="0" dirty="0" smtClean="0">
                <a:solidFill>
                  <a:srgbClr val="000000"/>
                </a:solidFill>
              </a:rPr>
              <a:t>Example: Movable Postcard – 1906. Roller mechanism</a:t>
            </a:r>
            <a:r>
              <a:rPr lang="en-AU" sz="1200" i="0" baseline="0" dirty="0" smtClean="0">
                <a:solidFill>
                  <a:srgbClr val="000000"/>
                </a:solidFill>
              </a:rPr>
              <a:t> </a:t>
            </a:r>
            <a:r>
              <a:rPr lang="en-US" sz="1200" i="0" dirty="0" smtClean="0">
                <a:solidFill>
                  <a:srgbClr val="000000"/>
                </a:solidFill>
              </a:rPr>
              <a:t>to reveal women’s legs under </a:t>
            </a:r>
            <a:r>
              <a:rPr lang="en-US" sz="1200" i="0" baseline="0" dirty="0" smtClean="0">
                <a:solidFill>
                  <a:srgbClr val="000000"/>
                </a:solidFill>
              </a:rPr>
              <a:t> their </a:t>
            </a:r>
            <a:r>
              <a:rPr lang="en-US" sz="1200" i="0" dirty="0" smtClean="0">
                <a:solidFill>
                  <a:srgbClr val="000000"/>
                </a:solidFill>
              </a:rPr>
              <a:t>skirt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AU" sz="1200" i="1" dirty="0" smtClean="0">
              <a:solidFill>
                <a:srgbClr val="000000"/>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AU" sz="1200" i="1" dirty="0" smtClean="0">
                <a:solidFill>
                  <a:srgbClr val="000000"/>
                </a:solidFill>
              </a:rPr>
              <a:t>A History of Pop-up and Movable Books: 700 Years of Paper Engineering</a:t>
            </a:r>
            <a:r>
              <a:rPr lang="en-AU" sz="1200" dirty="0" smtClean="0">
                <a:solidFill>
                  <a:srgbClr val="000000"/>
                </a:solidFill>
              </a:rPr>
              <a:t> </a:t>
            </a:r>
            <a:r>
              <a:rPr lang="en-AU" sz="1200" i="0" dirty="0" smtClean="0">
                <a:solidFill>
                  <a:srgbClr val="000000"/>
                </a:solidFill>
              </a:rPr>
              <a:t>(2010). Video of a lecture given by Ellen Rubin on the history of pop-up and movable books. </a:t>
            </a:r>
            <a:r>
              <a:rPr lang="en-AU" sz="1200" i="0" dirty="0" err="1" smtClean="0">
                <a:solidFill>
                  <a:srgbClr val="000000"/>
                </a:solidFill>
                <a:latin typeface="Helvetica"/>
                <a:ea typeface="ＭＳ Ｐゴシック" pitchFamily="-108" charset="-128"/>
                <a:cs typeface="Helvetica"/>
              </a:rPr>
              <a:t>Smithsonium</a:t>
            </a:r>
            <a:r>
              <a:rPr lang="en-AU" sz="1200" i="0" dirty="0" smtClean="0">
                <a:solidFill>
                  <a:srgbClr val="000000"/>
                </a:solidFill>
                <a:latin typeface="Helvetica"/>
                <a:ea typeface="ＭＳ Ｐゴシック" pitchFamily="-108" charset="-128"/>
                <a:cs typeface="Helvetica"/>
              </a:rPr>
              <a:t> Libraries website</a:t>
            </a:r>
            <a:endParaRPr lang="en-AU" sz="1200" b="1" i="0" dirty="0" smtClean="0">
              <a:solidFill>
                <a:srgbClr val="000000"/>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AU" sz="1200" b="0" i="1" dirty="0" smtClean="0">
              <a:solidFill>
                <a:srgbClr val="000000"/>
              </a:solidFill>
              <a:latin typeface="Helvetica"/>
              <a:cs typeface="Helvetica"/>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AU" sz="1200" b="1" i="0" dirty="0" smtClean="0">
              <a:solidFill>
                <a:srgbClr val="000000"/>
              </a:solidFill>
              <a:latin typeface="Helvetica"/>
              <a:ea typeface="ＭＳ Ｐゴシック" pitchFamily="-108" charset="-128"/>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21</a:t>
            </a:fld>
            <a:endParaRPr lang="en-US"/>
          </a:p>
        </p:txBody>
      </p:sp>
    </p:spTree>
    <p:extLst>
      <p:ext uri="{BB962C8B-B14F-4D97-AF65-F5344CB8AC3E}">
        <p14:creationId xmlns:p14="http://schemas.microsoft.com/office/powerpoint/2010/main" val="10266148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AU" i="0" dirty="0" smtClean="0">
                <a:solidFill>
                  <a:srgbClr val="000000"/>
                </a:solidFill>
                <a:latin typeface="Helvetica"/>
                <a:cs typeface="Helvetica"/>
              </a:rPr>
              <a:t>Example: Movable Postcard – 1906. Roller mechanism</a:t>
            </a:r>
            <a:r>
              <a:rPr lang="en-AU" i="0" baseline="0" dirty="0" smtClean="0">
                <a:solidFill>
                  <a:srgbClr val="000000"/>
                </a:solidFill>
                <a:latin typeface="Helvetica"/>
                <a:cs typeface="Helvetica"/>
              </a:rPr>
              <a:t> </a:t>
            </a:r>
            <a:r>
              <a:rPr lang="en-US" sz="1200" i="0" dirty="0" smtClean="0">
                <a:solidFill>
                  <a:srgbClr val="000000"/>
                </a:solidFill>
                <a:latin typeface="Helvetica"/>
                <a:cs typeface="Helvetica"/>
              </a:rPr>
              <a:t>to reveal women’s legs under </a:t>
            </a:r>
            <a:r>
              <a:rPr lang="en-US" sz="1200" i="0" baseline="0" dirty="0" smtClean="0">
                <a:solidFill>
                  <a:srgbClr val="000000"/>
                </a:solidFill>
                <a:latin typeface="Helvetica"/>
                <a:cs typeface="Helvetica"/>
              </a:rPr>
              <a:t> their </a:t>
            </a:r>
            <a:r>
              <a:rPr lang="en-US" sz="1200" i="0" dirty="0" smtClean="0">
                <a:solidFill>
                  <a:srgbClr val="000000"/>
                </a:solidFill>
                <a:latin typeface="Helvetica"/>
                <a:cs typeface="Helvetica"/>
              </a:rPr>
              <a:t>skirt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AU" i="1" dirty="0" smtClean="0">
              <a:solidFill>
                <a:srgbClr val="000000"/>
              </a:solidFill>
              <a:latin typeface="Helvetica"/>
              <a:cs typeface="Helvetica"/>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AU" i="1" dirty="0" smtClean="0">
                <a:solidFill>
                  <a:srgbClr val="000000"/>
                </a:solidFill>
                <a:latin typeface="Helvetica"/>
                <a:cs typeface="Helvetica"/>
              </a:rPr>
              <a:t>A History of Pop-up and Movable Books: 700 Years of Paper Engineering</a:t>
            </a:r>
            <a:r>
              <a:rPr lang="en-AU" dirty="0" smtClean="0">
                <a:solidFill>
                  <a:srgbClr val="000000"/>
                </a:solidFill>
                <a:latin typeface="Helvetica"/>
                <a:cs typeface="Helvetica"/>
              </a:rPr>
              <a:t> </a:t>
            </a:r>
            <a:r>
              <a:rPr lang="en-AU" i="0" dirty="0" smtClean="0">
                <a:solidFill>
                  <a:srgbClr val="000000"/>
                </a:solidFill>
                <a:latin typeface="Helvetica"/>
                <a:cs typeface="Helvetica"/>
              </a:rPr>
              <a:t>(2010). Video of a lecture given by Ellen Rubin on the history of pop-up and movable books. </a:t>
            </a:r>
            <a:r>
              <a:rPr lang="en-AU" i="0" dirty="0" err="1" smtClean="0">
                <a:solidFill>
                  <a:srgbClr val="000000"/>
                </a:solidFill>
                <a:latin typeface="Helvetica"/>
                <a:ea typeface="ＭＳ Ｐゴシック" pitchFamily="-108" charset="-128"/>
                <a:cs typeface="Helvetica"/>
              </a:rPr>
              <a:t>Smithsonium</a:t>
            </a:r>
            <a:r>
              <a:rPr lang="en-AU" i="0" dirty="0" smtClean="0">
                <a:solidFill>
                  <a:srgbClr val="000000"/>
                </a:solidFill>
                <a:latin typeface="Helvetica"/>
                <a:ea typeface="ＭＳ Ｐゴシック" pitchFamily="-108" charset="-128"/>
                <a:cs typeface="Helvetica"/>
              </a:rPr>
              <a:t> Libraries website</a:t>
            </a:r>
            <a:endParaRPr lang="en-AU" b="1" i="0" dirty="0" smtClean="0">
              <a:solidFill>
                <a:srgbClr val="000000"/>
              </a:solidFill>
              <a:latin typeface="Helvetica"/>
              <a:cs typeface="Helvetica"/>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AU" i="0" dirty="0" smtClean="0">
              <a:solidFill>
                <a:srgbClr val="FFECB1"/>
              </a:solidFill>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22</a:t>
            </a:fld>
            <a:endParaRPr lang="en-US"/>
          </a:p>
        </p:txBody>
      </p:sp>
    </p:spTree>
    <p:extLst>
      <p:ext uri="{BB962C8B-B14F-4D97-AF65-F5344CB8AC3E}">
        <p14:creationId xmlns:p14="http://schemas.microsoft.com/office/powerpoint/2010/main" val="11407967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AU" b="1" i="0" dirty="0" smtClean="0">
                <a:solidFill>
                  <a:srgbClr val="000000"/>
                </a:solidFill>
                <a:latin typeface="Helvetica"/>
                <a:cs typeface="Helvetica"/>
              </a:rPr>
              <a:t>1800s</a:t>
            </a:r>
            <a:r>
              <a:rPr lang="en-AU" i="0" dirty="0" smtClean="0">
                <a:solidFill>
                  <a:srgbClr val="000000"/>
                </a:solidFill>
                <a:latin typeface="Helvetica"/>
                <a:cs typeface="Helvetica"/>
              </a:rPr>
              <a:t/>
            </a:r>
            <a:br>
              <a:rPr lang="en-AU" i="0" dirty="0" smtClean="0">
                <a:solidFill>
                  <a:srgbClr val="000000"/>
                </a:solidFill>
                <a:latin typeface="Helvetica"/>
                <a:cs typeface="Helvetica"/>
              </a:rPr>
            </a:br>
            <a:r>
              <a:rPr lang="en-AU" b="1" i="0" dirty="0" smtClean="0">
                <a:solidFill>
                  <a:srgbClr val="000000"/>
                </a:solidFill>
                <a:latin typeface="Helvetica"/>
                <a:cs typeface="Helvetica"/>
              </a:rPr>
              <a:t>The First Golden Age of Pop-ups</a:t>
            </a:r>
            <a:r>
              <a:rPr lang="en-AU" i="0" dirty="0" smtClean="0">
                <a:solidFill>
                  <a:srgbClr val="000000"/>
                </a:solidFill>
                <a:latin typeface="Helvetica"/>
                <a:cs typeface="Helvetica"/>
              </a:rPr>
              <a:t/>
            </a:r>
            <a:br>
              <a:rPr lang="en-AU" i="0" dirty="0" smtClean="0">
                <a:solidFill>
                  <a:srgbClr val="000000"/>
                </a:solidFill>
                <a:latin typeface="Helvetica"/>
                <a:cs typeface="Helvetica"/>
              </a:rPr>
            </a:br>
            <a:endParaRPr lang="en-AU" i="0" dirty="0" smtClean="0">
              <a:solidFill>
                <a:srgbClr val="000000"/>
              </a:solidFill>
              <a:latin typeface="Helvetica"/>
              <a:cs typeface="Helvetica"/>
            </a:endParaRPr>
          </a:p>
          <a:p>
            <a:r>
              <a:rPr lang="en-AU" i="0" dirty="0" smtClean="0">
                <a:solidFill>
                  <a:srgbClr val="000000"/>
                </a:solidFill>
                <a:latin typeface="Helvetica"/>
                <a:cs typeface="Helvetica"/>
              </a:rPr>
              <a:t>The printing for most of these books was done in Germany where the chromolithography was best.</a:t>
            </a:r>
          </a:p>
          <a:p>
            <a:r>
              <a:rPr lang="en-AU" b="1" i="0" dirty="0" err="1" smtClean="0">
                <a:solidFill>
                  <a:srgbClr val="000000"/>
                </a:solidFill>
                <a:latin typeface="Helvetica"/>
                <a:cs typeface="Helvetica"/>
              </a:rPr>
              <a:t>Lothar</a:t>
            </a:r>
            <a:r>
              <a:rPr lang="en-AU" b="1" i="0" dirty="0" smtClean="0">
                <a:solidFill>
                  <a:srgbClr val="000000"/>
                </a:solidFill>
                <a:latin typeface="Helvetica"/>
                <a:cs typeface="Helvetica"/>
              </a:rPr>
              <a:t> </a:t>
            </a:r>
            <a:r>
              <a:rPr lang="en-AU" b="1" i="0" dirty="0" err="1" smtClean="0">
                <a:solidFill>
                  <a:srgbClr val="000000"/>
                </a:solidFill>
                <a:latin typeface="Helvetica"/>
                <a:cs typeface="Helvetica"/>
              </a:rPr>
              <a:t>Meggendorfer</a:t>
            </a:r>
            <a:r>
              <a:rPr lang="en-AU" i="0" dirty="0" smtClean="0">
                <a:solidFill>
                  <a:srgbClr val="000000"/>
                </a:solidFill>
                <a:latin typeface="Helvetica"/>
                <a:cs typeface="Helvetica"/>
              </a:rPr>
              <a:t> (1847-1925-German</a:t>
            </a:r>
            <a:r>
              <a:rPr lang="en-AU" b="1" i="0" dirty="0" smtClean="0">
                <a:solidFill>
                  <a:srgbClr val="000000"/>
                </a:solidFill>
                <a:latin typeface="Helvetica"/>
                <a:cs typeface="Helvetica"/>
              </a:rPr>
              <a:t>) invented rivets for multiple action with one tab.</a:t>
            </a:r>
            <a:r>
              <a:rPr lang="en-AU" i="0" dirty="0" smtClean="0">
                <a:solidFill>
                  <a:srgbClr val="000000"/>
                </a:solidFill>
                <a:latin typeface="Helvetica"/>
                <a:cs typeface="Helvetica"/>
              </a:rPr>
              <a:t> He is considered the genius of all time for paper engineering.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dirty="0" smtClean="0">
              <a:solidFill>
                <a:srgbClr val="000000"/>
              </a:solidFill>
              <a:latin typeface="Helvetica"/>
              <a:cs typeface="Helvetica"/>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i="0" dirty="0" smtClean="0">
                <a:solidFill>
                  <a:srgbClr val="000000"/>
                </a:solidFill>
                <a:latin typeface="Helvetica"/>
                <a:cs typeface="Helvetica"/>
              </a:rPr>
              <a:t>Often regarded  as the </a:t>
            </a:r>
            <a:r>
              <a:rPr lang="en-US" b="1" i="0" dirty="0" smtClean="0">
                <a:solidFill>
                  <a:srgbClr val="000000"/>
                </a:solidFill>
                <a:latin typeface="Helvetica"/>
                <a:cs typeface="Helvetica"/>
              </a:rPr>
              <a:t>Founding father  of artists books, he wrote illustrated and paper-engineered his books as one individual artists creation, and this is what I attempted to do with my </a:t>
            </a:r>
            <a:r>
              <a:rPr lang="en-US" b="1" dirty="0" smtClean="0">
                <a:solidFill>
                  <a:srgbClr val="000000"/>
                </a:solidFill>
                <a:latin typeface="Helvetica"/>
                <a:cs typeface="Helvetica"/>
              </a:rPr>
              <a:t>Naughty Nineties prototype.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1" i="0" dirty="0" smtClean="0">
              <a:solidFill>
                <a:srgbClr val="000000"/>
              </a:solidFill>
              <a:latin typeface="Helvetica"/>
              <a:cs typeface="Helvetica"/>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i="0" dirty="0" smtClean="0">
                <a:solidFill>
                  <a:srgbClr val="000000"/>
                </a:solidFill>
                <a:latin typeface="Helvetica"/>
                <a:cs typeface="Helvetica"/>
              </a:rPr>
              <a:t>AGAINST THE ODDS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solidFill>
                <a:srgbClr val="000000"/>
              </a:solidFill>
              <a:latin typeface="Helvetica"/>
              <a:cs typeface="Helvetica"/>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solidFill>
                  <a:srgbClr val="000000"/>
                </a:solidFill>
                <a:latin typeface="Helvetica"/>
                <a:cs typeface="Helvetica"/>
              </a:rPr>
              <a:t> </a:t>
            </a:r>
            <a:r>
              <a:rPr lang="en-US" i="0" dirty="0" smtClean="0">
                <a:solidFill>
                  <a:srgbClr val="000000"/>
                </a:solidFill>
                <a:latin typeface="Helvetica"/>
                <a:cs typeface="Helvetica"/>
              </a:rPr>
              <a:t>This is necessary when</a:t>
            </a:r>
            <a:r>
              <a:rPr lang="en-US" i="0" baseline="0" dirty="0" smtClean="0">
                <a:solidFill>
                  <a:srgbClr val="000000"/>
                </a:solidFill>
                <a:latin typeface="Helvetica"/>
                <a:cs typeface="Helvetica"/>
              </a:rPr>
              <a:t> </a:t>
            </a:r>
            <a:r>
              <a:rPr lang="en-US" i="0" dirty="0" smtClean="0">
                <a:solidFill>
                  <a:srgbClr val="000000"/>
                </a:solidFill>
                <a:latin typeface="Helvetica"/>
                <a:cs typeface="Helvetica"/>
              </a:rPr>
              <a:t>creating complex pivoted mechanisms, as all three aspects have to be designed in unison, unlike most modern day popups that just Pop-up in 3D rather than involve intricate sets of action </a:t>
            </a:r>
          </a:p>
          <a:p>
            <a:endParaRPr lang="en-US" dirty="0">
              <a:solidFill>
                <a:srgbClr val="000000"/>
              </a:solidFill>
              <a:latin typeface="Helvetica"/>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23</a:t>
            </a:fld>
            <a:endParaRPr lang="en-US"/>
          </a:p>
        </p:txBody>
      </p:sp>
    </p:spTree>
    <p:extLst>
      <p:ext uri="{BB962C8B-B14F-4D97-AF65-F5344CB8AC3E}">
        <p14:creationId xmlns:p14="http://schemas.microsoft.com/office/powerpoint/2010/main" val="31924063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indent="0">
              <a:buNone/>
            </a:pPr>
            <a:r>
              <a:rPr lang="en-US" sz="1200" b="1" dirty="0" smtClean="0">
                <a:solidFill>
                  <a:srgbClr val="000000"/>
                </a:solidFill>
                <a:latin typeface="Helvetica"/>
                <a:cs typeface="Helvetica"/>
              </a:rPr>
              <a:t>This brings me to the second section of my paper,</a:t>
            </a:r>
          </a:p>
          <a:p>
            <a:pPr marL="0" indent="0">
              <a:buNone/>
            </a:pPr>
            <a:r>
              <a:rPr lang="en-US" sz="1200" dirty="0" smtClean="0">
                <a:solidFill>
                  <a:srgbClr val="000000"/>
                </a:solidFill>
                <a:latin typeface="Helvetica"/>
                <a:cs typeface="Helvetica"/>
              </a:rPr>
              <a:t>Which </a:t>
            </a:r>
            <a:r>
              <a:rPr lang="en-US" sz="1200" baseline="0" dirty="0" smtClean="0">
                <a:solidFill>
                  <a:srgbClr val="000000"/>
                </a:solidFill>
                <a:latin typeface="Helvetica"/>
                <a:cs typeface="Helvetica"/>
              </a:rPr>
              <a:t>discusses how I have incorporated the teaching of </a:t>
            </a:r>
            <a:r>
              <a:rPr lang="en-US" sz="1200" dirty="0" smtClean="0">
                <a:solidFill>
                  <a:srgbClr val="000000"/>
                </a:solidFill>
                <a:latin typeface="Helvetica"/>
                <a:cs typeface="Helvetica"/>
              </a:rPr>
              <a:t>paper-engineering</a:t>
            </a:r>
            <a:r>
              <a:rPr lang="en-US" sz="1200" baseline="0" dirty="0" smtClean="0">
                <a:solidFill>
                  <a:srgbClr val="000000"/>
                </a:solidFill>
                <a:latin typeface="Helvetica"/>
                <a:cs typeface="Helvetica"/>
              </a:rPr>
              <a:t> for pop-up books i</a:t>
            </a:r>
            <a:r>
              <a:rPr lang="en-US" sz="1200" dirty="0" smtClean="0">
                <a:solidFill>
                  <a:srgbClr val="000000"/>
                </a:solidFill>
                <a:latin typeface="Helvetica"/>
                <a:cs typeface="Helvetica"/>
              </a:rPr>
              <a:t>nto the Communication Design [which was formally the Graphic Design]</a:t>
            </a:r>
            <a:r>
              <a:rPr lang="en-US" sz="1200" baseline="0" dirty="0" smtClean="0">
                <a:solidFill>
                  <a:srgbClr val="000000"/>
                </a:solidFill>
                <a:latin typeface="Helvetica"/>
                <a:cs typeface="Helvetica"/>
              </a:rPr>
              <a:t> </a:t>
            </a:r>
            <a:r>
              <a:rPr lang="en-US" sz="1200" dirty="0" smtClean="0">
                <a:solidFill>
                  <a:srgbClr val="000000"/>
                </a:solidFill>
                <a:latin typeface="Helvetica"/>
                <a:cs typeface="Helvetica"/>
              </a:rPr>
              <a:t>degree at AUT University, Auckland. </a:t>
            </a:r>
          </a:p>
          <a:p>
            <a:pPr marL="0" indent="0">
              <a:buNone/>
            </a:pPr>
            <a:endParaRPr lang="en-US" sz="1200" dirty="0" smtClean="0">
              <a:solidFill>
                <a:srgbClr val="000000"/>
              </a:solidFill>
              <a:latin typeface="Helvetica"/>
              <a:cs typeface="Helvetica"/>
            </a:endParaRPr>
          </a:p>
          <a:p>
            <a:pPr marL="0" indent="0">
              <a:buNone/>
            </a:pPr>
            <a:r>
              <a:rPr lang="en-US" sz="1200" dirty="0" smtClean="0">
                <a:solidFill>
                  <a:srgbClr val="000000"/>
                </a:solidFill>
                <a:latin typeface="Helvetica"/>
                <a:cs typeface="Helvetica"/>
              </a:rPr>
              <a:t>I use as case studies the </a:t>
            </a:r>
          </a:p>
          <a:p>
            <a:pPr marL="171450" indent="-171450">
              <a:buFont typeface="Arial"/>
              <a:buChar char="•"/>
            </a:pPr>
            <a:r>
              <a:rPr lang="en-US" sz="1200" dirty="0" smtClean="0">
                <a:solidFill>
                  <a:srgbClr val="000000"/>
                </a:solidFill>
                <a:latin typeface="Helvetica"/>
                <a:cs typeface="Helvetica"/>
              </a:rPr>
              <a:t>First-year Graphic Design paper </a:t>
            </a:r>
            <a:r>
              <a:rPr lang="en-US" sz="1200" b="1" dirty="0" smtClean="0">
                <a:solidFill>
                  <a:srgbClr val="000000"/>
                </a:solidFill>
                <a:latin typeface="Helvetica"/>
                <a:cs typeface="Helvetica"/>
              </a:rPr>
              <a:t>History, Culture, Context 1 </a:t>
            </a:r>
            <a:r>
              <a:rPr lang="en-US" sz="1200" dirty="0" smtClean="0">
                <a:solidFill>
                  <a:srgbClr val="000000"/>
                </a:solidFill>
                <a:latin typeface="Helvetica"/>
                <a:cs typeface="Helvetica"/>
              </a:rPr>
              <a:t>and </a:t>
            </a:r>
          </a:p>
          <a:p>
            <a:pPr marL="171450" indent="-171450" algn="l">
              <a:buFont typeface="Arial"/>
              <a:buChar char="•"/>
            </a:pPr>
            <a:r>
              <a:rPr lang="en-US" sz="1200" dirty="0" smtClean="0">
                <a:solidFill>
                  <a:srgbClr val="000000"/>
                </a:solidFill>
                <a:latin typeface="Helvetica"/>
                <a:cs typeface="Helvetica"/>
              </a:rPr>
              <a:t>Second-year: </a:t>
            </a:r>
            <a:r>
              <a:rPr lang="en-US" sz="1200" b="1" dirty="0" smtClean="0">
                <a:solidFill>
                  <a:srgbClr val="000000"/>
                </a:solidFill>
                <a:latin typeface="Helvetica"/>
                <a:cs typeface="Helvetica"/>
              </a:rPr>
              <a:t>Elective Project [Paper Engineering].</a:t>
            </a:r>
          </a:p>
          <a:p>
            <a:pPr marL="0" indent="0" algn="l">
              <a:buFont typeface="Arial"/>
              <a:buNone/>
            </a:pPr>
            <a:endParaRPr lang="en-US" sz="1200" b="1" dirty="0" smtClean="0">
              <a:solidFill>
                <a:srgbClr val="000000"/>
              </a:solidFill>
              <a:latin typeface="Helvetica"/>
              <a:cs typeface="Helvetica"/>
            </a:endParaRPr>
          </a:p>
          <a:p>
            <a:pPr marL="0" indent="0" algn="l">
              <a:buFont typeface="Arial"/>
              <a:buNone/>
            </a:pPr>
            <a:r>
              <a:rPr lang="en-US" sz="1200" b="1" dirty="0" smtClean="0">
                <a:solidFill>
                  <a:srgbClr val="000000"/>
                </a:solidFill>
                <a:latin typeface="Helvetica"/>
                <a:cs typeface="Helvetica"/>
              </a:rPr>
              <a:t>I</a:t>
            </a:r>
            <a:r>
              <a:rPr lang="en-US" sz="1200" b="1" baseline="0" dirty="0" smtClean="0">
                <a:solidFill>
                  <a:srgbClr val="000000"/>
                </a:solidFill>
                <a:latin typeface="Helvetica"/>
                <a:cs typeface="Helvetica"/>
              </a:rPr>
              <a:t> </a:t>
            </a:r>
            <a:r>
              <a:rPr lang="en-US" sz="1200" b="1" baseline="0" dirty="0" err="1" smtClean="0">
                <a:solidFill>
                  <a:srgbClr val="000000"/>
                </a:solidFill>
                <a:latin typeface="Helvetica"/>
                <a:cs typeface="Helvetica"/>
              </a:rPr>
              <a:t>expore</a:t>
            </a:r>
            <a:endParaRPr lang="en-US" sz="1200" b="1" dirty="0" smtClean="0">
              <a:solidFill>
                <a:srgbClr val="000000"/>
              </a:solidFill>
              <a:latin typeface="Helvetica"/>
              <a:cs typeface="Helvetica"/>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i="0" dirty="0" smtClean="0">
                <a:solidFill>
                  <a:srgbClr val="000000"/>
                </a:solidFill>
                <a:latin typeface="Helvetica"/>
                <a:cs typeface="Helvetica"/>
              </a:rPr>
              <a:t>How old and new technologies might be combined to retain the best of analogue/interactive books, and how movable books can retain value in a world of growing digitally interactivity.’ </a:t>
            </a:r>
            <a:endParaRPr lang="en-AU" sz="1200" i="0" dirty="0" smtClean="0">
              <a:solidFill>
                <a:srgbClr val="000000"/>
              </a:solidFill>
              <a:latin typeface="Helvetica"/>
              <a:cs typeface="Helvetica"/>
            </a:endParaRPr>
          </a:p>
          <a:p>
            <a:pPr marL="0" indent="0">
              <a:buNone/>
            </a:pPr>
            <a:endParaRPr lang="en-US" sz="1200" dirty="0" smtClean="0">
              <a:solidFill>
                <a:srgbClr val="000000"/>
              </a:solidFill>
              <a:latin typeface="Helvetica"/>
              <a:cs typeface="Helvetica"/>
            </a:endParaRPr>
          </a:p>
          <a:p>
            <a:pPr marL="0" indent="0">
              <a:buNone/>
            </a:pPr>
            <a:endParaRPr lang="en-AU" sz="1200" dirty="0" smtClean="0">
              <a:solidFill>
                <a:srgbClr val="000000"/>
              </a:solidFill>
              <a:latin typeface="Helvetica"/>
              <a:cs typeface="Helvetica"/>
            </a:endParaRPr>
          </a:p>
        </p:txBody>
      </p:sp>
      <p:sp>
        <p:nvSpPr>
          <p:cNvPr id="4" name="Slide Number Placeholder 3"/>
          <p:cNvSpPr>
            <a:spLocks noGrp="1"/>
          </p:cNvSpPr>
          <p:nvPr>
            <p:ph type="sldNum" sz="quarter" idx="10"/>
          </p:nvPr>
        </p:nvSpPr>
        <p:spPr/>
        <p:txBody>
          <a:bodyPr/>
          <a:lstStyle/>
          <a:p>
            <a:fld id="{FA6F9538-DAE1-F841-9111-07BAB8EA49F6}" type="slidenum">
              <a:rPr kumimoji="1" lang="ja-JP" altLang="en-US" smtClean="0"/>
              <a:t>24</a:t>
            </a:fld>
            <a:endParaRPr kumimoji="1" lang="ja-JP" altLang="en-US"/>
          </a:p>
        </p:txBody>
      </p:sp>
    </p:spTree>
    <p:extLst>
      <p:ext uri="{BB962C8B-B14F-4D97-AF65-F5344CB8AC3E}">
        <p14:creationId xmlns:p14="http://schemas.microsoft.com/office/powerpoint/2010/main" val="38472472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sz="1200" b="0" i="1" dirty="0" smtClean="0">
                <a:solidFill>
                  <a:srgbClr val="000000"/>
                </a:solidFill>
                <a:latin typeface="Helvetica"/>
                <a:cs typeface="Helvetica"/>
              </a:rPr>
              <a:t>History, Culture, Context 1 </a:t>
            </a:r>
            <a:r>
              <a:rPr lang="en-US" sz="1200" b="0" dirty="0" smtClean="0">
                <a:solidFill>
                  <a:srgbClr val="000000"/>
                </a:solidFill>
                <a:latin typeface="Helvetica"/>
                <a:cs typeface="Helvetica"/>
              </a:rPr>
              <a:t>is a theory paper I ran with a </a:t>
            </a:r>
            <a:r>
              <a:rPr lang="en-US" sz="1200" b="1" dirty="0" smtClean="0">
                <a:solidFill>
                  <a:srgbClr val="000000"/>
                </a:solidFill>
                <a:latin typeface="Helvetica"/>
                <a:cs typeface="Helvetica"/>
              </a:rPr>
              <a:t>BOOKWORKS</a:t>
            </a:r>
            <a:r>
              <a:rPr lang="en-US" sz="1200" b="0" dirty="0" smtClean="0">
                <a:solidFill>
                  <a:srgbClr val="000000"/>
                </a:solidFill>
                <a:latin typeface="Helvetica"/>
                <a:cs typeface="Helvetica"/>
              </a:rPr>
              <a:t> output, so I</a:t>
            </a:r>
            <a:r>
              <a:rPr lang="en-US" sz="1200" b="0" baseline="0" dirty="0" smtClean="0">
                <a:solidFill>
                  <a:srgbClr val="000000"/>
                </a:solidFill>
                <a:latin typeface="Helvetica"/>
                <a:cs typeface="Helvetica"/>
              </a:rPr>
              <a:t> gave the students the option of incorporating paper-engineering if they wished, but could not spend more than an hour in tutorials teaching the 130 students the basics of paper-engineering, so offered a voluntary lunchtime workshop for those interested</a:t>
            </a:r>
          </a:p>
          <a:p>
            <a:endParaRPr lang="en-US" sz="1200" b="1" i="0" dirty="0" smtClean="0">
              <a:solidFill>
                <a:srgbClr val="000000"/>
              </a:solidFill>
              <a:latin typeface="Helvetica"/>
              <a:cs typeface="Helvetica"/>
            </a:endParaRPr>
          </a:p>
          <a:p>
            <a:r>
              <a:rPr lang="en-US" sz="1200" i="0" dirty="0" smtClean="0">
                <a:solidFill>
                  <a:srgbClr val="000000"/>
                </a:solidFill>
                <a:latin typeface="Helvetica"/>
                <a:cs typeface="Helvetica"/>
              </a:rPr>
              <a:t>This is a Practical demonstration of </a:t>
            </a:r>
            <a:r>
              <a:rPr lang="en-US" sz="1200" i="0" dirty="0" err="1" smtClean="0">
                <a:solidFill>
                  <a:srgbClr val="000000"/>
                </a:solidFill>
                <a:latin typeface="Helvetica"/>
                <a:cs typeface="Helvetica"/>
              </a:rPr>
              <a:t>Lothar</a:t>
            </a:r>
            <a:r>
              <a:rPr lang="en-US" sz="1200" i="0" dirty="0" smtClean="0">
                <a:solidFill>
                  <a:srgbClr val="000000"/>
                </a:solidFill>
                <a:latin typeface="Helvetica"/>
                <a:cs typeface="Helvetica"/>
              </a:rPr>
              <a:t> </a:t>
            </a:r>
            <a:r>
              <a:rPr lang="en-US" sz="1200" i="0" dirty="0" err="1" smtClean="0">
                <a:solidFill>
                  <a:srgbClr val="000000"/>
                </a:solidFill>
                <a:latin typeface="Helvetica"/>
                <a:cs typeface="Helvetica"/>
              </a:rPr>
              <a:t>Megendorfer’s</a:t>
            </a:r>
            <a:r>
              <a:rPr lang="en-US" sz="1200" i="0" dirty="0" smtClean="0">
                <a:solidFill>
                  <a:srgbClr val="000000"/>
                </a:solidFill>
                <a:latin typeface="Helvetica"/>
                <a:cs typeface="Helvetica"/>
              </a:rPr>
              <a:t> paper-engineering showing pivoted action and the principles of Euclidean geometry at work</a:t>
            </a:r>
            <a:endParaRPr lang="en-US" sz="1200" i="0" dirty="0">
              <a:solidFill>
                <a:srgbClr val="000000"/>
              </a:solidFill>
              <a:latin typeface="Helvetica"/>
              <a:cs typeface="Helvetica"/>
            </a:endParaRPr>
          </a:p>
        </p:txBody>
      </p:sp>
      <p:sp>
        <p:nvSpPr>
          <p:cNvPr id="4" name="Slide Number Placeholder 3"/>
          <p:cNvSpPr>
            <a:spLocks noGrp="1"/>
          </p:cNvSpPr>
          <p:nvPr>
            <p:ph type="sldNum" sz="quarter" idx="10"/>
          </p:nvPr>
        </p:nvSpPr>
        <p:spPr/>
        <p:txBody>
          <a:bodyPr/>
          <a:lstStyle/>
          <a:p>
            <a:fld id="{FA6F9538-DAE1-F841-9111-07BAB8EA49F6}" type="slidenum">
              <a:rPr kumimoji="1" lang="ja-JP" altLang="en-US" smtClean="0"/>
              <a:t>25</a:t>
            </a:fld>
            <a:endParaRPr kumimoji="1" lang="ja-JP" altLang="en-US"/>
          </a:p>
        </p:txBody>
      </p:sp>
    </p:spTree>
    <p:extLst>
      <p:ext uri="{BB962C8B-B14F-4D97-AF65-F5344CB8AC3E}">
        <p14:creationId xmlns:p14="http://schemas.microsoft.com/office/powerpoint/2010/main" val="32273972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sz="1200" i="0" dirty="0" smtClean="0">
                <a:solidFill>
                  <a:schemeClr val="tx1"/>
                </a:solidFill>
                <a:latin typeface="Helvetica"/>
                <a:cs typeface="Helvetica"/>
              </a:rPr>
              <a:t>I show examples of pop-up books in my personal collection to inspire them and demonstrate possibilities</a:t>
            </a: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26</a:t>
            </a:fld>
            <a:endParaRPr lang="en-US"/>
          </a:p>
        </p:txBody>
      </p:sp>
    </p:spTree>
    <p:extLst>
      <p:ext uri="{BB962C8B-B14F-4D97-AF65-F5344CB8AC3E}">
        <p14:creationId xmlns:p14="http://schemas.microsoft.com/office/powerpoint/2010/main" val="35607792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solidFill>
                  <a:srgbClr val="000000"/>
                </a:solidFill>
                <a:latin typeface="Helvetica"/>
                <a:cs typeface="Helvetica"/>
              </a:rPr>
              <a:t>I showed a lot of examples of popup books in my personal collection</a:t>
            </a:r>
            <a:endParaRPr lang="en-US" dirty="0">
              <a:solidFill>
                <a:srgbClr val="000000"/>
              </a:solidFill>
              <a:latin typeface="Helvetica"/>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27</a:t>
            </a:fld>
            <a:endParaRPr lang="en-US"/>
          </a:p>
        </p:txBody>
      </p:sp>
    </p:spTree>
    <p:extLst>
      <p:ext uri="{BB962C8B-B14F-4D97-AF65-F5344CB8AC3E}">
        <p14:creationId xmlns:p14="http://schemas.microsoft.com/office/powerpoint/2010/main" val="2516705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i="0" dirty="0" smtClean="0">
                <a:solidFill>
                  <a:srgbClr val="000000"/>
                </a:solidFill>
              </a:rPr>
              <a:t>Practical demo from instructional books I put in AUT’s library</a:t>
            </a: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28</a:t>
            </a:fld>
            <a:endParaRPr lang="en-US"/>
          </a:p>
        </p:txBody>
      </p:sp>
    </p:spTree>
    <p:extLst>
      <p:ext uri="{BB962C8B-B14F-4D97-AF65-F5344CB8AC3E}">
        <p14:creationId xmlns:p14="http://schemas.microsoft.com/office/powerpoint/2010/main" val="30371429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ヒラギノ角ゴ Pro W3" charset="0"/>
                <a:cs typeface="ヒラギノ角ゴ Pro W3" charset="0"/>
              </a:defRPr>
            </a:lvl1pPr>
            <a:lvl2pPr marL="742950" indent="-285750">
              <a:defRPr sz="2400">
                <a:solidFill>
                  <a:schemeClr val="tx1"/>
                </a:solidFill>
                <a:latin typeface="Times" charset="0"/>
                <a:ea typeface="ヒラギノ角ゴ Pro W3" charset="0"/>
                <a:cs typeface="ヒラギノ角ゴ Pro W3" charset="0"/>
              </a:defRPr>
            </a:lvl2pPr>
            <a:lvl3pPr marL="1143000" indent="-228600">
              <a:defRPr sz="2400">
                <a:solidFill>
                  <a:schemeClr val="tx1"/>
                </a:solidFill>
                <a:latin typeface="Times" charset="0"/>
                <a:ea typeface="ヒラギノ角ゴ Pro W3" charset="0"/>
                <a:cs typeface="ヒラギノ角ゴ Pro W3" charset="0"/>
              </a:defRPr>
            </a:lvl3pPr>
            <a:lvl4pPr marL="1600200" indent="-228600">
              <a:defRPr sz="2400">
                <a:solidFill>
                  <a:schemeClr val="tx1"/>
                </a:solidFill>
                <a:latin typeface="Times" charset="0"/>
                <a:ea typeface="ヒラギノ角ゴ Pro W3" charset="0"/>
                <a:cs typeface="ヒラギノ角ゴ Pro W3" charset="0"/>
              </a:defRPr>
            </a:lvl4pPr>
            <a:lvl5pPr marL="2057400" indent="-228600">
              <a:defRPr sz="2400">
                <a:solidFill>
                  <a:schemeClr val="tx1"/>
                </a:solidFill>
                <a:latin typeface="Times"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Times"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Times"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Times"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Times" charset="0"/>
                <a:ea typeface="ヒラギノ角ゴ Pro W3" charset="0"/>
                <a:cs typeface="ヒラギノ角ゴ Pro W3" charset="0"/>
              </a:defRPr>
            </a:lvl9pPr>
          </a:lstStyle>
          <a:p>
            <a:fld id="{899E27F7-A072-F34C-A940-2C27CD2B765C}" type="slidenum">
              <a:rPr lang="en-US" altLang="ja-JP" sz="1200"/>
              <a:pPr/>
              <a:t>29</a:t>
            </a:fld>
            <a:endParaRPr lang="en-US" altLang="ja-JP" sz="1200"/>
          </a:p>
        </p:txBody>
      </p:sp>
      <p:sp>
        <p:nvSpPr>
          <p:cNvPr id="19458" name="Rectangle 2"/>
          <p:cNvSpPr>
            <a:spLocks noGrp="1" noRot="1" noChangeAspect="1" noChangeArrowheads="1" noTextEdit="1"/>
          </p:cNvSpPr>
          <p:nvPr>
            <p:ph type="sldImg"/>
          </p:nvPr>
        </p:nvSpPr>
        <p:spPr>
          <a:xfrm>
            <a:off x="2857500" y="514350"/>
            <a:ext cx="3429000" cy="2571750"/>
          </a:xfrm>
          <a:ln/>
        </p:spPr>
      </p:sp>
      <p:sp>
        <p:nvSpPr>
          <p:cNvPr id="194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r>
              <a:rPr lang="en-AU" altLang="ja-JP" b="1" i="1" dirty="0" smtClean="0">
                <a:solidFill>
                  <a:srgbClr val="000000"/>
                </a:solidFill>
                <a:latin typeface="Helvetica"/>
                <a:ea typeface="ＭＳ Ｐゴシック" charset="0"/>
                <a:cs typeface="Helvetica"/>
              </a:rPr>
              <a:t>The Elements of POP-UP</a:t>
            </a:r>
            <a:r>
              <a:rPr lang="en-AU" altLang="ja-JP" dirty="0" smtClean="0">
                <a:solidFill>
                  <a:srgbClr val="000000"/>
                </a:solidFill>
                <a:latin typeface="Helvetica"/>
                <a:ea typeface="ＭＳ Ｐゴシック" charset="0"/>
                <a:cs typeface="Helvetica"/>
              </a:rPr>
              <a:t> by Carter and Diaz is great as all the templates for mechanisms can be downloaded from the internet</a:t>
            </a:r>
          </a:p>
          <a:p>
            <a:pPr eaLnBrk="1" hangingPunct="1"/>
            <a:endParaRPr lang="en-AU" altLang="ja-JP" dirty="0" smtClean="0">
              <a:solidFill>
                <a:srgbClr val="000000"/>
              </a:solidFill>
              <a:latin typeface="Helvetica"/>
              <a:ea typeface="ＭＳ Ｐゴシック" charset="0"/>
              <a:cs typeface="Helvetica"/>
            </a:endParaRPr>
          </a:p>
          <a:p>
            <a:pPr eaLnBrk="1" hangingPunct="1"/>
            <a:r>
              <a:rPr lang="en-AU" altLang="ja-JP" dirty="0" smtClean="0">
                <a:solidFill>
                  <a:srgbClr val="000000"/>
                </a:solidFill>
                <a:latin typeface="Helvetica"/>
                <a:ea typeface="ＭＳ Ｐゴシック" charset="0"/>
                <a:cs typeface="Helvetica"/>
              </a:rPr>
              <a:t>Mark </a:t>
            </a:r>
            <a:r>
              <a:rPr lang="en-AU" altLang="ja-JP" dirty="0" err="1" smtClean="0">
                <a:solidFill>
                  <a:srgbClr val="000000"/>
                </a:solidFill>
                <a:latin typeface="Helvetica"/>
                <a:ea typeface="ＭＳ Ｐゴシック" charset="0"/>
                <a:cs typeface="Helvetica"/>
              </a:rPr>
              <a:t>Hiner’s</a:t>
            </a:r>
            <a:r>
              <a:rPr lang="en-AU" altLang="ja-JP" dirty="0" smtClean="0">
                <a:solidFill>
                  <a:srgbClr val="000000"/>
                </a:solidFill>
                <a:latin typeface="Helvetica"/>
                <a:ea typeface="ＭＳ Ｐゴシック" charset="0"/>
                <a:cs typeface="Helvetica"/>
              </a:rPr>
              <a:t> </a:t>
            </a:r>
            <a:r>
              <a:rPr lang="en-AU" altLang="ja-JP" b="1" i="1" dirty="0" smtClean="0">
                <a:solidFill>
                  <a:srgbClr val="000000"/>
                </a:solidFill>
                <a:latin typeface="Helvetica"/>
                <a:ea typeface="ＭＳ Ｐゴシック" charset="0"/>
                <a:cs typeface="Helvetica"/>
              </a:rPr>
              <a:t>Paper-engineering for pop-up books </a:t>
            </a:r>
            <a:r>
              <a:rPr lang="en-AU" altLang="ja-JP" dirty="0" smtClean="0">
                <a:solidFill>
                  <a:srgbClr val="000000"/>
                </a:solidFill>
                <a:latin typeface="Helvetica"/>
                <a:ea typeface="ＭＳ Ｐゴシック" charset="0"/>
                <a:cs typeface="Helvetica"/>
              </a:rPr>
              <a:t>is also an invaluable resource that I encourage students to buy</a:t>
            </a:r>
            <a:endParaRPr lang="ja-JP" altLang="en-US" dirty="0">
              <a:solidFill>
                <a:srgbClr val="000000"/>
              </a:solidFill>
              <a:latin typeface="Helvetica"/>
              <a:ea typeface="ＭＳ Ｐゴシック" charset="0"/>
              <a:cs typeface="Helvetica"/>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b="1" i="0" dirty="0" smtClean="0">
                <a:solidFill>
                  <a:srgbClr val="000000"/>
                </a:solidFill>
                <a:latin typeface="Helvetica"/>
                <a:cs typeface="Helvetica"/>
              </a:rPr>
              <a:t>This</a:t>
            </a:r>
            <a:r>
              <a:rPr lang="en-US" b="1" i="1" dirty="0" smtClean="0">
                <a:solidFill>
                  <a:srgbClr val="000000"/>
                </a:solidFill>
                <a:latin typeface="Helvetica"/>
                <a:cs typeface="Helvetica"/>
              </a:rPr>
              <a:t> Naughty Nineties</a:t>
            </a:r>
            <a:r>
              <a:rPr lang="en-US" b="1" i="0" baseline="0" dirty="0" smtClean="0">
                <a:solidFill>
                  <a:srgbClr val="000000"/>
                </a:solidFill>
                <a:latin typeface="Helvetica"/>
                <a:cs typeface="Helvetica"/>
              </a:rPr>
              <a:t> final </a:t>
            </a:r>
            <a:r>
              <a:rPr lang="en-US" b="1" i="0" baseline="0" dirty="0" err="1" smtClean="0">
                <a:solidFill>
                  <a:srgbClr val="000000"/>
                </a:solidFill>
                <a:latin typeface="Helvetica"/>
                <a:cs typeface="Helvetica"/>
              </a:rPr>
              <a:t>protoype</a:t>
            </a:r>
            <a:r>
              <a:rPr lang="en-US" b="1" i="0" baseline="0" dirty="0" smtClean="0">
                <a:solidFill>
                  <a:srgbClr val="000000"/>
                </a:solidFill>
                <a:latin typeface="Helvetica"/>
                <a:cs typeface="Helvetica"/>
              </a:rPr>
              <a:t> was shown at the Frankfurt </a:t>
            </a:r>
            <a:r>
              <a:rPr lang="en-US" b="1" i="0" baseline="0" dirty="0" err="1" smtClean="0">
                <a:solidFill>
                  <a:srgbClr val="000000"/>
                </a:solidFill>
                <a:latin typeface="Helvetica"/>
                <a:cs typeface="Helvetica"/>
              </a:rPr>
              <a:t>BookFair</a:t>
            </a:r>
            <a:r>
              <a:rPr lang="en-US" b="1" i="0" baseline="0" dirty="0" smtClean="0">
                <a:solidFill>
                  <a:srgbClr val="000000"/>
                </a:solidFill>
                <a:latin typeface="Helvetica"/>
                <a:cs typeface="Helvetica"/>
              </a:rPr>
              <a:t> 1981 </a:t>
            </a:r>
            <a:r>
              <a:rPr lang="en-US" i="0" baseline="0" dirty="0" smtClean="0">
                <a:solidFill>
                  <a:srgbClr val="000000"/>
                </a:solidFill>
                <a:latin typeface="Helvetica"/>
                <a:cs typeface="Helvetica"/>
              </a:rPr>
              <a:t>and was used to pre-sell the commercial version that became an international best seller in 1982. </a:t>
            </a:r>
          </a:p>
          <a:p>
            <a:endParaRPr lang="en-US" i="0" baseline="0" dirty="0" smtClean="0">
              <a:solidFill>
                <a:srgbClr val="000000"/>
              </a:solidFill>
              <a:latin typeface="Helvetica"/>
              <a:cs typeface="Helvetica"/>
            </a:endParaRPr>
          </a:p>
          <a:p>
            <a:r>
              <a:rPr lang="en-US" i="0" baseline="0" dirty="0" smtClean="0">
                <a:solidFill>
                  <a:srgbClr val="000000"/>
                </a:solidFill>
                <a:latin typeface="Helvetica"/>
                <a:cs typeface="Helvetica"/>
              </a:rPr>
              <a:t>I came up with the concept back in 1978 when my daughters were young. We had bought one of the new wave of popup books that had just started to be produced. I had a flash of inspiration one night (after a few drinks) that this children’s alphabet book could be adapted to an erotic </a:t>
            </a:r>
            <a:r>
              <a:rPr lang="en-US" b="1" i="0" baseline="0" dirty="0" smtClean="0">
                <a:solidFill>
                  <a:srgbClr val="000000"/>
                </a:solidFill>
                <a:latin typeface="Helvetica"/>
                <a:cs typeface="Helvetica"/>
              </a:rPr>
              <a:t>ADULTS popup book</a:t>
            </a:r>
            <a:r>
              <a:rPr lang="en-US" i="0" baseline="0" dirty="0" smtClean="0">
                <a:solidFill>
                  <a:srgbClr val="000000"/>
                </a:solidFill>
                <a:latin typeface="Helvetica"/>
                <a:cs typeface="Helvetica"/>
              </a:rPr>
              <a:t>. My husband John Barnett was then publishing books at Penguin books NZ and he immediately saw the potential as a multi-million dollar idea. So I set about teaching myself paper-engineering and illustration and over the next 3 years developed three versions. The first version was an </a:t>
            </a:r>
            <a:r>
              <a:rPr lang="en-US" b="1" i="0" baseline="0" dirty="0" smtClean="0">
                <a:solidFill>
                  <a:srgbClr val="000000"/>
                </a:solidFill>
                <a:latin typeface="Helvetica"/>
                <a:cs typeface="Helvetica"/>
              </a:rPr>
              <a:t>Adults ABC</a:t>
            </a:r>
            <a:r>
              <a:rPr lang="en-US" i="0" baseline="0" dirty="0" smtClean="0">
                <a:solidFill>
                  <a:srgbClr val="000000"/>
                </a:solidFill>
                <a:latin typeface="Helvetica"/>
                <a:cs typeface="Helvetica"/>
              </a:rPr>
              <a:t>, but the Alphabet format was limited in terms of it’s translation into different languages, and I ended up Creating </a:t>
            </a:r>
            <a:r>
              <a:rPr lang="en-US" b="1" i="0" baseline="0" dirty="0" smtClean="0">
                <a:solidFill>
                  <a:srgbClr val="000000"/>
                </a:solidFill>
                <a:latin typeface="Helvetica"/>
                <a:cs typeface="Helvetica"/>
              </a:rPr>
              <a:t>the Naughty Nineties </a:t>
            </a:r>
            <a:r>
              <a:rPr lang="en-US" i="0" baseline="0" dirty="0" smtClean="0">
                <a:solidFill>
                  <a:srgbClr val="000000"/>
                </a:solidFill>
                <a:latin typeface="Helvetica"/>
                <a:cs typeface="Helvetica"/>
              </a:rPr>
              <a:t>instead, based on the erotic postcard at the end of the nineteenth century. I was inspired by a book of early erotic Postcards which we also had in our bookshelves. Like so many creative ideas, this one came from combining ideas inspired by two very unconnected books.</a:t>
            </a:r>
          </a:p>
          <a:p>
            <a:endParaRPr lang="en-US" i="0" baseline="0" dirty="0" smtClean="0">
              <a:solidFill>
                <a:srgbClr val="000000"/>
              </a:solidFill>
              <a:latin typeface="Helvetica"/>
              <a:cs typeface="Helvetica"/>
            </a:endParaRPr>
          </a:p>
          <a:p>
            <a:r>
              <a:rPr lang="en-US" i="0" baseline="0" dirty="0" smtClean="0">
                <a:solidFill>
                  <a:srgbClr val="000000"/>
                </a:solidFill>
                <a:latin typeface="Helvetica"/>
                <a:cs typeface="Helvetica"/>
              </a:rPr>
              <a:t>Show short 2.5 minute </a:t>
            </a:r>
            <a:r>
              <a:rPr lang="en-US" i="0" baseline="0" dirty="0" err="1" smtClean="0">
                <a:solidFill>
                  <a:srgbClr val="000000"/>
                </a:solidFill>
                <a:latin typeface="Helvetica"/>
                <a:cs typeface="Helvetica"/>
              </a:rPr>
              <a:t>ViDEO</a:t>
            </a:r>
            <a:r>
              <a:rPr lang="en-US" i="0" baseline="0" dirty="0" smtClean="0">
                <a:solidFill>
                  <a:srgbClr val="000000"/>
                </a:solidFill>
                <a:latin typeface="Helvetica"/>
                <a:cs typeface="Helvetica"/>
              </a:rPr>
              <a:t> of third draft that was sent to the </a:t>
            </a:r>
            <a:r>
              <a:rPr lang="en-US" i="0" baseline="0" dirty="0" err="1" smtClean="0">
                <a:solidFill>
                  <a:srgbClr val="000000"/>
                </a:solidFill>
                <a:latin typeface="Helvetica"/>
                <a:cs typeface="Helvetica"/>
              </a:rPr>
              <a:t>Franfurt</a:t>
            </a:r>
            <a:r>
              <a:rPr lang="en-US" i="0" baseline="0" dirty="0" smtClean="0">
                <a:solidFill>
                  <a:srgbClr val="000000"/>
                </a:solidFill>
                <a:latin typeface="Helvetica"/>
                <a:cs typeface="Helvetica"/>
              </a:rPr>
              <a:t> book Fair to pre-sell the book</a:t>
            </a:r>
            <a:endParaRPr lang="en-US" i="0" dirty="0">
              <a:solidFill>
                <a:srgbClr val="000000"/>
              </a:solidFill>
              <a:latin typeface="Helvetica"/>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3</a:t>
            </a:fld>
            <a:endParaRPr lang="en-US"/>
          </a:p>
        </p:txBody>
      </p:sp>
    </p:spTree>
    <p:extLst>
      <p:ext uri="{BB962C8B-B14F-4D97-AF65-F5344CB8AC3E}">
        <p14:creationId xmlns:p14="http://schemas.microsoft.com/office/powerpoint/2010/main" val="27402848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ヒラギノ角ゴ Pro W3" charset="0"/>
                <a:cs typeface="ヒラギノ角ゴ Pro W3" charset="0"/>
              </a:defRPr>
            </a:lvl1pPr>
            <a:lvl2pPr marL="742950" indent="-285750">
              <a:defRPr sz="2400">
                <a:solidFill>
                  <a:schemeClr val="tx1"/>
                </a:solidFill>
                <a:latin typeface="Times" charset="0"/>
                <a:ea typeface="ヒラギノ角ゴ Pro W3" charset="0"/>
                <a:cs typeface="ヒラギノ角ゴ Pro W3" charset="0"/>
              </a:defRPr>
            </a:lvl2pPr>
            <a:lvl3pPr marL="1143000" indent="-228600">
              <a:defRPr sz="2400">
                <a:solidFill>
                  <a:schemeClr val="tx1"/>
                </a:solidFill>
                <a:latin typeface="Times" charset="0"/>
                <a:ea typeface="ヒラギノ角ゴ Pro W3" charset="0"/>
                <a:cs typeface="ヒラギノ角ゴ Pro W3" charset="0"/>
              </a:defRPr>
            </a:lvl3pPr>
            <a:lvl4pPr marL="1600200" indent="-228600">
              <a:defRPr sz="2400">
                <a:solidFill>
                  <a:schemeClr val="tx1"/>
                </a:solidFill>
                <a:latin typeface="Times" charset="0"/>
                <a:ea typeface="ヒラギノ角ゴ Pro W3" charset="0"/>
                <a:cs typeface="ヒラギノ角ゴ Pro W3" charset="0"/>
              </a:defRPr>
            </a:lvl4pPr>
            <a:lvl5pPr marL="2057400" indent="-228600">
              <a:defRPr sz="2400">
                <a:solidFill>
                  <a:schemeClr val="tx1"/>
                </a:solidFill>
                <a:latin typeface="Times"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Times"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Times"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Times"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Times" charset="0"/>
                <a:ea typeface="ヒラギノ角ゴ Pro W3" charset="0"/>
                <a:cs typeface="ヒラギノ角ゴ Pro W3" charset="0"/>
              </a:defRPr>
            </a:lvl9pPr>
          </a:lstStyle>
          <a:p>
            <a:fld id="{09D23016-C13D-704D-8EF5-753D2DD84EE2}" type="slidenum">
              <a:rPr lang="en-US" altLang="ja-JP" sz="1200"/>
              <a:pPr/>
              <a:t>30</a:t>
            </a:fld>
            <a:endParaRPr lang="en-US" altLang="ja-JP" sz="1200"/>
          </a:p>
        </p:txBody>
      </p:sp>
      <p:sp>
        <p:nvSpPr>
          <p:cNvPr id="17410" name="Rectangle 2"/>
          <p:cNvSpPr>
            <a:spLocks noGrp="1" noRot="1" noChangeAspect="1" noChangeArrowheads="1" noTextEdit="1"/>
          </p:cNvSpPr>
          <p:nvPr>
            <p:ph type="sldImg"/>
          </p:nvPr>
        </p:nvSpPr>
        <p:spPr>
          <a:xfrm>
            <a:off x="2857500" y="514350"/>
            <a:ext cx="3429000" cy="2571750"/>
          </a:xfrm>
          <a:ln/>
        </p:spPr>
      </p:sp>
      <p:sp>
        <p:nvSpPr>
          <p:cNvPr id="174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ja-JP" altLang="en-US" dirty="0">
              <a:latin typeface="Times" charset="0"/>
              <a:ea typeface="ＭＳ Ｐゴシック"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altLang="ja-JP" sz="1200" dirty="0" smtClean="0">
                <a:solidFill>
                  <a:srgbClr val="000000"/>
                </a:solidFill>
              </a:rPr>
              <a:t>iPhone used to video/photo tutorials and resources put</a:t>
            </a:r>
            <a:r>
              <a:rPr kumimoji="1" lang="en-US" altLang="ja-JP" sz="1200" baseline="0" dirty="0" smtClean="0">
                <a:solidFill>
                  <a:srgbClr val="000000"/>
                </a:solidFill>
              </a:rPr>
              <a:t> online</a:t>
            </a:r>
            <a:r>
              <a:rPr kumimoji="1" lang="en-US" altLang="ja-JP" sz="1200" dirty="0" smtClean="0">
                <a:solidFill>
                  <a:srgbClr val="000000"/>
                </a:solidFill>
              </a:rPr>
              <a:t>:</a:t>
            </a: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31</a:t>
            </a:fld>
            <a:endParaRPr lang="en-US"/>
          </a:p>
        </p:txBody>
      </p:sp>
    </p:spTree>
    <p:extLst>
      <p:ext uri="{BB962C8B-B14F-4D97-AF65-F5344CB8AC3E}">
        <p14:creationId xmlns:p14="http://schemas.microsoft.com/office/powerpoint/2010/main" val="30330285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sz="1200" i="0" dirty="0" smtClean="0">
                <a:solidFill>
                  <a:srgbClr val="000000"/>
                </a:solidFill>
                <a:latin typeface="Helvetica"/>
                <a:cs typeface="Helvetica"/>
              </a:rPr>
              <a:t>To demo techniques to 130 students at once</a:t>
            </a:r>
          </a:p>
          <a:p>
            <a:r>
              <a:rPr lang="en-US" sz="1200" i="0" dirty="0" smtClean="0">
                <a:solidFill>
                  <a:srgbClr val="000000"/>
                </a:solidFill>
                <a:latin typeface="Helvetica"/>
                <a:cs typeface="Helvetica"/>
              </a:rPr>
              <a:t>I use an over-head projector connected to a data show –</a:t>
            </a:r>
          </a:p>
          <a:p>
            <a:r>
              <a:rPr lang="en-US" sz="1200" i="0" dirty="0" smtClean="0">
                <a:solidFill>
                  <a:srgbClr val="000000"/>
                </a:solidFill>
                <a:latin typeface="Helvetica"/>
                <a:cs typeface="Helvetica"/>
              </a:rPr>
              <a:t>cooking show format with pre-made components</a:t>
            </a:r>
            <a:endParaRPr lang="en-US" dirty="0">
              <a:solidFill>
                <a:srgbClr val="000000"/>
              </a:solidFill>
              <a:latin typeface="Helvetica"/>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32</a:t>
            </a:fld>
            <a:endParaRPr lang="en-US"/>
          </a:p>
        </p:txBody>
      </p:sp>
    </p:spTree>
    <p:extLst>
      <p:ext uri="{BB962C8B-B14F-4D97-AF65-F5344CB8AC3E}">
        <p14:creationId xmlns:p14="http://schemas.microsoft.com/office/powerpoint/2010/main" val="29134327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33</a:t>
            </a:fld>
            <a:endParaRPr lang="en-US"/>
          </a:p>
        </p:txBody>
      </p:sp>
    </p:spTree>
    <p:extLst>
      <p:ext uri="{BB962C8B-B14F-4D97-AF65-F5344CB8AC3E}">
        <p14:creationId xmlns:p14="http://schemas.microsoft.com/office/powerpoint/2010/main" val="14802490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sz="1200" i="0" dirty="0" smtClean="0">
                <a:solidFill>
                  <a:srgbClr val="000000"/>
                </a:solidFill>
                <a:latin typeface="Helvetica"/>
                <a:cs typeface="Helvetica"/>
              </a:rPr>
              <a:t>Demo  followed by workshop for students using pre-cut  components </a:t>
            </a:r>
            <a:endParaRPr lang="en-US" sz="1200" i="0" dirty="0">
              <a:solidFill>
                <a:srgbClr val="000000"/>
              </a:solidFill>
              <a:latin typeface="Helvetica"/>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34</a:t>
            </a:fld>
            <a:endParaRPr lang="en-US"/>
          </a:p>
        </p:txBody>
      </p:sp>
    </p:spTree>
    <p:extLst>
      <p:ext uri="{BB962C8B-B14F-4D97-AF65-F5344CB8AC3E}">
        <p14:creationId xmlns:p14="http://schemas.microsoft.com/office/powerpoint/2010/main" val="157937357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solidFill>
                  <a:srgbClr val="000000"/>
                </a:solidFill>
                <a:latin typeface="Helvetica"/>
                <a:cs typeface="Helvetica"/>
              </a:rPr>
              <a:t>We are</a:t>
            </a:r>
            <a:r>
              <a:rPr lang="en-US" baseline="0" dirty="0" smtClean="0">
                <a:solidFill>
                  <a:srgbClr val="000000"/>
                </a:solidFill>
                <a:latin typeface="Helvetica"/>
                <a:cs typeface="Helvetica"/>
              </a:rPr>
              <a:t> fortunate to have one of the best binderies in the southern </a:t>
            </a:r>
            <a:r>
              <a:rPr lang="en-US" baseline="0" dirty="0" err="1" smtClean="0">
                <a:solidFill>
                  <a:srgbClr val="000000"/>
                </a:solidFill>
                <a:latin typeface="Helvetica"/>
                <a:cs typeface="Helvetica"/>
              </a:rPr>
              <a:t>hemishere</a:t>
            </a:r>
            <a:r>
              <a:rPr lang="en-US" baseline="0" dirty="0" smtClean="0">
                <a:solidFill>
                  <a:srgbClr val="000000"/>
                </a:solidFill>
                <a:latin typeface="Helvetica"/>
                <a:cs typeface="Helvetica"/>
              </a:rPr>
              <a:t> at AUT, which was manned by an excellent bindery technician which made this </a:t>
            </a:r>
            <a:r>
              <a:rPr lang="en-US" baseline="0" dirty="0" err="1" smtClean="0">
                <a:solidFill>
                  <a:srgbClr val="000000"/>
                </a:solidFill>
                <a:latin typeface="Helvetica"/>
                <a:cs typeface="Helvetica"/>
              </a:rPr>
              <a:t>Booworks</a:t>
            </a:r>
            <a:r>
              <a:rPr lang="en-US" baseline="0" dirty="0" smtClean="0">
                <a:solidFill>
                  <a:srgbClr val="000000"/>
                </a:solidFill>
                <a:latin typeface="Helvetica"/>
                <a:cs typeface="Helvetica"/>
              </a:rPr>
              <a:t> assignment possible</a:t>
            </a:r>
            <a:endParaRPr lang="en-US" dirty="0">
              <a:solidFill>
                <a:srgbClr val="000000"/>
              </a:solidFill>
              <a:latin typeface="Helvetica"/>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35</a:t>
            </a:fld>
            <a:endParaRPr lang="en-US"/>
          </a:p>
        </p:txBody>
      </p:sp>
    </p:spTree>
    <p:extLst>
      <p:ext uri="{BB962C8B-B14F-4D97-AF65-F5344CB8AC3E}">
        <p14:creationId xmlns:p14="http://schemas.microsoft.com/office/powerpoint/2010/main" val="8797209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latin typeface="Helvetica"/>
                <a:cs typeface="Helvetica"/>
              </a:rPr>
              <a:t>Students make good use of AUT bindery</a:t>
            </a:r>
            <a:endParaRPr lang="en-US" dirty="0">
              <a:latin typeface="Helvetica"/>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36</a:t>
            </a:fld>
            <a:endParaRPr lang="en-US"/>
          </a:p>
        </p:txBody>
      </p:sp>
    </p:spTree>
    <p:extLst>
      <p:ext uri="{BB962C8B-B14F-4D97-AF65-F5344CB8AC3E}">
        <p14:creationId xmlns:p14="http://schemas.microsoft.com/office/powerpoint/2010/main" val="6703576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altLang="ja-JP" i="0" dirty="0" smtClean="0">
                <a:solidFill>
                  <a:srgbClr val="000000"/>
                </a:solidFill>
                <a:latin typeface="Helvetica"/>
                <a:cs typeface="Helvetica"/>
              </a:rPr>
              <a:t>I successfully</a:t>
            </a:r>
            <a:r>
              <a:rPr kumimoji="1" lang="en-US" altLang="ja-JP" i="0" baseline="0" dirty="0" smtClean="0">
                <a:solidFill>
                  <a:srgbClr val="000000"/>
                </a:solidFill>
                <a:latin typeface="Helvetica"/>
                <a:cs typeface="Helvetica"/>
              </a:rPr>
              <a:t> applied for a grant to get a </a:t>
            </a:r>
            <a:r>
              <a:rPr kumimoji="1" lang="en-US" altLang="ja-JP" i="0" dirty="0" smtClean="0">
                <a:solidFill>
                  <a:srgbClr val="000000"/>
                </a:solidFill>
                <a:latin typeface="Helvetica"/>
                <a:cs typeface="Helvetica"/>
              </a:rPr>
              <a:t>Screen and </a:t>
            </a:r>
            <a:r>
              <a:rPr kumimoji="1" lang="en-US" altLang="ja-JP" i="0" dirty="0" err="1" smtClean="0">
                <a:solidFill>
                  <a:srgbClr val="000000"/>
                </a:solidFill>
                <a:latin typeface="Helvetica"/>
                <a:cs typeface="Helvetica"/>
              </a:rPr>
              <a:t>iPad</a:t>
            </a:r>
            <a:r>
              <a:rPr kumimoji="1" lang="en-US" altLang="ja-JP" i="0" dirty="0" smtClean="0">
                <a:solidFill>
                  <a:srgbClr val="000000"/>
                </a:solidFill>
                <a:latin typeface="Helvetica"/>
                <a:cs typeface="Helvetica"/>
              </a:rPr>
              <a:t> installed in the bindery to give internet access for online resources and YouTube instructional  videos</a:t>
            </a:r>
            <a:endParaRPr kumimoji="1" lang="ja-JP" altLang="en-US" i="0" dirty="0" smtClean="0">
              <a:solidFill>
                <a:srgbClr val="000000"/>
              </a:solidFill>
              <a:latin typeface="Helvetica"/>
              <a:cs typeface="Helvetica"/>
            </a:endParaRP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37</a:t>
            </a:fld>
            <a:endParaRPr lang="en-US"/>
          </a:p>
        </p:txBody>
      </p:sp>
    </p:spTree>
    <p:extLst>
      <p:ext uri="{BB962C8B-B14F-4D97-AF65-F5344CB8AC3E}">
        <p14:creationId xmlns:p14="http://schemas.microsoft.com/office/powerpoint/2010/main" val="9708904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algn="l"/>
            <a:r>
              <a:rPr lang="en-US" altLang="ja-JP" sz="1200" dirty="0" smtClean="0">
                <a:solidFill>
                  <a:srgbClr val="000000"/>
                </a:solidFill>
              </a:rPr>
              <a:t>Some students use paper-engineering in multimodal </a:t>
            </a:r>
            <a:r>
              <a:rPr lang="en-US" altLang="ja-JP" sz="1200" dirty="0" err="1" smtClean="0">
                <a:solidFill>
                  <a:srgbClr val="000000"/>
                </a:solidFill>
              </a:rPr>
              <a:t>bookworks</a:t>
            </a:r>
            <a:endParaRPr lang="en-US" altLang="ja-JP" sz="1200" dirty="0" smtClean="0">
              <a:solidFill>
                <a:srgbClr val="000000"/>
              </a:solidFill>
            </a:endParaRPr>
          </a:p>
          <a:p>
            <a:pPr algn="l"/>
            <a:r>
              <a:rPr lang="en-US" altLang="ja-JP" dirty="0" smtClean="0">
                <a:solidFill>
                  <a:srgbClr val="000000"/>
                </a:solidFill>
              </a:rPr>
              <a:t> </a:t>
            </a:r>
            <a:r>
              <a:rPr lang="en-US" altLang="ja-JP" sz="1200" i="1" dirty="0" smtClean="0">
                <a:solidFill>
                  <a:srgbClr val="000000"/>
                </a:solidFill>
              </a:rPr>
              <a:t>Modern Caveman</a:t>
            </a:r>
            <a:r>
              <a:rPr lang="en-US" altLang="ja-JP" sz="1200" i="0" dirty="0" smtClean="0">
                <a:solidFill>
                  <a:srgbClr val="000000"/>
                </a:solidFill>
              </a:rPr>
              <a:t>, Vinnie Bi, 2012</a:t>
            </a:r>
            <a:r>
              <a:rPr lang="en-US" altLang="ja-JP" sz="1200" dirty="0" smtClean="0">
                <a:solidFill>
                  <a:srgbClr val="000000"/>
                </a:solidFill>
              </a:rPr>
              <a:t>.  Contemporary</a:t>
            </a:r>
            <a:r>
              <a:rPr kumimoji="1" lang="en-US" altLang="ja-JP" sz="1200" dirty="0" smtClean="0">
                <a:solidFill>
                  <a:srgbClr val="000000"/>
                </a:solidFill>
              </a:rPr>
              <a:t> interpretations of Plato’s cave</a:t>
            </a: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38</a:t>
            </a:fld>
            <a:endParaRPr lang="en-US"/>
          </a:p>
        </p:txBody>
      </p:sp>
    </p:spTree>
    <p:extLst>
      <p:ext uri="{BB962C8B-B14F-4D97-AF65-F5344CB8AC3E}">
        <p14:creationId xmlns:p14="http://schemas.microsoft.com/office/powerpoint/2010/main" val="271365622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solidFill>
                  <a:srgbClr val="000000"/>
                </a:solidFill>
                <a:latin typeface="Helvetica"/>
                <a:cs typeface="Helvetica"/>
              </a:rPr>
              <a:t>More examples follow</a:t>
            </a:r>
            <a:endParaRPr lang="en-US" dirty="0">
              <a:solidFill>
                <a:srgbClr val="000000"/>
              </a:solidFill>
              <a:latin typeface="Helvetica"/>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39</a:t>
            </a:fld>
            <a:endParaRPr lang="en-US"/>
          </a:p>
        </p:txBody>
      </p:sp>
    </p:spTree>
    <p:extLst>
      <p:ext uri="{BB962C8B-B14F-4D97-AF65-F5344CB8AC3E}">
        <p14:creationId xmlns:p14="http://schemas.microsoft.com/office/powerpoint/2010/main" val="3524017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p:spPr>
        <p:txBody>
          <a:bodyPr/>
          <a:lstStyle/>
          <a:p>
            <a:fld id="{A23E85F7-CB63-2F48-9A80-529C1EBB4B87}" type="slidenum">
              <a:rPr lang="en-US"/>
              <a:pPr/>
              <a:t>4</a:t>
            </a:fld>
            <a:endParaRPr lang="en-US"/>
          </a:p>
        </p:txBody>
      </p:sp>
      <p:sp>
        <p:nvSpPr>
          <p:cNvPr id="153603" name="Rectangle 2"/>
          <p:cNvSpPr>
            <a:spLocks noGrp="1" noRot="1" noChangeAspect="1" noChangeArrowheads="1"/>
          </p:cNvSpPr>
          <p:nvPr>
            <p:ph type="sldImg"/>
          </p:nvPr>
        </p:nvSpPr>
        <p:spPr>
          <a:xfrm>
            <a:off x="2857500" y="514350"/>
            <a:ext cx="3429000" cy="2571750"/>
          </a:xfrm>
          <a:solidFill>
            <a:srgbClr val="FFFFFF"/>
          </a:solidFill>
          <a:ln/>
        </p:spPr>
      </p:sp>
      <p:sp>
        <p:nvSpPr>
          <p:cNvPr id="15360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dirty="0" smtClean="0">
                <a:solidFill>
                  <a:srgbClr val="000000"/>
                </a:solidFill>
                <a:latin typeface="Helvetica"/>
                <a:cs typeface="Helvetica"/>
              </a:rPr>
              <a:t>SHOW VIDEO</a:t>
            </a:r>
            <a:r>
              <a:rPr lang="en-US" baseline="0" dirty="0" smtClean="0">
                <a:solidFill>
                  <a:srgbClr val="000000"/>
                </a:solidFill>
                <a:latin typeface="Helvetica"/>
                <a:cs typeface="Helvetica"/>
              </a:rPr>
              <a:t>  2mins 35secs</a:t>
            </a:r>
          </a:p>
          <a:p>
            <a:pPr eaLnBrk="1" hangingPunct="1"/>
            <a:endParaRPr lang="en-US" baseline="0" dirty="0" smtClean="0">
              <a:solidFill>
                <a:srgbClr val="000000"/>
              </a:solidFill>
              <a:latin typeface="Helvetica"/>
              <a:cs typeface="Helvetica"/>
            </a:endParaRPr>
          </a:p>
          <a:p>
            <a:pPr eaLnBrk="1" hangingPunct="1"/>
            <a:r>
              <a:rPr lang="en-US" baseline="0" dirty="0" smtClean="0">
                <a:solidFill>
                  <a:srgbClr val="000000"/>
                </a:solidFill>
                <a:latin typeface="Helvetica"/>
                <a:cs typeface="Helvetica"/>
              </a:rPr>
              <a:t>This video is on my website </a:t>
            </a:r>
            <a:r>
              <a:rPr lang="en-US" baseline="0" dirty="0" err="1" smtClean="0">
                <a:solidFill>
                  <a:srgbClr val="000000"/>
                </a:solidFill>
                <a:latin typeface="Helvetica"/>
                <a:cs typeface="Helvetica"/>
              </a:rPr>
              <a:t>LesleyKaiser.com</a:t>
            </a:r>
            <a:endParaRPr lang="en-US" baseline="0" dirty="0" smtClean="0">
              <a:solidFill>
                <a:srgbClr val="000000"/>
              </a:solidFill>
              <a:latin typeface="Helvetica"/>
              <a:cs typeface="Helvetica"/>
            </a:endParaRPr>
          </a:p>
          <a:p>
            <a:endParaRPr lang="en-US" dirty="0" smtClean="0">
              <a:solidFill>
                <a:srgbClr val="000000"/>
              </a:solidFill>
              <a:latin typeface="Helvetica"/>
              <a:cs typeface="Helvetica"/>
            </a:endParaRPr>
          </a:p>
          <a:p>
            <a:r>
              <a:rPr lang="en-US" dirty="0" smtClean="0">
                <a:solidFill>
                  <a:srgbClr val="000000"/>
                </a:solidFill>
                <a:latin typeface="Helvetica"/>
                <a:cs typeface="Helvetica"/>
              </a:rPr>
              <a:t>My prototype consisted of a</a:t>
            </a:r>
            <a:r>
              <a:rPr lang="en-US" baseline="0" dirty="0" smtClean="0">
                <a:solidFill>
                  <a:srgbClr val="000000"/>
                </a:solidFill>
                <a:latin typeface="Helvetica"/>
                <a:cs typeface="Helvetica"/>
              </a:rPr>
              <a:t> folder with each of the mechanisms in it, and the concertina book of the line drawings for the settings (final </a:t>
            </a:r>
            <a:r>
              <a:rPr lang="en-US" baseline="0" dirty="0" err="1" smtClean="0">
                <a:solidFill>
                  <a:srgbClr val="000000"/>
                </a:solidFill>
                <a:latin typeface="Helvetica"/>
                <a:cs typeface="Helvetica"/>
              </a:rPr>
              <a:t>colour</a:t>
            </a:r>
            <a:r>
              <a:rPr lang="en-US" baseline="0" dirty="0" smtClean="0">
                <a:solidFill>
                  <a:srgbClr val="000000"/>
                </a:solidFill>
                <a:latin typeface="Helvetica"/>
                <a:cs typeface="Helvetica"/>
              </a:rPr>
              <a:t> illustrations happens after the factory adaption of the paper-engineering). This is In the current Exhibition next door.</a:t>
            </a:r>
          </a:p>
          <a:p>
            <a:pPr eaLnBrk="1" hangingPunct="1"/>
            <a:endParaRPr lang="en-US" dirty="0">
              <a:solidFill>
                <a:srgbClr val="000000"/>
              </a:solidFill>
              <a:latin typeface="Helvetica"/>
              <a:cs typeface="Helvetica"/>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0" dirty="0" smtClean="0"/>
              <a:t>Morgan Taipei </a:t>
            </a:r>
            <a:r>
              <a:rPr lang="en-US" i="1" dirty="0" smtClean="0"/>
              <a:t>Memory</a:t>
            </a: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40</a:t>
            </a:fld>
            <a:endParaRPr lang="en-US"/>
          </a:p>
        </p:txBody>
      </p:sp>
    </p:spTree>
    <p:extLst>
      <p:ext uri="{BB962C8B-B14F-4D97-AF65-F5344CB8AC3E}">
        <p14:creationId xmlns:p14="http://schemas.microsoft.com/office/powerpoint/2010/main" val="267391617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0" dirty="0" smtClean="0">
                <a:solidFill>
                  <a:srgbClr val="000000"/>
                </a:solidFill>
              </a:rPr>
              <a:t>Morgan Taipei </a:t>
            </a:r>
            <a:r>
              <a:rPr lang="en-US" i="1" dirty="0" smtClean="0">
                <a:solidFill>
                  <a:srgbClr val="000000"/>
                </a:solidFill>
              </a:rPr>
              <a:t>Memory</a:t>
            </a: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41</a:t>
            </a:fld>
            <a:endParaRPr lang="en-US"/>
          </a:p>
        </p:txBody>
      </p:sp>
    </p:spTree>
    <p:extLst>
      <p:ext uri="{BB962C8B-B14F-4D97-AF65-F5344CB8AC3E}">
        <p14:creationId xmlns:p14="http://schemas.microsoft.com/office/powerpoint/2010/main" val="217593707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solidFill>
                  <a:srgbClr val="000000"/>
                </a:solidFill>
              </a:rPr>
              <a:t>Examples of student </a:t>
            </a:r>
            <a:r>
              <a:rPr lang="en-US" dirty="0" err="1" smtClean="0">
                <a:solidFill>
                  <a:srgbClr val="000000"/>
                </a:solidFill>
              </a:rPr>
              <a:t>Bookworks</a:t>
            </a:r>
            <a:r>
              <a:rPr lang="en-US" baseline="0" dirty="0" smtClean="0">
                <a:solidFill>
                  <a:srgbClr val="000000"/>
                </a:solidFill>
              </a:rPr>
              <a:t> 2012</a:t>
            </a:r>
            <a:endParaRPr lang="en-US" dirty="0">
              <a:solidFill>
                <a:srgbClr val="000000"/>
              </a:solidFill>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42</a:t>
            </a:fld>
            <a:endParaRPr lang="en-US"/>
          </a:p>
        </p:txBody>
      </p:sp>
    </p:spTree>
    <p:extLst>
      <p:ext uri="{BB962C8B-B14F-4D97-AF65-F5344CB8AC3E}">
        <p14:creationId xmlns:p14="http://schemas.microsoft.com/office/powerpoint/2010/main" val="138717391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altLang="ja-JP" sz="1200" dirty="0" smtClean="0">
                <a:solidFill>
                  <a:srgbClr val="000000"/>
                </a:solidFill>
                <a:latin typeface="Helvetica"/>
                <a:cs typeface="Helvetica"/>
              </a:rPr>
              <a:t>Pioneering transfer technology onto </a:t>
            </a:r>
            <a:r>
              <a:rPr kumimoji="1" lang="en-US" altLang="ja-JP" sz="1200" dirty="0" err="1" smtClean="0">
                <a:solidFill>
                  <a:srgbClr val="000000"/>
                </a:solidFill>
                <a:latin typeface="Helvetica"/>
                <a:cs typeface="Helvetica"/>
              </a:rPr>
              <a:t>bookcloth</a:t>
            </a:r>
            <a:r>
              <a:rPr kumimoji="1" lang="en-US" altLang="ja-JP" sz="1200" dirty="0" smtClean="0">
                <a:solidFill>
                  <a:srgbClr val="000000"/>
                </a:solidFill>
                <a:latin typeface="Helvetica"/>
                <a:cs typeface="Helvetica"/>
              </a:rPr>
              <a:t>  in print-room </a:t>
            </a:r>
            <a:endParaRPr kumimoji="1" lang="ja-JP" altLang="en-US" sz="1200" dirty="0" smtClean="0">
              <a:solidFill>
                <a:srgbClr val="000000"/>
              </a:solidFill>
              <a:latin typeface="Helvetica"/>
              <a:cs typeface="Helvetica"/>
            </a:endParaRPr>
          </a:p>
          <a:p>
            <a:r>
              <a:rPr lang="en-US" dirty="0" smtClean="0">
                <a:solidFill>
                  <a:srgbClr val="000000"/>
                </a:solidFill>
                <a:latin typeface="Helvetica"/>
                <a:cs typeface="Helvetica"/>
              </a:rPr>
              <a:t>Old and new technologies</a:t>
            </a:r>
            <a:endParaRPr lang="en-US" dirty="0">
              <a:solidFill>
                <a:srgbClr val="000000"/>
              </a:solidFill>
              <a:latin typeface="Helvetica"/>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44</a:t>
            </a:fld>
            <a:endParaRPr lang="en-US"/>
          </a:p>
        </p:txBody>
      </p:sp>
    </p:spTree>
    <p:extLst>
      <p:ext uri="{BB962C8B-B14F-4D97-AF65-F5344CB8AC3E}">
        <p14:creationId xmlns:p14="http://schemas.microsoft.com/office/powerpoint/2010/main" val="22660689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sz="1200" i="0" dirty="0" smtClean="0">
                <a:solidFill>
                  <a:srgbClr val="000000"/>
                </a:solidFill>
              </a:rPr>
              <a:t>Elective Project : Paper-engineering 2013</a:t>
            </a:r>
            <a:endParaRPr lang="en-US" sz="1200" i="0" dirty="0">
              <a:solidFill>
                <a:srgbClr val="000000"/>
              </a:solidFill>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46</a:t>
            </a:fld>
            <a:endParaRPr lang="en-US"/>
          </a:p>
        </p:txBody>
      </p:sp>
    </p:spTree>
    <p:extLst>
      <p:ext uri="{BB962C8B-B14F-4D97-AF65-F5344CB8AC3E}">
        <p14:creationId xmlns:p14="http://schemas.microsoft.com/office/powerpoint/2010/main" val="157530053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1" dirty="0" smtClean="0">
                <a:solidFill>
                  <a:srgbClr val="000000"/>
                </a:solidFill>
                <a:latin typeface="Helvetica" pitchFamily="-108" charset="0"/>
              </a:rPr>
              <a:t>Home, </a:t>
            </a:r>
            <a:r>
              <a:rPr lang="en-US" i="0" dirty="0" smtClean="0">
                <a:solidFill>
                  <a:srgbClr val="000000"/>
                </a:solidFill>
                <a:latin typeface="Helvetica" pitchFamily="-108" charset="0"/>
              </a:rPr>
              <a:t>2013, </a:t>
            </a:r>
            <a:r>
              <a:rPr lang="en-US" i="0" dirty="0" err="1" smtClean="0">
                <a:solidFill>
                  <a:srgbClr val="000000"/>
                </a:solidFill>
                <a:latin typeface="Helvetica" pitchFamily="-108" charset="0"/>
              </a:rPr>
              <a:t>Varnia</a:t>
            </a:r>
            <a:r>
              <a:rPr lang="en-US" i="0" dirty="0" smtClean="0">
                <a:solidFill>
                  <a:srgbClr val="000000"/>
                </a:solidFill>
                <a:latin typeface="Helvetica" pitchFamily="-108" charset="0"/>
              </a:rPr>
              <a:t> Carter. </a:t>
            </a:r>
          </a:p>
          <a:p>
            <a:pPr marL="0" marR="0" indent="0" algn="l" defTabSz="914400" rtl="0" eaLnBrk="0" fontAlgn="base" latinLnBrk="0" hangingPunct="0">
              <a:lnSpc>
                <a:spcPct val="100000"/>
              </a:lnSpc>
              <a:spcBef>
                <a:spcPct val="30000"/>
              </a:spcBef>
              <a:spcAft>
                <a:spcPct val="0"/>
              </a:spcAft>
              <a:buClrTx/>
              <a:buSzTx/>
              <a:buFontTx/>
              <a:buNone/>
              <a:tabLst/>
              <a:defRPr/>
            </a:pPr>
            <a:r>
              <a:rPr lang="en-US" i="0" dirty="0" smtClean="0">
                <a:solidFill>
                  <a:srgbClr val="000000"/>
                </a:solidFill>
                <a:latin typeface="Helvetica" pitchFamily="-108" charset="0"/>
              </a:rPr>
              <a:t>Great use</a:t>
            </a:r>
            <a:r>
              <a:rPr lang="en-US" i="0" baseline="0" dirty="0" smtClean="0">
                <a:solidFill>
                  <a:srgbClr val="000000"/>
                </a:solidFill>
                <a:latin typeface="Helvetica" pitchFamily="-108" charset="0"/>
              </a:rPr>
              <a:t> of new technologies in paper-engineering. She used </a:t>
            </a:r>
            <a:r>
              <a:rPr lang="en-US" sz="1200" b="1" i="0" dirty="0" smtClean="0">
                <a:solidFill>
                  <a:srgbClr val="000000"/>
                </a:solidFill>
                <a:latin typeface="Helvetica" pitchFamily="-108" charset="0"/>
              </a:rPr>
              <a:t>the laser cutting lab at AUT to cut the design into her cover </a:t>
            </a:r>
            <a:r>
              <a:rPr lang="en-US" sz="1200" i="0" dirty="0" smtClean="0">
                <a:solidFill>
                  <a:srgbClr val="000000"/>
                </a:solidFill>
                <a:latin typeface="Helvetica" pitchFamily="-108" charset="0"/>
              </a:rPr>
              <a:t>as well as using the laser cutter for paper cut-outs</a:t>
            </a: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47</a:t>
            </a:fld>
            <a:endParaRPr lang="en-US"/>
          </a:p>
        </p:txBody>
      </p:sp>
    </p:spTree>
    <p:extLst>
      <p:ext uri="{BB962C8B-B14F-4D97-AF65-F5344CB8AC3E}">
        <p14:creationId xmlns:p14="http://schemas.microsoft.com/office/powerpoint/2010/main" val="173208712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1" dirty="0" smtClean="0">
                <a:solidFill>
                  <a:srgbClr val="000000"/>
                </a:solidFill>
                <a:latin typeface="Helvetica" pitchFamily="-108" charset="0"/>
              </a:rPr>
              <a:t>Home </a:t>
            </a:r>
            <a:r>
              <a:rPr lang="en-US" i="0" dirty="0" smtClean="0">
                <a:solidFill>
                  <a:srgbClr val="000000"/>
                </a:solidFill>
                <a:latin typeface="Helvetica" pitchFamily="-108" charset="0"/>
              </a:rPr>
              <a:t>2013 </a:t>
            </a:r>
            <a:r>
              <a:rPr lang="en-US" i="0" dirty="0" err="1" smtClean="0">
                <a:solidFill>
                  <a:srgbClr val="000000"/>
                </a:solidFill>
                <a:latin typeface="Helvetica" pitchFamily="-108" charset="0"/>
              </a:rPr>
              <a:t>Varnia</a:t>
            </a:r>
            <a:r>
              <a:rPr lang="en-US" i="0" dirty="0" smtClean="0">
                <a:solidFill>
                  <a:srgbClr val="000000"/>
                </a:solidFill>
                <a:latin typeface="Helvetica" pitchFamily="-108" charset="0"/>
              </a:rPr>
              <a:t> Carter. Great use</a:t>
            </a:r>
            <a:r>
              <a:rPr lang="en-US" i="0" baseline="0" dirty="0" smtClean="0">
                <a:solidFill>
                  <a:srgbClr val="000000"/>
                </a:solidFill>
                <a:latin typeface="Helvetica" pitchFamily="-108" charset="0"/>
              </a:rPr>
              <a:t> of new </a:t>
            </a:r>
            <a:r>
              <a:rPr lang="en-US" i="0" baseline="0" dirty="0" err="1" smtClean="0">
                <a:solidFill>
                  <a:srgbClr val="000000"/>
                </a:solidFill>
                <a:latin typeface="Helvetica" pitchFamily="-108" charset="0"/>
              </a:rPr>
              <a:t>tehcnologies</a:t>
            </a:r>
            <a:r>
              <a:rPr lang="en-US" i="0" baseline="0" dirty="0" smtClean="0">
                <a:solidFill>
                  <a:srgbClr val="000000"/>
                </a:solidFill>
                <a:latin typeface="Helvetica" pitchFamily="-108" charset="0"/>
              </a:rPr>
              <a:t> in paper-engineering. She used  </a:t>
            </a:r>
            <a:r>
              <a:rPr lang="en-US" sz="1200" i="0" dirty="0" smtClean="0">
                <a:solidFill>
                  <a:srgbClr val="000000"/>
                </a:solidFill>
                <a:latin typeface="Helvetica" pitchFamily="-108" charset="0"/>
              </a:rPr>
              <a:t>the laser cutting lab at AUT to cut the design into her cover as well as using the laser cutter for paper cut-touts</a:t>
            </a: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48</a:t>
            </a:fld>
            <a:endParaRPr lang="en-US"/>
          </a:p>
        </p:txBody>
      </p:sp>
    </p:spTree>
    <p:extLst>
      <p:ext uri="{BB962C8B-B14F-4D97-AF65-F5344CB8AC3E}">
        <p14:creationId xmlns:p14="http://schemas.microsoft.com/office/powerpoint/2010/main" val="128199523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p:spPr>
        <p:txBody>
          <a:bodyPr/>
          <a:lstStyle/>
          <a:p>
            <a:fld id="{19F0055C-FF64-E940-8DC9-F97AD4DD43BF}" type="slidenum">
              <a:rPr lang="en-US"/>
              <a:pPr/>
              <a:t>49</a:t>
            </a:fld>
            <a:endParaRPr lang="en-US"/>
          </a:p>
        </p:txBody>
      </p:sp>
      <p:sp>
        <p:nvSpPr>
          <p:cNvPr id="227331" name="Rectangle 2"/>
          <p:cNvSpPr>
            <a:spLocks noGrp="1" noRot="1" noChangeAspect="1" noChangeArrowheads="1"/>
          </p:cNvSpPr>
          <p:nvPr>
            <p:ph type="sldImg"/>
          </p:nvPr>
        </p:nvSpPr>
        <p:spPr>
          <a:xfrm>
            <a:off x="2859088" y="514350"/>
            <a:ext cx="3429000" cy="2571750"/>
          </a:xfrm>
          <a:solidFill>
            <a:srgbClr val="FFFFFF"/>
          </a:solidFill>
          <a:ln/>
        </p:spPr>
      </p:sp>
      <p:sp>
        <p:nvSpPr>
          <p:cNvPr id="22733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i="1" dirty="0" smtClean="0">
                <a:latin typeface="Helvetica" pitchFamily="-108" charset="0"/>
              </a:rPr>
              <a:t>Home </a:t>
            </a:r>
            <a:r>
              <a:rPr lang="en-US" i="0" dirty="0" smtClean="0">
                <a:latin typeface="Helvetica" pitchFamily="-108" charset="0"/>
              </a:rPr>
              <a:t>2013 </a:t>
            </a:r>
            <a:r>
              <a:rPr lang="en-US" i="0" dirty="0" err="1" smtClean="0">
                <a:latin typeface="Helvetica" pitchFamily="-108" charset="0"/>
              </a:rPr>
              <a:t>Varnia</a:t>
            </a:r>
            <a:r>
              <a:rPr lang="en-US" i="0" dirty="0" smtClean="0">
                <a:latin typeface="Helvetica" pitchFamily="-108" charset="0"/>
              </a:rPr>
              <a:t> Carter. Great use</a:t>
            </a:r>
            <a:r>
              <a:rPr lang="en-US" i="0" baseline="0" dirty="0" smtClean="0">
                <a:latin typeface="Helvetica" pitchFamily="-108" charset="0"/>
              </a:rPr>
              <a:t> of new </a:t>
            </a:r>
            <a:r>
              <a:rPr lang="en-US" i="0" baseline="0" dirty="0" err="1" smtClean="0">
                <a:latin typeface="Helvetica" pitchFamily="-108" charset="0"/>
              </a:rPr>
              <a:t>tehcnologies</a:t>
            </a:r>
            <a:r>
              <a:rPr lang="en-US" i="0" baseline="0" dirty="0" smtClean="0">
                <a:latin typeface="Helvetica" pitchFamily="-108" charset="0"/>
              </a:rPr>
              <a:t> in paper-engineering. She used  </a:t>
            </a:r>
            <a:r>
              <a:rPr lang="en-US" sz="2400" i="0" dirty="0" smtClean="0">
                <a:solidFill>
                  <a:srgbClr val="F6DCB4"/>
                </a:solidFill>
                <a:latin typeface="Helvetica" pitchFamily="-108" charset="0"/>
              </a:rPr>
              <a:t>the laser cutting lab at AUT to cut the design into her cover as well as using the laser cutter for paper cut-touts</a:t>
            </a:r>
            <a:endParaRPr lang="en-US" sz="2400" i="0" dirty="0">
              <a:solidFill>
                <a:srgbClr val="F6DCB4"/>
              </a:solidFill>
              <a:latin typeface="Helvetica" pitchFamily="-108"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1" dirty="0" smtClean="0">
                <a:solidFill>
                  <a:srgbClr val="000000"/>
                </a:solidFill>
                <a:latin typeface="Helvetica" pitchFamily="-108" charset="0"/>
              </a:rPr>
              <a:t>Home, </a:t>
            </a:r>
            <a:r>
              <a:rPr lang="en-US" i="0" dirty="0" smtClean="0">
                <a:solidFill>
                  <a:srgbClr val="000000"/>
                </a:solidFill>
                <a:latin typeface="Helvetica" pitchFamily="-108" charset="0"/>
              </a:rPr>
              <a:t>2013, </a:t>
            </a:r>
            <a:r>
              <a:rPr lang="en-US" i="0" dirty="0" err="1" smtClean="0">
                <a:solidFill>
                  <a:srgbClr val="000000"/>
                </a:solidFill>
                <a:latin typeface="Helvetica" pitchFamily="-108" charset="0"/>
              </a:rPr>
              <a:t>Varnia</a:t>
            </a:r>
            <a:r>
              <a:rPr lang="en-US" i="0" dirty="0" smtClean="0">
                <a:solidFill>
                  <a:srgbClr val="000000"/>
                </a:solidFill>
                <a:latin typeface="Helvetica" pitchFamily="-108" charset="0"/>
              </a:rPr>
              <a:t> Carter. </a:t>
            </a:r>
            <a:endParaRPr lang="en-US" dirty="0">
              <a:solidFill>
                <a:srgbClr val="000000"/>
              </a:solidFill>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50</a:t>
            </a:fld>
            <a:endParaRPr lang="en-US"/>
          </a:p>
        </p:txBody>
      </p:sp>
    </p:spTree>
    <p:extLst>
      <p:ext uri="{BB962C8B-B14F-4D97-AF65-F5344CB8AC3E}">
        <p14:creationId xmlns:p14="http://schemas.microsoft.com/office/powerpoint/2010/main" val="215729443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solidFill>
                  <a:srgbClr val="000000"/>
                </a:solidFill>
              </a:rPr>
              <a:t>Elastic band Up-Pop</a:t>
            </a:r>
            <a:endParaRPr lang="en-US" dirty="0">
              <a:solidFill>
                <a:srgbClr val="000000"/>
              </a:solidFill>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52</a:t>
            </a:fld>
            <a:endParaRPr lang="en-US"/>
          </a:p>
        </p:txBody>
      </p:sp>
    </p:spTree>
    <p:extLst>
      <p:ext uri="{BB962C8B-B14F-4D97-AF65-F5344CB8AC3E}">
        <p14:creationId xmlns:p14="http://schemas.microsoft.com/office/powerpoint/2010/main" val="17972922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eaLnBrk="1" hangingPunct="1"/>
            <a:r>
              <a:rPr lang="en-US" dirty="0" smtClean="0">
                <a:solidFill>
                  <a:srgbClr val="000000"/>
                </a:solidFill>
                <a:latin typeface="Helvetica"/>
                <a:cs typeface="Helvetica"/>
              </a:rPr>
              <a:t>Video </a:t>
            </a:r>
          </a:p>
          <a:p>
            <a:pPr eaLnBrk="1" hangingPunct="1"/>
            <a:endParaRPr lang="en-US" dirty="0" smtClean="0">
              <a:solidFill>
                <a:srgbClr val="000000"/>
              </a:solidFill>
              <a:latin typeface="Helvetica"/>
              <a:cs typeface="Helvetica"/>
            </a:endParaRPr>
          </a:p>
          <a:p>
            <a:pPr eaLnBrk="1" hangingPunct="1"/>
            <a:r>
              <a:rPr lang="en-US" b="1" baseline="0" dirty="0" smtClean="0">
                <a:solidFill>
                  <a:srgbClr val="000000"/>
                </a:solidFill>
                <a:latin typeface="Helvetica"/>
                <a:cs typeface="Helvetica"/>
              </a:rPr>
              <a:t>I placed </a:t>
            </a:r>
            <a:r>
              <a:rPr lang="en-US" b="1" dirty="0" smtClean="0">
                <a:solidFill>
                  <a:srgbClr val="000000"/>
                </a:solidFill>
                <a:latin typeface="Helvetica"/>
                <a:cs typeface="Helvetica"/>
              </a:rPr>
              <a:t>this final </a:t>
            </a:r>
            <a:r>
              <a:rPr lang="en-US" b="1" baseline="0" dirty="0" smtClean="0">
                <a:solidFill>
                  <a:srgbClr val="000000"/>
                </a:solidFill>
                <a:latin typeface="Helvetica"/>
                <a:cs typeface="Helvetica"/>
              </a:rPr>
              <a:t>mockup with Collins publishers </a:t>
            </a:r>
            <a:r>
              <a:rPr lang="en-US" baseline="0" dirty="0" smtClean="0">
                <a:solidFill>
                  <a:srgbClr val="000000"/>
                </a:solidFill>
                <a:latin typeface="Helvetica"/>
                <a:cs typeface="Helvetica"/>
              </a:rPr>
              <a:t>as they were the predominant publisher of popup books at the time, and they </a:t>
            </a:r>
            <a:r>
              <a:rPr lang="en-US" b="1" baseline="0" dirty="0" smtClean="0">
                <a:solidFill>
                  <a:srgbClr val="000000"/>
                </a:solidFill>
                <a:latin typeface="Helvetica"/>
                <a:cs typeface="Helvetica"/>
              </a:rPr>
              <a:t>sent it  over to </a:t>
            </a:r>
            <a:r>
              <a:rPr lang="en-US" b="1" i="1" baseline="0" dirty="0" err="1" smtClean="0">
                <a:solidFill>
                  <a:srgbClr val="000000"/>
                </a:solidFill>
                <a:latin typeface="Helvetica"/>
                <a:cs typeface="Helvetica"/>
              </a:rPr>
              <a:t>Intervisual</a:t>
            </a:r>
            <a:r>
              <a:rPr lang="en-US" b="1" i="1" baseline="0" dirty="0" smtClean="0">
                <a:solidFill>
                  <a:srgbClr val="000000"/>
                </a:solidFill>
                <a:latin typeface="Helvetica"/>
                <a:cs typeface="Helvetica"/>
              </a:rPr>
              <a:t> Communications</a:t>
            </a:r>
            <a:r>
              <a:rPr lang="en-US" b="1" baseline="0" dirty="0" smtClean="0">
                <a:solidFill>
                  <a:srgbClr val="000000"/>
                </a:solidFill>
                <a:latin typeface="Helvetica"/>
                <a:cs typeface="Helvetica"/>
              </a:rPr>
              <a:t>, which, in 1981, </a:t>
            </a:r>
            <a:r>
              <a:rPr lang="en-US" baseline="0" dirty="0" smtClean="0">
                <a:solidFill>
                  <a:srgbClr val="000000"/>
                </a:solidFill>
                <a:latin typeface="Helvetica"/>
                <a:cs typeface="Helvetica"/>
              </a:rPr>
              <a:t>was the only company world–wide set up to produce the new wave of pop-up books. </a:t>
            </a:r>
          </a:p>
          <a:p>
            <a:pPr eaLnBrk="1" hangingPunct="1"/>
            <a:endParaRPr lang="en-US" baseline="0" dirty="0" smtClean="0">
              <a:solidFill>
                <a:srgbClr val="000000"/>
              </a:solidFill>
              <a:latin typeface="Helvetica"/>
              <a:cs typeface="Helvetica"/>
            </a:endParaRPr>
          </a:p>
          <a:p>
            <a:pPr eaLnBrk="1" hangingPunct="1"/>
            <a:r>
              <a:rPr lang="en-US" b="1" baseline="0" dirty="0" smtClean="0">
                <a:solidFill>
                  <a:srgbClr val="000000"/>
                </a:solidFill>
                <a:latin typeface="Helvetica"/>
                <a:cs typeface="Helvetica"/>
              </a:rPr>
              <a:t>To publish a popup book you needed to pre-sell at least 100,000 copies </a:t>
            </a:r>
            <a:r>
              <a:rPr lang="en-US" baseline="0" dirty="0" smtClean="0">
                <a:solidFill>
                  <a:srgbClr val="000000"/>
                </a:solidFill>
                <a:latin typeface="Helvetica"/>
                <a:cs typeface="Helvetica"/>
              </a:rPr>
              <a:t>to justify the expensive manufacturing set-up costs of the die-cutting and assembly, so the publishers took it to The Frankfurt Book Fair to get pre-sales for the concept. </a:t>
            </a:r>
          </a:p>
          <a:p>
            <a:pPr eaLnBrk="1" hangingPunct="1"/>
            <a:endParaRPr lang="en-US" b="1" i="0" baseline="0" dirty="0" smtClean="0">
              <a:solidFill>
                <a:srgbClr val="000000"/>
              </a:solidFill>
              <a:latin typeface="Helvetica"/>
              <a:cs typeface="Helvetica"/>
            </a:endParaRPr>
          </a:p>
          <a:p>
            <a:pPr eaLnBrk="1" hangingPunct="1"/>
            <a:r>
              <a:rPr lang="en-US" b="1" i="0" baseline="0" dirty="0" smtClean="0">
                <a:solidFill>
                  <a:srgbClr val="000000"/>
                </a:solidFill>
                <a:latin typeface="Helvetica"/>
                <a:cs typeface="Helvetica"/>
              </a:rPr>
              <a:t>I had great difficulty holding onto my author rights</a:t>
            </a:r>
            <a:r>
              <a:rPr lang="en-US" i="0" baseline="0" dirty="0" smtClean="0">
                <a:solidFill>
                  <a:srgbClr val="000000"/>
                </a:solidFill>
                <a:latin typeface="Helvetica"/>
                <a:cs typeface="Helvetica"/>
              </a:rPr>
              <a:t>, as </a:t>
            </a:r>
            <a:r>
              <a:rPr lang="en-US" i="1" baseline="0" dirty="0" err="1" smtClean="0">
                <a:solidFill>
                  <a:srgbClr val="000000"/>
                </a:solidFill>
                <a:latin typeface="Helvetica"/>
                <a:cs typeface="Helvetica"/>
              </a:rPr>
              <a:t>Intervisual</a:t>
            </a:r>
            <a:r>
              <a:rPr lang="en-US" i="1" baseline="0" dirty="0" smtClean="0">
                <a:solidFill>
                  <a:srgbClr val="000000"/>
                </a:solidFill>
                <a:latin typeface="Helvetica"/>
                <a:cs typeface="Helvetica"/>
              </a:rPr>
              <a:t> Communications </a:t>
            </a:r>
            <a:r>
              <a:rPr lang="en-US" baseline="0" dirty="0" smtClean="0">
                <a:solidFill>
                  <a:srgbClr val="000000"/>
                </a:solidFill>
                <a:latin typeface="Helvetica"/>
                <a:cs typeface="Helvetica"/>
              </a:rPr>
              <a:t>are an American company that had a team of writers, paper-engineers and illustrators governed </a:t>
            </a:r>
            <a:r>
              <a:rPr lang="en-US" b="1" baseline="0" dirty="0" smtClean="0">
                <a:solidFill>
                  <a:srgbClr val="000000"/>
                </a:solidFill>
                <a:latin typeface="Helvetica"/>
                <a:cs typeface="Helvetica"/>
              </a:rPr>
              <a:t>by unions </a:t>
            </a:r>
            <a:r>
              <a:rPr lang="en-US" baseline="0" dirty="0" smtClean="0">
                <a:solidFill>
                  <a:srgbClr val="000000"/>
                </a:solidFill>
                <a:latin typeface="Helvetica"/>
                <a:cs typeface="Helvetica"/>
              </a:rPr>
              <a:t>and all popup books they produced to date were in-house team efforts and they had not been approached before by an outsider. </a:t>
            </a:r>
          </a:p>
          <a:p>
            <a:pPr eaLnBrk="1" hangingPunct="1"/>
            <a:endParaRPr lang="en-US" baseline="0" dirty="0" smtClean="0">
              <a:solidFill>
                <a:srgbClr val="000000"/>
              </a:solidFill>
              <a:latin typeface="Helvetica"/>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5</a:t>
            </a:fld>
            <a:endParaRPr lang="en-US"/>
          </a:p>
        </p:txBody>
      </p:sp>
    </p:spTree>
    <p:extLst>
      <p:ext uri="{BB962C8B-B14F-4D97-AF65-F5344CB8AC3E}">
        <p14:creationId xmlns:p14="http://schemas.microsoft.com/office/powerpoint/2010/main" val="258393092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p:spPr>
        <p:txBody>
          <a:bodyPr/>
          <a:lstStyle/>
          <a:p>
            <a:fld id="{19F0055C-FF64-E940-8DC9-F97AD4DD43BF}" type="slidenum">
              <a:rPr lang="en-US"/>
              <a:pPr/>
              <a:t>53</a:t>
            </a:fld>
            <a:endParaRPr lang="en-US"/>
          </a:p>
        </p:txBody>
      </p:sp>
      <p:sp>
        <p:nvSpPr>
          <p:cNvPr id="227331" name="Rectangle 2"/>
          <p:cNvSpPr>
            <a:spLocks noGrp="1" noRot="1" noChangeAspect="1" noChangeArrowheads="1"/>
          </p:cNvSpPr>
          <p:nvPr>
            <p:ph type="sldImg"/>
          </p:nvPr>
        </p:nvSpPr>
        <p:spPr>
          <a:xfrm>
            <a:off x="2859088" y="514350"/>
            <a:ext cx="3429000" cy="2571750"/>
          </a:xfrm>
          <a:solidFill>
            <a:srgbClr val="FFFFFF"/>
          </a:solidFill>
          <a:ln/>
        </p:spPr>
      </p:sp>
      <p:sp>
        <p:nvSpPr>
          <p:cNvPr id="22733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z="2400" i="1" dirty="0">
              <a:solidFill>
                <a:srgbClr val="F6DCB4"/>
              </a:solidFill>
              <a:latin typeface="Helvetica" pitchFamily="-108"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err="1" smtClean="0">
                <a:solidFill>
                  <a:srgbClr val="000000"/>
                </a:solidFill>
              </a:rPr>
              <a:t>Varnia</a:t>
            </a:r>
            <a:r>
              <a:rPr lang="en-US" dirty="0" smtClean="0">
                <a:solidFill>
                  <a:srgbClr val="000000"/>
                </a:solidFill>
              </a:rPr>
              <a:t> Carter, </a:t>
            </a:r>
            <a:r>
              <a:rPr lang="en-US" i="1" dirty="0" smtClean="0">
                <a:solidFill>
                  <a:srgbClr val="000000"/>
                </a:solidFill>
              </a:rPr>
              <a:t>Our Polar Apothegms, 2012</a:t>
            </a:r>
            <a:endParaRPr lang="en-US" i="1" dirty="0">
              <a:solidFill>
                <a:srgbClr val="000000"/>
              </a:solidFill>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54</a:t>
            </a:fld>
            <a:endParaRPr lang="en-US"/>
          </a:p>
        </p:txBody>
      </p:sp>
    </p:spTree>
    <p:extLst>
      <p:ext uri="{BB962C8B-B14F-4D97-AF65-F5344CB8AC3E}">
        <p14:creationId xmlns:p14="http://schemas.microsoft.com/office/powerpoint/2010/main" val="371162068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sz="1200" i="0" dirty="0" err="1" smtClean="0">
                <a:solidFill>
                  <a:schemeClr val="tx1"/>
                </a:solidFill>
                <a:latin typeface="Helvetica"/>
                <a:ea typeface="ＭＳ Ｐゴシック" pitchFamily="-108" charset="-128"/>
                <a:cs typeface="Helvetica"/>
              </a:rPr>
              <a:t>Lise</a:t>
            </a:r>
            <a:r>
              <a:rPr lang="en-AU" sz="1200" i="0" dirty="0" smtClean="0">
                <a:solidFill>
                  <a:schemeClr val="tx1"/>
                </a:solidFill>
                <a:latin typeface="Helvetica"/>
                <a:ea typeface="ＭＳ Ｐゴシック" pitchFamily="-108" charset="-128"/>
                <a:cs typeface="Helvetica"/>
              </a:rPr>
              <a:t> </a:t>
            </a:r>
            <a:r>
              <a:rPr lang="en-US" sz="1200" i="0" dirty="0" err="1" smtClean="0">
                <a:solidFill>
                  <a:schemeClr val="tx1"/>
                </a:solidFill>
                <a:latin typeface="Helvetica"/>
                <a:ea typeface="ＭＳ Ｐゴシック" pitchFamily="-108" charset="-128"/>
                <a:cs typeface="Helvetica"/>
              </a:rPr>
              <a:t>Koks</a:t>
            </a:r>
            <a:r>
              <a:rPr lang="en-US" sz="1200" i="0" dirty="0" smtClean="0">
                <a:solidFill>
                  <a:schemeClr val="tx1"/>
                </a:solidFill>
                <a:latin typeface="Helvetica"/>
                <a:ea typeface="ＭＳ Ｐゴシック" pitchFamily="-108" charset="-128"/>
                <a:cs typeface="Helvetica"/>
              </a:rPr>
              <a:t>, 2013, </a:t>
            </a:r>
            <a:r>
              <a:rPr lang="en-US" sz="1200" dirty="0" smtClean="0">
                <a:solidFill>
                  <a:schemeClr val="tx1"/>
                </a:solidFill>
                <a:latin typeface="Helvetica"/>
                <a:ea typeface="ＭＳ Ｐゴシック" pitchFamily="-108" charset="-128"/>
                <a:cs typeface="Helvetica"/>
              </a:rPr>
              <a:t>Hand Shadow Puppets</a:t>
            </a:r>
            <a:endParaRPr lang="en-AU" sz="1200" dirty="0" smtClean="0">
              <a:solidFill>
                <a:schemeClr val="tx1"/>
              </a:solidFill>
              <a:latin typeface="Helvetica"/>
              <a:ea typeface="ＭＳ Ｐゴシック" pitchFamily="-108" charset="-128"/>
              <a:cs typeface="Helvetica"/>
            </a:endParaRP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55</a:t>
            </a:fld>
            <a:endParaRPr lang="en-US"/>
          </a:p>
        </p:txBody>
      </p:sp>
    </p:spTree>
    <p:extLst>
      <p:ext uri="{BB962C8B-B14F-4D97-AF65-F5344CB8AC3E}">
        <p14:creationId xmlns:p14="http://schemas.microsoft.com/office/powerpoint/2010/main" val="408957301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p:spPr>
        <p:txBody>
          <a:bodyPr/>
          <a:lstStyle/>
          <a:p>
            <a:fld id="{19F0055C-FF64-E940-8DC9-F97AD4DD43BF}" type="slidenum">
              <a:rPr lang="en-US"/>
              <a:pPr/>
              <a:t>56</a:t>
            </a:fld>
            <a:endParaRPr lang="en-US"/>
          </a:p>
        </p:txBody>
      </p:sp>
      <p:sp>
        <p:nvSpPr>
          <p:cNvPr id="227331" name="Rectangle 2"/>
          <p:cNvSpPr>
            <a:spLocks noGrp="1" noRot="1" noChangeAspect="1" noChangeArrowheads="1"/>
          </p:cNvSpPr>
          <p:nvPr>
            <p:ph type="sldImg"/>
          </p:nvPr>
        </p:nvSpPr>
        <p:spPr>
          <a:xfrm>
            <a:off x="2859088" y="514350"/>
            <a:ext cx="3429000" cy="2571750"/>
          </a:xfrm>
          <a:solidFill>
            <a:srgbClr val="FFFFFF"/>
          </a:solidFill>
          <a:ln/>
        </p:spPr>
      </p:sp>
      <p:sp>
        <p:nvSpPr>
          <p:cNvPr id="227332" name="Rectangle 3"/>
          <p:cNvSpPr>
            <a:spLocks noGrp="1" noChangeArrowheads="1"/>
          </p:cNvSpPr>
          <p:nvPr>
            <p:ph type="body" idx="1"/>
          </p:nvPr>
        </p:nvSpPr>
        <p:spPr>
          <a:solidFill>
            <a:srgbClr val="FFFFFF"/>
          </a:solidFill>
          <a:ln>
            <a:solidFill>
              <a:srgbClr val="000000"/>
            </a:solidFill>
          </a:ln>
        </p:spPr>
        <p:txBody>
          <a:bodyPr/>
          <a:lstStyle/>
          <a:p>
            <a:r>
              <a:rPr lang="en-US" sz="1200" kern="1200" dirty="0" err="1" smtClean="0">
                <a:solidFill>
                  <a:srgbClr val="000000"/>
                </a:solidFill>
                <a:effectLst/>
                <a:latin typeface="Times" pitchFamily="-108" charset="0"/>
                <a:ea typeface="ＭＳ Ｐゴシック" pitchFamily="-108" charset="-128"/>
                <a:cs typeface="ＭＳ Ｐゴシック" pitchFamily="-108" charset="-128"/>
              </a:rPr>
              <a:t>Lise</a:t>
            </a:r>
            <a:r>
              <a:rPr lang="en-AU" sz="1200" kern="1200" baseline="0" dirty="0" smtClean="0">
                <a:solidFill>
                  <a:srgbClr val="000000"/>
                </a:solidFill>
                <a:effectLst/>
                <a:latin typeface="Times" pitchFamily="-108" charset="0"/>
                <a:ea typeface="ＭＳ Ｐゴシック" pitchFamily="-108" charset="-128"/>
                <a:cs typeface="ＭＳ Ｐゴシック" pitchFamily="-108" charset="-128"/>
              </a:rPr>
              <a:t> </a:t>
            </a:r>
            <a:r>
              <a:rPr lang="en-US" sz="1200" kern="1200" dirty="0" err="1" smtClean="0">
                <a:solidFill>
                  <a:srgbClr val="000000"/>
                </a:solidFill>
                <a:effectLst/>
                <a:latin typeface="Times" pitchFamily="-108" charset="0"/>
                <a:ea typeface="ＭＳ Ｐゴシック" pitchFamily="-108" charset="-128"/>
                <a:cs typeface="ＭＳ Ｐゴシック" pitchFamily="-108" charset="-128"/>
              </a:rPr>
              <a:t>Koks</a:t>
            </a:r>
            <a:r>
              <a:rPr lang="en-US" sz="1200" kern="1200" dirty="0" smtClean="0">
                <a:solidFill>
                  <a:srgbClr val="000000"/>
                </a:solidFill>
                <a:effectLst/>
                <a:latin typeface="Times" pitchFamily="-108" charset="0"/>
                <a:ea typeface="ＭＳ Ｐゴシック" pitchFamily="-108" charset="-128"/>
                <a:cs typeface="ＭＳ Ｐゴシック" pitchFamily="-108" charset="-128"/>
              </a:rPr>
              <a:t>, 2013</a:t>
            </a:r>
            <a:endParaRPr lang="en-AU" sz="1200" kern="1200" dirty="0">
              <a:solidFill>
                <a:srgbClr val="000000"/>
              </a:solidFill>
              <a:effectLst/>
              <a:latin typeface="Times" pitchFamily="-108" charset="0"/>
              <a:ea typeface="ＭＳ Ｐゴシック" pitchFamily="-108" charset="-128"/>
              <a:cs typeface="ＭＳ Ｐゴシック" pitchFamily="-108" charset="-128"/>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p:spPr>
        <p:txBody>
          <a:bodyPr/>
          <a:lstStyle/>
          <a:p>
            <a:fld id="{19F0055C-FF64-E940-8DC9-F97AD4DD43BF}" type="slidenum">
              <a:rPr lang="en-US"/>
              <a:pPr/>
              <a:t>57</a:t>
            </a:fld>
            <a:endParaRPr lang="en-US"/>
          </a:p>
        </p:txBody>
      </p:sp>
      <p:sp>
        <p:nvSpPr>
          <p:cNvPr id="227331" name="Rectangle 2"/>
          <p:cNvSpPr>
            <a:spLocks noGrp="1" noRot="1" noChangeAspect="1" noChangeArrowheads="1"/>
          </p:cNvSpPr>
          <p:nvPr>
            <p:ph type="sldImg"/>
          </p:nvPr>
        </p:nvSpPr>
        <p:spPr>
          <a:xfrm>
            <a:off x="2859088" y="514350"/>
            <a:ext cx="3429000" cy="2571750"/>
          </a:xfrm>
          <a:solidFill>
            <a:srgbClr val="FFFFFF"/>
          </a:solidFill>
          <a:ln/>
        </p:spPr>
      </p:sp>
      <p:sp>
        <p:nvSpPr>
          <p:cNvPr id="227332" name="Rectangle 3"/>
          <p:cNvSpPr>
            <a:spLocks noGrp="1" noChangeArrowheads="1"/>
          </p:cNvSpPr>
          <p:nvPr>
            <p:ph type="body" idx="1"/>
          </p:nvPr>
        </p:nvSpPr>
        <p:spPr>
          <a:solidFill>
            <a:srgbClr val="FFFFFF"/>
          </a:solidFill>
          <a:ln>
            <a:solidFill>
              <a:srgbClr val="000000"/>
            </a:solidFill>
          </a:ln>
        </p:spPr>
        <p:txBody>
          <a:bodyPr/>
          <a:lstStyle/>
          <a:p>
            <a:r>
              <a:rPr lang="en-US" sz="1200" kern="1200" dirty="0" err="1" smtClean="0">
                <a:solidFill>
                  <a:srgbClr val="000000"/>
                </a:solidFill>
                <a:effectLst/>
                <a:latin typeface="Times" pitchFamily="-108" charset="0"/>
                <a:ea typeface="ＭＳ Ｐゴシック" pitchFamily="-108" charset="-128"/>
                <a:cs typeface="ＭＳ Ｐゴシック" pitchFamily="-108" charset="-128"/>
              </a:rPr>
              <a:t>Lise</a:t>
            </a:r>
            <a:r>
              <a:rPr lang="en-AU" sz="1200" kern="1200" baseline="0" dirty="0" smtClean="0">
                <a:solidFill>
                  <a:srgbClr val="000000"/>
                </a:solidFill>
                <a:effectLst/>
                <a:latin typeface="Times" pitchFamily="-108" charset="0"/>
                <a:ea typeface="ＭＳ Ｐゴシック" pitchFamily="-108" charset="-128"/>
                <a:cs typeface="ＭＳ Ｐゴシック" pitchFamily="-108" charset="-128"/>
              </a:rPr>
              <a:t> </a:t>
            </a:r>
            <a:r>
              <a:rPr lang="en-US" sz="1200" kern="1200" dirty="0" err="1" smtClean="0">
                <a:solidFill>
                  <a:srgbClr val="000000"/>
                </a:solidFill>
                <a:effectLst/>
                <a:latin typeface="Times" pitchFamily="-108" charset="0"/>
                <a:ea typeface="ＭＳ Ｐゴシック" pitchFamily="-108" charset="-128"/>
                <a:cs typeface="ＭＳ Ｐゴシック" pitchFamily="-108" charset="-128"/>
              </a:rPr>
              <a:t>Koks</a:t>
            </a:r>
            <a:r>
              <a:rPr lang="en-US" sz="1200" kern="1200" dirty="0" smtClean="0">
                <a:solidFill>
                  <a:srgbClr val="000000"/>
                </a:solidFill>
                <a:effectLst/>
                <a:latin typeface="Times" pitchFamily="-108" charset="0"/>
                <a:ea typeface="ＭＳ Ｐゴシック" pitchFamily="-108" charset="-128"/>
                <a:cs typeface="ＭＳ Ｐゴシック" pitchFamily="-108" charset="-128"/>
              </a:rPr>
              <a:t>, 2013</a:t>
            </a:r>
            <a:endParaRPr lang="en-AU" sz="1200" kern="1200" dirty="0">
              <a:solidFill>
                <a:srgbClr val="000000"/>
              </a:solidFill>
              <a:effectLst/>
              <a:latin typeface="Times" pitchFamily="-108" charset="0"/>
              <a:ea typeface="ＭＳ Ｐゴシック" pitchFamily="-108" charset="-128"/>
              <a:cs typeface="ＭＳ Ｐゴシック" pitchFamily="-108" charset="-128"/>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p:spPr>
        <p:txBody>
          <a:bodyPr/>
          <a:lstStyle/>
          <a:p>
            <a:fld id="{19F0055C-FF64-E940-8DC9-F97AD4DD43BF}" type="slidenum">
              <a:rPr lang="en-US"/>
              <a:pPr/>
              <a:t>58</a:t>
            </a:fld>
            <a:endParaRPr lang="en-US"/>
          </a:p>
        </p:txBody>
      </p:sp>
      <p:sp>
        <p:nvSpPr>
          <p:cNvPr id="227331" name="Rectangle 2"/>
          <p:cNvSpPr>
            <a:spLocks noGrp="1" noRot="1" noChangeAspect="1" noChangeArrowheads="1"/>
          </p:cNvSpPr>
          <p:nvPr>
            <p:ph type="sldImg"/>
          </p:nvPr>
        </p:nvSpPr>
        <p:spPr>
          <a:xfrm>
            <a:off x="2859088" y="514350"/>
            <a:ext cx="3429000" cy="2571750"/>
          </a:xfrm>
          <a:solidFill>
            <a:srgbClr val="FFFFFF"/>
          </a:solidFill>
          <a:ln/>
        </p:spPr>
      </p:sp>
      <p:sp>
        <p:nvSpPr>
          <p:cNvPr id="227332" name="Rectangle 3"/>
          <p:cNvSpPr>
            <a:spLocks noGrp="1" noChangeArrowheads="1"/>
          </p:cNvSpPr>
          <p:nvPr>
            <p:ph type="body" idx="1"/>
          </p:nvPr>
        </p:nvSpPr>
        <p:spPr>
          <a:solidFill>
            <a:srgbClr val="FFFFFF"/>
          </a:solidFill>
          <a:ln>
            <a:solidFill>
              <a:srgbClr val="000000"/>
            </a:solidFill>
          </a:ln>
        </p:spPr>
        <p:txBody>
          <a:bodyPr/>
          <a:lstStyle/>
          <a:p>
            <a:r>
              <a:rPr lang="en-US" sz="1200" kern="1200" dirty="0" err="1" smtClean="0">
                <a:solidFill>
                  <a:srgbClr val="000000"/>
                </a:solidFill>
                <a:effectLst/>
                <a:latin typeface="Times" pitchFamily="-108" charset="0"/>
                <a:ea typeface="ＭＳ Ｐゴシック" pitchFamily="-108" charset="-128"/>
                <a:cs typeface="ＭＳ Ｐゴシック" pitchFamily="-108" charset="-128"/>
              </a:rPr>
              <a:t>Lise</a:t>
            </a:r>
            <a:r>
              <a:rPr lang="en-AU" sz="1200" kern="1200" baseline="0" dirty="0" smtClean="0">
                <a:solidFill>
                  <a:srgbClr val="000000"/>
                </a:solidFill>
                <a:effectLst/>
                <a:latin typeface="Times" pitchFamily="-108" charset="0"/>
                <a:ea typeface="ＭＳ Ｐゴシック" pitchFamily="-108" charset="-128"/>
                <a:cs typeface="ＭＳ Ｐゴシック" pitchFamily="-108" charset="-128"/>
              </a:rPr>
              <a:t> </a:t>
            </a:r>
            <a:r>
              <a:rPr lang="en-US" sz="1200" kern="1200" dirty="0" err="1" smtClean="0">
                <a:solidFill>
                  <a:srgbClr val="000000"/>
                </a:solidFill>
                <a:effectLst/>
                <a:latin typeface="Times" pitchFamily="-108" charset="0"/>
                <a:ea typeface="ＭＳ Ｐゴシック" pitchFamily="-108" charset="-128"/>
                <a:cs typeface="ＭＳ Ｐゴシック" pitchFamily="-108" charset="-128"/>
              </a:rPr>
              <a:t>Koks</a:t>
            </a:r>
            <a:r>
              <a:rPr lang="en-US" sz="1200" kern="1200" dirty="0" smtClean="0">
                <a:solidFill>
                  <a:srgbClr val="000000"/>
                </a:solidFill>
                <a:effectLst/>
                <a:latin typeface="Times" pitchFamily="-108" charset="0"/>
                <a:ea typeface="ＭＳ Ｐゴシック" pitchFamily="-108" charset="-128"/>
                <a:cs typeface="ＭＳ Ｐゴシック" pitchFamily="-108" charset="-128"/>
              </a:rPr>
              <a:t>, 2013</a:t>
            </a:r>
            <a:endParaRPr lang="en-AU" sz="1200" kern="1200" dirty="0">
              <a:solidFill>
                <a:srgbClr val="000000"/>
              </a:solidFill>
              <a:effectLst/>
              <a:latin typeface="Times" pitchFamily="-108" charset="0"/>
              <a:ea typeface="ＭＳ Ｐゴシック" pitchFamily="-108" charset="-128"/>
              <a:cs typeface="ＭＳ Ｐゴシック" pitchFamily="-108" charset="-128"/>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sz="1200" dirty="0" smtClean="0">
                <a:solidFill>
                  <a:srgbClr val="000000"/>
                </a:solidFill>
              </a:rPr>
              <a:t>Paper-engineering</a:t>
            </a:r>
          </a:p>
          <a:p>
            <a:r>
              <a:rPr lang="en-US" sz="1200" dirty="0" smtClean="0">
                <a:solidFill>
                  <a:srgbClr val="000000"/>
                </a:solidFill>
              </a:rPr>
              <a:t>Elective </a:t>
            </a:r>
            <a:r>
              <a:rPr lang="en-US" dirty="0" smtClean="0">
                <a:solidFill>
                  <a:srgbClr val="000000"/>
                </a:solidFill>
              </a:rPr>
              <a:t>2013</a:t>
            </a:r>
          </a:p>
          <a:p>
            <a:endParaRPr lang="en-US" b="1" dirty="0" smtClean="0">
              <a:solidFill>
                <a:srgbClr val="000000"/>
              </a:solidFill>
            </a:endParaRPr>
          </a:p>
          <a:p>
            <a:r>
              <a:rPr lang="en-US" b="1" dirty="0" smtClean="0">
                <a:solidFill>
                  <a:srgbClr val="000000"/>
                </a:solidFill>
              </a:rPr>
              <a:t>Sample mechanisms plus self-directed pop-up book</a:t>
            </a:r>
            <a:endParaRPr lang="en-US" b="1" dirty="0">
              <a:solidFill>
                <a:srgbClr val="000000"/>
              </a:solidFill>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59</a:t>
            </a:fld>
            <a:endParaRPr lang="en-US"/>
          </a:p>
        </p:txBody>
      </p:sp>
    </p:spTree>
    <p:extLst>
      <p:ext uri="{BB962C8B-B14F-4D97-AF65-F5344CB8AC3E}">
        <p14:creationId xmlns:p14="http://schemas.microsoft.com/office/powerpoint/2010/main" val="320167042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i="1" dirty="0" smtClean="0">
                <a:solidFill>
                  <a:srgbClr val="000000"/>
                </a:solidFill>
                <a:latin typeface="Helvetica"/>
                <a:cs typeface="Helvetica"/>
              </a:rPr>
              <a:t>Who</a:t>
            </a:r>
            <a:r>
              <a:rPr lang="en-US" i="1" baseline="0" dirty="0" smtClean="0">
                <a:solidFill>
                  <a:srgbClr val="000000"/>
                </a:solidFill>
                <a:latin typeface="Helvetica"/>
                <a:cs typeface="Helvetica"/>
              </a:rPr>
              <a:t> needs winds to fly, 2013  </a:t>
            </a:r>
            <a:r>
              <a:rPr lang="en-US" sz="1200" kern="1200" dirty="0" smtClean="0">
                <a:solidFill>
                  <a:srgbClr val="000000"/>
                </a:solidFill>
                <a:effectLst/>
                <a:latin typeface="Helvetica"/>
                <a:ea typeface="ＭＳ Ｐゴシック" pitchFamily="-108" charset="-128"/>
                <a:cs typeface="Helvetica"/>
              </a:rPr>
              <a:t>Elisa</a:t>
            </a:r>
            <a:endParaRPr lang="en-AU" sz="1200" kern="1200" dirty="0" smtClean="0">
              <a:solidFill>
                <a:srgbClr val="000000"/>
              </a:solidFill>
              <a:effectLst/>
              <a:latin typeface="Helvetica"/>
              <a:ea typeface="ＭＳ Ｐゴシック" pitchFamily="-108" charset="-128"/>
              <a:cs typeface="Helvetica"/>
            </a:endParaRPr>
          </a:p>
          <a:p>
            <a:r>
              <a:rPr lang="en-US" sz="1200" kern="1200" dirty="0" smtClean="0">
                <a:solidFill>
                  <a:srgbClr val="000000"/>
                </a:solidFill>
                <a:effectLst/>
                <a:latin typeface="Helvetica"/>
                <a:ea typeface="ＭＳ Ｐゴシック" pitchFamily="-108" charset="-128"/>
                <a:cs typeface="Helvetica"/>
              </a:rPr>
              <a:t>Metz</a:t>
            </a:r>
            <a:endParaRPr lang="en-AU" sz="1200" kern="1200" dirty="0" smtClean="0">
              <a:solidFill>
                <a:srgbClr val="000000"/>
              </a:solidFill>
              <a:effectLst/>
              <a:latin typeface="Helvetica"/>
              <a:ea typeface="ＭＳ Ｐゴシック" pitchFamily="-108" charset="-128"/>
              <a:cs typeface="Helvetica"/>
            </a:endParaRPr>
          </a:p>
          <a:p>
            <a:r>
              <a:rPr lang="en-US" i="0" baseline="0" dirty="0" smtClean="0">
                <a:solidFill>
                  <a:srgbClr val="000000"/>
                </a:solidFill>
                <a:latin typeface="Helvetica"/>
                <a:cs typeface="Helvetica"/>
              </a:rPr>
              <a:t>about Jean Batten </a:t>
            </a:r>
            <a:endParaRPr lang="en-US" i="0" dirty="0">
              <a:solidFill>
                <a:srgbClr val="000000"/>
              </a:solidFill>
              <a:latin typeface="Helvetica"/>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60</a:t>
            </a:fld>
            <a:endParaRPr lang="en-US"/>
          </a:p>
        </p:txBody>
      </p:sp>
    </p:spTree>
    <p:extLst>
      <p:ext uri="{BB962C8B-B14F-4D97-AF65-F5344CB8AC3E}">
        <p14:creationId xmlns:p14="http://schemas.microsoft.com/office/powerpoint/2010/main" val="223295228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61</a:t>
            </a:fld>
            <a:endParaRPr lang="en-US"/>
          </a:p>
        </p:txBody>
      </p:sp>
    </p:spTree>
    <p:extLst>
      <p:ext uri="{BB962C8B-B14F-4D97-AF65-F5344CB8AC3E}">
        <p14:creationId xmlns:p14="http://schemas.microsoft.com/office/powerpoint/2010/main" val="274724666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1" dirty="0" smtClean="0">
                <a:solidFill>
                  <a:srgbClr val="000000"/>
                </a:solidFill>
              </a:rPr>
              <a:t>Early days of animation, </a:t>
            </a:r>
            <a:r>
              <a:rPr lang="en-US" i="0" dirty="0" smtClean="0">
                <a:solidFill>
                  <a:srgbClr val="000000"/>
                </a:solidFill>
              </a:rPr>
              <a:t>2013, </a:t>
            </a:r>
            <a:r>
              <a:rPr lang="en-AU" sz="1200" kern="1200" dirty="0" smtClean="0">
                <a:solidFill>
                  <a:srgbClr val="000000"/>
                </a:solidFill>
                <a:effectLst/>
                <a:latin typeface="Times" pitchFamily="-108" charset="0"/>
                <a:ea typeface="ＭＳ Ｐゴシック" pitchFamily="-108" charset="-128"/>
                <a:cs typeface="ＭＳ Ｐゴシック" pitchFamily="-108" charset="-128"/>
              </a:rPr>
              <a:t>Astrid </a:t>
            </a:r>
            <a:r>
              <a:rPr lang="en-AU" sz="1200" kern="1200" dirty="0" err="1" smtClean="0">
                <a:solidFill>
                  <a:srgbClr val="000000"/>
                </a:solidFill>
                <a:effectLst/>
                <a:latin typeface="Times" pitchFamily="-108" charset="0"/>
                <a:ea typeface="ＭＳ Ｐゴシック" pitchFamily="-108" charset="-128"/>
                <a:cs typeface="ＭＳ Ｐゴシック" pitchFamily="-108" charset="-128"/>
              </a:rPr>
              <a:t>Möller</a:t>
            </a:r>
            <a:endParaRPr lang="en-AU" sz="1200" kern="1200" dirty="0" smtClean="0">
              <a:solidFill>
                <a:srgbClr val="000000"/>
              </a:solidFill>
              <a:effectLst/>
              <a:latin typeface="Times" pitchFamily="-108" charset="0"/>
              <a:ea typeface="ＭＳ Ｐゴシック" pitchFamily="-108" charset="-128"/>
              <a:cs typeface="ＭＳ Ｐゴシック" pitchFamily="-108" charset="-128"/>
            </a:endParaRPr>
          </a:p>
          <a:p>
            <a:endParaRPr lang="en-US" i="0"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62</a:t>
            </a:fld>
            <a:endParaRPr lang="en-US"/>
          </a:p>
        </p:txBody>
      </p:sp>
    </p:spTree>
    <p:extLst>
      <p:ext uri="{BB962C8B-B14F-4D97-AF65-F5344CB8AC3E}">
        <p14:creationId xmlns:p14="http://schemas.microsoft.com/office/powerpoint/2010/main" val="2418180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C6FA0E-04A6-F244-B894-42B6775281E2}" type="slidenum">
              <a:rPr lang="en-US"/>
              <a:pPr/>
              <a:t>6</a:t>
            </a:fld>
            <a:endParaRPr lang="en-US"/>
          </a:p>
        </p:txBody>
      </p:sp>
      <p:sp>
        <p:nvSpPr>
          <p:cNvPr id="335874" name="Rectangle 2"/>
          <p:cNvSpPr>
            <a:spLocks noGrp="1" noRot="1" noChangeAspect="1" noChangeArrowheads="1" noTextEdit="1"/>
          </p:cNvSpPr>
          <p:nvPr>
            <p:ph type="sldImg"/>
          </p:nvPr>
        </p:nvSpPr>
        <p:spPr>
          <a:xfrm>
            <a:off x="2857500" y="514350"/>
            <a:ext cx="3429000" cy="2571750"/>
          </a:xfrm>
          <a:ln/>
          <a:extLst>
            <a:ext uri="{FAA26D3D-D897-4be2-8F04-BA451C77F1D7}">
              <ma14:placeholderFlag xmlns:ma14="http://schemas.microsoft.com/office/mac/drawingml/2011/main" val="1"/>
            </a:ext>
          </a:extLst>
        </p:spPr>
      </p:sp>
      <p:sp>
        <p:nvSpPr>
          <p:cNvPr id="335875" name="Rectangle 3"/>
          <p:cNvSpPr>
            <a:spLocks noGrp="1" noChangeArrowheads="1"/>
          </p:cNvSpPr>
          <p:nvPr>
            <p:ph type="body" idx="1"/>
          </p:nvPr>
        </p:nvSpPr>
        <p:spPr/>
        <p:txBody>
          <a:bodyPr/>
          <a:lstStyle/>
          <a:p>
            <a:r>
              <a:rPr lang="en-US" b="1" dirty="0" smtClean="0">
                <a:solidFill>
                  <a:srgbClr val="000000"/>
                </a:solidFill>
                <a:latin typeface="Helvetica"/>
                <a:cs typeface="Helvetica"/>
              </a:rPr>
              <a:t>To cut a</a:t>
            </a:r>
            <a:r>
              <a:rPr lang="en-US" b="1" baseline="0" dirty="0" smtClean="0">
                <a:solidFill>
                  <a:srgbClr val="000000"/>
                </a:solidFill>
                <a:latin typeface="Helvetica"/>
                <a:cs typeface="Helvetica"/>
              </a:rPr>
              <a:t> long and painful story short, </a:t>
            </a:r>
            <a:r>
              <a:rPr lang="en-US" b="1" i="1" baseline="0" dirty="0" err="1" smtClean="0">
                <a:solidFill>
                  <a:srgbClr val="000000"/>
                </a:solidFill>
                <a:latin typeface="Helvetica"/>
                <a:cs typeface="Helvetica"/>
              </a:rPr>
              <a:t>Intervisual</a:t>
            </a:r>
            <a:r>
              <a:rPr lang="en-US" b="1" i="1" baseline="0" dirty="0" smtClean="0">
                <a:solidFill>
                  <a:srgbClr val="000000"/>
                </a:solidFill>
                <a:latin typeface="Helvetica"/>
                <a:cs typeface="Helvetica"/>
              </a:rPr>
              <a:t> </a:t>
            </a:r>
            <a:r>
              <a:rPr lang="en-US" b="1" dirty="0" smtClean="0">
                <a:solidFill>
                  <a:srgbClr val="000000"/>
                </a:solidFill>
                <a:latin typeface="Helvetica"/>
                <a:cs typeface="Helvetica"/>
              </a:rPr>
              <a:t>took my work and</a:t>
            </a:r>
            <a:r>
              <a:rPr lang="en-US" b="1" baseline="0" dirty="0" smtClean="0">
                <a:solidFill>
                  <a:srgbClr val="000000"/>
                </a:solidFill>
                <a:latin typeface="Helvetica"/>
                <a:cs typeface="Helvetica"/>
              </a:rPr>
              <a:t> created their own version </a:t>
            </a:r>
            <a:r>
              <a:rPr lang="en-US" baseline="0" dirty="0" smtClean="0">
                <a:solidFill>
                  <a:srgbClr val="000000"/>
                </a:solidFill>
                <a:latin typeface="Helvetica"/>
                <a:cs typeface="Helvetica"/>
              </a:rPr>
              <a:t>and added an inane text, </a:t>
            </a:r>
          </a:p>
          <a:p>
            <a:endParaRPr lang="en-US" baseline="0" dirty="0" smtClean="0">
              <a:solidFill>
                <a:srgbClr val="000000"/>
              </a:solidFill>
              <a:latin typeface="Helvetica"/>
              <a:cs typeface="Helvetica"/>
            </a:endParaRPr>
          </a:p>
          <a:p>
            <a:r>
              <a:rPr lang="en-US" baseline="0" dirty="0" smtClean="0">
                <a:solidFill>
                  <a:srgbClr val="000000"/>
                </a:solidFill>
                <a:latin typeface="Helvetica"/>
                <a:cs typeface="Helvetica"/>
              </a:rPr>
              <a:t>changed the illustrations to the style </a:t>
            </a:r>
            <a:r>
              <a:rPr lang="en-US" b="1" baseline="0" dirty="0" smtClean="0">
                <a:solidFill>
                  <a:srgbClr val="000000"/>
                </a:solidFill>
                <a:latin typeface="Helvetica"/>
                <a:cs typeface="Helvetica"/>
              </a:rPr>
              <a:t>of American artist Charles Dana Gibson </a:t>
            </a:r>
            <a:r>
              <a:rPr lang="en-US" baseline="0" dirty="0" smtClean="0">
                <a:solidFill>
                  <a:srgbClr val="000000"/>
                </a:solidFill>
                <a:latin typeface="Helvetica"/>
                <a:cs typeface="Helvetica"/>
              </a:rPr>
              <a:t>rather than in the style of early French erotic postcard artist </a:t>
            </a:r>
            <a:r>
              <a:rPr lang="en-US" b="1" baseline="0" dirty="0" smtClean="0">
                <a:solidFill>
                  <a:srgbClr val="000000"/>
                </a:solidFill>
                <a:latin typeface="Helvetica"/>
                <a:cs typeface="Helvetica"/>
              </a:rPr>
              <a:t>Xavier Sager </a:t>
            </a:r>
            <a:r>
              <a:rPr lang="en-US" baseline="0" dirty="0" smtClean="0">
                <a:solidFill>
                  <a:srgbClr val="000000"/>
                </a:solidFill>
                <a:latin typeface="Helvetica"/>
                <a:cs typeface="Helvetica"/>
              </a:rPr>
              <a:t>whose work I had based my work on with </a:t>
            </a:r>
            <a:r>
              <a:rPr lang="en-US" b="1" baseline="0" dirty="0" smtClean="0">
                <a:solidFill>
                  <a:srgbClr val="000000"/>
                </a:solidFill>
                <a:latin typeface="Helvetica"/>
                <a:cs typeface="Helvetica"/>
              </a:rPr>
              <a:t>historical accuracy</a:t>
            </a:r>
            <a:r>
              <a:rPr lang="en-US" baseline="0" dirty="0" smtClean="0">
                <a:solidFill>
                  <a:srgbClr val="000000"/>
                </a:solidFill>
                <a:latin typeface="Helvetica"/>
                <a:cs typeface="Helvetica"/>
              </a:rPr>
              <a:t>. </a:t>
            </a:r>
          </a:p>
          <a:p>
            <a:endParaRPr lang="en-US" baseline="0" dirty="0"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AU" sz="1200" kern="1200" dirty="0" smtClean="0">
                <a:solidFill>
                  <a:srgbClr val="000000"/>
                </a:solidFill>
                <a:effectLst/>
                <a:latin typeface="Times" pitchFamily="-108" charset="0"/>
                <a:ea typeface="ＭＳ Ｐゴシック" pitchFamily="-108" charset="-128"/>
                <a:cs typeface="ＭＳ Ｐゴシック" pitchFamily="-108" charset="-128"/>
              </a:rPr>
              <a:t> </a:t>
            </a:r>
            <a:r>
              <a:rPr lang="en-US" i="1" dirty="0" smtClean="0">
                <a:solidFill>
                  <a:srgbClr val="000000"/>
                </a:solidFill>
              </a:rPr>
              <a:t>Early days of animation, </a:t>
            </a:r>
            <a:r>
              <a:rPr lang="en-US" i="0" dirty="0" smtClean="0">
                <a:solidFill>
                  <a:srgbClr val="000000"/>
                </a:solidFill>
              </a:rPr>
              <a:t>2013, </a:t>
            </a:r>
            <a:r>
              <a:rPr lang="en-AU" sz="1200" kern="1200" dirty="0" smtClean="0">
                <a:solidFill>
                  <a:srgbClr val="000000"/>
                </a:solidFill>
                <a:effectLst/>
                <a:latin typeface="Times" pitchFamily="-108" charset="0"/>
                <a:ea typeface="ＭＳ Ｐゴシック" pitchFamily="-108" charset="-128"/>
                <a:cs typeface="ＭＳ Ｐゴシック" pitchFamily="-108" charset="-128"/>
              </a:rPr>
              <a:t>Astrid </a:t>
            </a:r>
            <a:r>
              <a:rPr lang="en-AU" sz="1200" kern="1200" dirty="0" err="1" smtClean="0">
                <a:solidFill>
                  <a:srgbClr val="000000"/>
                </a:solidFill>
                <a:effectLst/>
                <a:latin typeface="Times" pitchFamily="-108" charset="0"/>
                <a:ea typeface="ＭＳ Ｐゴシック" pitchFamily="-108" charset="-128"/>
                <a:cs typeface="ＭＳ Ｐゴシック" pitchFamily="-108" charset="-128"/>
              </a:rPr>
              <a:t>Möller</a:t>
            </a:r>
            <a:endParaRPr lang="en-AU" sz="1200" kern="1200" dirty="0" smtClean="0">
              <a:solidFill>
                <a:srgbClr val="000000"/>
              </a:solidFill>
              <a:effectLst/>
              <a:latin typeface="Times" pitchFamily="-108" charset="0"/>
              <a:ea typeface="ＭＳ Ｐゴシック" pitchFamily="-108" charset="-128"/>
              <a:cs typeface="ＭＳ Ｐゴシック" pitchFamily="-108" charset="-128"/>
            </a:endParaRP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63</a:t>
            </a:fld>
            <a:endParaRPr lang="en-US"/>
          </a:p>
        </p:txBody>
      </p:sp>
    </p:spTree>
    <p:extLst>
      <p:ext uri="{BB962C8B-B14F-4D97-AF65-F5344CB8AC3E}">
        <p14:creationId xmlns:p14="http://schemas.microsoft.com/office/powerpoint/2010/main" val="154758824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1" dirty="0" smtClean="0">
                <a:solidFill>
                  <a:srgbClr val="000000"/>
                </a:solidFill>
              </a:rPr>
              <a:t>Early days of animation, </a:t>
            </a:r>
            <a:r>
              <a:rPr lang="en-US" i="0" dirty="0" smtClean="0">
                <a:solidFill>
                  <a:srgbClr val="000000"/>
                </a:solidFill>
              </a:rPr>
              <a:t>2013, </a:t>
            </a:r>
            <a:r>
              <a:rPr lang="en-AU" sz="1200" kern="1200" dirty="0" smtClean="0">
                <a:solidFill>
                  <a:srgbClr val="000000"/>
                </a:solidFill>
                <a:effectLst/>
                <a:latin typeface="Times" pitchFamily="-108" charset="0"/>
                <a:ea typeface="ＭＳ Ｐゴシック" pitchFamily="-108" charset="-128"/>
                <a:cs typeface="ＭＳ Ｐゴシック" pitchFamily="-108" charset="-128"/>
              </a:rPr>
              <a:t>Astrid </a:t>
            </a:r>
            <a:r>
              <a:rPr lang="en-AU" sz="1200" kern="1200" dirty="0" err="1" smtClean="0">
                <a:solidFill>
                  <a:srgbClr val="000000"/>
                </a:solidFill>
                <a:effectLst/>
                <a:latin typeface="Times" pitchFamily="-108" charset="0"/>
                <a:ea typeface="ＭＳ Ｐゴシック" pitchFamily="-108" charset="-128"/>
                <a:cs typeface="ＭＳ Ｐゴシック" pitchFamily="-108" charset="-128"/>
              </a:rPr>
              <a:t>Möller</a:t>
            </a:r>
            <a:endParaRPr lang="en-AU" sz="1200" kern="1200" dirty="0" smtClean="0">
              <a:solidFill>
                <a:srgbClr val="000000"/>
              </a:solidFill>
              <a:effectLst/>
              <a:latin typeface="Times" pitchFamily="-108" charset="0"/>
              <a:ea typeface="ＭＳ Ｐゴシック" pitchFamily="-108" charset="-128"/>
              <a:cs typeface="ＭＳ Ｐゴシック" pitchFamily="-108" charset="-128"/>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64</a:t>
            </a:fld>
            <a:endParaRPr lang="en-US"/>
          </a:p>
        </p:txBody>
      </p:sp>
    </p:spTree>
    <p:extLst>
      <p:ext uri="{BB962C8B-B14F-4D97-AF65-F5344CB8AC3E}">
        <p14:creationId xmlns:p14="http://schemas.microsoft.com/office/powerpoint/2010/main" val="394704071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i="1" dirty="0" smtClean="0">
                <a:solidFill>
                  <a:srgbClr val="000000"/>
                </a:solidFill>
              </a:rPr>
              <a:t>Sailor Sam, </a:t>
            </a:r>
            <a:r>
              <a:rPr lang="en-US" i="0" dirty="0" smtClean="0">
                <a:solidFill>
                  <a:srgbClr val="000000"/>
                </a:solidFill>
              </a:rPr>
              <a:t>2013, Lucy Hawkins </a:t>
            </a:r>
            <a:endParaRPr lang="en-US" i="0" dirty="0">
              <a:solidFill>
                <a:srgbClr val="000000"/>
              </a:solidFill>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65</a:t>
            </a:fld>
            <a:endParaRPr lang="en-US"/>
          </a:p>
        </p:txBody>
      </p:sp>
    </p:spTree>
    <p:extLst>
      <p:ext uri="{BB962C8B-B14F-4D97-AF65-F5344CB8AC3E}">
        <p14:creationId xmlns:p14="http://schemas.microsoft.com/office/powerpoint/2010/main" val="2468548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err="1" smtClean="0">
                <a:solidFill>
                  <a:srgbClr val="000000"/>
                </a:solidFill>
              </a:rPr>
              <a:t>Analiese</a:t>
            </a:r>
            <a:r>
              <a:rPr lang="en-US" dirty="0" smtClean="0">
                <a:solidFill>
                  <a:srgbClr val="000000"/>
                </a:solidFill>
              </a:rPr>
              <a:t> van de </a:t>
            </a:r>
            <a:r>
              <a:rPr lang="en-US" dirty="0" err="1" smtClean="0">
                <a:solidFill>
                  <a:srgbClr val="000000"/>
                </a:solidFill>
              </a:rPr>
              <a:t>Kwaak</a:t>
            </a:r>
            <a:r>
              <a:rPr lang="en-US" dirty="0" smtClean="0">
                <a:solidFill>
                  <a:srgbClr val="000000"/>
                </a:solidFill>
              </a:rPr>
              <a:t>,</a:t>
            </a:r>
            <a:r>
              <a:rPr lang="en-US" baseline="0" dirty="0" smtClean="0">
                <a:solidFill>
                  <a:srgbClr val="000000"/>
                </a:solidFill>
              </a:rPr>
              <a:t> </a:t>
            </a:r>
            <a:r>
              <a:rPr lang="en-US" i="1" baseline="0" dirty="0" smtClean="0">
                <a:solidFill>
                  <a:srgbClr val="000000"/>
                </a:solidFill>
              </a:rPr>
              <a:t>Caricatures</a:t>
            </a:r>
            <a:endParaRPr lang="en-US" i="1" dirty="0">
              <a:solidFill>
                <a:srgbClr val="000000"/>
              </a:solidFill>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66</a:t>
            </a:fld>
            <a:endParaRPr lang="en-US"/>
          </a:p>
        </p:txBody>
      </p:sp>
    </p:spTree>
    <p:extLst>
      <p:ext uri="{BB962C8B-B14F-4D97-AF65-F5344CB8AC3E}">
        <p14:creationId xmlns:p14="http://schemas.microsoft.com/office/powerpoint/2010/main" val="46946982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sz="1200" i="0" dirty="0" smtClean="0"/>
              <a:t>Use of metal rivets</a:t>
            </a:r>
          </a:p>
          <a:p>
            <a:r>
              <a:rPr lang="en-AU" sz="1200" dirty="0" smtClean="0"/>
              <a:t>Pop-Up Music</a:t>
            </a:r>
            <a:r>
              <a:rPr lang="en-AU" sz="1200" i="0" dirty="0" smtClean="0"/>
              <a:t>, Caitlin </a:t>
            </a:r>
            <a:r>
              <a:rPr lang="en-AU" sz="1200" i="0" dirty="0" err="1" smtClean="0"/>
              <a:t>Finnerty</a:t>
            </a:r>
            <a:endParaRPr lang="en-AU" sz="1200" i="0" dirty="0" smtClean="0"/>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67</a:t>
            </a:fld>
            <a:endParaRPr lang="en-US"/>
          </a:p>
        </p:txBody>
      </p:sp>
    </p:spTree>
    <p:extLst>
      <p:ext uri="{BB962C8B-B14F-4D97-AF65-F5344CB8AC3E}">
        <p14:creationId xmlns:p14="http://schemas.microsoft.com/office/powerpoint/2010/main" val="211941114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solidFill>
                  <a:srgbClr val="000000"/>
                </a:solidFill>
              </a:rPr>
              <a:t>Julia-Telford Brown, </a:t>
            </a:r>
            <a:r>
              <a:rPr lang="en-US" i="1" dirty="0" smtClean="0">
                <a:solidFill>
                  <a:srgbClr val="000000"/>
                </a:solidFill>
              </a:rPr>
              <a:t>Landscapes</a:t>
            </a:r>
            <a:endParaRPr lang="en-US" i="1" dirty="0">
              <a:solidFill>
                <a:srgbClr val="000000"/>
              </a:solidFill>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68</a:t>
            </a:fld>
            <a:endParaRPr lang="en-US"/>
          </a:p>
        </p:txBody>
      </p:sp>
    </p:spTree>
    <p:extLst>
      <p:ext uri="{BB962C8B-B14F-4D97-AF65-F5344CB8AC3E}">
        <p14:creationId xmlns:p14="http://schemas.microsoft.com/office/powerpoint/2010/main" val="304614755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p:spPr>
        <p:txBody>
          <a:bodyPr/>
          <a:lstStyle/>
          <a:p>
            <a:fld id="{19F0055C-FF64-E940-8DC9-F97AD4DD43BF}" type="slidenum">
              <a:rPr lang="en-US"/>
              <a:pPr/>
              <a:t>69</a:t>
            </a:fld>
            <a:endParaRPr lang="en-US"/>
          </a:p>
        </p:txBody>
      </p:sp>
      <p:sp>
        <p:nvSpPr>
          <p:cNvPr id="227331" name="Rectangle 2"/>
          <p:cNvSpPr>
            <a:spLocks noGrp="1" noRot="1" noChangeAspect="1" noChangeArrowheads="1"/>
          </p:cNvSpPr>
          <p:nvPr>
            <p:ph type="sldImg"/>
          </p:nvPr>
        </p:nvSpPr>
        <p:spPr>
          <a:xfrm>
            <a:off x="2859088" y="514350"/>
            <a:ext cx="3429000" cy="2571750"/>
          </a:xfrm>
          <a:solidFill>
            <a:srgbClr val="FFFFFF"/>
          </a:solidFill>
          <a:ln/>
        </p:spPr>
      </p:sp>
      <p:sp>
        <p:nvSpPr>
          <p:cNvPr id="22733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i="0" dirty="0" smtClean="0">
                <a:latin typeface="Helvetica" pitchFamily="-108" charset="0"/>
              </a:rPr>
              <a:t>Julia Telford-Brown, 2013</a:t>
            </a:r>
            <a:r>
              <a:rPr lang="en-US" i="1" dirty="0" smtClean="0">
                <a:latin typeface="Helvetica" pitchFamily="-108" charset="0"/>
              </a:rPr>
              <a:t>, Landscapes</a:t>
            </a:r>
            <a:endParaRPr lang="en-US" sz="2400" i="1" dirty="0">
              <a:solidFill>
                <a:srgbClr val="F6DCB4"/>
              </a:solidFill>
              <a:latin typeface="Helvetica" pitchFamily="-108" charset="0"/>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0" dirty="0" smtClean="0">
                <a:latin typeface="Helvetica" pitchFamily="-108" charset="0"/>
              </a:rPr>
              <a:t>Julia Telford-Brown, 2013</a:t>
            </a:r>
            <a:r>
              <a:rPr lang="en-US" i="1" dirty="0" smtClean="0">
                <a:latin typeface="Helvetica" pitchFamily="-108" charset="0"/>
              </a:rPr>
              <a:t>, Landscapes</a:t>
            </a:r>
            <a:endParaRPr lang="en-US" sz="2400" i="1" dirty="0" smtClean="0">
              <a:solidFill>
                <a:srgbClr val="F6DCB4"/>
              </a:solidFill>
              <a:latin typeface="Helvetica" pitchFamily="-108" charset="0"/>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70</a:t>
            </a:fld>
            <a:endParaRPr lang="en-US"/>
          </a:p>
        </p:txBody>
      </p:sp>
    </p:spTree>
    <p:extLst>
      <p:ext uri="{BB962C8B-B14F-4D97-AF65-F5344CB8AC3E}">
        <p14:creationId xmlns:p14="http://schemas.microsoft.com/office/powerpoint/2010/main" val="190288058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p:spPr>
        <p:txBody>
          <a:bodyPr/>
          <a:lstStyle/>
          <a:p>
            <a:fld id="{19F0055C-FF64-E940-8DC9-F97AD4DD43BF}" type="slidenum">
              <a:rPr lang="en-US"/>
              <a:pPr/>
              <a:t>71</a:t>
            </a:fld>
            <a:endParaRPr lang="en-US"/>
          </a:p>
        </p:txBody>
      </p:sp>
      <p:sp>
        <p:nvSpPr>
          <p:cNvPr id="227331" name="Rectangle 2"/>
          <p:cNvSpPr>
            <a:spLocks noGrp="1" noRot="1" noChangeAspect="1" noChangeArrowheads="1"/>
          </p:cNvSpPr>
          <p:nvPr>
            <p:ph type="sldImg"/>
          </p:nvPr>
        </p:nvSpPr>
        <p:spPr>
          <a:xfrm>
            <a:off x="2859088" y="514350"/>
            <a:ext cx="3429000" cy="2571750"/>
          </a:xfrm>
          <a:solidFill>
            <a:srgbClr val="FFFFFF"/>
          </a:solidFill>
          <a:ln/>
        </p:spPr>
      </p:sp>
      <p:sp>
        <p:nvSpPr>
          <p:cNvPr id="22733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i="0" dirty="0" smtClean="0">
                <a:latin typeface="Helvetica" pitchFamily="-108" charset="0"/>
              </a:rPr>
              <a:t>Julia Telford-Brown, 2013</a:t>
            </a:r>
            <a:r>
              <a:rPr lang="en-US" i="1" dirty="0" smtClean="0">
                <a:latin typeface="Helvetica" pitchFamily="-108" charset="0"/>
              </a:rPr>
              <a:t>, Landscapes</a:t>
            </a:r>
            <a:endParaRPr lang="en-US" sz="2400" i="1" dirty="0">
              <a:solidFill>
                <a:srgbClr val="F6DCB4"/>
              </a:solidFill>
              <a:latin typeface="Helvetica" pitchFamily="-108" charset="0"/>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0" dirty="0" smtClean="0">
                <a:solidFill>
                  <a:schemeClr val="tx1"/>
                </a:solidFill>
              </a:rPr>
              <a:t>Paper-engineering elective 2014</a:t>
            </a: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72</a:t>
            </a:fld>
            <a:endParaRPr lang="en-US"/>
          </a:p>
        </p:txBody>
      </p:sp>
    </p:spTree>
    <p:extLst>
      <p:ext uri="{BB962C8B-B14F-4D97-AF65-F5344CB8AC3E}">
        <p14:creationId xmlns:p14="http://schemas.microsoft.com/office/powerpoint/2010/main" val="36982730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solidFill>
                  <a:srgbClr val="000000"/>
                </a:solidFill>
                <a:latin typeface="Helvetica"/>
                <a:cs typeface="Helvetica"/>
              </a:rPr>
              <a:t>Examples of </a:t>
            </a:r>
            <a:r>
              <a:rPr lang="en-US" b="1" baseline="0" dirty="0" smtClean="0">
                <a:solidFill>
                  <a:srgbClr val="000000"/>
                </a:solidFill>
                <a:latin typeface="Helvetica"/>
                <a:cs typeface="Helvetica"/>
              </a:rPr>
              <a:t>European artist Xavier Sager </a:t>
            </a:r>
            <a:r>
              <a:rPr lang="en-US" baseline="0" dirty="0" smtClean="0">
                <a:solidFill>
                  <a:srgbClr val="000000"/>
                </a:solidFill>
                <a:latin typeface="Helvetica"/>
                <a:cs typeface="Helvetica"/>
              </a:rPr>
              <a:t>on the left, whose work I had based my work on and on the right is </a:t>
            </a:r>
            <a:r>
              <a:rPr lang="en-US" b="1" baseline="0" dirty="0" smtClean="0">
                <a:solidFill>
                  <a:srgbClr val="000000"/>
                </a:solidFill>
                <a:latin typeface="Helvetica"/>
                <a:cs typeface="Helvetica"/>
              </a:rPr>
              <a:t>American artist Charles Dana Gibson. </a:t>
            </a:r>
          </a:p>
          <a:p>
            <a:endParaRPr lang="en-US" baseline="0" dirty="0" smtClean="0">
              <a:solidFill>
                <a:srgbClr val="000000"/>
              </a:solidFill>
              <a:latin typeface="Helvetica"/>
              <a:cs typeface="Helvetica"/>
            </a:endParaRPr>
          </a:p>
          <a:p>
            <a:r>
              <a:rPr lang="en-US" baseline="0" dirty="0" smtClean="0">
                <a:solidFill>
                  <a:srgbClr val="000000"/>
                </a:solidFill>
                <a:latin typeface="Helvetica"/>
                <a:cs typeface="Helvetica"/>
              </a:rPr>
              <a:t>The American company had changed the book (without any consultation with me) and had the audacity to suggest they only pay me a nominal fee for the concept!</a:t>
            </a:r>
          </a:p>
          <a:p>
            <a:endParaRPr lang="en-US" baseline="0" dirty="0" smtClean="0">
              <a:solidFill>
                <a:srgbClr val="000000"/>
              </a:solidFill>
              <a:latin typeface="Helvetica"/>
              <a:cs typeface="Helvetica"/>
            </a:endParaRPr>
          </a:p>
          <a:p>
            <a:r>
              <a:rPr lang="en-US" baseline="0" dirty="0" smtClean="0">
                <a:solidFill>
                  <a:srgbClr val="000000"/>
                </a:solidFill>
                <a:latin typeface="Helvetica"/>
                <a:cs typeface="Helvetica"/>
              </a:rPr>
              <a:t>I refused to allow them to proceed but could not stop them publishing their version, so in the end </a:t>
            </a:r>
            <a:r>
              <a:rPr lang="en-US" b="1" baseline="0" dirty="0" smtClean="0">
                <a:solidFill>
                  <a:srgbClr val="000000"/>
                </a:solidFill>
                <a:latin typeface="Helvetica"/>
                <a:cs typeface="Helvetica"/>
              </a:rPr>
              <a:t>Collins, </a:t>
            </a:r>
            <a:r>
              <a:rPr lang="en-US" baseline="0" dirty="0" smtClean="0">
                <a:solidFill>
                  <a:srgbClr val="000000"/>
                </a:solidFill>
                <a:latin typeface="Helvetica"/>
                <a:cs typeface="Helvetica"/>
              </a:rPr>
              <a:t>who were acting now as my agents, </a:t>
            </a:r>
            <a:r>
              <a:rPr lang="en-US" b="1" baseline="0" dirty="0" smtClean="0">
                <a:solidFill>
                  <a:srgbClr val="000000"/>
                </a:solidFill>
                <a:latin typeface="Helvetica"/>
                <a:cs typeface="Helvetica"/>
              </a:rPr>
              <a:t>accepted a 10% of usual 10% authors royalty for me.</a:t>
            </a:r>
          </a:p>
          <a:p>
            <a:endParaRPr lang="en-US" baseline="0" dirty="0" smtClean="0">
              <a:solidFill>
                <a:srgbClr val="000000"/>
              </a:solidFill>
              <a:latin typeface="Helvetica"/>
              <a:cs typeface="Helvetica"/>
            </a:endParaRP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7</a:t>
            </a:fld>
            <a:endParaRPr lang="en-US"/>
          </a:p>
        </p:txBody>
      </p:sp>
    </p:spTree>
    <p:extLst>
      <p:ext uri="{BB962C8B-B14F-4D97-AF65-F5344CB8AC3E}">
        <p14:creationId xmlns:p14="http://schemas.microsoft.com/office/powerpoint/2010/main" val="57887656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i="0" dirty="0" smtClean="0">
                <a:solidFill>
                  <a:srgbClr val="000000"/>
                </a:solidFill>
              </a:rPr>
              <a:t>Paper-engineering elective 2014.</a:t>
            </a:r>
          </a:p>
          <a:p>
            <a:r>
              <a:rPr lang="en-NZ" sz="1200" kern="1200" dirty="0" smtClean="0">
                <a:solidFill>
                  <a:srgbClr val="000000"/>
                </a:solidFill>
                <a:effectLst/>
                <a:latin typeface="Times" pitchFamily="-108" charset="0"/>
                <a:ea typeface="ＭＳ Ｐゴシック" pitchFamily="-108" charset="-128"/>
                <a:cs typeface="ＭＳ Ｐゴシック" pitchFamily="-108" charset="-128"/>
              </a:rPr>
              <a:t>Esther</a:t>
            </a:r>
            <a:r>
              <a:rPr lang="en-AU" sz="1200" kern="1200" baseline="0" dirty="0" smtClean="0">
                <a:solidFill>
                  <a:srgbClr val="000000"/>
                </a:solidFill>
                <a:effectLst/>
                <a:latin typeface="Times" pitchFamily="-108" charset="0"/>
                <a:ea typeface="ＭＳ Ｐゴシック" pitchFamily="-108" charset="-128"/>
                <a:cs typeface="ＭＳ Ｐゴシック" pitchFamily="-108" charset="-128"/>
              </a:rPr>
              <a:t> </a:t>
            </a:r>
            <a:r>
              <a:rPr lang="en-NZ" sz="1200" kern="1200" dirty="0" smtClean="0">
                <a:solidFill>
                  <a:srgbClr val="000000"/>
                </a:solidFill>
                <a:effectLst/>
                <a:latin typeface="Times" pitchFamily="-108" charset="0"/>
                <a:ea typeface="ＭＳ Ｐゴシック" pitchFamily="-108" charset="-128"/>
                <a:cs typeface="ＭＳ Ｐゴシック" pitchFamily="-108" charset="-128"/>
              </a:rPr>
              <a:t>Keyte Beattie</a:t>
            </a:r>
            <a:endParaRPr lang="en-AU" sz="1200" kern="1200" dirty="0" smtClean="0">
              <a:solidFill>
                <a:srgbClr val="000000"/>
              </a:solidFill>
              <a:effectLst/>
              <a:latin typeface="Times" pitchFamily="-108" charset="0"/>
              <a:ea typeface="ＭＳ Ｐゴシック" pitchFamily="-108" charset="-128"/>
              <a:cs typeface="ＭＳ Ｐゴシック" pitchFamily="-108" charset="-128"/>
            </a:endParaRPr>
          </a:p>
          <a:p>
            <a:r>
              <a:rPr lang="en-NZ" sz="1200" kern="1200" dirty="0" smtClean="0">
                <a:solidFill>
                  <a:srgbClr val="000000"/>
                </a:solidFill>
                <a:effectLst/>
                <a:latin typeface="Times" pitchFamily="-108" charset="0"/>
                <a:ea typeface="ＭＳ Ｐゴシック" pitchFamily="-108" charset="-128"/>
                <a:cs typeface="ＭＳ Ｐゴシック" pitchFamily="-108" charset="-128"/>
              </a:rPr>
              <a:t> </a:t>
            </a:r>
            <a:endParaRPr lang="en-AU" sz="1200" kern="1200" dirty="0" smtClean="0">
              <a:solidFill>
                <a:srgbClr val="000000"/>
              </a:solidFill>
              <a:effectLst/>
              <a:latin typeface="Times" pitchFamily="-108" charset="0"/>
              <a:ea typeface="ＭＳ Ｐゴシック" pitchFamily="-108" charset="-128"/>
              <a:cs typeface="ＭＳ Ｐゴシック" pitchFamily="-108" charset="-128"/>
            </a:endParaRPr>
          </a:p>
          <a:p>
            <a:r>
              <a:rPr lang="en-NZ" sz="1200" kern="1200" dirty="0" smtClean="0">
                <a:solidFill>
                  <a:srgbClr val="000000"/>
                </a:solidFill>
                <a:effectLst/>
                <a:latin typeface="Times" pitchFamily="-108" charset="0"/>
                <a:ea typeface="ＭＳ Ｐゴシック" pitchFamily="-108" charset="-128"/>
                <a:cs typeface="ＭＳ Ｐゴシック" pitchFamily="-108" charset="-128"/>
              </a:rPr>
              <a:t>Circus Royale</a:t>
            </a:r>
            <a:endParaRPr lang="en-AU" sz="1200" kern="1200" dirty="0" smtClean="0">
              <a:solidFill>
                <a:srgbClr val="000000"/>
              </a:solidFill>
              <a:effectLst/>
              <a:latin typeface="Times" pitchFamily="-108" charset="0"/>
              <a:ea typeface="ＭＳ Ｐゴシック" pitchFamily="-108" charset="-128"/>
              <a:cs typeface="ＭＳ Ｐゴシック" pitchFamily="-108"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dirty="0" smtClean="0">
              <a:solidFill>
                <a:srgbClr val="FFF1CF"/>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dirty="0" smtClean="0">
              <a:solidFill>
                <a:srgbClr val="FFF1CF"/>
              </a:solidFill>
            </a:endParaRP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73</a:t>
            </a:fld>
            <a:endParaRPr lang="en-US"/>
          </a:p>
        </p:txBody>
      </p:sp>
    </p:spTree>
    <p:extLst>
      <p:ext uri="{BB962C8B-B14F-4D97-AF65-F5344CB8AC3E}">
        <p14:creationId xmlns:p14="http://schemas.microsoft.com/office/powerpoint/2010/main" val="369827305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sz="1200" i="1" dirty="0" err="1" smtClean="0">
                <a:solidFill>
                  <a:srgbClr val="000000"/>
                </a:solidFill>
              </a:rPr>
              <a:t>Moana</a:t>
            </a:r>
            <a:r>
              <a:rPr lang="en-US" sz="1200" i="1" dirty="0" smtClean="0">
                <a:solidFill>
                  <a:srgbClr val="000000"/>
                </a:solidFill>
              </a:rPr>
              <a:t> </a:t>
            </a:r>
            <a:r>
              <a:rPr lang="en-US" sz="1200" i="1" dirty="0" err="1" smtClean="0">
                <a:solidFill>
                  <a:srgbClr val="000000"/>
                </a:solidFill>
              </a:rPr>
              <a:t>Hibbs</a:t>
            </a:r>
            <a:r>
              <a:rPr lang="en-US" sz="1200" dirty="0" smtClean="0">
                <a:solidFill>
                  <a:srgbClr val="000000"/>
                </a:solidFill>
              </a:rPr>
              <a:t>, </a:t>
            </a:r>
            <a:r>
              <a:rPr lang="en-US" sz="1200" i="0" dirty="0" smtClean="0">
                <a:solidFill>
                  <a:srgbClr val="000000"/>
                </a:solidFill>
              </a:rPr>
              <a:t>2014, Business card</a:t>
            </a:r>
            <a:endParaRPr lang="en-US" dirty="0">
              <a:solidFill>
                <a:srgbClr val="000000"/>
              </a:solidFill>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74</a:t>
            </a:fld>
            <a:endParaRPr lang="en-US"/>
          </a:p>
        </p:txBody>
      </p:sp>
    </p:spTree>
    <p:extLst>
      <p:ext uri="{BB962C8B-B14F-4D97-AF65-F5344CB8AC3E}">
        <p14:creationId xmlns:p14="http://schemas.microsoft.com/office/powerpoint/2010/main" val="369827305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0" dirty="0" smtClean="0">
                <a:solidFill>
                  <a:srgbClr val="000000"/>
                </a:solidFill>
              </a:rPr>
              <a:t>Paper-engineering elective 2014</a:t>
            </a:r>
          </a:p>
          <a:p>
            <a:r>
              <a:rPr lang="en-NZ" sz="1200" kern="1200" dirty="0" smtClean="0">
                <a:solidFill>
                  <a:srgbClr val="000000"/>
                </a:solidFill>
                <a:effectLst/>
                <a:latin typeface="Times" pitchFamily="-108" charset="0"/>
                <a:ea typeface="ＭＳ Ｐゴシック" pitchFamily="-108" charset="-128"/>
                <a:cs typeface="ＭＳ Ｐゴシック" pitchFamily="-108" charset="-128"/>
              </a:rPr>
              <a:t>Hina</a:t>
            </a:r>
            <a:r>
              <a:rPr lang="en-AU" sz="1200" kern="1200" baseline="0" dirty="0" smtClean="0">
                <a:solidFill>
                  <a:srgbClr val="000000"/>
                </a:solidFill>
                <a:effectLst/>
                <a:latin typeface="Times" pitchFamily="-108" charset="0"/>
                <a:ea typeface="ＭＳ Ｐゴシック" pitchFamily="-108" charset="-128"/>
                <a:cs typeface="ＭＳ Ｐゴシック" pitchFamily="-108" charset="-128"/>
              </a:rPr>
              <a:t> </a:t>
            </a:r>
            <a:r>
              <a:rPr lang="en-NZ" sz="1200" kern="1200" dirty="0" smtClean="0">
                <a:solidFill>
                  <a:srgbClr val="000000"/>
                </a:solidFill>
                <a:effectLst/>
                <a:latin typeface="Times" pitchFamily="-108" charset="0"/>
                <a:ea typeface="ＭＳ Ｐゴシック" pitchFamily="-108" charset="-128"/>
                <a:cs typeface="ＭＳ Ｐゴシック" pitchFamily="-108" charset="-128"/>
              </a:rPr>
              <a:t>Patel</a:t>
            </a:r>
            <a:r>
              <a:rPr lang="en-AU" sz="1200" kern="1200" dirty="0" smtClean="0">
                <a:solidFill>
                  <a:srgbClr val="000000"/>
                </a:solidFill>
                <a:effectLst/>
                <a:latin typeface="Times" pitchFamily="-108" charset="0"/>
                <a:ea typeface="ＭＳ Ｐゴシック" pitchFamily="-108" charset="-128"/>
                <a:cs typeface="ＭＳ Ｐゴシック" pitchFamily="-108" charset="-128"/>
              </a:rPr>
              <a:t>,</a:t>
            </a:r>
            <a:r>
              <a:rPr lang="en-AU" sz="1200" kern="1200" baseline="0" dirty="0" smtClean="0">
                <a:solidFill>
                  <a:srgbClr val="000000"/>
                </a:solidFill>
                <a:effectLst/>
                <a:latin typeface="Times" pitchFamily="-108" charset="0"/>
                <a:ea typeface="ＭＳ Ｐゴシック" pitchFamily="-108" charset="-128"/>
                <a:cs typeface="ＭＳ Ｐゴシック" pitchFamily="-108" charset="-128"/>
              </a:rPr>
              <a:t> </a:t>
            </a:r>
            <a:r>
              <a:rPr lang="en-NZ" sz="1200" i="1" kern="1200" dirty="0" smtClean="0">
                <a:solidFill>
                  <a:srgbClr val="000000"/>
                </a:solidFill>
                <a:effectLst/>
                <a:latin typeface="Times" pitchFamily="-108" charset="0"/>
                <a:ea typeface="ＭＳ Ｐゴシック" pitchFamily="-108" charset="-128"/>
                <a:cs typeface="ＭＳ Ｐゴシック" pitchFamily="-108" charset="-128"/>
              </a:rPr>
              <a:t>Chacharoh Bandit case files</a:t>
            </a:r>
            <a:endParaRPr lang="en-AU" sz="1200" i="1" kern="1200" dirty="0" smtClean="0">
              <a:solidFill>
                <a:srgbClr val="000000"/>
              </a:solidFill>
              <a:effectLst/>
              <a:latin typeface="Times" pitchFamily="-108" charset="0"/>
              <a:ea typeface="ＭＳ Ｐゴシック" pitchFamily="-108" charset="-128"/>
              <a:cs typeface="ＭＳ Ｐゴシック" pitchFamily="-108" charset="-128"/>
            </a:endParaRP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75</a:t>
            </a:fld>
            <a:endParaRPr lang="en-US"/>
          </a:p>
        </p:txBody>
      </p:sp>
    </p:spTree>
    <p:extLst>
      <p:ext uri="{BB962C8B-B14F-4D97-AF65-F5344CB8AC3E}">
        <p14:creationId xmlns:p14="http://schemas.microsoft.com/office/powerpoint/2010/main" val="369827305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0" dirty="0" smtClean="0">
                <a:solidFill>
                  <a:srgbClr val="000000"/>
                </a:solidFill>
              </a:rPr>
              <a:t>Paper-engineering elective 2014</a:t>
            </a:r>
          </a:p>
          <a:p>
            <a:r>
              <a:rPr lang="en-NZ" sz="1200" kern="1200" dirty="0" smtClean="0">
                <a:solidFill>
                  <a:srgbClr val="000000"/>
                </a:solidFill>
                <a:effectLst/>
                <a:latin typeface="Times" pitchFamily="-108" charset="0"/>
                <a:ea typeface="ＭＳ Ｐゴシック" pitchFamily="-108" charset="-128"/>
                <a:cs typeface="ＭＳ Ｐゴシック" pitchFamily="-108" charset="-128"/>
              </a:rPr>
              <a:t>Hina</a:t>
            </a:r>
            <a:r>
              <a:rPr lang="en-AU" sz="1200" kern="1200" baseline="0" dirty="0" smtClean="0">
                <a:solidFill>
                  <a:srgbClr val="000000"/>
                </a:solidFill>
                <a:effectLst/>
                <a:latin typeface="Times" pitchFamily="-108" charset="0"/>
                <a:ea typeface="ＭＳ Ｐゴシック" pitchFamily="-108" charset="-128"/>
                <a:cs typeface="ＭＳ Ｐゴシック" pitchFamily="-108" charset="-128"/>
              </a:rPr>
              <a:t> </a:t>
            </a:r>
            <a:r>
              <a:rPr lang="en-NZ" sz="1200" kern="1200" dirty="0" smtClean="0">
                <a:solidFill>
                  <a:srgbClr val="000000"/>
                </a:solidFill>
                <a:effectLst/>
                <a:latin typeface="Times" pitchFamily="-108" charset="0"/>
                <a:ea typeface="ＭＳ Ｐゴシック" pitchFamily="-108" charset="-128"/>
                <a:cs typeface="ＭＳ Ｐゴシック" pitchFamily="-108" charset="-128"/>
              </a:rPr>
              <a:t>Patel</a:t>
            </a:r>
            <a:r>
              <a:rPr lang="en-AU" sz="1200" kern="1200" dirty="0" smtClean="0">
                <a:solidFill>
                  <a:srgbClr val="000000"/>
                </a:solidFill>
                <a:effectLst/>
                <a:latin typeface="Times" pitchFamily="-108" charset="0"/>
                <a:ea typeface="ＭＳ Ｐゴシック" pitchFamily="-108" charset="-128"/>
                <a:cs typeface="ＭＳ Ｐゴシック" pitchFamily="-108" charset="-128"/>
              </a:rPr>
              <a:t>,</a:t>
            </a:r>
            <a:r>
              <a:rPr lang="en-AU" sz="1200" kern="1200" baseline="0" dirty="0" smtClean="0">
                <a:solidFill>
                  <a:srgbClr val="000000"/>
                </a:solidFill>
                <a:effectLst/>
                <a:latin typeface="Times" pitchFamily="-108" charset="0"/>
                <a:ea typeface="ＭＳ Ｐゴシック" pitchFamily="-108" charset="-128"/>
                <a:cs typeface="ＭＳ Ｐゴシック" pitchFamily="-108" charset="-128"/>
              </a:rPr>
              <a:t> </a:t>
            </a:r>
            <a:r>
              <a:rPr lang="en-NZ" sz="1200" i="1" kern="1200" dirty="0" smtClean="0">
                <a:solidFill>
                  <a:srgbClr val="000000"/>
                </a:solidFill>
                <a:effectLst/>
                <a:latin typeface="Times" pitchFamily="-108" charset="0"/>
                <a:ea typeface="ＭＳ Ｐゴシック" pitchFamily="-108" charset="-128"/>
                <a:cs typeface="ＭＳ Ｐゴシック" pitchFamily="-108" charset="-128"/>
              </a:rPr>
              <a:t>Chacharoh Bandit case files</a:t>
            </a:r>
            <a:endParaRPr lang="en-AU" sz="1200" i="1" kern="1200" dirty="0" smtClean="0">
              <a:solidFill>
                <a:srgbClr val="000000"/>
              </a:solidFill>
              <a:effectLst/>
              <a:latin typeface="Times" pitchFamily="-108" charset="0"/>
              <a:ea typeface="ＭＳ Ｐゴシック" pitchFamily="-108" charset="-128"/>
              <a:cs typeface="ＭＳ Ｐゴシック" pitchFamily="-108"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i="0" dirty="0" smtClean="0">
                <a:solidFill>
                  <a:srgbClr val="000000"/>
                </a:solidFill>
              </a:rPr>
              <a:t>Paper-engineering elective 2014</a:t>
            </a:r>
          </a:p>
          <a:p>
            <a:r>
              <a:rPr lang="en-NZ" sz="1200" kern="1200" dirty="0" smtClean="0">
                <a:solidFill>
                  <a:srgbClr val="000000"/>
                </a:solidFill>
                <a:effectLst/>
                <a:latin typeface="Times" pitchFamily="-108" charset="0"/>
                <a:ea typeface="ＭＳ Ｐゴシック" pitchFamily="-108" charset="-128"/>
                <a:cs typeface="ＭＳ Ｐゴシック" pitchFamily="-108" charset="-128"/>
              </a:rPr>
              <a:t>Hina</a:t>
            </a:r>
            <a:r>
              <a:rPr lang="en-AU" sz="1200" kern="1200" baseline="0" dirty="0" smtClean="0">
                <a:solidFill>
                  <a:srgbClr val="000000"/>
                </a:solidFill>
                <a:effectLst/>
                <a:latin typeface="Times" pitchFamily="-108" charset="0"/>
                <a:ea typeface="ＭＳ Ｐゴシック" pitchFamily="-108" charset="-128"/>
                <a:cs typeface="ＭＳ Ｐゴシック" pitchFamily="-108" charset="-128"/>
              </a:rPr>
              <a:t> </a:t>
            </a:r>
            <a:r>
              <a:rPr lang="en-NZ" sz="1200" kern="1200" dirty="0" smtClean="0">
                <a:solidFill>
                  <a:srgbClr val="000000"/>
                </a:solidFill>
                <a:effectLst/>
                <a:latin typeface="Times" pitchFamily="-108" charset="0"/>
                <a:ea typeface="ＭＳ Ｐゴシック" pitchFamily="-108" charset="-128"/>
                <a:cs typeface="ＭＳ Ｐゴシック" pitchFamily="-108" charset="-128"/>
              </a:rPr>
              <a:t>Patel</a:t>
            </a:r>
            <a:r>
              <a:rPr lang="en-AU" sz="1200" kern="1200" dirty="0" smtClean="0">
                <a:solidFill>
                  <a:srgbClr val="000000"/>
                </a:solidFill>
                <a:effectLst/>
                <a:latin typeface="Times" pitchFamily="-108" charset="0"/>
                <a:ea typeface="ＭＳ Ｐゴシック" pitchFamily="-108" charset="-128"/>
                <a:cs typeface="ＭＳ Ｐゴシック" pitchFamily="-108" charset="-128"/>
              </a:rPr>
              <a:t>,</a:t>
            </a:r>
            <a:r>
              <a:rPr lang="en-AU" sz="1200" kern="1200" baseline="0" dirty="0" smtClean="0">
                <a:solidFill>
                  <a:srgbClr val="000000"/>
                </a:solidFill>
                <a:effectLst/>
                <a:latin typeface="Times" pitchFamily="-108" charset="0"/>
                <a:ea typeface="ＭＳ Ｐゴシック" pitchFamily="-108" charset="-128"/>
                <a:cs typeface="ＭＳ Ｐゴシック" pitchFamily="-108" charset="-128"/>
              </a:rPr>
              <a:t> </a:t>
            </a:r>
            <a:r>
              <a:rPr lang="en-NZ" sz="1200" i="1" kern="1200" dirty="0" smtClean="0">
                <a:solidFill>
                  <a:srgbClr val="000000"/>
                </a:solidFill>
                <a:effectLst/>
                <a:latin typeface="Times" pitchFamily="-108" charset="0"/>
                <a:ea typeface="ＭＳ Ｐゴシック" pitchFamily="-108" charset="-128"/>
                <a:cs typeface="ＭＳ Ｐゴシック" pitchFamily="-108" charset="-128"/>
              </a:rPr>
              <a:t>Chacharoh Bandit case files</a:t>
            </a:r>
            <a:endParaRPr lang="en-AU" sz="1200" i="1" kern="1200" dirty="0" smtClean="0">
              <a:solidFill>
                <a:srgbClr val="000000"/>
              </a:solidFill>
              <a:effectLst/>
              <a:latin typeface="Times" pitchFamily="-108" charset="0"/>
              <a:ea typeface="ＭＳ Ｐゴシック" pitchFamily="-108" charset="-128"/>
              <a:cs typeface="ＭＳ Ｐゴシック" pitchFamily="-108" charset="-128"/>
            </a:endParaRP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76</a:t>
            </a:fld>
            <a:endParaRPr lang="en-US"/>
          </a:p>
        </p:txBody>
      </p:sp>
    </p:spTree>
    <p:extLst>
      <p:ext uri="{BB962C8B-B14F-4D97-AF65-F5344CB8AC3E}">
        <p14:creationId xmlns:p14="http://schemas.microsoft.com/office/powerpoint/2010/main" val="369827305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0" dirty="0" smtClean="0">
                <a:solidFill>
                  <a:srgbClr val="FFF1CF"/>
                </a:solidFill>
              </a:rPr>
              <a:t>Paper-engineering elective 2014</a:t>
            </a:r>
          </a:p>
          <a:p>
            <a:r>
              <a:rPr lang="en-NZ" sz="1200" kern="1200" dirty="0" smtClean="0">
                <a:solidFill>
                  <a:schemeClr val="tx1"/>
                </a:solidFill>
                <a:effectLst/>
                <a:latin typeface="Times" pitchFamily="-108" charset="0"/>
                <a:ea typeface="ＭＳ Ｐゴシック" pitchFamily="-108" charset="-128"/>
                <a:cs typeface="ＭＳ Ｐゴシック" pitchFamily="-108" charset="-128"/>
              </a:rPr>
              <a:t>Hina</a:t>
            </a:r>
            <a:r>
              <a:rPr lang="en-AU" sz="1200" kern="1200" baseline="0" dirty="0" smtClean="0">
                <a:solidFill>
                  <a:schemeClr val="tx1"/>
                </a:solidFill>
                <a:effectLst/>
                <a:latin typeface="Times" pitchFamily="-108" charset="0"/>
                <a:ea typeface="ＭＳ Ｐゴシック" pitchFamily="-108" charset="-128"/>
                <a:cs typeface="ＭＳ Ｐゴシック" pitchFamily="-108" charset="-128"/>
              </a:rPr>
              <a:t> </a:t>
            </a:r>
            <a:r>
              <a:rPr lang="en-NZ" sz="1200" kern="1200" dirty="0" smtClean="0">
                <a:solidFill>
                  <a:schemeClr val="tx1"/>
                </a:solidFill>
                <a:effectLst/>
                <a:latin typeface="Times" pitchFamily="-108" charset="0"/>
                <a:ea typeface="ＭＳ Ｐゴシック" pitchFamily="-108" charset="-128"/>
                <a:cs typeface="ＭＳ Ｐゴシック" pitchFamily="-108" charset="-128"/>
              </a:rPr>
              <a:t>Patel</a:t>
            </a:r>
            <a:r>
              <a:rPr lang="en-AU" sz="1200" kern="1200" dirty="0" smtClean="0">
                <a:solidFill>
                  <a:schemeClr val="tx1"/>
                </a:solidFill>
                <a:effectLst/>
                <a:latin typeface="Times" pitchFamily="-108" charset="0"/>
                <a:ea typeface="ＭＳ Ｐゴシック" pitchFamily="-108" charset="-128"/>
                <a:cs typeface="ＭＳ Ｐゴシック" pitchFamily="-108" charset="-128"/>
              </a:rPr>
              <a:t>,</a:t>
            </a:r>
            <a:r>
              <a:rPr lang="en-AU" sz="1200" kern="1200" baseline="0" dirty="0" smtClean="0">
                <a:solidFill>
                  <a:schemeClr val="tx1"/>
                </a:solidFill>
                <a:effectLst/>
                <a:latin typeface="Times" pitchFamily="-108" charset="0"/>
                <a:ea typeface="ＭＳ Ｐゴシック" pitchFamily="-108" charset="-128"/>
                <a:cs typeface="ＭＳ Ｐゴシック" pitchFamily="-108" charset="-128"/>
              </a:rPr>
              <a:t> </a:t>
            </a:r>
            <a:r>
              <a:rPr lang="en-NZ" sz="1200" i="1" kern="1200" dirty="0" smtClean="0">
                <a:solidFill>
                  <a:schemeClr val="tx1"/>
                </a:solidFill>
                <a:effectLst/>
                <a:latin typeface="Times" pitchFamily="-108" charset="0"/>
                <a:ea typeface="ＭＳ Ｐゴシック" pitchFamily="-108" charset="-128"/>
                <a:cs typeface="ＭＳ Ｐゴシック" pitchFamily="-108" charset="-128"/>
              </a:rPr>
              <a:t>Chacharoh Bandit case files</a:t>
            </a:r>
            <a:endParaRPr lang="en-AU" sz="1200" i="1" kern="1200" dirty="0" smtClean="0">
              <a:solidFill>
                <a:schemeClr val="tx1"/>
              </a:solidFill>
              <a:effectLst/>
              <a:latin typeface="Times" pitchFamily="-108" charset="0"/>
              <a:ea typeface="ＭＳ Ｐゴシック" pitchFamily="-108" charset="-128"/>
              <a:cs typeface="ＭＳ Ｐゴシック" pitchFamily="-108"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dirty="0" smtClean="0">
              <a:solidFill>
                <a:srgbClr val="000000"/>
              </a:solidFill>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77</a:t>
            </a:fld>
            <a:endParaRPr lang="en-US"/>
          </a:p>
        </p:txBody>
      </p:sp>
    </p:spTree>
    <p:extLst>
      <p:ext uri="{BB962C8B-B14F-4D97-AF65-F5344CB8AC3E}">
        <p14:creationId xmlns:p14="http://schemas.microsoft.com/office/powerpoint/2010/main" val="369827305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1" dirty="0" smtClean="0">
                <a:solidFill>
                  <a:srgbClr val="000000"/>
                </a:solidFill>
              </a:rPr>
              <a:t>Black</a:t>
            </a:r>
            <a:r>
              <a:rPr lang="en-US" i="1" baseline="0" dirty="0" smtClean="0">
                <a:solidFill>
                  <a:srgbClr val="000000"/>
                </a:solidFill>
              </a:rPr>
              <a:t> + White House, </a:t>
            </a:r>
            <a:r>
              <a:rPr lang="en-US" i="0" dirty="0" smtClean="0">
                <a:solidFill>
                  <a:srgbClr val="000000"/>
                </a:solidFill>
              </a:rPr>
              <a:t>Kino Chu, 2014</a:t>
            </a:r>
          </a:p>
          <a:p>
            <a:pPr marL="0" marR="0" indent="0" algn="l" defTabSz="914400" rtl="0" eaLnBrk="0" fontAlgn="base" latinLnBrk="0" hangingPunct="0">
              <a:lnSpc>
                <a:spcPct val="100000"/>
              </a:lnSpc>
              <a:spcBef>
                <a:spcPct val="30000"/>
              </a:spcBef>
              <a:spcAft>
                <a:spcPct val="0"/>
              </a:spcAft>
              <a:buClrTx/>
              <a:buSzTx/>
              <a:buFontTx/>
              <a:buNone/>
              <a:tabLst/>
              <a:defRPr/>
            </a:pPr>
            <a:r>
              <a:rPr lang="en-US" i="0" dirty="0" smtClean="0">
                <a:solidFill>
                  <a:srgbClr val="000000"/>
                </a:solidFill>
              </a:rPr>
              <a:t>Paper-engineering elective</a:t>
            </a:r>
            <a:endParaRPr lang="en-US" dirty="0">
              <a:solidFill>
                <a:srgbClr val="000000"/>
              </a:solidFill>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78</a:t>
            </a:fld>
            <a:endParaRPr lang="en-US"/>
          </a:p>
        </p:txBody>
      </p:sp>
    </p:spTree>
    <p:extLst>
      <p:ext uri="{BB962C8B-B14F-4D97-AF65-F5344CB8AC3E}">
        <p14:creationId xmlns:p14="http://schemas.microsoft.com/office/powerpoint/2010/main" val="369827305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rgbClr val="000000"/>
                </a:solidFill>
                <a:latin typeface="Helvetica"/>
                <a:cs typeface="Helvetica"/>
              </a:rPr>
              <a:t>Black + White House,       </a:t>
            </a:r>
            <a:r>
              <a:rPr lang="en-US" sz="1200" i="0" dirty="0" smtClean="0">
                <a:solidFill>
                  <a:srgbClr val="000000"/>
                </a:solidFill>
                <a:latin typeface="Helvetica"/>
                <a:cs typeface="Helvetica"/>
              </a:rPr>
              <a:t>Kino Chu, 2014</a:t>
            </a:r>
          </a:p>
          <a:p>
            <a:pPr marL="0" marR="0" indent="0" algn="l" defTabSz="914400" rtl="0" eaLnBrk="0" fontAlgn="base" latinLnBrk="0" hangingPunct="0">
              <a:lnSpc>
                <a:spcPct val="100000"/>
              </a:lnSpc>
              <a:spcBef>
                <a:spcPct val="30000"/>
              </a:spcBef>
              <a:spcAft>
                <a:spcPct val="0"/>
              </a:spcAft>
              <a:buClrTx/>
              <a:buSzTx/>
              <a:buFontTx/>
              <a:buNone/>
              <a:tabLst/>
              <a:defRPr/>
            </a:pPr>
            <a:r>
              <a:rPr lang="en-US" i="0" dirty="0" smtClean="0">
                <a:solidFill>
                  <a:srgbClr val="000000"/>
                </a:solidFill>
                <a:latin typeface="Helvetica"/>
                <a:cs typeface="Helvetica"/>
              </a:rPr>
              <a:t>Paper-engineering elective 2014</a:t>
            </a: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79</a:t>
            </a:fld>
            <a:endParaRPr lang="en-US"/>
          </a:p>
        </p:txBody>
      </p:sp>
    </p:spTree>
    <p:extLst>
      <p:ext uri="{BB962C8B-B14F-4D97-AF65-F5344CB8AC3E}">
        <p14:creationId xmlns:p14="http://schemas.microsoft.com/office/powerpoint/2010/main" val="369827305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0" dirty="0" smtClean="0">
                <a:solidFill>
                  <a:srgbClr val="000000"/>
                </a:solidFill>
                <a:latin typeface="Helvetica"/>
                <a:cs typeface="Helvetica"/>
              </a:rPr>
              <a:t>Paper-engineering elective 2014</a:t>
            </a:r>
          </a:p>
          <a:p>
            <a:r>
              <a:rPr lang="en-NZ" sz="1200" kern="1200" dirty="0" smtClean="0">
                <a:solidFill>
                  <a:srgbClr val="000000"/>
                </a:solidFill>
                <a:effectLst/>
                <a:latin typeface="Helvetica"/>
                <a:ea typeface="ＭＳ Ｐゴシック" pitchFamily="-108" charset="-128"/>
                <a:cs typeface="Helvetica"/>
              </a:rPr>
              <a:t>Makiro</a:t>
            </a:r>
            <a:r>
              <a:rPr lang="en-AU" sz="1200" kern="1200" baseline="0" dirty="0" smtClean="0">
                <a:solidFill>
                  <a:srgbClr val="000000"/>
                </a:solidFill>
                <a:effectLst/>
                <a:latin typeface="Helvetica"/>
                <a:ea typeface="ＭＳ Ｐゴシック" pitchFamily="-108" charset="-128"/>
                <a:cs typeface="Helvetica"/>
              </a:rPr>
              <a:t> </a:t>
            </a:r>
            <a:r>
              <a:rPr lang="en-NZ" sz="1200" kern="1200" dirty="0" smtClean="0">
                <a:solidFill>
                  <a:srgbClr val="000000"/>
                </a:solidFill>
                <a:effectLst/>
                <a:latin typeface="Helvetica"/>
                <a:ea typeface="ＭＳ Ｐゴシック" pitchFamily="-108" charset="-128"/>
                <a:cs typeface="Helvetica"/>
              </a:rPr>
              <a:t>Oygania</a:t>
            </a:r>
            <a:endParaRPr lang="en-US" dirty="0">
              <a:solidFill>
                <a:srgbClr val="000000"/>
              </a:solidFill>
              <a:latin typeface="Helvetica"/>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80</a:t>
            </a:fld>
            <a:endParaRPr lang="en-US"/>
          </a:p>
        </p:txBody>
      </p:sp>
    </p:spTree>
    <p:extLst>
      <p:ext uri="{BB962C8B-B14F-4D97-AF65-F5344CB8AC3E}">
        <p14:creationId xmlns:p14="http://schemas.microsoft.com/office/powerpoint/2010/main" val="369827305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i="1" dirty="0" smtClean="0">
                <a:solidFill>
                  <a:srgbClr val="000000"/>
                </a:solidFill>
                <a:latin typeface="Helvetica"/>
                <a:cs typeface="Helvetica"/>
              </a:rPr>
              <a:t>Hang</a:t>
            </a:r>
            <a:r>
              <a:rPr lang="en-US" i="1" baseline="0" dirty="0" smtClean="0">
                <a:solidFill>
                  <a:srgbClr val="000000"/>
                </a:solidFill>
                <a:latin typeface="Helvetica"/>
                <a:cs typeface="Helvetica"/>
              </a:rPr>
              <a:t> 10, </a:t>
            </a:r>
            <a:r>
              <a:rPr lang="en-NZ" sz="1200" kern="1200" dirty="0" smtClean="0">
                <a:solidFill>
                  <a:srgbClr val="000000"/>
                </a:solidFill>
                <a:effectLst/>
                <a:latin typeface="Helvetica"/>
                <a:ea typeface="ＭＳ Ｐゴシック" pitchFamily="-108" charset="-128"/>
                <a:cs typeface="Helvetica"/>
              </a:rPr>
              <a:t>Emma</a:t>
            </a:r>
            <a:endParaRPr lang="en-AU" sz="1200" kern="1200" dirty="0" smtClean="0">
              <a:solidFill>
                <a:srgbClr val="000000"/>
              </a:solidFill>
              <a:effectLst/>
              <a:latin typeface="Helvetica"/>
              <a:ea typeface="ＭＳ Ｐゴシック" pitchFamily="-108" charset="-128"/>
              <a:cs typeface="Helvetica"/>
            </a:endParaRPr>
          </a:p>
          <a:p>
            <a:r>
              <a:rPr lang="en-NZ" sz="1200" kern="1200" dirty="0" smtClean="0">
                <a:solidFill>
                  <a:srgbClr val="000000"/>
                </a:solidFill>
                <a:effectLst/>
                <a:latin typeface="Helvetica"/>
                <a:ea typeface="ＭＳ Ｐゴシック" pitchFamily="-108" charset="-128"/>
                <a:cs typeface="Helvetica"/>
              </a:rPr>
              <a:t>Stewart</a:t>
            </a:r>
            <a:endParaRPr lang="en-AU" sz="1200" kern="1200" dirty="0" smtClean="0">
              <a:solidFill>
                <a:srgbClr val="000000"/>
              </a:solidFill>
              <a:effectLst/>
              <a:latin typeface="Helvetica"/>
              <a:ea typeface="ＭＳ Ｐゴシック" pitchFamily="-108" charset="-128"/>
              <a:cs typeface="Helvetica"/>
            </a:endParaRPr>
          </a:p>
          <a:p>
            <a:r>
              <a:rPr lang="en-NZ" sz="1200" kern="1200" dirty="0" smtClean="0">
                <a:solidFill>
                  <a:srgbClr val="000000"/>
                </a:solidFill>
                <a:effectLst/>
                <a:latin typeface="Helvetica"/>
                <a:ea typeface="ＭＳ Ｐゴシック" pitchFamily="-108" charset="-128"/>
                <a:cs typeface="Helvetica"/>
              </a:rPr>
              <a:t> </a:t>
            </a:r>
            <a:endParaRPr lang="en-AU" sz="1200" kern="1200" dirty="0" smtClean="0">
              <a:solidFill>
                <a:srgbClr val="000000"/>
              </a:solidFill>
              <a:effectLst/>
              <a:latin typeface="Helvetica"/>
              <a:ea typeface="ＭＳ Ｐゴシック" pitchFamily="-108" charset="-128"/>
              <a:cs typeface="Helvetica"/>
            </a:endParaRPr>
          </a:p>
          <a:p>
            <a:r>
              <a:rPr lang="en-US" i="0" dirty="0" smtClean="0">
                <a:solidFill>
                  <a:srgbClr val="000000"/>
                </a:solidFill>
                <a:latin typeface="Helvetica"/>
                <a:cs typeface="Helvetica"/>
              </a:rPr>
              <a:t>Paper-engineering elective </a:t>
            </a:r>
            <a:endParaRPr lang="en-US" dirty="0">
              <a:solidFill>
                <a:srgbClr val="000000"/>
              </a:solidFill>
              <a:latin typeface="Helvetica"/>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81</a:t>
            </a:fld>
            <a:endParaRPr lang="en-US"/>
          </a:p>
        </p:txBody>
      </p:sp>
    </p:spTree>
    <p:extLst>
      <p:ext uri="{BB962C8B-B14F-4D97-AF65-F5344CB8AC3E}">
        <p14:creationId xmlns:p14="http://schemas.microsoft.com/office/powerpoint/2010/main" val="3698273059"/>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0" dirty="0" smtClean="0">
                <a:solidFill>
                  <a:srgbClr val="000000"/>
                </a:solidFill>
                <a:latin typeface="Helvetica"/>
                <a:cs typeface="Helvetica"/>
              </a:rPr>
              <a:t>Paper-engineering elective 2014</a:t>
            </a: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82</a:t>
            </a:fld>
            <a:endParaRPr lang="en-US"/>
          </a:p>
        </p:txBody>
      </p:sp>
    </p:spTree>
    <p:extLst>
      <p:ext uri="{BB962C8B-B14F-4D97-AF65-F5344CB8AC3E}">
        <p14:creationId xmlns:p14="http://schemas.microsoft.com/office/powerpoint/2010/main" val="36982730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baseline="0" dirty="0" smtClean="0">
              <a:solidFill>
                <a:srgbClr val="000000"/>
              </a:solidFill>
              <a:latin typeface="Helvetica"/>
              <a:cs typeface="Helvetica"/>
            </a:endParaRPr>
          </a:p>
          <a:p>
            <a:r>
              <a:rPr lang="en-US" baseline="0" dirty="0" smtClean="0">
                <a:solidFill>
                  <a:srgbClr val="000000"/>
                </a:solidFill>
                <a:latin typeface="Helvetica"/>
                <a:cs typeface="Helvetica"/>
              </a:rPr>
              <a:t>I aimed at celebrating the vitality of the can-can dancers such as the highly paid and independent Jane </a:t>
            </a:r>
            <a:r>
              <a:rPr lang="en-US" baseline="0" dirty="0" err="1" smtClean="0">
                <a:solidFill>
                  <a:srgbClr val="000000"/>
                </a:solidFill>
                <a:latin typeface="Helvetica"/>
                <a:cs typeface="Helvetica"/>
              </a:rPr>
              <a:t>Avril</a:t>
            </a:r>
            <a:r>
              <a:rPr lang="en-US" baseline="0" dirty="0" smtClean="0">
                <a:solidFill>
                  <a:srgbClr val="000000"/>
                </a:solidFill>
                <a:latin typeface="Helvetica"/>
                <a:cs typeface="Helvetica"/>
              </a:rPr>
              <a:t> who danced at the Moulin Rouge.</a:t>
            </a:r>
          </a:p>
          <a:p>
            <a:endParaRPr lang="en-US" baseline="0" dirty="0" smtClean="0"/>
          </a:p>
          <a:p>
            <a:endParaRPr lang="en-US" b="1"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8</a:t>
            </a:fld>
            <a:endParaRPr lang="en-US"/>
          </a:p>
        </p:txBody>
      </p:sp>
    </p:spTree>
    <p:extLst>
      <p:ext uri="{BB962C8B-B14F-4D97-AF65-F5344CB8AC3E}">
        <p14:creationId xmlns:p14="http://schemas.microsoft.com/office/powerpoint/2010/main" val="340234043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NZ" sz="1200" kern="1200" dirty="0" smtClean="0">
                <a:solidFill>
                  <a:schemeClr val="tx1"/>
                </a:solidFill>
                <a:effectLst/>
                <a:latin typeface="Helvetica"/>
                <a:ea typeface="ＭＳ Ｐゴシック" pitchFamily="-108" charset="-128"/>
                <a:cs typeface="Helvetica"/>
              </a:rPr>
              <a:t>Min Kyung</a:t>
            </a:r>
            <a:r>
              <a:rPr lang="en-AU" sz="1200" kern="1200" baseline="0" dirty="0" smtClean="0">
                <a:solidFill>
                  <a:schemeClr val="tx1"/>
                </a:solidFill>
                <a:effectLst/>
                <a:latin typeface="Helvetica"/>
                <a:ea typeface="ＭＳ Ｐゴシック" pitchFamily="-108" charset="-128"/>
                <a:cs typeface="Helvetica"/>
              </a:rPr>
              <a:t> </a:t>
            </a:r>
            <a:r>
              <a:rPr lang="en-NZ" sz="1200" kern="1200" dirty="0" smtClean="0">
                <a:solidFill>
                  <a:schemeClr val="tx1"/>
                </a:solidFill>
                <a:effectLst/>
                <a:latin typeface="Helvetica"/>
                <a:ea typeface="ＭＳ Ｐゴシック" pitchFamily="-108" charset="-128"/>
                <a:cs typeface="Helvetica"/>
              </a:rPr>
              <a:t>(Anne)</a:t>
            </a:r>
            <a:r>
              <a:rPr lang="en-AU" sz="1200" kern="1200" baseline="0" dirty="0" smtClean="0">
                <a:solidFill>
                  <a:schemeClr val="tx1"/>
                </a:solidFill>
                <a:effectLst/>
                <a:latin typeface="Helvetica"/>
                <a:ea typeface="ＭＳ Ｐゴシック" pitchFamily="-108" charset="-128"/>
                <a:cs typeface="Helvetica"/>
              </a:rPr>
              <a:t> </a:t>
            </a:r>
            <a:r>
              <a:rPr lang="en-NZ" sz="1200" kern="1200" dirty="0" smtClean="0">
                <a:solidFill>
                  <a:schemeClr val="tx1"/>
                </a:solidFill>
                <a:effectLst/>
                <a:latin typeface="Helvetica"/>
                <a:ea typeface="ＭＳ Ｐゴシック" pitchFamily="-108" charset="-128"/>
                <a:cs typeface="Helvetica"/>
              </a:rPr>
              <a:t>Lee</a:t>
            </a:r>
            <a:endParaRPr lang="en-AU" sz="1200" kern="1200" dirty="0" smtClean="0">
              <a:solidFill>
                <a:schemeClr val="tx1"/>
              </a:solidFill>
              <a:effectLst/>
              <a:latin typeface="Helvetica"/>
              <a:ea typeface="ＭＳ Ｐゴシック" pitchFamily="-108" charset="-128"/>
              <a:cs typeface="Helvetica"/>
            </a:endParaRPr>
          </a:p>
          <a:p>
            <a:r>
              <a:rPr lang="en-NZ" sz="1200" kern="1200" dirty="0" smtClean="0">
                <a:solidFill>
                  <a:schemeClr val="tx1"/>
                </a:solidFill>
                <a:effectLst/>
                <a:latin typeface="Helvetica"/>
                <a:ea typeface="ＭＳ Ｐゴシック" pitchFamily="-108" charset="-128"/>
                <a:cs typeface="Helvetica"/>
              </a:rPr>
              <a:t>Raspberry French Macaron recipe </a:t>
            </a:r>
            <a:endParaRPr lang="en-AU" sz="1200" kern="1200" dirty="0" smtClean="0">
              <a:solidFill>
                <a:schemeClr val="tx1"/>
              </a:solidFill>
              <a:effectLst/>
              <a:latin typeface="Helvetica"/>
              <a:ea typeface="ＭＳ Ｐゴシック" pitchFamily="-108" charset="-128"/>
              <a:cs typeface="Helvetica"/>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dirty="0" smtClean="0">
              <a:solidFill>
                <a:srgbClr val="FFF1CF"/>
              </a:solidFill>
            </a:endParaRP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83</a:t>
            </a:fld>
            <a:endParaRPr lang="en-US"/>
          </a:p>
        </p:txBody>
      </p:sp>
    </p:spTree>
    <p:extLst>
      <p:ext uri="{BB962C8B-B14F-4D97-AF65-F5344CB8AC3E}">
        <p14:creationId xmlns:p14="http://schemas.microsoft.com/office/powerpoint/2010/main" val="3698273059"/>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0" dirty="0" smtClean="0">
                <a:solidFill>
                  <a:srgbClr val="000000"/>
                </a:solidFill>
                <a:latin typeface="Helvetica"/>
                <a:cs typeface="Helvetica"/>
              </a:rPr>
              <a:t>Paper-engineering elective 2014</a:t>
            </a: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84</a:t>
            </a:fld>
            <a:endParaRPr lang="en-US"/>
          </a:p>
        </p:txBody>
      </p:sp>
    </p:spTree>
    <p:extLst>
      <p:ext uri="{BB962C8B-B14F-4D97-AF65-F5344CB8AC3E}">
        <p14:creationId xmlns:p14="http://schemas.microsoft.com/office/powerpoint/2010/main" val="3698273059"/>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0" dirty="0" smtClean="0">
                <a:solidFill>
                  <a:srgbClr val="000000"/>
                </a:solidFill>
                <a:latin typeface="Helvetica"/>
                <a:cs typeface="Helvetica"/>
              </a:rPr>
              <a:t>Paper-engineering elective 2014</a:t>
            </a: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85</a:t>
            </a:fld>
            <a:endParaRPr lang="en-US"/>
          </a:p>
        </p:txBody>
      </p:sp>
    </p:spTree>
    <p:extLst>
      <p:ext uri="{BB962C8B-B14F-4D97-AF65-F5344CB8AC3E}">
        <p14:creationId xmlns:p14="http://schemas.microsoft.com/office/powerpoint/2010/main" val="3698273059"/>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indent="0">
              <a:buNone/>
            </a:pPr>
            <a:r>
              <a:rPr lang="en-US" sz="1200" b="1" dirty="0" smtClean="0">
                <a:solidFill>
                  <a:srgbClr val="000000"/>
                </a:solidFill>
              </a:rPr>
              <a:t>This brings me to the last section of my paper,</a:t>
            </a:r>
          </a:p>
          <a:p>
            <a:pPr marL="0" indent="0">
              <a:buNone/>
            </a:pPr>
            <a:endParaRPr lang="en-US" sz="1200" baseline="0" dirty="0" smtClean="0">
              <a:solidFill>
                <a:srgbClr val="000000"/>
              </a:solidFill>
            </a:endParaRPr>
          </a:p>
          <a:p>
            <a:pPr marL="0" indent="0">
              <a:buNone/>
            </a:pPr>
            <a:r>
              <a:rPr lang="en-US" sz="1200" b="1" baseline="0" dirty="0" smtClean="0">
                <a:solidFill>
                  <a:srgbClr val="000000"/>
                </a:solidFill>
              </a:rPr>
              <a:t>I want end on an example of how movable books retain value in a world of growing digital interactivity. </a:t>
            </a: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ja-JP" sz="1200" b="1" i="0" baseline="0" dirty="0" smtClean="0">
                <a:solidFill>
                  <a:srgbClr val="000000"/>
                </a:solidFill>
                <a:latin typeface="Callibri"/>
                <a:cs typeface="Callibri"/>
              </a:rPr>
              <a:t>When Maria </a:t>
            </a:r>
            <a:r>
              <a:rPr lang="en-US" altLang="ja-JP" sz="1200" b="1" i="0" baseline="0" dirty="0" err="1" smtClean="0">
                <a:solidFill>
                  <a:srgbClr val="000000"/>
                </a:solidFill>
                <a:latin typeface="Callibri"/>
                <a:cs typeface="Callibri"/>
              </a:rPr>
              <a:t>Popova</a:t>
            </a:r>
            <a:r>
              <a:rPr lang="en-US" altLang="ja-JP" sz="1200" b="1" i="0" baseline="0" dirty="0" smtClean="0">
                <a:solidFill>
                  <a:srgbClr val="000000"/>
                </a:solidFill>
                <a:latin typeface="Callibri"/>
                <a:cs typeface="Callibri"/>
              </a:rPr>
              <a:t> </a:t>
            </a:r>
            <a:r>
              <a:rPr lang="en-US" altLang="ja-JP" sz="1200" i="0" dirty="0" smtClean="0">
                <a:solidFill>
                  <a:srgbClr val="000000"/>
                </a:solidFill>
                <a:latin typeface="Callibri"/>
                <a:cs typeface="Callibri"/>
              </a:rPr>
              <a:t>showed the </a:t>
            </a:r>
            <a:r>
              <a:rPr lang="en-US" altLang="ja-JP" sz="1200" b="1" i="0" dirty="0" smtClean="0">
                <a:solidFill>
                  <a:srgbClr val="000000"/>
                </a:solidFill>
                <a:latin typeface="Callibri"/>
                <a:cs typeface="Callibri"/>
              </a:rPr>
              <a:t>Naughty Nineties</a:t>
            </a:r>
            <a:r>
              <a:rPr lang="en-US" altLang="ja-JP" sz="1200" i="0" dirty="0" smtClean="0">
                <a:solidFill>
                  <a:srgbClr val="000000"/>
                </a:solidFill>
                <a:latin typeface="Callibri"/>
                <a:cs typeface="Callibri"/>
              </a:rPr>
              <a:t> pop-up book</a:t>
            </a:r>
            <a:r>
              <a:rPr lang="en-US" altLang="ja-JP" sz="1200" i="0" baseline="0" dirty="0" smtClean="0">
                <a:solidFill>
                  <a:srgbClr val="000000"/>
                </a:solidFill>
                <a:latin typeface="Callibri"/>
                <a:cs typeface="Callibri"/>
              </a:rPr>
              <a:t> that she discovered in the New York Library </a:t>
            </a:r>
            <a:r>
              <a:rPr lang="en-US" altLang="ja-JP" sz="1200" b="1" i="0" dirty="0" smtClean="0">
                <a:solidFill>
                  <a:srgbClr val="000000"/>
                </a:solidFill>
                <a:latin typeface="Callibri"/>
                <a:cs typeface="Callibri"/>
              </a:rPr>
              <a:t>as </a:t>
            </a:r>
            <a:r>
              <a:rPr lang="en-AU" altLang="ja-JP" sz="1200" b="1" i="0" dirty="0" smtClean="0">
                <a:solidFill>
                  <a:srgbClr val="000000"/>
                </a:solidFill>
                <a:latin typeface="Callibri"/>
                <a:cs typeface="Callibri"/>
              </a:rPr>
              <a:t>animated gifs</a:t>
            </a:r>
            <a:r>
              <a:rPr lang="en-AU" altLang="ja-JP" sz="1200" b="1" i="0" baseline="0" dirty="0" smtClean="0">
                <a:solidFill>
                  <a:srgbClr val="000000"/>
                </a:solidFill>
                <a:latin typeface="Callibri"/>
                <a:cs typeface="Callibri"/>
              </a:rPr>
              <a:t> </a:t>
            </a:r>
            <a:r>
              <a:rPr lang="en-US" altLang="ja-JP" sz="1200" i="0" baseline="0" dirty="0" smtClean="0">
                <a:solidFill>
                  <a:srgbClr val="000000"/>
                </a:solidFill>
                <a:latin typeface="Callibri"/>
                <a:cs typeface="Callibri"/>
              </a:rPr>
              <a:t>on her excellent </a:t>
            </a:r>
            <a:r>
              <a:rPr lang="en-US" altLang="ja-JP" sz="1200" b="1" i="0" baseline="0" dirty="0" smtClean="0">
                <a:solidFill>
                  <a:srgbClr val="000000"/>
                </a:solidFill>
                <a:latin typeface="Callibri"/>
                <a:cs typeface="Callibri"/>
              </a:rPr>
              <a:t>Brain pickings blog</a:t>
            </a:r>
            <a:r>
              <a:rPr lang="en-US" altLang="ja-JP" sz="1200" i="0" baseline="0" dirty="0" smtClean="0">
                <a:solidFill>
                  <a:srgbClr val="000000"/>
                </a:solidFill>
                <a:latin typeface="Callibri"/>
                <a:cs typeface="Callibri"/>
              </a:rPr>
              <a: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ja-JP" sz="1200" i="0" dirty="0" smtClean="0">
              <a:solidFill>
                <a:srgbClr val="000000"/>
              </a:solidFill>
              <a:latin typeface="Callibri"/>
              <a:cs typeface="Callibri"/>
            </a:endParaRPr>
          </a:p>
          <a:p>
            <a:pPr marL="0" indent="0">
              <a:buNone/>
            </a:pPr>
            <a:endParaRPr lang="en-US" sz="1200" b="1" dirty="0" smtClean="0"/>
          </a:p>
          <a:p>
            <a:pPr marL="0" indent="0">
              <a:buNone/>
            </a:pPr>
            <a:endParaRPr lang="en-AU" sz="1200" dirty="0" smtClean="0"/>
          </a:p>
        </p:txBody>
      </p:sp>
      <p:sp>
        <p:nvSpPr>
          <p:cNvPr id="4" name="Slide Number Placeholder 3"/>
          <p:cNvSpPr>
            <a:spLocks noGrp="1"/>
          </p:cNvSpPr>
          <p:nvPr>
            <p:ph type="sldNum" sz="quarter" idx="10"/>
          </p:nvPr>
        </p:nvSpPr>
        <p:spPr/>
        <p:txBody>
          <a:bodyPr/>
          <a:lstStyle/>
          <a:p>
            <a:fld id="{FA6F9538-DAE1-F841-9111-07BAB8EA49F6}" type="slidenum">
              <a:rPr kumimoji="1" lang="ja-JP" altLang="en-US" smtClean="0"/>
              <a:t>86</a:t>
            </a:fld>
            <a:endParaRPr kumimoji="1" lang="ja-JP" altLang="en-US"/>
          </a:p>
        </p:txBody>
      </p:sp>
    </p:spTree>
    <p:extLst>
      <p:ext uri="{BB962C8B-B14F-4D97-AF65-F5344CB8AC3E}">
        <p14:creationId xmlns:p14="http://schemas.microsoft.com/office/powerpoint/2010/main" val="384724722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ja-JP" sz="1200" b="1" i="0" baseline="0" dirty="0" smtClean="0">
                <a:solidFill>
                  <a:srgbClr val="000000"/>
                </a:solidFill>
                <a:latin typeface="Callibri"/>
                <a:cs typeface="Callibri"/>
              </a:rPr>
              <a:t>Maria </a:t>
            </a:r>
            <a:r>
              <a:rPr lang="en-US" altLang="ja-JP" sz="1200" b="1" i="0" baseline="0" dirty="0" err="1" smtClean="0">
                <a:solidFill>
                  <a:srgbClr val="000000"/>
                </a:solidFill>
                <a:latin typeface="Callibri"/>
                <a:cs typeface="Callibri"/>
              </a:rPr>
              <a:t>Popova</a:t>
            </a:r>
            <a:r>
              <a:rPr lang="en-US" altLang="ja-JP" sz="1200" b="1" i="0" baseline="0" dirty="0" smtClean="0">
                <a:solidFill>
                  <a:srgbClr val="000000"/>
                </a:solidFill>
                <a:latin typeface="Callibri"/>
                <a:cs typeface="Callibri"/>
              </a:rPr>
              <a:t> </a:t>
            </a:r>
            <a:r>
              <a:rPr lang="en-US" altLang="ja-JP" sz="1200" i="0" dirty="0" smtClean="0">
                <a:solidFill>
                  <a:srgbClr val="000000"/>
                </a:solidFill>
                <a:latin typeface="Callibri"/>
                <a:cs typeface="Callibri"/>
              </a:rPr>
              <a:t>showed the </a:t>
            </a:r>
            <a:r>
              <a:rPr lang="en-US" altLang="ja-JP" sz="1200" b="1" i="0" dirty="0" smtClean="0">
                <a:solidFill>
                  <a:srgbClr val="000000"/>
                </a:solidFill>
                <a:latin typeface="Callibri"/>
                <a:cs typeface="Callibri"/>
              </a:rPr>
              <a:t>Naughty Nineties</a:t>
            </a:r>
            <a:r>
              <a:rPr lang="en-US" altLang="ja-JP" sz="1200" i="0" dirty="0" smtClean="0">
                <a:solidFill>
                  <a:srgbClr val="000000"/>
                </a:solidFill>
                <a:latin typeface="Callibri"/>
                <a:cs typeface="Callibri"/>
              </a:rPr>
              <a:t> pop-up book</a:t>
            </a:r>
            <a:r>
              <a:rPr lang="en-US" altLang="ja-JP" sz="1200" i="0" baseline="0" dirty="0" smtClean="0">
                <a:solidFill>
                  <a:srgbClr val="000000"/>
                </a:solidFill>
                <a:latin typeface="Callibri"/>
                <a:cs typeface="Callibri"/>
              </a:rPr>
              <a:t> that she discovered in the New York Library </a:t>
            </a:r>
            <a:r>
              <a:rPr lang="en-US" altLang="ja-JP" sz="1200" b="1" i="0" dirty="0" smtClean="0">
                <a:solidFill>
                  <a:srgbClr val="000000"/>
                </a:solidFill>
                <a:latin typeface="Callibri"/>
                <a:cs typeface="Callibri"/>
              </a:rPr>
              <a:t>as </a:t>
            </a:r>
            <a:r>
              <a:rPr lang="en-AU" altLang="ja-JP" sz="1200" b="1" i="0" dirty="0" smtClean="0">
                <a:solidFill>
                  <a:srgbClr val="000000"/>
                </a:solidFill>
                <a:latin typeface="Callibri"/>
                <a:cs typeface="Callibri"/>
              </a:rPr>
              <a:t>animated gifs</a:t>
            </a:r>
            <a:r>
              <a:rPr lang="en-AU" altLang="ja-JP" sz="1200" b="1" i="0" baseline="0" dirty="0" smtClean="0">
                <a:solidFill>
                  <a:srgbClr val="000000"/>
                </a:solidFill>
                <a:latin typeface="Callibri"/>
                <a:cs typeface="Callibri"/>
              </a:rPr>
              <a:t> </a:t>
            </a:r>
            <a:r>
              <a:rPr lang="en-US" altLang="ja-JP" sz="1200" i="0" baseline="0" dirty="0" smtClean="0">
                <a:solidFill>
                  <a:srgbClr val="000000"/>
                </a:solidFill>
                <a:latin typeface="Callibri"/>
                <a:cs typeface="Callibri"/>
              </a:rPr>
              <a:t>on her excellent </a:t>
            </a:r>
            <a:r>
              <a:rPr lang="en-US" altLang="ja-JP" sz="1200" b="1" i="0" baseline="0" dirty="0" smtClean="0">
                <a:solidFill>
                  <a:srgbClr val="000000"/>
                </a:solidFill>
                <a:latin typeface="Callibri"/>
                <a:cs typeface="Callibri"/>
              </a:rPr>
              <a:t>Brain pickings blog</a:t>
            </a:r>
            <a:r>
              <a:rPr lang="en-US" altLang="ja-JP" sz="1200" i="0" baseline="0" dirty="0" smtClean="0">
                <a:solidFill>
                  <a:srgbClr val="000000"/>
                </a:solidFill>
                <a:latin typeface="Callibri"/>
                <a:cs typeface="Callibri"/>
              </a:rPr>
              <a: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ja-JP" sz="1200" i="0" dirty="0" smtClean="0">
              <a:solidFill>
                <a:srgbClr val="000000"/>
              </a:solidFill>
              <a:latin typeface="Callibri"/>
              <a:cs typeface="Callibri"/>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AU" altLang="ja-JP" sz="1200" i="0" dirty="0" smtClean="0">
                <a:solidFill>
                  <a:srgbClr val="000000"/>
                </a:solidFill>
                <a:latin typeface="Callibri"/>
                <a:cs typeface="Callibri"/>
              </a:rPr>
              <a:t>Immediately after this</a:t>
            </a:r>
            <a:r>
              <a:rPr lang="en-AU" altLang="ja-JP" sz="1200" i="0" baseline="0" dirty="0" smtClean="0">
                <a:solidFill>
                  <a:srgbClr val="000000"/>
                </a:solidFill>
                <a:latin typeface="Callibri"/>
                <a:cs typeface="Callibri"/>
              </a:rPr>
              <a:t> blog the price of the second–hand copies of </a:t>
            </a:r>
            <a:r>
              <a:rPr lang="en-AU" altLang="ja-JP" sz="1200" b="1" i="1" baseline="0" dirty="0" smtClean="0">
                <a:solidFill>
                  <a:srgbClr val="000000"/>
                </a:solidFill>
                <a:latin typeface="Callibri"/>
                <a:cs typeface="Callibri"/>
              </a:rPr>
              <a:t>the Naughty Nineties </a:t>
            </a:r>
            <a:r>
              <a:rPr lang="en-AU" altLang="ja-JP" sz="1200" b="0" i="0" baseline="0" dirty="0" smtClean="0">
                <a:solidFill>
                  <a:srgbClr val="000000"/>
                </a:solidFill>
                <a:latin typeface="Callibri"/>
                <a:cs typeface="Callibri"/>
              </a:rPr>
              <a:t>shot up in value ten-fold for a few weeks</a:t>
            </a:r>
            <a:endParaRPr lang="ja-JP" altLang="en-US" sz="1200" b="0" i="0" dirty="0" smtClean="0">
              <a:solidFill>
                <a:srgbClr val="000000"/>
              </a:solidFill>
              <a:latin typeface="Callibri"/>
              <a:cs typeface="Callibri"/>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ja-JP" sz="1200" i="0" dirty="0" smtClean="0">
              <a:solidFill>
                <a:srgbClr val="FFF1D5"/>
              </a:solidFill>
              <a:latin typeface="Callibri"/>
              <a:cs typeface="Callibri"/>
            </a:endParaRPr>
          </a:p>
          <a:p>
            <a:endParaRPr lang="en-US" altLang="ja-JP" sz="1200" i="0" dirty="0" smtClean="0">
              <a:solidFill>
                <a:srgbClr val="FFF1D5"/>
              </a:solidFill>
              <a:latin typeface="Callibri"/>
              <a:cs typeface="Callibri"/>
            </a:endParaRP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87</a:t>
            </a:fld>
            <a:endParaRPr lang="en-US"/>
          </a:p>
        </p:txBody>
      </p:sp>
    </p:spTree>
    <p:extLst>
      <p:ext uri="{BB962C8B-B14F-4D97-AF65-F5344CB8AC3E}">
        <p14:creationId xmlns:p14="http://schemas.microsoft.com/office/powerpoint/2010/main" val="246528860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AU" sz="1200" dirty="0" smtClean="0">
                <a:solidFill>
                  <a:srgbClr val="000000"/>
                </a:solidFill>
                <a:latin typeface="Helvetica"/>
                <a:cs typeface="Helvetica"/>
              </a:rPr>
              <a:t>In addition to an explosion of pop-up</a:t>
            </a:r>
            <a:r>
              <a:rPr lang="en-AU" sz="1200" baseline="0" dirty="0" smtClean="0">
                <a:solidFill>
                  <a:srgbClr val="000000"/>
                </a:solidFill>
                <a:latin typeface="Helvetica"/>
                <a:cs typeface="Helvetica"/>
              </a:rPr>
              <a:t> book videos on </a:t>
            </a:r>
            <a:r>
              <a:rPr lang="en-AU" sz="1200" baseline="0" dirty="0" err="1" smtClean="0">
                <a:solidFill>
                  <a:srgbClr val="000000"/>
                </a:solidFill>
                <a:latin typeface="Helvetica"/>
                <a:cs typeface="Helvetica"/>
              </a:rPr>
              <a:t>TouTube</a:t>
            </a:r>
            <a:r>
              <a:rPr lang="en-AU" sz="1200" baseline="0" dirty="0" smtClean="0">
                <a:solidFill>
                  <a:srgbClr val="000000"/>
                </a:solidFill>
                <a:latin typeface="Helvetica"/>
                <a:cs typeface="Helvetica"/>
              </a:rPr>
              <a:t> in the last decade, the first children’s pop-up books as </a:t>
            </a:r>
            <a:r>
              <a:rPr lang="en-AU" sz="1200" baseline="0" dirty="0" err="1" smtClean="0">
                <a:solidFill>
                  <a:srgbClr val="000000"/>
                </a:solidFill>
                <a:latin typeface="Helvetica"/>
                <a:cs typeface="Helvetica"/>
              </a:rPr>
              <a:t>iPad</a:t>
            </a:r>
            <a:r>
              <a:rPr lang="en-AU" sz="1200" baseline="0" dirty="0" smtClean="0">
                <a:solidFill>
                  <a:srgbClr val="000000"/>
                </a:solidFill>
                <a:latin typeface="Helvetica"/>
                <a:cs typeface="Helvetica"/>
              </a:rPr>
              <a:t> apps have appeared from LOUD CROW INTERACTIVE, Inc. Internet/software</a:t>
            </a:r>
            <a:endParaRPr lang="en-AU" sz="1200" dirty="0" smtClean="0">
              <a:solidFill>
                <a:srgbClr val="000000"/>
              </a:solidFill>
              <a:latin typeface="Helvetica"/>
              <a:cs typeface="Helvetica"/>
            </a:endParaRP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88</a:t>
            </a:fld>
            <a:endParaRPr lang="en-US"/>
          </a:p>
        </p:txBody>
      </p:sp>
    </p:spTree>
    <p:extLst>
      <p:ext uri="{BB962C8B-B14F-4D97-AF65-F5344CB8AC3E}">
        <p14:creationId xmlns:p14="http://schemas.microsoft.com/office/powerpoint/2010/main" val="120781523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altLang="ja-JP" sz="1200" u="sng" dirty="0" smtClean="0">
                <a:solidFill>
                  <a:srgbClr val="000000"/>
                </a:solidFill>
                <a:latin typeface="Times" charset="0"/>
                <a:ea typeface="ＭＳ Ｐゴシック" charset="0"/>
                <a:cs typeface="ＭＳ Ｐゴシック" charset="0"/>
                <a:hlinkClick r:id="rId3"/>
              </a:rPr>
              <a:t>http://www.brainpickings.org/index.php/2012/07/12/the-naughty-nineties-pop-up-book-for-adults-only/</a:t>
            </a:r>
            <a:endParaRPr lang="en-US" altLang="ja-JP" sz="1200" u="sng" dirty="0" smtClean="0">
              <a:solidFill>
                <a:srgbClr val="000000"/>
              </a:solidFill>
              <a:latin typeface="Times" charset="0"/>
              <a:ea typeface="ＭＳ Ｐゴシック" charset="0"/>
              <a:cs typeface="ＭＳ Ｐゴシック" charset="0"/>
            </a:endParaRPr>
          </a:p>
          <a:p>
            <a:endParaRPr lang="en-US" sz="1200" u="sng" dirty="0" smtClean="0">
              <a:solidFill>
                <a:srgbClr val="000000"/>
              </a:solidFill>
              <a:latin typeface="Times" charset="0"/>
              <a:ea typeface="ＭＳ Ｐゴシック" charset="0"/>
              <a:cs typeface="ＭＳ Ｐゴシック" charset="0"/>
            </a:endParaRPr>
          </a:p>
          <a:p>
            <a:r>
              <a:rPr lang="en-US" sz="1200" u="none" dirty="0" smtClean="0">
                <a:solidFill>
                  <a:srgbClr val="000000"/>
                </a:solidFill>
                <a:latin typeface="Times" charset="0"/>
                <a:ea typeface="ＭＳ Ｐゴシック" charset="0"/>
                <a:cs typeface="ＭＳ Ｐゴシック" charset="0"/>
              </a:rPr>
              <a:t>These wonderful reading aids have children of all ages fascinated and interacting</a:t>
            </a:r>
          </a:p>
          <a:p>
            <a:endParaRPr lang="en-US" sz="1200" u="none" dirty="0" smtClean="0">
              <a:solidFill>
                <a:srgbClr val="000000"/>
              </a:solidFill>
              <a:latin typeface="Times" charset="0"/>
              <a:ea typeface="ＭＳ Ｐゴシック" charset="0"/>
              <a:cs typeface="ＭＳ Ｐゴシック" charset="0"/>
            </a:endParaRPr>
          </a:p>
          <a:p>
            <a:r>
              <a:rPr lang="en-US" sz="1200" u="none" dirty="0" smtClean="0">
                <a:solidFill>
                  <a:srgbClr val="000000"/>
                </a:solidFill>
                <a:latin typeface="Times" charset="0"/>
                <a:ea typeface="ＭＳ Ｐゴシック" charset="0"/>
                <a:cs typeface="ＭＳ Ｐゴシック" charset="0"/>
              </a:rPr>
              <a:t>I am currently looking at Pop-up books for </a:t>
            </a:r>
            <a:r>
              <a:rPr lang="en-US" sz="1200" u="none" dirty="0" err="1" smtClean="0">
                <a:solidFill>
                  <a:srgbClr val="000000"/>
                </a:solidFill>
                <a:latin typeface="Times" charset="0"/>
                <a:ea typeface="ＭＳ Ｐゴシック" charset="0"/>
                <a:cs typeface="ＭＳ Ｐゴシック" charset="0"/>
              </a:rPr>
              <a:t>IPads</a:t>
            </a:r>
            <a:endParaRPr lang="en-US" u="none" dirty="0">
              <a:solidFill>
                <a:srgbClr val="000000"/>
              </a:solidFill>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89</a:t>
            </a:fld>
            <a:endParaRPr lang="en-US"/>
          </a:p>
        </p:txBody>
      </p:sp>
    </p:spTree>
    <p:extLst>
      <p:ext uri="{BB962C8B-B14F-4D97-AF65-F5344CB8AC3E}">
        <p14:creationId xmlns:p14="http://schemas.microsoft.com/office/powerpoint/2010/main" val="2521014164"/>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sz="1200" i="0" dirty="0" smtClean="0">
                <a:solidFill>
                  <a:srgbClr val="000000"/>
                </a:solidFill>
                <a:latin typeface="Helvetica"/>
                <a:ea typeface="ＭＳ Ｐゴシック" charset="0"/>
                <a:cs typeface="Helvetica"/>
              </a:rPr>
              <a:t>So looking to the future,</a:t>
            </a:r>
            <a:r>
              <a:rPr lang="en-US" sz="1200" i="0" baseline="0" dirty="0" smtClean="0">
                <a:solidFill>
                  <a:srgbClr val="000000"/>
                </a:solidFill>
                <a:latin typeface="Helvetica"/>
                <a:ea typeface="ＭＳ Ｐゴシック" charset="0"/>
                <a:cs typeface="Helvetica"/>
              </a:rPr>
              <a:t> </a:t>
            </a:r>
            <a:r>
              <a:rPr lang="en-US" sz="1200" i="0" dirty="0" smtClean="0">
                <a:solidFill>
                  <a:srgbClr val="000000"/>
                </a:solidFill>
                <a:latin typeface="Helvetica"/>
                <a:ea typeface="ＭＳ Ｐゴシック" charset="0"/>
                <a:cs typeface="Helvetica"/>
              </a:rPr>
              <a:t>I am exploring the possibilities of Pop-up books for </a:t>
            </a:r>
            <a:r>
              <a:rPr lang="en-US" sz="1200" i="0" dirty="0" err="1" smtClean="0">
                <a:solidFill>
                  <a:srgbClr val="000000"/>
                </a:solidFill>
                <a:latin typeface="Helvetica"/>
                <a:ea typeface="ＭＳ Ｐゴシック" charset="0"/>
                <a:cs typeface="Helvetica"/>
              </a:rPr>
              <a:t>Ipads</a:t>
            </a:r>
            <a:endParaRPr lang="en-US" sz="1200" i="0" dirty="0" smtClean="0">
              <a:solidFill>
                <a:srgbClr val="000000"/>
              </a:solidFill>
              <a:latin typeface="Helvetica"/>
              <a:ea typeface="ＭＳ Ｐゴシック" charset="0"/>
              <a:cs typeface="Helvetica"/>
            </a:endParaRPr>
          </a:p>
          <a:p>
            <a:endParaRPr lang="en-US" sz="1200" dirty="0" smtClean="0">
              <a:solidFill>
                <a:srgbClr val="000000"/>
              </a:solidFill>
              <a:latin typeface="Helvetica"/>
              <a:cs typeface="Helvetica"/>
            </a:endParaRPr>
          </a:p>
          <a:p>
            <a:r>
              <a:rPr lang="en-US" sz="1200" i="0" dirty="0" smtClean="0">
                <a:solidFill>
                  <a:srgbClr val="000000"/>
                </a:solidFill>
                <a:latin typeface="Helvetica"/>
                <a:cs typeface="Helvetica"/>
              </a:rPr>
              <a:t>See my related paper accepted for </a:t>
            </a:r>
            <a:r>
              <a:rPr lang="en-US" sz="1200" dirty="0" smtClean="0">
                <a:solidFill>
                  <a:srgbClr val="000000"/>
                </a:solidFill>
                <a:latin typeface="Helvetica"/>
                <a:cs typeface="Helvetica"/>
              </a:rPr>
              <a:t>The International Journal of the Book</a:t>
            </a:r>
          </a:p>
          <a:p>
            <a:endParaRPr lang="en-US" sz="1200" dirty="0" smtClean="0">
              <a:solidFill>
                <a:srgbClr val="000000"/>
              </a:solidFill>
              <a:latin typeface="Helvetica"/>
              <a:cs typeface="Helvetica"/>
            </a:endParaRPr>
          </a:p>
          <a:p>
            <a:r>
              <a:rPr lang="en-US" sz="1200" i="0" dirty="0" smtClean="0">
                <a:solidFill>
                  <a:srgbClr val="000000"/>
                </a:solidFill>
                <a:latin typeface="Helvetica"/>
                <a:cs typeface="Helvetica"/>
              </a:rPr>
              <a:t>‘Multimodal books in a tertiary context: Bridging the gap between traditional book arts and new technologies’. Lesley Kaiser, 2014/15</a:t>
            </a:r>
            <a:endParaRPr lang="en-AU" sz="1200" i="0" dirty="0" smtClean="0">
              <a:solidFill>
                <a:srgbClr val="000000"/>
              </a:solidFill>
              <a:latin typeface="Helvetica"/>
              <a:cs typeface="Helvetica"/>
            </a:endParaRPr>
          </a:p>
          <a:p>
            <a:endParaRPr lang="en-US" i="0" dirty="0" smtClean="0">
              <a:solidFill>
                <a:srgbClr val="000000"/>
              </a:solidFill>
              <a:latin typeface="Helvetica"/>
              <a:cs typeface="Helvetica"/>
            </a:endParaRPr>
          </a:p>
          <a:p>
            <a:r>
              <a:rPr lang="en-US" sz="1200" i="0" dirty="0" smtClean="0">
                <a:solidFill>
                  <a:srgbClr val="000000"/>
                </a:solidFill>
                <a:latin typeface="Helvetica"/>
                <a:cs typeface="Helvetica"/>
              </a:rPr>
              <a:t>Thank You</a:t>
            </a:r>
          </a:p>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90</a:t>
            </a:fld>
            <a:endParaRPr lang="en-US"/>
          </a:p>
        </p:txBody>
      </p:sp>
    </p:spTree>
    <p:extLst>
      <p:ext uri="{BB962C8B-B14F-4D97-AF65-F5344CB8AC3E}">
        <p14:creationId xmlns:p14="http://schemas.microsoft.com/office/powerpoint/2010/main" val="3012096262"/>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91</a:t>
            </a:fld>
            <a:endParaRPr lang="en-US"/>
          </a:p>
        </p:txBody>
      </p:sp>
    </p:spTree>
    <p:extLst>
      <p:ext uri="{BB962C8B-B14F-4D97-AF65-F5344CB8AC3E}">
        <p14:creationId xmlns:p14="http://schemas.microsoft.com/office/powerpoint/2010/main" val="3012096262"/>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p:spPr>
        <p:txBody>
          <a:bodyPr/>
          <a:lstStyle/>
          <a:p>
            <a:fld id="{19F0055C-FF64-E940-8DC9-F97AD4DD43BF}" type="slidenum">
              <a:rPr lang="en-US"/>
              <a:pPr/>
              <a:t>92</a:t>
            </a:fld>
            <a:endParaRPr lang="en-US"/>
          </a:p>
        </p:txBody>
      </p:sp>
      <p:sp>
        <p:nvSpPr>
          <p:cNvPr id="227331" name="Rectangle 2"/>
          <p:cNvSpPr>
            <a:spLocks noGrp="1" noRot="1" noChangeAspect="1" noChangeArrowheads="1"/>
          </p:cNvSpPr>
          <p:nvPr>
            <p:ph type="sldImg"/>
          </p:nvPr>
        </p:nvSpPr>
        <p:spPr>
          <a:xfrm>
            <a:off x="2859088" y="514350"/>
            <a:ext cx="3429000" cy="2571750"/>
          </a:xfrm>
          <a:solidFill>
            <a:srgbClr val="FFFFFF"/>
          </a:solidFill>
          <a:ln/>
        </p:spPr>
      </p:sp>
      <p:sp>
        <p:nvSpPr>
          <p:cNvPr id="22733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i="1" dirty="0">
                <a:latin typeface="Helvetica" pitchFamily="-108" charset="0"/>
              </a:rPr>
              <a:t>The End</a:t>
            </a:r>
            <a:endParaRPr lang="en-US" sz="2400" i="1" dirty="0">
              <a:solidFill>
                <a:srgbClr val="F6DCB4"/>
              </a:solidFill>
              <a:latin typeface="Helvetica" pitchFamily="-10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baseline="0" dirty="0" smtClean="0">
                <a:solidFill>
                  <a:srgbClr val="000000"/>
                </a:solidFill>
                <a:latin typeface="Helvetica"/>
                <a:cs typeface="Helvetica"/>
              </a:rPr>
              <a:t>One of my main objections to the </a:t>
            </a:r>
            <a:r>
              <a:rPr lang="en-US" b="1" baseline="0" dirty="0" err="1" smtClean="0">
                <a:solidFill>
                  <a:srgbClr val="000000"/>
                </a:solidFill>
                <a:latin typeface="Helvetica"/>
                <a:cs typeface="Helvetica"/>
              </a:rPr>
              <a:t>Intervisual</a:t>
            </a:r>
            <a:r>
              <a:rPr lang="en-US" b="1" baseline="0" dirty="0" smtClean="0">
                <a:solidFill>
                  <a:srgbClr val="000000"/>
                </a:solidFill>
                <a:latin typeface="Helvetica"/>
                <a:cs typeface="Helvetica"/>
              </a:rPr>
              <a:t> version</a:t>
            </a:r>
            <a:r>
              <a:rPr lang="en-US" baseline="0" dirty="0" smtClean="0">
                <a:solidFill>
                  <a:srgbClr val="000000"/>
                </a:solidFill>
                <a:latin typeface="Helvetica"/>
                <a:cs typeface="Helvetica"/>
              </a:rPr>
              <a:t> was their undermining of my work by introducing </a:t>
            </a:r>
            <a:r>
              <a:rPr lang="en-US" b="1" baseline="0" dirty="0" smtClean="0">
                <a:solidFill>
                  <a:srgbClr val="000000"/>
                </a:solidFill>
                <a:latin typeface="Helvetica"/>
                <a:cs typeface="Helvetica"/>
              </a:rPr>
              <a:t>a sexist slant</a:t>
            </a:r>
            <a:r>
              <a:rPr lang="en-US" baseline="0" dirty="0" smtClean="0">
                <a:solidFill>
                  <a:srgbClr val="000000"/>
                </a:solidFill>
                <a:latin typeface="Helvetica"/>
                <a:cs typeface="Helvetica"/>
              </a:rPr>
              <a: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solidFill>
                <a:srgbClr val="000000"/>
              </a:solidFill>
              <a:latin typeface="Helvetica"/>
              <a:cs typeface="Helvetica"/>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solidFill>
                  <a:srgbClr val="000000"/>
                </a:solidFill>
                <a:latin typeface="Helvetica"/>
                <a:cs typeface="Helvetica"/>
              </a:rPr>
              <a:t>with the </a:t>
            </a:r>
            <a:r>
              <a:rPr lang="en-US" b="1" baseline="0" dirty="0" smtClean="0">
                <a:solidFill>
                  <a:srgbClr val="000000"/>
                </a:solidFill>
                <a:latin typeface="Helvetica"/>
                <a:cs typeface="Helvetica"/>
              </a:rPr>
              <a:t>introduction of the male gaze and a sexist focus</a:t>
            </a:r>
            <a:r>
              <a:rPr lang="en-US" baseline="0" dirty="0" smtClean="0">
                <a:solidFill>
                  <a:srgbClr val="000000"/>
                </a:solidFill>
                <a:latin typeface="Helvetica"/>
                <a:cs typeface="Helvetica"/>
              </a:rPr>
              <a:t>, when I had been careful to </a:t>
            </a:r>
            <a:r>
              <a:rPr lang="en-US" b="0" baseline="0" dirty="0" smtClean="0">
                <a:solidFill>
                  <a:srgbClr val="000000"/>
                </a:solidFill>
                <a:latin typeface="Helvetica"/>
                <a:cs typeface="Helvetica"/>
              </a:rPr>
              <a:t>keep a more </a:t>
            </a:r>
            <a:r>
              <a:rPr lang="en-US" b="1" baseline="0" dirty="0" smtClean="0">
                <a:solidFill>
                  <a:srgbClr val="000000"/>
                </a:solidFill>
                <a:latin typeface="Helvetica"/>
                <a:cs typeface="Helvetica"/>
              </a:rPr>
              <a:t>feminist perspective where women were the initiators and not passive.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9</a:t>
            </a:fld>
            <a:endParaRPr lang="en-US"/>
          </a:p>
        </p:txBody>
      </p:sp>
    </p:spTree>
    <p:extLst>
      <p:ext uri="{BB962C8B-B14F-4D97-AF65-F5344CB8AC3E}">
        <p14:creationId xmlns:p14="http://schemas.microsoft.com/office/powerpoint/2010/main" val="22232364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AU"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F799F45-7E19-3F4D-B0CF-4C4B073F245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355A3BB-5CD0-0D40-8093-50997E0C110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609600"/>
            <a:ext cx="1943100" cy="5486400"/>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685801" y="609600"/>
            <a:ext cx="5676900" cy="5486400"/>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56A9B49-79DC-F045-9511-F5303CECFAA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AF2974C-6CE1-464F-95D9-6F45AC2BE30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AU"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4EB307F-04A6-6543-8779-6B2C6937D33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A3BF528-9781-C94B-BA3D-1B3766059C0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6" y="1535113"/>
            <a:ext cx="404177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6" y="2174875"/>
            <a:ext cx="404177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0CC6315-BB14-F14D-8491-51B42543771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FE5FDD2-1799-7F40-A1F6-E8159696C18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6208671-52D5-AB4E-A8CB-18365BF4B5E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1" y="273053"/>
            <a:ext cx="511174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975A3E9-2789-5743-B0FF-16EA865FD6C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827B8D5-D29F-E946-9B1C-D8B2F1113E4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i="0">
                <a:latin typeface="+mn-lt"/>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i="0">
                <a:latin typeface="+mn-lt"/>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i="0">
                <a:latin typeface="+mn-lt"/>
              </a:defRPr>
            </a:lvl1pPr>
          </a:lstStyle>
          <a:p>
            <a:pPr>
              <a:defRPr/>
            </a:pPr>
            <a:fld id="{04D6D102-DFC3-D24E-B6F7-B7595C04091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ＭＳ Ｐゴシック" pitchFamily="-108" charset="-128"/>
          <a:cs typeface="ＭＳ Ｐゴシック" pitchFamily="-108" charset="-128"/>
        </a:defRPr>
      </a:lvl1pPr>
      <a:lvl2pPr algn="ctr" rtl="0" eaLnBrk="0" fontAlgn="base" hangingPunct="0">
        <a:spcBef>
          <a:spcPct val="0"/>
        </a:spcBef>
        <a:spcAft>
          <a:spcPct val="0"/>
        </a:spcAft>
        <a:defRPr sz="4400">
          <a:solidFill>
            <a:schemeClr val="tx2"/>
          </a:solidFill>
          <a:latin typeface="Times" pitchFamily="-108" charset="0"/>
          <a:ea typeface="ＭＳ Ｐゴシック" pitchFamily="-108" charset="-128"/>
          <a:cs typeface="ＭＳ Ｐゴシック" pitchFamily="-108" charset="-128"/>
        </a:defRPr>
      </a:lvl2pPr>
      <a:lvl3pPr algn="ctr" rtl="0" eaLnBrk="0" fontAlgn="base" hangingPunct="0">
        <a:spcBef>
          <a:spcPct val="0"/>
        </a:spcBef>
        <a:spcAft>
          <a:spcPct val="0"/>
        </a:spcAft>
        <a:defRPr sz="4400">
          <a:solidFill>
            <a:schemeClr val="tx2"/>
          </a:solidFill>
          <a:latin typeface="Times" pitchFamily="-108" charset="0"/>
          <a:ea typeface="ＭＳ Ｐゴシック" pitchFamily="-108" charset="-128"/>
          <a:cs typeface="ＭＳ Ｐゴシック" pitchFamily="-108" charset="-128"/>
        </a:defRPr>
      </a:lvl3pPr>
      <a:lvl4pPr algn="ctr" rtl="0" eaLnBrk="0" fontAlgn="base" hangingPunct="0">
        <a:spcBef>
          <a:spcPct val="0"/>
        </a:spcBef>
        <a:spcAft>
          <a:spcPct val="0"/>
        </a:spcAft>
        <a:defRPr sz="4400">
          <a:solidFill>
            <a:schemeClr val="tx2"/>
          </a:solidFill>
          <a:latin typeface="Times" pitchFamily="-108" charset="0"/>
          <a:ea typeface="ＭＳ Ｐゴシック" pitchFamily="-108" charset="-128"/>
          <a:cs typeface="ＭＳ Ｐゴシック" pitchFamily="-108" charset="-128"/>
        </a:defRPr>
      </a:lvl4pPr>
      <a:lvl5pPr algn="ctr" rtl="0" eaLnBrk="0" fontAlgn="base" hangingPunct="0">
        <a:spcBef>
          <a:spcPct val="0"/>
        </a:spcBef>
        <a:spcAft>
          <a:spcPct val="0"/>
        </a:spcAft>
        <a:defRPr sz="4400">
          <a:solidFill>
            <a:schemeClr val="tx2"/>
          </a:solidFill>
          <a:latin typeface="Times" pitchFamily="-108" charset="0"/>
          <a:ea typeface="ＭＳ Ｐゴシック" pitchFamily="-108" charset="-128"/>
          <a:cs typeface="ＭＳ Ｐゴシック" pitchFamily="-108" charset="-128"/>
        </a:defRPr>
      </a:lvl5pPr>
      <a:lvl6pPr marL="457200" algn="ctr" rtl="0" fontAlgn="base">
        <a:spcBef>
          <a:spcPct val="0"/>
        </a:spcBef>
        <a:spcAft>
          <a:spcPct val="0"/>
        </a:spcAft>
        <a:defRPr sz="4400">
          <a:solidFill>
            <a:schemeClr val="tx2"/>
          </a:solidFill>
          <a:latin typeface="Times" pitchFamily="-108" charset="0"/>
        </a:defRPr>
      </a:lvl6pPr>
      <a:lvl7pPr marL="914400" algn="ctr" rtl="0" fontAlgn="base">
        <a:spcBef>
          <a:spcPct val="0"/>
        </a:spcBef>
        <a:spcAft>
          <a:spcPct val="0"/>
        </a:spcAft>
        <a:defRPr sz="4400">
          <a:solidFill>
            <a:schemeClr val="tx2"/>
          </a:solidFill>
          <a:latin typeface="Times" pitchFamily="-108" charset="0"/>
        </a:defRPr>
      </a:lvl7pPr>
      <a:lvl8pPr marL="1371600" algn="ctr" rtl="0" fontAlgn="base">
        <a:spcBef>
          <a:spcPct val="0"/>
        </a:spcBef>
        <a:spcAft>
          <a:spcPct val="0"/>
        </a:spcAft>
        <a:defRPr sz="4400">
          <a:solidFill>
            <a:schemeClr val="tx2"/>
          </a:solidFill>
          <a:latin typeface="Times" pitchFamily="-108" charset="0"/>
        </a:defRPr>
      </a:lvl8pPr>
      <a:lvl9pPr marL="1828800" algn="ctr" rtl="0" fontAlgn="base">
        <a:spcBef>
          <a:spcPct val="0"/>
        </a:spcBef>
        <a:spcAft>
          <a:spcPct val="0"/>
        </a:spcAft>
        <a:defRPr sz="4400">
          <a:solidFill>
            <a:schemeClr val="tx2"/>
          </a:solidFill>
          <a:latin typeface="Times" pitchFamily="-10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08" charset="-128"/>
          <a:cs typeface="ＭＳ Ｐゴシック" pitchFamily="-108"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08"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08"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08"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08"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08"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08"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08"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08"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1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1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17.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8.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jp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2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2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2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 Id="rId3" Type="http://schemas.openxmlformats.org/officeDocument/2006/relationships/image" Target="../media/image2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26.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2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2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2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30.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31.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32.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33.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3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35.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36.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37.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8.jpeg"/><Relationship Id="rId3" Type="http://schemas.microsoft.com/office/2007/relationships/hdphoto" Target="../media/hdphoto3.wdp"/></Relationships>
</file>

<file path=ppt/slides/_rels/slide44.xml.rels><?xml version="1.0" encoding="UTF-8" standalone="yes"?>
<Relationships xmlns="http://schemas.openxmlformats.org/package/2006/relationships"><Relationship Id="rId3" Type="http://schemas.openxmlformats.org/officeDocument/2006/relationships/image" Target="../media/image39.jpeg"/><Relationship Id="rId4" Type="http://schemas.microsoft.com/office/2007/relationships/hdphoto" Target="../media/hdphoto4.wdp"/><Relationship Id="rId1" Type="http://schemas.openxmlformats.org/officeDocument/2006/relationships/slideLayout" Target="../slideLayouts/slideLayout1.xml"/><Relationship Id="rId2" Type="http://schemas.openxmlformats.org/officeDocument/2006/relationships/notesSlide" Target="../notesSlides/notesSlide4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0.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41.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42.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 Id="rId3" Type="http://schemas.openxmlformats.org/officeDocument/2006/relationships/image" Target="../media/image43.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7.xml"/><Relationship Id="rId3" Type="http://schemas.openxmlformats.org/officeDocument/2006/relationships/image" Target="../media/image4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 Id="rId3" Type="http://schemas.openxmlformats.org/officeDocument/2006/relationships/image" Target="../media/image45.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 Id="rId3" Type="http://schemas.openxmlformats.org/officeDocument/2006/relationships/image" Target="../media/image47.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0.xml"/><Relationship Id="rId3" Type="http://schemas.openxmlformats.org/officeDocument/2006/relationships/image" Target="../media/image48.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 Id="rId3" Type="http://schemas.openxmlformats.org/officeDocument/2006/relationships/image" Target="../media/image49.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 Id="rId3" Type="http://schemas.openxmlformats.org/officeDocument/2006/relationships/image" Target="../media/image50.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3.xml"/><Relationship Id="rId3" Type="http://schemas.openxmlformats.org/officeDocument/2006/relationships/image" Target="../media/image51.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4.xml"/><Relationship Id="rId3" Type="http://schemas.openxmlformats.org/officeDocument/2006/relationships/image" Target="../media/image52.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5.xml"/><Relationship Id="rId3" Type="http://schemas.openxmlformats.org/officeDocument/2006/relationships/image" Target="../media/image53.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5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 Id="rId3" Type="http://schemas.openxmlformats.org/officeDocument/2006/relationships/image" Target="../media/image55.jpe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 Id="rId3" Type="http://schemas.openxmlformats.org/officeDocument/2006/relationships/image" Target="../media/image56.jpe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 Id="rId3" Type="http://schemas.openxmlformats.org/officeDocument/2006/relationships/image" Target="../media/image57.jpe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 Id="rId3" Type="http://schemas.openxmlformats.org/officeDocument/2006/relationships/image" Target="../media/image58.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 Id="rId3" Type="http://schemas.openxmlformats.org/officeDocument/2006/relationships/image" Target="../media/image59.jpe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 Id="rId3" Type="http://schemas.openxmlformats.org/officeDocument/2006/relationships/image" Target="../media/image60.jpe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 Id="rId3" Type="http://schemas.openxmlformats.org/officeDocument/2006/relationships/image" Target="../media/image61.jpe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 Id="rId3" Type="http://schemas.openxmlformats.org/officeDocument/2006/relationships/image" Target="../media/image62.jpe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 Id="rId3" Type="http://schemas.openxmlformats.org/officeDocument/2006/relationships/image" Target="../media/image63.jpe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6.xml"/><Relationship Id="rId3" Type="http://schemas.openxmlformats.org/officeDocument/2006/relationships/image" Target="../media/image64.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microsoft.com/office/2007/relationships/hdphoto" Target="../media/hdphoto1.wdp"/><Relationship Id="rId6" Type="http://schemas.openxmlformats.org/officeDocument/2006/relationships/image" Target="../media/image6.jpeg"/><Relationship Id="rId7" Type="http://schemas.microsoft.com/office/2007/relationships/hdphoto" Target="../media/hdphoto2.wdp"/><Relationship Id="rId8"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 Id="rId3" Type="http://schemas.openxmlformats.org/officeDocument/2006/relationships/image" Target="../media/image65.jpe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8.xml"/><Relationship Id="rId3" Type="http://schemas.openxmlformats.org/officeDocument/2006/relationships/image" Target="../media/image66.jpe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 Id="rId3" Type="http://schemas.openxmlformats.org/officeDocument/2006/relationships/image" Target="../media/image67.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 Id="rId3" Type="http://schemas.openxmlformats.org/officeDocument/2006/relationships/image" Target="../media/image68.jpe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 Id="rId3" Type="http://schemas.openxmlformats.org/officeDocument/2006/relationships/image" Target="../media/image69.jpe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 Id="rId3" Type="http://schemas.openxmlformats.org/officeDocument/2006/relationships/image" Target="../media/image70.jpe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 Id="rId3" Type="http://schemas.openxmlformats.org/officeDocument/2006/relationships/image" Target="../media/image71.jpe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 Id="rId3" Type="http://schemas.openxmlformats.org/officeDocument/2006/relationships/image" Target="../media/image72.jpe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 Id="rId3" Type="http://schemas.openxmlformats.org/officeDocument/2006/relationships/image" Target="../media/image73.jpe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 Id="rId3" Type="http://schemas.openxmlformats.org/officeDocument/2006/relationships/image" Target="../media/image7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jpe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 Id="rId3" Type="http://schemas.openxmlformats.org/officeDocument/2006/relationships/image" Target="../media/image75.jpe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8.xml"/><Relationship Id="rId3" Type="http://schemas.openxmlformats.org/officeDocument/2006/relationships/image" Target="../media/image76.jpe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 Id="rId3" Type="http://schemas.openxmlformats.org/officeDocument/2006/relationships/image" Target="../media/image77.jpe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0.xml"/><Relationship Id="rId3" Type="http://schemas.openxmlformats.org/officeDocument/2006/relationships/image" Target="../media/image78.jpe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 Id="rId3" Type="http://schemas.openxmlformats.org/officeDocument/2006/relationships/image" Target="../media/image79.jpe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2.xml"/><Relationship Id="rId3" Type="http://schemas.openxmlformats.org/officeDocument/2006/relationships/image" Target="../media/image80.jpe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3.xml"/><Relationship Id="rId3" Type="http://schemas.openxmlformats.org/officeDocument/2006/relationships/hyperlink" Target="http://www.brainpickings.org/index.php/2012/07/12/the-naughty-nineties-pop-up-book-for-adults-only/" TargetMode="External"/></Relationships>
</file>

<file path=ppt/slides/_rels/slide87.xml.rels><?xml version="1.0" encoding="UTF-8" standalone="yes"?>
<Relationships xmlns="http://schemas.openxmlformats.org/package/2006/relationships"><Relationship Id="rId3" Type="http://schemas.openxmlformats.org/officeDocument/2006/relationships/image" Target="../media/image81.png"/><Relationship Id="rId4" Type="http://schemas.openxmlformats.org/officeDocument/2006/relationships/image" Target="../media/image82.png"/><Relationship Id="rId1" Type="http://schemas.openxmlformats.org/officeDocument/2006/relationships/slideLayout" Target="../slideLayouts/slideLayout1.xml"/><Relationship Id="rId2" Type="http://schemas.openxmlformats.org/officeDocument/2006/relationships/notesSlide" Target="../notesSlides/notesSlide8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5.xml"/></Relationships>
</file>

<file path=ppt/slides/_rels/slide89.xml.rels><?xml version="1.0" encoding="UTF-8" standalone="yes"?>
<Relationships xmlns="http://schemas.openxmlformats.org/package/2006/relationships"><Relationship Id="rId3" Type="http://schemas.openxmlformats.org/officeDocument/2006/relationships/hyperlink" Target="http://loudcrow.com/popout-the-tale-of-peter-rabbit" TargetMode="External"/><Relationship Id="rId4" Type="http://schemas.openxmlformats.org/officeDocument/2006/relationships/image" Target="../media/image83.jpeg"/><Relationship Id="rId5" Type="http://schemas.openxmlformats.org/officeDocument/2006/relationships/image" Target="../media/image84.png"/><Relationship Id="rId6" Type="http://schemas.openxmlformats.org/officeDocument/2006/relationships/image" Target="../media/image85.jpeg"/><Relationship Id="rId1" Type="http://schemas.openxmlformats.org/officeDocument/2006/relationships/slideLayout" Target="../slideLayouts/slideLayout1.xml"/><Relationship Id="rId2" Type="http://schemas.openxmlformats.org/officeDocument/2006/relationships/notesSlide" Target="../notesSlides/notesSlide8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9.png"/></Relationships>
</file>

<file path=ppt/slides/_rels/slide90.xml.rels><?xml version="1.0" encoding="UTF-8" standalone="yes"?>
<Relationships xmlns="http://schemas.openxmlformats.org/package/2006/relationships"><Relationship Id="rId3" Type="http://schemas.openxmlformats.org/officeDocument/2006/relationships/hyperlink" Target="http://lesleykaiser.com" TargetMode="External"/><Relationship Id="rId4" Type="http://schemas.openxmlformats.org/officeDocument/2006/relationships/hyperlink" Target="http://lesleykaiser.wordpress.com/" TargetMode="External"/><Relationship Id="rId1" Type="http://schemas.openxmlformats.org/officeDocument/2006/relationships/slideLayout" Target="../slideLayouts/slideLayout2.xml"/><Relationship Id="rId2" Type="http://schemas.openxmlformats.org/officeDocument/2006/relationships/notesSlide" Target="../notesSlides/notesSlide8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8.xml"/><Relationship Id="rId3" Type="http://schemas.openxmlformats.org/officeDocument/2006/relationships/image" Target="../media/image86.jpe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9.xml"/><Relationship Id="rId3" Type="http://schemas.openxmlformats.org/officeDocument/2006/relationships/image" Target="../media/image87.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196752"/>
            <a:ext cx="8229600" cy="2223120"/>
          </a:xfrm>
        </p:spPr>
        <p:txBody>
          <a:bodyPr>
            <a:normAutofit fontScale="90000"/>
          </a:bodyPr>
          <a:lstStyle/>
          <a:p>
            <a:pPr marL="0" indent="0"/>
            <a:r>
              <a:rPr lang="en-US" dirty="0" smtClean="0">
                <a:solidFill>
                  <a:srgbClr val="FFF1D5"/>
                </a:solidFill>
                <a:latin typeface="Helvetica"/>
                <a:cs typeface="Helvetica"/>
              </a:rPr>
              <a:t>ART + BOOK</a:t>
            </a:r>
            <a:br>
              <a:rPr lang="en-US" dirty="0" smtClean="0">
                <a:solidFill>
                  <a:srgbClr val="FFF1D5"/>
                </a:solidFill>
                <a:latin typeface="Helvetica"/>
                <a:cs typeface="Helvetica"/>
              </a:rPr>
            </a:br>
            <a:r>
              <a:rPr lang="en-US" sz="2700" dirty="0" smtClean="0">
                <a:latin typeface="Helvetica"/>
                <a:cs typeface="Helvetica"/>
              </a:rPr>
              <a:t>Symposium, Dunedin 2014</a:t>
            </a:r>
            <a:br>
              <a:rPr lang="en-US" sz="2700" dirty="0" smtClean="0">
                <a:latin typeface="Helvetica"/>
                <a:cs typeface="Helvetica"/>
              </a:rPr>
            </a:br>
            <a:r>
              <a:rPr lang="en-US" sz="2700" dirty="0">
                <a:latin typeface="Helvetica"/>
                <a:cs typeface="Helvetica"/>
              </a:rPr>
              <a:t/>
            </a:r>
            <a:br>
              <a:rPr lang="en-US" sz="2700" dirty="0">
                <a:latin typeface="Helvetica"/>
                <a:cs typeface="Helvetica"/>
              </a:rPr>
            </a:br>
            <a:r>
              <a:rPr lang="en-US" sz="2700" dirty="0" smtClean="0">
                <a:solidFill>
                  <a:srgbClr val="FFF1D5"/>
                </a:solidFill>
                <a:latin typeface="Helvetica"/>
                <a:cs typeface="Helvetica"/>
              </a:rPr>
              <a:t>Lesley </a:t>
            </a:r>
            <a:r>
              <a:rPr lang="en-US" sz="2700" dirty="0">
                <a:solidFill>
                  <a:srgbClr val="FFF1D5"/>
                </a:solidFill>
                <a:latin typeface="Helvetica"/>
                <a:cs typeface="Helvetica"/>
              </a:rPr>
              <a:t>Kaiser</a:t>
            </a:r>
            <a:r>
              <a:rPr lang="en-AU" sz="2700" dirty="0">
                <a:solidFill>
                  <a:srgbClr val="FFF1D5"/>
                </a:solidFill>
                <a:latin typeface="Helvetica"/>
                <a:cs typeface="Helvetica"/>
              </a:rPr>
              <a:t> </a:t>
            </a:r>
            <a:br>
              <a:rPr lang="en-AU" sz="2700" dirty="0">
                <a:solidFill>
                  <a:srgbClr val="FFF1D5"/>
                </a:solidFill>
                <a:latin typeface="Helvetica"/>
                <a:cs typeface="Helvetica"/>
              </a:rPr>
            </a:br>
            <a:r>
              <a:rPr lang="en-US" altLang="ja-JP" sz="2700" dirty="0">
                <a:latin typeface="Helvetica"/>
                <a:ea typeface="ＭＳ Ｐゴシック" charset="0"/>
                <a:cs typeface="Helvetica"/>
              </a:rPr>
              <a:t>AUT University</a:t>
            </a:r>
            <a:r>
              <a:rPr lang="en-AU" altLang="ja-JP" sz="2700" dirty="0">
                <a:solidFill>
                  <a:srgbClr val="FFF1D5"/>
                </a:solidFill>
                <a:latin typeface="Helvetica"/>
                <a:ea typeface="ＭＳ Ｐゴシック" charset="0"/>
                <a:cs typeface="Helvetica"/>
              </a:rPr>
              <a:t/>
            </a:r>
            <a:br>
              <a:rPr lang="en-AU" altLang="ja-JP" sz="2700" dirty="0">
                <a:solidFill>
                  <a:srgbClr val="FFF1D5"/>
                </a:solidFill>
                <a:latin typeface="Helvetica"/>
                <a:ea typeface="ＭＳ Ｐゴシック" charset="0"/>
                <a:cs typeface="Helvetica"/>
              </a:rPr>
            </a:br>
            <a:endParaRPr lang="en-US" sz="2700" dirty="0">
              <a:latin typeface="Helvetica"/>
              <a:cs typeface="Helvetica"/>
            </a:endParaRPr>
          </a:p>
        </p:txBody>
      </p:sp>
      <p:sp>
        <p:nvSpPr>
          <p:cNvPr id="3" name="Content Placeholder 2"/>
          <p:cNvSpPr>
            <a:spLocks noGrp="1"/>
          </p:cNvSpPr>
          <p:nvPr>
            <p:ph idx="1"/>
          </p:nvPr>
        </p:nvSpPr>
        <p:spPr>
          <a:xfrm>
            <a:off x="1115618" y="3501009"/>
            <a:ext cx="7488831" cy="2448272"/>
          </a:xfrm>
        </p:spPr>
        <p:txBody>
          <a:bodyPr>
            <a:noAutofit/>
          </a:bodyPr>
          <a:lstStyle/>
          <a:p>
            <a:pPr marL="0" indent="0">
              <a:buNone/>
            </a:pPr>
            <a:endParaRPr lang="en-US" sz="800" b="1" dirty="0" smtClean="0">
              <a:latin typeface="Helvetica"/>
              <a:cs typeface="Helvetica"/>
            </a:endParaRPr>
          </a:p>
          <a:p>
            <a:pPr marL="0" indent="0" algn="ctr">
              <a:buNone/>
            </a:pPr>
            <a:r>
              <a:rPr lang="en-AU" sz="2400" dirty="0" smtClean="0">
                <a:latin typeface="Helvetica"/>
                <a:cs typeface="Helvetica"/>
              </a:rPr>
              <a:t>THEME: ‘Art </a:t>
            </a:r>
            <a:r>
              <a:rPr lang="en-AU" sz="2400" dirty="0">
                <a:latin typeface="Helvetica"/>
                <a:cs typeface="Helvetica"/>
              </a:rPr>
              <a:t>and Book’/‘Against the Odds: The Editing, Design and Production of Books</a:t>
            </a:r>
            <a:r>
              <a:rPr lang="en-AU" sz="2400" dirty="0" smtClean="0">
                <a:latin typeface="Helvetica"/>
                <a:cs typeface="Helvetica"/>
              </a:rPr>
              <a:t>’</a:t>
            </a:r>
            <a:r>
              <a:rPr lang="en-AU" sz="2400" dirty="0">
                <a:latin typeface="Helvetica"/>
                <a:cs typeface="Helvetica"/>
              </a:rPr>
              <a:t> </a:t>
            </a:r>
          </a:p>
          <a:p>
            <a:pPr marL="0" indent="0" algn="ctr">
              <a:buNone/>
            </a:pPr>
            <a:endParaRPr lang="en-AU" sz="800" dirty="0">
              <a:latin typeface="Helvetica"/>
              <a:cs typeface="Helvetica"/>
            </a:endParaRPr>
          </a:p>
          <a:p>
            <a:pPr marL="0" indent="0" algn="ctr">
              <a:buNone/>
            </a:pPr>
            <a:r>
              <a:rPr lang="en-US" sz="2400" i="1" dirty="0" smtClean="0">
                <a:solidFill>
                  <a:srgbClr val="FFF1D5"/>
                </a:solidFill>
                <a:latin typeface="Helvetica"/>
                <a:cs typeface="Helvetica"/>
              </a:rPr>
              <a:t>The </a:t>
            </a:r>
            <a:r>
              <a:rPr lang="en-US" sz="2400" i="1" dirty="0">
                <a:solidFill>
                  <a:srgbClr val="FFF1D5"/>
                </a:solidFill>
                <a:latin typeface="Helvetica"/>
                <a:cs typeface="Helvetica"/>
              </a:rPr>
              <a:t>Naughty Nineties</a:t>
            </a:r>
            <a:r>
              <a:rPr lang="en-US" sz="2400" dirty="0">
                <a:solidFill>
                  <a:srgbClr val="FFF1D5"/>
                </a:solidFill>
                <a:latin typeface="Helvetica"/>
                <a:cs typeface="Helvetica"/>
              </a:rPr>
              <a:t> movable book prototype (1981), and the paper-engineering roll-on effect in tertiary </a:t>
            </a:r>
            <a:r>
              <a:rPr lang="en-US" sz="2400" dirty="0" smtClean="0">
                <a:solidFill>
                  <a:srgbClr val="FFF1D5"/>
                </a:solidFill>
                <a:latin typeface="Helvetica"/>
                <a:cs typeface="Helvetica"/>
              </a:rPr>
              <a:t>teaching</a:t>
            </a:r>
            <a:endParaRPr lang="en-AU" altLang="ja-JP" sz="2400" dirty="0">
              <a:solidFill>
                <a:srgbClr val="FFF1D5"/>
              </a:solidFill>
              <a:latin typeface="Helvetica"/>
              <a:ea typeface="ＭＳ Ｐゴシック" charset="0"/>
              <a:cs typeface="Helvetica"/>
            </a:endParaRPr>
          </a:p>
        </p:txBody>
      </p:sp>
      <p:sp>
        <p:nvSpPr>
          <p:cNvPr id="5" name="TextBox 4"/>
          <p:cNvSpPr txBox="1"/>
          <p:nvPr/>
        </p:nvSpPr>
        <p:spPr>
          <a:xfrm>
            <a:off x="1282700" y="3949700"/>
            <a:ext cx="184666" cy="400110"/>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50553143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SCF4416-2.ps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230" y="73198"/>
            <a:ext cx="9166052" cy="6884194"/>
          </a:xfrm>
          <a:prstGeom prst="rect">
            <a:avLst/>
          </a:prstGeom>
        </p:spPr>
      </p:pic>
      <p:sp>
        <p:nvSpPr>
          <p:cNvPr id="3" name="TextBox 2"/>
          <p:cNvSpPr txBox="1"/>
          <p:nvPr/>
        </p:nvSpPr>
        <p:spPr>
          <a:xfrm>
            <a:off x="1547664" y="6237315"/>
            <a:ext cx="4529606" cy="461665"/>
          </a:xfrm>
          <a:prstGeom prst="rect">
            <a:avLst/>
          </a:prstGeom>
          <a:noFill/>
        </p:spPr>
        <p:txBody>
          <a:bodyPr wrap="none" rtlCol="0">
            <a:spAutoFit/>
          </a:bodyPr>
          <a:lstStyle/>
          <a:p>
            <a:r>
              <a:rPr lang="en-US" sz="2400" i="0" dirty="0" smtClean="0">
                <a:solidFill>
                  <a:srgbClr val="FFF1CF"/>
                </a:solidFill>
              </a:rPr>
              <a:t>Historical inaccuracy introduced </a:t>
            </a:r>
          </a:p>
        </p:txBody>
      </p:sp>
    </p:spTree>
    <p:extLst>
      <p:ext uri="{BB962C8B-B14F-4D97-AF65-F5344CB8AC3E}">
        <p14:creationId xmlns:p14="http://schemas.microsoft.com/office/powerpoint/2010/main" val="90944499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715000"/>
            <a:ext cx="7772400" cy="1143000"/>
          </a:xfrm>
        </p:spPr>
        <p:txBody>
          <a:bodyPr/>
          <a:lstStyle/>
          <a:p>
            <a:r>
              <a:rPr lang="en-US" sz="2400" dirty="0">
                <a:solidFill>
                  <a:srgbClr val="FFECB1"/>
                </a:solidFill>
                <a:latin typeface="Helvetica"/>
                <a:cs typeface="Helvetica"/>
              </a:rPr>
              <a:t>Concept credit on back cover of first </a:t>
            </a:r>
            <a:r>
              <a:rPr lang="en-US" sz="2400" dirty="0" smtClean="0">
                <a:solidFill>
                  <a:srgbClr val="FFECB1"/>
                </a:solidFill>
                <a:latin typeface="Helvetica"/>
                <a:cs typeface="Helvetica"/>
              </a:rPr>
              <a:t>edition</a:t>
            </a:r>
            <a:br>
              <a:rPr lang="en-US" sz="2400" dirty="0" smtClean="0">
                <a:solidFill>
                  <a:srgbClr val="FFECB1"/>
                </a:solidFill>
                <a:latin typeface="Helvetica"/>
                <a:cs typeface="Helvetica"/>
              </a:rPr>
            </a:br>
            <a:r>
              <a:rPr lang="en-US" sz="2400" dirty="0" smtClean="0">
                <a:solidFill>
                  <a:srgbClr val="FFECB1"/>
                </a:solidFill>
                <a:latin typeface="Helvetica"/>
                <a:cs typeface="Helvetica"/>
              </a:rPr>
              <a:t>Note lack of </a:t>
            </a:r>
            <a:r>
              <a:rPr lang="en-US" sz="2400" dirty="0">
                <a:solidFill>
                  <a:srgbClr val="FFECB1"/>
                </a:solidFill>
                <a:latin typeface="Helvetica"/>
                <a:cs typeface="Helvetica"/>
              </a:rPr>
              <a:t>paper-engineering </a:t>
            </a:r>
            <a:r>
              <a:rPr lang="en-US" sz="2400" dirty="0" smtClean="0">
                <a:solidFill>
                  <a:srgbClr val="FFECB1"/>
                </a:solidFill>
                <a:latin typeface="Helvetica"/>
                <a:cs typeface="Helvetica"/>
              </a:rPr>
              <a:t>credit for Lesley Kaiser</a:t>
            </a:r>
            <a:endParaRPr lang="en-US" sz="2400" dirty="0">
              <a:solidFill>
                <a:srgbClr val="FFECB1"/>
              </a:solidFill>
              <a:latin typeface="Helvetica"/>
              <a:cs typeface="Helvetica"/>
            </a:endParaRPr>
          </a:p>
        </p:txBody>
      </p:sp>
      <p:pic>
        <p:nvPicPr>
          <p:cNvPr id="3" name="Picture 2" descr="Credits 1.psd"/>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
            <a:ext cx="9144000" cy="5288555"/>
          </a:xfrm>
          <a:prstGeom prst="rect">
            <a:avLst/>
          </a:prstGeom>
        </p:spPr>
      </p:pic>
    </p:spTree>
    <p:extLst>
      <p:ext uri="{BB962C8B-B14F-4D97-AF65-F5344CB8AC3E}">
        <p14:creationId xmlns:p14="http://schemas.microsoft.com/office/powerpoint/2010/main" val="281495381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ECB1"/>
                </a:solidFill>
                <a:latin typeface="Helvetica"/>
                <a:cs typeface="Helvetica"/>
              </a:rPr>
              <a:t>CONCEPT credit</a:t>
            </a:r>
            <a:endParaRPr lang="en-US" dirty="0">
              <a:solidFill>
                <a:srgbClr val="FFECB1"/>
              </a:solidFill>
              <a:latin typeface="Helvetica"/>
              <a:cs typeface="Helvetica"/>
            </a:endParaRPr>
          </a:p>
        </p:txBody>
      </p:sp>
      <p:pic>
        <p:nvPicPr>
          <p:cNvPr id="8" name="Picture 7" descr="Minature creditsa.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 y="-171400"/>
            <a:ext cx="9126085" cy="5983080"/>
          </a:xfrm>
          <a:prstGeom prst="rect">
            <a:avLst/>
          </a:prstGeom>
        </p:spPr>
      </p:pic>
      <p:sp>
        <p:nvSpPr>
          <p:cNvPr id="9" name="Rectangle 8"/>
          <p:cNvSpPr/>
          <p:nvPr/>
        </p:nvSpPr>
        <p:spPr>
          <a:xfrm>
            <a:off x="0" y="5877275"/>
            <a:ext cx="9144000" cy="830997"/>
          </a:xfrm>
          <a:prstGeom prst="rect">
            <a:avLst/>
          </a:prstGeom>
        </p:spPr>
        <p:txBody>
          <a:bodyPr wrap="square">
            <a:spAutoFit/>
          </a:bodyPr>
          <a:lstStyle/>
          <a:p>
            <a:r>
              <a:rPr lang="en-US" sz="2400" i="0" dirty="0" smtClean="0">
                <a:solidFill>
                  <a:srgbClr val="F6DCB4"/>
                </a:solidFill>
                <a:latin typeface="Helvetica"/>
                <a:cs typeface="Helvetica"/>
              </a:rPr>
              <a:t>Credits </a:t>
            </a:r>
            <a:r>
              <a:rPr lang="en-US" sz="2400" i="0" dirty="0">
                <a:solidFill>
                  <a:srgbClr val="F6DCB4"/>
                </a:solidFill>
                <a:latin typeface="Helvetica"/>
                <a:cs typeface="Helvetica"/>
              </a:rPr>
              <a:t>on inside front cover of the </a:t>
            </a:r>
            <a:r>
              <a:rPr lang="en-US" sz="2400" i="0" dirty="0" smtClean="0">
                <a:solidFill>
                  <a:srgbClr val="F6DCB4"/>
                </a:solidFill>
                <a:latin typeface="Helvetica"/>
                <a:cs typeface="Helvetica"/>
              </a:rPr>
              <a:t>miniature edition.</a:t>
            </a:r>
          </a:p>
          <a:p>
            <a:r>
              <a:rPr lang="en-US" sz="2400" i="0" dirty="0" smtClean="0">
                <a:solidFill>
                  <a:srgbClr val="F6DCB4"/>
                </a:solidFill>
                <a:latin typeface="Helvetica"/>
                <a:cs typeface="Helvetica"/>
              </a:rPr>
              <a:t> No paper-engineering credits at all this time</a:t>
            </a:r>
            <a:endParaRPr lang="en-US" sz="2400" i="0" dirty="0">
              <a:solidFill>
                <a:srgbClr val="F6DCB4"/>
              </a:solidFill>
            </a:endParaRPr>
          </a:p>
        </p:txBody>
      </p:sp>
    </p:spTree>
    <p:extLst>
      <p:ext uri="{BB962C8B-B14F-4D97-AF65-F5344CB8AC3E}">
        <p14:creationId xmlns:p14="http://schemas.microsoft.com/office/powerpoint/2010/main" val="316426131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SCF4185.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358"/>
            <a:ext cx="9144000" cy="4444195"/>
          </a:xfrm>
          <a:prstGeom prst="rect">
            <a:avLst/>
          </a:prstGeom>
        </p:spPr>
      </p:pic>
      <p:sp>
        <p:nvSpPr>
          <p:cNvPr id="5" name="Rectangle 6"/>
          <p:cNvSpPr>
            <a:spLocks noChangeArrowheads="1"/>
          </p:cNvSpPr>
          <p:nvPr/>
        </p:nvSpPr>
        <p:spPr bwMode="auto">
          <a:xfrm>
            <a:off x="4526687" y="6093299"/>
            <a:ext cx="184666" cy="461665"/>
          </a:xfrm>
          <a:prstGeom prst="rect">
            <a:avLst/>
          </a:prstGeom>
          <a:noFill/>
          <a:ln w="9525">
            <a:noFill/>
            <a:miter lim="800000"/>
            <a:headEnd/>
            <a:tailEnd/>
          </a:ln>
        </p:spPr>
        <p:txBody>
          <a:bodyPr wrap="none">
            <a:prstTxWarp prst="textNoShape">
              <a:avLst/>
            </a:prstTxWarp>
            <a:spAutoFit/>
          </a:bodyPr>
          <a:lstStyle/>
          <a:p>
            <a:r>
              <a:rPr lang="en-US" sz="2400" dirty="0" smtClean="0">
                <a:solidFill>
                  <a:srgbClr val="E3D2BD"/>
                </a:solidFill>
                <a:latin typeface="Arial" pitchFamily="-108" charset="0"/>
              </a:rPr>
              <a:t> </a:t>
            </a:r>
            <a:endParaRPr lang="en-US" sz="2400" i="0" dirty="0">
              <a:latin typeface="Arial" pitchFamily="-108" charset="0"/>
            </a:endParaRPr>
          </a:p>
        </p:txBody>
      </p:sp>
      <p:sp>
        <p:nvSpPr>
          <p:cNvPr id="6" name="TextBox 5"/>
          <p:cNvSpPr txBox="1"/>
          <p:nvPr/>
        </p:nvSpPr>
        <p:spPr>
          <a:xfrm>
            <a:off x="395538" y="4725144"/>
            <a:ext cx="8500043" cy="1938992"/>
          </a:xfrm>
          <a:prstGeom prst="rect">
            <a:avLst/>
          </a:prstGeom>
          <a:noFill/>
        </p:spPr>
        <p:txBody>
          <a:bodyPr wrap="none" rtlCol="0">
            <a:spAutoFit/>
          </a:bodyPr>
          <a:lstStyle/>
          <a:p>
            <a:r>
              <a:rPr lang="en-US" sz="2400" dirty="0" smtClean="0">
                <a:solidFill>
                  <a:srgbClr val="F6DCB4"/>
                </a:solidFill>
              </a:rPr>
              <a:t>Screen Dreams: A Spectacular Pop-up Entertainment </a:t>
            </a:r>
          </a:p>
          <a:p>
            <a:r>
              <a:rPr lang="en-US" sz="2400" i="0" dirty="0" smtClean="0">
                <a:solidFill>
                  <a:schemeClr val="bg2">
                    <a:lumMod val="60000"/>
                    <a:lumOff val="40000"/>
                  </a:schemeClr>
                </a:solidFill>
              </a:rPr>
              <a:t>Based on the silent movies of the 1920s. Lesley Kaiser, 1986</a:t>
            </a:r>
          </a:p>
          <a:p>
            <a:endParaRPr lang="en-US" sz="2400" dirty="0" smtClean="0">
              <a:solidFill>
                <a:srgbClr val="E3D2BD"/>
              </a:solidFill>
              <a:latin typeface="Arial" pitchFamily="-108" charset="0"/>
            </a:endParaRPr>
          </a:p>
          <a:p>
            <a:r>
              <a:rPr lang="en-US" sz="2400" i="0" dirty="0" smtClean="0">
                <a:solidFill>
                  <a:srgbClr val="BFBFBF"/>
                </a:solidFill>
                <a:latin typeface="Arial" pitchFamily="-108" charset="0"/>
              </a:rPr>
              <a:t>SHOW</a:t>
            </a:r>
            <a:r>
              <a:rPr lang="en-US" sz="2400" i="0" dirty="0">
                <a:solidFill>
                  <a:srgbClr val="BFBFBF"/>
                </a:solidFill>
                <a:latin typeface="Arial" pitchFamily="-108" charset="0"/>
              </a:rPr>
              <a:t>:  </a:t>
            </a:r>
            <a:r>
              <a:rPr lang="en-US" sz="2400" dirty="0">
                <a:solidFill>
                  <a:srgbClr val="F6DCB4"/>
                </a:solidFill>
                <a:latin typeface="Arial" pitchFamily="-108" charset="0"/>
              </a:rPr>
              <a:t>Movable Books </a:t>
            </a:r>
            <a:r>
              <a:rPr lang="en-US" sz="2400" i="0" dirty="0">
                <a:solidFill>
                  <a:schemeClr val="bg1">
                    <a:lumMod val="75000"/>
                  </a:schemeClr>
                </a:solidFill>
                <a:latin typeface="Arial" pitchFamily="-108" charset="0"/>
              </a:rPr>
              <a:t>Lesley Kaiser [YouTube Video] </a:t>
            </a:r>
          </a:p>
          <a:p>
            <a:endParaRPr lang="en-US" sz="2400" i="0" dirty="0">
              <a:solidFill>
                <a:schemeClr val="bg2">
                  <a:lumMod val="60000"/>
                  <a:lumOff val="40000"/>
                </a:schemeClr>
              </a:solidFill>
            </a:endParaRPr>
          </a:p>
        </p:txBody>
      </p:sp>
    </p:spTree>
    <p:extLst>
      <p:ext uri="{BB962C8B-B14F-4D97-AF65-F5344CB8AC3E}">
        <p14:creationId xmlns:p14="http://schemas.microsoft.com/office/powerpoint/2010/main" val="422775369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47665" y="1340771"/>
            <a:ext cx="6493509" cy="3539431"/>
          </a:xfrm>
          <a:prstGeom prst="rect">
            <a:avLst/>
          </a:prstGeom>
          <a:noFill/>
        </p:spPr>
        <p:txBody>
          <a:bodyPr wrap="square" rtlCol="0">
            <a:spAutoFit/>
          </a:bodyPr>
          <a:lstStyle/>
          <a:p>
            <a:r>
              <a:rPr lang="en-US" sz="2400" i="0" dirty="0" smtClean="0">
                <a:solidFill>
                  <a:srgbClr val="E3D2BD"/>
                </a:solidFill>
                <a:latin typeface="Arial" pitchFamily="-108" charset="0"/>
              </a:rPr>
              <a:t>See:  </a:t>
            </a:r>
            <a:r>
              <a:rPr lang="en-US" sz="2400" dirty="0">
                <a:solidFill>
                  <a:srgbClr val="7F7F7F"/>
                </a:solidFill>
                <a:latin typeface="Arial" pitchFamily="-108" charset="0"/>
              </a:rPr>
              <a:t>Movable Books </a:t>
            </a:r>
            <a:r>
              <a:rPr lang="en-US" sz="2400" i="0" dirty="0">
                <a:solidFill>
                  <a:srgbClr val="E3D2BD"/>
                </a:solidFill>
                <a:latin typeface="Arial" pitchFamily="-108" charset="0"/>
              </a:rPr>
              <a:t>Lesley Kaiser </a:t>
            </a:r>
            <a:endParaRPr lang="en-US" sz="2400" i="0" dirty="0" smtClean="0">
              <a:solidFill>
                <a:srgbClr val="E3D2BD"/>
              </a:solidFill>
              <a:latin typeface="Arial" pitchFamily="-108" charset="0"/>
            </a:endParaRPr>
          </a:p>
          <a:p>
            <a:endParaRPr lang="en-US" sz="2400" i="0" dirty="0">
              <a:solidFill>
                <a:srgbClr val="E3D2BD"/>
              </a:solidFill>
              <a:latin typeface="Arial" pitchFamily="-108" charset="0"/>
            </a:endParaRPr>
          </a:p>
          <a:p>
            <a:r>
              <a:rPr lang="en-US" sz="2400" i="0" dirty="0" smtClean="0">
                <a:solidFill>
                  <a:srgbClr val="E3D2BD"/>
                </a:solidFill>
                <a:latin typeface="Arial" pitchFamily="-108" charset="0"/>
              </a:rPr>
              <a:t>[</a:t>
            </a:r>
            <a:r>
              <a:rPr lang="en-US" sz="2400" i="0" dirty="0">
                <a:solidFill>
                  <a:srgbClr val="E3D2BD"/>
                </a:solidFill>
                <a:latin typeface="Arial" pitchFamily="-108" charset="0"/>
              </a:rPr>
              <a:t>YouTube </a:t>
            </a:r>
            <a:r>
              <a:rPr lang="en-US" sz="2400" i="0" dirty="0" smtClean="0">
                <a:solidFill>
                  <a:srgbClr val="E3D2BD"/>
                </a:solidFill>
                <a:latin typeface="Arial" pitchFamily="-108" charset="0"/>
              </a:rPr>
              <a:t>Video]</a:t>
            </a:r>
          </a:p>
          <a:p>
            <a:endParaRPr lang="en-US" sz="2400" i="0" dirty="0">
              <a:solidFill>
                <a:srgbClr val="E3D2BD"/>
              </a:solidFill>
              <a:latin typeface="Arial" pitchFamily="-108" charset="0"/>
            </a:endParaRPr>
          </a:p>
          <a:p>
            <a:r>
              <a:rPr lang="en-US" sz="2400" i="0" dirty="0" smtClean="0">
                <a:solidFill>
                  <a:srgbClr val="E3D2BD"/>
                </a:solidFill>
                <a:latin typeface="Arial" pitchFamily="-108" charset="0"/>
              </a:rPr>
              <a:t>Also showing at the ART + BOOK exhibition</a:t>
            </a:r>
          </a:p>
          <a:p>
            <a:endParaRPr lang="en-US" sz="2400" i="0" dirty="0">
              <a:solidFill>
                <a:srgbClr val="E3D2BD"/>
              </a:solidFill>
              <a:latin typeface="Arial" pitchFamily="-108" charset="0"/>
            </a:endParaRPr>
          </a:p>
          <a:p>
            <a:r>
              <a:rPr lang="en-US" sz="2400" i="0" dirty="0" smtClean="0">
                <a:solidFill>
                  <a:srgbClr val="E3D2BD"/>
                </a:solidFill>
                <a:latin typeface="Arial" pitchFamily="-108" charset="0"/>
              </a:rPr>
              <a:t> and it is on my Website at</a:t>
            </a:r>
          </a:p>
          <a:p>
            <a:endParaRPr lang="en-US" sz="2800" i="0" dirty="0" smtClean="0">
              <a:solidFill>
                <a:srgbClr val="E3D2BD"/>
              </a:solidFill>
              <a:latin typeface="Arial" pitchFamily="-108" charset="0"/>
            </a:endParaRPr>
          </a:p>
          <a:p>
            <a:r>
              <a:rPr lang="en-US" sz="2800" i="0" dirty="0" smtClean="0">
                <a:solidFill>
                  <a:srgbClr val="E3D2BD"/>
                </a:solidFill>
                <a:latin typeface="Arial" pitchFamily="-108" charset="0"/>
              </a:rPr>
              <a:t> </a:t>
            </a:r>
            <a:r>
              <a:rPr lang="en-US" sz="2800" i="0" dirty="0" err="1" smtClean="0">
                <a:solidFill>
                  <a:srgbClr val="E3D2BD"/>
                </a:solidFill>
                <a:latin typeface="Arial" pitchFamily="-108" charset="0"/>
              </a:rPr>
              <a:t>www.lesleykaiser.com</a:t>
            </a:r>
            <a:endParaRPr lang="en-US" sz="2800" dirty="0">
              <a:solidFill>
                <a:srgbClr val="FFF1CF"/>
              </a:solidFill>
            </a:endParaRPr>
          </a:p>
        </p:txBody>
      </p:sp>
    </p:spTree>
    <p:extLst>
      <p:ext uri="{BB962C8B-B14F-4D97-AF65-F5344CB8AC3E}">
        <p14:creationId xmlns:p14="http://schemas.microsoft.com/office/powerpoint/2010/main" val="350373330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e-phallocentricise a.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23527" y="3"/>
            <a:ext cx="8587547" cy="6452587"/>
          </a:xfrm>
          <a:prstGeom prst="rect">
            <a:avLst/>
          </a:prstGeom>
        </p:spPr>
      </p:pic>
      <p:sp>
        <p:nvSpPr>
          <p:cNvPr id="2" name="TextBox 1"/>
          <p:cNvSpPr txBox="1"/>
          <p:nvPr/>
        </p:nvSpPr>
        <p:spPr>
          <a:xfrm>
            <a:off x="683567" y="6396338"/>
            <a:ext cx="8187946" cy="461665"/>
          </a:xfrm>
          <a:prstGeom prst="rect">
            <a:avLst/>
          </a:prstGeom>
          <a:noFill/>
        </p:spPr>
        <p:txBody>
          <a:bodyPr wrap="none" rtlCol="0">
            <a:spAutoFit/>
          </a:bodyPr>
          <a:lstStyle/>
          <a:p>
            <a:r>
              <a:rPr lang="en-US" sz="2400" i="0" dirty="0">
                <a:solidFill>
                  <a:srgbClr val="FFF1CF"/>
                </a:solidFill>
              </a:rPr>
              <a:t>Kaiser, L. (1988) </a:t>
            </a:r>
            <a:r>
              <a:rPr lang="en-US" sz="2400" dirty="0">
                <a:solidFill>
                  <a:srgbClr val="FFF1CF"/>
                </a:solidFill>
              </a:rPr>
              <a:t>Discourse of Circles [De-</a:t>
            </a:r>
            <a:r>
              <a:rPr lang="en-US" sz="2400" dirty="0" err="1">
                <a:solidFill>
                  <a:srgbClr val="FFF1CF"/>
                </a:solidFill>
              </a:rPr>
              <a:t>phallocentricise</a:t>
            </a:r>
            <a:r>
              <a:rPr lang="en-US" sz="2400" dirty="0">
                <a:solidFill>
                  <a:srgbClr val="FFF1CF"/>
                </a:solidFill>
              </a:rPr>
              <a:t>] </a:t>
            </a:r>
          </a:p>
        </p:txBody>
      </p:sp>
    </p:spTree>
    <p:extLst>
      <p:ext uri="{BB962C8B-B14F-4D97-AF65-F5344CB8AC3E}">
        <p14:creationId xmlns:p14="http://schemas.microsoft.com/office/powerpoint/2010/main" val="56192024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idx="4294967295"/>
          </p:nvPr>
        </p:nvSpPr>
        <p:spPr/>
        <p:txBody>
          <a:bodyPr/>
          <a:lstStyle/>
          <a:p>
            <a:pPr eaLnBrk="1" hangingPunct="1"/>
            <a:r>
              <a:rPr lang="en-US"/>
              <a:t>Install artiists book (old work)</a:t>
            </a:r>
          </a:p>
        </p:txBody>
      </p:sp>
      <p:pic>
        <p:nvPicPr>
          <p:cNvPr id="20787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050" y="-17462"/>
            <a:ext cx="9182100" cy="6894513"/>
          </a:xfrm>
          <a:prstGeom prst="rect">
            <a:avLst/>
          </a:prstGeom>
          <a:noFill/>
          <a:ln w="9525">
            <a:noFill/>
            <a:miter lim="800000"/>
            <a:headEnd/>
            <a:tailEnd/>
          </a:ln>
        </p:spPr>
      </p:pic>
    </p:spTree>
    <p:extLst>
      <p:ext uri="{BB962C8B-B14F-4D97-AF65-F5344CB8AC3E}">
        <p14:creationId xmlns:p14="http://schemas.microsoft.com/office/powerpoint/2010/main" val="283892332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idx="4294967295"/>
          </p:nvPr>
        </p:nvSpPr>
        <p:spPr/>
        <p:txBody>
          <a:bodyPr/>
          <a:lstStyle/>
          <a:p>
            <a:pPr eaLnBrk="1" hangingPunct="1"/>
            <a:r>
              <a:rPr lang="en-US"/>
              <a:t>Install artists book info sheets</a:t>
            </a:r>
          </a:p>
        </p:txBody>
      </p:sp>
      <p:pic>
        <p:nvPicPr>
          <p:cNvPr id="209923" name="Picture 3"/>
          <p:cNvPicPr>
            <a:picLocks noChangeAspect="1" noChangeArrowheads="1"/>
          </p:cNvPicPr>
          <p:nvPr/>
        </p:nvPicPr>
        <p:blipFill>
          <a:blip r:embed="rId3" cstate="email">
            <a:lum bright="10000" contrast="18000"/>
            <a:extLst>
              <a:ext uri="{28A0092B-C50C-407E-A947-70E740481C1C}">
                <a14:useLocalDpi xmlns:a14="http://schemas.microsoft.com/office/drawing/2010/main"/>
              </a:ext>
            </a:extLst>
          </a:blip>
          <a:srcRect/>
          <a:stretch>
            <a:fillRect/>
          </a:stretch>
        </p:blipFill>
        <p:spPr bwMode="auto">
          <a:xfrm>
            <a:off x="-38099" y="-36512"/>
            <a:ext cx="9182100" cy="6894513"/>
          </a:xfrm>
          <a:prstGeom prst="rect">
            <a:avLst/>
          </a:prstGeom>
          <a:noFill/>
          <a:ln w="9525">
            <a:noFill/>
            <a:miter lim="800000"/>
            <a:headEnd/>
            <a:tailEnd/>
          </a:ln>
        </p:spPr>
      </p:pic>
      <p:sp>
        <p:nvSpPr>
          <p:cNvPr id="2" name="Rectangle 1"/>
          <p:cNvSpPr/>
          <p:nvPr/>
        </p:nvSpPr>
        <p:spPr>
          <a:xfrm>
            <a:off x="467544" y="5661251"/>
            <a:ext cx="8676456" cy="788381"/>
          </a:xfrm>
          <a:prstGeom prst="rect">
            <a:avLst/>
          </a:prstGeom>
        </p:spPr>
        <p:txBody>
          <a:bodyPr wrap="square">
            <a:spAutoFit/>
          </a:bodyPr>
          <a:lstStyle/>
          <a:p>
            <a:pPr eaLnBrk="1" hangingPunct="1"/>
            <a:endParaRPr lang="en-US" dirty="0"/>
          </a:p>
          <a:p>
            <a:pPr eaLnBrk="1" hangingPunct="1"/>
            <a:r>
              <a:rPr lang="en-US" sz="2400" dirty="0">
                <a:solidFill>
                  <a:srgbClr val="FFF1CF"/>
                </a:solidFill>
              </a:rPr>
              <a:t>We think we see … </a:t>
            </a:r>
            <a:r>
              <a:rPr lang="en-US" sz="2400" i="0" dirty="0">
                <a:solidFill>
                  <a:srgbClr val="FFF1CF"/>
                </a:solidFill>
              </a:rPr>
              <a:t>(1997) Lesley Kaiser &amp; John Barnett</a:t>
            </a:r>
          </a:p>
        </p:txBody>
      </p:sp>
    </p:spTree>
    <p:extLst>
      <p:ext uri="{BB962C8B-B14F-4D97-AF65-F5344CB8AC3E}">
        <p14:creationId xmlns:p14="http://schemas.microsoft.com/office/powerpoint/2010/main" val="237752853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970" name="Picture 2"/>
          <p:cNvPicPr>
            <a:picLocks noChangeAspect="1" noChangeArrowheads="1"/>
          </p:cNvPicPr>
          <p:nvPr/>
        </p:nvPicPr>
        <p:blipFill>
          <a:blip r:embed="rId3" cstate="email">
            <a:lum bright="-6000" contrast="12000"/>
            <a:extLst>
              <a:ext uri="{28A0092B-C50C-407E-A947-70E740481C1C}">
                <a14:useLocalDpi xmlns:a14="http://schemas.microsoft.com/office/drawing/2010/main"/>
              </a:ext>
            </a:extLst>
          </a:blip>
          <a:srcRect/>
          <a:stretch>
            <a:fillRect/>
          </a:stretch>
        </p:blipFill>
        <p:spPr bwMode="auto">
          <a:xfrm>
            <a:off x="0" y="0"/>
            <a:ext cx="9144000" cy="6870700"/>
          </a:xfrm>
          <a:prstGeom prst="rect">
            <a:avLst/>
          </a:prstGeom>
          <a:noFill/>
          <a:ln w="9525">
            <a:noFill/>
            <a:miter lim="800000"/>
            <a:headEnd/>
            <a:tailEnd/>
          </a:ln>
        </p:spPr>
      </p:pic>
    </p:spTree>
    <p:extLst>
      <p:ext uri="{BB962C8B-B14F-4D97-AF65-F5344CB8AC3E}">
        <p14:creationId xmlns:p14="http://schemas.microsoft.com/office/powerpoint/2010/main" val="39500054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lstStyle/>
          <a:p>
            <a:pPr eaLnBrk="1" hangingPunct="1"/>
            <a:endParaRPr lang="en-US">
              <a:latin typeface="Times" charset="0"/>
              <a:ea typeface="ＭＳ Ｐゴシック" charset="0"/>
              <a:cs typeface="ＭＳ Ｐゴシック" charset="0"/>
            </a:endParaRPr>
          </a:p>
        </p:txBody>
      </p:sp>
      <p:sp>
        <p:nvSpPr>
          <p:cNvPr id="162819" name="Rectangle 3"/>
          <p:cNvSpPr>
            <a:spLocks noGrp="1" noChangeArrowheads="1"/>
          </p:cNvSpPr>
          <p:nvPr>
            <p:ph type="body" idx="1"/>
          </p:nvPr>
        </p:nvSpPr>
        <p:spPr/>
        <p:txBody>
          <a:bodyPr/>
          <a:lstStyle/>
          <a:p>
            <a:pPr eaLnBrk="1" hangingPunct="1"/>
            <a:endParaRPr lang="en-US">
              <a:latin typeface="Times" charset="0"/>
              <a:ea typeface="ＭＳ Ｐゴシック" charset="0"/>
              <a:cs typeface="ＭＳ Ｐゴシック" charset="0"/>
            </a:endParaRPr>
          </a:p>
        </p:txBody>
      </p:sp>
      <p:pic>
        <p:nvPicPr>
          <p:cNvPr id="162820" name="Picture 4" descr="voyagea"/>
          <p:cNvPicPr>
            <a:picLocks noChangeAspect="1" noChangeArrowheads="1"/>
          </p:cNvPicPr>
          <p:nvPr/>
        </p:nvPicPr>
        <p:blipFill>
          <a:blip r:embed="rId3" cstate="email">
            <a:lum bright="-6000" contrast="6000"/>
            <a:extLst>
              <a:ext uri="{28A0092B-C50C-407E-A947-70E740481C1C}">
                <a14:useLocalDpi xmlns:a14="http://schemas.microsoft.com/office/drawing/2010/main"/>
              </a:ext>
            </a:extLst>
          </a:blip>
          <a:srcRect/>
          <a:stretch>
            <a:fillRect/>
          </a:stretch>
        </p:blipFill>
        <p:spPr bwMode="auto">
          <a:xfrm>
            <a:off x="0" y="-62397"/>
            <a:ext cx="9144000" cy="689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1380998" y="6021291"/>
            <a:ext cx="6224781" cy="461665"/>
          </a:xfrm>
          <a:prstGeom prst="rect">
            <a:avLst/>
          </a:prstGeom>
        </p:spPr>
        <p:txBody>
          <a:bodyPr wrap="none">
            <a:spAutoFit/>
          </a:bodyPr>
          <a:lstStyle/>
          <a:p>
            <a:pPr eaLnBrk="1" hangingPunct="1"/>
            <a:r>
              <a:rPr lang="en-US" sz="2400" i="0" dirty="0" smtClean="0">
                <a:solidFill>
                  <a:schemeClr val="bg1">
                    <a:lumMod val="65000"/>
                  </a:schemeClr>
                </a:solidFill>
                <a:latin typeface="Helvetica"/>
                <a:ea typeface="ＭＳ Ｐゴシック" charset="0"/>
                <a:cs typeface="Helvetica"/>
              </a:rPr>
              <a:t>Lesley Kaiser, </a:t>
            </a:r>
            <a:r>
              <a:rPr lang="en-US" sz="2400" dirty="0">
                <a:solidFill>
                  <a:schemeClr val="bg1">
                    <a:lumMod val="65000"/>
                  </a:schemeClr>
                </a:solidFill>
                <a:latin typeface="Helvetica"/>
                <a:ea typeface="ＭＳ Ｐゴシック" charset="0"/>
                <a:cs typeface="Helvetica"/>
              </a:rPr>
              <a:t>The Voyage into matter</a:t>
            </a:r>
            <a:r>
              <a:rPr lang="en-US" sz="2400" i="0" dirty="0">
                <a:solidFill>
                  <a:schemeClr val="bg1">
                    <a:lumMod val="65000"/>
                  </a:schemeClr>
                </a:solidFill>
                <a:latin typeface="Helvetica"/>
                <a:ea typeface="ＭＳ Ｐゴシック" charset="0"/>
                <a:cs typeface="Helvetica"/>
              </a:rPr>
              <a:t>, </a:t>
            </a:r>
            <a:r>
              <a:rPr lang="en-US" sz="2400" i="0" dirty="0" smtClean="0">
                <a:solidFill>
                  <a:schemeClr val="bg1">
                    <a:lumMod val="65000"/>
                  </a:schemeClr>
                </a:solidFill>
                <a:latin typeface="Helvetica"/>
                <a:ea typeface="ＭＳ Ｐゴシック" charset="0"/>
                <a:cs typeface="Helvetica"/>
              </a:rPr>
              <a:t>1988</a:t>
            </a:r>
            <a:endParaRPr lang="en-US" sz="2400" i="0" dirty="0">
              <a:solidFill>
                <a:schemeClr val="bg1">
                  <a:lumMod val="65000"/>
                </a:schemeClr>
              </a:solidFill>
              <a:latin typeface="Helvetica"/>
              <a:ea typeface="ＭＳ Ｐゴシック" charset="0"/>
              <a:cs typeface="Helvetica"/>
            </a:endParaRPr>
          </a:p>
        </p:txBody>
      </p:sp>
    </p:spTree>
    <p:extLst>
      <p:ext uri="{BB962C8B-B14F-4D97-AF65-F5344CB8AC3E}">
        <p14:creationId xmlns:p14="http://schemas.microsoft.com/office/powerpoint/2010/main" val="151259424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extBox 3"/>
          <p:cNvSpPr txBox="1"/>
          <p:nvPr/>
        </p:nvSpPr>
        <p:spPr>
          <a:xfrm>
            <a:off x="539553" y="0"/>
            <a:ext cx="8136904" cy="6370974"/>
          </a:xfrm>
          <a:prstGeom prst="rect">
            <a:avLst/>
          </a:prstGeom>
          <a:noFill/>
        </p:spPr>
        <p:txBody>
          <a:bodyPr wrap="square" rtlCol="0">
            <a:spAutoFit/>
          </a:bodyPr>
          <a:lstStyle/>
          <a:p>
            <a:endParaRPr lang="en-US" sz="2800" b="1" i="0" dirty="0" smtClean="0">
              <a:latin typeface="Helvetica"/>
              <a:cs typeface="Helvetica"/>
            </a:endParaRPr>
          </a:p>
          <a:p>
            <a:r>
              <a:rPr lang="en-US" sz="2800" b="1" i="0" dirty="0" smtClean="0">
                <a:latin typeface="Helvetica"/>
                <a:cs typeface="Helvetica"/>
              </a:rPr>
              <a:t>Abstract </a:t>
            </a:r>
            <a:r>
              <a:rPr lang="en-US" sz="2800" b="1" i="0" dirty="0">
                <a:latin typeface="Helvetica"/>
                <a:cs typeface="Helvetica"/>
              </a:rPr>
              <a:t>summary</a:t>
            </a:r>
            <a:endParaRPr lang="en-AU" sz="2800" i="0" dirty="0">
              <a:latin typeface="Helvetica"/>
              <a:cs typeface="Helvetica"/>
            </a:endParaRPr>
          </a:p>
          <a:p>
            <a:pPr marL="0" indent="0">
              <a:buNone/>
            </a:pPr>
            <a:endParaRPr lang="en-US" dirty="0">
              <a:solidFill>
                <a:srgbClr val="FFF1D5"/>
              </a:solidFill>
              <a:latin typeface="Helvetica"/>
              <a:cs typeface="Helvetica"/>
            </a:endParaRPr>
          </a:p>
          <a:p>
            <a:pPr marL="342900" indent="-342900" algn="l">
              <a:buFont typeface="Arial"/>
              <a:buChar char="•"/>
            </a:pPr>
            <a:r>
              <a:rPr lang="en-US" dirty="0">
                <a:solidFill>
                  <a:srgbClr val="FFF1D5"/>
                </a:solidFill>
                <a:latin typeface="Helvetica"/>
                <a:cs typeface="Helvetica"/>
              </a:rPr>
              <a:t>‘</a:t>
            </a:r>
            <a:r>
              <a:rPr lang="en-US" sz="2400" i="0" dirty="0">
                <a:solidFill>
                  <a:srgbClr val="FFF1D5"/>
                </a:solidFill>
                <a:latin typeface="Helvetica"/>
                <a:cs typeface="Helvetica"/>
              </a:rPr>
              <a:t>Movable books’ </a:t>
            </a:r>
            <a:r>
              <a:rPr lang="en-AU" sz="2400" i="0" dirty="0">
                <a:solidFill>
                  <a:srgbClr val="FFF1D5"/>
                </a:solidFill>
                <a:latin typeface="Helvetica"/>
                <a:cs typeface="Helvetica"/>
              </a:rPr>
              <a:t>epitomise the work of art in book form</a:t>
            </a:r>
            <a:r>
              <a:rPr lang="en-US" sz="2400" i="0" dirty="0">
                <a:solidFill>
                  <a:srgbClr val="FFF1D5"/>
                </a:solidFill>
                <a:latin typeface="Helvetica"/>
                <a:cs typeface="Helvetica"/>
              </a:rPr>
              <a:t> </a:t>
            </a:r>
          </a:p>
          <a:p>
            <a:pPr marL="342900" indent="-342900" algn="l">
              <a:buFont typeface="Arial"/>
              <a:buChar char="•"/>
            </a:pPr>
            <a:endParaRPr lang="en-US" sz="2400" i="0" dirty="0">
              <a:solidFill>
                <a:srgbClr val="FFF1D5"/>
              </a:solidFill>
              <a:latin typeface="Helvetica"/>
              <a:cs typeface="Helvetica"/>
            </a:endParaRPr>
          </a:p>
          <a:p>
            <a:pPr marL="342900" indent="-342900" algn="l">
              <a:buFont typeface="Arial"/>
              <a:buChar char="•"/>
            </a:pPr>
            <a:r>
              <a:rPr lang="en-US" sz="2400" i="0" dirty="0">
                <a:solidFill>
                  <a:srgbClr val="FFF1D5"/>
                </a:solidFill>
                <a:latin typeface="Helvetica"/>
                <a:cs typeface="Helvetica"/>
              </a:rPr>
              <a:t>the movable books created by Lesley </a:t>
            </a:r>
            <a:r>
              <a:rPr lang="en-US" sz="2400" i="0" dirty="0" smtClean="0">
                <a:solidFill>
                  <a:srgbClr val="FFF1D5"/>
                </a:solidFill>
                <a:latin typeface="Helvetica"/>
                <a:cs typeface="Helvetica"/>
              </a:rPr>
              <a:t>Kaiser. </a:t>
            </a:r>
          </a:p>
          <a:p>
            <a:pPr algn="l"/>
            <a:r>
              <a:rPr lang="en-US" sz="2400" i="0" dirty="0">
                <a:solidFill>
                  <a:srgbClr val="FFF1D5"/>
                </a:solidFill>
                <a:latin typeface="Helvetica"/>
                <a:cs typeface="Helvetica"/>
              </a:rPr>
              <a:t>	</a:t>
            </a:r>
            <a:r>
              <a:rPr lang="en-US" sz="2400" dirty="0" smtClean="0">
                <a:solidFill>
                  <a:srgbClr val="FFF1D5"/>
                </a:solidFill>
                <a:latin typeface="Helvetica"/>
                <a:cs typeface="Helvetica"/>
              </a:rPr>
              <a:t>The </a:t>
            </a:r>
            <a:r>
              <a:rPr lang="en-US" sz="2400" dirty="0">
                <a:solidFill>
                  <a:srgbClr val="FFF1D5"/>
                </a:solidFill>
                <a:latin typeface="Helvetica"/>
                <a:cs typeface="Helvetica"/>
              </a:rPr>
              <a:t>Naughty Nineties</a:t>
            </a:r>
            <a:r>
              <a:rPr lang="en-US" sz="2400" i="0" dirty="0">
                <a:solidFill>
                  <a:srgbClr val="FFF1D5"/>
                </a:solidFill>
                <a:latin typeface="Helvetica"/>
                <a:cs typeface="Helvetica"/>
              </a:rPr>
              <a:t> [Popup book prototype] for a </a:t>
            </a:r>
            <a:r>
              <a:rPr lang="en-US" sz="2400" i="0" dirty="0" smtClean="0">
                <a:solidFill>
                  <a:srgbClr val="FFF1D5"/>
                </a:solidFill>
                <a:latin typeface="Helvetica"/>
                <a:cs typeface="Helvetica"/>
              </a:rPr>
              <a:t>	commercial </a:t>
            </a:r>
            <a:r>
              <a:rPr lang="en-US" sz="2400" i="0" dirty="0">
                <a:solidFill>
                  <a:srgbClr val="FFF1D5"/>
                </a:solidFill>
                <a:latin typeface="Helvetica"/>
                <a:cs typeface="Helvetica"/>
              </a:rPr>
              <a:t>version + one-off artists books</a:t>
            </a:r>
          </a:p>
          <a:p>
            <a:pPr marL="342900" indent="-342900" algn="l">
              <a:buFont typeface="Arial"/>
              <a:buChar char="•"/>
            </a:pPr>
            <a:endParaRPr lang="en-US" sz="2400" i="0" dirty="0">
              <a:solidFill>
                <a:srgbClr val="FFF1D5"/>
              </a:solidFill>
              <a:latin typeface="Helvetica"/>
              <a:cs typeface="Helvetica"/>
            </a:endParaRPr>
          </a:p>
          <a:p>
            <a:pPr marL="342900" indent="-342900" algn="l">
              <a:buFont typeface="Arial"/>
              <a:buChar char="•"/>
            </a:pPr>
            <a:r>
              <a:rPr lang="en-US" sz="2400" i="0" dirty="0">
                <a:solidFill>
                  <a:srgbClr val="FFF1D5"/>
                </a:solidFill>
                <a:latin typeface="Helvetica"/>
                <a:cs typeface="Helvetica"/>
              </a:rPr>
              <a:t>Paper-engineering incorporated into the Communication </a:t>
            </a:r>
            <a:r>
              <a:rPr lang="en-US" sz="2400" i="0" dirty="0" smtClean="0">
                <a:solidFill>
                  <a:srgbClr val="FFF1D5"/>
                </a:solidFill>
                <a:latin typeface="Helvetica"/>
                <a:cs typeface="Helvetica"/>
              </a:rPr>
              <a:t>	Design </a:t>
            </a:r>
            <a:r>
              <a:rPr lang="en-US" sz="2400" i="0" dirty="0">
                <a:solidFill>
                  <a:srgbClr val="FFF1D5"/>
                </a:solidFill>
                <a:latin typeface="Helvetica"/>
                <a:cs typeface="Helvetica"/>
              </a:rPr>
              <a:t>degree at AUT University</a:t>
            </a:r>
          </a:p>
          <a:p>
            <a:pPr marL="342900" indent="-342900" algn="l">
              <a:buFont typeface="Arial"/>
              <a:buChar char="•"/>
            </a:pPr>
            <a:endParaRPr lang="en-US" sz="2400" i="0" dirty="0">
              <a:solidFill>
                <a:srgbClr val="FFF1D5"/>
              </a:solidFill>
              <a:latin typeface="Helvetica"/>
              <a:cs typeface="Helvetica"/>
            </a:endParaRPr>
          </a:p>
          <a:p>
            <a:pPr marL="342900" indent="-342900" algn="l">
              <a:buFont typeface="Arial"/>
              <a:buChar char="•"/>
            </a:pPr>
            <a:r>
              <a:rPr lang="en-US" sz="2400" i="0" dirty="0">
                <a:solidFill>
                  <a:srgbClr val="FFF1D5"/>
                </a:solidFill>
                <a:latin typeface="Helvetica"/>
                <a:cs typeface="Helvetica"/>
              </a:rPr>
              <a:t>‘How old and new technologies might be combined </a:t>
            </a:r>
            <a:r>
              <a:rPr lang="en-US" sz="2400" i="0">
                <a:solidFill>
                  <a:srgbClr val="FFF1D5"/>
                </a:solidFill>
                <a:latin typeface="Helvetica"/>
                <a:cs typeface="Helvetica"/>
              </a:rPr>
              <a:t>to </a:t>
            </a:r>
            <a:r>
              <a:rPr lang="en-US" sz="2400" i="0" smtClean="0">
                <a:solidFill>
                  <a:srgbClr val="FFF1D5"/>
                </a:solidFill>
                <a:latin typeface="Helvetica"/>
                <a:cs typeface="Helvetica"/>
              </a:rPr>
              <a:t>	retain </a:t>
            </a:r>
            <a:r>
              <a:rPr lang="en-US" sz="2400" i="0" dirty="0">
                <a:solidFill>
                  <a:srgbClr val="FFF1D5"/>
                </a:solidFill>
                <a:latin typeface="Helvetica"/>
                <a:cs typeface="Helvetica"/>
              </a:rPr>
              <a:t>the best of analogue/interactive books, </a:t>
            </a:r>
            <a:r>
              <a:rPr lang="en-US" sz="2400" i="0">
                <a:solidFill>
                  <a:srgbClr val="FFF1D5"/>
                </a:solidFill>
                <a:latin typeface="Helvetica"/>
                <a:cs typeface="Helvetica"/>
              </a:rPr>
              <a:t>and </a:t>
            </a:r>
            <a:r>
              <a:rPr lang="en-US" sz="2400" i="0" smtClean="0">
                <a:solidFill>
                  <a:srgbClr val="FFF1D5"/>
                </a:solidFill>
                <a:latin typeface="Helvetica"/>
                <a:cs typeface="Helvetica"/>
              </a:rPr>
              <a:t>	how </a:t>
            </a:r>
            <a:r>
              <a:rPr lang="en-US" sz="2400" i="0" dirty="0">
                <a:solidFill>
                  <a:srgbClr val="FFF1D5"/>
                </a:solidFill>
                <a:latin typeface="Helvetica"/>
                <a:cs typeface="Helvetica"/>
              </a:rPr>
              <a:t>movable books can retain value in a world </a:t>
            </a:r>
            <a:r>
              <a:rPr lang="en-US" sz="2400" i="0">
                <a:solidFill>
                  <a:srgbClr val="FFF1D5"/>
                </a:solidFill>
                <a:latin typeface="Helvetica"/>
                <a:cs typeface="Helvetica"/>
              </a:rPr>
              <a:t>of </a:t>
            </a:r>
            <a:r>
              <a:rPr lang="en-US" sz="2400" i="0" smtClean="0">
                <a:solidFill>
                  <a:srgbClr val="FFF1D5"/>
                </a:solidFill>
                <a:latin typeface="Helvetica"/>
                <a:cs typeface="Helvetica"/>
              </a:rPr>
              <a:t>	growing </a:t>
            </a:r>
            <a:r>
              <a:rPr lang="en-US" sz="2400" i="0" dirty="0">
                <a:solidFill>
                  <a:srgbClr val="FFF1D5"/>
                </a:solidFill>
                <a:latin typeface="Helvetica"/>
                <a:cs typeface="Helvetica"/>
              </a:rPr>
              <a:t>digital interactivity.’ </a:t>
            </a:r>
            <a:endParaRPr lang="en-AU" sz="2400" i="0" dirty="0">
              <a:solidFill>
                <a:srgbClr val="FFF1D5"/>
              </a:solidFill>
              <a:latin typeface="Helvetica"/>
              <a:cs typeface="Helvetica"/>
            </a:endParaRPr>
          </a:p>
          <a:p>
            <a:endParaRPr lang="en-US" dirty="0"/>
          </a:p>
        </p:txBody>
      </p:sp>
    </p:spTree>
    <p:extLst>
      <p:ext uri="{BB962C8B-B14F-4D97-AF65-F5344CB8AC3E}">
        <p14:creationId xmlns:p14="http://schemas.microsoft.com/office/powerpoint/2010/main" val="362007850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N open package a.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963488"/>
            <a:ext cx="9144000" cy="6882754"/>
          </a:xfrm>
          <a:prstGeom prst="rect">
            <a:avLst/>
          </a:prstGeom>
        </p:spPr>
      </p:pic>
      <p:sp>
        <p:nvSpPr>
          <p:cNvPr id="2" name="TextBox 1"/>
          <p:cNvSpPr txBox="1"/>
          <p:nvPr/>
        </p:nvSpPr>
        <p:spPr>
          <a:xfrm>
            <a:off x="0" y="5910374"/>
            <a:ext cx="9144000" cy="830997"/>
          </a:xfrm>
          <a:prstGeom prst="rect">
            <a:avLst/>
          </a:prstGeom>
          <a:noFill/>
        </p:spPr>
        <p:txBody>
          <a:bodyPr wrap="square" rtlCol="0">
            <a:spAutoFit/>
          </a:bodyPr>
          <a:lstStyle/>
          <a:p>
            <a:r>
              <a:rPr lang="en-US" i="0" dirty="0" smtClean="0">
                <a:solidFill>
                  <a:srgbClr val="F6DCB4"/>
                </a:solidFill>
              </a:rPr>
              <a:t> </a:t>
            </a:r>
            <a:r>
              <a:rPr lang="en-US" sz="2400" i="0" dirty="0" smtClean="0">
                <a:solidFill>
                  <a:srgbClr val="F6DCB4"/>
                </a:solidFill>
              </a:rPr>
              <a:t>Methodology for inventing the mechanisms: </a:t>
            </a:r>
          </a:p>
          <a:p>
            <a:r>
              <a:rPr lang="en-US" sz="2400" i="0" dirty="0" smtClean="0">
                <a:solidFill>
                  <a:srgbClr val="F6DCB4"/>
                </a:solidFill>
              </a:rPr>
              <a:t>Heuristic exploration along with reflection and action research    </a:t>
            </a:r>
            <a:endParaRPr lang="en-US" sz="2400" i="0" dirty="0">
              <a:solidFill>
                <a:srgbClr val="F6DCB4"/>
              </a:solidFill>
            </a:endParaRPr>
          </a:p>
        </p:txBody>
      </p:sp>
    </p:spTree>
    <p:extLst>
      <p:ext uri="{BB962C8B-B14F-4D97-AF65-F5344CB8AC3E}">
        <p14:creationId xmlns:p14="http://schemas.microsoft.com/office/powerpoint/2010/main" val="381154084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4" name="TextBox 3"/>
          <p:cNvSpPr txBox="1"/>
          <p:nvPr/>
        </p:nvSpPr>
        <p:spPr>
          <a:xfrm>
            <a:off x="395539" y="188640"/>
            <a:ext cx="8394132" cy="5816976"/>
          </a:xfrm>
          <a:prstGeom prst="rect">
            <a:avLst/>
          </a:prstGeom>
          <a:noFill/>
        </p:spPr>
        <p:txBody>
          <a:bodyPr wrap="none" rtlCol="0">
            <a:spAutoFit/>
          </a:bodyPr>
          <a:lstStyle/>
          <a:p>
            <a:endParaRPr lang="en-US" sz="2800" i="0" dirty="0" smtClean="0">
              <a:solidFill>
                <a:srgbClr val="E9BCDB"/>
              </a:solidFill>
            </a:endParaRPr>
          </a:p>
          <a:p>
            <a:r>
              <a:rPr lang="en-US" sz="2800" i="0" dirty="0" smtClean="0">
                <a:solidFill>
                  <a:srgbClr val="000000"/>
                </a:solidFill>
              </a:rPr>
              <a:t>CONTEXT</a:t>
            </a:r>
          </a:p>
          <a:p>
            <a:r>
              <a:rPr lang="en-US" sz="2800" i="0" dirty="0" smtClean="0">
                <a:solidFill>
                  <a:srgbClr val="E9BCDB"/>
                </a:solidFill>
              </a:rPr>
              <a:t> </a:t>
            </a:r>
            <a:endParaRPr lang="en-US" sz="2400" dirty="0">
              <a:solidFill>
                <a:srgbClr val="FFF1CF"/>
              </a:solidFill>
            </a:endParaRPr>
          </a:p>
          <a:p>
            <a:r>
              <a:rPr lang="en-US" sz="2400" i="0" dirty="0" smtClean="0">
                <a:solidFill>
                  <a:srgbClr val="FFF1CF"/>
                </a:solidFill>
              </a:rPr>
              <a:t>History of movable books - dates back seven centuries</a:t>
            </a:r>
          </a:p>
          <a:p>
            <a:r>
              <a:rPr lang="en-US" sz="2400" i="0" dirty="0" smtClean="0">
                <a:solidFill>
                  <a:srgbClr val="FFF1CF"/>
                </a:solidFill>
              </a:rPr>
              <a:t>from 1200 AD  </a:t>
            </a:r>
            <a:endParaRPr lang="en-US" sz="2400" i="0" dirty="0">
              <a:solidFill>
                <a:srgbClr val="FFF1CF"/>
              </a:solidFill>
            </a:endParaRPr>
          </a:p>
          <a:p>
            <a:r>
              <a:rPr lang="en-AU" sz="2400" i="0" dirty="0" smtClean="0"/>
              <a:t>(SEE: Ellen Rubin, </a:t>
            </a:r>
            <a:r>
              <a:rPr lang="en-AU" sz="2400" dirty="0" smtClean="0"/>
              <a:t>A </a:t>
            </a:r>
            <a:r>
              <a:rPr lang="en-AU" sz="2400" dirty="0"/>
              <a:t>History of Pop-up and Movable Books: </a:t>
            </a:r>
            <a:endParaRPr lang="en-AU" sz="2400" dirty="0" smtClean="0"/>
          </a:p>
          <a:p>
            <a:r>
              <a:rPr lang="en-AU" sz="2400" dirty="0" smtClean="0"/>
              <a:t>700 </a:t>
            </a:r>
            <a:r>
              <a:rPr lang="en-AU" sz="2400" dirty="0"/>
              <a:t>Years of Paper </a:t>
            </a:r>
            <a:r>
              <a:rPr lang="en-AU" sz="2400" dirty="0" smtClean="0"/>
              <a:t>Engineering, </a:t>
            </a:r>
            <a:r>
              <a:rPr lang="en-AU" sz="2400" i="0" dirty="0" smtClean="0"/>
              <a:t>2010</a:t>
            </a:r>
            <a:r>
              <a:rPr lang="en-AU" sz="2400" i="0" dirty="0"/>
              <a:t>). </a:t>
            </a:r>
            <a:endParaRPr lang="en-US" sz="2400" i="0" dirty="0" smtClean="0"/>
          </a:p>
          <a:p>
            <a:endParaRPr lang="en-US" sz="2400" i="0" dirty="0">
              <a:solidFill>
                <a:srgbClr val="FFF1CF"/>
              </a:solidFill>
            </a:endParaRPr>
          </a:p>
          <a:p>
            <a:r>
              <a:rPr lang="en-US" sz="2400" i="0" dirty="0" smtClean="0">
                <a:solidFill>
                  <a:srgbClr val="FFF1CF"/>
                </a:solidFill>
              </a:rPr>
              <a:t>Initially created for philosophical and scientific texts,</a:t>
            </a:r>
          </a:p>
          <a:p>
            <a:r>
              <a:rPr lang="en-US" sz="2400" i="0" dirty="0" smtClean="0">
                <a:solidFill>
                  <a:srgbClr val="FFF1CF"/>
                </a:solidFill>
              </a:rPr>
              <a:t> not for children until 1765</a:t>
            </a:r>
          </a:p>
          <a:p>
            <a:endParaRPr lang="en-US" sz="2400" i="0" dirty="0" smtClean="0">
              <a:solidFill>
                <a:srgbClr val="FFF1CF"/>
              </a:solidFill>
            </a:endParaRPr>
          </a:p>
          <a:p>
            <a:r>
              <a:rPr lang="en-US" sz="2400" i="0" dirty="0" smtClean="0">
                <a:solidFill>
                  <a:srgbClr val="FFF1CF"/>
                </a:solidFill>
              </a:rPr>
              <a:t>First </a:t>
            </a:r>
            <a:r>
              <a:rPr lang="en-US" sz="2400" dirty="0" smtClean="0">
                <a:solidFill>
                  <a:srgbClr val="000000"/>
                </a:solidFill>
              </a:rPr>
              <a:t>erotic</a:t>
            </a:r>
            <a:r>
              <a:rPr lang="en-US" sz="2400" dirty="0" smtClean="0">
                <a:solidFill>
                  <a:srgbClr val="E9BCDB"/>
                </a:solidFill>
              </a:rPr>
              <a:t> </a:t>
            </a:r>
            <a:r>
              <a:rPr lang="en-US" sz="2400" dirty="0" smtClean="0">
                <a:solidFill>
                  <a:srgbClr val="FFF1CF"/>
                </a:solidFill>
              </a:rPr>
              <a:t>‘</a:t>
            </a:r>
            <a:r>
              <a:rPr lang="en-US" sz="2400" i="0" dirty="0" smtClean="0">
                <a:solidFill>
                  <a:srgbClr val="FFF1CF"/>
                </a:solidFill>
              </a:rPr>
              <a:t>movables’ were postcards</a:t>
            </a:r>
          </a:p>
          <a:p>
            <a:r>
              <a:rPr lang="en-US" sz="2400" i="0" dirty="0" smtClean="0">
                <a:solidFill>
                  <a:srgbClr val="FFF1CF"/>
                </a:solidFill>
              </a:rPr>
              <a:t>in the late 1990s, which provides the perfect context for </a:t>
            </a:r>
          </a:p>
          <a:p>
            <a:r>
              <a:rPr lang="en-US" sz="2400" i="0" dirty="0" smtClean="0">
                <a:solidFill>
                  <a:srgbClr val="FFF1CF"/>
                </a:solidFill>
              </a:rPr>
              <a:t>My </a:t>
            </a:r>
            <a:r>
              <a:rPr lang="en-US" sz="2400" dirty="0" smtClean="0">
                <a:solidFill>
                  <a:srgbClr val="FFF1CF"/>
                </a:solidFill>
              </a:rPr>
              <a:t>Naughty Nineties </a:t>
            </a:r>
            <a:r>
              <a:rPr lang="en-US" sz="2400" i="0" dirty="0" smtClean="0">
                <a:solidFill>
                  <a:srgbClr val="FFF1CF"/>
                </a:solidFill>
              </a:rPr>
              <a:t>pop-up book</a:t>
            </a:r>
          </a:p>
          <a:p>
            <a:endParaRPr lang="en-US" sz="2400" i="0" dirty="0">
              <a:solidFill>
                <a:srgbClr val="FFF1CF"/>
              </a:solidFill>
            </a:endParaRPr>
          </a:p>
        </p:txBody>
      </p:sp>
    </p:spTree>
    <p:extLst>
      <p:ext uri="{BB962C8B-B14F-4D97-AF65-F5344CB8AC3E}">
        <p14:creationId xmlns:p14="http://schemas.microsoft.com/office/powerpoint/2010/main" val="321516051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71602" y="5301211"/>
            <a:ext cx="7389575" cy="1323439"/>
          </a:xfrm>
          <a:prstGeom prst="rect">
            <a:avLst/>
          </a:prstGeom>
          <a:noFill/>
        </p:spPr>
        <p:txBody>
          <a:bodyPr wrap="none" rtlCol="0">
            <a:spAutoFit/>
          </a:bodyPr>
          <a:lstStyle/>
          <a:p>
            <a:r>
              <a:rPr lang="en-AU" sz="2800" i="0" dirty="0">
                <a:solidFill>
                  <a:srgbClr val="FFECB1"/>
                </a:solidFill>
              </a:rPr>
              <a:t>Movable Postcard – 1906. Roller </a:t>
            </a:r>
            <a:r>
              <a:rPr lang="en-AU" sz="2800" i="0" dirty="0" smtClean="0">
                <a:solidFill>
                  <a:srgbClr val="FFECB1"/>
                </a:solidFill>
              </a:rPr>
              <a:t>mechanism</a:t>
            </a:r>
            <a:endParaRPr lang="en-AU" sz="2800" dirty="0">
              <a:solidFill>
                <a:srgbClr val="FFECB1"/>
              </a:solidFill>
            </a:endParaRPr>
          </a:p>
          <a:p>
            <a:pPr algn="l">
              <a:spcBef>
                <a:spcPct val="30000"/>
              </a:spcBef>
              <a:defRPr/>
            </a:pPr>
            <a:endParaRPr lang="en-AU" dirty="0" smtClean="0">
              <a:solidFill>
                <a:schemeClr val="bg1">
                  <a:lumMod val="65000"/>
                </a:schemeClr>
              </a:solidFill>
            </a:endParaRPr>
          </a:p>
          <a:p>
            <a:pPr algn="l">
              <a:spcBef>
                <a:spcPct val="30000"/>
              </a:spcBef>
              <a:defRPr/>
            </a:pPr>
            <a:r>
              <a:rPr lang="en-AU" dirty="0" smtClean="0">
                <a:solidFill>
                  <a:schemeClr val="bg1">
                    <a:lumMod val="65000"/>
                  </a:schemeClr>
                </a:solidFill>
              </a:rPr>
              <a:t>A </a:t>
            </a:r>
            <a:r>
              <a:rPr lang="en-AU" dirty="0">
                <a:solidFill>
                  <a:schemeClr val="bg1">
                    <a:lumMod val="65000"/>
                  </a:schemeClr>
                </a:solidFill>
              </a:rPr>
              <a:t>History of Pop-up and Movable </a:t>
            </a:r>
            <a:r>
              <a:rPr lang="en-AU" dirty="0" smtClean="0">
                <a:solidFill>
                  <a:schemeClr val="bg1">
                    <a:lumMod val="65000"/>
                  </a:schemeClr>
                </a:solidFill>
              </a:rPr>
              <a:t>Books. </a:t>
            </a:r>
            <a:r>
              <a:rPr lang="en-AU" i="0" dirty="0" smtClean="0">
                <a:solidFill>
                  <a:schemeClr val="bg1">
                    <a:lumMod val="65000"/>
                  </a:schemeClr>
                </a:solidFill>
              </a:rPr>
              <a:t>(2010). Ellen Rubin</a:t>
            </a:r>
            <a:endParaRPr lang="en-US" i="0" dirty="0">
              <a:solidFill>
                <a:schemeClr val="bg1">
                  <a:lumMod val="65000"/>
                </a:schemeClr>
              </a:solidFill>
            </a:endParaRPr>
          </a:p>
        </p:txBody>
      </p:sp>
      <p:pic>
        <p:nvPicPr>
          <p:cNvPr id="2" name="Picture 1" descr="erotic roller mech.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5286" y="854845"/>
            <a:ext cx="4248683" cy="3744341"/>
          </a:xfrm>
          <a:prstGeom prst="rect">
            <a:avLst/>
          </a:prstGeom>
        </p:spPr>
      </p:pic>
      <p:pic>
        <p:nvPicPr>
          <p:cNvPr id="9" name="Picture 8" descr="erotic roller mech 2.jp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72000" y="836714"/>
            <a:ext cx="4572000" cy="3777575"/>
          </a:xfrm>
          <a:prstGeom prst="rect">
            <a:avLst/>
          </a:prstGeom>
        </p:spPr>
      </p:pic>
    </p:spTree>
    <p:extLst>
      <p:ext uri="{BB962C8B-B14F-4D97-AF65-F5344CB8AC3E}">
        <p14:creationId xmlns:p14="http://schemas.microsoft.com/office/powerpoint/2010/main" val="36244351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4" name="TextBox 3"/>
          <p:cNvSpPr txBox="1"/>
          <p:nvPr/>
        </p:nvSpPr>
        <p:spPr>
          <a:xfrm>
            <a:off x="323529" y="620690"/>
            <a:ext cx="8568952" cy="5940087"/>
          </a:xfrm>
          <a:prstGeom prst="rect">
            <a:avLst/>
          </a:prstGeom>
          <a:noFill/>
        </p:spPr>
        <p:txBody>
          <a:bodyPr wrap="square" rtlCol="0">
            <a:spAutoFit/>
          </a:bodyPr>
          <a:lstStyle/>
          <a:p>
            <a:endParaRPr lang="en-AU" b="1" i="0" dirty="0" smtClean="0">
              <a:solidFill>
                <a:schemeClr val="bg1">
                  <a:lumMod val="65000"/>
                </a:schemeClr>
              </a:solidFill>
            </a:endParaRPr>
          </a:p>
          <a:p>
            <a:r>
              <a:rPr lang="en-AU" sz="2400" b="1" i="0" dirty="0" smtClean="0">
                <a:solidFill>
                  <a:srgbClr val="000000"/>
                </a:solidFill>
              </a:rPr>
              <a:t>1800s</a:t>
            </a:r>
            <a:r>
              <a:rPr lang="en-AU" sz="2400" i="0" dirty="0">
                <a:solidFill>
                  <a:srgbClr val="000000"/>
                </a:solidFill>
              </a:rPr>
              <a:t/>
            </a:r>
            <a:br>
              <a:rPr lang="en-AU" sz="2400" i="0" dirty="0">
                <a:solidFill>
                  <a:srgbClr val="000000"/>
                </a:solidFill>
              </a:rPr>
            </a:br>
            <a:r>
              <a:rPr lang="en-AU" sz="2400" b="1" i="0" dirty="0">
                <a:solidFill>
                  <a:srgbClr val="000000"/>
                </a:solidFill>
              </a:rPr>
              <a:t>The First Golden Age of Pop-ups</a:t>
            </a:r>
            <a:r>
              <a:rPr lang="en-AU" sz="2400" i="0" dirty="0">
                <a:solidFill>
                  <a:srgbClr val="000000"/>
                </a:solidFill>
              </a:rPr>
              <a:t/>
            </a:r>
            <a:br>
              <a:rPr lang="en-AU" sz="2400" i="0" dirty="0">
                <a:solidFill>
                  <a:srgbClr val="000000"/>
                </a:solidFill>
              </a:rPr>
            </a:br>
            <a:endParaRPr lang="en-AU" sz="2400" i="0" dirty="0">
              <a:solidFill>
                <a:srgbClr val="FFECB1"/>
              </a:solidFill>
            </a:endParaRPr>
          </a:p>
          <a:p>
            <a:r>
              <a:rPr lang="en-AU" sz="2400" b="1" i="0" dirty="0" err="1">
                <a:solidFill>
                  <a:srgbClr val="000000"/>
                </a:solidFill>
              </a:rPr>
              <a:t>Lothar</a:t>
            </a:r>
            <a:r>
              <a:rPr lang="en-AU" sz="2400" b="1" i="0" dirty="0">
                <a:solidFill>
                  <a:srgbClr val="000000"/>
                </a:solidFill>
              </a:rPr>
              <a:t> </a:t>
            </a:r>
            <a:r>
              <a:rPr lang="en-AU" sz="2400" b="1" i="0" dirty="0" err="1">
                <a:solidFill>
                  <a:srgbClr val="000000"/>
                </a:solidFill>
              </a:rPr>
              <a:t>Meggendorfer</a:t>
            </a:r>
            <a:r>
              <a:rPr lang="en-AU" sz="2400" i="0" dirty="0">
                <a:solidFill>
                  <a:srgbClr val="000000"/>
                </a:solidFill>
              </a:rPr>
              <a:t> (1847-1925-German) </a:t>
            </a:r>
            <a:r>
              <a:rPr lang="en-AU" sz="2400" i="0" dirty="0">
                <a:solidFill>
                  <a:srgbClr val="FFF1CF"/>
                </a:solidFill>
              </a:rPr>
              <a:t>invented rivets for multiple action with one tab. He is considered the genius of all time for paper engineering. </a:t>
            </a:r>
            <a:endParaRPr lang="en-AU" sz="2400" i="0" dirty="0" smtClean="0">
              <a:solidFill>
                <a:srgbClr val="FFF1CF"/>
              </a:solidFill>
            </a:endParaRPr>
          </a:p>
          <a:p>
            <a:endParaRPr lang="en-US" sz="2400" i="0" dirty="0" smtClean="0">
              <a:solidFill>
                <a:srgbClr val="FFF1CF"/>
              </a:solidFill>
            </a:endParaRPr>
          </a:p>
          <a:p>
            <a:r>
              <a:rPr lang="en-US" sz="2400" i="0" dirty="0">
                <a:solidFill>
                  <a:srgbClr val="FFF1CF"/>
                </a:solidFill>
              </a:rPr>
              <a:t>Founding father </a:t>
            </a:r>
            <a:r>
              <a:rPr lang="en-US" sz="2400" i="0" dirty="0" smtClean="0">
                <a:solidFill>
                  <a:srgbClr val="FFF1CF"/>
                </a:solidFill>
              </a:rPr>
              <a:t>of </a:t>
            </a:r>
            <a:r>
              <a:rPr lang="en-US" sz="2400" i="0" dirty="0">
                <a:solidFill>
                  <a:srgbClr val="FFF1CF"/>
                </a:solidFill>
              </a:rPr>
              <a:t>artists </a:t>
            </a:r>
            <a:r>
              <a:rPr lang="en-US" sz="2400" i="0" dirty="0" smtClean="0">
                <a:solidFill>
                  <a:srgbClr val="FFF1CF"/>
                </a:solidFill>
              </a:rPr>
              <a:t>books, </a:t>
            </a:r>
            <a:r>
              <a:rPr lang="en-US" sz="2400" i="0" dirty="0">
                <a:solidFill>
                  <a:srgbClr val="FFF1CF"/>
                </a:solidFill>
              </a:rPr>
              <a:t>he wrote illustrated and paper-engineered his </a:t>
            </a:r>
            <a:r>
              <a:rPr lang="en-US" sz="2400" i="0" dirty="0" smtClean="0">
                <a:solidFill>
                  <a:srgbClr val="FFF1CF"/>
                </a:solidFill>
              </a:rPr>
              <a:t>books</a:t>
            </a:r>
          </a:p>
          <a:p>
            <a:r>
              <a:rPr lang="en-US" sz="2400" i="0" dirty="0" smtClean="0">
                <a:solidFill>
                  <a:srgbClr val="FFF1CF"/>
                </a:solidFill>
              </a:rPr>
              <a:t> </a:t>
            </a:r>
            <a:r>
              <a:rPr lang="en-US" sz="2400" b="1" i="0" dirty="0" smtClean="0"/>
              <a:t>One </a:t>
            </a:r>
            <a:r>
              <a:rPr lang="en-US" sz="2400" b="1" i="0" dirty="0"/>
              <a:t>individual artists </a:t>
            </a:r>
            <a:r>
              <a:rPr lang="en-US" sz="2400" b="1" i="0" dirty="0" smtClean="0"/>
              <a:t>creation </a:t>
            </a:r>
          </a:p>
          <a:p>
            <a:endParaRPr lang="en-US" sz="2400" b="1" i="0" dirty="0" smtClean="0"/>
          </a:p>
          <a:p>
            <a:r>
              <a:rPr lang="en-US" sz="2400" b="1" i="0" dirty="0" smtClean="0"/>
              <a:t>(which is what I attempted to do)</a:t>
            </a:r>
            <a:r>
              <a:rPr lang="en-US" sz="2400" b="1" i="0" dirty="0" smtClean="0">
                <a:solidFill>
                  <a:srgbClr val="FFF1CF"/>
                </a:solidFill>
              </a:rPr>
              <a:t>.  </a:t>
            </a:r>
          </a:p>
          <a:p>
            <a:endParaRPr lang="en-US" sz="2400" b="1" i="0" dirty="0" smtClean="0"/>
          </a:p>
          <a:p>
            <a:r>
              <a:rPr lang="en-US" sz="2400" b="1" i="0" dirty="0" smtClean="0"/>
              <a:t>AGAINST THE ODDS </a:t>
            </a:r>
          </a:p>
          <a:p>
            <a:r>
              <a:rPr lang="en-US" sz="2400" b="1" i="0" dirty="0" smtClean="0"/>
              <a:t>In a contemporary context</a:t>
            </a:r>
          </a:p>
        </p:txBody>
      </p:sp>
    </p:spTree>
    <p:extLst>
      <p:ext uri="{BB962C8B-B14F-4D97-AF65-F5344CB8AC3E}">
        <p14:creationId xmlns:p14="http://schemas.microsoft.com/office/powerpoint/2010/main" val="44844882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Rectangle 1"/>
          <p:cNvSpPr/>
          <p:nvPr/>
        </p:nvSpPr>
        <p:spPr>
          <a:xfrm>
            <a:off x="251520" y="764707"/>
            <a:ext cx="8640960" cy="4401205"/>
          </a:xfrm>
          <a:prstGeom prst="rect">
            <a:avLst/>
          </a:prstGeom>
        </p:spPr>
        <p:txBody>
          <a:bodyPr wrap="square">
            <a:spAutoFit/>
          </a:bodyPr>
          <a:lstStyle/>
          <a:p>
            <a:r>
              <a:rPr lang="en-US" sz="2400" b="1" dirty="0">
                <a:latin typeface="Helvetica"/>
                <a:cs typeface="Helvetica"/>
              </a:rPr>
              <a:t>Abstract summary</a:t>
            </a:r>
            <a:endParaRPr lang="en-AU" sz="2400" dirty="0">
              <a:latin typeface="Helvetica"/>
              <a:cs typeface="Helvetica"/>
            </a:endParaRPr>
          </a:p>
          <a:p>
            <a:pPr marL="0" indent="0">
              <a:buNone/>
            </a:pPr>
            <a:endParaRPr lang="en-US" dirty="0" smtClean="0">
              <a:latin typeface="Helvetica"/>
              <a:cs typeface="Helvetica"/>
            </a:endParaRPr>
          </a:p>
          <a:p>
            <a:pPr marL="0" indent="0">
              <a:buNone/>
            </a:pPr>
            <a:r>
              <a:rPr lang="en-US" sz="2400" i="0" dirty="0" smtClean="0">
                <a:solidFill>
                  <a:srgbClr val="FFF1CF"/>
                </a:solidFill>
                <a:latin typeface="Helvetica"/>
                <a:cs typeface="Helvetica"/>
              </a:rPr>
              <a:t>Second section of paper</a:t>
            </a:r>
            <a:endParaRPr lang="en-US" sz="2400" i="0" dirty="0">
              <a:solidFill>
                <a:srgbClr val="FFF1CF"/>
              </a:solidFill>
              <a:latin typeface="Helvetica"/>
              <a:cs typeface="Helvetica"/>
            </a:endParaRPr>
          </a:p>
          <a:p>
            <a:pPr marL="0" indent="0" algn="l">
              <a:buNone/>
            </a:pPr>
            <a:endParaRPr lang="en-US" sz="2400" i="0" dirty="0">
              <a:solidFill>
                <a:srgbClr val="FFF1D5"/>
              </a:solidFill>
              <a:latin typeface="Helvetica"/>
              <a:cs typeface="Helvetica"/>
            </a:endParaRPr>
          </a:p>
          <a:p>
            <a:pPr marL="342900" indent="-342900" algn="l">
              <a:buFont typeface="Arial"/>
              <a:buChar char="•"/>
            </a:pPr>
            <a:r>
              <a:rPr lang="en-US" sz="2400" i="0" dirty="0">
                <a:solidFill>
                  <a:srgbClr val="FFF1D5"/>
                </a:solidFill>
                <a:latin typeface="Helvetica"/>
                <a:cs typeface="Helvetica"/>
              </a:rPr>
              <a:t>Paper-engineering incorporated into the Communication </a:t>
            </a:r>
            <a:r>
              <a:rPr lang="en-US" sz="2400" i="0" dirty="0" smtClean="0">
                <a:solidFill>
                  <a:srgbClr val="FFF1D5"/>
                </a:solidFill>
                <a:latin typeface="Helvetica"/>
                <a:cs typeface="Helvetica"/>
              </a:rPr>
              <a:t>Design </a:t>
            </a:r>
            <a:r>
              <a:rPr lang="en-US" sz="2400" i="0" dirty="0">
                <a:solidFill>
                  <a:srgbClr val="FFF1D5"/>
                </a:solidFill>
                <a:latin typeface="Helvetica"/>
                <a:cs typeface="Helvetica"/>
              </a:rPr>
              <a:t>degree at AUT </a:t>
            </a:r>
            <a:r>
              <a:rPr lang="en-US" sz="2400" i="0" dirty="0" smtClean="0">
                <a:solidFill>
                  <a:srgbClr val="FFF1D5"/>
                </a:solidFill>
                <a:latin typeface="Helvetica"/>
                <a:cs typeface="Helvetica"/>
              </a:rPr>
              <a:t>University</a:t>
            </a:r>
          </a:p>
          <a:p>
            <a:pPr marL="342900" indent="-342900" algn="l">
              <a:buFont typeface="Arial"/>
              <a:buChar char="•"/>
            </a:pPr>
            <a:r>
              <a:rPr lang="en-US" sz="2400" i="0" dirty="0" smtClean="0"/>
              <a:t>First</a:t>
            </a:r>
            <a:r>
              <a:rPr lang="en-US" sz="2400" i="0" dirty="0"/>
              <a:t>-year </a:t>
            </a:r>
            <a:r>
              <a:rPr lang="en-US" sz="2400" i="0" dirty="0" smtClean="0"/>
              <a:t>Graphic </a:t>
            </a:r>
            <a:r>
              <a:rPr lang="en-US" sz="2400" i="0" dirty="0"/>
              <a:t>Design </a:t>
            </a:r>
            <a:r>
              <a:rPr lang="en-US" sz="2400" i="0" dirty="0" smtClean="0"/>
              <a:t>paper: </a:t>
            </a:r>
            <a:r>
              <a:rPr lang="en-US" sz="2400" dirty="0">
                <a:solidFill>
                  <a:srgbClr val="FFF1CF"/>
                </a:solidFill>
              </a:rPr>
              <a:t>History, Culture, Context 1 </a:t>
            </a:r>
            <a:endParaRPr lang="en-US" sz="2400" dirty="0" smtClean="0">
              <a:solidFill>
                <a:srgbClr val="FFF1CF"/>
              </a:solidFill>
            </a:endParaRPr>
          </a:p>
          <a:p>
            <a:pPr marL="342900" indent="-342900" algn="l">
              <a:buFont typeface="Arial"/>
              <a:buChar char="•"/>
            </a:pPr>
            <a:r>
              <a:rPr lang="en-US" sz="2400" i="0" dirty="0" smtClean="0"/>
              <a:t>Second-year: </a:t>
            </a:r>
            <a:r>
              <a:rPr lang="en-US" sz="2400" dirty="0">
                <a:solidFill>
                  <a:srgbClr val="FFF1CF"/>
                </a:solidFill>
              </a:rPr>
              <a:t>Elective Project [</a:t>
            </a:r>
            <a:r>
              <a:rPr lang="en-US" sz="2400" dirty="0" smtClean="0">
                <a:solidFill>
                  <a:srgbClr val="FFF1CF"/>
                </a:solidFill>
              </a:rPr>
              <a:t>Paper Engineering].</a:t>
            </a:r>
            <a:endParaRPr lang="en-US" sz="2400" dirty="0">
              <a:solidFill>
                <a:srgbClr val="FFF1CF"/>
              </a:solidFill>
            </a:endParaRPr>
          </a:p>
          <a:p>
            <a:pPr algn="l"/>
            <a:endParaRPr lang="en-US" sz="2400" dirty="0" smtClean="0">
              <a:solidFill>
                <a:srgbClr val="FFF1D5"/>
              </a:solidFill>
              <a:latin typeface="Helvetica"/>
              <a:cs typeface="Helvetica"/>
            </a:endParaRPr>
          </a:p>
          <a:p>
            <a:pPr marL="342900" indent="-342900" algn="l">
              <a:buFont typeface="Arial"/>
              <a:buChar char="•"/>
            </a:pPr>
            <a:r>
              <a:rPr lang="en-US" sz="2400" i="0" dirty="0" smtClean="0">
                <a:solidFill>
                  <a:srgbClr val="FFF1D5"/>
                </a:solidFill>
                <a:latin typeface="Helvetica"/>
                <a:cs typeface="Helvetica"/>
              </a:rPr>
              <a:t>‘How old and new technologies might be combined to retain the best of analogue/interactive books</a:t>
            </a:r>
            <a:r>
              <a:rPr lang="en-US" b="1" dirty="0">
                <a:latin typeface="Helvetica"/>
                <a:cs typeface="Helvetica"/>
              </a:rPr>
              <a:t> </a:t>
            </a:r>
            <a:endParaRPr lang="en-AU" dirty="0">
              <a:latin typeface="Helvetica"/>
              <a:cs typeface="Helvetica"/>
            </a:endParaRPr>
          </a:p>
          <a:p>
            <a:endParaRPr lang="en-US" dirty="0">
              <a:latin typeface="Helvetica"/>
              <a:cs typeface="Helvetica"/>
            </a:endParaRPr>
          </a:p>
        </p:txBody>
      </p:sp>
    </p:spTree>
    <p:extLst>
      <p:ext uri="{BB962C8B-B14F-4D97-AF65-F5344CB8AC3E}">
        <p14:creationId xmlns:p14="http://schemas.microsoft.com/office/powerpoint/2010/main" val="233647204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95537" y="5541041"/>
            <a:ext cx="8572500" cy="1200328"/>
          </a:xfrm>
          <a:prstGeom prst="rect">
            <a:avLst/>
          </a:prstGeom>
          <a:noFill/>
        </p:spPr>
        <p:txBody>
          <a:bodyPr wrap="square" rtlCol="0">
            <a:spAutoFit/>
          </a:bodyPr>
          <a:lstStyle/>
          <a:p>
            <a:r>
              <a:rPr lang="en-US" sz="2400" i="0" dirty="0" smtClean="0">
                <a:solidFill>
                  <a:srgbClr val="FFF1D5"/>
                </a:solidFill>
              </a:rPr>
              <a:t>Practical demonstration of </a:t>
            </a:r>
            <a:r>
              <a:rPr lang="en-US" sz="2400" i="0" dirty="0" err="1" smtClean="0">
                <a:solidFill>
                  <a:srgbClr val="FFF1D5"/>
                </a:solidFill>
              </a:rPr>
              <a:t>Lothar</a:t>
            </a:r>
            <a:r>
              <a:rPr lang="en-US" sz="2400" i="0" dirty="0" smtClean="0">
                <a:solidFill>
                  <a:srgbClr val="FFF1D5"/>
                </a:solidFill>
              </a:rPr>
              <a:t> </a:t>
            </a:r>
            <a:r>
              <a:rPr lang="en-US" sz="2400" i="0" dirty="0" err="1" smtClean="0">
                <a:solidFill>
                  <a:srgbClr val="FFF1D5"/>
                </a:solidFill>
              </a:rPr>
              <a:t>Megendorfer’s</a:t>
            </a:r>
            <a:r>
              <a:rPr lang="en-US" sz="2400" i="0" dirty="0" smtClean="0">
                <a:solidFill>
                  <a:srgbClr val="FFF1D5"/>
                </a:solidFill>
              </a:rPr>
              <a:t> paper-engineering pivoted action and the principles of </a:t>
            </a:r>
            <a:r>
              <a:rPr lang="en-US" sz="2400" i="0" dirty="0" err="1" smtClean="0">
                <a:solidFill>
                  <a:srgbClr val="FFF1D5"/>
                </a:solidFill>
              </a:rPr>
              <a:t>euclidean</a:t>
            </a:r>
            <a:r>
              <a:rPr lang="en-US" sz="2400" i="0" dirty="0" smtClean="0">
                <a:solidFill>
                  <a:srgbClr val="FFF1D5"/>
                </a:solidFill>
              </a:rPr>
              <a:t> geometry</a:t>
            </a:r>
            <a:endParaRPr lang="en-US" sz="2400" i="0" dirty="0">
              <a:solidFill>
                <a:srgbClr val="FFF1D5"/>
              </a:solidFill>
            </a:endParaRPr>
          </a:p>
        </p:txBody>
      </p:sp>
      <p:pic>
        <p:nvPicPr>
          <p:cNvPr id="2" name="Picture 1" descr="paper-engineering LK tut.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9144000" cy="5633104"/>
          </a:xfrm>
          <a:prstGeom prst="rect">
            <a:avLst/>
          </a:prstGeom>
        </p:spPr>
      </p:pic>
    </p:spTree>
    <p:extLst>
      <p:ext uri="{BB962C8B-B14F-4D97-AF65-F5344CB8AC3E}">
        <p14:creationId xmlns:p14="http://schemas.microsoft.com/office/powerpoint/2010/main" val="87362095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2-19 at 12.21.36 PM.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27384"/>
            <a:ext cx="9144000" cy="5715000"/>
          </a:xfrm>
          <a:prstGeom prst="rect">
            <a:avLst/>
          </a:prstGeom>
        </p:spPr>
      </p:pic>
      <p:sp>
        <p:nvSpPr>
          <p:cNvPr id="4" name="TextBox 3"/>
          <p:cNvSpPr txBox="1"/>
          <p:nvPr/>
        </p:nvSpPr>
        <p:spPr>
          <a:xfrm>
            <a:off x="527386" y="6088562"/>
            <a:ext cx="8225329" cy="769441"/>
          </a:xfrm>
          <a:prstGeom prst="rect">
            <a:avLst/>
          </a:prstGeom>
          <a:noFill/>
        </p:spPr>
        <p:txBody>
          <a:bodyPr wrap="none" rtlCol="0">
            <a:spAutoFit/>
          </a:bodyPr>
          <a:lstStyle/>
          <a:p>
            <a:r>
              <a:rPr lang="en-US" sz="2400" i="0" dirty="0">
                <a:solidFill>
                  <a:srgbClr val="FFF1CF"/>
                </a:solidFill>
              </a:rPr>
              <a:t>I </a:t>
            </a:r>
            <a:r>
              <a:rPr lang="en-US" sz="2400" i="0" dirty="0" smtClean="0">
                <a:solidFill>
                  <a:srgbClr val="FFF1CF"/>
                </a:solidFill>
              </a:rPr>
              <a:t>show examples </a:t>
            </a:r>
            <a:r>
              <a:rPr lang="en-US" sz="2400" i="0" dirty="0">
                <a:solidFill>
                  <a:srgbClr val="FFF1CF"/>
                </a:solidFill>
              </a:rPr>
              <a:t>of pop-up books in my personal collection</a:t>
            </a:r>
          </a:p>
          <a:p>
            <a:endParaRPr lang="en-US" dirty="0"/>
          </a:p>
        </p:txBody>
      </p:sp>
    </p:spTree>
    <p:extLst>
      <p:ext uri="{BB962C8B-B14F-4D97-AF65-F5344CB8AC3E}">
        <p14:creationId xmlns:p14="http://schemas.microsoft.com/office/powerpoint/2010/main" val="129936093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2-19 at 12.34.36 PM.pn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5324" y="116632"/>
            <a:ext cx="9207063" cy="5472608"/>
          </a:xfrm>
          <a:prstGeom prst="rect">
            <a:avLst/>
          </a:prstGeom>
        </p:spPr>
      </p:pic>
      <p:sp>
        <p:nvSpPr>
          <p:cNvPr id="3" name="TextBox 2"/>
          <p:cNvSpPr txBox="1"/>
          <p:nvPr/>
        </p:nvSpPr>
        <p:spPr>
          <a:xfrm>
            <a:off x="395539" y="5805266"/>
            <a:ext cx="8225329" cy="769441"/>
          </a:xfrm>
          <a:prstGeom prst="rect">
            <a:avLst/>
          </a:prstGeom>
          <a:noFill/>
        </p:spPr>
        <p:txBody>
          <a:bodyPr wrap="none" rtlCol="0">
            <a:spAutoFit/>
          </a:bodyPr>
          <a:lstStyle/>
          <a:p>
            <a:r>
              <a:rPr lang="en-US" sz="2400" i="0" dirty="0">
                <a:solidFill>
                  <a:srgbClr val="FFF1CF"/>
                </a:solidFill>
              </a:rPr>
              <a:t>I </a:t>
            </a:r>
            <a:r>
              <a:rPr lang="en-US" sz="2400" i="0" dirty="0" smtClean="0">
                <a:solidFill>
                  <a:srgbClr val="FFF1CF"/>
                </a:solidFill>
              </a:rPr>
              <a:t>show examples </a:t>
            </a:r>
            <a:r>
              <a:rPr lang="en-US" sz="2400" i="0" dirty="0">
                <a:solidFill>
                  <a:srgbClr val="FFF1CF"/>
                </a:solidFill>
              </a:rPr>
              <a:t>of </a:t>
            </a:r>
            <a:r>
              <a:rPr lang="en-US" sz="2400" i="0" dirty="0" smtClean="0">
                <a:solidFill>
                  <a:srgbClr val="FFF1CF"/>
                </a:solidFill>
              </a:rPr>
              <a:t>pop-up books in </a:t>
            </a:r>
            <a:r>
              <a:rPr lang="en-US" sz="2400" i="0" dirty="0">
                <a:solidFill>
                  <a:srgbClr val="FFF1CF"/>
                </a:solidFill>
              </a:rPr>
              <a:t>my personal collection</a:t>
            </a:r>
          </a:p>
          <a:p>
            <a:endParaRPr lang="en-US" dirty="0"/>
          </a:p>
        </p:txBody>
      </p:sp>
    </p:spTree>
    <p:extLst>
      <p:ext uri="{BB962C8B-B14F-4D97-AF65-F5344CB8AC3E}">
        <p14:creationId xmlns:p14="http://schemas.microsoft.com/office/powerpoint/2010/main" val="348361342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2-19 at 12.37.59 PM.pn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32659" y="0"/>
            <a:ext cx="9276660" cy="5253550"/>
          </a:xfrm>
          <a:prstGeom prst="rect">
            <a:avLst/>
          </a:prstGeom>
        </p:spPr>
      </p:pic>
      <p:sp>
        <p:nvSpPr>
          <p:cNvPr id="3" name="TextBox 2"/>
          <p:cNvSpPr txBox="1"/>
          <p:nvPr/>
        </p:nvSpPr>
        <p:spPr>
          <a:xfrm>
            <a:off x="-57706" y="5733259"/>
            <a:ext cx="9276899" cy="461665"/>
          </a:xfrm>
          <a:prstGeom prst="rect">
            <a:avLst/>
          </a:prstGeom>
          <a:noFill/>
        </p:spPr>
        <p:txBody>
          <a:bodyPr wrap="none" rtlCol="0">
            <a:spAutoFit/>
          </a:bodyPr>
          <a:lstStyle/>
          <a:p>
            <a:r>
              <a:rPr lang="en-US" sz="2400" i="0" dirty="0" smtClean="0">
                <a:solidFill>
                  <a:srgbClr val="FFF1CF"/>
                </a:solidFill>
              </a:rPr>
              <a:t>Practical demo using instructional books I have put in AUT’s library</a:t>
            </a:r>
            <a:endParaRPr lang="en-US" sz="2400" i="0" dirty="0">
              <a:solidFill>
                <a:srgbClr val="FFF1CF"/>
              </a:solidFill>
            </a:endParaRPr>
          </a:p>
        </p:txBody>
      </p:sp>
    </p:spTree>
    <p:extLst>
      <p:ext uri="{BB962C8B-B14F-4D97-AF65-F5344CB8AC3E}">
        <p14:creationId xmlns:p14="http://schemas.microsoft.com/office/powerpoint/2010/main" val="219578758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Box 2"/>
          <p:cNvSpPr txBox="1">
            <a:spLocks noChangeArrowheads="1"/>
          </p:cNvSpPr>
          <p:nvPr/>
        </p:nvSpPr>
        <p:spPr bwMode="auto">
          <a:xfrm>
            <a:off x="595552" y="4749803"/>
            <a:ext cx="48794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ヒラギノ角ゴ Pro W3" charset="0"/>
                <a:cs typeface="ヒラギノ角ゴ Pro W3" charset="0"/>
              </a:defRPr>
            </a:lvl1pPr>
            <a:lvl2pPr marL="742950" indent="-285750">
              <a:defRPr sz="2400">
                <a:solidFill>
                  <a:schemeClr val="tx1"/>
                </a:solidFill>
                <a:latin typeface="Times" charset="0"/>
                <a:ea typeface="ヒラギノ角ゴ Pro W3" charset="0"/>
                <a:cs typeface="ヒラギノ角ゴ Pro W3" charset="0"/>
              </a:defRPr>
            </a:lvl2pPr>
            <a:lvl3pPr marL="1143000" indent="-228600">
              <a:defRPr sz="2400">
                <a:solidFill>
                  <a:schemeClr val="tx1"/>
                </a:solidFill>
                <a:latin typeface="Times" charset="0"/>
                <a:ea typeface="ヒラギノ角ゴ Pro W3" charset="0"/>
                <a:cs typeface="ヒラギノ角ゴ Pro W3" charset="0"/>
              </a:defRPr>
            </a:lvl3pPr>
            <a:lvl4pPr marL="1600200" indent="-228600">
              <a:defRPr sz="2400">
                <a:solidFill>
                  <a:schemeClr val="tx1"/>
                </a:solidFill>
                <a:latin typeface="Times" charset="0"/>
                <a:ea typeface="ヒラギノ角ゴ Pro W3" charset="0"/>
                <a:cs typeface="ヒラギノ角ゴ Pro W3" charset="0"/>
              </a:defRPr>
            </a:lvl4pPr>
            <a:lvl5pPr marL="2057400" indent="-228600">
              <a:defRPr sz="2400">
                <a:solidFill>
                  <a:schemeClr val="tx1"/>
                </a:solidFill>
                <a:latin typeface="Times"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Times"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Times"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Times"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Times" charset="0"/>
                <a:ea typeface="ヒラギノ角ゴ Pro W3" charset="0"/>
                <a:cs typeface="ヒラギノ角ゴ Pro W3" charset="0"/>
              </a:defRPr>
            </a:lvl9pPr>
          </a:lstStyle>
          <a:p>
            <a:r>
              <a:rPr kumimoji="1" lang="en-US" altLang="ja-JP" i="1">
                <a:solidFill>
                  <a:srgbClr val="F6EDD3"/>
                </a:solidFill>
              </a:rPr>
              <a:t>The Elements of pop-ups </a:t>
            </a:r>
            <a:r>
              <a:rPr kumimoji="1" lang="en-US" altLang="ja-JP">
                <a:solidFill>
                  <a:srgbClr val="F6EDD3"/>
                </a:solidFill>
              </a:rPr>
              <a:t>Carter/Diaz</a:t>
            </a:r>
            <a:endParaRPr kumimoji="1" lang="ja-JP" altLang="en-US">
              <a:solidFill>
                <a:srgbClr val="F6EDD3"/>
              </a:solidFill>
            </a:endParaRPr>
          </a:p>
        </p:txBody>
      </p:sp>
      <p:pic>
        <p:nvPicPr>
          <p:cNvPr id="18434" name="Picture 3" descr="2012-09-24 11.13.48.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9525" y="58738"/>
            <a:ext cx="9144000" cy="683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TextBox 4"/>
          <p:cNvSpPr txBox="1">
            <a:spLocks noChangeArrowheads="1"/>
          </p:cNvSpPr>
          <p:nvPr/>
        </p:nvSpPr>
        <p:spPr bwMode="auto">
          <a:xfrm>
            <a:off x="202242" y="6237290"/>
            <a:ext cx="55629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ヒラギノ角ゴ Pro W3" charset="0"/>
                <a:cs typeface="ヒラギノ角ゴ Pro W3" charset="0"/>
              </a:defRPr>
            </a:lvl1pPr>
            <a:lvl2pPr marL="742950" indent="-285750">
              <a:defRPr sz="2400">
                <a:solidFill>
                  <a:schemeClr val="tx1"/>
                </a:solidFill>
                <a:latin typeface="Times" charset="0"/>
                <a:ea typeface="ヒラギノ角ゴ Pro W3" charset="0"/>
                <a:cs typeface="ヒラギノ角ゴ Pro W3" charset="0"/>
              </a:defRPr>
            </a:lvl2pPr>
            <a:lvl3pPr marL="1143000" indent="-228600">
              <a:defRPr sz="2400">
                <a:solidFill>
                  <a:schemeClr val="tx1"/>
                </a:solidFill>
                <a:latin typeface="Times" charset="0"/>
                <a:ea typeface="ヒラギノ角ゴ Pro W3" charset="0"/>
                <a:cs typeface="ヒラギノ角ゴ Pro W3" charset="0"/>
              </a:defRPr>
            </a:lvl3pPr>
            <a:lvl4pPr marL="1600200" indent="-228600">
              <a:defRPr sz="2400">
                <a:solidFill>
                  <a:schemeClr val="tx1"/>
                </a:solidFill>
                <a:latin typeface="Times" charset="0"/>
                <a:ea typeface="ヒラギノ角ゴ Pro W3" charset="0"/>
                <a:cs typeface="ヒラギノ角ゴ Pro W3" charset="0"/>
              </a:defRPr>
            </a:lvl4pPr>
            <a:lvl5pPr marL="2057400" indent="-228600">
              <a:defRPr sz="2400">
                <a:solidFill>
                  <a:schemeClr val="tx1"/>
                </a:solidFill>
                <a:latin typeface="Times"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Times"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Times"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Times"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Times" charset="0"/>
                <a:ea typeface="ヒラギノ角ゴ Pro W3" charset="0"/>
                <a:cs typeface="ヒラギノ角ゴ Pro W3" charset="0"/>
              </a:defRPr>
            </a:lvl9pPr>
          </a:lstStyle>
          <a:p>
            <a:r>
              <a:rPr kumimoji="1" lang="en-US" altLang="ja-JP">
                <a:solidFill>
                  <a:srgbClr val="F6EDD3"/>
                </a:solidFill>
                <a:latin typeface="Arial" charset="0"/>
                <a:cs typeface="Arial" charset="0"/>
              </a:rPr>
              <a:t>Copies in AUT library on High Demand</a:t>
            </a:r>
            <a:endParaRPr kumimoji="1" lang="ja-JP" altLang="en-US">
              <a:solidFill>
                <a:srgbClr val="F6EDD3"/>
              </a:solidFill>
              <a:latin typeface="Arial" charset="0"/>
              <a:cs typeface="Arial" charset="0"/>
            </a:endParaRPr>
          </a:p>
        </p:txBody>
      </p:sp>
    </p:spTree>
    <p:extLst>
      <p:ext uri="{BB962C8B-B14F-4D97-AF65-F5344CB8AC3E}">
        <p14:creationId xmlns:p14="http://schemas.microsoft.com/office/powerpoint/2010/main" val="307360385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nn2a"/>
          <p:cNvPicPr>
            <a:picLocks noChangeAspect="1" noChangeArrowheads="1"/>
          </p:cNvPicPr>
          <p:nvPr/>
        </p:nvPicPr>
        <p:blipFill>
          <a:blip r:embed="rId3" cstate="email">
            <a:lum bright="-6000" contrast="6000"/>
            <a:extLst>
              <a:ext uri="{28A0092B-C50C-407E-A947-70E740481C1C}">
                <a14:useLocalDpi xmlns:a14="http://schemas.microsoft.com/office/drawing/2010/main"/>
              </a:ext>
            </a:extLst>
          </a:blip>
          <a:srcRect/>
          <a:stretch>
            <a:fillRect/>
          </a:stretch>
        </p:blipFill>
        <p:spPr bwMode="auto">
          <a:xfrm>
            <a:off x="-36512" y="-27384"/>
            <a:ext cx="9180512" cy="6885384"/>
          </a:xfrm>
          <a:prstGeom prst="rect">
            <a:avLst/>
          </a:prstGeom>
          <a:noFill/>
          <a:ln w="9525">
            <a:noFill/>
            <a:miter lim="800000"/>
            <a:headEnd/>
            <a:tailEnd/>
          </a:ln>
        </p:spPr>
      </p:pic>
    </p:spTree>
    <p:extLst>
      <p:ext uri="{BB962C8B-B14F-4D97-AF65-F5344CB8AC3E}">
        <p14:creationId xmlns:p14="http://schemas.microsoft.com/office/powerpoint/2010/main" val="152233237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2"/>
          <p:cNvSpPr txBox="1">
            <a:spLocks noChangeArrowheads="1"/>
          </p:cNvSpPr>
          <p:nvPr/>
        </p:nvSpPr>
        <p:spPr bwMode="auto">
          <a:xfrm>
            <a:off x="755578" y="1340768"/>
            <a:ext cx="7489825"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ヒラギノ角ゴ Pro W3" charset="0"/>
                <a:cs typeface="ヒラギノ角ゴ Pro W3" charset="0"/>
              </a:defRPr>
            </a:lvl1pPr>
            <a:lvl2pPr marL="742950" indent="-285750">
              <a:defRPr sz="2400">
                <a:solidFill>
                  <a:schemeClr val="tx1"/>
                </a:solidFill>
                <a:latin typeface="Times" charset="0"/>
                <a:ea typeface="ヒラギノ角ゴ Pro W3" charset="0"/>
                <a:cs typeface="ヒラギノ角ゴ Pro W3" charset="0"/>
              </a:defRPr>
            </a:lvl2pPr>
            <a:lvl3pPr marL="1143000" indent="-228600">
              <a:defRPr sz="2400">
                <a:solidFill>
                  <a:schemeClr val="tx1"/>
                </a:solidFill>
                <a:latin typeface="Times" charset="0"/>
                <a:ea typeface="ヒラギノ角ゴ Pro W3" charset="0"/>
                <a:cs typeface="ヒラギノ角ゴ Pro W3" charset="0"/>
              </a:defRPr>
            </a:lvl3pPr>
            <a:lvl4pPr marL="1600200" indent="-228600">
              <a:defRPr sz="2400">
                <a:solidFill>
                  <a:schemeClr val="tx1"/>
                </a:solidFill>
                <a:latin typeface="Times" charset="0"/>
                <a:ea typeface="ヒラギノ角ゴ Pro W3" charset="0"/>
                <a:cs typeface="ヒラギノ角ゴ Pro W3" charset="0"/>
              </a:defRPr>
            </a:lvl4pPr>
            <a:lvl5pPr marL="2057400" indent="-228600">
              <a:defRPr sz="2400">
                <a:solidFill>
                  <a:schemeClr val="tx1"/>
                </a:solidFill>
                <a:latin typeface="Times"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Times"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Times"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Times"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Times" charset="0"/>
                <a:ea typeface="ヒラギノ角ゴ Pro W3" charset="0"/>
                <a:cs typeface="ヒラギノ角ゴ Pro W3" charset="0"/>
              </a:defRPr>
            </a:lvl9pPr>
          </a:lstStyle>
          <a:p>
            <a:r>
              <a:rPr kumimoji="1" lang="en-US" altLang="ja-JP" i="0" dirty="0">
                <a:solidFill>
                  <a:schemeClr val="bg1">
                    <a:lumMod val="65000"/>
                  </a:schemeClr>
                </a:solidFill>
                <a:latin typeface="Arial" charset="0"/>
                <a:cs typeface="Arial" charset="0"/>
              </a:rPr>
              <a:t>Paper engineering demo 1</a:t>
            </a:r>
          </a:p>
          <a:p>
            <a:endParaRPr kumimoji="1" lang="en-US" altLang="ja-JP" dirty="0">
              <a:solidFill>
                <a:srgbClr val="F6EDD3"/>
              </a:solidFill>
              <a:latin typeface="Arial" charset="0"/>
              <a:cs typeface="Arial" charset="0"/>
            </a:endParaRPr>
          </a:p>
          <a:p>
            <a:r>
              <a:rPr kumimoji="1" lang="en-US" altLang="ja-JP" i="0" dirty="0" smtClean="0">
                <a:solidFill>
                  <a:srgbClr val="F6EDD3"/>
                </a:solidFill>
                <a:latin typeface="Arial" charset="0"/>
                <a:cs typeface="Arial" charset="0"/>
              </a:rPr>
              <a:t>David </a:t>
            </a:r>
            <a:r>
              <a:rPr kumimoji="1" lang="en-US" altLang="ja-JP" i="0" dirty="0" err="1" smtClean="0">
                <a:solidFill>
                  <a:srgbClr val="F6EDD3"/>
                </a:solidFill>
                <a:latin typeface="Arial" charset="0"/>
                <a:cs typeface="Arial" charset="0"/>
              </a:rPr>
              <a:t>A.Carter</a:t>
            </a:r>
            <a:r>
              <a:rPr kumimoji="1" lang="en-US" altLang="ja-JP" i="0" dirty="0" smtClean="0">
                <a:solidFill>
                  <a:srgbClr val="F6EDD3"/>
                </a:solidFill>
                <a:latin typeface="Arial" charset="0"/>
                <a:cs typeface="Arial" charset="0"/>
              </a:rPr>
              <a:t> and James Diaz, </a:t>
            </a:r>
            <a:r>
              <a:rPr kumimoji="1" lang="en-US" altLang="ja-JP" i="0" dirty="0">
                <a:solidFill>
                  <a:srgbClr val="F6EDD3"/>
                </a:solidFill>
                <a:latin typeface="Arial" charset="0"/>
                <a:cs typeface="Arial" charset="0"/>
              </a:rPr>
              <a:t>(</a:t>
            </a:r>
            <a:r>
              <a:rPr kumimoji="1" lang="en-US" altLang="ja-JP" i="0" dirty="0" smtClean="0">
                <a:solidFill>
                  <a:srgbClr val="F6EDD3"/>
                </a:solidFill>
                <a:latin typeface="Arial" charset="0"/>
                <a:cs typeface="Arial" charset="0"/>
              </a:rPr>
              <a:t>1999), </a:t>
            </a:r>
          </a:p>
          <a:p>
            <a:r>
              <a:rPr kumimoji="1" lang="en-US" altLang="ja-JP" i="1" dirty="0" smtClean="0">
                <a:solidFill>
                  <a:srgbClr val="F6EDD3"/>
                </a:solidFill>
                <a:latin typeface="Arial" charset="0"/>
                <a:cs typeface="Arial" charset="0"/>
              </a:rPr>
              <a:t>The </a:t>
            </a:r>
            <a:r>
              <a:rPr kumimoji="1" lang="en-US" altLang="ja-JP" i="1" dirty="0">
                <a:solidFill>
                  <a:srgbClr val="F6EDD3"/>
                </a:solidFill>
                <a:latin typeface="Arial" charset="0"/>
                <a:cs typeface="Arial" charset="0"/>
              </a:rPr>
              <a:t>Elements of Pop-</a:t>
            </a:r>
            <a:r>
              <a:rPr kumimoji="1" lang="en-US" altLang="ja-JP" i="1" dirty="0" smtClean="0">
                <a:solidFill>
                  <a:srgbClr val="F6EDD3"/>
                </a:solidFill>
                <a:latin typeface="Arial" charset="0"/>
                <a:cs typeface="Arial" charset="0"/>
              </a:rPr>
              <a:t>Up</a:t>
            </a:r>
          </a:p>
          <a:p>
            <a:endParaRPr kumimoji="1" lang="en-US" altLang="ja-JP" dirty="0">
              <a:solidFill>
                <a:srgbClr val="F6EDD3"/>
              </a:solidFill>
              <a:latin typeface="Arial" charset="0"/>
              <a:cs typeface="Arial" charset="0"/>
            </a:endParaRPr>
          </a:p>
          <a:p>
            <a:r>
              <a:rPr kumimoji="1" lang="en-US" altLang="ja-JP" i="0" dirty="0" smtClean="0">
                <a:solidFill>
                  <a:srgbClr val="F6EDD3"/>
                </a:solidFill>
                <a:latin typeface="Arial" charset="0"/>
                <a:cs typeface="Arial" charset="0"/>
              </a:rPr>
              <a:t> Mark </a:t>
            </a:r>
            <a:r>
              <a:rPr kumimoji="1" lang="en-US" altLang="ja-JP" i="0" dirty="0" err="1" smtClean="0">
                <a:solidFill>
                  <a:srgbClr val="F6EDD3"/>
                </a:solidFill>
                <a:latin typeface="Arial" charset="0"/>
                <a:cs typeface="Arial" charset="0"/>
              </a:rPr>
              <a:t>Hiner</a:t>
            </a:r>
            <a:r>
              <a:rPr kumimoji="1" lang="en-US" altLang="ja-JP" i="0" dirty="0" smtClean="0">
                <a:solidFill>
                  <a:srgbClr val="F6EDD3"/>
                </a:solidFill>
                <a:latin typeface="Arial" charset="0"/>
                <a:cs typeface="Arial" charset="0"/>
              </a:rPr>
              <a:t>, (1996), </a:t>
            </a:r>
            <a:r>
              <a:rPr lang="en-US" altLang="ja-JP" dirty="0" smtClean="0">
                <a:solidFill>
                  <a:srgbClr val="F6EDD3"/>
                </a:solidFill>
                <a:latin typeface="Helvetica" charset="0"/>
              </a:rPr>
              <a:t>Paper </a:t>
            </a:r>
            <a:r>
              <a:rPr lang="en-US" altLang="ja-JP" dirty="0">
                <a:solidFill>
                  <a:srgbClr val="F6EDD3"/>
                </a:solidFill>
                <a:latin typeface="Helvetica" charset="0"/>
              </a:rPr>
              <a:t>Engineering for pop-up </a:t>
            </a:r>
            <a:endParaRPr lang="en-US" altLang="ja-JP" dirty="0" smtClean="0">
              <a:solidFill>
                <a:srgbClr val="F6EDD3"/>
              </a:solidFill>
              <a:latin typeface="Helvetica" charset="0"/>
            </a:endParaRPr>
          </a:p>
          <a:p>
            <a:endParaRPr lang="en-US" altLang="ja-JP" dirty="0">
              <a:solidFill>
                <a:srgbClr val="F6EDD3"/>
              </a:solidFill>
              <a:latin typeface="Helvetica" charset="0"/>
            </a:endParaRPr>
          </a:p>
          <a:p>
            <a:endParaRPr lang="en-US" altLang="ja-JP" dirty="0" smtClean="0">
              <a:solidFill>
                <a:srgbClr val="F6EDD3"/>
              </a:solidFill>
              <a:latin typeface="Helvetica" charset="0"/>
            </a:endParaRPr>
          </a:p>
          <a:p>
            <a:r>
              <a:rPr lang="en-US" altLang="ja-JP" i="0" dirty="0" smtClean="0">
                <a:solidFill>
                  <a:srgbClr val="F6EDD3"/>
                </a:solidFill>
                <a:latin typeface="Helvetica" charset="0"/>
              </a:rPr>
              <a:t>Three </a:t>
            </a:r>
            <a:r>
              <a:rPr lang="en-US" altLang="ja-JP" i="0" dirty="0">
                <a:solidFill>
                  <a:srgbClr val="F6EDD3"/>
                </a:solidFill>
                <a:latin typeface="Helvetica" charset="0"/>
              </a:rPr>
              <a:t>copies in AUT library (two on High Demand)</a:t>
            </a:r>
            <a:endParaRPr lang="en-US" altLang="ja-JP" i="0" dirty="0">
              <a:solidFill>
                <a:srgbClr val="F6EDD3"/>
              </a:solidFill>
            </a:endParaRPr>
          </a:p>
          <a:p>
            <a:endParaRPr kumimoji="1" lang="ja-JP" altLang="en-US" dirty="0">
              <a:solidFill>
                <a:srgbClr val="F6EDD3"/>
              </a:solidFill>
              <a:latin typeface="Arial" charset="0"/>
              <a:cs typeface="Arial" charset="0"/>
            </a:endParaRPr>
          </a:p>
        </p:txBody>
      </p:sp>
    </p:spTree>
    <p:extLst>
      <p:ext uri="{BB962C8B-B14F-4D97-AF65-F5344CB8AC3E}">
        <p14:creationId xmlns:p14="http://schemas.microsoft.com/office/powerpoint/2010/main" val="1663907254"/>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kumimoji="1" lang="ja-JP" altLang="en-US"/>
          </a:p>
        </p:txBody>
      </p:sp>
      <p:pic>
        <p:nvPicPr>
          <p:cNvPr id="5" name="Picture 4" descr="IMG_0172.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9144000" cy="6987876"/>
          </a:xfrm>
          <a:prstGeom prst="rect">
            <a:avLst/>
          </a:prstGeom>
        </p:spPr>
      </p:pic>
      <p:sp>
        <p:nvSpPr>
          <p:cNvPr id="4" name="TextBox 3"/>
          <p:cNvSpPr txBox="1"/>
          <p:nvPr/>
        </p:nvSpPr>
        <p:spPr>
          <a:xfrm>
            <a:off x="251521" y="3429003"/>
            <a:ext cx="3488691" cy="2985433"/>
          </a:xfrm>
          <a:prstGeom prst="rect">
            <a:avLst/>
          </a:prstGeom>
          <a:noFill/>
        </p:spPr>
        <p:txBody>
          <a:bodyPr wrap="square" rtlCol="0">
            <a:spAutoFit/>
          </a:bodyPr>
          <a:lstStyle/>
          <a:p>
            <a:pPr algn="l"/>
            <a:r>
              <a:rPr kumimoji="1" lang="en-US" altLang="ja-JP" sz="2400" dirty="0" smtClean="0"/>
              <a:t>iPhone used to video/photo:</a:t>
            </a:r>
          </a:p>
          <a:p>
            <a:pPr algn="l"/>
            <a:endParaRPr lang="en-US" altLang="ja-JP" sz="2400" dirty="0" smtClean="0"/>
          </a:p>
          <a:p>
            <a:pPr algn="l"/>
            <a:r>
              <a:rPr kumimoji="1" lang="en-US" altLang="ja-JP" sz="2400" dirty="0" smtClean="0"/>
              <a:t>paper-engineering and </a:t>
            </a:r>
          </a:p>
          <a:p>
            <a:pPr algn="l"/>
            <a:r>
              <a:rPr kumimoji="1" lang="en-US" altLang="ja-JP" sz="2400" dirty="0" smtClean="0"/>
              <a:t>book-binding tutorials.</a:t>
            </a:r>
            <a:endParaRPr lang="en-US" altLang="ja-JP" sz="2400" dirty="0" smtClean="0"/>
          </a:p>
          <a:p>
            <a:pPr algn="l"/>
            <a:r>
              <a:rPr kumimoji="1" lang="en-US" altLang="ja-JP" sz="2400" dirty="0" smtClean="0"/>
              <a:t>lectures, and guest lectures</a:t>
            </a:r>
          </a:p>
          <a:p>
            <a:endParaRPr kumimoji="1" lang="en-US" altLang="ja-JP" dirty="0" smtClean="0"/>
          </a:p>
        </p:txBody>
      </p:sp>
    </p:spTree>
    <p:extLst>
      <p:ext uri="{BB962C8B-B14F-4D97-AF65-F5344CB8AC3E}">
        <p14:creationId xmlns:p14="http://schemas.microsoft.com/office/powerpoint/2010/main" val="128336555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3-03-25 at 8.09.01 PM.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5229200"/>
          </a:xfrm>
          <a:prstGeom prst="rect">
            <a:avLst/>
          </a:prstGeom>
        </p:spPr>
      </p:pic>
      <p:sp>
        <p:nvSpPr>
          <p:cNvPr id="4" name="TextBox 3"/>
          <p:cNvSpPr txBox="1"/>
          <p:nvPr/>
        </p:nvSpPr>
        <p:spPr>
          <a:xfrm>
            <a:off x="179512" y="5229200"/>
            <a:ext cx="8964488" cy="1200328"/>
          </a:xfrm>
          <a:prstGeom prst="rect">
            <a:avLst/>
          </a:prstGeom>
          <a:noFill/>
        </p:spPr>
        <p:txBody>
          <a:bodyPr wrap="square" rtlCol="0">
            <a:spAutoFit/>
          </a:bodyPr>
          <a:lstStyle/>
          <a:p>
            <a:r>
              <a:rPr lang="en-US" sz="2400" i="0" dirty="0" smtClean="0">
                <a:solidFill>
                  <a:srgbClr val="FFF1CF"/>
                </a:solidFill>
              </a:rPr>
              <a:t>To </a:t>
            </a:r>
            <a:r>
              <a:rPr lang="en-US" sz="2400" i="0" dirty="0">
                <a:solidFill>
                  <a:srgbClr val="FFF1CF"/>
                </a:solidFill>
              </a:rPr>
              <a:t>demo </a:t>
            </a:r>
            <a:r>
              <a:rPr lang="en-US" sz="2400" i="0" dirty="0" smtClean="0">
                <a:solidFill>
                  <a:srgbClr val="FFF1CF"/>
                </a:solidFill>
              </a:rPr>
              <a:t>techniques to </a:t>
            </a:r>
            <a:r>
              <a:rPr lang="en-US" sz="2400" i="0" dirty="0">
                <a:solidFill>
                  <a:srgbClr val="FFF1CF"/>
                </a:solidFill>
              </a:rPr>
              <a:t>130 students </a:t>
            </a:r>
            <a:r>
              <a:rPr lang="en-US" sz="2400" i="0" dirty="0" smtClean="0">
                <a:solidFill>
                  <a:srgbClr val="FFF1CF"/>
                </a:solidFill>
              </a:rPr>
              <a:t>at once</a:t>
            </a:r>
          </a:p>
          <a:p>
            <a:r>
              <a:rPr lang="en-US" sz="2400" i="0" dirty="0" smtClean="0">
                <a:solidFill>
                  <a:srgbClr val="FFF1CF"/>
                </a:solidFill>
              </a:rPr>
              <a:t>I use an over-head </a:t>
            </a:r>
            <a:r>
              <a:rPr lang="en-US" sz="2400" i="0" dirty="0">
                <a:solidFill>
                  <a:srgbClr val="FFF1CF"/>
                </a:solidFill>
              </a:rPr>
              <a:t>projector </a:t>
            </a:r>
            <a:r>
              <a:rPr lang="en-US" sz="2400" i="0" dirty="0" smtClean="0">
                <a:solidFill>
                  <a:srgbClr val="FFF1CF"/>
                </a:solidFill>
              </a:rPr>
              <a:t>connected to a </a:t>
            </a:r>
            <a:r>
              <a:rPr lang="en-US" sz="2400" i="0" dirty="0">
                <a:solidFill>
                  <a:srgbClr val="FFF1CF"/>
                </a:solidFill>
              </a:rPr>
              <a:t>data show </a:t>
            </a:r>
            <a:r>
              <a:rPr lang="en-US" sz="2400" i="0" dirty="0" smtClean="0">
                <a:solidFill>
                  <a:srgbClr val="FFF1CF"/>
                </a:solidFill>
              </a:rPr>
              <a:t>–</a:t>
            </a:r>
          </a:p>
          <a:p>
            <a:r>
              <a:rPr lang="en-US" sz="2400" i="0" dirty="0" smtClean="0">
                <a:solidFill>
                  <a:srgbClr val="FFF1CF"/>
                </a:solidFill>
              </a:rPr>
              <a:t>cooking </a:t>
            </a:r>
            <a:r>
              <a:rPr lang="en-US" sz="2400" i="0" dirty="0">
                <a:solidFill>
                  <a:srgbClr val="FFF1CF"/>
                </a:solidFill>
              </a:rPr>
              <a:t>show format with pre-made </a:t>
            </a:r>
            <a:r>
              <a:rPr lang="en-US" sz="2400" i="0" dirty="0" smtClean="0">
                <a:solidFill>
                  <a:srgbClr val="FFF1CF"/>
                </a:solidFill>
              </a:rPr>
              <a:t>components</a:t>
            </a:r>
            <a:endParaRPr lang="en-US" dirty="0"/>
          </a:p>
        </p:txBody>
      </p:sp>
    </p:spTree>
    <p:extLst>
      <p:ext uri="{BB962C8B-B14F-4D97-AF65-F5344CB8AC3E}">
        <p14:creationId xmlns:p14="http://schemas.microsoft.com/office/powerpoint/2010/main" val="267646667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3-03-25 at 8.15.21 PM.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5715000"/>
          </a:xfrm>
          <a:prstGeom prst="rect">
            <a:avLst/>
          </a:prstGeom>
        </p:spPr>
      </p:pic>
      <p:sp>
        <p:nvSpPr>
          <p:cNvPr id="3" name="TextBox 2"/>
          <p:cNvSpPr txBox="1"/>
          <p:nvPr/>
        </p:nvSpPr>
        <p:spPr>
          <a:xfrm>
            <a:off x="179512" y="5746614"/>
            <a:ext cx="8712968" cy="1138773"/>
          </a:xfrm>
          <a:prstGeom prst="rect">
            <a:avLst/>
          </a:prstGeom>
          <a:noFill/>
        </p:spPr>
        <p:txBody>
          <a:bodyPr wrap="square" rtlCol="0">
            <a:spAutoFit/>
          </a:bodyPr>
          <a:lstStyle/>
          <a:p>
            <a:r>
              <a:rPr lang="en-US" sz="2400" i="0" dirty="0" smtClean="0">
                <a:solidFill>
                  <a:srgbClr val="FFF1CF"/>
                </a:solidFill>
              </a:rPr>
              <a:t>overhead </a:t>
            </a:r>
            <a:r>
              <a:rPr lang="en-US" sz="2400" i="0" dirty="0">
                <a:solidFill>
                  <a:srgbClr val="FFF1CF"/>
                </a:solidFill>
              </a:rPr>
              <a:t>projector connected to a data show – to </a:t>
            </a:r>
            <a:r>
              <a:rPr lang="en-US" sz="2400" i="0" dirty="0" smtClean="0">
                <a:solidFill>
                  <a:srgbClr val="FFF1CF"/>
                </a:solidFill>
              </a:rPr>
              <a:t>demo basics </a:t>
            </a:r>
            <a:r>
              <a:rPr lang="en-US" sz="2400" i="0" dirty="0">
                <a:solidFill>
                  <a:srgbClr val="FFF1CF"/>
                </a:solidFill>
              </a:rPr>
              <a:t>to </a:t>
            </a:r>
            <a:r>
              <a:rPr lang="en-US" sz="2400" i="0" dirty="0" smtClean="0">
                <a:solidFill>
                  <a:srgbClr val="FFF1CF"/>
                </a:solidFill>
              </a:rPr>
              <a:t>students </a:t>
            </a:r>
            <a:r>
              <a:rPr lang="en-US" sz="2400" i="0" dirty="0">
                <a:solidFill>
                  <a:srgbClr val="FFF1CF"/>
                </a:solidFill>
              </a:rPr>
              <a:t>in lecture mode</a:t>
            </a:r>
          </a:p>
          <a:p>
            <a:endParaRPr lang="en-US" dirty="0"/>
          </a:p>
        </p:txBody>
      </p:sp>
    </p:spTree>
    <p:extLst>
      <p:ext uri="{BB962C8B-B14F-4D97-AF65-F5344CB8AC3E}">
        <p14:creationId xmlns:p14="http://schemas.microsoft.com/office/powerpoint/2010/main" val="417998116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3-03-25 at 8.11.20 PM.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27384"/>
            <a:ext cx="9144000" cy="5715000"/>
          </a:xfrm>
          <a:prstGeom prst="rect">
            <a:avLst/>
          </a:prstGeom>
        </p:spPr>
      </p:pic>
      <p:sp>
        <p:nvSpPr>
          <p:cNvPr id="3" name="TextBox 2"/>
          <p:cNvSpPr txBox="1"/>
          <p:nvPr/>
        </p:nvSpPr>
        <p:spPr>
          <a:xfrm>
            <a:off x="251520" y="5733259"/>
            <a:ext cx="8892480" cy="830997"/>
          </a:xfrm>
          <a:prstGeom prst="rect">
            <a:avLst/>
          </a:prstGeom>
          <a:noFill/>
        </p:spPr>
        <p:txBody>
          <a:bodyPr wrap="square" rtlCol="0">
            <a:spAutoFit/>
          </a:bodyPr>
          <a:lstStyle/>
          <a:p>
            <a:r>
              <a:rPr lang="en-US" sz="2400" i="0" dirty="0" smtClean="0">
                <a:solidFill>
                  <a:srgbClr val="FFF1CF"/>
                </a:solidFill>
              </a:rPr>
              <a:t>Demo  followed by workshop for students using pre-cut  components </a:t>
            </a:r>
            <a:endParaRPr lang="en-US" sz="2400" i="0" dirty="0">
              <a:solidFill>
                <a:srgbClr val="FFF1CF"/>
              </a:solidFill>
            </a:endParaRPr>
          </a:p>
        </p:txBody>
      </p:sp>
    </p:spTree>
    <p:extLst>
      <p:ext uri="{BB962C8B-B14F-4D97-AF65-F5344CB8AC3E}">
        <p14:creationId xmlns:p14="http://schemas.microsoft.com/office/powerpoint/2010/main" val="194753650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0" y="5805264"/>
            <a:ext cx="9144000" cy="1008112"/>
          </a:xfrm>
        </p:spPr>
        <p:txBody>
          <a:bodyPr/>
          <a:lstStyle/>
          <a:p>
            <a:r>
              <a:rPr lang="en-AU" altLang="ja-JP" sz="2800" dirty="0">
                <a:solidFill>
                  <a:srgbClr val="FFF1D5"/>
                </a:solidFill>
                <a:latin typeface="Arial" charset="0"/>
                <a:cs typeface="Arial" charset="0"/>
              </a:rPr>
              <a:t>AUT University  bindery </a:t>
            </a:r>
            <a:r>
              <a:rPr lang="en-AU" altLang="ja-JP" sz="2800" dirty="0" smtClean="0">
                <a:solidFill>
                  <a:srgbClr val="FFF1D5"/>
                </a:solidFill>
                <a:latin typeface="Arial" charset="0"/>
                <a:cs typeface="Arial" charset="0"/>
              </a:rPr>
              <a:t>2012</a:t>
            </a:r>
            <a:endParaRPr lang="en-US" altLang="ja-JP" sz="2800" dirty="0">
              <a:solidFill>
                <a:srgbClr val="FFF1D5"/>
              </a:solidFill>
              <a:latin typeface="Arial" charset="0"/>
              <a:ea typeface="ＭＳ Ｐゴシック" charset="0"/>
              <a:cs typeface="Arial" charset="0"/>
            </a:endParaRPr>
          </a:p>
        </p:txBody>
      </p:sp>
      <p:pic>
        <p:nvPicPr>
          <p:cNvPr id="15363" name="Picture 2" descr="DSCF2742_1.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115616" y="692697"/>
            <a:ext cx="6840760" cy="5135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TextBox 1"/>
          <p:cNvSpPr txBox="1">
            <a:spLocks noChangeArrowheads="1"/>
          </p:cNvSpPr>
          <p:nvPr/>
        </p:nvSpPr>
        <p:spPr bwMode="auto">
          <a:xfrm>
            <a:off x="4496339" y="5876928"/>
            <a:ext cx="18466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Myriad Pro Cond" charset="0"/>
                <a:ea typeface="ヒラギノ角ゴ Pro W3" charset="0"/>
                <a:cs typeface="ヒラギノ角ゴ Pro W3" charset="0"/>
              </a:defRPr>
            </a:lvl1pPr>
            <a:lvl2pPr marL="742950" indent="-285750">
              <a:defRPr sz="2400">
                <a:solidFill>
                  <a:schemeClr val="tx1"/>
                </a:solidFill>
                <a:latin typeface="Myriad Pro Cond" charset="0"/>
                <a:ea typeface="ヒラギノ角ゴ Pro W3" charset="0"/>
                <a:cs typeface="ヒラギノ角ゴ Pro W3" charset="0"/>
              </a:defRPr>
            </a:lvl2pPr>
            <a:lvl3pPr marL="1143000" indent="-228600">
              <a:defRPr sz="2400">
                <a:solidFill>
                  <a:schemeClr val="tx1"/>
                </a:solidFill>
                <a:latin typeface="Myriad Pro Cond" charset="0"/>
                <a:ea typeface="ヒラギノ角ゴ Pro W3" charset="0"/>
                <a:cs typeface="ヒラギノ角ゴ Pro W3" charset="0"/>
              </a:defRPr>
            </a:lvl3pPr>
            <a:lvl4pPr marL="1600200" indent="-228600">
              <a:defRPr sz="2400">
                <a:solidFill>
                  <a:schemeClr val="tx1"/>
                </a:solidFill>
                <a:latin typeface="Myriad Pro Cond" charset="0"/>
                <a:ea typeface="ヒラギノ角ゴ Pro W3" charset="0"/>
                <a:cs typeface="ヒラギノ角ゴ Pro W3" charset="0"/>
              </a:defRPr>
            </a:lvl4pPr>
            <a:lvl5pPr marL="2057400" indent="-228600">
              <a:defRPr sz="2400">
                <a:solidFill>
                  <a:schemeClr val="tx1"/>
                </a:solidFill>
                <a:latin typeface="Myriad Pro Cond"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Myriad Pro Cond"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Myriad Pro Cond"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Myriad Pro Cond"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Myriad Pro Cond" charset="0"/>
                <a:ea typeface="ヒラギノ角ゴ Pro W3" charset="0"/>
                <a:cs typeface="ヒラギノ角ゴ Pro W3" charset="0"/>
              </a:defRPr>
            </a:lvl9pPr>
          </a:lstStyle>
          <a:p>
            <a:pPr algn="ctr"/>
            <a:endParaRPr lang="en-AU" altLang="ja-JP" i="0" dirty="0">
              <a:solidFill>
                <a:srgbClr val="FFF1D5"/>
              </a:solidFill>
              <a:latin typeface="Arial" charset="0"/>
              <a:cs typeface="Arial" charset="0"/>
            </a:endParaRPr>
          </a:p>
        </p:txBody>
      </p:sp>
      <p:sp>
        <p:nvSpPr>
          <p:cNvPr id="2" name="TextBox 1"/>
          <p:cNvSpPr txBox="1"/>
          <p:nvPr/>
        </p:nvSpPr>
        <p:spPr>
          <a:xfrm>
            <a:off x="3540235" y="6408177"/>
            <a:ext cx="184666" cy="400110"/>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117089138"/>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_008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29778"/>
          </a:xfrm>
          <a:prstGeom prst="rect">
            <a:avLst/>
          </a:prstGeom>
        </p:spPr>
      </p:pic>
      <p:sp>
        <p:nvSpPr>
          <p:cNvPr id="3" name="TextBox 2"/>
          <p:cNvSpPr txBox="1"/>
          <p:nvPr/>
        </p:nvSpPr>
        <p:spPr>
          <a:xfrm>
            <a:off x="3070556" y="6309322"/>
            <a:ext cx="5605471" cy="830997"/>
          </a:xfrm>
          <a:prstGeom prst="rect">
            <a:avLst/>
          </a:prstGeom>
          <a:noFill/>
        </p:spPr>
        <p:txBody>
          <a:bodyPr wrap="none" rtlCol="0">
            <a:spAutoFit/>
          </a:bodyPr>
          <a:lstStyle/>
          <a:p>
            <a:r>
              <a:rPr lang="en-US" sz="2400" dirty="0"/>
              <a:t>Students make good use of </a:t>
            </a:r>
            <a:r>
              <a:rPr lang="en-US" sz="2400" dirty="0" smtClean="0"/>
              <a:t>the </a:t>
            </a:r>
            <a:r>
              <a:rPr lang="en-US" sz="2400" dirty="0"/>
              <a:t>bindery</a:t>
            </a:r>
          </a:p>
          <a:p>
            <a:endParaRPr lang="en-US" sz="2400" dirty="0"/>
          </a:p>
        </p:txBody>
      </p:sp>
    </p:spTree>
    <p:extLst>
      <p:ext uri="{BB962C8B-B14F-4D97-AF65-F5344CB8AC3E}">
        <p14:creationId xmlns:p14="http://schemas.microsoft.com/office/powerpoint/2010/main" val="168044253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Picture 1" descr="2012-08-02 15.20.32.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60"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58" name="TextBox 2"/>
          <p:cNvSpPr txBox="1">
            <a:spLocks noChangeArrowheads="1"/>
          </p:cNvSpPr>
          <p:nvPr/>
        </p:nvSpPr>
        <p:spPr bwMode="auto">
          <a:xfrm>
            <a:off x="2915818" y="5445224"/>
            <a:ext cx="6552728" cy="1200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Myriad Pro Cond" charset="0"/>
                <a:ea typeface="ヒラギノ角ゴ Pro W3" charset="0"/>
                <a:cs typeface="ヒラギノ角ゴ Pro W3" charset="0"/>
              </a:defRPr>
            </a:lvl1pPr>
            <a:lvl2pPr marL="742950" indent="-285750">
              <a:defRPr sz="2400">
                <a:solidFill>
                  <a:schemeClr val="tx1"/>
                </a:solidFill>
                <a:latin typeface="Myriad Pro Cond" charset="0"/>
                <a:ea typeface="ヒラギノ角ゴ Pro W3" charset="0"/>
                <a:cs typeface="ヒラギノ角ゴ Pro W3" charset="0"/>
              </a:defRPr>
            </a:lvl2pPr>
            <a:lvl3pPr marL="1143000" indent="-228600">
              <a:defRPr sz="2400">
                <a:solidFill>
                  <a:schemeClr val="tx1"/>
                </a:solidFill>
                <a:latin typeface="Myriad Pro Cond" charset="0"/>
                <a:ea typeface="ヒラギノ角ゴ Pro W3" charset="0"/>
                <a:cs typeface="ヒラギノ角ゴ Pro W3" charset="0"/>
              </a:defRPr>
            </a:lvl3pPr>
            <a:lvl4pPr marL="1600200" indent="-228600">
              <a:defRPr sz="2400">
                <a:solidFill>
                  <a:schemeClr val="tx1"/>
                </a:solidFill>
                <a:latin typeface="Myriad Pro Cond" charset="0"/>
                <a:ea typeface="ヒラギノ角ゴ Pro W3" charset="0"/>
                <a:cs typeface="ヒラギノ角ゴ Pro W3" charset="0"/>
              </a:defRPr>
            </a:lvl4pPr>
            <a:lvl5pPr marL="2057400" indent="-228600">
              <a:defRPr sz="2400">
                <a:solidFill>
                  <a:schemeClr val="tx1"/>
                </a:solidFill>
                <a:latin typeface="Myriad Pro Cond"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Myriad Pro Cond"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Myriad Pro Cond"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Myriad Pro Cond"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Myriad Pro Cond" charset="0"/>
                <a:ea typeface="ヒラギノ角ゴ Pro W3" charset="0"/>
                <a:cs typeface="ヒラギノ角ゴ Pro W3" charset="0"/>
              </a:defRPr>
            </a:lvl9pPr>
          </a:lstStyle>
          <a:p>
            <a:pPr algn="l"/>
            <a:r>
              <a:rPr kumimoji="1" lang="en-US" altLang="ja-JP" i="0" dirty="0" smtClean="0">
                <a:solidFill>
                  <a:srgbClr val="FFF1D5"/>
                </a:solidFill>
                <a:latin typeface="Helvetica"/>
                <a:cs typeface="Helvetica"/>
              </a:rPr>
              <a:t>Screen and </a:t>
            </a:r>
            <a:r>
              <a:rPr kumimoji="1" lang="en-US" altLang="ja-JP" i="0" dirty="0" err="1" smtClean="0">
                <a:solidFill>
                  <a:srgbClr val="FFF1D5"/>
                </a:solidFill>
                <a:latin typeface="Helvetica"/>
                <a:cs typeface="Helvetica"/>
              </a:rPr>
              <a:t>iPad</a:t>
            </a:r>
            <a:r>
              <a:rPr kumimoji="1" lang="en-US" altLang="ja-JP" i="0" dirty="0" smtClean="0">
                <a:solidFill>
                  <a:srgbClr val="FFF1D5"/>
                </a:solidFill>
                <a:latin typeface="Helvetica"/>
                <a:cs typeface="Helvetica"/>
              </a:rPr>
              <a:t> installed in the bindery to</a:t>
            </a:r>
          </a:p>
          <a:p>
            <a:pPr algn="l"/>
            <a:r>
              <a:rPr kumimoji="1" lang="en-US" altLang="ja-JP" i="0" dirty="0" smtClean="0">
                <a:solidFill>
                  <a:srgbClr val="FFF1D5"/>
                </a:solidFill>
                <a:latin typeface="Helvetica"/>
                <a:cs typeface="Helvetica"/>
              </a:rPr>
              <a:t> give internet access for online resources </a:t>
            </a:r>
          </a:p>
          <a:p>
            <a:pPr algn="l"/>
            <a:r>
              <a:rPr kumimoji="1" lang="en-US" altLang="ja-JP" i="0" dirty="0" smtClean="0">
                <a:solidFill>
                  <a:srgbClr val="FFF1D5"/>
                </a:solidFill>
                <a:latin typeface="Helvetica"/>
                <a:cs typeface="Helvetica"/>
              </a:rPr>
              <a:t>and YouTube instructional  videos</a:t>
            </a:r>
            <a:endParaRPr kumimoji="1" lang="ja-JP" altLang="en-US" i="0" dirty="0">
              <a:solidFill>
                <a:srgbClr val="FFF1D5"/>
              </a:solidFill>
              <a:latin typeface="Helvetica"/>
              <a:cs typeface="Helvetica"/>
            </a:endParaRPr>
          </a:p>
        </p:txBody>
      </p:sp>
    </p:spTree>
    <p:extLst>
      <p:ext uri="{BB962C8B-B14F-4D97-AF65-F5344CB8AC3E}">
        <p14:creationId xmlns:p14="http://schemas.microsoft.com/office/powerpoint/2010/main" val="407239161"/>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kumimoji="1" lang="ja-JP" altLang="en-US"/>
          </a:p>
        </p:txBody>
      </p:sp>
      <p:sp>
        <p:nvSpPr>
          <p:cNvPr id="3" name="Subtitle 2"/>
          <p:cNvSpPr>
            <a:spLocks noGrp="1"/>
          </p:cNvSpPr>
          <p:nvPr>
            <p:ph type="subTitle" idx="1"/>
          </p:nvPr>
        </p:nvSpPr>
        <p:spPr/>
        <p:txBody>
          <a:bodyPr/>
          <a:lstStyle/>
          <a:p>
            <a:endParaRPr kumimoji="1" lang="ja-JP" altLang="en-US"/>
          </a:p>
        </p:txBody>
      </p:sp>
      <p:pic>
        <p:nvPicPr>
          <p:cNvPr id="4" name="Picture 3" descr="IMG_0267.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675456"/>
            <a:ext cx="9144000" cy="6374941"/>
          </a:xfrm>
          <a:prstGeom prst="rect">
            <a:avLst/>
          </a:prstGeom>
        </p:spPr>
      </p:pic>
      <p:sp>
        <p:nvSpPr>
          <p:cNvPr id="5" name="TextBox 4"/>
          <p:cNvSpPr txBox="1"/>
          <p:nvPr/>
        </p:nvSpPr>
        <p:spPr>
          <a:xfrm>
            <a:off x="34497" y="5685056"/>
            <a:ext cx="9144000" cy="1200328"/>
          </a:xfrm>
          <a:prstGeom prst="rect">
            <a:avLst/>
          </a:prstGeom>
          <a:noFill/>
        </p:spPr>
        <p:txBody>
          <a:bodyPr wrap="square" rtlCol="0">
            <a:spAutoFit/>
          </a:bodyPr>
          <a:lstStyle/>
          <a:p>
            <a:pPr algn="ctr"/>
            <a:r>
              <a:rPr lang="en-US" altLang="ja-JP" sz="2400" i="0" dirty="0" smtClean="0">
                <a:solidFill>
                  <a:srgbClr val="FFFFE2"/>
                </a:solidFill>
              </a:rPr>
              <a:t>Some students use paper-engineering in multimodal </a:t>
            </a:r>
            <a:r>
              <a:rPr lang="en-US" altLang="ja-JP" sz="2400" i="0" dirty="0" err="1" smtClean="0">
                <a:solidFill>
                  <a:srgbClr val="FFFFE2"/>
                </a:solidFill>
              </a:rPr>
              <a:t>bookworks</a:t>
            </a:r>
            <a:endParaRPr lang="en-US" altLang="ja-JP" sz="2400" i="0" dirty="0" smtClean="0">
              <a:solidFill>
                <a:srgbClr val="FFFFE2"/>
              </a:solidFill>
            </a:endParaRPr>
          </a:p>
          <a:p>
            <a:pPr algn="ctr"/>
            <a:r>
              <a:rPr lang="en-US" altLang="ja-JP" dirty="0" smtClean="0">
                <a:solidFill>
                  <a:srgbClr val="FFFFE2"/>
                </a:solidFill>
              </a:rPr>
              <a:t> </a:t>
            </a:r>
            <a:r>
              <a:rPr lang="en-US" altLang="ja-JP" sz="2400" i="1" dirty="0" smtClean="0">
                <a:solidFill>
                  <a:schemeClr val="bg1">
                    <a:lumMod val="65000"/>
                  </a:schemeClr>
                </a:solidFill>
              </a:rPr>
              <a:t>Modern Caveman</a:t>
            </a:r>
            <a:r>
              <a:rPr lang="en-US" altLang="ja-JP" sz="2400" i="0" dirty="0" smtClean="0">
                <a:solidFill>
                  <a:schemeClr val="bg1">
                    <a:lumMod val="65000"/>
                  </a:schemeClr>
                </a:solidFill>
              </a:rPr>
              <a:t>, Vinnie Bi, 2012</a:t>
            </a:r>
            <a:r>
              <a:rPr lang="en-US" altLang="ja-JP" sz="2400" dirty="0" smtClean="0">
                <a:solidFill>
                  <a:schemeClr val="bg1">
                    <a:lumMod val="65000"/>
                  </a:schemeClr>
                </a:solidFill>
              </a:rPr>
              <a:t>.  Contemporary</a:t>
            </a:r>
            <a:r>
              <a:rPr kumimoji="1" lang="en-US" altLang="ja-JP" sz="2400" dirty="0" smtClean="0">
                <a:solidFill>
                  <a:schemeClr val="bg1">
                    <a:lumMod val="65000"/>
                  </a:schemeClr>
                </a:solidFill>
              </a:rPr>
              <a:t> interpretations of Plato’s cave</a:t>
            </a:r>
          </a:p>
        </p:txBody>
      </p:sp>
    </p:spTree>
    <p:extLst>
      <p:ext uri="{BB962C8B-B14F-4D97-AF65-F5344CB8AC3E}">
        <p14:creationId xmlns:p14="http://schemas.microsoft.com/office/powerpoint/2010/main" val="3987444189"/>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6311266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81" name="Rectangle 6"/>
          <p:cNvSpPr>
            <a:spLocks noChangeArrowheads="1"/>
          </p:cNvSpPr>
          <p:nvPr/>
        </p:nvSpPr>
        <p:spPr bwMode="auto">
          <a:xfrm>
            <a:off x="1547664" y="3212976"/>
            <a:ext cx="5943830" cy="1015663"/>
          </a:xfrm>
          <a:prstGeom prst="rect">
            <a:avLst/>
          </a:prstGeom>
          <a:noFill/>
          <a:ln w="9525">
            <a:noFill/>
            <a:miter lim="800000"/>
            <a:headEnd/>
            <a:tailEnd/>
          </a:ln>
        </p:spPr>
        <p:txBody>
          <a:bodyPr wrap="none">
            <a:prstTxWarp prst="textNoShape">
              <a:avLst/>
            </a:prstTxWarp>
            <a:spAutoFit/>
          </a:bodyPr>
          <a:lstStyle/>
          <a:p>
            <a:pPr eaLnBrk="1" hangingPunct="1"/>
            <a:r>
              <a:rPr lang="en-US" i="0" dirty="0">
                <a:solidFill>
                  <a:srgbClr val="FFF1CF"/>
                </a:solidFill>
                <a:latin typeface="Arial" pitchFamily="-108" charset="0"/>
              </a:rPr>
              <a:t>Show </a:t>
            </a:r>
            <a:r>
              <a:rPr lang="en-US" i="0" dirty="0" smtClean="0">
                <a:solidFill>
                  <a:srgbClr val="FFF1CF"/>
                </a:solidFill>
                <a:latin typeface="Arial" pitchFamily="-108" charset="0"/>
              </a:rPr>
              <a:t>Naughty Nineties pop-up </a:t>
            </a:r>
            <a:r>
              <a:rPr lang="en-US" i="0" dirty="0" smtClean="0">
                <a:solidFill>
                  <a:srgbClr val="FFF1CF"/>
                </a:solidFill>
                <a:latin typeface="Arial" pitchFamily="-108" charset="0"/>
              </a:rPr>
              <a:t>book video </a:t>
            </a:r>
            <a:endParaRPr lang="en-US" dirty="0">
              <a:solidFill>
                <a:srgbClr val="FFF1CF"/>
              </a:solidFill>
              <a:latin typeface="Helvetica"/>
              <a:cs typeface="Helvetica"/>
            </a:endParaRPr>
          </a:p>
          <a:p>
            <a:pPr eaLnBrk="1" hangingPunct="1"/>
            <a:r>
              <a:rPr lang="en-US" i="0" dirty="0">
                <a:solidFill>
                  <a:srgbClr val="FFF1CF"/>
                </a:solidFill>
                <a:latin typeface="Helvetica"/>
                <a:cs typeface="Helvetica"/>
              </a:rPr>
              <a:t>This video is </a:t>
            </a:r>
            <a:r>
              <a:rPr lang="en-US" i="0" dirty="0" smtClean="0">
                <a:solidFill>
                  <a:srgbClr val="FFF1CF"/>
                </a:solidFill>
                <a:latin typeface="Helvetica"/>
                <a:cs typeface="Helvetica"/>
              </a:rPr>
              <a:t>also on </a:t>
            </a:r>
            <a:r>
              <a:rPr lang="en-US" i="0" dirty="0">
                <a:solidFill>
                  <a:srgbClr val="FFF1CF"/>
                </a:solidFill>
                <a:latin typeface="Helvetica"/>
                <a:cs typeface="Helvetica"/>
              </a:rPr>
              <a:t>my website </a:t>
            </a:r>
            <a:r>
              <a:rPr lang="en-US" i="0" dirty="0" err="1">
                <a:solidFill>
                  <a:srgbClr val="FFF1CF"/>
                </a:solidFill>
                <a:latin typeface="Helvetica"/>
                <a:cs typeface="Helvetica"/>
              </a:rPr>
              <a:t>LesleyKaiser.com</a:t>
            </a:r>
            <a:endParaRPr lang="en-US" i="0" dirty="0">
              <a:solidFill>
                <a:srgbClr val="FFF1CF"/>
              </a:solidFill>
              <a:latin typeface="Helvetica"/>
              <a:cs typeface="Helvetica"/>
            </a:endParaRPr>
          </a:p>
          <a:p>
            <a:endParaRPr lang="en-US" i="0" dirty="0">
              <a:latin typeface="Arial" pitchFamily="-108" charset="0"/>
            </a:endParaRPr>
          </a:p>
        </p:txBody>
      </p:sp>
    </p:spTree>
    <p:extLst>
      <p:ext uri="{BB962C8B-B14F-4D97-AF65-F5344CB8AC3E}">
        <p14:creationId xmlns:p14="http://schemas.microsoft.com/office/powerpoint/2010/main" val="304979336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_DSC2786.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extBox 2"/>
          <p:cNvSpPr txBox="1"/>
          <p:nvPr/>
        </p:nvSpPr>
        <p:spPr>
          <a:xfrm>
            <a:off x="359910" y="6237312"/>
            <a:ext cx="2900785" cy="400110"/>
          </a:xfrm>
          <a:prstGeom prst="rect">
            <a:avLst/>
          </a:prstGeom>
          <a:noFill/>
        </p:spPr>
        <p:txBody>
          <a:bodyPr wrap="none" rtlCol="0">
            <a:spAutoFit/>
          </a:bodyPr>
          <a:lstStyle/>
          <a:p>
            <a:r>
              <a:rPr lang="en-US" i="0" dirty="0" smtClean="0"/>
              <a:t>Morgan Taipei, </a:t>
            </a:r>
            <a:r>
              <a:rPr lang="en-US" dirty="0" smtClean="0"/>
              <a:t>Memory</a:t>
            </a:r>
            <a:endParaRPr lang="en-US" dirty="0"/>
          </a:p>
        </p:txBody>
      </p:sp>
    </p:spTree>
    <p:extLst>
      <p:ext uri="{BB962C8B-B14F-4D97-AF65-F5344CB8AC3E}">
        <p14:creationId xmlns:p14="http://schemas.microsoft.com/office/powerpoint/2010/main" val="3909177024"/>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_DSC2861.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1"/>
            <a:ext cx="9144000" cy="6042545"/>
          </a:xfrm>
          <a:prstGeom prst="rect">
            <a:avLst/>
          </a:prstGeom>
        </p:spPr>
      </p:pic>
      <p:sp>
        <p:nvSpPr>
          <p:cNvPr id="3" name="TextBox 2"/>
          <p:cNvSpPr txBox="1"/>
          <p:nvPr/>
        </p:nvSpPr>
        <p:spPr>
          <a:xfrm>
            <a:off x="0" y="6150117"/>
            <a:ext cx="9144000" cy="769441"/>
          </a:xfrm>
          <a:prstGeom prst="rect">
            <a:avLst/>
          </a:prstGeom>
          <a:noFill/>
        </p:spPr>
        <p:txBody>
          <a:bodyPr wrap="square" rtlCol="0">
            <a:spAutoFit/>
          </a:bodyPr>
          <a:lstStyle/>
          <a:p>
            <a:r>
              <a:rPr lang="en-US" sz="2400" i="0" dirty="0">
                <a:solidFill>
                  <a:srgbClr val="FFF1CF"/>
                </a:solidFill>
              </a:rPr>
              <a:t>Morgan </a:t>
            </a:r>
            <a:r>
              <a:rPr lang="en-US" sz="2400" i="0" dirty="0" smtClean="0">
                <a:solidFill>
                  <a:srgbClr val="FFF1CF"/>
                </a:solidFill>
              </a:rPr>
              <a:t>Taipei, </a:t>
            </a:r>
            <a:r>
              <a:rPr lang="en-US" sz="2400" dirty="0">
                <a:solidFill>
                  <a:srgbClr val="FFF1CF"/>
                </a:solidFill>
              </a:rPr>
              <a:t>Memory</a:t>
            </a:r>
          </a:p>
          <a:p>
            <a:endParaRPr lang="en-US" dirty="0"/>
          </a:p>
        </p:txBody>
      </p:sp>
    </p:spTree>
    <p:extLst>
      <p:ext uri="{BB962C8B-B14F-4D97-AF65-F5344CB8AC3E}">
        <p14:creationId xmlns:p14="http://schemas.microsoft.com/office/powerpoint/2010/main" val="1804966081"/>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012 bookworksin cabinet.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701" y="0"/>
            <a:ext cx="9131300" cy="6858000"/>
          </a:xfrm>
          <a:prstGeom prst="rect">
            <a:avLst/>
          </a:prstGeom>
        </p:spPr>
      </p:pic>
      <p:sp>
        <p:nvSpPr>
          <p:cNvPr id="4" name="Rectangle 3"/>
          <p:cNvSpPr/>
          <p:nvPr/>
        </p:nvSpPr>
        <p:spPr>
          <a:xfrm>
            <a:off x="1793848" y="5805267"/>
            <a:ext cx="5334213" cy="461665"/>
          </a:xfrm>
          <a:prstGeom prst="rect">
            <a:avLst/>
          </a:prstGeom>
        </p:spPr>
        <p:txBody>
          <a:bodyPr wrap="none">
            <a:spAutoFit/>
          </a:bodyPr>
          <a:lstStyle/>
          <a:p>
            <a:r>
              <a:rPr lang="en-US" sz="2400" i="0" dirty="0"/>
              <a:t>Examples of student </a:t>
            </a:r>
            <a:r>
              <a:rPr lang="en-US" sz="2400" i="0" dirty="0" err="1"/>
              <a:t>Bookworks</a:t>
            </a:r>
            <a:r>
              <a:rPr lang="en-US" sz="2400" i="0" dirty="0"/>
              <a:t> 2012</a:t>
            </a:r>
          </a:p>
        </p:txBody>
      </p:sp>
    </p:spTree>
    <p:extLst>
      <p:ext uri="{BB962C8B-B14F-4D97-AF65-F5344CB8AC3E}">
        <p14:creationId xmlns:p14="http://schemas.microsoft.com/office/powerpoint/2010/main" val="3352309236"/>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kumimoji="1" lang="ja-JP" altLang="en-US"/>
          </a:p>
        </p:txBody>
      </p:sp>
      <p:sp>
        <p:nvSpPr>
          <p:cNvPr id="3" name="Subtitle 2"/>
          <p:cNvSpPr>
            <a:spLocks noGrp="1"/>
          </p:cNvSpPr>
          <p:nvPr>
            <p:ph type="subTitle" idx="1"/>
          </p:nvPr>
        </p:nvSpPr>
        <p:spPr/>
        <p:txBody>
          <a:bodyPr/>
          <a:lstStyle/>
          <a:p>
            <a:endParaRPr kumimoji="1" lang="ja-JP" altLang="en-US"/>
          </a:p>
        </p:txBody>
      </p:sp>
      <p:pic>
        <p:nvPicPr>
          <p:cNvPr id="4" name="Picture 3" descr="IMG_0290.JPG"/>
          <p:cNvPicPr>
            <a:picLocks noChangeAspect="1"/>
          </p:cNvPicPr>
          <p:nvPr/>
        </p:nvPicPr>
        <p:blipFill>
          <a:blip r:embed="rId2" cstate="email">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TextBox 4"/>
          <p:cNvSpPr txBox="1"/>
          <p:nvPr/>
        </p:nvSpPr>
        <p:spPr>
          <a:xfrm>
            <a:off x="2379134" y="6502400"/>
            <a:ext cx="4732868" cy="707886"/>
          </a:xfrm>
          <a:prstGeom prst="rect">
            <a:avLst/>
          </a:prstGeom>
          <a:noFill/>
        </p:spPr>
        <p:txBody>
          <a:bodyPr wrap="square" rtlCol="0">
            <a:spAutoFit/>
          </a:bodyPr>
          <a:lstStyle/>
          <a:p>
            <a:r>
              <a:rPr lang="en-US" i="1" dirty="0" smtClean="0"/>
              <a:t>RAUNCH POWER</a:t>
            </a:r>
            <a:r>
              <a:rPr lang="en-US" dirty="0" smtClean="0"/>
              <a:t>, Madeleine </a:t>
            </a:r>
            <a:r>
              <a:rPr lang="en-US" dirty="0" err="1" smtClean="0"/>
              <a:t>Duthie</a:t>
            </a:r>
            <a:r>
              <a:rPr lang="en-US" dirty="0" smtClean="0"/>
              <a:t>, 2012</a:t>
            </a:r>
            <a:endParaRPr lang="en-US" dirty="0"/>
          </a:p>
        </p:txBody>
      </p:sp>
    </p:spTree>
    <p:extLst>
      <p:ext uri="{BB962C8B-B14F-4D97-AF65-F5344CB8AC3E}">
        <p14:creationId xmlns:p14="http://schemas.microsoft.com/office/powerpoint/2010/main" val="3649967350"/>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kumimoji="1" lang="ja-JP" altLang="en-US"/>
          </a:p>
        </p:txBody>
      </p:sp>
      <p:sp>
        <p:nvSpPr>
          <p:cNvPr id="3" name="Subtitle 2"/>
          <p:cNvSpPr>
            <a:spLocks noGrp="1"/>
          </p:cNvSpPr>
          <p:nvPr>
            <p:ph type="subTitle" idx="1"/>
          </p:nvPr>
        </p:nvSpPr>
        <p:spPr/>
        <p:txBody>
          <a:bodyPr/>
          <a:lstStyle/>
          <a:p>
            <a:endParaRPr kumimoji="1" lang="ja-JP" altLang="en-US"/>
          </a:p>
        </p:txBody>
      </p:sp>
      <p:pic>
        <p:nvPicPr>
          <p:cNvPr id="4" name="Picture 3" descr="IMG_0293.JPG"/>
          <p:cNvPicPr>
            <a:picLocks noChangeAspect="1"/>
          </p:cNvPicPr>
          <p:nvPr/>
        </p:nvPicPr>
        <p:blipFill>
          <a:blip r:embed="rId3" cstate="email">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0" y="0"/>
            <a:ext cx="9144000" cy="6885194"/>
          </a:xfrm>
          <a:prstGeom prst="rect">
            <a:avLst/>
          </a:prstGeom>
        </p:spPr>
      </p:pic>
    </p:spTree>
    <p:extLst>
      <p:ext uri="{BB962C8B-B14F-4D97-AF65-F5344CB8AC3E}">
        <p14:creationId xmlns:p14="http://schemas.microsoft.com/office/powerpoint/2010/main" val="795993793"/>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kumimoji="1" lang="ja-JP" altLang="en-US"/>
          </a:p>
        </p:txBody>
      </p:sp>
      <p:sp>
        <p:nvSpPr>
          <p:cNvPr id="3" name="Subtitle 2"/>
          <p:cNvSpPr>
            <a:spLocks noGrp="1"/>
          </p:cNvSpPr>
          <p:nvPr>
            <p:ph type="subTitle" idx="1"/>
          </p:nvPr>
        </p:nvSpPr>
        <p:spPr/>
        <p:txBody>
          <a:bodyPr/>
          <a:lstStyle/>
          <a:p>
            <a:endParaRPr kumimoji="1" lang="ja-JP" altLang="en-US"/>
          </a:p>
        </p:txBody>
      </p:sp>
      <p:pic>
        <p:nvPicPr>
          <p:cNvPr id="4" name="Picture 3" descr="IMG_0291.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TextBox 4"/>
          <p:cNvSpPr txBox="1"/>
          <p:nvPr/>
        </p:nvSpPr>
        <p:spPr>
          <a:xfrm>
            <a:off x="71967" y="5850471"/>
            <a:ext cx="2599266" cy="1015663"/>
          </a:xfrm>
          <a:prstGeom prst="rect">
            <a:avLst/>
          </a:prstGeom>
          <a:noFill/>
        </p:spPr>
        <p:txBody>
          <a:bodyPr wrap="square" rtlCol="0">
            <a:spAutoFit/>
          </a:bodyPr>
          <a:lstStyle/>
          <a:p>
            <a:r>
              <a:rPr lang="en-US" i="1" dirty="0" smtClean="0"/>
              <a:t>The Book &amp; the Brain</a:t>
            </a:r>
            <a:r>
              <a:rPr lang="en-US" dirty="0" smtClean="0"/>
              <a:t>, </a:t>
            </a:r>
            <a:r>
              <a:rPr lang="en-US" i="0" dirty="0" err="1" smtClean="0"/>
              <a:t>Varnia</a:t>
            </a:r>
            <a:r>
              <a:rPr lang="en-US" i="0" dirty="0" smtClean="0"/>
              <a:t> Carter, 2012</a:t>
            </a:r>
            <a:endParaRPr lang="en-US" i="0" dirty="0"/>
          </a:p>
        </p:txBody>
      </p:sp>
    </p:spTree>
    <p:extLst>
      <p:ext uri="{BB962C8B-B14F-4D97-AF65-F5344CB8AC3E}">
        <p14:creationId xmlns:p14="http://schemas.microsoft.com/office/powerpoint/2010/main" val="712225158"/>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_1346 popup books.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5075856"/>
          </a:xfrm>
          <a:prstGeom prst="rect">
            <a:avLst/>
          </a:prstGeom>
        </p:spPr>
      </p:pic>
      <p:sp>
        <p:nvSpPr>
          <p:cNvPr id="3" name="TextBox 2"/>
          <p:cNvSpPr txBox="1"/>
          <p:nvPr/>
        </p:nvSpPr>
        <p:spPr>
          <a:xfrm>
            <a:off x="1801035" y="5589243"/>
            <a:ext cx="5865708" cy="461665"/>
          </a:xfrm>
          <a:prstGeom prst="rect">
            <a:avLst/>
          </a:prstGeom>
          <a:noFill/>
        </p:spPr>
        <p:txBody>
          <a:bodyPr wrap="none" rtlCol="0">
            <a:spAutoFit/>
          </a:bodyPr>
          <a:lstStyle/>
          <a:p>
            <a:r>
              <a:rPr lang="en-US" sz="2400" i="0" dirty="0" smtClean="0">
                <a:solidFill>
                  <a:srgbClr val="FFF1CF"/>
                </a:solidFill>
              </a:rPr>
              <a:t>Elective Project : Paper-engineering 2013</a:t>
            </a:r>
            <a:endParaRPr lang="en-US" sz="2400" i="0" dirty="0">
              <a:solidFill>
                <a:srgbClr val="FFF1CF"/>
              </a:solidFill>
            </a:endParaRPr>
          </a:p>
        </p:txBody>
      </p:sp>
    </p:spTree>
    <p:extLst>
      <p:ext uri="{BB962C8B-B14F-4D97-AF65-F5344CB8AC3E}">
        <p14:creationId xmlns:p14="http://schemas.microsoft.com/office/powerpoint/2010/main" val="3702407459"/>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SCF3947-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9632"/>
            <a:ext cx="9144000" cy="6867632"/>
          </a:xfrm>
          <a:prstGeom prst="rect">
            <a:avLst/>
          </a:prstGeom>
        </p:spPr>
      </p:pic>
      <p:sp>
        <p:nvSpPr>
          <p:cNvPr id="3" name="TextBox 2"/>
          <p:cNvSpPr txBox="1"/>
          <p:nvPr/>
        </p:nvSpPr>
        <p:spPr>
          <a:xfrm>
            <a:off x="179512" y="5805267"/>
            <a:ext cx="6651242" cy="830997"/>
          </a:xfrm>
          <a:prstGeom prst="rect">
            <a:avLst/>
          </a:prstGeom>
          <a:noFill/>
        </p:spPr>
        <p:txBody>
          <a:bodyPr wrap="none" rtlCol="0">
            <a:spAutoFit/>
          </a:bodyPr>
          <a:lstStyle/>
          <a:p>
            <a:pPr algn="l"/>
            <a:r>
              <a:rPr lang="en-US" sz="2400" dirty="0"/>
              <a:t>Home, </a:t>
            </a:r>
            <a:r>
              <a:rPr lang="en-US" sz="2400" i="0" dirty="0"/>
              <a:t>2013, </a:t>
            </a:r>
            <a:r>
              <a:rPr lang="en-US" sz="2400" i="0" dirty="0" err="1"/>
              <a:t>Varnia</a:t>
            </a:r>
            <a:r>
              <a:rPr lang="en-US" sz="2400" i="0" dirty="0"/>
              <a:t> Carter. </a:t>
            </a:r>
            <a:endParaRPr lang="en-US" sz="2400" i="0" dirty="0" smtClean="0"/>
          </a:p>
          <a:p>
            <a:pPr algn="l"/>
            <a:r>
              <a:rPr lang="en-US" sz="2400" i="0" dirty="0" smtClean="0"/>
              <a:t>Laser-cutter </a:t>
            </a:r>
            <a:r>
              <a:rPr lang="en-US" sz="2400" i="0" dirty="0"/>
              <a:t>technologies in paper-engineering. </a:t>
            </a:r>
            <a:endParaRPr lang="en-US" sz="2400" dirty="0"/>
          </a:p>
        </p:txBody>
      </p:sp>
    </p:spTree>
    <p:extLst>
      <p:ext uri="{BB962C8B-B14F-4D97-AF65-F5344CB8AC3E}">
        <p14:creationId xmlns:p14="http://schemas.microsoft.com/office/powerpoint/2010/main" val="1489102915"/>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SCF4343.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27586" y="30915"/>
            <a:ext cx="7246693" cy="6827087"/>
          </a:xfrm>
          <a:prstGeom prst="rect">
            <a:avLst/>
          </a:prstGeom>
        </p:spPr>
      </p:pic>
      <p:sp>
        <p:nvSpPr>
          <p:cNvPr id="3" name="Rectangle 2"/>
          <p:cNvSpPr/>
          <p:nvPr/>
        </p:nvSpPr>
        <p:spPr>
          <a:xfrm>
            <a:off x="3068020" y="6309320"/>
            <a:ext cx="3285224" cy="400110"/>
          </a:xfrm>
          <a:prstGeom prst="rect">
            <a:avLst/>
          </a:prstGeom>
        </p:spPr>
        <p:txBody>
          <a:bodyPr wrap="none">
            <a:spAutoFit/>
          </a:bodyPr>
          <a:lstStyle/>
          <a:p>
            <a:r>
              <a:rPr lang="en-US" dirty="0" smtClean="0"/>
              <a:t>Home, </a:t>
            </a:r>
            <a:r>
              <a:rPr lang="en-US" i="0" dirty="0" smtClean="0"/>
              <a:t>2013, </a:t>
            </a:r>
            <a:r>
              <a:rPr lang="en-US" i="0" dirty="0" err="1"/>
              <a:t>Varnia</a:t>
            </a:r>
            <a:r>
              <a:rPr lang="en-US" i="0" dirty="0"/>
              <a:t> </a:t>
            </a:r>
            <a:r>
              <a:rPr lang="en-US" i="0" dirty="0" smtClean="0"/>
              <a:t>Carter</a:t>
            </a:r>
            <a:endParaRPr lang="en-US" dirty="0"/>
          </a:p>
        </p:txBody>
      </p:sp>
    </p:spTree>
    <p:extLst>
      <p:ext uri="{BB962C8B-B14F-4D97-AF65-F5344CB8AC3E}">
        <p14:creationId xmlns:p14="http://schemas.microsoft.com/office/powerpoint/2010/main" val="4227534493"/>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7" name="Rectangle 4"/>
          <p:cNvSpPr>
            <a:spLocks noGrp="1" noChangeArrowheads="1"/>
          </p:cNvSpPr>
          <p:nvPr>
            <p:ph type="title" idx="4294967295"/>
          </p:nvPr>
        </p:nvSpPr>
        <p:spPr>
          <a:xfrm>
            <a:off x="8108951" y="0"/>
            <a:ext cx="857250" cy="236538"/>
          </a:xfrm>
        </p:spPr>
        <p:txBody>
          <a:bodyPr/>
          <a:lstStyle/>
          <a:p>
            <a:pPr eaLnBrk="1" hangingPunct="1"/>
            <a:r>
              <a:rPr lang="en-US" sz="600"/>
              <a:t>AK 05 The End</a:t>
            </a:r>
            <a:endParaRPr lang="en-US"/>
          </a:p>
        </p:txBody>
      </p:sp>
      <p:pic>
        <p:nvPicPr>
          <p:cNvPr id="2" name="Picture 1" descr="DSCF3934.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67632"/>
          </a:xfrm>
          <a:prstGeom prst="rect">
            <a:avLst/>
          </a:prstGeom>
        </p:spPr>
      </p:pic>
      <p:sp>
        <p:nvSpPr>
          <p:cNvPr id="3" name="Rectangle 2"/>
          <p:cNvSpPr/>
          <p:nvPr/>
        </p:nvSpPr>
        <p:spPr>
          <a:xfrm>
            <a:off x="6865556" y="6093299"/>
            <a:ext cx="2041281" cy="461665"/>
          </a:xfrm>
          <a:prstGeom prst="rect">
            <a:avLst/>
          </a:prstGeom>
        </p:spPr>
        <p:txBody>
          <a:bodyPr wrap="none">
            <a:spAutoFit/>
          </a:bodyPr>
          <a:lstStyle/>
          <a:p>
            <a:r>
              <a:rPr lang="en-US" sz="2400" i="0" dirty="0" err="1"/>
              <a:t>Varnia</a:t>
            </a:r>
            <a:r>
              <a:rPr lang="en-US" sz="2400" i="0" dirty="0"/>
              <a:t> Carter</a:t>
            </a:r>
            <a:endParaRPr lang="en-US" sz="2400" dirty="0"/>
          </a:p>
        </p:txBody>
      </p:sp>
    </p:spTree>
    <p:extLst>
      <p:ext uri="{BB962C8B-B14F-4D97-AF65-F5344CB8AC3E}">
        <p14:creationId xmlns:p14="http://schemas.microsoft.com/office/powerpoint/2010/main" val="71381861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N package a.psd"/>
          <p:cNvPicPr>
            <a:picLocks noChangeAspect="1"/>
          </p:cNvPicPr>
          <p:nvPr/>
        </p:nvPicPr>
        <p:blipFill rotWithShape="1">
          <a:blip r:embed="rId3" cstate="email">
            <a:extLst>
              <a:ext uri="{28A0092B-C50C-407E-A947-70E740481C1C}">
                <a14:useLocalDpi xmlns:a14="http://schemas.microsoft.com/office/drawing/2010/main"/>
              </a:ext>
            </a:extLst>
          </a:blip>
          <a:srcRect l="-233" b="-367"/>
          <a:stretch/>
        </p:blipFill>
        <p:spPr>
          <a:xfrm>
            <a:off x="0" y="25069"/>
            <a:ext cx="9144000" cy="6858000"/>
          </a:xfrm>
          <a:prstGeom prst="rect">
            <a:avLst/>
          </a:prstGeom>
        </p:spPr>
      </p:pic>
    </p:spTree>
    <p:extLst>
      <p:ext uri="{BB962C8B-B14F-4D97-AF65-F5344CB8AC3E}">
        <p14:creationId xmlns:p14="http://schemas.microsoft.com/office/powerpoint/2010/main" val="2239824519"/>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SCF4355.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9632"/>
            <a:ext cx="9144000" cy="6867632"/>
          </a:xfrm>
          <a:prstGeom prst="rect">
            <a:avLst/>
          </a:prstGeom>
        </p:spPr>
      </p:pic>
      <p:sp>
        <p:nvSpPr>
          <p:cNvPr id="3" name="TextBox 2"/>
          <p:cNvSpPr txBox="1"/>
          <p:nvPr/>
        </p:nvSpPr>
        <p:spPr>
          <a:xfrm>
            <a:off x="2747600" y="6093299"/>
            <a:ext cx="3927565" cy="461665"/>
          </a:xfrm>
          <a:prstGeom prst="rect">
            <a:avLst/>
          </a:prstGeom>
          <a:noFill/>
        </p:spPr>
        <p:txBody>
          <a:bodyPr wrap="none" rtlCol="0">
            <a:spAutoFit/>
          </a:bodyPr>
          <a:lstStyle/>
          <a:p>
            <a:r>
              <a:rPr lang="en-US" sz="2400" dirty="0" smtClean="0"/>
              <a:t>Home, </a:t>
            </a:r>
            <a:r>
              <a:rPr lang="en-US" sz="2400" i="0" dirty="0" smtClean="0"/>
              <a:t>2013, </a:t>
            </a:r>
            <a:r>
              <a:rPr lang="en-US" sz="2400" i="0" dirty="0" err="1"/>
              <a:t>Varnia</a:t>
            </a:r>
            <a:r>
              <a:rPr lang="en-US" sz="2400" i="0" dirty="0"/>
              <a:t> Carter</a:t>
            </a:r>
            <a:r>
              <a:rPr lang="en-US" i="0" dirty="0"/>
              <a:t>. </a:t>
            </a:r>
            <a:endParaRPr lang="en-US" dirty="0"/>
          </a:p>
        </p:txBody>
      </p:sp>
    </p:spTree>
    <p:extLst>
      <p:ext uri="{BB962C8B-B14F-4D97-AF65-F5344CB8AC3E}">
        <p14:creationId xmlns:p14="http://schemas.microsoft.com/office/powerpoint/2010/main" val="413192054"/>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SCF4356.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849" y="0"/>
            <a:ext cx="9131175" cy="6858000"/>
          </a:xfrm>
          <a:prstGeom prst="rect">
            <a:avLst/>
          </a:prstGeom>
        </p:spPr>
      </p:pic>
    </p:spTree>
    <p:extLst>
      <p:ext uri="{BB962C8B-B14F-4D97-AF65-F5344CB8AC3E}">
        <p14:creationId xmlns:p14="http://schemas.microsoft.com/office/powerpoint/2010/main" val="3079165784"/>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SCF435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67632"/>
          </a:xfrm>
          <a:prstGeom prst="rect">
            <a:avLst/>
          </a:prstGeom>
        </p:spPr>
      </p:pic>
      <p:sp>
        <p:nvSpPr>
          <p:cNvPr id="2" name="TextBox 1"/>
          <p:cNvSpPr txBox="1"/>
          <p:nvPr/>
        </p:nvSpPr>
        <p:spPr>
          <a:xfrm>
            <a:off x="5148064" y="6062962"/>
            <a:ext cx="2802720" cy="769441"/>
          </a:xfrm>
          <a:prstGeom prst="rect">
            <a:avLst/>
          </a:prstGeom>
          <a:noFill/>
        </p:spPr>
        <p:txBody>
          <a:bodyPr wrap="none" rtlCol="0">
            <a:spAutoFit/>
          </a:bodyPr>
          <a:lstStyle/>
          <a:p>
            <a:r>
              <a:rPr lang="en-US" sz="2400" i="0" dirty="0"/>
              <a:t>Elastic band popup</a:t>
            </a:r>
          </a:p>
          <a:p>
            <a:endParaRPr lang="en-US" dirty="0"/>
          </a:p>
        </p:txBody>
      </p:sp>
    </p:spTree>
    <p:extLst>
      <p:ext uri="{BB962C8B-B14F-4D97-AF65-F5344CB8AC3E}">
        <p14:creationId xmlns:p14="http://schemas.microsoft.com/office/powerpoint/2010/main" val="1822746741"/>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7" name="Rectangle 4"/>
          <p:cNvSpPr>
            <a:spLocks noGrp="1" noChangeArrowheads="1"/>
          </p:cNvSpPr>
          <p:nvPr>
            <p:ph type="title" idx="4294967295"/>
          </p:nvPr>
        </p:nvSpPr>
        <p:spPr>
          <a:xfrm>
            <a:off x="8108951" y="0"/>
            <a:ext cx="857250" cy="236538"/>
          </a:xfrm>
        </p:spPr>
        <p:txBody>
          <a:bodyPr/>
          <a:lstStyle/>
          <a:p>
            <a:pPr eaLnBrk="1" hangingPunct="1"/>
            <a:r>
              <a:rPr lang="en-US" sz="600"/>
              <a:t>AK 05 The End</a:t>
            </a:r>
            <a:endParaRPr lang="en-US"/>
          </a:p>
        </p:txBody>
      </p:sp>
      <p:pic>
        <p:nvPicPr>
          <p:cNvPr id="2" name="Picture 1" descr="DSCF3936.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67632"/>
          </a:xfrm>
          <a:prstGeom prst="rect">
            <a:avLst/>
          </a:prstGeom>
        </p:spPr>
      </p:pic>
    </p:spTree>
    <p:extLst>
      <p:ext uri="{BB962C8B-B14F-4D97-AF65-F5344CB8AC3E}">
        <p14:creationId xmlns:p14="http://schemas.microsoft.com/office/powerpoint/2010/main" val="897103941"/>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SCF4360.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985996"/>
          </a:xfrm>
          <a:prstGeom prst="rect">
            <a:avLst/>
          </a:prstGeom>
        </p:spPr>
      </p:pic>
      <p:sp>
        <p:nvSpPr>
          <p:cNvPr id="3" name="TextBox 2"/>
          <p:cNvSpPr txBox="1"/>
          <p:nvPr/>
        </p:nvSpPr>
        <p:spPr>
          <a:xfrm>
            <a:off x="467546" y="6473282"/>
            <a:ext cx="8225329" cy="769441"/>
          </a:xfrm>
          <a:prstGeom prst="rect">
            <a:avLst/>
          </a:prstGeom>
          <a:noFill/>
        </p:spPr>
        <p:txBody>
          <a:bodyPr wrap="none" rtlCol="0">
            <a:spAutoFit/>
          </a:bodyPr>
          <a:lstStyle/>
          <a:p>
            <a:r>
              <a:rPr lang="en-US" sz="2400" i="0" dirty="0" err="1"/>
              <a:t>Varnia</a:t>
            </a:r>
            <a:r>
              <a:rPr lang="en-US" sz="2400" i="0" dirty="0"/>
              <a:t> Carter, </a:t>
            </a:r>
            <a:r>
              <a:rPr lang="en-US" sz="2400" dirty="0"/>
              <a:t>Our Polar Apothegms, </a:t>
            </a:r>
            <a:r>
              <a:rPr lang="en-US" sz="2400" i="0" dirty="0" smtClean="0"/>
              <a:t>2012. Laser cut cover</a:t>
            </a:r>
            <a:endParaRPr lang="en-US" sz="2400" i="0" dirty="0"/>
          </a:p>
          <a:p>
            <a:endParaRPr lang="en-US" dirty="0"/>
          </a:p>
        </p:txBody>
      </p:sp>
    </p:spTree>
    <p:extLst>
      <p:ext uri="{BB962C8B-B14F-4D97-AF65-F5344CB8AC3E}">
        <p14:creationId xmlns:p14="http://schemas.microsoft.com/office/powerpoint/2010/main" val="25503868"/>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4-09-28 at 8.14.00 pm.pn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011" y="0"/>
            <a:ext cx="12318708" cy="6858000"/>
          </a:xfrm>
          <a:prstGeom prst="rect">
            <a:avLst/>
          </a:prstGeom>
        </p:spPr>
      </p:pic>
      <p:sp>
        <p:nvSpPr>
          <p:cNvPr id="2" name="Rectangle 1"/>
          <p:cNvSpPr/>
          <p:nvPr/>
        </p:nvSpPr>
        <p:spPr>
          <a:xfrm>
            <a:off x="2290009" y="6021291"/>
            <a:ext cx="5743166" cy="461665"/>
          </a:xfrm>
          <a:prstGeom prst="rect">
            <a:avLst/>
          </a:prstGeom>
        </p:spPr>
        <p:txBody>
          <a:bodyPr wrap="none">
            <a:spAutoFit/>
          </a:bodyPr>
          <a:lstStyle/>
          <a:p>
            <a:r>
              <a:rPr lang="en-US" sz="2400" i="0" dirty="0" err="1">
                <a:solidFill>
                  <a:srgbClr val="FFF1CF"/>
                </a:solidFill>
                <a:latin typeface="Helvetica"/>
                <a:ea typeface="ＭＳ Ｐゴシック" pitchFamily="-108" charset="-128"/>
                <a:cs typeface="Helvetica"/>
              </a:rPr>
              <a:t>Lise</a:t>
            </a:r>
            <a:r>
              <a:rPr lang="en-AU" sz="2400" i="0" dirty="0">
                <a:solidFill>
                  <a:srgbClr val="FFF1CF"/>
                </a:solidFill>
                <a:latin typeface="Helvetica"/>
                <a:ea typeface="ＭＳ Ｐゴシック" pitchFamily="-108" charset="-128"/>
                <a:cs typeface="Helvetica"/>
              </a:rPr>
              <a:t> </a:t>
            </a:r>
            <a:r>
              <a:rPr lang="en-US" sz="2400" i="0" dirty="0" err="1">
                <a:solidFill>
                  <a:srgbClr val="FFF1CF"/>
                </a:solidFill>
                <a:latin typeface="Helvetica"/>
                <a:ea typeface="ＭＳ Ｐゴシック" pitchFamily="-108" charset="-128"/>
                <a:cs typeface="Helvetica"/>
              </a:rPr>
              <a:t>Koks</a:t>
            </a:r>
            <a:r>
              <a:rPr lang="en-US" sz="2400" i="0" dirty="0">
                <a:solidFill>
                  <a:srgbClr val="FFF1CF"/>
                </a:solidFill>
                <a:latin typeface="Helvetica"/>
                <a:ea typeface="ＭＳ Ｐゴシック" pitchFamily="-108" charset="-128"/>
                <a:cs typeface="Helvetica"/>
              </a:rPr>
              <a:t>, </a:t>
            </a:r>
            <a:r>
              <a:rPr lang="en-US" sz="2400" i="0" dirty="0" smtClean="0">
                <a:solidFill>
                  <a:srgbClr val="FFF1CF"/>
                </a:solidFill>
                <a:latin typeface="Helvetica"/>
                <a:ea typeface="ＭＳ Ｐゴシック" pitchFamily="-108" charset="-128"/>
                <a:cs typeface="Helvetica"/>
              </a:rPr>
              <a:t>2013, </a:t>
            </a:r>
            <a:r>
              <a:rPr lang="en-US" sz="2400" dirty="0" smtClean="0">
                <a:solidFill>
                  <a:srgbClr val="FFF1CF"/>
                </a:solidFill>
                <a:latin typeface="Helvetica"/>
                <a:ea typeface="ＭＳ Ｐゴシック" pitchFamily="-108" charset="-128"/>
                <a:cs typeface="Helvetica"/>
              </a:rPr>
              <a:t>Hand Shadow Puppets</a:t>
            </a:r>
            <a:endParaRPr lang="en-AU" sz="2400" dirty="0">
              <a:solidFill>
                <a:srgbClr val="FFF1CF"/>
              </a:solidFill>
              <a:latin typeface="Helvetica"/>
              <a:ea typeface="ＭＳ Ｐゴシック" pitchFamily="-108" charset="-128"/>
              <a:cs typeface="Helvetica"/>
            </a:endParaRPr>
          </a:p>
        </p:txBody>
      </p:sp>
    </p:spTree>
    <p:extLst>
      <p:ext uri="{BB962C8B-B14F-4D97-AF65-F5344CB8AC3E}">
        <p14:creationId xmlns:p14="http://schemas.microsoft.com/office/powerpoint/2010/main" val="1657254262"/>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7" name="Rectangle 4"/>
          <p:cNvSpPr>
            <a:spLocks noGrp="1" noChangeArrowheads="1"/>
          </p:cNvSpPr>
          <p:nvPr>
            <p:ph type="title" idx="4294967295"/>
          </p:nvPr>
        </p:nvSpPr>
        <p:spPr>
          <a:xfrm>
            <a:off x="8108951" y="0"/>
            <a:ext cx="857250" cy="236538"/>
          </a:xfrm>
        </p:spPr>
        <p:txBody>
          <a:bodyPr/>
          <a:lstStyle/>
          <a:p>
            <a:pPr eaLnBrk="1" hangingPunct="1"/>
            <a:r>
              <a:rPr lang="en-US" sz="600"/>
              <a:t>AK 05 The End</a:t>
            </a:r>
            <a:endParaRPr lang="en-US"/>
          </a:p>
        </p:txBody>
      </p:sp>
      <p:pic>
        <p:nvPicPr>
          <p:cNvPr id="2" name="Picture 1" descr="DSCF3906.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67632"/>
          </a:xfrm>
          <a:prstGeom prst="rect">
            <a:avLst/>
          </a:prstGeom>
        </p:spPr>
      </p:pic>
      <p:sp>
        <p:nvSpPr>
          <p:cNvPr id="3" name="Rectangle 2"/>
          <p:cNvSpPr/>
          <p:nvPr/>
        </p:nvSpPr>
        <p:spPr>
          <a:xfrm>
            <a:off x="6012160" y="6309320"/>
            <a:ext cx="3131840" cy="400110"/>
          </a:xfrm>
          <a:prstGeom prst="rect">
            <a:avLst/>
          </a:prstGeom>
        </p:spPr>
        <p:txBody>
          <a:bodyPr wrap="square">
            <a:spAutoFit/>
          </a:bodyPr>
          <a:lstStyle/>
          <a:p>
            <a:r>
              <a:rPr lang="en-US" i="0" dirty="0" err="1" smtClean="0">
                <a:solidFill>
                  <a:srgbClr val="FFF1CF"/>
                </a:solidFill>
                <a:latin typeface="Helvetica"/>
                <a:ea typeface="ＭＳ Ｐゴシック" pitchFamily="-108" charset="-128"/>
                <a:cs typeface="Helvetica"/>
              </a:rPr>
              <a:t>Lise</a:t>
            </a:r>
            <a:r>
              <a:rPr lang="en-AU" i="0" dirty="0" smtClean="0">
                <a:solidFill>
                  <a:srgbClr val="FFF1CF"/>
                </a:solidFill>
                <a:latin typeface="Helvetica"/>
                <a:ea typeface="ＭＳ Ｐゴシック" pitchFamily="-108" charset="-128"/>
                <a:cs typeface="Helvetica"/>
              </a:rPr>
              <a:t> </a:t>
            </a:r>
            <a:r>
              <a:rPr lang="en-US" i="0" dirty="0" err="1" smtClean="0">
                <a:solidFill>
                  <a:srgbClr val="FFF1CF"/>
                </a:solidFill>
                <a:latin typeface="Helvetica"/>
                <a:ea typeface="ＭＳ Ｐゴシック" pitchFamily="-108" charset="-128"/>
                <a:cs typeface="Helvetica"/>
              </a:rPr>
              <a:t>Koks</a:t>
            </a:r>
            <a:r>
              <a:rPr lang="en-US" i="0" dirty="0" smtClean="0">
                <a:solidFill>
                  <a:srgbClr val="FFF1CF"/>
                </a:solidFill>
                <a:latin typeface="Helvetica"/>
                <a:ea typeface="ＭＳ Ｐゴシック" pitchFamily="-108" charset="-128"/>
                <a:cs typeface="Helvetica"/>
              </a:rPr>
              <a:t>, 2013. </a:t>
            </a:r>
            <a:endParaRPr lang="en-AU" dirty="0">
              <a:solidFill>
                <a:srgbClr val="FFF1CF"/>
              </a:solidFill>
              <a:latin typeface="Helvetica"/>
              <a:ea typeface="ＭＳ Ｐゴシック" pitchFamily="-108" charset="-128"/>
              <a:cs typeface="Helvetica"/>
            </a:endParaRPr>
          </a:p>
        </p:txBody>
      </p:sp>
    </p:spTree>
    <p:extLst>
      <p:ext uri="{BB962C8B-B14F-4D97-AF65-F5344CB8AC3E}">
        <p14:creationId xmlns:p14="http://schemas.microsoft.com/office/powerpoint/2010/main" val="1128966994"/>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7" name="Rectangle 4"/>
          <p:cNvSpPr>
            <a:spLocks noGrp="1" noChangeArrowheads="1"/>
          </p:cNvSpPr>
          <p:nvPr>
            <p:ph type="title" idx="4294967295"/>
          </p:nvPr>
        </p:nvSpPr>
        <p:spPr>
          <a:xfrm>
            <a:off x="8108951" y="0"/>
            <a:ext cx="857250" cy="236538"/>
          </a:xfrm>
        </p:spPr>
        <p:txBody>
          <a:bodyPr/>
          <a:lstStyle/>
          <a:p>
            <a:pPr eaLnBrk="1" hangingPunct="1"/>
            <a:r>
              <a:rPr lang="en-US" sz="600"/>
              <a:t>AK 05 The End</a:t>
            </a:r>
            <a:endParaRPr lang="en-US"/>
          </a:p>
        </p:txBody>
      </p:sp>
      <p:pic>
        <p:nvPicPr>
          <p:cNvPr id="2" name="Picture 1" descr="DSCF3912.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9632"/>
            <a:ext cx="9144000" cy="6867632"/>
          </a:xfrm>
          <a:prstGeom prst="rect">
            <a:avLst/>
          </a:prstGeom>
        </p:spPr>
      </p:pic>
      <p:sp>
        <p:nvSpPr>
          <p:cNvPr id="4" name="Rectangle 3"/>
          <p:cNvSpPr/>
          <p:nvPr/>
        </p:nvSpPr>
        <p:spPr>
          <a:xfrm>
            <a:off x="6012160" y="6309320"/>
            <a:ext cx="3131840" cy="400110"/>
          </a:xfrm>
          <a:prstGeom prst="rect">
            <a:avLst/>
          </a:prstGeom>
        </p:spPr>
        <p:txBody>
          <a:bodyPr wrap="square">
            <a:spAutoFit/>
          </a:bodyPr>
          <a:lstStyle/>
          <a:p>
            <a:r>
              <a:rPr lang="en-US" i="0" dirty="0" err="1" smtClean="0">
                <a:solidFill>
                  <a:srgbClr val="FFF1CF"/>
                </a:solidFill>
                <a:latin typeface="Helvetica"/>
                <a:ea typeface="ＭＳ Ｐゴシック" pitchFamily="-108" charset="-128"/>
                <a:cs typeface="Helvetica"/>
              </a:rPr>
              <a:t>Lise</a:t>
            </a:r>
            <a:r>
              <a:rPr lang="en-AU" i="0" dirty="0" smtClean="0">
                <a:solidFill>
                  <a:srgbClr val="FFF1CF"/>
                </a:solidFill>
                <a:latin typeface="Helvetica"/>
                <a:ea typeface="ＭＳ Ｐゴシック" pitchFamily="-108" charset="-128"/>
                <a:cs typeface="Helvetica"/>
              </a:rPr>
              <a:t> </a:t>
            </a:r>
            <a:r>
              <a:rPr lang="en-US" i="0" dirty="0" err="1" smtClean="0">
                <a:solidFill>
                  <a:srgbClr val="FFF1CF"/>
                </a:solidFill>
                <a:latin typeface="Helvetica"/>
                <a:ea typeface="ＭＳ Ｐゴシック" pitchFamily="-108" charset="-128"/>
                <a:cs typeface="Helvetica"/>
              </a:rPr>
              <a:t>Koks</a:t>
            </a:r>
            <a:r>
              <a:rPr lang="en-US" i="0" dirty="0" smtClean="0">
                <a:solidFill>
                  <a:srgbClr val="FFF1CF"/>
                </a:solidFill>
                <a:latin typeface="Helvetica"/>
                <a:ea typeface="ＭＳ Ｐゴシック" pitchFamily="-108" charset="-128"/>
                <a:cs typeface="Helvetica"/>
              </a:rPr>
              <a:t>, 2013. </a:t>
            </a:r>
            <a:endParaRPr lang="en-AU" dirty="0">
              <a:solidFill>
                <a:srgbClr val="FFF1CF"/>
              </a:solidFill>
              <a:latin typeface="Helvetica"/>
              <a:ea typeface="ＭＳ Ｐゴシック" pitchFamily="-108" charset="-128"/>
              <a:cs typeface="Helvetica"/>
            </a:endParaRPr>
          </a:p>
        </p:txBody>
      </p:sp>
    </p:spTree>
    <p:extLst>
      <p:ext uri="{BB962C8B-B14F-4D97-AF65-F5344CB8AC3E}">
        <p14:creationId xmlns:p14="http://schemas.microsoft.com/office/powerpoint/2010/main" val="374046715"/>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7" name="Rectangle 4"/>
          <p:cNvSpPr>
            <a:spLocks noGrp="1" noChangeArrowheads="1"/>
          </p:cNvSpPr>
          <p:nvPr>
            <p:ph type="title" idx="4294967295"/>
          </p:nvPr>
        </p:nvSpPr>
        <p:spPr>
          <a:xfrm>
            <a:off x="8108951" y="0"/>
            <a:ext cx="857250" cy="236538"/>
          </a:xfrm>
        </p:spPr>
        <p:txBody>
          <a:bodyPr/>
          <a:lstStyle/>
          <a:p>
            <a:pPr eaLnBrk="1" hangingPunct="1"/>
            <a:r>
              <a:rPr lang="en-US" sz="600"/>
              <a:t>AK 05 The End</a:t>
            </a:r>
            <a:endParaRPr lang="en-US"/>
          </a:p>
        </p:txBody>
      </p:sp>
      <p:pic>
        <p:nvPicPr>
          <p:cNvPr id="2" name="Picture 1" descr="DSCF3910.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67632"/>
          </a:xfrm>
          <a:prstGeom prst="rect">
            <a:avLst/>
          </a:prstGeom>
        </p:spPr>
      </p:pic>
      <p:sp>
        <p:nvSpPr>
          <p:cNvPr id="5" name="Rectangle 4"/>
          <p:cNvSpPr/>
          <p:nvPr/>
        </p:nvSpPr>
        <p:spPr>
          <a:xfrm>
            <a:off x="6012160" y="6309320"/>
            <a:ext cx="3131840" cy="400110"/>
          </a:xfrm>
          <a:prstGeom prst="rect">
            <a:avLst/>
          </a:prstGeom>
        </p:spPr>
        <p:txBody>
          <a:bodyPr wrap="square">
            <a:spAutoFit/>
          </a:bodyPr>
          <a:lstStyle/>
          <a:p>
            <a:r>
              <a:rPr lang="en-US" i="0" dirty="0" err="1" smtClean="0">
                <a:solidFill>
                  <a:srgbClr val="FFF1CF"/>
                </a:solidFill>
                <a:latin typeface="Helvetica"/>
                <a:ea typeface="ＭＳ Ｐゴシック" pitchFamily="-108" charset="-128"/>
                <a:cs typeface="Helvetica"/>
              </a:rPr>
              <a:t>Lise</a:t>
            </a:r>
            <a:r>
              <a:rPr lang="en-AU" i="0" dirty="0" smtClean="0">
                <a:solidFill>
                  <a:srgbClr val="FFF1CF"/>
                </a:solidFill>
                <a:latin typeface="Helvetica"/>
                <a:ea typeface="ＭＳ Ｐゴシック" pitchFamily="-108" charset="-128"/>
                <a:cs typeface="Helvetica"/>
              </a:rPr>
              <a:t> </a:t>
            </a:r>
            <a:r>
              <a:rPr lang="en-US" i="0" dirty="0" err="1" smtClean="0">
                <a:solidFill>
                  <a:srgbClr val="FFF1CF"/>
                </a:solidFill>
                <a:latin typeface="Helvetica"/>
                <a:ea typeface="ＭＳ Ｐゴシック" pitchFamily="-108" charset="-128"/>
                <a:cs typeface="Helvetica"/>
              </a:rPr>
              <a:t>Koks</a:t>
            </a:r>
            <a:r>
              <a:rPr lang="en-US" i="0" dirty="0" smtClean="0">
                <a:solidFill>
                  <a:srgbClr val="FFF1CF"/>
                </a:solidFill>
                <a:latin typeface="Helvetica"/>
                <a:ea typeface="ＭＳ Ｐゴシック" pitchFamily="-108" charset="-128"/>
                <a:cs typeface="Helvetica"/>
              </a:rPr>
              <a:t>, 2013. </a:t>
            </a:r>
            <a:endParaRPr lang="en-AU" dirty="0">
              <a:solidFill>
                <a:srgbClr val="FFF1CF"/>
              </a:solidFill>
              <a:latin typeface="Helvetica"/>
              <a:ea typeface="ＭＳ Ｐゴシック" pitchFamily="-108" charset="-128"/>
              <a:cs typeface="Helvetica"/>
            </a:endParaRPr>
          </a:p>
        </p:txBody>
      </p:sp>
    </p:spTree>
    <p:extLst>
      <p:ext uri="{BB962C8B-B14F-4D97-AF65-F5344CB8AC3E}">
        <p14:creationId xmlns:p14="http://schemas.microsoft.com/office/powerpoint/2010/main" val="770914045"/>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_1345.ps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9761"/>
            <a:ext cx="9144000" cy="6838241"/>
          </a:xfrm>
          <a:prstGeom prst="rect">
            <a:avLst/>
          </a:prstGeom>
        </p:spPr>
      </p:pic>
      <p:sp>
        <p:nvSpPr>
          <p:cNvPr id="3" name="TextBox 2"/>
          <p:cNvSpPr txBox="1"/>
          <p:nvPr/>
        </p:nvSpPr>
        <p:spPr>
          <a:xfrm>
            <a:off x="1" y="5877275"/>
            <a:ext cx="2782432" cy="830997"/>
          </a:xfrm>
          <a:prstGeom prst="rect">
            <a:avLst/>
          </a:prstGeom>
          <a:noFill/>
        </p:spPr>
        <p:txBody>
          <a:bodyPr wrap="none" rtlCol="0">
            <a:spAutoFit/>
          </a:bodyPr>
          <a:lstStyle/>
          <a:p>
            <a:r>
              <a:rPr lang="en-US" sz="2400" dirty="0" smtClean="0"/>
              <a:t>Paper-engineering</a:t>
            </a:r>
          </a:p>
          <a:p>
            <a:r>
              <a:rPr lang="en-US" sz="2400" dirty="0" smtClean="0"/>
              <a:t> Elective </a:t>
            </a:r>
            <a:r>
              <a:rPr lang="en-US" dirty="0" smtClean="0"/>
              <a:t>2013</a:t>
            </a:r>
            <a:endParaRPr lang="en-US" dirty="0"/>
          </a:p>
        </p:txBody>
      </p:sp>
    </p:spTree>
    <p:extLst>
      <p:ext uri="{BB962C8B-B14F-4D97-AF65-F5344CB8AC3E}">
        <p14:creationId xmlns:p14="http://schemas.microsoft.com/office/powerpoint/2010/main" val="335176217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9492" name="Picture 4" descr="nn eds_xl"/>
          <p:cNvPicPr>
            <a:picLocks noChangeAspect="1" noChangeArrowheads="1"/>
          </p:cNvPicPr>
          <p:nvPr/>
        </p:nvPicPr>
        <p:blipFill>
          <a:blip r:embed="rId3" cstate="email">
            <a:lum bright="-12000"/>
            <a:extLst>
              <a:ext uri="{28A0092B-C50C-407E-A947-70E740481C1C}">
                <a14:useLocalDpi xmlns:a14="http://schemas.microsoft.com/office/drawing/2010/main"/>
              </a:ext>
            </a:extLst>
          </a:blip>
          <a:srcRect/>
          <a:stretch>
            <a:fillRect/>
          </a:stretch>
        </p:blipFill>
        <p:spPr bwMode="auto">
          <a:xfrm>
            <a:off x="2" y="0"/>
            <a:ext cx="4970463" cy="6858000"/>
          </a:xfrm>
          <a:prstGeom prst="rect">
            <a:avLst/>
          </a:prstGeom>
          <a:noFill/>
          <a:extLst>
            <a:ext uri="{909E8E84-426E-40dd-AFC4-6F175D3DCCD1}">
              <a14:hiddenFill xmlns:a14="http://schemas.microsoft.com/office/drawing/2010/main">
                <a:solidFill>
                  <a:srgbClr val="FFFFFF"/>
                </a:solidFill>
              </a14:hiddenFill>
            </a:ext>
          </a:extLst>
        </p:spPr>
      </p:pic>
      <p:sp>
        <p:nvSpPr>
          <p:cNvPr id="319493" name="Text Box 5"/>
          <p:cNvSpPr txBox="1">
            <a:spLocks noChangeArrowheads="1"/>
          </p:cNvSpPr>
          <p:nvPr/>
        </p:nvSpPr>
        <p:spPr bwMode="auto">
          <a:xfrm>
            <a:off x="5148064" y="1124744"/>
            <a:ext cx="3744416"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en-US" i="0" baseline="0" dirty="0">
                <a:solidFill>
                  <a:srgbClr val="EED9C8"/>
                </a:solidFill>
                <a:latin typeface="Helvetica" charset="0"/>
              </a:rPr>
              <a:t>The commercial editions </a:t>
            </a:r>
          </a:p>
          <a:p>
            <a:endParaRPr lang="en-US" i="1" baseline="0" dirty="0" smtClean="0">
              <a:solidFill>
                <a:srgbClr val="EED9C8"/>
              </a:solidFill>
              <a:latin typeface="Helvetica" charset="0"/>
            </a:endParaRPr>
          </a:p>
          <a:p>
            <a:r>
              <a:rPr lang="en-US" i="1" baseline="0" dirty="0" smtClean="0">
                <a:solidFill>
                  <a:srgbClr val="EED9C8"/>
                </a:solidFill>
                <a:latin typeface="Helvetica" charset="0"/>
              </a:rPr>
              <a:t>The </a:t>
            </a:r>
            <a:r>
              <a:rPr lang="en-US" i="1" baseline="0" dirty="0">
                <a:solidFill>
                  <a:srgbClr val="EED9C8"/>
                </a:solidFill>
                <a:latin typeface="Helvetica" charset="0"/>
              </a:rPr>
              <a:t>Naughty </a:t>
            </a:r>
            <a:r>
              <a:rPr lang="en-US" i="1" baseline="0" dirty="0" smtClean="0">
                <a:solidFill>
                  <a:srgbClr val="EED9C8"/>
                </a:solidFill>
                <a:latin typeface="Helvetica" charset="0"/>
              </a:rPr>
              <a:t>Nineties: A Saucy Pop-up Book for Adults Only</a:t>
            </a:r>
            <a:endParaRPr lang="en-US" i="1" baseline="0" dirty="0">
              <a:solidFill>
                <a:srgbClr val="EED9C8"/>
              </a:solidFill>
              <a:latin typeface="Helvetica" charset="0"/>
            </a:endParaRPr>
          </a:p>
          <a:p>
            <a:endParaRPr lang="en-US" i="0" baseline="0" dirty="0" smtClean="0">
              <a:solidFill>
                <a:srgbClr val="EED9C8"/>
              </a:solidFill>
              <a:latin typeface="Helvetica" charset="0"/>
            </a:endParaRPr>
          </a:p>
          <a:p>
            <a:endParaRPr lang="en-US" i="0" dirty="0">
              <a:solidFill>
                <a:srgbClr val="EED9C8"/>
              </a:solidFill>
              <a:latin typeface="Helvetica" charset="0"/>
            </a:endParaRPr>
          </a:p>
          <a:p>
            <a:r>
              <a:rPr lang="en-US" i="0" baseline="0" dirty="0" err="1" smtClean="0">
                <a:solidFill>
                  <a:srgbClr val="EED9C8"/>
                </a:solidFill>
                <a:latin typeface="Helvetica" charset="0"/>
              </a:rPr>
              <a:t>Intervisual</a:t>
            </a:r>
            <a:r>
              <a:rPr lang="en-US" i="0" baseline="0" dirty="0" smtClean="0">
                <a:solidFill>
                  <a:srgbClr val="EED9C8"/>
                </a:solidFill>
                <a:latin typeface="Helvetica" charset="0"/>
              </a:rPr>
              <a:t> Communications</a:t>
            </a:r>
          </a:p>
          <a:p>
            <a:endParaRPr lang="en-US" i="0" baseline="0" dirty="0" smtClean="0">
              <a:solidFill>
                <a:srgbClr val="EED9C8"/>
              </a:solidFill>
              <a:latin typeface="Helvetica" charset="0"/>
            </a:endParaRPr>
          </a:p>
          <a:p>
            <a:endParaRPr lang="en-US" i="0" dirty="0">
              <a:solidFill>
                <a:srgbClr val="EED9C8"/>
              </a:solidFill>
              <a:latin typeface="Helvetica" charset="0"/>
            </a:endParaRPr>
          </a:p>
          <a:p>
            <a:r>
              <a:rPr lang="en-US" i="0" baseline="0" dirty="0" smtClean="0">
                <a:solidFill>
                  <a:srgbClr val="EED9C8"/>
                </a:solidFill>
                <a:latin typeface="Helvetica" charset="0"/>
              </a:rPr>
              <a:t>Concept</a:t>
            </a:r>
            <a:r>
              <a:rPr lang="en-US" i="0" baseline="0" dirty="0">
                <a:solidFill>
                  <a:srgbClr val="EED9C8"/>
                </a:solidFill>
                <a:latin typeface="Helvetica" charset="0"/>
              </a:rPr>
              <a:t>: Lesley Kaiser</a:t>
            </a:r>
          </a:p>
          <a:p>
            <a:endParaRPr lang="en-US" i="0" baseline="0" dirty="0">
              <a:solidFill>
                <a:srgbClr val="EED9C8"/>
              </a:solidFill>
              <a:latin typeface="Helvetica" charset="0"/>
            </a:endParaRPr>
          </a:p>
          <a:p>
            <a:r>
              <a:rPr lang="en-US" i="0" baseline="0" dirty="0">
                <a:solidFill>
                  <a:srgbClr val="EED9C8"/>
                </a:solidFill>
                <a:latin typeface="Helvetica" charset="0"/>
              </a:rPr>
              <a:t>Sold over 300,000 copies</a:t>
            </a:r>
            <a:endParaRPr lang="en-US" baseline="0" dirty="0">
              <a:solidFill>
                <a:srgbClr val="EED9C8"/>
              </a:solidFill>
            </a:endParaRPr>
          </a:p>
        </p:txBody>
      </p:sp>
    </p:spTree>
    <p:extLst>
      <p:ext uri="{BB962C8B-B14F-4D97-AF65-F5344CB8AC3E}">
        <p14:creationId xmlns:p14="http://schemas.microsoft.com/office/powerpoint/2010/main" val="3011102339"/>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SCF3960.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275" y="-16260"/>
            <a:ext cx="9152824" cy="6874260"/>
          </a:xfrm>
          <a:prstGeom prst="rect">
            <a:avLst/>
          </a:prstGeom>
        </p:spPr>
      </p:pic>
      <p:sp>
        <p:nvSpPr>
          <p:cNvPr id="3" name="Rectangle 2"/>
          <p:cNvSpPr/>
          <p:nvPr/>
        </p:nvSpPr>
        <p:spPr>
          <a:xfrm>
            <a:off x="179512" y="6165307"/>
            <a:ext cx="8640960" cy="461665"/>
          </a:xfrm>
          <a:prstGeom prst="rect">
            <a:avLst/>
          </a:prstGeom>
        </p:spPr>
        <p:txBody>
          <a:bodyPr wrap="square">
            <a:spAutoFit/>
          </a:bodyPr>
          <a:lstStyle/>
          <a:p>
            <a:r>
              <a:rPr lang="en-US" sz="2400" dirty="0">
                <a:latin typeface="Helvetica"/>
                <a:cs typeface="Helvetica"/>
              </a:rPr>
              <a:t>Who needs winds to fly</a:t>
            </a:r>
            <a:r>
              <a:rPr lang="en-US" sz="2400" i="0" dirty="0">
                <a:latin typeface="Helvetica"/>
                <a:cs typeface="Helvetica"/>
              </a:rPr>
              <a:t>, </a:t>
            </a:r>
            <a:r>
              <a:rPr lang="en-US" sz="2400" i="0" dirty="0" smtClean="0">
                <a:latin typeface="Helvetica"/>
                <a:cs typeface="Helvetica"/>
              </a:rPr>
              <a:t>2013, </a:t>
            </a:r>
            <a:r>
              <a:rPr lang="en-US" sz="2400" i="0" dirty="0" smtClean="0">
                <a:latin typeface="Helvetica"/>
                <a:ea typeface="ＭＳ Ｐゴシック" pitchFamily="-108" charset="-128"/>
                <a:cs typeface="Helvetica"/>
              </a:rPr>
              <a:t>Elisa</a:t>
            </a:r>
            <a:r>
              <a:rPr lang="en-AU" sz="2400" i="0" dirty="0" smtClean="0">
                <a:latin typeface="Helvetica"/>
                <a:ea typeface="ＭＳ Ｐゴシック" pitchFamily="-108" charset="-128"/>
                <a:cs typeface="Helvetica"/>
              </a:rPr>
              <a:t> </a:t>
            </a:r>
            <a:r>
              <a:rPr lang="en-US" sz="2400" i="0" dirty="0" smtClean="0">
                <a:latin typeface="Helvetica"/>
                <a:ea typeface="ＭＳ Ｐゴシック" pitchFamily="-108" charset="-128"/>
                <a:cs typeface="Helvetica"/>
              </a:rPr>
              <a:t>Metz</a:t>
            </a:r>
            <a:endParaRPr lang="en-AU" sz="2400" i="0" dirty="0">
              <a:latin typeface="Helvetica"/>
              <a:ea typeface="ＭＳ Ｐゴシック" pitchFamily="-108" charset="-128"/>
              <a:cs typeface="Helvetica"/>
            </a:endParaRPr>
          </a:p>
        </p:txBody>
      </p:sp>
    </p:spTree>
    <p:extLst>
      <p:ext uri="{BB962C8B-B14F-4D97-AF65-F5344CB8AC3E}">
        <p14:creationId xmlns:p14="http://schemas.microsoft.com/office/powerpoint/2010/main" val="1931936416"/>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SCF3959.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857" y="-9632"/>
            <a:ext cx="9144000" cy="6867632"/>
          </a:xfrm>
          <a:prstGeom prst="rect">
            <a:avLst/>
          </a:prstGeom>
        </p:spPr>
      </p:pic>
      <p:sp>
        <p:nvSpPr>
          <p:cNvPr id="3" name="Rectangle 2"/>
          <p:cNvSpPr/>
          <p:nvPr/>
        </p:nvSpPr>
        <p:spPr>
          <a:xfrm>
            <a:off x="179512" y="6165307"/>
            <a:ext cx="8640960" cy="461665"/>
          </a:xfrm>
          <a:prstGeom prst="rect">
            <a:avLst/>
          </a:prstGeom>
        </p:spPr>
        <p:txBody>
          <a:bodyPr wrap="square">
            <a:spAutoFit/>
          </a:bodyPr>
          <a:lstStyle/>
          <a:p>
            <a:r>
              <a:rPr lang="en-US" sz="2400" dirty="0">
                <a:latin typeface="Helvetica"/>
                <a:cs typeface="Helvetica"/>
              </a:rPr>
              <a:t>Who needs winds to fly</a:t>
            </a:r>
            <a:r>
              <a:rPr lang="en-US" sz="2400" i="0" dirty="0">
                <a:latin typeface="Helvetica"/>
                <a:cs typeface="Helvetica"/>
              </a:rPr>
              <a:t>, </a:t>
            </a:r>
            <a:r>
              <a:rPr lang="en-US" sz="2400" i="0" dirty="0" smtClean="0">
                <a:latin typeface="Helvetica"/>
                <a:cs typeface="Helvetica"/>
              </a:rPr>
              <a:t>2013, </a:t>
            </a:r>
            <a:r>
              <a:rPr lang="en-US" sz="2400" i="0" dirty="0" smtClean="0">
                <a:latin typeface="Helvetica"/>
                <a:ea typeface="ＭＳ Ｐゴシック" pitchFamily="-108" charset="-128"/>
                <a:cs typeface="Helvetica"/>
              </a:rPr>
              <a:t>Elisa</a:t>
            </a:r>
            <a:r>
              <a:rPr lang="en-AU" sz="2400" i="0" dirty="0" smtClean="0">
                <a:latin typeface="Helvetica"/>
                <a:ea typeface="ＭＳ Ｐゴシック" pitchFamily="-108" charset="-128"/>
                <a:cs typeface="Helvetica"/>
              </a:rPr>
              <a:t> </a:t>
            </a:r>
            <a:r>
              <a:rPr lang="en-US" sz="2400" i="0" dirty="0" smtClean="0">
                <a:latin typeface="Helvetica"/>
                <a:ea typeface="ＭＳ Ｐゴシック" pitchFamily="-108" charset="-128"/>
                <a:cs typeface="Helvetica"/>
              </a:rPr>
              <a:t>Metz</a:t>
            </a:r>
            <a:endParaRPr lang="en-AU" sz="2400" i="0" dirty="0">
              <a:latin typeface="Helvetica"/>
              <a:ea typeface="ＭＳ Ｐゴシック" pitchFamily="-108" charset="-128"/>
              <a:cs typeface="Helvetica"/>
            </a:endParaRPr>
          </a:p>
        </p:txBody>
      </p:sp>
    </p:spTree>
    <p:extLst>
      <p:ext uri="{BB962C8B-B14F-4D97-AF65-F5344CB8AC3E}">
        <p14:creationId xmlns:p14="http://schemas.microsoft.com/office/powerpoint/2010/main" val="202209649"/>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SCF3957.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442" y="-34224"/>
            <a:ext cx="9119559" cy="6849276"/>
          </a:xfrm>
          <a:prstGeom prst="rect">
            <a:avLst/>
          </a:prstGeom>
        </p:spPr>
      </p:pic>
      <p:sp>
        <p:nvSpPr>
          <p:cNvPr id="3" name="Rectangle 2"/>
          <p:cNvSpPr/>
          <p:nvPr/>
        </p:nvSpPr>
        <p:spPr>
          <a:xfrm>
            <a:off x="1403649" y="6237315"/>
            <a:ext cx="7182544" cy="461665"/>
          </a:xfrm>
          <a:prstGeom prst="rect">
            <a:avLst/>
          </a:prstGeom>
        </p:spPr>
        <p:txBody>
          <a:bodyPr wrap="square">
            <a:spAutoFit/>
          </a:bodyPr>
          <a:lstStyle/>
          <a:p>
            <a:pPr algn="l">
              <a:spcBef>
                <a:spcPct val="30000"/>
              </a:spcBef>
              <a:defRPr/>
            </a:pPr>
            <a:r>
              <a:rPr lang="en-US" sz="2400" dirty="0"/>
              <a:t>Early days of animation, </a:t>
            </a:r>
            <a:r>
              <a:rPr lang="en-US" sz="2400" i="0" dirty="0"/>
              <a:t>2013, </a:t>
            </a:r>
            <a:r>
              <a:rPr lang="en-AU" sz="2400" i="0" dirty="0">
                <a:latin typeface="Helvetica"/>
                <a:ea typeface="ＭＳ Ｐゴシック" pitchFamily="-108" charset="-128"/>
                <a:cs typeface="Helvetica"/>
              </a:rPr>
              <a:t>Astrid </a:t>
            </a:r>
            <a:r>
              <a:rPr lang="en-AU" sz="2400" i="0" dirty="0" err="1">
                <a:latin typeface="Helvetica"/>
                <a:ea typeface="ＭＳ Ｐゴシック" pitchFamily="-108" charset="-128"/>
                <a:cs typeface="Helvetica"/>
              </a:rPr>
              <a:t>Möller</a:t>
            </a:r>
            <a:endParaRPr lang="en-AU" sz="2400" i="0" dirty="0">
              <a:latin typeface="Helvetica"/>
              <a:ea typeface="ＭＳ Ｐゴシック" pitchFamily="-108" charset="-128"/>
              <a:cs typeface="Helvetica"/>
            </a:endParaRPr>
          </a:p>
        </p:txBody>
      </p:sp>
    </p:spTree>
    <p:extLst>
      <p:ext uri="{BB962C8B-B14F-4D97-AF65-F5344CB8AC3E}">
        <p14:creationId xmlns:p14="http://schemas.microsoft.com/office/powerpoint/2010/main" val="3427232088"/>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SCF3958.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9144000" cy="7029400"/>
          </a:xfrm>
          <a:prstGeom prst="rect">
            <a:avLst/>
          </a:prstGeom>
        </p:spPr>
      </p:pic>
      <p:sp>
        <p:nvSpPr>
          <p:cNvPr id="4" name="Rectangle 3"/>
          <p:cNvSpPr/>
          <p:nvPr/>
        </p:nvSpPr>
        <p:spPr>
          <a:xfrm>
            <a:off x="4067944" y="6483805"/>
            <a:ext cx="5508104" cy="400110"/>
          </a:xfrm>
          <a:prstGeom prst="rect">
            <a:avLst/>
          </a:prstGeom>
        </p:spPr>
        <p:txBody>
          <a:bodyPr wrap="square">
            <a:spAutoFit/>
          </a:bodyPr>
          <a:lstStyle/>
          <a:p>
            <a:pPr algn="l">
              <a:spcBef>
                <a:spcPct val="30000"/>
              </a:spcBef>
              <a:defRPr/>
            </a:pPr>
            <a:r>
              <a:rPr lang="en-US" dirty="0"/>
              <a:t>Early days of animation, </a:t>
            </a:r>
            <a:r>
              <a:rPr lang="en-US" i="0" dirty="0"/>
              <a:t>2013, </a:t>
            </a:r>
            <a:r>
              <a:rPr lang="en-AU" i="0" dirty="0">
                <a:latin typeface="Helvetica"/>
                <a:ea typeface="ＭＳ Ｐゴシック" pitchFamily="-108" charset="-128"/>
                <a:cs typeface="Helvetica"/>
              </a:rPr>
              <a:t>Astrid </a:t>
            </a:r>
            <a:r>
              <a:rPr lang="en-AU" i="0" dirty="0" err="1">
                <a:latin typeface="Helvetica"/>
                <a:ea typeface="ＭＳ Ｐゴシック" pitchFamily="-108" charset="-128"/>
                <a:cs typeface="Helvetica"/>
              </a:rPr>
              <a:t>Möller</a:t>
            </a:r>
            <a:endParaRPr lang="en-AU" i="0" dirty="0">
              <a:latin typeface="Helvetica"/>
              <a:ea typeface="ＭＳ Ｐゴシック" pitchFamily="-108" charset="-128"/>
              <a:cs typeface="Helvetica"/>
            </a:endParaRPr>
          </a:p>
        </p:txBody>
      </p:sp>
    </p:spTree>
    <p:extLst>
      <p:ext uri="{BB962C8B-B14F-4D97-AF65-F5344CB8AC3E}">
        <p14:creationId xmlns:p14="http://schemas.microsoft.com/office/powerpoint/2010/main" val="2410639225"/>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SC_0026.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
            <a:ext cx="9144000" cy="6885384"/>
          </a:xfrm>
          <a:prstGeom prst="rect">
            <a:avLst/>
          </a:prstGeom>
        </p:spPr>
      </p:pic>
      <p:sp>
        <p:nvSpPr>
          <p:cNvPr id="3" name="Rectangle 2"/>
          <p:cNvSpPr/>
          <p:nvPr/>
        </p:nvSpPr>
        <p:spPr>
          <a:xfrm>
            <a:off x="2339752" y="6396338"/>
            <a:ext cx="6174432" cy="461665"/>
          </a:xfrm>
          <a:prstGeom prst="rect">
            <a:avLst/>
          </a:prstGeom>
        </p:spPr>
        <p:txBody>
          <a:bodyPr wrap="square">
            <a:spAutoFit/>
          </a:bodyPr>
          <a:lstStyle/>
          <a:p>
            <a:pPr algn="l">
              <a:spcBef>
                <a:spcPct val="30000"/>
              </a:spcBef>
              <a:defRPr/>
            </a:pPr>
            <a:r>
              <a:rPr lang="en-AU" sz="2400" i="0" dirty="0" smtClean="0">
                <a:latin typeface="Helvetica"/>
                <a:ea typeface="ＭＳ Ｐゴシック" pitchFamily="-108" charset="-128"/>
                <a:cs typeface="Helvetica"/>
              </a:rPr>
              <a:t>Astrid </a:t>
            </a:r>
            <a:r>
              <a:rPr lang="en-AU" sz="2400" i="0" dirty="0" err="1">
                <a:latin typeface="Helvetica"/>
                <a:ea typeface="ＭＳ Ｐゴシック" pitchFamily="-108" charset="-128"/>
                <a:cs typeface="Helvetica"/>
              </a:rPr>
              <a:t>Möller</a:t>
            </a:r>
            <a:endParaRPr lang="en-AU" sz="2400" i="0" dirty="0">
              <a:latin typeface="Helvetica"/>
              <a:ea typeface="ＭＳ Ｐゴシック" pitchFamily="-108" charset="-128"/>
              <a:cs typeface="Helvetica"/>
            </a:endParaRPr>
          </a:p>
        </p:txBody>
      </p:sp>
    </p:spTree>
    <p:extLst>
      <p:ext uri="{BB962C8B-B14F-4D97-AF65-F5344CB8AC3E}">
        <p14:creationId xmlns:p14="http://schemas.microsoft.com/office/powerpoint/2010/main" val="4122592470"/>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SCF3952.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340" y="0"/>
            <a:ext cx="9144000" cy="6867632"/>
          </a:xfrm>
          <a:prstGeom prst="rect">
            <a:avLst/>
          </a:prstGeom>
        </p:spPr>
      </p:pic>
      <p:sp>
        <p:nvSpPr>
          <p:cNvPr id="3" name="Rectangle 2"/>
          <p:cNvSpPr/>
          <p:nvPr/>
        </p:nvSpPr>
        <p:spPr>
          <a:xfrm>
            <a:off x="6753914" y="6015058"/>
            <a:ext cx="2083323" cy="830997"/>
          </a:xfrm>
          <a:prstGeom prst="rect">
            <a:avLst/>
          </a:prstGeom>
        </p:spPr>
        <p:txBody>
          <a:bodyPr wrap="none">
            <a:spAutoFit/>
          </a:bodyPr>
          <a:lstStyle/>
          <a:p>
            <a:r>
              <a:rPr lang="en-US" sz="2400" dirty="0">
                <a:solidFill>
                  <a:srgbClr val="000000"/>
                </a:solidFill>
              </a:rPr>
              <a:t>Sailor </a:t>
            </a:r>
            <a:r>
              <a:rPr lang="en-US" sz="2400" dirty="0" smtClean="0">
                <a:solidFill>
                  <a:srgbClr val="000000"/>
                </a:solidFill>
              </a:rPr>
              <a:t>Sam</a:t>
            </a:r>
          </a:p>
          <a:p>
            <a:r>
              <a:rPr lang="en-US" sz="2400" i="0" dirty="0" smtClean="0">
                <a:solidFill>
                  <a:srgbClr val="000000"/>
                </a:solidFill>
              </a:rPr>
              <a:t>Lucy </a:t>
            </a:r>
            <a:r>
              <a:rPr lang="en-US" sz="2400" i="0" dirty="0">
                <a:solidFill>
                  <a:srgbClr val="000000"/>
                </a:solidFill>
              </a:rPr>
              <a:t>Hawkins </a:t>
            </a:r>
          </a:p>
        </p:txBody>
      </p:sp>
    </p:spTree>
    <p:extLst>
      <p:ext uri="{BB962C8B-B14F-4D97-AF65-F5344CB8AC3E}">
        <p14:creationId xmlns:p14="http://schemas.microsoft.com/office/powerpoint/2010/main" val="3022856690"/>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SCF3963.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9632"/>
            <a:ext cx="9144000" cy="6867632"/>
          </a:xfrm>
          <a:prstGeom prst="rect">
            <a:avLst/>
          </a:prstGeom>
        </p:spPr>
      </p:pic>
      <p:sp>
        <p:nvSpPr>
          <p:cNvPr id="3" name="Rectangle 2"/>
          <p:cNvSpPr/>
          <p:nvPr/>
        </p:nvSpPr>
        <p:spPr>
          <a:xfrm>
            <a:off x="1259634" y="6370738"/>
            <a:ext cx="4887037" cy="461665"/>
          </a:xfrm>
          <a:prstGeom prst="rect">
            <a:avLst/>
          </a:prstGeom>
        </p:spPr>
        <p:txBody>
          <a:bodyPr wrap="none">
            <a:spAutoFit/>
          </a:bodyPr>
          <a:lstStyle/>
          <a:p>
            <a:r>
              <a:rPr lang="en-US" sz="2400" i="0" dirty="0" err="1">
                <a:solidFill>
                  <a:srgbClr val="000000"/>
                </a:solidFill>
              </a:rPr>
              <a:t>Analiese</a:t>
            </a:r>
            <a:r>
              <a:rPr lang="en-US" sz="2400" i="0" dirty="0">
                <a:solidFill>
                  <a:srgbClr val="000000"/>
                </a:solidFill>
              </a:rPr>
              <a:t> van de </a:t>
            </a:r>
            <a:r>
              <a:rPr lang="en-US" sz="2400" i="0" dirty="0" err="1">
                <a:solidFill>
                  <a:srgbClr val="000000"/>
                </a:solidFill>
              </a:rPr>
              <a:t>Kwaak</a:t>
            </a:r>
            <a:r>
              <a:rPr lang="en-US" dirty="0">
                <a:solidFill>
                  <a:srgbClr val="000000"/>
                </a:solidFill>
              </a:rPr>
              <a:t>, Caricatures</a:t>
            </a:r>
          </a:p>
        </p:txBody>
      </p:sp>
    </p:spTree>
    <p:extLst>
      <p:ext uri="{BB962C8B-B14F-4D97-AF65-F5344CB8AC3E}">
        <p14:creationId xmlns:p14="http://schemas.microsoft.com/office/powerpoint/2010/main" val="1740963663"/>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SCF395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8600" y="-631954"/>
            <a:ext cx="9972600" cy="7489955"/>
          </a:xfrm>
          <a:prstGeom prst="rect">
            <a:avLst/>
          </a:prstGeom>
        </p:spPr>
      </p:pic>
      <p:sp>
        <p:nvSpPr>
          <p:cNvPr id="3" name="TextBox 2"/>
          <p:cNvSpPr txBox="1"/>
          <p:nvPr/>
        </p:nvSpPr>
        <p:spPr>
          <a:xfrm>
            <a:off x="4276788" y="5805267"/>
            <a:ext cx="4896544" cy="1508105"/>
          </a:xfrm>
          <a:prstGeom prst="rect">
            <a:avLst/>
          </a:prstGeom>
          <a:noFill/>
        </p:spPr>
        <p:txBody>
          <a:bodyPr wrap="square" rtlCol="0">
            <a:spAutoFit/>
          </a:bodyPr>
          <a:lstStyle/>
          <a:p>
            <a:r>
              <a:rPr lang="en-US" sz="2400" i="0" dirty="0"/>
              <a:t>Use of metal </a:t>
            </a:r>
            <a:r>
              <a:rPr lang="en-US" sz="2400" i="0" dirty="0" smtClean="0"/>
              <a:t>rivets</a:t>
            </a:r>
          </a:p>
          <a:p>
            <a:r>
              <a:rPr lang="en-AU" sz="2400" dirty="0" smtClean="0"/>
              <a:t>Pop-Up Music</a:t>
            </a:r>
            <a:r>
              <a:rPr lang="en-AU" sz="2400" i="0" dirty="0" smtClean="0"/>
              <a:t>, Caitlin </a:t>
            </a:r>
            <a:r>
              <a:rPr lang="en-AU" sz="2400" i="0" dirty="0" err="1" smtClean="0"/>
              <a:t>Finnerty</a:t>
            </a:r>
            <a:endParaRPr lang="en-AU" sz="2400" i="0" dirty="0"/>
          </a:p>
          <a:p>
            <a:endParaRPr lang="en-US" sz="2400" i="0" dirty="0"/>
          </a:p>
          <a:p>
            <a:endParaRPr lang="en-US" dirty="0"/>
          </a:p>
        </p:txBody>
      </p:sp>
    </p:spTree>
    <p:extLst>
      <p:ext uri="{BB962C8B-B14F-4D97-AF65-F5344CB8AC3E}">
        <p14:creationId xmlns:p14="http://schemas.microsoft.com/office/powerpoint/2010/main" val="978453328"/>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SCF3950.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1698"/>
            <a:ext cx="9144000" cy="6867632"/>
          </a:xfrm>
          <a:prstGeom prst="rect">
            <a:avLst/>
          </a:prstGeom>
        </p:spPr>
      </p:pic>
      <p:sp>
        <p:nvSpPr>
          <p:cNvPr id="3" name="Rectangle 2"/>
          <p:cNvSpPr/>
          <p:nvPr/>
        </p:nvSpPr>
        <p:spPr>
          <a:xfrm>
            <a:off x="5010860" y="6457890"/>
            <a:ext cx="3932217" cy="400110"/>
          </a:xfrm>
          <a:prstGeom prst="rect">
            <a:avLst/>
          </a:prstGeom>
        </p:spPr>
        <p:txBody>
          <a:bodyPr wrap="none">
            <a:spAutoFit/>
          </a:bodyPr>
          <a:lstStyle/>
          <a:p>
            <a:r>
              <a:rPr lang="en-US" i="0" dirty="0">
                <a:solidFill>
                  <a:srgbClr val="FFF1CF"/>
                </a:solidFill>
              </a:rPr>
              <a:t>Julia-Telford Brown, </a:t>
            </a:r>
            <a:r>
              <a:rPr lang="en-US" dirty="0">
                <a:solidFill>
                  <a:srgbClr val="FFF1CF"/>
                </a:solidFill>
              </a:rPr>
              <a:t>Landscapes</a:t>
            </a:r>
          </a:p>
        </p:txBody>
      </p:sp>
    </p:spTree>
    <p:extLst>
      <p:ext uri="{BB962C8B-B14F-4D97-AF65-F5344CB8AC3E}">
        <p14:creationId xmlns:p14="http://schemas.microsoft.com/office/powerpoint/2010/main" val="1319925089"/>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7" name="Rectangle 4"/>
          <p:cNvSpPr>
            <a:spLocks noGrp="1" noChangeArrowheads="1"/>
          </p:cNvSpPr>
          <p:nvPr>
            <p:ph type="title" idx="4294967295"/>
          </p:nvPr>
        </p:nvSpPr>
        <p:spPr>
          <a:xfrm>
            <a:off x="8108951" y="0"/>
            <a:ext cx="857250" cy="236538"/>
          </a:xfrm>
        </p:spPr>
        <p:txBody>
          <a:bodyPr/>
          <a:lstStyle/>
          <a:p>
            <a:pPr eaLnBrk="1" hangingPunct="1"/>
            <a:r>
              <a:rPr lang="en-US" sz="600"/>
              <a:t>AK 05 The End</a:t>
            </a:r>
            <a:endParaRPr lang="en-US"/>
          </a:p>
        </p:txBody>
      </p:sp>
      <p:pic>
        <p:nvPicPr>
          <p:cNvPr id="2" name="Picture 1" descr="DSCF3902.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7575"/>
            <a:ext cx="9144000" cy="6867632"/>
          </a:xfrm>
          <a:prstGeom prst="rect">
            <a:avLst/>
          </a:prstGeom>
        </p:spPr>
      </p:pic>
      <p:sp>
        <p:nvSpPr>
          <p:cNvPr id="3" name="Rectangle 2"/>
          <p:cNvSpPr/>
          <p:nvPr/>
        </p:nvSpPr>
        <p:spPr>
          <a:xfrm>
            <a:off x="1822134" y="6093299"/>
            <a:ext cx="5532021" cy="461665"/>
          </a:xfrm>
          <a:prstGeom prst="rect">
            <a:avLst/>
          </a:prstGeom>
        </p:spPr>
        <p:txBody>
          <a:bodyPr wrap="none">
            <a:spAutoFit/>
          </a:bodyPr>
          <a:lstStyle/>
          <a:p>
            <a:pPr eaLnBrk="1" hangingPunct="1"/>
            <a:r>
              <a:rPr lang="en-US" sz="2400" i="0" dirty="0"/>
              <a:t>Julia Telford-Brown, 2013</a:t>
            </a:r>
            <a:r>
              <a:rPr lang="en-US" sz="2400" dirty="0"/>
              <a:t>, Landscapes</a:t>
            </a:r>
            <a:endParaRPr lang="en-US" sz="2400" dirty="0">
              <a:solidFill>
                <a:srgbClr val="F6DCB4"/>
              </a:solidFill>
            </a:endParaRPr>
          </a:p>
        </p:txBody>
      </p:sp>
    </p:spTree>
    <p:extLst>
      <p:ext uri="{BB962C8B-B14F-4D97-AF65-F5344CB8AC3E}">
        <p14:creationId xmlns:p14="http://schemas.microsoft.com/office/powerpoint/2010/main" val="352465292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4-10-05 at 4.53.56 pm.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32240" y="2"/>
            <a:ext cx="2411760" cy="3550279"/>
          </a:xfrm>
          <a:prstGeom prst="rect">
            <a:avLst/>
          </a:prstGeom>
        </p:spPr>
      </p:pic>
      <p:pic>
        <p:nvPicPr>
          <p:cNvPr id="9" name="Picture 8" descr="DSCF4421.JPG"/>
          <p:cNvPicPr>
            <a:picLocks noChangeAspect="1"/>
          </p:cNvPicPr>
          <p:nvPr/>
        </p:nvPicPr>
        <p:blipFill rotWithShape="1">
          <a:blip r:embed="rId4" cstate="email">
            <a:extLst>
              <a:ext uri="{BEBA8EAE-BF5A-486C-A8C5-ECC9F3942E4B}">
                <a14:imgProps xmlns:a14="http://schemas.microsoft.com/office/drawing/2010/main">
                  <a14:imgLayer r:embed="rId5">
                    <a14:imgEffect>
                      <a14:colorTemperature colorTemp="7200"/>
                    </a14:imgEffect>
                    <a14:imgEffect>
                      <a14:brightnessContrast bright="20000" contrast="40000"/>
                    </a14:imgEffect>
                  </a14:imgLayer>
                </a14:imgProps>
              </a:ext>
              <a:ext uri="{28A0092B-C50C-407E-A947-70E740481C1C}">
                <a14:useLocalDpi xmlns:a14="http://schemas.microsoft.com/office/drawing/2010/main"/>
              </a:ext>
            </a:extLst>
          </a:blip>
          <a:srcRect b="-348"/>
          <a:stretch/>
        </p:blipFill>
        <p:spPr>
          <a:xfrm>
            <a:off x="-180528" y="33411"/>
            <a:ext cx="4896544" cy="6960358"/>
          </a:xfrm>
          <a:prstGeom prst="rect">
            <a:avLst/>
          </a:prstGeom>
        </p:spPr>
      </p:pic>
      <p:pic>
        <p:nvPicPr>
          <p:cNvPr id="10" name="Picture 9" descr="DSCF4423.JPG"/>
          <p:cNvPicPr>
            <a:picLocks noChangeAspect="1"/>
          </p:cNvPicPr>
          <p:nvPr/>
        </p:nvPicPr>
        <p:blipFill rotWithShape="1">
          <a:blip r:embed="rId6" cstate="email">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a:ext>
            </a:extLst>
          </a:blip>
          <a:srcRect/>
          <a:stretch/>
        </p:blipFill>
        <p:spPr>
          <a:xfrm>
            <a:off x="4499994" y="-387423"/>
            <a:ext cx="2390619" cy="4002705"/>
          </a:xfrm>
          <a:prstGeom prst="rect">
            <a:avLst/>
          </a:prstGeom>
        </p:spPr>
      </p:pic>
      <p:pic>
        <p:nvPicPr>
          <p:cNvPr id="11" name="Picture 10" descr="Screen Shot 2014-10-05 at 4.08.05 pm.jp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006353" y="3429000"/>
            <a:ext cx="5137648" cy="3429000"/>
          </a:xfrm>
          <a:prstGeom prst="rect">
            <a:avLst/>
          </a:prstGeom>
        </p:spPr>
      </p:pic>
      <p:sp>
        <p:nvSpPr>
          <p:cNvPr id="12" name="TextBox 11"/>
          <p:cNvSpPr txBox="1"/>
          <p:nvPr/>
        </p:nvSpPr>
        <p:spPr>
          <a:xfrm>
            <a:off x="-25095" y="5719230"/>
            <a:ext cx="4320480" cy="1138773"/>
          </a:xfrm>
          <a:prstGeom prst="rect">
            <a:avLst/>
          </a:prstGeom>
          <a:noFill/>
        </p:spPr>
        <p:txBody>
          <a:bodyPr wrap="square" rtlCol="0">
            <a:spAutoFit/>
          </a:bodyPr>
          <a:lstStyle/>
          <a:p>
            <a:endParaRPr lang="en-US" sz="2400" i="0" dirty="0" smtClean="0"/>
          </a:p>
          <a:p>
            <a:r>
              <a:rPr lang="en-US" sz="2400" i="0" dirty="0" smtClean="0"/>
              <a:t>Xavier Sager 1870- 1930 </a:t>
            </a:r>
          </a:p>
          <a:p>
            <a:r>
              <a:rPr lang="en-US" dirty="0" smtClean="0">
                <a:solidFill>
                  <a:schemeClr val="bg1">
                    <a:lumMod val="50000"/>
                  </a:schemeClr>
                </a:solidFill>
              </a:rPr>
              <a:t>From Google </a:t>
            </a:r>
            <a:r>
              <a:rPr lang="en-US" dirty="0">
                <a:solidFill>
                  <a:schemeClr val="bg1">
                    <a:lumMod val="50000"/>
                  </a:schemeClr>
                </a:solidFill>
              </a:rPr>
              <a:t>images </a:t>
            </a:r>
            <a:endParaRPr lang="en-US" i="0" dirty="0" smtClean="0">
              <a:solidFill>
                <a:schemeClr val="bg1">
                  <a:lumMod val="50000"/>
                </a:schemeClr>
              </a:solidFill>
            </a:endParaRPr>
          </a:p>
        </p:txBody>
      </p:sp>
      <p:sp>
        <p:nvSpPr>
          <p:cNvPr id="2" name="Rectangle 1"/>
          <p:cNvSpPr/>
          <p:nvPr/>
        </p:nvSpPr>
        <p:spPr>
          <a:xfrm>
            <a:off x="3863551" y="6423722"/>
            <a:ext cx="5257801" cy="461665"/>
          </a:xfrm>
          <a:prstGeom prst="rect">
            <a:avLst/>
          </a:prstGeom>
        </p:spPr>
        <p:txBody>
          <a:bodyPr wrap="square">
            <a:spAutoFit/>
          </a:bodyPr>
          <a:lstStyle/>
          <a:p>
            <a:r>
              <a:rPr lang="en-US" sz="2400" i="0" dirty="0"/>
              <a:t>Charles Dana Gibson 1867-</a:t>
            </a:r>
            <a:r>
              <a:rPr lang="en-US" sz="2400" i="0" dirty="0" smtClean="0"/>
              <a:t>1944</a:t>
            </a:r>
            <a:endParaRPr lang="en-US" sz="2400" i="0" dirty="0"/>
          </a:p>
        </p:txBody>
      </p:sp>
    </p:spTree>
    <p:extLst>
      <p:ext uri="{BB962C8B-B14F-4D97-AF65-F5344CB8AC3E}">
        <p14:creationId xmlns:p14="http://schemas.microsoft.com/office/powerpoint/2010/main" val="2400741443"/>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SCF3901.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692696"/>
            <a:ext cx="9144001" cy="4791700"/>
          </a:xfrm>
          <a:prstGeom prst="rect">
            <a:avLst/>
          </a:prstGeom>
        </p:spPr>
      </p:pic>
      <p:sp>
        <p:nvSpPr>
          <p:cNvPr id="3" name="TextBox 2"/>
          <p:cNvSpPr txBox="1"/>
          <p:nvPr/>
        </p:nvSpPr>
        <p:spPr>
          <a:xfrm>
            <a:off x="2339754" y="5805266"/>
            <a:ext cx="5532021" cy="769441"/>
          </a:xfrm>
          <a:prstGeom prst="rect">
            <a:avLst/>
          </a:prstGeom>
          <a:noFill/>
        </p:spPr>
        <p:txBody>
          <a:bodyPr wrap="none" rtlCol="0">
            <a:spAutoFit/>
          </a:bodyPr>
          <a:lstStyle/>
          <a:p>
            <a:r>
              <a:rPr lang="en-US" sz="2400" i="0" dirty="0">
                <a:solidFill>
                  <a:srgbClr val="FFF1CF"/>
                </a:solidFill>
              </a:rPr>
              <a:t>Julia Telford-Brown, 2013</a:t>
            </a:r>
            <a:r>
              <a:rPr lang="en-US" sz="2400" dirty="0">
                <a:solidFill>
                  <a:srgbClr val="FFF1CF"/>
                </a:solidFill>
              </a:rPr>
              <a:t>, Landscapes</a:t>
            </a:r>
          </a:p>
          <a:p>
            <a:endParaRPr lang="en-US" dirty="0"/>
          </a:p>
        </p:txBody>
      </p:sp>
    </p:spTree>
    <p:extLst>
      <p:ext uri="{BB962C8B-B14F-4D97-AF65-F5344CB8AC3E}">
        <p14:creationId xmlns:p14="http://schemas.microsoft.com/office/powerpoint/2010/main" val="1213990671"/>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7" name="Rectangle 4"/>
          <p:cNvSpPr>
            <a:spLocks noGrp="1" noChangeArrowheads="1"/>
          </p:cNvSpPr>
          <p:nvPr>
            <p:ph type="title" idx="4294967295"/>
          </p:nvPr>
        </p:nvSpPr>
        <p:spPr>
          <a:xfrm>
            <a:off x="8108951" y="0"/>
            <a:ext cx="857250" cy="236538"/>
          </a:xfrm>
        </p:spPr>
        <p:txBody>
          <a:bodyPr/>
          <a:lstStyle/>
          <a:p>
            <a:pPr eaLnBrk="1" hangingPunct="1"/>
            <a:r>
              <a:rPr lang="en-US" sz="600"/>
              <a:t>AK 05 The End</a:t>
            </a:r>
            <a:endParaRPr lang="en-US"/>
          </a:p>
        </p:txBody>
      </p:sp>
      <p:pic>
        <p:nvPicPr>
          <p:cNvPr id="2" name="Picture 1" descr="DSCF3876.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67632"/>
          </a:xfrm>
          <a:prstGeom prst="rect">
            <a:avLst/>
          </a:prstGeom>
        </p:spPr>
      </p:pic>
      <p:sp>
        <p:nvSpPr>
          <p:cNvPr id="3" name="Rectangle 2"/>
          <p:cNvSpPr/>
          <p:nvPr/>
        </p:nvSpPr>
        <p:spPr>
          <a:xfrm>
            <a:off x="6742024" y="6237312"/>
            <a:ext cx="2401976" cy="400110"/>
          </a:xfrm>
          <a:prstGeom prst="rect">
            <a:avLst/>
          </a:prstGeom>
        </p:spPr>
        <p:txBody>
          <a:bodyPr wrap="none">
            <a:spAutoFit/>
          </a:bodyPr>
          <a:lstStyle/>
          <a:p>
            <a:pPr eaLnBrk="1" hangingPunct="1"/>
            <a:r>
              <a:rPr lang="en-US" i="0" dirty="0"/>
              <a:t>Julia Telford-</a:t>
            </a:r>
            <a:r>
              <a:rPr lang="en-US" i="0" dirty="0" smtClean="0"/>
              <a:t>Brown</a:t>
            </a:r>
            <a:endParaRPr lang="en-US" sz="4000" dirty="0">
              <a:solidFill>
                <a:srgbClr val="F6DCB4"/>
              </a:solidFill>
            </a:endParaRPr>
          </a:p>
        </p:txBody>
      </p:sp>
    </p:spTree>
    <p:extLst>
      <p:ext uri="{BB962C8B-B14F-4D97-AF65-F5344CB8AC3E}">
        <p14:creationId xmlns:p14="http://schemas.microsoft.com/office/powerpoint/2010/main" val="2712278947"/>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4653137"/>
            <a:ext cx="9324528" cy="1261884"/>
          </a:xfrm>
          <a:prstGeom prst="rect">
            <a:avLst/>
          </a:prstGeom>
          <a:noFill/>
        </p:spPr>
        <p:txBody>
          <a:bodyPr wrap="square" rtlCol="0">
            <a:spAutoFit/>
          </a:bodyPr>
          <a:lstStyle/>
          <a:p>
            <a:r>
              <a:rPr lang="en-US" sz="2800" i="0" dirty="0" smtClean="0">
                <a:solidFill>
                  <a:srgbClr val="FFF1CF"/>
                </a:solidFill>
              </a:rPr>
              <a:t>Paper-engineering elective, 2014</a:t>
            </a:r>
          </a:p>
          <a:p>
            <a:endParaRPr lang="en-US" sz="2400" i="0" dirty="0">
              <a:solidFill>
                <a:srgbClr val="FFF1CF"/>
              </a:solidFill>
            </a:endParaRPr>
          </a:p>
          <a:p>
            <a:r>
              <a:rPr lang="en-US" sz="2400" i="0" dirty="0" smtClean="0">
                <a:solidFill>
                  <a:srgbClr val="FFF1CF"/>
                </a:solidFill>
              </a:rPr>
              <a:t>Currently on display at AUT WE block 3</a:t>
            </a:r>
            <a:r>
              <a:rPr lang="en-US" sz="2400" i="0" baseline="30000" dirty="0" smtClean="0">
                <a:solidFill>
                  <a:srgbClr val="FFF1CF"/>
                </a:solidFill>
              </a:rPr>
              <a:t>rd</a:t>
            </a:r>
            <a:r>
              <a:rPr lang="en-US" sz="2400" i="0" dirty="0" smtClean="0">
                <a:solidFill>
                  <a:srgbClr val="FFF1CF"/>
                </a:solidFill>
              </a:rPr>
              <a:t> floor lift foyer</a:t>
            </a:r>
            <a:endParaRPr lang="en-US" sz="2400" i="0" dirty="0">
              <a:solidFill>
                <a:srgbClr val="FFF1CF"/>
              </a:solidFill>
            </a:endParaRPr>
          </a:p>
        </p:txBody>
      </p:sp>
      <p:pic>
        <p:nvPicPr>
          <p:cNvPr id="2" name="Picture 1" descr="DSCF4380a_crp.ps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404664"/>
            <a:ext cx="9098660" cy="3693136"/>
          </a:xfrm>
          <a:prstGeom prst="rect">
            <a:avLst/>
          </a:prstGeom>
        </p:spPr>
      </p:pic>
    </p:spTree>
    <p:extLst>
      <p:ext uri="{BB962C8B-B14F-4D97-AF65-F5344CB8AC3E}">
        <p14:creationId xmlns:p14="http://schemas.microsoft.com/office/powerpoint/2010/main" val="999203523"/>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51722" y="6093296"/>
            <a:ext cx="3877985" cy="400110"/>
          </a:xfrm>
          <a:prstGeom prst="rect">
            <a:avLst/>
          </a:prstGeom>
          <a:noFill/>
        </p:spPr>
        <p:txBody>
          <a:bodyPr wrap="none" rtlCol="0">
            <a:spAutoFit/>
          </a:bodyPr>
          <a:lstStyle/>
          <a:p>
            <a:r>
              <a:rPr lang="en-US" i="0" dirty="0" smtClean="0">
                <a:solidFill>
                  <a:srgbClr val="FFF1CF"/>
                </a:solidFill>
              </a:rPr>
              <a:t>Paper-engineering elective 2014</a:t>
            </a:r>
            <a:endParaRPr lang="en-US" i="0" dirty="0">
              <a:solidFill>
                <a:srgbClr val="FFF1CF"/>
              </a:solidFill>
            </a:endParaRPr>
          </a:p>
        </p:txBody>
      </p:sp>
      <p:pic>
        <p:nvPicPr>
          <p:cNvPr id="2" name="Picture 1" descr="DSCF4381.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3"/>
            <a:ext cx="9144000" cy="6835553"/>
          </a:xfrm>
          <a:prstGeom prst="rect">
            <a:avLst/>
          </a:prstGeom>
        </p:spPr>
      </p:pic>
      <p:sp>
        <p:nvSpPr>
          <p:cNvPr id="4" name="TextBox 3"/>
          <p:cNvSpPr txBox="1"/>
          <p:nvPr/>
        </p:nvSpPr>
        <p:spPr>
          <a:xfrm>
            <a:off x="3" y="6309323"/>
            <a:ext cx="5126111" cy="769441"/>
          </a:xfrm>
          <a:prstGeom prst="rect">
            <a:avLst/>
          </a:prstGeom>
          <a:noFill/>
        </p:spPr>
        <p:txBody>
          <a:bodyPr wrap="none" rtlCol="0">
            <a:spAutoFit/>
          </a:bodyPr>
          <a:lstStyle/>
          <a:p>
            <a:r>
              <a:rPr lang="en-NZ" sz="2400" i="0" dirty="0">
                <a:latin typeface="Helvetica"/>
                <a:ea typeface="ＭＳ Ｐゴシック" pitchFamily="-108" charset="-128"/>
                <a:cs typeface="Helvetica"/>
              </a:rPr>
              <a:t>Esther</a:t>
            </a:r>
            <a:r>
              <a:rPr lang="en-AU" sz="2400" i="0" dirty="0">
                <a:latin typeface="Helvetica"/>
                <a:ea typeface="ＭＳ Ｐゴシック" pitchFamily="-108" charset="-128"/>
                <a:cs typeface="Helvetica"/>
              </a:rPr>
              <a:t> </a:t>
            </a:r>
            <a:r>
              <a:rPr lang="en-NZ" sz="2400" i="0" dirty="0">
                <a:latin typeface="Helvetica"/>
                <a:ea typeface="ＭＳ Ｐゴシック" pitchFamily="-108" charset="-128"/>
                <a:cs typeface="Helvetica"/>
              </a:rPr>
              <a:t>Keyte </a:t>
            </a:r>
            <a:r>
              <a:rPr lang="en-NZ" sz="2400" i="0" dirty="0" smtClean="0">
                <a:latin typeface="Helvetica"/>
                <a:ea typeface="ＭＳ Ｐゴシック" pitchFamily="-108" charset="-128"/>
                <a:cs typeface="Helvetica"/>
              </a:rPr>
              <a:t>Beattie, </a:t>
            </a:r>
            <a:r>
              <a:rPr lang="en-NZ" sz="2400" dirty="0" smtClean="0">
                <a:latin typeface="Helvetica"/>
                <a:ea typeface="ＭＳ Ｐゴシック" pitchFamily="-108" charset="-128"/>
                <a:cs typeface="Helvetica"/>
              </a:rPr>
              <a:t>Circus </a:t>
            </a:r>
            <a:r>
              <a:rPr lang="en-NZ" sz="2400" dirty="0">
                <a:latin typeface="Helvetica"/>
                <a:ea typeface="ＭＳ Ｐゴシック" pitchFamily="-108" charset="-128"/>
                <a:cs typeface="Helvetica"/>
              </a:rPr>
              <a:t>Royale</a:t>
            </a:r>
            <a:endParaRPr lang="en-AU" sz="2400" dirty="0">
              <a:latin typeface="Helvetica"/>
              <a:ea typeface="ＭＳ Ｐゴシック" pitchFamily="-108" charset="-128"/>
              <a:cs typeface="Helvetica"/>
            </a:endParaRPr>
          </a:p>
          <a:p>
            <a:endParaRPr lang="en-US" dirty="0"/>
          </a:p>
        </p:txBody>
      </p:sp>
    </p:spTree>
    <p:extLst>
      <p:ext uri="{BB962C8B-B14F-4D97-AF65-F5344CB8AC3E}">
        <p14:creationId xmlns:p14="http://schemas.microsoft.com/office/powerpoint/2010/main" val="3099393993"/>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51722" y="6093296"/>
            <a:ext cx="3877985" cy="400110"/>
          </a:xfrm>
          <a:prstGeom prst="rect">
            <a:avLst/>
          </a:prstGeom>
          <a:noFill/>
        </p:spPr>
        <p:txBody>
          <a:bodyPr wrap="none" rtlCol="0">
            <a:spAutoFit/>
          </a:bodyPr>
          <a:lstStyle/>
          <a:p>
            <a:r>
              <a:rPr lang="en-US" i="0" dirty="0" smtClean="0">
                <a:solidFill>
                  <a:srgbClr val="FFF1CF"/>
                </a:solidFill>
              </a:rPr>
              <a:t>Paper-engineering elective 2014</a:t>
            </a:r>
            <a:endParaRPr lang="en-US" i="0" dirty="0">
              <a:solidFill>
                <a:srgbClr val="FFF1CF"/>
              </a:solidFill>
            </a:endParaRPr>
          </a:p>
        </p:txBody>
      </p:sp>
      <p:pic>
        <p:nvPicPr>
          <p:cNvPr id="2" name="Picture 1" descr="DSCF4383.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9632"/>
            <a:ext cx="9144000" cy="6867632"/>
          </a:xfrm>
          <a:prstGeom prst="rect">
            <a:avLst/>
          </a:prstGeom>
        </p:spPr>
      </p:pic>
      <p:sp>
        <p:nvSpPr>
          <p:cNvPr id="4" name="Rectangle 3"/>
          <p:cNvSpPr/>
          <p:nvPr/>
        </p:nvSpPr>
        <p:spPr>
          <a:xfrm>
            <a:off x="23867" y="6165306"/>
            <a:ext cx="5059761" cy="830997"/>
          </a:xfrm>
          <a:prstGeom prst="rect">
            <a:avLst/>
          </a:prstGeom>
        </p:spPr>
        <p:txBody>
          <a:bodyPr wrap="none">
            <a:spAutoFit/>
          </a:bodyPr>
          <a:lstStyle/>
          <a:p>
            <a:r>
              <a:rPr lang="en-US" sz="2400" dirty="0" err="1" smtClean="0">
                <a:solidFill>
                  <a:srgbClr val="FFF1CF"/>
                </a:solidFill>
              </a:rPr>
              <a:t>Moana</a:t>
            </a:r>
            <a:r>
              <a:rPr lang="en-US" sz="2400" dirty="0" smtClean="0">
                <a:solidFill>
                  <a:srgbClr val="FFF1CF"/>
                </a:solidFill>
              </a:rPr>
              <a:t> </a:t>
            </a:r>
            <a:r>
              <a:rPr lang="en-US" sz="2400" dirty="0" err="1" smtClean="0">
                <a:solidFill>
                  <a:srgbClr val="FFF1CF"/>
                </a:solidFill>
              </a:rPr>
              <a:t>Hibbs</a:t>
            </a:r>
            <a:r>
              <a:rPr lang="en-US" sz="2400" dirty="0" smtClean="0">
                <a:solidFill>
                  <a:srgbClr val="FFF1CF"/>
                </a:solidFill>
              </a:rPr>
              <a:t>, </a:t>
            </a:r>
            <a:r>
              <a:rPr lang="en-US" sz="2400" i="0" dirty="0">
                <a:solidFill>
                  <a:srgbClr val="FFF1CF"/>
                </a:solidFill>
              </a:rPr>
              <a:t>2014, Business card</a:t>
            </a:r>
            <a:r>
              <a:rPr lang="en-US" sz="2400" i="0" dirty="0" smtClean="0">
                <a:solidFill>
                  <a:srgbClr val="FFF1CF"/>
                </a:solidFill>
              </a:rPr>
              <a:t>.</a:t>
            </a:r>
          </a:p>
          <a:p>
            <a:r>
              <a:rPr lang="en-US" sz="2400" i="0" dirty="0" smtClean="0">
                <a:solidFill>
                  <a:srgbClr val="FFF1CF"/>
                </a:solidFill>
              </a:rPr>
              <a:t> </a:t>
            </a:r>
            <a:endParaRPr lang="en-US" sz="2400" dirty="0"/>
          </a:p>
        </p:txBody>
      </p:sp>
    </p:spTree>
    <p:extLst>
      <p:ext uri="{BB962C8B-B14F-4D97-AF65-F5344CB8AC3E}">
        <p14:creationId xmlns:p14="http://schemas.microsoft.com/office/powerpoint/2010/main" val="2626129153"/>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51722" y="6093296"/>
            <a:ext cx="3877985" cy="400110"/>
          </a:xfrm>
          <a:prstGeom prst="rect">
            <a:avLst/>
          </a:prstGeom>
          <a:noFill/>
        </p:spPr>
        <p:txBody>
          <a:bodyPr wrap="none" rtlCol="0">
            <a:spAutoFit/>
          </a:bodyPr>
          <a:lstStyle/>
          <a:p>
            <a:r>
              <a:rPr lang="en-US" i="0" dirty="0" smtClean="0">
                <a:solidFill>
                  <a:srgbClr val="FFF1CF"/>
                </a:solidFill>
              </a:rPr>
              <a:t>Paper-engineering elective 2014</a:t>
            </a:r>
            <a:endParaRPr lang="en-US" i="0" dirty="0">
              <a:solidFill>
                <a:srgbClr val="FFF1CF"/>
              </a:solidFill>
            </a:endParaRPr>
          </a:p>
        </p:txBody>
      </p:sp>
      <p:pic>
        <p:nvPicPr>
          <p:cNvPr id="2" name="Picture 1" descr="DSCF4387.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27996"/>
            <a:ext cx="9144000" cy="6985996"/>
          </a:xfrm>
          <a:prstGeom prst="rect">
            <a:avLst/>
          </a:prstGeom>
        </p:spPr>
      </p:pic>
      <p:sp>
        <p:nvSpPr>
          <p:cNvPr id="5" name="Rectangle 4"/>
          <p:cNvSpPr/>
          <p:nvPr/>
        </p:nvSpPr>
        <p:spPr>
          <a:xfrm>
            <a:off x="3010899" y="6237315"/>
            <a:ext cx="5639923" cy="461665"/>
          </a:xfrm>
          <a:prstGeom prst="rect">
            <a:avLst/>
          </a:prstGeom>
        </p:spPr>
        <p:txBody>
          <a:bodyPr wrap="none">
            <a:spAutoFit/>
          </a:bodyPr>
          <a:lstStyle/>
          <a:p>
            <a:r>
              <a:rPr lang="en-NZ" sz="2400" i="0" dirty="0">
                <a:latin typeface="Helvetica"/>
                <a:ea typeface="ＭＳ Ｐゴシック" pitchFamily="-108" charset="-128"/>
                <a:cs typeface="Helvetica"/>
              </a:rPr>
              <a:t>Hina</a:t>
            </a:r>
            <a:r>
              <a:rPr lang="en-AU" sz="2400" i="0" dirty="0">
                <a:latin typeface="Helvetica"/>
                <a:ea typeface="ＭＳ Ｐゴシック" pitchFamily="-108" charset="-128"/>
                <a:cs typeface="Helvetica"/>
              </a:rPr>
              <a:t> </a:t>
            </a:r>
            <a:r>
              <a:rPr lang="en-NZ" sz="2400" i="0" dirty="0">
                <a:latin typeface="Helvetica"/>
                <a:ea typeface="ＭＳ Ｐゴシック" pitchFamily="-108" charset="-128"/>
                <a:cs typeface="Helvetica"/>
              </a:rPr>
              <a:t>Patel</a:t>
            </a:r>
            <a:r>
              <a:rPr lang="en-AU" sz="2400" i="0" dirty="0">
                <a:latin typeface="Times" pitchFamily="-108" charset="0"/>
                <a:ea typeface="ＭＳ Ｐゴシック" pitchFamily="-108" charset="-128"/>
                <a:cs typeface="ＭＳ Ｐゴシック" pitchFamily="-108" charset="-128"/>
              </a:rPr>
              <a:t>, </a:t>
            </a:r>
            <a:r>
              <a:rPr lang="en-NZ" sz="2400" dirty="0">
                <a:latin typeface="Helvetica"/>
                <a:ea typeface="ＭＳ Ｐゴシック" pitchFamily="-108" charset="-128"/>
                <a:cs typeface="Helvetica"/>
              </a:rPr>
              <a:t>Chacharoh Bandit case files</a:t>
            </a:r>
            <a:endParaRPr lang="en-AU" sz="2400" dirty="0">
              <a:latin typeface="Helvetica"/>
              <a:ea typeface="ＭＳ Ｐゴシック" pitchFamily="-108" charset="-128"/>
              <a:cs typeface="Helvetica"/>
            </a:endParaRPr>
          </a:p>
        </p:txBody>
      </p:sp>
    </p:spTree>
    <p:extLst>
      <p:ext uri="{BB962C8B-B14F-4D97-AF65-F5344CB8AC3E}">
        <p14:creationId xmlns:p14="http://schemas.microsoft.com/office/powerpoint/2010/main" val="671561759"/>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51722" y="6093296"/>
            <a:ext cx="3877985" cy="400110"/>
          </a:xfrm>
          <a:prstGeom prst="rect">
            <a:avLst/>
          </a:prstGeom>
          <a:noFill/>
        </p:spPr>
        <p:txBody>
          <a:bodyPr wrap="none" rtlCol="0">
            <a:spAutoFit/>
          </a:bodyPr>
          <a:lstStyle/>
          <a:p>
            <a:r>
              <a:rPr lang="en-US" i="0" dirty="0" smtClean="0">
                <a:solidFill>
                  <a:srgbClr val="FFF1CF"/>
                </a:solidFill>
              </a:rPr>
              <a:t>Paper-engineering elective 2014</a:t>
            </a:r>
            <a:endParaRPr lang="en-US" i="0" dirty="0">
              <a:solidFill>
                <a:srgbClr val="FFF1CF"/>
              </a:solidFill>
            </a:endParaRPr>
          </a:p>
        </p:txBody>
      </p:sp>
      <p:pic>
        <p:nvPicPr>
          <p:cNvPr id="2" name="Picture 1" descr="DSCF4245Casey Clark.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826" y="0"/>
            <a:ext cx="9131175" cy="6858000"/>
          </a:xfrm>
          <a:prstGeom prst="rect">
            <a:avLst/>
          </a:prstGeom>
        </p:spPr>
      </p:pic>
      <p:sp>
        <p:nvSpPr>
          <p:cNvPr id="4" name="Rectangle 3"/>
          <p:cNvSpPr/>
          <p:nvPr/>
        </p:nvSpPr>
        <p:spPr>
          <a:xfrm>
            <a:off x="971601" y="6165307"/>
            <a:ext cx="8388424" cy="461665"/>
          </a:xfrm>
          <a:prstGeom prst="rect">
            <a:avLst/>
          </a:prstGeom>
        </p:spPr>
        <p:txBody>
          <a:bodyPr wrap="square">
            <a:spAutoFit/>
          </a:bodyPr>
          <a:lstStyle/>
          <a:p>
            <a:pPr algn="l">
              <a:spcBef>
                <a:spcPct val="30000"/>
              </a:spcBef>
              <a:defRPr/>
            </a:pPr>
            <a:r>
              <a:rPr lang="en-US" sz="2400" dirty="0"/>
              <a:t>The Kiwi Kids Guide to Time </a:t>
            </a:r>
            <a:r>
              <a:rPr lang="en-US" sz="2400" dirty="0" smtClean="0"/>
              <a:t>Travel, </a:t>
            </a:r>
            <a:r>
              <a:rPr lang="en-US" sz="2400" i="0" dirty="0" smtClean="0"/>
              <a:t>Casey </a:t>
            </a:r>
            <a:r>
              <a:rPr lang="en-US" sz="2400" i="0" dirty="0"/>
              <a:t>Clark, 2014</a:t>
            </a:r>
            <a:endParaRPr lang="en-US" sz="2400" dirty="0"/>
          </a:p>
        </p:txBody>
      </p:sp>
    </p:spTree>
    <p:extLst>
      <p:ext uri="{BB962C8B-B14F-4D97-AF65-F5344CB8AC3E}">
        <p14:creationId xmlns:p14="http://schemas.microsoft.com/office/powerpoint/2010/main" val="4180590786"/>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51722" y="6093296"/>
            <a:ext cx="3877985" cy="400110"/>
          </a:xfrm>
          <a:prstGeom prst="rect">
            <a:avLst/>
          </a:prstGeom>
          <a:noFill/>
        </p:spPr>
        <p:txBody>
          <a:bodyPr wrap="none" rtlCol="0">
            <a:spAutoFit/>
          </a:bodyPr>
          <a:lstStyle/>
          <a:p>
            <a:r>
              <a:rPr lang="en-US" i="0" dirty="0" smtClean="0">
                <a:solidFill>
                  <a:srgbClr val="FFF1CF"/>
                </a:solidFill>
              </a:rPr>
              <a:t>Paper-engineering elective 2014</a:t>
            </a:r>
            <a:endParaRPr lang="en-US" i="0" dirty="0">
              <a:solidFill>
                <a:srgbClr val="FFF1CF"/>
              </a:solidFill>
            </a:endParaRPr>
          </a:p>
        </p:txBody>
      </p:sp>
      <p:pic>
        <p:nvPicPr>
          <p:cNvPr id="2" name="Picture 1" descr="DSCF4385.jpg"/>
          <p:cNvPicPr>
            <a:picLocks noChangeAspect="1"/>
          </p:cNvPicPr>
          <p:nvPr/>
        </p:nvPicPr>
        <p:blipFill rotWithShape="1">
          <a:blip r:embed="rId3" cstate="email">
            <a:extLst>
              <a:ext uri="{28A0092B-C50C-407E-A947-70E740481C1C}">
                <a14:useLocalDpi xmlns:a14="http://schemas.microsoft.com/office/drawing/2010/main"/>
              </a:ext>
            </a:extLst>
          </a:blip>
          <a:srcRect t="-172"/>
          <a:stretch/>
        </p:blipFill>
        <p:spPr>
          <a:xfrm>
            <a:off x="-2622" y="-21367"/>
            <a:ext cx="9681704" cy="6878603"/>
          </a:xfrm>
          <a:prstGeom prst="rect">
            <a:avLst/>
          </a:prstGeom>
        </p:spPr>
      </p:pic>
      <p:sp>
        <p:nvSpPr>
          <p:cNvPr id="5" name="Rectangle 4"/>
          <p:cNvSpPr/>
          <p:nvPr/>
        </p:nvSpPr>
        <p:spPr>
          <a:xfrm>
            <a:off x="179512" y="5517232"/>
            <a:ext cx="5040560" cy="941796"/>
          </a:xfrm>
          <a:prstGeom prst="rect">
            <a:avLst/>
          </a:prstGeom>
        </p:spPr>
        <p:txBody>
          <a:bodyPr wrap="square">
            <a:spAutoFit/>
          </a:bodyPr>
          <a:lstStyle/>
          <a:p>
            <a:pPr algn="l">
              <a:spcBef>
                <a:spcPct val="30000"/>
              </a:spcBef>
              <a:defRPr/>
            </a:pPr>
            <a:r>
              <a:rPr lang="en-US" sz="2400" dirty="0" smtClean="0"/>
              <a:t>The </a:t>
            </a:r>
            <a:r>
              <a:rPr lang="en-US" sz="2400" dirty="0"/>
              <a:t>Kiwi Kids Guide to Time </a:t>
            </a:r>
            <a:r>
              <a:rPr lang="en-US" sz="2400" dirty="0" smtClean="0"/>
              <a:t>Travel</a:t>
            </a:r>
          </a:p>
          <a:p>
            <a:pPr algn="l">
              <a:spcBef>
                <a:spcPct val="30000"/>
              </a:spcBef>
              <a:defRPr/>
            </a:pPr>
            <a:r>
              <a:rPr lang="en-US" sz="2400" i="0" dirty="0"/>
              <a:t>Casey Clark, </a:t>
            </a:r>
            <a:r>
              <a:rPr lang="en-US" sz="2400" i="0" dirty="0" smtClean="0"/>
              <a:t>2014</a:t>
            </a:r>
            <a:endParaRPr lang="en-US" sz="2400" dirty="0"/>
          </a:p>
        </p:txBody>
      </p:sp>
    </p:spTree>
    <p:extLst>
      <p:ext uri="{BB962C8B-B14F-4D97-AF65-F5344CB8AC3E}">
        <p14:creationId xmlns:p14="http://schemas.microsoft.com/office/powerpoint/2010/main" val="972021196"/>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51722" y="6093296"/>
            <a:ext cx="3877985" cy="400110"/>
          </a:xfrm>
          <a:prstGeom prst="rect">
            <a:avLst/>
          </a:prstGeom>
          <a:noFill/>
        </p:spPr>
        <p:txBody>
          <a:bodyPr wrap="none" rtlCol="0">
            <a:spAutoFit/>
          </a:bodyPr>
          <a:lstStyle/>
          <a:p>
            <a:r>
              <a:rPr lang="en-US" i="0" dirty="0" smtClean="0">
                <a:solidFill>
                  <a:srgbClr val="FFF1CF"/>
                </a:solidFill>
              </a:rPr>
              <a:t>Paper-engineering elective 2014</a:t>
            </a:r>
            <a:endParaRPr lang="en-US" i="0" dirty="0">
              <a:solidFill>
                <a:srgbClr val="FFF1CF"/>
              </a:solidFill>
            </a:endParaRPr>
          </a:p>
        </p:txBody>
      </p:sp>
      <p:pic>
        <p:nvPicPr>
          <p:cNvPr id="2" name="Picture 1" descr="DSCF4386.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118" y="4235"/>
            <a:ext cx="9125540" cy="6853767"/>
          </a:xfrm>
          <a:prstGeom prst="rect">
            <a:avLst/>
          </a:prstGeom>
        </p:spPr>
      </p:pic>
      <p:sp>
        <p:nvSpPr>
          <p:cNvPr id="4" name="Rectangle 3"/>
          <p:cNvSpPr/>
          <p:nvPr/>
        </p:nvSpPr>
        <p:spPr>
          <a:xfrm>
            <a:off x="179513" y="6165307"/>
            <a:ext cx="5872183" cy="461665"/>
          </a:xfrm>
          <a:prstGeom prst="rect">
            <a:avLst/>
          </a:prstGeom>
        </p:spPr>
        <p:txBody>
          <a:bodyPr wrap="none">
            <a:spAutoFit/>
          </a:bodyPr>
          <a:lstStyle/>
          <a:p>
            <a:pPr algn="l">
              <a:spcBef>
                <a:spcPct val="30000"/>
              </a:spcBef>
              <a:defRPr/>
            </a:pPr>
            <a:r>
              <a:rPr lang="en-US" sz="2400" dirty="0">
                <a:solidFill>
                  <a:srgbClr val="000000"/>
                </a:solidFill>
              </a:rPr>
              <a:t>Black + White House</a:t>
            </a:r>
            <a:r>
              <a:rPr lang="en-US" sz="2400" dirty="0" smtClean="0">
                <a:solidFill>
                  <a:srgbClr val="000000"/>
                </a:solidFill>
              </a:rPr>
              <a:t>,       </a:t>
            </a:r>
            <a:r>
              <a:rPr lang="en-US" sz="2400" i="0" dirty="0" smtClean="0">
                <a:solidFill>
                  <a:srgbClr val="000000"/>
                </a:solidFill>
              </a:rPr>
              <a:t>Kino </a:t>
            </a:r>
            <a:r>
              <a:rPr lang="en-US" sz="2400" i="0" dirty="0">
                <a:solidFill>
                  <a:srgbClr val="000000"/>
                </a:solidFill>
              </a:rPr>
              <a:t>Chu, 2014</a:t>
            </a:r>
          </a:p>
        </p:txBody>
      </p:sp>
    </p:spTree>
    <p:extLst>
      <p:ext uri="{BB962C8B-B14F-4D97-AF65-F5344CB8AC3E}">
        <p14:creationId xmlns:p14="http://schemas.microsoft.com/office/powerpoint/2010/main" val="4214249216"/>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51722" y="6093296"/>
            <a:ext cx="3877985" cy="400110"/>
          </a:xfrm>
          <a:prstGeom prst="rect">
            <a:avLst/>
          </a:prstGeom>
          <a:noFill/>
        </p:spPr>
        <p:txBody>
          <a:bodyPr wrap="none" rtlCol="0">
            <a:spAutoFit/>
          </a:bodyPr>
          <a:lstStyle/>
          <a:p>
            <a:r>
              <a:rPr lang="en-US" i="0" dirty="0" smtClean="0">
                <a:solidFill>
                  <a:srgbClr val="FFF1CF"/>
                </a:solidFill>
              </a:rPr>
              <a:t>Paper-engineering elective 2014</a:t>
            </a:r>
            <a:endParaRPr lang="en-US" i="0" dirty="0">
              <a:solidFill>
                <a:srgbClr val="FFF1CF"/>
              </a:solidFill>
            </a:endParaRPr>
          </a:p>
        </p:txBody>
      </p:sp>
      <p:pic>
        <p:nvPicPr>
          <p:cNvPr id="2" name="Picture 1" descr="DSCF4235Kino Chu..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0"/>
            <a:ext cx="9144001" cy="6858000"/>
          </a:xfrm>
          <a:prstGeom prst="rect">
            <a:avLst/>
          </a:prstGeom>
        </p:spPr>
      </p:pic>
      <p:sp>
        <p:nvSpPr>
          <p:cNvPr id="4" name="Rectangle 3"/>
          <p:cNvSpPr/>
          <p:nvPr/>
        </p:nvSpPr>
        <p:spPr>
          <a:xfrm>
            <a:off x="7452320" y="6373832"/>
            <a:ext cx="1450788" cy="461665"/>
          </a:xfrm>
          <a:prstGeom prst="rect">
            <a:avLst/>
          </a:prstGeom>
        </p:spPr>
        <p:txBody>
          <a:bodyPr wrap="none">
            <a:spAutoFit/>
          </a:bodyPr>
          <a:lstStyle/>
          <a:p>
            <a:pPr algn="l">
              <a:spcBef>
                <a:spcPct val="30000"/>
              </a:spcBef>
              <a:defRPr/>
            </a:pPr>
            <a:r>
              <a:rPr lang="en-US" sz="2400" i="0" dirty="0" smtClean="0">
                <a:solidFill>
                  <a:srgbClr val="000000"/>
                </a:solidFill>
              </a:rPr>
              <a:t>Kino Chu</a:t>
            </a:r>
            <a:endParaRPr lang="en-US" sz="2400" i="0" dirty="0">
              <a:solidFill>
                <a:srgbClr val="000000"/>
              </a:solidFill>
            </a:endParaRPr>
          </a:p>
        </p:txBody>
      </p:sp>
    </p:spTree>
    <p:extLst>
      <p:ext uri="{BB962C8B-B14F-4D97-AF65-F5344CB8AC3E}">
        <p14:creationId xmlns:p14="http://schemas.microsoft.com/office/powerpoint/2010/main" val="56673617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N open package a.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4027"/>
            <a:ext cx="9144000" cy="6882754"/>
          </a:xfrm>
          <a:prstGeom prst="rect">
            <a:avLst/>
          </a:prstGeom>
        </p:spPr>
      </p:pic>
    </p:spTree>
    <p:extLst>
      <p:ext uri="{BB962C8B-B14F-4D97-AF65-F5344CB8AC3E}">
        <p14:creationId xmlns:p14="http://schemas.microsoft.com/office/powerpoint/2010/main" val="20374761"/>
      </p:ext>
    </p:extLst>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51722" y="6093296"/>
            <a:ext cx="3877985" cy="400110"/>
          </a:xfrm>
          <a:prstGeom prst="rect">
            <a:avLst/>
          </a:prstGeom>
          <a:noFill/>
        </p:spPr>
        <p:txBody>
          <a:bodyPr wrap="none" rtlCol="0">
            <a:spAutoFit/>
          </a:bodyPr>
          <a:lstStyle/>
          <a:p>
            <a:r>
              <a:rPr lang="en-US" i="0" dirty="0" smtClean="0">
                <a:solidFill>
                  <a:srgbClr val="FFF1CF"/>
                </a:solidFill>
              </a:rPr>
              <a:t>Paper-engineering elective 2014</a:t>
            </a:r>
            <a:endParaRPr lang="en-US" i="0" dirty="0">
              <a:solidFill>
                <a:srgbClr val="FFF1CF"/>
              </a:solidFill>
            </a:endParaRPr>
          </a:p>
        </p:txBody>
      </p:sp>
      <p:pic>
        <p:nvPicPr>
          <p:cNvPr id="2" name="Picture 1" descr="DSCF4402.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67632"/>
          </a:xfrm>
          <a:prstGeom prst="rect">
            <a:avLst/>
          </a:prstGeom>
        </p:spPr>
      </p:pic>
      <p:sp>
        <p:nvSpPr>
          <p:cNvPr id="4" name="Rectangle 3"/>
          <p:cNvSpPr/>
          <p:nvPr/>
        </p:nvSpPr>
        <p:spPr>
          <a:xfrm>
            <a:off x="6458111" y="6237315"/>
            <a:ext cx="2340004" cy="461665"/>
          </a:xfrm>
          <a:prstGeom prst="rect">
            <a:avLst/>
          </a:prstGeom>
        </p:spPr>
        <p:txBody>
          <a:bodyPr wrap="none">
            <a:spAutoFit/>
          </a:bodyPr>
          <a:lstStyle/>
          <a:p>
            <a:r>
              <a:rPr lang="en-NZ" sz="2400" i="0" dirty="0">
                <a:latin typeface="Helvetica"/>
                <a:ea typeface="ＭＳ Ｐゴシック" pitchFamily="-108" charset="-128"/>
                <a:cs typeface="Helvetica"/>
              </a:rPr>
              <a:t>Makiro</a:t>
            </a:r>
            <a:r>
              <a:rPr lang="en-AU" sz="2400" i="0" dirty="0">
                <a:latin typeface="Helvetica"/>
                <a:ea typeface="ＭＳ Ｐゴシック" pitchFamily="-108" charset="-128"/>
                <a:cs typeface="Helvetica"/>
              </a:rPr>
              <a:t> </a:t>
            </a:r>
            <a:r>
              <a:rPr lang="en-NZ" sz="2400" i="0" dirty="0">
                <a:latin typeface="Helvetica"/>
                <a:ea typeface="ＭＳ Ｐゴシック" pitchFamily="-108" charset="-128"/>
                <a:cs typeface="Helvetica"/>
              </a:rPr>
              <a:t>Oygania</a:t>
            </a:r>
            <a:endParaRPr lang="en-US" sz="2400" i="0" dirty="0">
              <a:latin typeface="Helvetica"/>
              <a:cs typeface="Helvetica"/>
            </a:endParaRPr>
          </a:p>
        </p:txBody>
      </p:sp>
    </p:spTree>
    <p:extLst>
      <p:ext uri="{BB962C8B-B14F-4D97-AF65-F5344CB8AC3E}">
        <p14:creationId xmlns:p14="http://schemas.microsoft.com/office/powerpoint/2010/main" val="2971378518"/>
      </p:ext>
    </p:extLst>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51722" y="6093296"/>
            <a:ext cx="3877985" cy="400110"/>
          </a:xfrm>
          <a:prstGeom prst="rect">
            <a:avLst/>
          </a:prstGeom>
          <a:noFill/>
        </p:spPr>
        <p:txBody>
          <a:bodyPr wrap="none" rtlCol="0">
            <a:spAutoFit/>
          </a:bodyPr>
          <a:lstStyle/>
          <a:p>
            <a:r>
              <a:rPr lang="en-US" i="0" dirty="0" smtClean="0">
                <a:solidFill>
                  <a:srgbClr val="FFF1CF"/>
                </a:solidFill>
              </a:rPr>
              <a:t>Paper-engineering elective 2014</a:t>
            </a:r>
            <a:endParaRPr lang="en-US" i="0" dirty="0">
              <a:solidFill>
                <a:srgbClr val="FFF1CF"/>
              </a:solidFill>
            </a:endParaRPr>
          </a:p>
        </p:txBody>
      </p:sp>
      <p:pic>
        <p:nvPicPr>
          <p:cNvPr id="2" name="Picture 1" descr="DSCF4390.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67632"/>
          </a:xfrm>
          <a:prstGeom prst="rect">
            <a:avLst/>
          </a:prstGeom>
        </p:spPr>
      </p:pic>
      <p:sp>
        <p:nvSpPr>
          <p:cNvPr id="4" name="Rectangle 3"/>
          <p:cNvSpPr/>
          <p:nvPr/>
        </p:nvSpPr>
        <p:spPr>
          <a:xfrm>
            <a:off x="5292080" y="6374456"/>
            <a:ext cx="4572000" cy="461665"/>
          </a:xfrm>
          <a:prstGeom prst="rect">
            <a:avLst/>
          </a:prstGeom>
        </p:spPr>
        <p:txBody>
          <a:bodyPr>
            <a:spAutoFit/>
          </a:bodyPr>
          <a:lstStyle/>
          <a:p>
            <a:r>
              <a:rPr lang="en-NZ" sz="2400" i="0" dirty="0" smtClean="0">
                <a:solidFill>
                  <a:srgbClr val="000000"/>
                </a:solidFill>
                <a:latin typeface="Helvetica"/>
                <a:ea typeface="ＭＳ Ｐゴシック" pitchFamily="-108" charset="-128"/>
                <a:cs typeface="Helvetica"/>
              </a:rPr>
              <a:t>Emma Stewart</a:t>
            </a:r>
            <a:endParaRPr lang="en-AU" sz="2400" i="0" dirty="0">
              <a:solidFill>
                <a:srgbClr val="000000"/>
              </a:solidFill>
              <a:latin typeface="Helvetica"/>
              <a:ea typeface="ＭＳ Ｐゴシック" pitchFamily="-108" charset="-128"/>
              <a:cs typeface="Helvetica"/>
            </a:endParaRPr>
          </a:p>
        </p:txBody>
      </p:sp>
    </p:spTree>
    <p:extLst>
      <p:ext uri="{BB962C8B-B14F-4D97-AF65-F5344CB8AC3E}">
        <p14:creationId xmlns:p14="http://schemas.microsoft.com/office/powerpoint/2010/main" val="1469113744"/>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51722" y="6093296"/>
            <a:ext cx="3877985" cy="400110"/>
          </a:xfrm>
          <a:prstGeom prst="rect">
            <a:avLst/>
          </a:prstGeom>
          <a:noFill/>
        </p:spPr>
        <p:txBody>
          <a:bodyPr wrap="none" rtlCol="0">
            <a:spAutoFit/>
          </a:bodyPr>
          <a:lstStyle/>
          <a:p>
            <a:r>
              <a:rPr lang="en-US" i="0" dirty="0" smtClean="0">
                <a:solidFill>
                  <a:srgbClr val="FFF1CF"/>
                </a:solidFill>
              </a:rPr>
              <a:t>Paper-engineering elective 2014</a:t>
            </a:r>
            <a:endParaRPr lang="en-US" i="0" dirty="0">
              <a:solidFill>
                <a:srgbClr val="FFF1CF"/>
              </a:solidFill>
            </a:endParaRPr>
          </a:p>
        </p:txBody>
      </p:sp>
      <p:pic>
        <p:nvPicPr>
          <p:cNvPr id="2" name="Picture 1" descr="DSCF4389.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826" y="0"/>
            <a:ext cx="9131175" cy="6858000"/>
          </a:xfrm>
          <a:prstGeom prst="rect">
            <a:avLst/>
          </a:prstGeom>
        </p:spPr>
      </p:pic>
      <p:sp>
        <p:nvSpPr>
          <p:cNvPr id="4" name="Rectangle 3"/>
          <p:cNvSpPr/>
          <p:nvPr/>
        </p:nvSpPr>
        <p:spPr>
          <a:xfrm>
            <a:off x="5148064" y="6237315"/>
            <a:ext cx="4245992" cy="461665"/>
          </a:xfrm>
          <a:prstGeom prst="rect">
            <a:avLst/>
          </a:prstGeom>
        </p:spPr>
        <p:txBody>
          <a:bodyPr wrap="square">
            <a:spAutoFit/>
          </a:bodyPr>
          <a:lstStyle/>
          <a:p>
            <a:r>
              <a:rPr lang="en-NZ" sz="2400" dirty="0" smtClean="0">
                <a:solidFill>
                  <a:srgbClr val="000000"/>
                </a:solidFill>
                <a:latin typeface="Helvetica"/>
                <a:ea typeface="ＭＳ Ｐゴシック" pitchFamily="-108" charset="-128"/>
                <a:cs typeface="Helvetica"/>
              </a:rPr>
              <a:t>Hang Ten, </a:t>
            </a:r>
            <a:r>
              <a:rPr lang="en-NZ" sz="2400" i="0" dirty="0" smtClean="0">
                <a:solidFill>
                  <a:srgbClr val="000000"/>
                </a:solidFill>
                <a:latin typeface="Helvetica"/>
                <a:ea typeface="ＭＳ Ｐゴシック" pitchFamily="-108" charset="-128"/>
                <a:cs typeface="Helvetica"/>
              </a:rPr>
              <a:t>Emma Stewart</a:t>
            </a:r>
            <a:endParaRPr lang="en-AU" sz="2400" i="0" dirty="0">
              <a:solidFill>
                <a:srgbClr val="000000"/>
              </a:solidFill>
              <a:latin typeface="Helvetica"/>
              <a:ea typeface="ＭＳ Ｐゴシック" pitchFamily="-108" charset="-128"/>
              <a:cs typeface="Helvetica"/>
            </a:endParaRPr>
          </a:p>
        </p:txBody>
      </p:sp>
    </p:spTree>
    <p:extLst>
      <p:ext uri="{BB962C8B-B14F-4D97-AF65-F5344CB8AC3E}">
        <p14:creationId xmlns:p14="http://schemas.microsoft.com/office/powerpoint/2010/main" val="3674884257"/>
      </p:ext>
    </p:extLst>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51722" y="6093296"/>
            <a:ext cx="3877985" cy="400110"/>
          </a:xfrm>
          <a:prstGeom prst="rect">
            <a:avLst/>
          </a:prstGeom>
          <a:noFill/>
        </p:spPr>
        <p:txBody>
          <a:bodyPr wrap="none" rtlCol="0">
            <a:spAutoFit/>
          </a:bodyPr>
          <a:lstStyle/>
          <a:p>
            <a:r>
              <a:rPr lang="en-US" i="0" dirty="0" smtClean="0">
                <a:solidFill>
                  <a:srgbClr val="FFF1CF"/>
                </a:solidFill>
              </a:rPr>
              <a:t>Paper-engineering elective 2014</a:t>
            </a:r>
            <a:endParaRPr lang="en-US" i="0" dirty="0">
              <a:solidFill>
                <a:srgbClr val="FFF1CF"/>
              </a:solidFill>
            </a:endParaRPr>
          </a:p>
        </p:txBody>
      </p:sp>
      <p:pic>
        <p:nvPicPr>
          <p:cNvPr id="2" name="Picture 1" descr="DSCF4393.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826" y="0"/>
            <a:ext cx="9131175" cy="6858000"/>
          </a:xfrm>
          <a:prstGeom prst="rect">
            <a:avLst/>
          </a:prstGeom>
        </p:spPr>
      </p:pic>
      <p:sp>
        <p:nvSpPr>
          <p:cNvPr id="4" name="Rectangle 3"/>
          <p:cNvSpPr/>
          <p:nvPr/>
        </p:nvSpPr>
        <p:spPr>
          <a:xfrm>
            <a:off x="179512" y="6388733"/>
            <a:ext cx="8964488" cy="461665"/>
          </a:xfrm>
          <a:prstGeom prst="rect">
            <a:avLst/>
          </a:prstGeom>
        </p:spPr>
        <p:txBody>
          <a:bodyPr wrap="square">
            <a:spAutoFit/>
          </a:bodyPr>
          <a:lstStyle/>
          <a:p>
            <a:r>
              <a:rPr lang="en-NZ" sz="2400" dirty="0">
                <a:solidFill>
                  <a:srgbClr val="FFF1CF"/>
                </a:solidFill>
                <a:latin typeface="Helvetica"/>
                <a:ea typeface="ＭＳ Ｐゴシック" pitchFamily="-108" charset="-128"/>
                <a:cs typeface="Helvetica"/>
              </a:rPr>
              <a:t>Raspberry French Macaron </a:t>
            </a:r>
            <a:r>
              <a:rPr lang="en-NZ" sz="2400" dirty="0" smtClean="0">
                <a:solidFill>
                  <a:srgbClr val="FFF1CF"/>
                </a:solidFill>
                <a:latin typeface="Helvetica"/>
                <a:ea typeface="ＭＳ Ｐゴシック" pitchFamily="-108" charset="-128"/>
                <a:cs typeface="Helvetica"/>
              </a:rPr>
              <a:t>Recipe, </a:t>
            </a:r>
            <a:r>
              <a:rPr lang="en-NZ" sz="2400" i="0" dirty="0" smtClean="0">
                <a:solidFill>
                  <a:srgbClr val="FFF1CF"/>
                </a:solidFill>
                <a:latin typeface="Helvetica"/>
                <a:ea typeface="ＭＳ Ｐゴシック" pitchFamily="-108" charset="-128"/>
                <a:cs typeface="Helvetica"/>
              </a:rPr>
              <a:t>Anne Lee</a:t>
            </a:r>
            <a:endParaRPr lang="en-AU" sz="2400" i="0" dirty="0">
              <a:solidFill>
                <a:srgbClr val="FFF1CF"/>
              </a:solidFill>
              <a:latin typeface="Helvetica"/>
              <a:ea typeface="ＭＳ Ｐゴシック" pitchFamily="-108" charset="-128"/>
              <a:cs typeface="Helvetica"/>
            </a:endParaRPr>
          </a:p>
        </p:txBody>
      </p:sp>
    </p:spTree>
    <p:extLst>
      <p:ext uri="{BB962C8B-B14F-4D97-AF65-F5344CB8AC3E}">
        <p14:creationId xmlns:p14="http://schemas.microsoft.com/office/powerpoint/2010/main" val="2713935440"/>
      </p:ext>
    </p:extLst>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51722" y="6093296"/>
            <a:ext cx="3877985" cy="400110"/>
          </a:xfrm>
          <a:prstGeom prst="rect">
            <a:avLst/>
          </a:prstGeom>
          <a:noFill/>
        </p:spPr>
        <p:txBody>
          <a:bodyPr wrap="none" rtlCol="0">
            <a:spAutoFit/>
          </a:bodyPr>
          <a:lstStyle/>
          <a:p>
            <a:r>
              <a:rPr lang="en-US" i="0" dirty="0" smtClean="0">
                <a:solidFill>
                  <a:srgbClr val="FFF1CF"/>
                </a:solidFill>
              </a:rPr>
              <a:t>Paper-engineering elective 2014</a:t>
            </a:r>
            <a:endParaRPr lang="en-US" i="0" dirty="0">
              <a:solidFill>
                <a:srgbClr val="FFF1CF"/>
              </a:solidFill>
            </a:endParaRPr>
          </a:p>
        </p:txBody>
      </p:sp>
      <p:pic>
        <p:nvPicPr>
          <p:cNvPr id="2" name="Picture 1" descr="DSCF4397.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5699" y="0"/>
            <a:ext cx="9199700" cy="6858000"/>
          </a:xfrm>
          <a:prstGeom prst="rect">
            <a:avLst/>
          </a:prstGeom>
        </p:spPr>
      </p:pic>
      <p:sp>
        <p:nvSpPr>
          <p:cNvPr id="5" name="TextBox 4"/>
          <p:cNvSpPr txBox="1"/>
          <p:nvPr/>
        </p:nvSpPr>
        <p:spPr>
          <a:xfrm>
            <a:off x="6485996" y="5719230"/>
            <a:ext cx="2644474" cy="1138773"/>
          </a:xfrm>
          <a:prstGeom prst="rect">
            <a:avLst/>
          </a:prstGeom>
          <a:noFill/>
        </p:spPr>
        <p:txBody>
          <a:bodyPr wrap="none" rtlCol="0">
            <a:spAutoFit/>
          </a:bodyPr>
          <a:lstStyle/>
          <a:p>
            <a:r>
              <a:rPr lang="en-NZ" sz="2400" dirty="0" smtClean="0"/>
              <a:t>The Wizard of Oz</a:t>
            </a:r>
          </a:p>
          <a:p>
            <a:r>
              <a:rPr lang="en-NZ" sz="2400" i="0" dirty="0" smtClean="0"/>
              <a:t>Angelina</a:t>
            </a:r>
            <a:r>
              <a:rPr lang="en-AU" sz="2400" i="0" dirty="0" smtClean="0"/>
              <a:t> </a:t>
            </a:r>
            <a:r>
              <a:rPr lang="en-NZ" sz="2400" i="0" dirty="0" smtClean="0"/>
              <a:t>Kim</a:t>
            </a:r>
            <a:endParaRPr lang="en-AU" sz="2400" i="0" dirty="0"/>
          </a:p>
          <a:p>
            <a:endParaRPr lang="en-US" dirty="0"/>
          </a:p>
        </p:txBody>
      </p:sp>
    </p:spTree>
    <p:extLst>
      <p:ext uri="{BB962C8B-B14F-4D97-AF65-F5344CB8AC3E}">
        <p14:creationId xmlns:p14="http://schemas.microsoft.com/office/powerpoint/2010/main" val="894974387"/>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51722" y="6093296"/>
            <a:ext cx="3877985" cy="400110"/>
          </a:xfrm>
          <a:prstGeom prst="rect">
            <a:avLst/>
          </a:prstGeom>
          <a:noFill/>
        </p:spPr>
        <p:txBody>
          <a:bodyPr wrap="none" rtlCol="0">
            <a:spAutoFit/>
          </a:bodyPr>
          <a:lstStyle/>
          <a:p>
            <a:r>
              <a:rPr lang="en-US" i="0" dirty="0" smtClean="0">
                <a:solidFill>
                  <a:srgbClr val="FFF1CF"/>
                </a:solidFill>
              </a:rPr>
              <a:t>Paper-engineering elective 2014</a:t>
            </a:r>
            <a:endParaRPr lang="en-US" i="0" dirty="0">
              <a:solidFill>
                <a:srgbClr val="FFF1CF"/>
              </a:solidFill>
            </a:endParaRPr>
          </a:p>
        </p:txBody>
      </p:sp>
      <p:pic>
        <p:nvPicPr>
          <p:cNvPr id="2" name="Picture 1" descr="DSCF4400.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67632"/>
          </a:xfrm>
          <a:prstGeom prst="rect">
            <a:avLst/>
          </a:prstGeom>
        </p:spPr>
      </p:pic>
    </p:spTree>
    <p:extLst>
      <p:ext uri="{BB962C8B-B14F-4D97-AF65-F5344CB8AC3E}">
        <p14:creationId xmlns:p14="http://schemas.microsoft.com/office/powerpoint/2010/main" val="1219182525"/>
      </p:ext>
    </p:extLst>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Rectangle 1"/>
          <p:cNvSpPr/>
          <p:nvPr/>
        </p:nvSpPr>
        <p:spPr>
          <a:xfrm>
            <a:off x="539554" y="14197"/>
            <a:ext cx="8064896" cy="7762124"/>
          </a:xfrm>
          <a:prstGeom prst="rect">
            <a:avLst/>
          </a:prstGeom>
        </p:spPr>
        <p:txBody>
          <a:bodyPr wrap="square">
            <a:spAutoFit/>
          </a:bodyPr>
          <a:lstStyle/>
          <a:p>
            <a:endParaRPr lang="en-US" sz="2400" b="1" dirty="0" smtClean="0">
              <a:latin typeface="Helvetica"/>
              <a:cs typeface="Helvetica"/>
            </a:endParaRPr>
          </a:p>
          <a:p>
            <a:r>
              <a:rPr lang="en-US" sz="2400" b="1" i="0" dirty="0" smtClean="0">
                <a:latin typeface="Helvetica"/>
                <a:cs typeface="Helvetica"/>
              </a:rPr>
              <a:t>ART + BOOK</a:t>
            </a:r>
            <a:endParaRPr lang="en-US" sz="2400" i="0" dirty="0" smtClean="0">
              <a:solidFill>
                <a:srgbClr val="FFF1D5"/>
              </a:solidFill>
              <a:latin typeface="Helvetica"/>
              <a:cs typeface="Helvetica"/>
            </a:endParaRPr>
          </a:p>
          <a:p>
            <a:pPr marL="0" indent="0">
              <a:buNone/>
            </a:pPr>
            <a:r>
              <a:rPr lang="en-US" sz="2400" i="0" dirty="0" smtClean="0">
                <a:latin typeface="Helvetica"/>
                <a:cs typeface="Helvetica"/>
              </a:rPr>
              <a:t>Last Section of Abstract</a:t>
            </a:r>
            <a:endParaRPr lang="en-US" sz="2400" i="0" dirty="0">
              <a:latin typeface="Helvetica"/>
              <a:cs typeface="Helvetica"/>
            </a:endParaRPr>
          </a:p>
          <a:p>
            <a:pPr algn="l"/>
            <a:endParaRPr lang="en-US" sz="2400" i="0" dirty="0">
              <a:solidFill>
                <a:srgbClr val="FFF1D5"/>
              </a:solidFill>
              <a:latin typeface="Helvetica"/>
              <a:cs typeface="Helvetica"/>
            </a:endParaRPr>
          </a:p>
          <a:p>
            <a:pPr algn="l">
              <a:spcBef>
                <a:spcPct val="30000"/>
              </a:spcBef>
              <a:defRPr/>
            </a:pPr>
            <a:r>
              <a:rPr lang="en-US" sz="2400" dirty="0" smtClean="0">
                <a:solidFill>
                  <a:srgbClr val="FFF1D5"/>
                </a:solidFill>
                <a:latin typeface="Helvetica"/>
                <a:cs typeface="Helvetica"/>
              </a:rPr>
              <a:t>How can movable </a:t>
            </a:r>
            <a:r>
              <a:rPr lang="en-US" sz="2400" dirty="0">
                <a:solidFill>
                  <a:srgbClr val="FFF1D5"/>
                </a:solidFill>
                <a:latin typeface="Helvetica"/>
                <a:cs typeface="Helvetica"/>
              </a:rPr>
              <a:t>books can retain value in a world of </a:t>
            </a:r>
            <a:r>
              <a:rPr lang="en-US" sz="2400" dirty="0" smtClean="0">
                <a:solidFill>
                  <a:srgbClr val="FFF1D5"/>
                </a:solidFill>
                <a:latin typeface="Helvetica"/>
                <a:cs typeface="Helvetica"/>
              </a:rPr>
              <a:t>growing digital interactivity? </a:t>
            </a:r>
          </a:p>
          <a:p>
            <a:pPr algn="l">
              <a:spcBef>
                <a:spcPct val="30000"/>
              </a:spcBef>
              <a:defRPr/>
            </a:pPr>
            <a:endParaRPr lang="en-AU" altLang="ja-JP" sz="2400" i="0" dirty="0" smtClean="0">
              <a:solidFill>
                <a:srgbClr val="000000"/>
              </a:solidFill>
              <a:latin typeface="Callibri"/>
              <a:cs typeface="Callibri"/>
            </a:endParaRPr>
          </a:p>
          <a:p>
            <a:pPr algn="l">
              <a:spcBef>
                <a:spcPct val="30000"/>
              </a:spcBef>
              <a:defRPr/>
            </a:pPr>
            <a:r>
              <a:rPr lang="en-AU" altLang="ja-JP" sz="2400" i="0" dirty="0" smtClean="0">
                <a:solidFill>
                  <a:srgbClr val="000000"/>
                </a:solidFill>
                <a:latin typeface="Callibri"/>
                <a:cs typeface="Callibri"/>
              </a:rPr>
              <a:t>Analogue </a:t>
            </a:r>
            <a:r>
              <a:rPr lang="en-AU" altLang="ja-JP" sz="2400" i="0" dirty="0">
                <a:solidFill>
                  <a:srgbClr val="000000"/>
                </a:solidFill>
                <a:latin typeface="Callibri"/>
                <a:cs typeface="Callibri"/>
              </a:rPr>
              <a:t>and Digital </a:t>
            </a:r>
            <a:r>
              <a:rPr lang="en-AU" altLang="ja-JP" sz="2400" i="0" dirty="0" smtClean="0">
                <a:solidFill>
                  <a:srgbClr val="000000"/>
                </a:solidFill>
                <a:latin typeface="Callibri"/>
                <a:cs typeface="Callibri"/>
              </a:rPr>
              <a:t>complement </a:t>
            </a:r>
            <a:r>
              <a:rPr lang="en-AU" altLang="ja-JP" sz="2400" i="0" dirty="0">
                <a:solidFill>
                  <a:srgbClr val="000000"/>
                </a:solidFill>
                <a:latin typeface="Callibri"/>
                <a:cs typeface="Callibri"/>
              </a:rPr>
              <a:t>each </a:t>
            </a:r>
            <a:r>
              <a:rPr lang="en-AU" altLang="ja-JP" sz="2400" i="0" dirty="0" smtClean="0">
                <a:solidFill>
                  <a:srgbClr val="000000"/>
                </a:solidFill>
                <a:latin typeface="Callibri"/>
                <a:cs typeface="Callibri"/>
              </a:rPr>
              <a:t>other.</a:t>
            </a:r>
            <a:endParaRPr lang="en-US" altLang="ja-JP" sz="2400" b="1" i="0" dirty="0">
              <a:solidFill>
                <a:srgbClr val="000000"/>
              </a:solidFill>
              <a:latin typeface="Helvetica"/>
              <a:cs typeface="Helvetica"/>
            </a:endParaRPr>
          </a:p>
          <a:p>
            <a:pPr algn="l">
              <a:spcBef>
                <a:spcPct val="30000"/>
              </a:spcBef>
              <a:defRPr/>
            </a:pPr>
            <a:r>
              <a:rPr lang="en-US" altLang="ja-JP" sz="2400" b="1" i="0" dirty="0" smtClean="0">
                <a:solidFill>
                  <a:srgbClr val="000000"/>
                </a:solidFill>
                <a:latin typeface="Callibri"/>
                <a:cs typeface="Callibri"/>
              </a:rPr>
              <a:t>Maria </a:t>
            </a:r>
            <a:r>
              <a:rPr lang="en-US" altLang="ja-JP" sz="2400" b="1" i="0" dirty="0" err="1">
                <a:solidFill>
                  <a:srgbClr val="000000"/>
                </a:solidFill>
                <a:latin typeface="Callibri"/>
                <a:cs typeface="Callibri"/>
              </a:rPr>
              <a:t>Popova</a:t>
            </a:r>
            <a:r>
              <a:rPr lang="en-US" altLang="ja-JP" sz="2400" b="1" i="0" dirty="0">
                <a:solidFill>
                  <a:srgbClr val="000000"/>
                </a:solidFill>
                <a:latin typeface="Callibri"/>
                <a:cs typeface="Callibri"/>
              </a:rPr>
              <a:t> </a:t>
            </a:r>
            <a:r>
              <a:rPr lang="en-US" altLang="ja-JP" sz="2400" i="0" dirty="0">
                <a:solidFill>
                  <a:srgbClr val="000000"/>
                </a:solidFill>
                <a:latin typeface="Callibri"/>
                <a:cs typeface="Callibri"/>
              </a:rPr>
              <a:t>showed </a:t>
            </a:r>
            <a:r>
              <a:rPr lang="en-US" altLang="ja-JP" sz="2400" b="1" dirty="0" smtClean="0">
                <a:solidFill>
                  <a:srgbClr val="000000"/>
                </a:solidFill>
                <a:latin typeface="Helvetica"/>
                <a:cs typeface="Helvetica"/>
              </a:rPr>
              <a:t>The </a:t>
            </a:r>
            <a:r>
              <a:rPr lang="en-US" altLang="ja-JP" sz="2400" b="1" dirty="0">
                <a:solidFill>
                  <a:srgbClr val="000000"/>
                </a:solidFill>
                <a:latin typeface="Helvetica"/>
                <a:cs typeface="Helvetica"/>
              </a:rPr>
              <a:t>Naughty Nineties </a:t>
            </a:r>
            <a:r>
              <a:rPr lang="en-US" altLang="ja-JP" sz="2400" i="0" dirty="0">
                <a:solidFill>
                  <a:srgbClr val="000000"/>
                </a:solidFill>
                <a:latin typeface="Callibri"/>
                <a:cs typeface="Callibri"/>
              </a:rPr>
              <a:t>pop-up book </a:t>
            </a:r>
            <a:r>
              <a:rPr lang="en-US" altLang="ja-JP" sz="2400" b="1" i="0" dirty="0" smtClean="0">
                <a:solidFill>
                  <a:srgbClr val="000000"/>
                </a:solidFill>
                <a:latin typeface="Callibri"/>
                <a:cs typeface="Callibri"/>
              </a:rPr>
              <a:t>as </a:t>
            </a:r>
            <a:r>
              <a:rPr lang="en-AU" altLang="ja-JP" sz="2400" b="1" i="0" dirty="0">
                <a:solidFill>
                  <a:srgbClr val="000000"/>
                </a:solidFill>
                <a:latin typeface="Callibri"/>
                <a:cs typeface="Callibri"/>
              </a:rPr>
              <a:t>animated gifs </a:t>
            </a:r>
            <a:r>
              <a:rPr lang="en-US" altLang="ja-JP" sz="2400" i="0" dirty="0">
                <a:solidFill>
                  <a:srgbClr val="000000"/>
                </a:solidFill>
                <a:latin typeface="Callibri"/>
                <a:cs typeface="Callibri"/>
              </a:rPr>
              <a:t>on her </a:t>
            </a:r>
            <a:r>
              <a:rPr lang="en-US" altLang="ja-JP" sz="2400" b="1" i="0" dirty="0" smtClean="0">
                <a:solidFill>
                  <a:srgbClr val="000000"/>
                </a:solidFill>
                <a:latin typeface="Callibri"/>
                <a:cs typeface="Callibri"/>
              </a:rPr>
              <a:t>Brain Pickings blog</a:t>
            </a:r>
            <a:endParaRPr lang="en-US" altLang="ja-JP" sz="2400" i="0" dirty="0">
              <a:solidFill>
                <a:srgbClr val="FFF1D5"/>
              </a:solidFill>
              <a:latin typeface="Callibri"/>
              <a:cs typeface="Callibri"/>
            </a:endParaRPr>
          </a:p>
          <a:p>
            <a:pPr algn="l">
              <a:spcBef>
                <a:spcPct val="30000"/>
              </a:spcBef>
              <a:defRPr/>
            </a:pPr>
            <a:r>
              <a:rPr lang="en-AU" altLang="ja-JP" sz="2400" i="0" dirty="0">
                <a:solidFill>
                  <a:srgbClr val="000000"/>
                </a:solidFill>
                <a:latin typeface="Callibri"/>
                <a:cs typeface="Callibri"/>
              </a:rPr>
              <a:t>Immediately after this </a:t>
            </a:r>
            <a:r>
              <a:rPr lang="en-AU" altLang="ja-JP" sz="2400" i="0" dirty="0" smtClean="0">
                <a:solidFill>
                  <a:srgbClr val="000000"/>
                </a:solidFill>
                <a:latin typeface="Callibri"/>
                <a:cs typeface="Callibri"/>
              </a:rPr>
              <a:t>blog, </a:t>
            </a:r>
            <a:r>
              <a:rPr lang="en-AU" altLang="ja-JP" sz="2400" i="0" dirty="0">
                <a:solidFill>
                  <a:srgbClr val="000000"/>
                </a:solidFill>
                <a:latin typeface="Callibri"/>
                <a:cs typeface="Callibri"/>
              </a:rPr>
              <a:t>the price of the second–hand copies of </a:t>
            </a:r>
            <a:r>
              <a:rPr lang="en-AU" altLang="ja-JP" sz="2400" b="1" dirty="0">
                <a:solidFill>
                  <a:srgbClr val="000000"/>
                </a:solidFill>
                <a:latin typeface="Callibri"/>
                <a:cs typeface="Callibri"/>
              </a:rPr>
              <a:t>the Naughty Nineties </a:t>
            </a:r>
            <a:r>
              <a:rPr lang="en-AU" altLang="ja-JP" sz="2400" i="0" dirty="0">
                <a:solidFill>
                  <a:srgbClr val="000000"/>
                </a:solidFill>
                <a:latin typeface="Callibri"/>
                <a:cs typeface="Callibri"/>
              </a:rPr>
              <a:t>shot up in value ten-fold for a few </a:t>
            </a:r>
            <a:r>
              <a:rPr lang="en-AU" altLang="ja-JP" sz="2400" i="0" dirty="0" smtClean="0">
                <a:solidFill>
                  <a:srgbClr val="000000"/>
                </a:solidFill>
                <a:latin typeface="Callibri"/>
                <a:cs typeface="Callibri"/>
              </a:rPr>
              <a:t>weeks</a:t>
            </a:r>
          </a:p>
          <a:p>
            <a:pPr algn="l">
              <a:spcBef>
                <a:spcPct val="30000"/>
              </a:spcBef>
              <a:defRPr/>
            </a:pPr>
            <a:endParaRPr lang="en-AU" altLang="ja-JP" sz="2400" i="0" dirty="0">
              <a:latin typeface="Callibri"/>
              <a:cs typeface="Callibri"/>
            </a:endParaRPr>
          </a:p>
          <a:p>
            <a:pPr algn="l">
              <a:spcBef>
                <a:spcPct val="30000"/>
              </a:spcBef>
              <a:defRPr/>
            </a:pPr>
            <a:endParaRPr lang="en-US" altLang="ja-JP" sz="2400" i="0" dirty="0">
              <a:solidFill>
                <a:srgbClr val="FFF1D5"/>
              </a:solidFill>
              <a:latin typeface="Callibri"/>
              <a:cs typeface="Callibri"/>
            </a:endParaRPr>
          </a:p>
          <a:p>
            <a:endParaRPr lang="en-US" altLang="ja-JP" sz="2400" i="0" dirty="0">
              <a:solidFill>
                <a:srgbClr val="FFF1D5"/>
              </a:solidFill>
              <a:latin typeface="Callibri"/>
              <a:cs typeface="Callibri"/>
            </a:endParaRPr>
          </a:p>
          <a:p>
            <a:pPr marL="342900" indent="-342900" algn="l">
              <a:buFont typeface="Arial"/>
              <a:buChar char="•"/>
            </a:pPr>
            <a:endParaRPr lang="en-AU" sz="2400" i="0" dirty="0">
              <a:solidFill>
                <a:srgbClr val="FFF1D5"/>
              </a:solidFill>
              <a:latin typeface="Helvetica"/>
              <a:cs typeface="Helvetica"/>
            </a:endParaRPr>
          </a:p>
          <a:p>
            <a:pPr marL="0" indent="0">
              <a:buNone/>
            </a:pPr>
            <a:r>
              <a:rPr lang="en-US" b="1" dirty="0">
                <a:latin typeface="Helvetica"/>
                <a:cs typeface="Helvetica"/>
              </a:rPr>
              <a:t> </a:t>
            </a:r>
            <a:endParaRPr lang="en-AU" dirty="0">
              <a:latin typeface="Helvetica"/>
              <a:cs typeface="Helvetica"/>
            </a:endParaRPr>
          </a:p>
          <a:p>
            <a:endParaRPr lang="en-US" dirty="0">
              <a:latin typeface="Helvetica"/>
              <a:cs typeface="Helvetica"/>
            </a:endParaRPr>
          </a:p>
        </p:txBody>
      </p:sp>
      <p:sp>
        <p:nvSpPr>
          <p:cNvPr id="3" name="TextBox 2"/>
          <p:cNvSpPr txBox="1"/>
          <p:nvPr/>
        </p:nvSpPr>
        <p:spPr>
          <a:xfrm>
            <a:off x="539554" y="5661251"/>
            <a:ext cx="8064896" cy="830997"/>
          </a:xfrm>
          <a:prstGeom prst="rect">
            <a:avLst/>
          </a:prstGeom>
          <a:solidFill>
            <a:srgbClr val="FFF1CF"/>
          </a:solidFill>
        </p:spPr>
        <p:txBody>
          <a:bodyPr wrap="square" rtlCol="0">
            <a:spAutoFit/>
          </a:bodyPr>
          <a:lstStyle/>
          <a:p>
            <a:r>
              <a:rPr lang="en-US" altLang="ja-JP" sz="2400" i="0" dirty="0">
                <a:latin typeface="Times" charset="0"/>
                <a:ea typeface="ＭＳ Ｐゴシック" charset="0"/>
                <a:cs typeface="ＭＳ Ｐゴシック" charset="0"/>
                <a:hlinkClick r:id="rId3"/>
              </a:rPr>
              <a:t>http://www.brainpickings.org/index.php/2012/07/12/the-naughty-nineties-pop-up-book-for-adults-only</a:t>
            </a:r>
            <a:endParaRPr lang="en-US" sz="2400" i="0" dirty="0"/>
          </a:p>
        </p:txBody>
      </p:sp>
    </p:spTree>
    <p:extLst>
      <p:ext uri="{BB962C8B-B14F-4D97-AF65-F5344CB8AC3E}">
        <p14:creationId xmlns:p14="http://schemas.microsoft.com/office/powerpoint/2010/main" val="3420599910"/>
      </p:ext>
    </p:extLst>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60306" y="5700468"/>
            <a:ext cx="8964488" cy="1138773"/>
          </a:xfrm>
          <a:prstGeom prst="rect">
            <a:avLst/>
          </a:prstGeom>
          <a:noFill/>
        </p:spPr>
        <p:txBody>
          <a:bodyPr wrap="square" rtlCol="0">
            <a:spAutoFit/>
          </a:bodyPr>
          <a:lstStyle/>
          <a:p>
            <a:pPr algn="l"/>
            <a:r>
              <a:rPr lang="en-US" altLang="ja-JP" sz="2400" i="0" dirty="0" smtClean="0">
                <a:solidFill>
                  <a:srgbClr val="FFF1D5"/>
                </a:solidFill>
                <a:latin typeface="Callibri"/>
                <a:cs typeface="Callibri"/>
              </a:rPr>
              <a:t>21st </a:t>
            </a:r>
            <a:r>
              <a:rPr lang="en-US" altLang="ja-JP" sz="2400" i="0" dirty="0">
                <a:solidFill>
                  <a:srgbClr val="FFF1D5"/>
                </a:solidFill>
                <a:latin typeface="Callibri"/>
                <a:cs typeface="Callibri"/>
              </a:rPr>
              <a:t>century revival of </a:t>
            </a:r>
            <a:r>
              <a:rPr lang="en-US" altLang="ja-JP" sz="2400" dirty="0" smtClean="0">
                <a:solidFill>
                  <a:srgbClr val="FFF1D5"/>
                </a:solidFill>
                <a:latin typeface="Callibri"/>
                <a:cs typeface="Callibri"/>
              </a:rPr>
              <a:t>The </a:t>
            </a:r>
            <a:r>
              <a:rPr lang="en-US" altLang="ja-JP" sz="2400" dirty="0">
                <a:solidFill>
                  <a:srgbClr val="FFF1D5"/>
                </a:solidFill>
                <a:latin typeface="Callibri"/>
                <a:cs typeface="Callibri"/>
              </a:rPr>
              <a:t>Naughty </a:t>
            </a:r>
            <a:r>
              <a:rPr lang="en-US" altLang="ja-JP" sz="2400" dirty="0" smtClean="0">
                <a:solidFill>
                  <a:srgbClr val="FFF1D5"/>
                </a:solidFill>
                <a:latin typeface="Callibri"/>
                <a:cs typeface="Callibri"/>
              </a:rPr>
              <a:t>Nineties: A Saucy Pop-Up Book for Adults </a:t>
            </a:r>
            <a:r>
              <a:rPr lang="en-US" altLang="ja-JP" sz="2400" i="0" dirty="0" smtClean="0">
                <a:solidFill>
                  <a:srgbClr val="FFF1D5"/>
                </a:solidFill>
                <a:latin typeface="Callibri"/>
                <a:cs typeface="Callibri"/>
              </a:rPr>
              <a:t>(1982).  Mechanisms shown as </a:t>
            </a:r>
            <a:r>
              <a:rPr lang="en-AU" altLang="ja-JP" sz="2400" i="0" dirty="0" smtClean="0">
                <a:solidFill>
                  <a:srgbClr val="FFF1D5"/>
                </a:solidFill>
                <a:latin typeface="Callibri"/>
                <a:cs typeface="Callibri"/>
              </a:rPr>
              <a:t>animated gifs</a:t>
            </a:r>
            <a:endParaRPr lang="ja-JP" altLang="en-US" sz="2400" i="0" dirty="0">
              <a:solidFill>
                <a:srgbClr val="FFF1D5"/>
              </a:solidFill>
              <a:latin typeface="Callibri"/>
              <a:cs typeface="Callibri"/>
            </a:endParaRPr>
          </a:p>
          <a:p>
            <a:endParaRPr lang="en-US" dirty="0"/>
          </a:p>
        </p:txBody>
      </p:sp>
      <p:pic>
        <p:nvPicPr>
          <p:cNvPr id="10" name="Picture 9" descr="Screen Shot 2014-10-14 at 4.00.08 pm.pn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364088" y="-1"/>
            <a:ext cx="3215019" cy="5589241"/>
          </a:xfrm>
          <a:prstGeom prst="rect">
            <a:avLst/>
          </a:prstGeom>
        </p:spPr>
      </p:pic>
      <p:pic>
        <p:nvPicPr>
          <p:cNvPr id="12" name="Picture 11" descr="Screen Shot 2014-10-14 at 4.00.46 pm.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402" y="-1"/>
            <a:ext cx="4508654" cy="5589241"/>
          </a:xfrm>
          <a:prstGeom prst="rect">
            <a:avLst/>
          </a:prstGeom>
        </p:spPr>
      </p:pic>
    </p:spTree>
    <p:extLst>
      <p:ext uri="{BB962C8B-B14F-4D97-AF65-F5344CB8AC3E}">
        <p14:creationId xmlns:p14="http://schemas.microsoft.com/office/powerpoint/2010/main" val="3444286256"/>
      </p:ext>
    </p:extLst>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4" name="TextBox 3"/>
          <p:cNvSpPr txBox="1"/>
          <p:nvPr/>
        </p:nvSpPr>
        <p:spPr>
          <a:xfrm>
            <a:off x="755576" y="476672"/>
            <a:ext cx="7560840" cy="7294304"/>
          </a:xfrm>
          <a:prstGeom prst="rect">
            <a:avLst/>
          </a:prstGeom>
          <a:noFill/>
        </p:spPr>
        <p:txBody>
          <a:bodyPr wrap="square" rtlCol="0">
            <a:spAutoFit/>
          </a:bodyPr>
          <a:lstStyle/>
          <a:p>
            <a:r>
              <a:rPr lang="en-AU" sz="2800" i="0" dirty="0" smtClean="0"/>
              <a:t>AGAINST THE ODDS</a:t>
            </a:r>
          </a:p>
          <a:p>
            <a:r>
              <a:rPr lang="en-AU" sz="2800" i="0" dirty="0" smtClean="0"/>
              <a:t>Pop-Up books carry on in digital age</a:t>
            </a:r>
          </a:p>
          <a:p>
            <a:endParaRPr lang="en-AU" sz="2800" i="0" dirty="0" smtClean="0"/>
          </a:p>
          <a:p>
            <a:pPr marL="342900" indent="-342900" algn="l">
              <a:buFont typeface="Arial"/>
              <a:buChar char="•"/>
            </a:pPr>
            <a:r>
              <a:rPr lang="en-AU" sz="2400" i="0" dirty="0">
                <a:solidFill>
                  <a:srgbClr val="FFF1CF"/>
                </a:solidFill>
              </a:rPr>
              <a:t>Animated </a:t>
            </a:r>
            <a:r>
              <a:rPr lang="en-AU" sz="2400" i="0" dirty="0" smtClean="0">
                <a:solidFill>
                  <a:srgbClr val="FFF1CF"/>
                </a:solidFill>
              </a:rPr>
              <a:t>gifs capture movement </a:t>
            </a:r>
          </a:p>
          <a:p>
            <a:pPr marL="342900" indent="-342900" algn="l">
              <a:buFont typeface="Arial"/>
              <a:buChar char="•"/>
            </a:pPr>
            <a:endParaRPr lang="en-AU" sz="2400" i="0" dirty="0" smtClean="0">
              <a:solidFill>
                <a:srgbClr val="FFF1CF"/>
              </a:solidFill>
            </a:endParaRPr>
          </a:p>
          <a:p>
            <a:pPr marL="342900" indent="-342900" algn="l">
              <a:buFont typeface="Arial"/>
              <a:buChar char="•"/>
            </a:pPr>
            <a:r>
              <a:rPr lang="en-AU" sz="2400" i="0" dirty="0">
                <a:solidFill>
                  <a:srgbClr val="FFF1CF"/>
                </a:solidFill>
              </a:rPr>
              <a:t>explosion of pop-up book videos on </a:t>
            </a:r>
            <a:r>
              <a:rPr lang="en-AU" sz="2400" i="0" dirty="0" smtClean="0">
                <a:solidFill>
                  <a:srgbClr val="FFF1CF"/>
                </a:solidFill>
              </a:rPr>
              <a:t>YouTube </a:t>
            </a:r>
            <a:r>
              <a:rPr lang="en-AU" sz="2400" i="0" dirty="0">
                <a:solidFill>
                  <a:srgbClr val="FFF1CF"/>
                </a:solidFill>
              </a:rPr>
              <a:t>in the last </a:t>
            </a:r>
            <a:r>
              <a:rPr lang="en-AU" sz="2400" i="0" dirty="0" smtClean="0">
                <a:solidFill>
                  <a:srgbClr val="FFF1CF"/>
                </a:solidFill>
              </a:rPr>
              <a:t>decade</a:t>
            </a:r>
            <a:endParaRPr lang="en-AU" sz="2400" i="0" dirty="0">
              <a:solidFill>
                <a:srgbClr val="FFF1CF"/>
              </a:solidFill>
            </a:endParaRPr>
          </a:p>
          <a:p>
            <a:pPr marL="342900" indent="-342900" algn="l">
              <a:buFont typeface="Arial"/>
              <a:buChar char="•"/>
            </a:pPr>
            <a:endParaRPr lang="en-AU" sz="2400" i="0" dirty="0">
              <a:solidFill>
                <a:srgbClr val="FFF1CF"/>
              </a:solidFill>
            </a:endParaRPr>
          </a:p>
          <a:p>
            <a:pPr marL="342900" indent="-342900" algn="l">
              <a:buFont typeface="Arial"/>
              <a:buChar char="•"/>
            </a:pPr>
            <a:r>
              <a:rPr lang="en-AU" sz="2400" i="0" dirty="0" smtClean="0">
                <a:solidFill>
                  <a:srgbClr val="FFF1CF"/>
                </a:solidFill>
              </a:rPr>
              <a:t>The </a:t>
            </a:r>
            <a:r>
              <a:rPr lang="en-AU" sz="2400" i="0" dirty="0">
                <a:solidFill>
                  <a:srgbClr val="FFF1CF"/>
                </a:solidFill>
              </a:rPr>
              <a:t>ready availability of laser cutting facilities means that limited edition Pop</a:t>
            </a:r>
            <a:r>
              <a:rPr lang="en-AU" sz="2400" i="0" dirty="0" smtClean="0">
                <a:solidFill>
                  <a:srgbClr val="FFF1CF"/>
                </a:solidFill>
              </a:rPr>
              <a:t>-Up </a:t>
            </a:r>
            <a:r>
              <a:rPr lang="en-AU" sz="2400" i="0" dirty="0">
                <a:solidFill>
                  <a:srgbClr val="FFF1CF"/>
                </a:solidFill>
              </a:rPr>
              <a:t>books are </a:t>
            </a:r>
            <a:r>
              <a:rPr lang="en-AU" sz="2400" i="0" dirty="0" smtClean="0">
                <a:solidFill>
                  <a:srgbClr val="FFF1CF"/>
                </a:solidFill>
              </a:rPr>
              <a:t>starting </a:t>
            </a:r>
            <a:r>
              <a:rPr lang="en-AU" sz="2400" i="0" dirty="0">
                <a:solidFill>
                  <a:srgbClr val="FFF1CF"/>
                </a:solidFill>
              </a:rPr>
              <a:t>to proliferate as small editions of artists </a:t>
            </a:r>
            <a:r>
              <a:rPr lang="en-AU" sz="2400" i="0" dirty="0" smtClean="0">
                <a:solidFill>
                  <a:srgbClr val="FFF1CF"/>
                </a:solidFill>
              </a:rPr>
              <a:t>books</a:t>
            </a:r>
          </a:p>
          <a:p>
            <a:pPr marL="342900" indent="-342900" algn="l">
              <a:buFont typeface="Arial"/>
              <a:buChar char="•"/>
            </a:pPr>
            <a:endParaRPr lang="en-AU" sz="2400" i="0" dirty="0">
              <a:solidFill>
                <a:srgbClr val="FFF1CF"/>
              </a:solidFill>
            </a:endParaRPr>
          </a:p>
          <a:p>
            <a:pPr marL="342900" indent="-342900" algn="l">
              <a:buFont typeface="Arial"/>
              <a:buChar char="•"/>
            </a:pPr>
            <a:r>
              <a:rPr lang="en-AU" sz="2400" i="0" dirty="0" smtClean="0">
                <a:solidFill>
                  <a:srgbClr val="FFF1CF"/>
                </a:solidFill>
              </a:rPr>
              <a:t>the </a:t>
            </a:r>
            <a:r>
              <a:rPr lang="en-AU" sz="2400" i="0" dirty="0">
                <a:solidFill>
                  <a:srgbClr val="FFF1CF"/>
                </a:solidFill>
              </a:rPr>
              <a:t>first children’s pop-up books as </a:t>
            </a:r>
            <a:r>
              <a:rPr lang="en-AU" sz="2400" i="0" dirty="0" err="1">
                <a:solidFill>
                  <a:srgbClr val="FFF1CF"/>
                </a:solidFill>
              </a:rPr>
              <a:t>iPad</a:t>
            </a:r>
            <a:r>
              <a:rPr lang="en-AU" sz="2400" i="0" dirty="0">
                <a:solidFill>
                  <a:srgbClr val="FFF1CF"/>
                </a:solidFill>
              </a:rPr>
              <a:t> apps have appeared from LOUD CROW INTERACTIVE, Inc. Internet/</a:t>
            </a:r>
            <a:r>
              <a:rPr lang="en-AU" sz="2400" i="0" dirty="0" smtClean="0">
                <a:solidFill>
                  <a:srgbClr val="FFF1CF"/>
                </a:solidFill>
              </a:rPr>
              <a:t>software</a:t>
            </a:r>
          </a:p>
          <a:p>
            <a:pPr marL="342900" indent="-342900" algn="l">
              <a:buFont typeface="Arial"/>
              <a:buChar char="•"/>
            </a:pPr>
            <a:endParaRPr lang="en-US" sz="2400" i="0" dirty="0">
              <a:solidFill>
                <a:srgbClr val="FFF1CF"/>
              </a:solidFill>
            </a:endParaRPr>
          </a:p>
          <a:p>
            <a:pPr marL="342900" indent="-342900" algn="l">
              <a:buFont typeface="Arial"/>
              <a:buChar char="•"/>
            </a:pPr>
            <a:endParaRPr lang="en-US" sz="2400" i="0" dirty="0" smtClean="0">
              <a:solidFill>
                <a:srgbClr val="FFF1CF"/>
              </a:solidFill>
            </a:endParaRPr>
          </a:p>
          <a:p>
            <a:pPr algn="l"/>
            <a:r>
              <a:rPr lang="en-US" sz="2400" i="0" dirty="0" smtClean="0">
                <a:solidFill>
                  <a:srgbClr val="FFF1CF"/>
                </a:solidFill>
              </a:rPr>
              <a:t> </a:t>
            </a:r>
          </a:p>
        </p:txBody>
      </p:sp>
    </p:spTree>
    <p:extLst>
      <p:ext uri="{BB962C8B-B14F-4D97-AF65-F5344CB8AC3E}">
        <p14:creationId xmlns:p14="http://schemas.microsoft.com/office/powerpoint/2010/main" val="1951682297"/>
      </p:ext>
    </p:extLst>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extBox 1"/>
          <p:cNvSpPr txBox="1">
            <a:spLocks noChangeArrowheads="1"/>
          </p:cNvSpPr>
          <p:nvPr/>
        </p:nvSpPr>
        <p:spPr bwMode="auto">
          <a:xfrm>
            <a:off x="0" y="5269111"/>
            <a:ext cx="9144000" cy="1569660"/>
          </a:xfrm>
          <a:prstGeom prst="rect">
            <a:avLst/>
          </a:prstGeom>
          <a:solidFill>
            <a:srgbClr val="FFF1D5"/>
          </a:solidFill>
          <a:ln>
            <a:noFill/>
          </a:ln>
          <a:extLst/>
        </p:spPr>
        <p:txBody>
          <a:bodyPr wrap="square">
            <a:spAutoFit/>
          </a:bodyPr>
          <a:lstStyle>
            <a:lvl1pPr>
              <a:defRPr sz="2400">
                <a:solidFill>
                  <a:schemeClr val="tx1"/>
                </a:solidFill>
                <a:latin typeface="Myriad Pro Cond" charset="0"/>
                <a:ea typeface="ヒラギノ角ゴ Pro W3" charset="0"/>
                <a:cs typeface="ヒラギノ角ゴ Pro W3" charset="0"/>
              </a:defRPr>
            </a:lvl1pPr>
            <a:lvl2pPr marL="742950" indent="-285750">
              <a:defRPr sz="2400">
                <a:solidFill>
                  <a:schemeClr val="tx1"/>
                </a:solidFill>
                <a:latin typeface="Myriad Pro Cond" charset="0"/>
                <a:ea typeface="ヒラギノ角ゴ Pro W3" charset="0"/>
                <a:cs typeface="ヒラギノ角ゴ Pro W3" charset="0"/>
              </a:defRPr>
            </a:lvl2pPr>
            <a:lvl3pPr marL="1143000" indent="-228600">
              <a:defRPr sz="2400">
                <a:solidFill>
                  <a:schemeClr val="tx1"/>
                </a:solidFill>
                <a:latin typeface="Myriad Pro Cond" charset="0"/>
                <a:ea typeface="ヒラギノ角ゴ Pro W3" charset="0"/>
                <a:cs typeface="ヒラギノ角ゴ Pro W3" charset="0"/>
              </a:defRPr>
            </a:lvl3pPr>
            <a:lvl4pPr marL="1600200" indent="-228600">
              <a:defRPr sz="2400">
                <a:solidFill>
                  <a:schemeClr val="tx1"/>
                </a:solidFill>
                <a:latin typeface="Myriad Pro Cond" charset="0"/>
                <a:ea typeface="ヒラギノ角ゴ Pro W3" charset="0"/>
                <a:cs typeface="ヒラギノ角ゴ Pro W3" charset="0"/>
              </a:defRPr>
            </a:lvl4pPr>
            <a:lvl5pPr marL="2057400" indent="-228600">
              <a:defRPr sz="2400">
                <a:solidFill>
                  <a:schemeClr val="tx1"/>
                </a:solidFill>
                <a:latin typeface="Myriad Pro Cond"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Myriad Pro Cond"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Myriad Pro Cond"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Myriad Pro Cond"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Myriad Pro Cond" charset="0"/>
                <a:ea typeface="ヒラギノ角ゴ Pro W3" charset="0"/>
                <a:cs typeface="ヒラギノ角ゴ Pro W3" charset="0"/>
              </a:defRPr>
            </a:lvl9pPr>
          </a:lstStyle>
          <a:p>
            <a:pPr algn="ctr"/>
            <a:endParaRPr lang="en-US" dirty="0" smtClean="0">
              <a:latin typeface="+mn-lt"/>
            </a:endParaRPr>
          </a:p>
          <a:p>
            <a:pPr algn="ctr"/>
            <a:r>
              <a:rPr lang="en-US" dirty="0" smtClean="0">
                <a:latin typeface="+mn-lt"/>
              </a:rPr>
              <a:t>Download </a:t>
            </a:r>
            <a:r>
              <a:rPr lang="en-US" dirty="0">
                <a:latin typeface="+mn-lt"/>
              </a:rPr>
              <a:t>full version from iTunes App store or view video at </a:t>
            </a:r>
            <a:r>
              <a:rPr lang="en-US" u="sng" dirty="0">
                <a:latin typeface="+mn-lt"/>
                <a:hlinkClick r:id="rId3"/>
              </a:rPr>
              <a:t>PopOut! The Tale of Pete#</a:t>
            </a:r>
            <a:r>
              <a:rPr lang="en-US" u="sng" dirty="0" smtClean="0">
                <a:latin typeface="+mn-lt"/>
                <a:hlinkClick r:id="rId3"/>
              </a:rPr>
              <a:t>801BFB</a:t>
            </a:r>
            <a:endParaRPr lang="en-US" u="sng" dirty="0" smtClean="0">
              <a:latin typeface="+mn-lt"/>
            </a:endParaRPr>
          </a:p>
          <a:p>
            <a:pPr algn="ctr"/>
            <a:endParaRPr kumimoji="1" lang="en-US" altLang="ja-JP" u="sng" dirty="0">
              <a:latin typeface="+mn-lt"/>
              <a:ea typeface="ＭＳ Ｐゴシック" charset="0"/>
              <a:cs typeface="ＭＳ Ｐゴシック" charset="0"/>
            </a:endParaRPr>
          </a:p>
        </p:txBody>
      </p:sp>
      <p:sp>
        <p:nvSpPr>
          <p:cNvPr id="9" name="TextBox 8"/>
          <p:cNvSpPr txBox="1"/>
          <p:nvPr/>
        </p:nvSpPr>
        <p:spPr>
          <a:xfrm>
            <a:off x="634998" y="3708400"/>
            <a:ext cx="7810501" cy="1200328"/>
          </a:xfrm>
          <a:prstGeom prst="rect">
            <a:avLst/>
          </a:prstGeom>
          <a:noFill/>
        </p:spPr>
        <p:txBody>
          <a:bodyPr wrap="square" rtlCol="0">
            <a:spAutoFit/>
          </a:bodyPr>
          <a:lstStyle/>
          <a:p>
            <a:pPr algn="ctr"/>
            <a:r>
              <a:rPr lang="en-US" sz="2400" i="0" dirty="0" smtClean="0">
                <a:solidFill>
                  <a:srgbClr val="FFF1D5"/>
                </a:solidFill>
              </a:rPr>
              <a:t>Screenshots </a:t>
            </a:r>
            <a:r>
              <a:rPr lang="en-US" sz="2400" i="0" dirty="0">
                <a:solidFill>
                  <a:srgbClr val="FFF1D5"/>
                </a:solidFill>
              </a:rPr>
              <a:t>of the app </a:t>
            </a:r>
            <a:r>
              <a:rPr lang="en-US" sz="2400" i="0" dirty="0" err="1">
                <a:solidFill>
                  <a:srgbClr val="FFF1D5"/>
                </a:solidFill>
              </a:rPr>
              <a:t>PopOut</a:t>
            </a:r>
            <a:r>
              <a:rPr lang="en-US" sz="2400" i="0" dirty="0">
                <a:solidFill>
                  <a:srgbClr val="FFF1D5"/>
                </a:solidFill>
              </a:rPr>
              <a:t>! Peter the </a:t>
            </a:r>
            <a:r>
              <a:rPr lang="en-US" sz="2400" i="0" dirty="0" smtClean="0">
                <a:solidFill>
                  <a:srgbClr val="FFF1D5"/>
                </a:solidFill>
              </a:rPr>
              <a:t>Rabbit – Lite. </a:t>
            </a:r>
          </a:p>
          <a:p>
            <a:pPr algn="ctr"/>
            <a:r>
              <a:rPr lang="en-US" sz="2400" i="0" dirty="0" smtClean="0">
                <a:solidFill>
                  <a:srgbClr val="FFF1D5"/>
                </a:solidFill>
              </a:rPr>
              <a:t>Paper</a:t>
            </a:r>
            <a:r>
              <a:rPr lang="en-US" sz="2400" i="0" dirty="0">
                <a:solidFill>
                  <a:srgbClr val="FFF1D5"/>
                </a:solidFill>
              </a:rPr>
              <a:t>-engineering cleverly adapted to the </a:t>
            </a:r>
            <a:r>
              <a:rPr lang="en-US" sz="2400" i="0" dirty="0" err="1" smtClean="0">
                <a:solidFill>
                  <a:srgbClr val="FFF1D5"/>
                </a:solidFill>
              </a:rPr>
              <a:t>iPad</a:t>
            </a:r>
            <a:r>
              <a:rPr lang="en-US" sz="2400" i="0" dirty="0" smtClean="0">
                <a:solidFill>
                  <a:srgbClr val="FFF1D5"/>
                </a:solidFill>
              </a:rPr>
              <a:t> </a:t>
            </a:r>
            <a:r>
              <a:rPr lang="en-US" sz="2400" i="0" dirty="0">
                <a:solidFill>
                  <a:srgbClr val="FFF1D5"/>
                </a:solidFill>
              </a:rPr>
              <a:t>screen. </a:t>
            </a:r>
            <a:endParaRPr lang="en-US" sz="2400" i="0" dirty="0" smtClean="0">
              <a:solidFill>
                <a:srgbClr val="FFF1D5"/>
              </a:solidFill>
            </a:endParaRPr>
          </a:p>
          <a:p>
            <a:pPr algn="ctr"/>
            <a:r>
              <a:rPr lang="en-US" sz="2400" i="0" dirty="0" smtClean="0">
                <a:solidFill>
                  <a:srgbClr val="FFF1D5"/>
                </a:solidFill>
              </a:rPr>
              <a:t>Free to download from iTunes</a:t>
            </a:r>
            <a:endParaRPr lang="en-US" sz="2400" i="0" dirty="0">
              <a:solidFill>
                <a:srgbClr val="FFF1D5"/>
              </a:solidFill>
            </a:endParaRPr>
          </a:p>
        </p:txBody>
      </p:sp>
      <p:pic>
        <p:nvPicPr>
          <p:cNvPr id="7" name="Picture 6" descr="OSX:Users:lkaiser:Desktop:photo peter the rabbit 1.PNG"/>
          <p:cNvPicPr/>
          <p:nvPr/>
        </p:nvPicPr>
        <p:blipFill>
          <a:blip r:embed="rId4" cstate="email">
            <a:extLst>
              <a:ext uri="{28A0092B-C50C-407E-A947-70E740481C1C}">
                <a14:useLocalDpi xmlns:a14="http://schemas.microsoft.com/office/drawing/2010/main"/>
              </a:ext>
            </a:extLst>
          </a:blip>
          <a:srcRect/>
          <a:stretch>
            <a:fillRect/>
          </a:stretch>
        </p:blipFill>
        <p:spPr bwMode="auto">
          <a:xfrm>
            <a:off x="1" y="788645"/>
            <a:ext cx="3200400" cy="2437157"/>
          </a:xfrm>
          <a:prstGeom prst="rect">
            <a:avLst/>
          </a:prstGeom>
          <a:noFill/>
          <a:ln>
            <a:noFill/>
          </a:ln>
        </p:spPr>
      </p:pic>
      <p:pic>
        <p:nvPicPr>
          <p:cNvPr id="10" name="Picture 9" descr="OSX:Users:lkaiser:Desktop:photo-3 movable 2.PNG"/>
          <p:cNvPicPr/>
          <p:nvPr/>
        </p:nvPicPr>
        <p:blipFill>
          <a:blip r:embed="rId5" cstate="email">
            <a:extLst>
              <a:ext uri="{28A0092B-C50C-407E-A947-70E740481C1C}">
                <a14:useLocalDpi xmlns:a14="http://schemas.microsoft.com/office/drawing/2010/main"/>
              </a:ext>
            </a:extLst>
          </a:blip>
          <a:srcRect/>
          <a:stretch>
            <a:fillRect/>
          </a:stretch>
        </p:blipFill>
        <p:spPr bwMode="auto">
          <a:xfrm>
            <a:off x="3276601" y="768209"/>
            <a:ext cx="2869280" cy="2444890"/>
          </a:xfrm>
          <a:prstGeom prst="rect">
            <a:avLst/>
          </a:prstGeom>
          <a:noFill/>
          <a:ln>
            <a:noFill/>
          </a:ln>
        </p:spPr>
      </p:pic>
      <p:pic>
        <p:nvPicPr>
          <p:cNvPr id="12" name="Picture 11" descr="OSX:Users:lkaiser:Desktop:photo-6.jpg"/>
          <p:cNvPicPr/>
          <p:nvPr/>
        </p:nvPicPr>
        <p:blipFill>
          <a:blip r:embed="rId6" cstate="email">
            <a:extLst>
              <a:ext uri="{28A0092B-C50C-407E-A947-70E740481C1C}">
                <a14:useLocalDpi xmlns:a14="http://schemas.microsoft.com/office/drawing/2010/main"/>
              </a:ext>
            </a:extLst>
          </a:blip>
          <a:srcRect/>
          <a:stretch>
            <a:fillRect/>
          </a:stretch>
        </p:blipFill>
        <p:spPr bwMode="auto">
          <a:xfrm>
            <a:off x="6171281" y="768209"/>
            <a:ext cx="2998120" cy="2437156"/>
          </a:xfrm>
          <a:prstGeom prst="rect">
            <a:avLst/>
          </a:prstGeom>
          <a:noFill/>
          <a:ln>
            <a:noFill/>
          </a:ln>
        </p:spPr>
      </p:pic>
    </p:spTree>
    <p:extLst>
      <p:ext uri="{BB962C8B-B14F-4D97-AF65-F5344CB8AC3E}">
        <p14:creationId xmlns:p14="http://schemas.microsoft.com/office/powerpoint/2010/main" val="3642000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SCF4418.ps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9632"/>
            <a:ext cx="9144000" cy="6867632"/>
          </a:xfrm>
          <a:prstGeom prst="rect">
            <a:avLst/>
          </a:prstGeom>
        </p:spPr>
      </p:pic>
      <p:sp>
        <p:nvSpPr>
          <p:cNvPr id="3" name="TextBox 2"/>
          <p:cNvSpPr txBox="1"/>
          <p:nvPr/>
        </p:nvSpPr>
        <p:spPr>
          <a:xfrm>
            <a:off x="3995939" y="6093299"/>
            <a:ext cx="3127479" cy="461665"/>
          </a:xfrm>
          <a:prstGeom prst="rect">
            <a:avLst/>
          </a:prstGeom>
          <a:noFill/>
        </p:spPr>
        <p:txBody>
          <a:bodyPr wrap="none" rtlCol="0">
            <a:spAutoFit/>
          </a:bodyPr>
          <a:lstStyle/>
          <a:p>
            <a:r>
              <a:rPr lang="en-US" sz="2400" i="0" dirty="0" smtClean="0">
                <a:solidFill>
                  <a:srgbClr val="FFF1CF"/>
                </a:solidFill>
              </a:rPr>
              <a:t>Male gaze introduced</a:t>
            </a:r>
            <a:endParaRPr lang="en-US" sz="2400" i="0" dirty="0">
              <a:solidFill>
                <a:srgbClr val="FFF1CF"/>
              </a:solidFill>
            </a:endParaRPr>
          </a:p>
        </p:txBody>
      </p:sp>
    </p:spTree>
    <p:extLst>
      <p:ext uri="{BB962C8B-B14F-4D97-AF65-F5344CB8AC3E}">
        <p14:creationId xmlns:p14="http://schemas.microsoft.com/office/powerpoint/2010/main" val="97720996"/>
      </p:ext>
    </p:extLst>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3" name="Rectangle 2"/>
          <p:cNvSpPr/>
          <p:nvPr/>
        </p:nvSpPr>
        <p:spPr>
          <a:xfrm>
            <a:off x="323528" y="764707"/>
            <a:ext cx="8640960" cy="4154983"/>
          </a:xfrm>
          <a:prstGeom prst="rect">
            <a:avLst/>
          </a:prstGeom>
        </p:spPr>
        <p:txBody>
          <a:bodyPr wrap="square">
            <a:spAutoFit/>
          </a:bodyPr>
          <a:lstStyle/>
          <a:p>
            <a:r>
              <a:rPr lang="en-US" sz="2400" i="0" dirty="0">
                <a:latin typeface="Helvetica"/>
                <a:ea typeface="ＭＳ Ｐゴシック" charset="0"/>
                <a:cs typeface="Helvetica"/>
              </a:rPr>
              <a:t>C</a:t>
            </a:r>
            <a:r>
              <a:rPr lang="en-US" sz="2400" i="0" dirty="0" smtClean="0">
                <a:latin typeface="Helvetica"/>
                <a:ea typeface="ＭＳ Ｐゴシック" charset="0"/>
                <a:cs typeface="Helvetica"/>
              </a:rPr>
              <a:t>urrently </a:t>
            </a:r>
            <a:r>
              <a:rPr lang="en-US" sz="2400" i="0" dirty="0">
                <a:latin typeface="Helvetica"/>
                <a:ea typeface="ＭＳ Ｐゴシック" charset="0"/>
                <a:cs typeface="Helvetica"/>
              </a:rPr>
              <a:t>looking at Pop-up books for </a:t>
            </a:r>
            <a:r>
              <a:rPr lang="en-US" sz="2400" i="0" dirty="0" err="1" smtClean="0">
                <a:latin typeface="Helvetica"/>
                <a:ea typeface="ＭＳ Ｐゴシック" charset="0"/>
                <a:cs typeface="Helvetica"/>
              </a:rPr>
              <a:t>iPads</a:t>
            </a:r>
            <a:endParaRPr lang="en-US" sz="2400" i="0" dirty="0" smtClean="0">
              <a:latin typeface="Helvetica"/>
              <a:ea typeface="ＭＳ Ｐゴシック" charset="0"/>
              <a:cs typeface="Helvetica"/>
            </a:endParaRPr>
          </a:p>
          <a:p>
            <a:endParaRPr lang="en-US" sz="2400" i="0" dirty="0" smtClean="0">
              <a:solidFill>
                <a:srgbClr val="FFF1D5"/>
              </a:solidFill>
            </a:endParaRPr>
          </a:p>
          <a:p>
            <a:r>
              <a:rPr lang="en-US" sz="2400" i="0" dirty="0" smtClean="0">
                <a:solidFill>
                  <a:srgbClr val="FFF1D5"/>
                </a:solidFill>
              </a:rPr>
              <a:t>For more, see my related paper accepted </a:t>
            </a:r>
            <a:r>
              <a:rPr lang="en-US" sz="2400" i="0" dirty="0">
                <a:solidFill>
                  <a:srgbClr val="FFF1D5"/>
                </a:solidFill>
              </a:rPr>
              <a:t>for </a:t>
            </a:r>
            <a:r>
              <a:rPr lang="en-US" sz="2400" dirty="0">
                <a:solidFill>
                  <a:srgbClr val="FFF1D5"/>
                </a:solidFill>
              </a:rPr>
              <a:t>The International Journal of the Book</a:t>
            </a:r>
            <a:endParaRPr lang="en-US" sz="2400" dirty="0"/>
          </a:p>
          <a:p>
            <a:endParaRPr lang="en-US" sz="2400" i="0" dirty="0">
              <a:solidFill>
                <a:srgbClr val="FFF1CF"/>
              </a:solidFill>
            </a:endParaRPr>
          </a:p>
          <a:p>
            <a:r>
              <a:rPr lang="en-US" sz="2400" i="0" dirty="0">
                <a:solidFill>
                  <a:srgbClr val="FFF1CF"/>
                </a:solidFill>
              </a:rPr>
              <a:t>‘Multimodal books in a tertiary context: Bridging the gap between traditional book arts and new technologies’. </a:t>
            </a:r>
          </a:p>
          <a:p>
            <a:r>
              <a:rPr lang="en-US" sz="2400" i="0" dirty="0"/>
              <a:t>Lesley Kaiser, </a:t>
            </a:r>
            <a:r>
              <a:rPr lang="en-US" sz="2400" i="0" dirty="0" smtClean="0"/>
              <a:t>2014.</a:t>
            </a:r>
            <a:endParaRPr lang="en-US" i="0" dirty="0" smtClean="0">
              <a:solidFill>
                <a:srgbClr val="FFF1D5"/>
              </a:solidFill>
            </a:endParaRPr>
          </a:p>
          <a:p>
            <a:endParaRPr lang="en-US" sz="2400" i="0" dirty="0" smtClean="0">
              <a:solidFill>
                <a:srgbClr val="FFF1CF"/>
              </a:solidFill>
            </a:endParaRPr>
          </a:p>
          <a:p>
            <a:r>
              <a:rPr lang="en-US" sz="2400" i="0" dirty="0" smtClean="0">
                <a:solidFill>
                  <a:srgbClr val="FFF1CF"/>
                </a:solidFill>
              </a:rPr>
              <a:t>Thank You</a:t>
            </a:r>
          </a:p>
          <a:p>
            <a:endParaRPr lang="en-US" sz="2400" i="0" dirty="0">
              <a:solidFill>
                <a:srgbClr val="FFF1CF"/>
              </a:solidFill>
            </a:endParaRPr>
          </a:p>
        </p:txBody>
      </p:sp>
      <p:sp>
        <p:nvSpPr>
          <p:cNvPr id="8" name="TextBox 7"/>
          <p:cNvSpPr txBox="1"/>
          <p:nvPr/>
        </p:nvSpPr>
        <p:spPr>
          <a:xfrm>
            <a:off x="0" y="5005887"/>
            <a:ext cx="9144000" cy="1877437"/>
          </a:xfrm>
          <a:prstGeom prst="rect">
            <a:avLst/>
          </a:prstGeom>
          <a:solidFill>
            <a:srgbClr val="FFF1CF"/>
          </a:solidFill>
        </p:spPr>
        <p:txBody>
          <a:bodyPr wrap="square" rtlCol="0">
            <a:spAutoFit/>
          </a:bodyPr>
          <a:lstStyle/>
          <a:p>
            <a:pPr marL="0" indent="0">
              <a:buNone/>
            </a:pPr>
            <a:endParaRPr lang="en-AU" altLang="ja-JP" dirty="0" smtClean="0">
              <a:solidFill>
                <a:srgbClr val="FFF1D5"/>
              </a:solidFill>
              <a:latin typeface="Helvetica"/>
              <a:ea typeface="ＭＳ Ｐゴシック" charset="0"/>
              <a:cs typeface="Helvetica"/>
            </a:endParaRPr>
          </a:p>
          <a:p>
            <a:pPr marL="0" indent="0">
              <a:buNone/>
            </a:pPr>
            <a:r>
              <a:rPr lang="en-AU" altLang="ja-JP" sz="2400" i="0" dirty="0" smtClean="0">
                <a:solidFill>
                  <a:srgbClr val="000000"/>
                </a:solidFill>
                <a:latin typeface="Helvetica"/>
                <a:ea typeface="ＭＳ Ｐゴシック" charset="0"/>
                <a:cs typeface="Helvetica"/>
              </a:rPr>
              <a:t>Email</a:t>
            </a:r>
            <a:r>
              <a:rPr lang="en-AU" altLang="ja-JP" sz="2400" i="0" dirty="0">
                <a:solidFill>
                  <a:srgbClr val="000000"/>
                </a:solidFill>
                <a:latin typeface="Helvetica"/>
                <a:ea typeface="ＭＳ Ｐゴシック" charset="0"/>
                <a:cs typeface="Helvetica"/>
              </a:rPr>
              <a:t>: </a:t>
            </a:r>
            <a:r>
              <a:rPr lang="en-AU" altLang="ja-JP" sz="2400" i="0" dirty="0" err="1">
                <a:solidFill>
                  <a:srgbClr val="000000"/>
                </a:solidFill>
                <a:latin typeface="Helvetica"/>
                <a:ea typeface="ＭＳ Ｐゴシック" charset="0"/>
                <a:cs typeface="Helvetica"/>
              </a:rPr>
              <a:t>lesley.kaiser@aut.ac.nz</a:t>
            </a:r>
            <a:endParaRPr lang="en-AU" altLang="ja-JP" sz="2400" i="0" dirty="0">
              <a:solidFill>
                <a:srgbClr val="000000"/>
              </a:solidFill>
              <a:latin typeface="Helvetica"/>
              <a:ea typeface="ＭＳ Ｐゴシック" charset="0"/>
              <a:cs typeface="Helvetica"/>
            </a:endParaRPr>
          </a:p>
          <a:p>
            <a:pPr marL="0" indent="0">
              <a:buNone/>
            </a:pPr>
            <a:r>
              <a:rPr lang="en-US" altLang="ja-JP" sz="2400" i="0" dirty="0">
                <a:solidFill>
                  <a:srgbClr val="000000"/>
                </a:solidFill>
                <a:latin typeface="Helvetica"/>
                <a:ea typeface="ＭＳ Ｐゴシック" charset="0"/>
                <a:cs typeface="Helvetica"/>
              </a:rPr>
              <a:t>Website: </a:t>
            </a:r>
            <a:r>
              <a:rPr lang="en-US" altLang="ja-JP" sz="2400" i="0" dirty="0">
                <a:solidFill>
                  <a:srgbClr val="000000"/>
                </a:solidFill>
                <a:latin typeface="Helvetica"/>
                <a:ea typeface="ＭＳ Ｐゴシック" charset="0"/>
                <a:cs typeface="Helvetica"/>
                <a:hlinkClick r:id="rId3"/>
              </a:rPr>
              <a:t>http://lesleykaiser.com</a:t>
            </a:r>
            <a:endParaRPr lang="en-US" altLang="ja-JP" sz="2400" i="0" dirty="0">
              <a:solidFill>
                <a:srgbClr val="000000"/>
              </a:solidFill>
              <a:latin typeface="Helvetica"/>
              <a:ea typeface="ＭＳ Ｐゴシック" charset="0"/>
              <a:cs typeface="Helvetica"/>
            </a:endParaRPr>
          </a:p>
          <a:p>
            <a:pPr marL="0" indent="0">
              <a:buNone/>
            </a:pPr>
            <a:r>
              <a:rPr lang="en-US" altLang="ja-JP" sz="2400" i="0" dirty="0">
                <a:latin typeface="Helvetica"/>
                <a:ea typeface="ＭＳ Ｐゴシック" charset="0"/>
                <a:cs typeface="Helvetica"/>
              </a:rPr>
              <a:t>BLOG: </a:t>
            </a:r>
            <a:r>
              <a:rPr lang="en-AU" altLang="ja-JP" sz="2400" i="0" dirty="0" err="1">
                <a:latin typeface="Helvetica"/>
                <a:ea typeface="ＭＳ Ｐゴシック" charset="0"/>
                <a:cs typeface="Helvetica"/>
              </a:rPr>
              <a:t>lesleykaiser</a:t>
            </a:r>
            <a:r>
              <a:rPr lang="en-AU" altLang="ja-JP" sz="2400" i="0" dirty="0">
                <a:latin typeface="Helvetica"/>
                <a:ea typeface="ＭＳ Ｐゴシック" charset="0"/>
                <a:cs typeface="Helvetica"/>
              </a:rPr>
              <a:t> </a:t>
            </a:r>
            <a:r>
              <a:rPr lang="en-AU" altLang="ja-JP" sz="2400" i="0" dirty="0">
                <a:solidFill>
                  <a:srgbClr val="FFF1D5"/>
                </a:solidFill>
                <a:latin typeface="Helvetica"/>
                <a:ea typeface="ＭＳ Ｐゴシック" charset="0"/>
                <a:cs typeface="Helvetica"/>
                <a:hlinkClick r:id="rId4"/>
              </a:rPr>
              <a:t>http://lesleykaiser.wordpress.com/</a:t>
            </a:r>
            <a:br>
              <a:rPr lang="en-AU" altLang="ja-JP" sz="2400" i="0" dirty="0">
                <a:solidFill>
                  <a:srgbClr val="FFF1D5"/>
                </a:solidFill>
                <a:latin typeface="Helvetica"/>
                <a:ea typeface="ＭＳ Ｐゴシック" charset="0"/>
                <a:cs typeface="Helvetica"/>
                <a:hlinkClick r:id="rId4"/>
              </a:rPr>
            </a:br>
            <a:endParaRPr lang="en-AU" altLang="ja-JP" sz="2400" i="0" dirty="0" smtClean="0">
              <a:solidFill>
                <a:srgbClr val="FFF1D5"/>
              </a:solidFill>
              <a:latin typeface="Helvetica"/>
              <a:ea typeface="ＭＳ Ｐゴシック" charset="0"/>
              <a:cs typeface="Helvetica"/>
            </a:endParaRPr>
          </a:p>
        </p:txBody>
      </p:sp>
    </p:spTree>
    <p:extLst>
      <p:ext uri="{BB962C8B-B14F-4D97-AF65-F5344CB8AC3E}">
        <p14:creationId xmlns:p14="http://schemas.microsoft.com/office/powerpoint/2010/main" val="788884777"/>
      </p:ext>
    </p:extLst>
  </p:cSld>
  <p:clrMapOvr>
    <a:masterClrMapping/>
  </p:clrMapOvr>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ultimodal books 2012.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3"/>
            <a:ext cx="9144000" cy="5232401"/>
          </a:xfrm>
          <a:prstGeom prst="rect">
            <a:avLst/>
          </a:prstGeom>
        </p:spPr>
      </p:pic>
      <p:sp>
        <p:nvSpPr>
          <p:cNvPr id="5" name="TextBox 4"/>
          <p:cNvSpPr txBox="1"/>
          <p:nvPr/>
        </p:nvSpPr>
        <p:spPr>
          <a:xfrm>
            <a:off x="32413" y="5085187"/>
            <a:ext cx="9144000" cy="2062103"/>
          </a:xfrm>
          <a:prstGeom prst="rect">
            <a:avLst/>
          </a:prstGeom>
          <a:solidFill>
            <a:srgbClr val="000000"/>
          </a:solidFill>
        </p:spPr>
        <p:txBody>
          <a:bodyPr wrap="square" rtlCol="0">
            <a:spAutoFit/>
          </a:bodyPr>
          <a:lstStyle/>
          <a:p>
            <a:endParaRPr lang="en-US" sz="800" i="0" dirty="0" smtClean="0">
              <a:solidFill>
                <a:srgbClr val="FFF1CF"/>
              </a:solidFill>
            </a:endParaRPr>
          </a:p>
          <a:p>
            <a:r>
              <a:rPr lang="en-US" sz="2400" i="0" dirty="0" smtClean="0">
                <a:solidFill>
                  <a:srgbClr val="FFF1CF"/>
                </a:solidFill>
              </a:rPr>
              <a:t>‘Multimodal </a:t>
            </a:r>
            <a:r>
              <a:rPr lang="en-US" sz="2400" i="0" dirty="0">
                <a:solidFill>
                  <a:srgbClr val="FFF1CF"/>
                </a:solidFill>
              </a:rPr>
              <a:t>books in a tertiary context: Bridging the gap between traditional book arts and new </a:t>
            </a:r>
            <a:r>
              <a:rPr lang="en-US" sz="2400" i="0" dirty="0" smtClean="0">
                <a:solidFill>
                  <a:srgbClr val="FFF1CF"/>
                </a:solidFill>
              </a:rPr>
              <a:t>technologies’.</a:t>
            </a:r>
          </a:p>
          <a:p>
            <a:r>
              <a:rPr lang="en-US" sz="2400" dirty="0">
                <a:solidFill>
                  <a:schemeClr val="bg1">
                    <a:lumMod val="50000"/>
                  </a:schemeClr>
                </a:solidFill>
              </a:rPr>
              <a:t>The International Journal of the Book</a:t>
            </a:r>
          </a:p>
          <a:p>
            <a:r>
              <a:rPr lang="en-US" sz="2400" i="0" dirty="0" smtClean="0">
                <a:solidFill>
                  <a:srgbClr val="FFF1CF"/>
                </a:solidFill>
              </a:rPr>
              <a:t> </a:t>
            </a:r>
            <a:r>
              <a:rPr lang="en-US" sz="2400" i="0" dirty="0">
                <a:solidFill>
                  <a:srgbClr val="7F7F7F"/>
                </a:solidFill>
              </a:rPr>
              <a:t>Lesley </a:t>
            </a:r>
            <a:r>
              <a:rPr lang="en-US" sz="2400" i="0" dirty="0" smtClean="0">
                <a:solidFill>
                  <a:srgbClr val="7F7F7F"/>
                </a:solidFill>
              </a:rPr>
              <a:t>Kaiser, 2014</a:t>
            </a:r>
            <a:endParaRPr lang="en-AU" sz="2400" i="0" dirty="0">
              <a:solidFill>
                <a:srgbClr val="FFF1CF"/>
              </a:solidFill>
            </a:endParaRPr>
          </a:p>
          <a:p>
            <a:r>
              <a:rPr lang="en-US" sz="2400" dirty="0" smtClean="0">
                <a:solidFill>
                  <a:srgbClr val="FFF1D5"/>
                </a:solidFill>
              </a:rPr>
              <a:t>															</a:t>
            </a:r>
            <a:endParaRPr lang="en-US" sz="2000" dirty="0" smtClean="0">
              <a:solidFill>
                <a:srgbClr val="7F7F7F"/>
              </a:solidFill>
            </a:endParaRPr>
          </a:p>
        </p:txBody>
      </p:sp>
    </p:spTree>
    <p:extLst>
      <p:ext uri="{BB962C8B-B14F-4D97-AF65-F5344CB8AC3E}">
        <p14:creationId xmlns:p14="http://schemas.microsoft.com/office/powerpoint/2010/main" val="3134940380"/>
      </p:ext>
    </p:extLst>
  </p:cSld>
  <p:clrMapOvr>
    <a:masterClrMapping/>
  </p:clrMapOvr>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630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w="9525">
            <a:noFill/>
            <a:miter lim="800000"/>
            <a:headEnd/>
            <a:tailEnd/>
          </a:ln>
        </p:spPr>
      </p:pic>
      <p:sp>
        <p:nvSpPr>
          <p:cNvPr id="226307" name="Rectangle 4"/>
          <p:cNvSpPr>
            <a:spLocks noGrp="1" noChangeArrowheads="1"/>
          </p:cNvSpPr>
          <p:nvPr>
            <p:ph type="title" idx="4294967295"/>
          </p:nvPr>
        </p:nvSpPr>
        <p:spPr>
          <a:xfrm>
            <a:off x="8108951" y="0"/>
            <a:ext cx="857250" cy="236538"/>
          </a:xfrm>
        </p:spPr>
        <p:txBody>
          <a:bodyPr/>
          <a:lstStyle/>
          <a:p>
            <a:pPr eaLnBrk="1" hangingPunct="1"/>
            <a:r>
              <a:rPr lang="en-US" sz="600"/>
              <a:t>AK 05 The End</a:t>
            </a:r>
            <a:endParaRPr lang="en-US"/>
          </a:p>
        </p:txBody>
      </p:sp>
      <p:sp>
        <p:nvSpPr>
          <p:cNvPr id="226308" name="Text Box 5"/>
          <p:cNvSpPr txBox="1">
            <a:spLocks noChangeArrowheads="1"/>
          </p:cNvSpPr>
          <p:nvPr/>
        </p:nvSpPr>
        <p:spPr bwMode="auto">
          <a:xfrm>
            <a:off x="4267200" y="6102352"/>
            <a:ext cx="1413518" cy="461665"/>
          </a:xfrm>
          <a:prstGeom prst="rect">
            <a:avLst/>
          </a:prstGeom>
          <a:noFill/>
          <a:ln w="9525">
            <a:noFill/>
            <a:miter lim="800000"/>
            <a:headEnd/>
            <a:tailEnd/>
          </a:ln>
        </p:spPr>
        <p:txBody>
          <a:bodyPr wrap="none">
            <a:prstTxWarp prst="textNoShape">
              <a:avLst/>
            </a:prstTxWarp>
            <a:spAutoFit/>
          </a:bodyPr>
          <a:lstStyle/>
          <a:p>
            <a:pPr algn="l"/>
            <a:r>
              <a:rPr lang="en-US" sz="2400">
                <a:solidFill>
                  <a:srgbClr val="F6DCB4"/>
                </a:solidFill>
              </a:rPr>
              <a:t>The End</a:t>
            </a:r>
            <a:endParaRPr lang="en-US" sz="2400"/>
          </a:p>
        </p:txBody>
      </p:sp>
      <p:sp>
        <p:nvSpPr>
          <p:cNvPr id="226309" name="Text Box 6"/>
          <p:cNvSpPr txBox="1">
            <a:spLocks noChangeArrowheads="1"/>
          </p:cNvSpPr>
          <p:nvPr/>
        </p:nvSpPr>
        <p:spPr bwMode="auto">
          <a:xfrm rot="-5400000">
            <a:off x="8014473" y="5734945"/>
            <a:ext cx="1941557" cy="307777"/>
          </a:xfrm>
          <a:prstGeom prst="rect">
            <a:avLst/>
          </a:prstGeom>
          <a:noFill/>
          <a:ln w="9525">
            <a:noFill/>
            <a:miter lim="800000"/>
            <a:headEnd/>
            <a:tailEnd/>
          </a:ln>
        </p:spPr>
        <p:txBody>
          <a:bodyPr wrap="none">
            <a:prstTxWarp prst="textNoShape">
              <a:avLst/>
            </a:prstTxWarp>
            <a:spAutoFit/>
          </a:bodyPr>
          <a:lstStyle/>
          <a:p>
            <a:pPr algn="l"/>
            <a:r>
              <a:rPr lang="cs-CZ" sz="1400" i="0">
                <a:solidFill>
                  <a:schemeClr val="bg2"/>
                </a:solidFill>
              </a:rPr>
              <a:t>© Lesley Kaiser, 2006</a:t>
            </a:r>
            <a:endParaRPr lang="en-US" sz="1400" i="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1" u="none" strike="noStrike" cap="none" normalizeH="0" baseline="0">
            <a:ln>
              <a:noFill/>
            </a:ln>
            <a:solidFill>
              <a:schemeClr val="tx1"/>
            </a:solidFill>
            <a:effectLst/>
            <a:latin typeface="Helvetica" pitchFamily="-10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1" u="none" strike="noStrike" cap="none" normalizeH="0" baseline="0">
            <a:ln>
              <a:noFill/>
            </a:ln>
            <a:solidFill>
              <a:schemeClr val="tx1"/>
            </a:solidFill>
            <a:effectLst/>
            <a:latin typeface="Helvetica" pitchFamily="-108"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10385</TotalTime>
  <Words>4303</Words>
  <Application>Microsoft Macintosh PowerPoint</Application>
  <PresentationFormat>On-screen Show (4:3)</PresentationFormat>
  <Paragraphs>566</Paragraphs>
  <Slides>92</Slides>
  <Notes>89</Notes>
  <HiddenSlides>0</HiddenSlides>
  <MMClips>0</MMClips>
  <ScaleCrop>false</ScaleCrop>
  <HeadingPairs>
    <vt:vector size="4" baseType="variant">
      <vt:variant>
        <vt:lpstr>Theme</vt:lpstr>
      </vt:variant>
      <vt:variant>
        <vt:i4>1</vt:i4>
      </vt:variant>
      <vt:variant>
        <vt:lpstr>Slide Titles</vt:lpstr>
      </vt:variant>
      <vt:variant>
        <vt:i4>92</vt:i4>
      </vt:variant>
    </vt:vector>
  </HeadingPairs>
  <TitlesOfParts>
    <vt:vector size="93" baseType="lpstr">
      <vt:lpstr>Blank Presentation</vt:lpstr>
      <vt:lpstr>ART + BOOK Symposium, Dunedin 2014  Lesley Kaiser  AUT University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Concept credit on back cover of first edition Note lack of paper-engineering credit for Lesley Kaiser</vt:lpstr>
      <vt:lpstr>CONCEPT credit</vt:lpstr>
      <vt:lpstr>PowerPoint Presentation</vt:lpstr>
      <vt:lpstr>PowerPoint Presentation</vt:lpstr>
      <vt:lpstr>PowerPoint Presentation</vt:lpstr>
      <vt:lpstr>Install artiists book (old work)</vt:lpstr>
      <vt:lpstr>Install artists book info sheets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AUT University  bindery 2012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AK 05 The End</vt:lpstr>
      <vt:lpstr>PowerPoint Presentation</vt:lpstr>
      <vt:lpstr>PowerPoint Presentation</vt:lpstr>
      <vt:lpstr>PowerPoint Presentation</vt:lpstr>
      <vt:lpstr>AK 05 The End</vt:lpstr>
      <vt:lpstr>PowerPoint Presentation</vt:lpstr>
      <vt:lpstr>PowerPoint Presentation</vt:lpstr>
      <vt:lpstr>AK 05 The End</vt:lpstr>
      <vt:lpstr>AK 05 The End</vt:lpstr>
      <vt:lpstr>AK 05 The End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AK 05 The End</vt:lpstr>
      <vt:lpstr>PowerPoint Presentation</vt:lpstr>
      <vt:lpstr>AK 05 The End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AK 05 The End</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  MA</dc:title>
  <dc:creator>   </dc:creator>
  <cp:keywords/>
  <cp:lastModifiedBy>Lesley Kaiser</cp:lastModifiedBy>
  <cp:revision>543</cp:revision>
  <cp:lastPrinted>2014-10-15T07:25:18Z</cp:lastPrinted>
  <dcterms:created xsi:type="dcterms:W3CDTF">2011-03-07T18:09:02Z</dcterms:created>
  <dcterms:modified xsi:type="dcterms:W3CDTF">2014-12-10T02:17:59Z</dcterms:modified>
</cp:coreProperties>
</file>