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3"/>
  </p:notesMasterIdLst>
  <p:sldIdLst>
    <p:sldId id="256" r:id="rId2"/>
    <p:sldId id="257" r:id="rId3"/>
    <p:sldId id="258" r:id="rId4"/>
    <p:sldId id="262" r:id="rId5"/>
    <p:sldId id="267" r:id="rId6"/>
    <p:sldId id="259" r:id="rId7"/>
    <p:sldId id="268" r:id="rId8"/>
    <p:sldId id="264" r:id="rId9"/>
    <p:sldId id="269" r:id="rId10"/>
    <p:sldId id="263" r:id="rId11"/>
    <p:sldId id="270" r:id="rId12"/>
    <p:sldId id="271" r:id="rId13"/>
    <p:sldId id="272" r:id="rId14"/>
    <p:sldId id="273" r:id="rId15"/>
    <p:sldId id="274" r:id="rId16"/>
    <p:sldId id="275" r:id="rId17"/>
    <p:sldId id="276" r:id="rId18"/>
    <p:sldId id="277" r:id="rId19"/>
    <p:sldId id="278" r:id="rId20"/>
    <p:sldId id="266" r:id="rId21"/>
    <p:sldId id="260" r:id="rId2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1pPr>
    <a:lvl2pPr marL="457200" algn="l"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2pPr>
    <a:lvl3pPr marL="914400" algn="l"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3pPr>
    <a:lvl4pPr marL="1371600" algn="l"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4pPr>
    <a:lvl5pPr marL="1828800" algn="l" rtl="0" fontAlgn="base">
      <a:spcBef>
        <a:spcPct val="0"/>
      </a:spcBef>
      <a:spcAft>
        <a:spcPct val="0"/>
      </a:spcAft>
      <a:defRPr sz="2400" kern="1200">
        <a:solidFill>
          <a:schemeClr val="tx1"/>
        </a:solidFill>
        <a:latin typeface="Arial" pitchFamily="-65" charset="0"/>
        <a:ea typeface="ＭＳ Ｐゴシック" pitchFamily="-65" charset="-128"/>
        <a:cs typeface="ＭＳ Ｐゴシック" pitchFamily="-65" charset="-128"/>
      </a:defRPr>
    </a:lvl5pPr>
    <a:lvl6pPr marL="22860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6pPr>
    <a:lvl7pPr marL="27432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7pPr>
    <a:lvl8pPr marL="32004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8pPr>
    <a:lvl9pPr marL="3657600" algn="l" defTabSz="457200" rtl="0" eaLnBrk="1" latinLnBrk="0" hangingPunct="1">
      <a:defRPr sz="2400" kern="1200">
        <a:solidFill>
          <a:schemeClr val="tx1"/>
        </a:solidFill>
        <a:latin typeface="Arial" pitchFamily="-65" charset="0"/>
        <a:ea typeface="ＭＳ Ｐゴシック" pitchFamily="-65" charset="-128"/>
        <a:cs typeface="ＭＳ Ｐゴシック" pitchFamily="-65"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831"/>
    <a:srgbClr val="B8973B"/>
    <a:srgbClr val="D2E0EF"/>
    <a:srgbClr val="B8A092"/>
    <a:srgbClr val="E8F7FF"/>
    <a:srgbClr val="004B88"/>
    <a:srgbClr val="234E62"/>
    <a:srgbClr val="8EB7CE"/>
    <a:srgbClr val="001732"/>
    <a:srgbClr val="8C8E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02" autoAdjust="0"/>
    <p:restoredTop sz="94624" autoAdjust="0"/>
  </p:normalViewPr>
  <p:slideViewPr>
    <p:cSldViewPr snapToGrid="0">
      <p:cViewPr>
        <p:scale>
          <a:sx n="292" d="100"/>
          <a:sy n="292" d="100"/>
        </p:scale>
        <p:origin x="4296" y="3834"/>
      </p:cViewPr>
      <p:guideLst>
        <p:guide orient="horz" pos="577"/>
        <p:guide pos="294"/>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4" d="100"/>
          <a:sy n="84" d="100"/>
        </p:scale>
        <p:origin x="-288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C09A2C-AADD-47CD-8D6E-CB0B87B55252}" type="doc">
      <dgm:prSet loTypeId="urn:microsoft.com/office/officeart/2005/8/layout/gear1" loCatId="cycle" qsTypeId="urn:microsoft.com/office/officeart/2005/8/quickstyle/simple1" qsCatId="simple" csTypeId="urn:microsoft.com/office/officeart/2005/8/colors/accent2_1" csCatId="accent2" phldr="1"/>
      <dgm:spPr/>
      <dgm:t>
        <a:bodyPr/>
        <a:lstStyle/>
        <a:p>
          <a:endParaRPr lang="en-US"/>
        </a:p>
      </dgm:t>
    </dgm:pt>
    <dgm:pt modelId="{329A0440-47C3-4B88-A58A-354DAEAC6BE9}">
      <dgm:prSet phldrT="[Text]"/>
      <dgm:spPr/>
      <dgm:t>
        <a:bodyPr/>
        <a:lstStyle/>
        <a:p>
          <a:endParaRPr lang="en-US"/>
        </a:p>
        <a:p>
          <a:r>
            <a:rPr lang="en-US" b="1">
              <a:solidFill>
                <a:srgbClr val="FF0000"/>
              </a:solidFill>
            </a:rPr>
            <a:t>Daughter/Wife/Mother/Sister/Aunt</a:t>
          </a:r>
        </a:p>
        <a:p>
          <a:endParaRPr lang="en-US"/>
        </a:p>
        <a:p>
          <a:r>
            <a:rPr lang="en-US" b="1"/>
            <a:t>Context of Family, Community</a:t>
          </a:r>
        </a:p>
        <a:p>
          <a:r>
            <a:rPr lang="en-US" b="1"/>
            <a:t>Global Society</a:t>
          </a:r>
        </a:p>
      </dgm:t>
    </dgm:pt>
    <dgm:pt modelId="{F6AAC1DB-CE2D-4A81-B430-BC6DBCC98415}" type="parTrans" cxnId="{62A67650-36F0-49E3-AED3-924E9DE4186E}">
      <dgm:prSet/>
      <dgm:spPr/>
      <dgm:t>
        <a:bodyPr/>
        <a:lstStyle/>
        <a:p>
          <a:endParaRPr lang="en-US"/>
        </a:p>
      </dgm:t>
    </dgm:pt>
    <dgm:pt modelId="{BE672431-7D97-46E5-95A7-CC227E7E2B0A}" type="sibTrans" cxnId="{62A67650-36F0-49E3-AED3-924E9DE4186E}">
      <dgm:prSet/>
      <dgm:spPr>
        <a:solidFill>
          <a:srgbClr val="92D050"/>
        </a:solidFill>
      </dgm:spPr>
      <dgm:t>
        <a:bodyPr/>
        <a:lstStyle/>
        <a:p>
          <a:endParaRPr lang="en-US"/>
        </a:p>
      </dgm:t>
    </dgm:pt>
    <dgm:pt modelId="{8E5D3BC8-6AEF-4AF2-A59F-05E754FF515A}">
      <dgm:prSet phldrT="[Text]"/>
      <dgm:spPr/>
      <dgm:t>
        <a:bodyPr/>
        <a:lstStyle/>
        <a:p>
          <a:r>
            <a:rPr lang="en-US" b="1">
              <a:solidFill>
                <a:srgbClr val="FF0000"/>
              </a:solidFill>
            </a:rPr>
            <a:t>Student Teacher </a:t>
          </a:r>
        </a:p>
        <a:p>
          <a:r>
            <a:rPr lang="en-US" b="1"/>
            <a:t>ECAE</a:t>
          </a:r>
        </a:p>
        <a:p>
          <a:endParaRPr lang="en-US"/>
        </a:p>
        <a:p>
          <a:r>
            <a:rPr lang="en-US" b="1"/>
            <a:t>Context of Higher Education</a:t>
          </a:r>
        </a:p>
      </dgm:t>
    </dgm:pt>
    <dgm:pt modelId="{14872FC6-B7C1-48E4-B1AA-703A9D97A7DD}" type="parTrans" cxnId="{FFF944AD-3BF5-431F-8C0D-38E3A0639276}">
      <dgm:prSet/>
      <dgm:spPr/>
      <dgm:t>
        <a:bodyPr/>
        <a:lstStyle/>
        <a:p>
          <a:endParaRPr lang="en-US"/>
        </a:p>
      </dgm:t>
    </dgm:pt>
    <dgm:pt modelId="{58630E91-F6A5-41B9-96EB-8AFF306B64B9}" type="sibTrans" cxnId="{FFF944AD-3BF5-431F-8C0D-38E3A0639276}">
      <dgm:prSet/>
      <dgm:spPr>
        <a:solidFill>
          <a:srgbClr val="92D050"/>
        </a:solidFill>
      </dgm:spPr>
      <dgm:t>
        <a:bodyPr/>
        <a:lstStyle/>
        <a:p>
          <a:endParaRPr lang="en-US"/>
        </a:p>
      </dgm:t>
    </dgm:pt>
    <dgm:pt modelId="{73B91157-BA3F-4889-989F-93D5C5E33518}">
      <dgm:prSet/>
      <dgm:spPr/>
      <dgm:t>
        <a:bodyPr/>
        <a:lstStyle/>
        <a:p>
          <a:r>
            <a:rPr lang="en-US" b="1">
              <a:solidFill>
                <a:srgbClr val="FF0000"/>
              </a:solidFill>
            </a:rPr>
            <a:t>Future Teacher</a:t>
          </a:r>
        </a:p>
        <a:p>
          <a:endParaRPr lang="en-US" b="1">
            <a:solidFill>
              <a:srgbClr val="00B0F0"/>
            </a:solidFill>
          </a:endParaRPr>
        </a:p>
        <a:p>
          <a:r>
            <a:rPr lang="en-US" b="1"/>
            <a:t>Context of School Reform and ADEC's 2030 Vision</a:t>
          </a:r>
        </a:p>
      </dgm:t>
    </dgm:pt>
    <dgm:pt modelId="{4B450CEA-1C2A-434D-9775-EE19E98D6FED}" type="parTrans" cxnId="{C8699D70-C480-4440-B7BD-D1CE245F7111}">
      <dgm:prSet/>
      <dgm:spPr/>
      <dgm:t>
        <a:bodyPr/>
        <a:lstStyle/>
        <a:p>
          <a:endParaRPr lang="en-US"/>
        </a:p>
      </dgm:t>
    </dgm:pt>
    <dgm:pt modelId="{D5FD0155-864E-4D62-BE10-5ED42C80E37B}" type="sibTrans" cxnId="{C8699D70-C480-4440-B7BD-D1CE245F7111}">
      <dgm:prSet/>
      <dgm:spPr>
        <a:solidFill>
          <a:srgbClr val="92D050"/>
        </a:solidFill>
      </dgm:spPr>
      <dgm:t>
        <a:bodyPr/>
        <a:lstStyle/>
        <a:p>
          <a:endParaRPr lang="en-US"/>
        </a:p>
      </dgm:t>
    </dgm:pt>
    <dgm:pt modelId="{3FA50162-047C-49E6-A0A2-A84A1B2EC582}">
      <dgm:prSet/>
      <dgm:spPr/>
      <dgm:t>
        <a:bodyPr/>
        <a:lstStyle/>
        <a:p>
          <a:endParaRPr lang="en-US"/>
        </a:p>
      </dgm:t>
    </dgm:pt>
    <dgm:pt modelId="{B7D046F4-07F6-4B20-9128-6AD90EBE05C4}" type="parTrans" cxnId="{7014696E-F1DB-4F19-84B5-5121A31C3A74}">
      <dgm:prSet/>
      <dgm:spPr/>
      <dgm:t>
        <a:bodyPr/>
        <a:lstStyle/>
        <a:p>
          <a:endParaRPr lang="en-US"/>
        </a:p>
      </dgm:t>
    </dgm:pt>
    <dgm:pt modelId="{F9AA8B98-5B5B-4429-A905-4DC0DC147DFB}" type="sibTrans" cxnId="{7014696E-F1DB-4F19-84B5-5121A31C3A74}">
      <dgm:prSet/>
      <dgm:spPr/>
      <dgm:t>
        <a:bodyPr/>
        <a:lstStyle/>
        <a:p>
          <a:endParaRPr lang="en-US"/>
        </a:p>
      </dgm:t>
    </dgm:pt>
    <dgm:pt modelId="{06DCD0C7-ACED-4C4B-98A0-7ACC5D7A2E0D}" type="pres">
      <dgm:prSet presAssocID="{64C09A2C-AADD-47CD-8D6E-CB0B87B55252}" presName="composite" presStyleCnt="0">
        <dgm:presLayoutVars>
          <dgm:chMax val="3"/>
          <dgm:animLvl val="lvl"/>
          <dgm:resizeHandles val="exact"/>
        </dgm:presLayoutVars>
      </dgm:prSet>
      <dgm:spPr/>
      <dgm:t>
        <a:bodyPr/>
        <a:lstStyle/>
        <a:p>
          <a:endParaRPr lang="en-US"/>
        </a:p>
      </dgm:t>
    </dgm:pt>
    <dgm:pt modelId="{7A1CBE85-E196-4211-A7B6-0E4824FA6A0B}" type="pres">
      <dgm:prSet presAssocID="{329A0440-47C3-4B88-A58A-354DAEAC6BE9}" presName="gear1" presStyleLbl="node1" presStyleIdx="0" presStyleCnt="3" custLinFactNeighborY="-664">
        <dgm:presLayoutVars>
          <dgm:chMax val="1"/>
          <dgm:bulletEnabled val="1"/>
        </dgm:presLayoutVars>
      </dgm:prSet>
      <dgm:spPr/>
      <dgm:t>
        <a:bodyPr/>
        <a:lstStyle/>
        <a:p>
          <a:endParaRPr lang="en-US"/>
        </a:p>
      </dgm:t>
    </dgm:pt>
    <dgm:pt modelId="{8FE3A7EF-658F-41AB-AAA8-8A0366458B08}" type="pres">
      <dgm:prSet presAssocID="{329A0440-47C3-4B88-A58A-354DAEAC6BE9}" presName="gear1srcNode" presStyleLbl="node1" presStyleIdx="0" presStyleCnt="3"/>
      <dgm:spPr/>
      <dgm:t>
        <a:bodyPr/>
        <a:lstStyle/>
        <a:p>
          <a:endParaRPr lang="en-US"/>
        </a:p>
      </dgm:t>
    </dgm:pt>
    <dgm:pt modelId="{F2177D02-2BEA-4D42-B1A2-F1B613D5C9F0}" type="pres">
      <dgm:prSet presAssocID="{329A0440-47C3-4B88-A58A-354DAEAC6BE9}" presName="gear1dstNode" presStyleLbl="node1" presStyleIdx="0" presStyleCnt="3"/>
      <dgm:spPr/>
      <dgm:t>
        <a:bodyPr/>
        <a:lstStyle/>
        <a:p>
          <a:endParaRPr lang="en-US"/>
        </a:p>
      </dgm:t>
    </dgm:pt>
    <dgm:pt modelId="{96255185-8DDE-420E-9828-F952B25618BA}" type="pres">
      <dgm:prSet presAssocID="{8E5D3BC8-6AEF-4AF2-A59F-05E754FF515A}" presName="gear2" presStyleLbl="node1" presStyleIdx="1" presStyleCnt="3">
        <dgm:presLayoutVars>
          <dgm:chMax val="1"/>
          <dgm:bulletEnabled val="1"/>
        </dgm:presLayoutVars>
      </dgm:prSet>
      <dgm:spPr/>
      <dgm:t>
        <a:bodyPr/>
        <a:lstStyle/>
        <a:p>
          <a:endParaRPr lang="en-US"/>
        </a:p>
      </dgm:t>
    </dgm:pt>
    <dgm:pt modelId="{991338D9-1653-4FD0-BB78-250EEDDFC90B}" type="pres">
      <dgm:prSet presAssocID="{8E5D3BC8-6AEF-4AF2-A59F-05E754FF515A}" presName="gear2srcNode" presStyleLbl="node1" presStyleIdx="1" presStyleCnt="3"/>
      <dgm:spPr/>
      <dgm:t>
        <a:bodyPr/>
        <a:lstStyle/>
        <a:p>
          <a:endParaRPr lang="en-US"/>
        </a:p>
      </dgm:t>
    </dgm:pt>
    <dgm:pt modelId="{72273512-9EE1-4C39-956F-2B8B26ECCF19}" type="pres">
      <dgm:prSet presAssocID="{8E5D3BC8-6AEF-4AF2-A59F-05E754FF515A}" presName="gear2dstNode" presStyleLbl="node1" presStyleIdx="1" presStyleCnt="3"/>
      <dgm:spPr/>
      <dgm:t>
        <a:bodyPr/>
        <a:lstStyle/>
        <a:p>
          <a:endParaRPr lang="en-US"/>
        </a:p>
      </dgm:t>
    </dgm:pt>
    <dgm:pt modelId="{1F423B43-0BC6-40C9-B5B5-D41FEE63E459}" type="pres">
      <dgm:prSet presAssocID="{73B91157-BA3F-4889-989F-93D5C5E33518}" presName="gear3" presStyleLbl="node1" presStyleIdx="2" presStyleCnt="3"/>
      <dgm:spPr/>
      <dgm:t>
        <a:bodyPr/>
        <a:lstStyle/>
        <a:p>
          <a:endParaRPr lang="en-US"/>
        </a:p>
      </dgm:t>
    </dgm:pt>
    <dgm:pt modelId="{A61926EC-0021-4746-94F1-8B1EC9E05ABA}" type="pres">
      <dgm:prSet presAssocID="{73B91157-BA3F-4889-989F-93D5C5E33518}" presName="gear3tx" presStyleLbl="node1" presStyleIdx="2" presStyleCnt="3">
        <dgm:presLayoutVars>
          <dgm:chMax val="1"/>
          <dgm:bulletEnabled val="1"/>
        </dgm:presLayoutVars>
      </dgm:prSet>
      <dgm:spPr/>
      <dgm:t>
        <a:bodyPr/>
        <a:lstStyle/>
        <a:p>
          <a:endParaRPr lang="en-US"/>
        </a:p>
      </dgm:t>
    </dgm:pt>
    <dgm:pt modelId="{43BAF0D8-5ADD-4665-9F41-4D67E2203DDC}" type="pres">
      <dgm:prSet presAssocID="{73B91157-BA3F-4889-989F-93D5C5E33518}" presName="gear3srcNode" presStyleLbl="node1" presStyleIdx="2" presStyleCnt="3"/>
      <dgm:spPr/>
      <dgm:t>
        <a:bodyPr/>
        <a:lstStyle/>
        <a:p>
          <a:endParaRPr lang="en-US"/>
        </a:p>
      </dgm:t>
    </dgm:pt>
    <dgm:pt modelId="{B449BF52-2B76-4B73-ACE8-BB1708AFFF00}" type="pres">
      <dgm:prSet presAssocID="{73B91157-BA3F-4889-989F-93D5C5E33518}" presName="gear3dstNode" presStyleLbl="node1" presStyleIdx="2" presStyleCnt="3"/>
      <dgm:spPr/>
      <dgm:t>
        <a:bodyPr/>
        <a:lstStyle/>
        <a:p>
          <a:endParaRPr lang="en-US"/>
        </a:p>
      </dgm:t>
    </dgm:pt>
    <dgm:pt modelId="{88D905C7-A062-4FE5-9348-C6D878DAE4AD}" type="pres">
      <dgm:prSet presAssocID="{BE672431-7D97-46E5-95A7-CC227E7E2B0A}" presName="connector1" presStyleLbl="sibTrans2D1" presStyleIdx="0" presStyleCnt="3"/>
      <dgm:spPr/>
      <dgm:t>
        <a:bodyPr/>
        <a:lstStyle/>
        <a:p>
          <a:endParaRPr lang="en-US"/>
        </a:p>
      </dgm:t>
    </dgm:pt>
    <dgm:pt modelId="{1F849F5A-AA5C-4AC9-BE10-6192614F6B42}" type="pres">
      <dgm:prSet presAssocID="{58630E91-F6A5-41B9-96EB-8AFF306B64B9}" presName="connector2" presStyleLbl="sibTrans2D1" presStyleIdx="1" presStyleCnt="3"/>
      <dgm:spPr/>
      <dgm:t>
        <a:bodyPr/>
        <a:lstStyle/>
        <a:p>
          <a:endParaRPr lang="en-US"/>
        </a:p>
      </dgm:t>
    </dgm:pt>
    <dgm:pt modelId="{D7851F8E-A7C4-46E9-87B7-BFAC5A945B74}" type="pres">
      <dgm:prSet presAssocID="{D5FD0155-864E-4D62-BE10-5ED42C80E37B}" presName="connector3" presStyleLbl="sibTrans2D1" presStyleIdx="2" presStyleCnt="3"/>
      <dgm:spPr/>
      <dgm:t>
        <a:bodyPr/>
        <a:lstStyle/>
        <a:p>
          <a:endParaRPr lang="en-US"/>
        </a:p>
      </dgm:t>
    </dgm:pt>
  </dgm:ptLst>
  <dgm:cxnLst>
    <dgm:cxn modelId="{3CAFDE61-700C-4D22-8739-70030E081C09}" type="presOf" srcId="{8E5D3BC8-6AEF-4AF2-A59F-05E754FF515A}" destId="{96255185-8DDE-420E-9828-F952B25618BA}" srcOrd="0" destOrd="0" presId="urn:microsoft.com/office/officeart/2005/8/layout/gear1"/>
    <dgm:cxn modelId="{7B4EA25F-B517-4E2E-ADEE-070467F8756F}" type="presOf" srcId="{D5FD0155-864E-4D62-BE10-5ED42C80E37B}" destId="{D7851F8E-A7C4-46E9-87B7-BFAC5A945B74}" srcOrd="0" destOrd="0" presId="urn:microsoft.com/office/officeart/2005/8/layout/gear1"/>
    <dgm:cxn modelId="{84910E79-804A-40F6-B378-BE7971555FE8}" type="presOf" srcId="{329A0440-47C3-4B88-A58A-354DAEAC6BE9}" destId="{7A1CBE85-E196-4211-A7B6-0E4824FA6A0B}" srcOrd="0" destOrd="0" presId="urn:microsoft.com/office/officeart/2005/8/layout/gear1"/>
    <dgm:cxn modelId="{416634DE-0174-4AE2-B889-54F4F53DCAD8}" type="presOf" srcId="{8E5D3BC8-6AEF-4AF2-A59F-05E754FF515A}" destId="{991338D9-1653-4FD0-BB78-250EEDDFC90B}" srcOrd="1" destOrd="0" presId="urn:microsoft.com/office/officeart/2005/8/layout/gear1"/>
    <dgm:cxn modelId="{635B4695-1442-41E3-BA86-16FA86AA3832}" type="presOf" srcId="{64C09A2C-AADD-47CD-8D6E-CB0B87B55252}" destId="{06DCD0C7-ACED-4C4B-98A0-7ACC5D7A2E0D}" srcOrd="0" destOrd="0" presId="urn:microsoft.com/office/officeart/2005/8/layout/gear1"/>
    <dgm:cxn modelId="{F9CECAFD-8612-4CFE-A79A-6EE818F5B7AE}" type="presOf" srcId="{329A0440-47C3-4B88-A58A-354DAEAC6BE9}" destId="{F2177D02-2BEA-4D42-B1A2-F1B613D5C9F0}" srcOrd="2" destOrd="0" presId="urn:microsoft.com/office/officeart/2005/8/layout/gear1"/>
    <dgm:cxn modelId="{A616AF0D-4C46-41AF-A1EA-AD47FBA83014}" type="presOf" srcId="{58630E91-F6A5-41B9-96EB-8AFF306B64B9}" destId="{1F849F5A-AA5C-4AC9-BE10-6192614F6B42}" srcOrd="0" destOrd="0" presId="urn:microsoft.com/office/officeart/2005/8/layout/gear1"/>
    <dgm:cxn modelId="{94C45E03-6CC1-4111-89F2-F22800631EFE}" type="presOf" srcId="{8E5D3BC8-6AEF-4AF2-A59F-05E754FF515A}" destId="{72273512-9EE1-4C39-956F-2B8B26ECCF19}" srcOrd="2" destOrd="0" presId="urn:microsoft.com/office/officeart/2005/8/layout/gear1"/>
    <dgm:cxn modelId="{3249EA24-AB61-4742-9025-060740996841}" type="presOf" srcId="{329A0440-47C3-4B88-A58A-354DAEAC6BE9}" destId="{8FE3A7EF-658F-41AB-AAA8-8A0366458B08}" srcOrd="1" destOrd="0" presId="urn:microsoft.com/office/officeart/2005/8/layout/gear1"/>
    <dgm:cxn modelId="{0103A501-1FE4-45F0-AE78-2D765C64D1D8}" type="presOf" srcId="{73B91157-BA3F-4889-989F-93D5C5E33518}" destId="{A61926EC-0021-4746-94F1-8B1EC9E05ABA}" srcOrd="1" destOrd="0" presId="urn:microsoft.com/office/officeart/2005/8/layout/gear1"/>
    <dgm:cxn modelId="{AEECD1CA-0809-4FA4-A342-3878919BB121}" type="presOf" srcId="{73B91157-BA3F-4889-989F-93D5C5E33518}" destId="{1F423B43-0BC6-40C9-B5B5-D41FEE63E459}" srcOrd="0" destOrd="0" presId="urn:microsoft.com/office/officeart/2005/8/layout/gear1"/>
    <dgm:cxn modelId="{62A67650-36F0-49E3-AED3-924E9DE4186E}" srcId="{64C09A2C-AADD-47CD-8D6E-CB0B87B55252}" destId="{329A0440-47C3-4B88-A58A-354DAEAC6BE9}" srcOrd="0" destOrd="0" parTransId="{F6AAC1DB-CE2D-4A81-B430-BC6DBCC98415}" sibTransId="{BE672431-7D97-46E5-95A7-CC227E7E2B0A}"/>
    <dgm:cxn modelId="{FFF944AD-3BF5-431F-8C0D-38E3A0639276}" srcId="{64C09A2C-AADD-47CD-8D6E-CB0B87B55252}" destId="{8E5D3BC8-6AEF-4AF2-A59F-05E754FF515A}" srcOrd="1" destOrd="0" parTransId="{14872FC6-B7C1-48E4-B1AA-703A9D97A7DD}" sibTransId="{58630E91-F6A5-41B9-96EB-8AFF306B64B9}"/>
    <dgm:cxn modelId="{7014696E-F1DB-4F19-84B5-5121A31C3A74}" srcId="{64C09A2C-AADD-47CD-8D6E-CB0B87B55252}" destId="{3FA50162-047C-49E6-A0A2-A84A1B2EC582}" srcOrd="3" destOrd="0" parTransId="{B7D046F4-07F6-4B20-9128-6AD90EBE05C4}" sibTransId="{F9AA8B98-5B5B-4429-A905-4DC0DC147DFB}"/>
    <dgm:cxn modelId="{EEA48C0E-5E24-4C92-8D96-40CFFD3C2A1A}" type="presOf" srcId="{73B91157-BA3F-4889-989F-93D5C5E33518}" destId="{B449BF52-2B76-4B73-ACE8-BB1708AFFF00}" srcOrd="3" destOrd="0" presId="urn:microsoft.com/office/officeart/2005/8/layout/gear1"/>
    <dgm:cxn modelId="{1A537087-D11F-42BC-8071-FA1EEBE01F15}" type="presOf" srcId="{73B91157-BA3F-4889-989F-93D5C5E33518}" destId="{43BAF0D8-5ADD-4665-9F41-4D67E2203DDC}" srcOrd="2" destOrd="0" presId="urn:microsoft.com/office/officeart/2005/8/layout/gear1"/>
    <dgm:cxn modelId="{C8699D70-C480-4440-B7BD-D1CE245F7111}" srcId="{64C09A2C-AADD-47CD-8D6E-CB0B87B55252}" destId="{73B91157-BA3F-4889-989F-93D5C5E33518}" srcOrd="2" destOrd="0" parTransId="{4B450CEA-1C2A-434D-9775-EE19E98D6FED}" sibTransId="{D5FD0155-864E-4D62-BE10-5ED42C80E37B}"/>
    <dgm:cxn modelId="{51F1693F-8ACF-4DB5-B3AB-66F8CB630204}" type="presOf" srcId="{BE672431-7D97-46E5-95A7-CC227E7E2B0A}" destId="{88D905C7-A062-4FE5-9348-C6D878DAE4AD}" srcOrd="0" destOrd="0" presId="urn:microsoft.com/office/officeart/2005/8/layout/gear1"/>
    <dgm:cxn modelId="{06810B58-9F0A-414D-A528-FF6B8AD82B10}" type="presParOf" srcId="{06DCD0C7-ACED-4C4B-98A0-7ACC5D7A2E0D}" destId="{7A1CBE85-E196-4211-A7B6-0E4824FA6A0B}" srcOrd="0" destOrd="0" presId="urn:microsoft.com/office/officeart/2005/8/layout/gear1"/>
    <dgm:cxn modelId="{1A8662A7-5161-400B-859E-87FB90B4C733}" type="presParOf" srcId="{06DCD0C7-ACED-4C4B-98A0-7ACC5D7A2E0D}" destId="{8FE3A7EF-658F-41AB-AAA8-8A0366458B08}" srcOrd="1" destOrd="0" presId="urn:microsoft.com/office/officeart/2005/8/layout/gear1"/>
    <dgm:cxn modelId="{6E223A98-0931-4E73-8D09-6FB303B2282E}" type="presParOf" srcId="{06DCD0C7-ACED-4C4B-98A0-7ACC5D7A2E0D}" destId="{F2177D02-2BEA-4D42-B1A2-F1B613D5C9F0}" srcOrd="2" destOrd="0" presId="urn:microsoft.com/office/officeart/2005/8/layout/gear1"/>
    <dgm:cxn modelId="{D4A67E3B-613A-4650-812D-99358D053885}" type="presParOf" srcId="{06DCD0C7-ACED-4C4B-98A0-7ACC5D7A2E0D}" destId="{96255185-8DDE-420E-9828-F952B25618BA}" srcOrd="3" destOrd="0" presId="urn:microsoft.com/office/officeart/2005/8/layout/gear1"/>
    <dgm:cxn modelId="{3CB444A4-E6DC-42AE-846B-A6E1AD039E2D}" type="presParOf" srcId="{06DCD0C7-ACED-4C4B-98A0-7ACC5D7A2E0D}" destId="{991338D9-1653-4FD0-BB78-250EEDDFC90B}" srcOrd="4" destOrd="0" presId="urn:microsoft.com/office/officeart/2005/8/layout/gear1"/>
    <dgm:cxn modelId="{675E963D-FA1B-41A3-B0E2-5F30E6EEE5A3}" type="presParOf" srcId="{06DCD0C7-ACED-4C4B-98A0-7ACC5D7A2E0D}" destId="{72273512-9EE1-4C39-956F-2B8B26ECCF19}" srcOrd="5" destOrd="0" presId="urn:microsoft.com/office/officeart/2005/8/layout/gear1"/>
    <dgm:cxn modelId="{D61F0828-9C0A-458C-AC96-4DDD6FC3B8ED}" type="presParOf" srcId="{06DCD0C7-ACED-4C4B-98A0-7ACC5D7A2E0D}" destId="{1F423B43-0BC6-40C9-B5B5-D41FEE63E459}" srcOrd="6" destOrd="0" presId="urn:microsoft.com/office/officeart/2005/8/layout/gear1"/>
    <dgm:cxn modelId="{9835EE6D-1B30-4BB1-9F0E-520BBF3CDCF2}" type="presParOf" srcId="{06DCD0C7-ACED-4C4B-98A0-7ACC5D7A2E0D}" destId="{A61926EC-0021-4746-94F1-8B1EC9E05ABA}" srcOrd="7" destOrd="0" presId="urn:microsoft.com/office/officeart/2005/8/layout/gear1"/>
    <dgm:cxn modelId="{1713BD33-F910-42C1-B1D2-2512E5E500FC}" type="presParOf" srcId="{06DCD0C7-ACED-4C4B-98A0-7ACC5D7A2E0D}" destId="{43BAF0D8-5ADD-4665-9F41-4D67E2203DDC}" srcOrd="8" destOrd="0" presId="urn:microsoft.com/office/officeart/2005/8/layout/gear1"/>
    <dgm:cxn modelId="{7C4848BB-CC66-4DDE-8927-9E24A2C4234D}" type="presParOf" srcId="{06DCD0C7-ACED-4C4B-98A0-7ACC5D7A2E0D}" destId="{B449BF52-2B76-4B73-ACE8-BB1708AFFF00}" srcOrd="9" destOrd="0" presId="urn:microsoft.com/office/officeart/2005/8/layout/gear1"/>
    <dgm:cxn modelId="{9AB6E6DC-0BB1-4194-9E9E-211080F80C44}" type="presParOf" srcId="{06DCD0C7-ACED-4C4B-98A0-7ACC5D7A2E0D}" destId="{88D905C7-A062-4FE5-9348-C6D878DAE4AD}" srcOrd="10" destOrd="0" presId="urn:microsoft.com/office/officeart/2005/8/layout/gear1"/>
    <dgm:cxn modelId="{5ADA6CBB-27AB-4A02-9F63-8E6A6D41DB93}" type="presParOf" srcId="{06DCD0C7-ACED-4C4B-98A0-7ACC5D7A2E0D}" destId="{1F849F5A-AA5C-4AC9-BE10-6192614F6B42}" srcOrd="11" destOrd="0" presId="urn:microsoft.com/office/officeart/2005/8/layout/gear1"/>
    <dgm:cxn modelId="{442C98C7-DCB0-4CAB-BF65-657091A3B5C1}" type="presParOf" srcId="{06DCD0C7-ACED-4C4B-98A0-7ACC5D7A2E0D}" destId="{D7851F8E-A7C4-46E9-87B7-BFAC5A945B74}"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1CBE85-E196-4211-A7B6-0E4824FA6A0B}">
      <dsp:nvSpPr>
        <dsp:cNvPr id="0" name=""/>
        <dsp:cNvSpPr/>
      </dsp:nvSpPr>
      <dsp:spPr>
        <a:xfrm>
          <a:off x="2548651" y="2374443"/>
          <a:ext cx="2925842" cy="2925842"/>
        </a:xfrm>
        <a:prstGeom prst="gear9">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endParaRPr lang="en-US" sz="800" kern="1200"/>
        </a:p>
        <a:p>
          <a:pPr lvl="0" algn="ctr" defTabSz="355600">
            <a:lnSpc>
              <a:spcPct val="90000"/>
            </a:lnSpc>
            <a:spcBef>
              <a:spcPct val="0"/>
            </a:spcBef>
            <a:spcAft>
              <a:spcPct val="35000"/>
            </a:spcAft>
          </a:pPr>
          <a:r>
            <a:rPr lang="en-US" sz="800" b="1" kern="1200">
              <a:solidFill>
                <a:srgbClr val="FF0000"/>
              </a:solidFill>
            </a:rPr>
            <a:t>Daughter/Wife/Mother/Sister/Aunt</a:t>
          </a:r>
        </a:p>
        <a:p>
          <a:pPr lvl="0" algn="ctr" defTabSz="355600">
            <a:lnSpc>
              <a:spcPct val="90000"/>
            </a:lnSpc>
            <a:spcBef>
              <a:spcPct val="0"/>
            </a:spcBef>
            <a:spcAft>
              <a:spcPct val="35000"/>
            </a:spcAft>
          </a:pPr>
          <a:endParaRPr lang="en-US" sz="800" kern="1200"/>
        </a:p>
        <a:p>
          <a:pPr lvl="0" algn="ctr" defTabSz="355600">
            <a:lnSpc>
              <a:spcPct val="90000"/>
            </a:lnSpc>
            <a:spcBef>
              <a:spcPct val="0"/>
            </a:spcBef>
            <a:spcAft>
              <a:spcPct val="35000"/>
            </a:spcAft>
          </a:pPr>
          <a:r>
            <a:rPr lang="en-US" sz="800" b="1" kern="1200"/>
            <a:t>Context of Family, Community</a:t>
          </a:r>
        </a:p>
        <a:p>
          <a:pPr lvl="0" algn="ctr" defTabSz="355600">
            <a:lnSpc>
              <a:spcPct val="90000"/>
            </a:lnSpc>
            <a:spcBef>
              <a:spcPct val="0"/>
            </a:spcBef>
            <a:spcAft>
              <a:spcPct val="35000"/>
            </a:spcAft>
          </a:pPr>
          <a:r>
            <a:rPr lang="en-US" sz="800" b="1" kern="1200"/>
            <a:t>Global Society</a:t>
          </a:r>
        </a:p>
      </dsp:txBody>
      <dsp:txXfrm>
        <a:off x="3136875" y="3059808"/>
        <a:ext cx="1749394" cy="1503943"/>
      </dsp:txXfrm>
    </dsp:sp>
    <dsp:sp modelId="{96255185-8DDE-420E-9828-F952B25618BA}">
      <dsp:nvSpPr>
        <dsp:cNvPr id="0" name=""/>
        <dsp:cNvSpPr/>
      </dsp:nvSpPr>
      <dsp:spPr>
        <a:xfrm>
          <a:off x="846343" y="1702308"/>
          <a:ext cx="2127885" cy="2127885"/>
        </a:xfrm>
        <a:prstGeom prst="gear6">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a:solidFill>
                <a:srgbClr val="FF0000"/>
              </a:solidFill>
            </a:rPr>
            <a:t>Student Teacher </a:t>
          </a:r>
        </a:p>
        <a:p>
          <a:pPr lvl="0" algn="ctr" defTabSz="355600">
            <a:lnSpc>
              <a:spcPct val="90000"/>
            </a:lnSpc>
            <a:spcBef>
              <a:spcPct val="0"/>
            </a:spcBef>
            <a:spcAft>
              <a:spcPct val="35000"/>
            </a:spcAft>
          </a:pPr>
          <a:r>
            <a:rPr lang="en-US" sz="800" b="1" kern="1200"/>
            <a:t>ECAE</a:t>
          </a:r>
        </a:p>
        <a:p>
          <a:pPr lvl="0" algn="ctr" defTabSz="355600">
            <a:lnSpc>
              <a:spcPct val="90000"/>
            </a:lnSpc>
            <a:spcBef>
              <a:spcPct val="0"/>
            </a:spcBef>
            <a:spcAft>
              <a:spcPct val="35000"/>
            </a:spcAft>
          </a:pPr>
          <a:endParaRPr lang="en-US" sz="800" kern="1200"/>
        </a:p>
        <a:p>
          <a:pPr lvl="0" algn="ctr" defTabSz="355600">
            <a:lnSpc>
              <a:spcPct val="90000"/>
            </a:lnSpc>
            <a:spcBef>
              <a:spcPct val="0"/>
            </a:spcBef>
            <a:spcAft>
              <a:spcPct val="35000"/>
            </a:spcAft>
          </a:pPr>
          <a:r>
            <a:rPr lang="en-US" sz="800" b="1" kern="1200"/>
            <a:t>Context of Higher Education</a:t>
          </a:r>
        </a:p>
      </dsp:txBody>
      <dsp:txXfrm>
        <a:off x="1382044" y="2241247"/>
        <a:ext cx="1056483" cy="1050007"/>
      </dsp:txXfrm>
    </dsp:sp>
    <dsp:sp modelId="{1F423B43-0BC6-40C9-B5B5-D41FEE63E459}">
      <dsp:nvSpPr>
        <dsp:cNvPr id="0" name=""/>
        <dsp:cNvSpPr/>
      </dsp:nvSpPr>
      <dsp:spPr>
        <a:xfrm rot="20700000">
          <a:off x="2038176" y="234284"/>
          <a:ext cx="2084893" cy="2084893"/>
        </a:xfrm>
        <a:prstGeom prst="gear6">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a:solidFill>
                <a:srgbClr val="FF0000"/>
              </a:solidFill>
            </a:rPr>
            <a:t>Future Teacher</a:t>
          </a:r>
        </a:p>
        <a:p>
          <a:pPr lvl="0" algn="ctr" defTabSz="355600">
            <a:lnSpc>
              <a:spcPct val="90000"/>
            </a:lnSpc>
            <a:spcBef>
              <a:spcPct val="0"/>
            </a:spcBef>
            <a:spcAft>
              <a:spcPct val="35000"/>
            </a:spcAft>
          </a:pPr>
          <a:endParaRPr lang="en-US" sz="800" b="1" kern="1200">
            <a:solidFill>
              <a:srgbClr val="00B0F0"/>
            </a:solidFill>
          </a:endParaRPr>
        </a:p>
        <a:p>
          <a:pPr lvl="0" algn="ctr" defTabSz="355600">
            <a:lnSpc>
              <a:spcPct val="90000"/>
            </a:lnSpc>
            <a:spcBef>
              <a:spcPct val="0"/>
            </a:spcBef>
            <a:spcAft>
              <a:spcPct val="35000"/>
            </a:spcAft>
          </a:pPr>
          <a:r>
            <a:rPr lang="en-US" sz="800" b="1" kern="1200"/>
            <a:t>Context of School Reform and ADEC's 2030 Vision</a:t>
          </a:r>
        </a:p>
      </dsp:txBody>
      <dsp:txXfrm rot="-20700000">
        <a:off x="2495454" y="691562"/>
        <a:ext cx="1170336" cy="1170336"/>
      </dsp:txXfrm>
    </dsp:sp>
    <dsp:sp modelId="{88D905C7-A062-4FE5-9348-C6D878DAE4AD}">
      <dsp:nvSpPr>
        <dsp:cNvPr id="0" name=""/>
        <dsp:cNvSpPr/>
      </dsp:nvSpPr>
      <dsp:spPr>
        <a:xfrm>
          <a:off x="2336226" y="1945191"/>
          <a:ext cx="3745077" cy="3745077"/>
        </a:xfrm>
        <a:prstGeom prst="circularArrow">
          <a:avLst>
            <a:gd name="adj1" fmla="val 4688"/>
            <a:gd name="adj2" fmla="val 299029"/>
            <a:gd name="adj3" fmla="val 2537785"/>
            <a:gd name="adj4" fmla="val 15815465"/>
            <a:gd name="adj5" fmla="val 5469"/>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1F849F5A-AA5C-4AC9-BE10-6192614F6B42}">
      <dsp:nvSpPr>
        <dsp:cNvPr id="0" name=""/>
        <dsp:cNvSpPr/>
      </dsp:nvSpPr>
      <dsp:spPr>
        <a:xfrm>
          <a:off x="469499" y="1226657"/>
          <a:ext cx="2721033" cy="2721033"/>
        </a:xfrm>
        <a:prstGeom prst="leftCircularArrow">
          <a:avLst>
            <a:gd name="adj1" fmla="val 6452"/>
            <a:gd name="adj2" fmla="val 429999"/>
            <a:gd name="adj3" fmla="val 10489124"/>
            <a:gd name="adj4" fmla="val 14837806"/>
            <a:gd name="adj5" fmla="val 7527"/>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D7851F8E-A7C4-46E9-87B7-BFAC5A945B74}">
      <dsp:nvSpPr>
        <dsp:cNvPr id="0" name=""/>
        <dsp:cNvSpPr/>
      </dsp:nvSpPr>
      <dsp:spPr>
        <a:xfrm>
          <a:off x="1555919" y="-227215"/>
          <a:ext cx="2933821" cy="2933821"/>
        </a:xfrm>
        <a:prstGeom prst="circularArrow">
          <a:avLst>
            <a:gd name="adj1" fmla="val 5984"/>
            <a:gd name="adj2" fmla="val 394124"/>
            <a:gd name="adj3" fmla="val 13313824"/>
            <a:gd name="adj4" fmla="val 10508221"/>
            <a:gd name="adj5" fmla="val 6981"/>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12" charset="0"/>
                <a:ea typeface="ＭＳ Ｐゴシック" pitchFamily="-112" charset="-128"/>
                <a:cs typeface="ＭＳ Ｐゴシック" pitchFamily="-112" charset="-128"/>
              </a:defRPr>
            </a:lvl1pPr>
          </a:lstStyle>
          <a:p>
            <a:pPr>
              <a:defRPr/>
            </a:pPr>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12" charset="0"/>
                <a:ea typeface="ＭＳ Ｐゴシック" pitchFamily="-112" charset="-128"/>
                <a:cs typeface="ＭＳ Ｐゴシック" pitchFamily="-112" charset="-128"/>
              </a:defRPr>
            </a:lvl1pPr>
          </a:lstStyle>
          <a:p>
            <a:pPr>
              <a:defRPr/>
            </a:pPr>
            <a:fld id="{1A471E6C-18E1-594B-84D7-E035382F8D87}" type="datetime1">
              <a:rPr lang="en-US"/>
              <a:pPr>
                <a:defRPr/>
              </a:pPr>
              <a:t>9/15/2014</a:t>
            </a:fld>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12" charset="0"/>
                <a:ea typeface="ＭＳ Ｐゴシック" pitchFamily="-112" charset="-128"/>
                <a:cs typeface="ＭＳ Ｐゴシック" pitchFamily="-112" charset="-128"/>
              </a:defRPr>
            </a:lvl1pPr>
          </a:lstStyle>
          <a:p>
            <a:pPr>
              <a:defRPr/>
            </a:pPr>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112" charset="0"/>
                <a:ea typeface="ＭＳ Ｐゴシック" pitchFamily="-112" charset="-128"/>
                <a:cs typeface="ＭＳ Ｐゴシック" pitchFamily="-112" charset="-128"/>
              </a:defRPr>
            </a:lvl1pPr>
          </a:lstStyle>
          <a:p>
            <a:pPr>
              <a:defRPr/>
            </a:pPr>
            <a:fld id="{0814ED60-DDF4-3C40-9DFA-BA4B3CEB1F55}" type="slidenum">
              <a:rPr lang="en-US"/>
              <a:pPr>
                <a:defRPr/>
              </a:pPr>
              <a:t>‹#›</a:t>
            </a:fld>
            <a:endParaRPr lang="en-US"/>
          </a:p>
        </p:txBody>
      </p:sp>
    </p:spTree>
    <p:extLst>
      <p:ext uri="{BB962C8B-B14F-4D97-AF65-F5344CB8AC3E}">
        <p14:creationId xmlns:p14="http://schemas.microsoft.com/office/powerpoint/2010/main" val="36045023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Arial"/>
        <a:ea typeface="ＭＳ Ｐゴシック" pitchFamily="-112" charset="-128"/>
        <a:cs typeface="ＭＳ Ｐゴシック" pitchFamily="-112" charset="-128"/>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pitchFamily="-112" charset="-128"/>
        <a:cs typeface="+mn-cs"/>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pitchFamily="-112" charset="-128"/>
        <a:cs typeface="+mn-cs"/>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pitchFamily="-112" charset="-128"/>
        <a:cs typeface="+mn-cs"/>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814ED60-DDF4-3C40-9DFA-BA4B3CEB1F55}"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814ED60-DDF4-3C40-9DFA-BA4B3CEB1F55}"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814ED60-DDF4-3C40-9DFA-BA4B3CEB1F55}" type="slidenum">
              <a:rPr lang="en-US" smtClean="0"/>
              <a:pPr>
                <a:defRPr/>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pd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7"/>
          <p:cNvSpPr>
            <a:spLocks noChangeArrowheads="1"/>
          </p:cNvSpPr>
          <p:nvPr userDrawn="1"/>
        </p:nvSpPr>
        <p:spPr bwMode="auto">
          <a:xfrm>
            <a:off x="250825" y="5763890"/>
            <a:ext cx="8642350" cy="669925"/>
          </a:xfrm>
          <a:prstGeom prst="rect">
            <a:avLst/>
          </a:prstGeom>
          <a:solidFill>
            <a:schemeClr val="bg1"/>
          </a:solidFill>
          <a:ln w="9525">
            <a:noFill/>
            <a:miter lim="800000"/>
            <a:headEnd/>
            <a:tailEnd/>
          </a:ln>
          <a:effectLst>
            <a:outerShdw blurRad="63500" dist="63500" dir="3187806" algn="ctr" rotWithShape="0">
              <a:schemeClr val="tx2">
                <a:alpha val="50000"/>
              </a:schemeClr>
            </a:outerShdw>
          </a:effectLst>
        </p:spPr>
        <p:txBody>
          <a:bodyPr wrap="none" anchor="ctr">
            <a:prstTxWarp prst="textNoShape">
              <a:avLst/>
            </a:prstTxWarp>
          </a:bodyPr>
          <a:lstStyle/>
          <a:p>
            <a:pPr>
              <a:defRPr/>
            </a:pPr>
            <a:endParaRPr lang="en-US">
              <a:latin typeface="Arial" pitchFamily="-112" charset="0"/>
              <a:ea typeface="ＭＳ Ｐゴシック" pitchFamily="-112" charset="-128"/>
              <a:cs typeface="ＭＳ Ｐゴシック" pitchFamily="-112" charset="-128"/>
            </a:endParaRPr>
          </a:p>
        </p:txBody>
      </p:sp>
      <p:sp>
        <p:nvSpPr>
          <p:cNvPr id="27653" name="Rectangle 3"/>
          <p:cNvSpPr>
            <a:spLocks noGrp="1" noChangeArrowheads="1"/>
          </p:cNvSpPr>
          <p:nvPr>
            <p:ph type="subTitle" idx="1"/>
          </p:nvPr>
        </p:nvSpPr>
        <p:spPr>
          <a:xfrm>
            <a:off x="419100" y="3602331"/>
            <a:ext cx="8281988" cy="487363"/>
          </a:xfrm>
        </p:spPr>
        <p:txBody>
          <a:bodyPr lIns="0" rIns="0">
            <a:spAutoFit/>
          </a:bodyPr>
          <a:lstStyle>
            <a:lvl1pPr marL="0" indent="0">
              <a:buFont typeface="Wingdings 2" pitchFamily="-112" charset="2"/>
              <a:buNone/>
              <a:defRPr b="1"/>
            </a:lvl1pPr>
          </a:lstStyle>
          <a:p>
            <a:r>
              <a:rPr lang="en-GB"/>
              <a:t>Click to edit Master subtitle style</a:t>
            </a:r>
          </a:p>
        </p:txBody>
      </p:sp>
      <p:sp>
        <p:nvSpPr>
          <p:cNvPr id="27654" name="Rectangle 2"/>
          <p:cNvSpPr>
            <a:spLocks noGrp="1" noChangeArrowheads="1"/>
          </p:cNvSpPr>
          <p:nvPr>
            <p:ph type="ctrTitle"/>
          </p:nvPr>
        </p:nvSpPr>
        <p:spPr>
          <a:xfrm>
            <a:off x="419100" y="2356144"/>
            <a:ext cx="8275638" cy="796372"/>
          </a:xfrm>
        </p:spPr>
        <p:txBody>
          <a:bodyPr lIns="0" rIns="0" anchor="t"/>
          <a:lstStyle>
            <a:lvl1pPr>
              <a:lnSpc>
                <a:spcPct val="95000"/>
              </a:lnSpc>
              <a:spcBef>
                <a:spcPct val="40000"/>
              </a:spcBef>
              <a:defRPr sz="5400">
                <a:solidFill>
                  <a:srgbClr val="001831"/>
                </a:solidFill>
              </a:defRPr>
            </a:lvl1pPr>
          </a:lstStyle>
          <a:p>
            <a:r>
              <a:rPr lang="en-GB" dirty="0"/>
              <a:t>Click to edit Master </a:t>
            </a:r>
            <a:r>
              <a:rPr lang="en-GB" dirty="0" smtClean="0"/>
              <a:t>title</a:t>
            </a:r>
            <a:endParaRPr lang="en-GB" dirty="0"/>
          </a:p>
        </p:txBody>
      </p:sp>
      <p:pic>
        <p:nvPicPr>
          <p:cNvPr id="7" name="Picture 6" descr="Cover.pdf"/>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2"/>
              <a:srcRect b="5521"/>
              <a:stretch>
                <a:fillRect/>
              </a:stretch>
            </p:blipFill>
          </mc:Choice>
          <mc:Fallback>
            <p:blipFill>
              <a:blip r:embed="rId3"/>
              <a:srcRect b="5521"/>
              <a:stretch>
                <a:fillRect/>
              </a:stretch>
            </p:blipFill>
          </mc:Fallback>
        </mc:AlternateContent>
        <p:spPr>
          <a:xfrm>
            <a:off x="0" y="198192"/>
            <a:ext cx="9144000" cy="610487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dirty="0" smtClean="0"/>
              <a:t>Click to edit Master text styles</a:t>
            </a:r>
          </a:p>
          <a:p>
            <a:pPr lvl="1"/>
            <a:r>
              <a:rPr lang="en-GB" dirty="0" smtClean="0"/>
              <a:t>Second level</a:t>
            </a:r>
          </a:p>
          <a:p>
            <a:pPr lvl="2"/>
            <a:r>
              <a:rPr lang="en-GB" dirty="0" smtClean="0"/>
              <a:t>Third level</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[insert presentation title into header and footer]</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Page </a:t>
            </a:r>
            <a:fld id="{B2CEEB87-9ECB-F64B-B015-7FA9EBBAC96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Rectangle 3"/>
          <p:cNvSpPr>
            <a:spLocks noGrp="1" noChangeArrowheads="1"/>
          </p:cNvSpPr>
          <p:nvPr>
            <p:ph idx="1"/>
          </p:nvPr>
        </p:nvSpPr>
        <p:spPr bwMode="auto">
          <a:xfrm>
            <a:off x="466725" y="915988"/>
            <a:ext cx="8208963" cy="5167312"/>
          </a:xfrm>
          <a:prstGeom prst="rect">
            <a:avLst/>
          </a:prstGeom>
          <a:noFill/>
          <a:ln w="9525">
            <a:noFill/>
            <a:miter lim="800000"/>
            <a:headEnd/>
            <a:tailEnd/>
          </a:ln>
        </p:spPr>
        <p:txBody>
          <a:bodyPr/>
          <a:lstStyle>
            <a:lvl1pPr marL="365125" marR="0" indent="-365125" algn="l" defTabSz="914400" rtl="0" eaLnBrk="0" fontAlgn="base" latinLnBrk="0" hangingPunct="0">
              <a:lnSpc>
                <a:spcPct val="100000"/>
              </a:lnSpc>
              <a:spcBef>
                <a:spcPct val="40000"/>
              </a:spcBef>
              <a:spcAft>
                <a:spcPct val="0"/>
              </a:spcAft>
              <a:buClrTx/>
              <a:buSzTx/>
              <a:buFont typeface="Wingdings 2" pitchFamily="-112" charset="2"/>
              <a:buChar char=""/>
              <a:tabLst/>
              <a:defRPr sz="2000"/>
            </a:lvl1pPr>
            <a:lvl2pPr marL="712788" marR="0" indent="-346075" algn="l" defTabSz="914400" rtl="0" eaLnBrk="0" fontAlgn="base" latinLnBrk="0" hangingPunct="0">
              <a:lnSpc>
                <a:spcPct val="75000"/>
              </a:lnSpc>
              <a:spcBef>
                <a:spcPct val="40000"/>
              </a:spcBef>
              <a:spcAft>
                <a:spcPct val="0"/>
              </a:spcAft>
              <a:buClrTx/>
              <a:buSzTx/>
              <a:buFont typeface="Wingdings" pitchFamily="-112" charset="2"/>
              <a:buChar char="§"/>
              <a:tabLst/>
              <a:defRPr/>
            </a:lvl2pPr>
            <a:lvl3pPr marL="1077913" marR="0" indent="-363538" algn="l" defTabSz="914400" rtl="0" eaLnBrk="0" fontAlgn="base" latinLnBrk="0" hangingPunct="0">
              <a:lnSpc>
                <a:spcPct val="75000"/>
              </a:lnSpc>
              <a:spcBef>
                <a:spcPct val="40000"/>
              </a:spcBef>
              <a:spcAft>
                <a:spcPct val="0"/>
              </a:spcAft>
              <a:buClrTx/>
              <a:buSzTx/>
              <a:buFontTx/>
              <a:buChar char="–"/>
              <a:tabLst/>
              <a:defRPr/>
            </a:lvl3pPr>
          </a:lstStyle>
          <a:p>
            <a:pPr lvl="0"/>
            <a:endParaRPr lang="en-US" noProof="0" dirty="0"/>
          </a:p>
        </p:txBody>
      </p:sp>
      <p:sp>
        <p:nvSpPr>
          <p:cNvPr id="4" name="Rectangle 5"/>
          <p:cNvSpPr>
            <a:spLocks noGrp="1" noChangeArrowheads="1"/>
          </p:cNvSpPr>
          <p:nvPr>
            <p:ph type="ftr" sz="quarter" idx="10"/>
          </p:nvPr>
        </p:nvSpPr>
        <p:spPr>
          <a:ln/>
        </p:spPr>
        <p:txBody>
          <a:bodyPr/>
          <a:lstStyle>
            <a:lvl1pPr>
              <a:defRPr/>
            </a:lvl1pPr>
          </a:lstStyle>
          <a:p>
            <a:pPr>
              <a:defRPr/>
            </a:pPr>
            <a:r>
              <a:rPr lang="en-GB"/>
              <a:t>[insert presentation title into header and footer]</a:t>
            </a:r>
          </a:p>
        </p:txBody>
      </p:sp>
      <p:sp>
        <p:nvSpPr>
          <p:cNvPr id="5" name="Rectangle 6"/>
          <p:cNvSpPr>
            <a:spLocks noGrp="1" noChangeArrowheads="1"/>
          </p:cNvSpPr>
          <p:nvPr>
            <p:ph type="sldNum" sz="quarter" idx="11"/>
          </p:nvPr>
        </p:nvSpPr>
        <p:spPr>
          <a:ln/>
        </p:spPr>
        <p:txBody>
          <a:bodyPr/>
          <a:lstStyle>
            <a:lvl1pPr>
              <a:defRPr/>
            </a:lvl1pPr>
          </a:lstStyle>
          <a:p>
            <a:pPr>
              <a:defRPr/>
            </a:pPr>
            <a:r>
              <a:rPr lang="en-US"/>
              <a:t>Page </a:t>
            </a:r>
            <a:fld id="{5B50DD24-C297-F94F-AD60-553CFE1DFB90}" type="slidenum">
              <a:rPr lang="en-US"/>
              <a:pPr>
                <a:defRPr/>
              </a:pPr>
              <a:t>‹#›</a:t>
            </a:fld>
            <a:endParaRPr lang="en-US"/>
          </a:p>
        </p:txBody>
      </p:sp>
      <p:sp>
        <p:nvSpPr>
          <p:cNvPr id="8" name="Rectangle 2"/>
          <p:cNvSpPr>
            <a:spLocks noGrp="1" noChangeArrowheads="1"/>
          </p:cNvSpPr>
          <p:nvPr>
            <p:ph type="title"/>
          </p:nvPr>
        </p:nvSpPr>
        <p:spPr bwMode="auto">
          <a:xfrm>
            <a:off x="466725" y="95023"/>
            <a:ext cx="8208963" cy="492443"/>
          </a:xfrm>
          <a:prstGeom prst="rect">
            <a:avLst/>
          </a:prstGeom>
          <a:noFill/>
          <a:ln w="9525">
            <a:noFill/>
            <a:miter lim="800000"/>
            <a:headEnd/>
            <a:tailEnd/>
          </a:ln>
        </p:spPr>
        <p:txBody>
          <a:bodyPr vert="horz" wrap="square" lIns="72000" tIns="0" rIns="72000" bIns="0" numCol="1" anchor="ctr" anchorCtr="0" compatLnSpc="1">
            <a:prstTxWarp prst="textNoShape">
              <a:avLst/>
            </a:prstTxWarp>
            <a:spAutoFit/>
          </a:bodyPr>
          <a:lstStyle/>
          <a:p>
            <a:pPr lvl="0"/>
            <a:r>
              <a:rPr lang="en-US" dirty="0"/>
              <a:t>Click to edit Master 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Click to edit Master title style</a:t>
            </a:r>
            <a:endParaRPr lang="en-US" dirty="0"/>
          </a:p>
        </p:txBody>
      </p:sp>
      <p:sp>
        <p:nvSpPr>
          <p:cNvPr id="3" name="Content Placeholder 2"/>
          <p:cNvSpPr>
            <a:spLocks noGrp="1"/>
          </p:cNvSpPr>
          <p:nvPr>
            <p:ph sz="half" idx="1"/>
          </p:nvPr>
        </p:nvSpPr>
        <p:spPr>
          <a:xfrm>
            <a:off x="466725" y="915988"/>
            <a:ext cx="4027488" cy="5167312"/>
          </a:xfrm>
        </p:spPr>
        <p:txBody>
          <a:bodyPr/>
          <a:lstStyle>
            <a:lvl1pPr>
              <a:defRPr sz="2400"/>
            </a:lvl1pPr>
            <a:lvl2pPr>
              <a:defRPr sz="20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p:txBody>
      </p:sp>
      <p:sp>
        <p:nvSpPr>
          <p:cNvPr id="4" name="Content Placeholder 3"/>
          <p:cNvSpPr>
            <a:spLocks noGrp="1"/>
          </p:cNvSpPr>
          <p:nvPr>
            <p:ph sz="half" idx="2"/>
          </p:nvPr>
        </p:nvSpPr>
        <p:spPr>
          <a:xfrm>
            <a:off x="4646613" y="915988"/>
            <a:ext cx="4029075" cy="5167312"/>
          </a:xfrm>
        </p:spPr>
        <p:txBody>
          <a:bodyPr/>
          <a:lstStyle>
            <a:lvl1pPr>
              <a:defRPr sz="2400"/>
            </a:lvl1pPr>
            <a:lvl2pPr>
              <a:defRPr sz="2000"/>
            </a:lvl2pPr>
            <a:lvl3pPr>
              <a:defRPr sz="1600"/>
            </a:lvl3pPr>
            <a:lvl4pPr>
              <a:defRPr sz="1800"/>
            </a:lvl4pPr>
            <a:lvl5pPr>
              <a:defRPr sz="1800"/>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[insert presentation title into header and footer]</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t>Page </a:t>
            </a:r>
            <a:fld id="{3DC5A0A8-96B7-1646-9A28-729D9CC21F9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904072"/>
            <a:ext cx="5111750" cy="5222092"/>
          </a:xfrm>
        </p:spPr>
        <p:txBody>
          <a:bodyPr/>
          <a:lstStyle>
            <a:lvl1pPr>
              <a:defRPr sz="2400"/>
            </a:lvl1pPr>
            <a:lvl2pPr>
              <a:defRPr sz="2000"/>
            </a:lvl2pPr>
            <a:lvl3pPr>
              <a:defRPr sz="1600"/>
            </a:lvl3pPr>
            <a:lvl4pPr>
              <a:defRPr sz="2000"/>
            </a:lvl4pPr>
            <a:lvl5pPr>
              <a:defRPr sz="2000"/>
            </a:lvl5pPr>
            <a:lvl6pPr>
              <a:defRPr sz="2000"/>
            </a:lvl6pPr>
            <a:lvl7pPr>
              <a:defRPr sz="2000"/>
            </a:lvl7pPr>
            <a:lvl8pPr>
              <a:defRPr sz="2000"/>
            </a:lvl8pPr>
            <a:lvl9pPr>
              <a:defRPr sz="2000"/>
            </a:lvl9pPr>
          </a:lstStyle>
          <a:p>
            <a:pPr lvl="0"/>
            <a:r>
              <a:rPr lang="en-GB" dirty="0" smtClean="0"/>
              <a:t>Click to edit Master text styles</a:t>
            </a:r>
          </a:p>
          <a:p>
            <a:pPr lvl="1"/>
            <a:r>
              <a:rPr lang="en-GB" dirty="0" smtClean="0"/>
              <a:t>Second level</a:t>
            </a:r>
          </a:p>
          <a:p>
            <a:pPr lvl="2"/>
            <a:r>
              <a:rPr lang="en-GB" dirty="0" smtClean="0"/>
              <a:t>Third level</a:t>
            </a:r>
          </a:p>
        </p:txBody>
      </p:sp>
      <p:sp>
        <p:nvSpPr>
          <p:cNvPr id="4" name="Text Placeholder 3"/>
          <p:cNvSpPr>
            <a:spLocks noGrp="1"/>
          </p:cNvSpPr>
          <p:nvPr>
            <p:ph type="body" sz="half" idx="2"/>
          </p:nvPr>
        </p:nvSpPr>
        <p:spPr>
          <a:xfrm>
            <a:off x="457200" y="915988"/>
            <a:ext cx="3008313" cy="5210175"/>
          </a:xfrm>
        </p:spPr>
        <p:txBody>
          <a:bodyPr/>
          <a:lstStyle>
            <a:lvl1pPr marL="0" indent="0">
              <a:buNone/>
              <a:defRPr sz="2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t>[insert presentation title into header and footer]</a:t>
            </a:r>
          </a:p>
        </p:txBody>
      </p:sp>
      <p:sp>
        <p:nvSpPr>
          <p:cNvPr id="6" name="Rectangle 6"/>
          <p:cNvSpPr>
            <a:spLocks noGrp="1" noChangeArrowheads="1"/>
          </p:cNvSpPr>
          <p:nvPr>
            <p:ph type="sldNum" sz="quarter" idx="11"/>
          </p:nvPr>
        </p:nvSpPr>
        <p:spPr>
          <a:ln/>
        </p:spPr>
        <p:txBody>
          <a:bodyPr/>
          <a:lstStyle>
            <a:lvl1pPr>
              <a:defRPr/>
            </a:lvl1pPr>
          </a:lstStyle>
          <a:p>
            <a:pPr>
              <a:defRPr/>
            </a:pPr>
            <a:r>
              <a:rPr lang="en-US"/>
              <a:t>Page </a:t>
            </a:r>
            <a:fld id="{45249B36-F904-0648-BACA-A0B767C98BEE}" type="slidenum">
              <a:rPr lang="en-US"/>
              <a:pPr>
                <a:defRPr/>
              </a:pPr>
              <a:t>‹#›</a:t>
            </a:fld>
            <a:endParaRPr lang="en-US"/>
          </a:p>
        </p:txBody>
      </p:sp>
      <p:sp>
        <p:nvSpPr>
          <p:cNvPr id="8" name="Rectangle 2"/>
          <p:cNvSpPr>
            <a:spLocks noGrp="1" noChangeArrowheads="1"/>
          </p:cNvSpPr>
          <p:nvPr>
            <p:ph type="title"/>
          </p:nvPr>
        </p:nvSpPr>
        <p:spPr bwMode="auto">
          <a:xfrm>
            <a:off x="466725" y="95023"/>
            <a:ext cx="8208963" cy="492443"/>
          </a:xfrm>
          <a:prstGeom prst="rect">
            <a:avLst/>
          </a:prstGeom>
          <a:noFill/>
          <a:ln w="9525">
            <a:noFill/>
            <a:miter lim="800000"/>
            <a:headEnd/>
            <a:tailEnd/>
          </a:ln>
        </p:spPr>
        <p:txBody>
          <a:bodyPr vert="horz" wrap="square" lIns="72000" tIns="0" rIns="72000" bIns="0" numCol="1" anchor="ctr" anchorCtr="0" compatLnSpc="1">
            <a:prstTxWarp prst="textNoShape">
              <a:avLst/>
            </a:prstTxWarp>
            <a:spAutoFit/>
          </a:bodyPr>
          <a:lstStyle/>
          <a:p>
            <a:pPr lvl="0"/>
            <a:r>
              <a:rPr lang="en-US" dirty="0"/>
              <a:t>Click to edit Master title style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GB"/>
              <a:t>[insert presentation title into header and footer]</a:t>
            </a:r>
          </a:p>
        </p:txBody>
      </p:sp>
      <p:sp>
        <p:nvSpPr>
          <p:cNvPr id="4" name="Rectangle 6"/>
          <p:cNvSpPr>
            <a:spLocks noGrp="1" noChangeArrowheads="1"/>
          </p:cNvSpPr>
          <p:nvPr>
            <p:ph type="sldNum" sz="quarter" idx="11"/>
          </p:nvPr>
        </p:nvSpPr>
        <p:spPr>
          <a:ln/>
        </p:spPr>
        <p:txBody>
          <a:bodyPr/>
          <a:lstStyle>
            <a:lvl1pPr>
              <a:defRPr/>
            </a:lvl1pPr>
          </a:lstStyle>
          <a:p>
            <a:pPr>
              <a:defRPr/>
            </a:pPr>
            <a:r>
              <a:rPr lang="en-US"/>
              <a:t>Page </a:t>
            </a:r>
            <a:fld id="{51FAD27B-D6E2-DB49-A06F-43C64CE0F54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file://localhost/ECAE%20Drive/Logo.Tag.Colors/Logo/ECAE%20Logo%20(1).jpg"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4" name="Line 10"/>
          <p:cNvSpPr>
            <a:spLocks noChangeShapeType="1"/>
          </p:cNvSpPr>
          <p:nvPr/>
        </p:nvSpPr>
        <p:spPr bwMode="auto">
          <a:xfrm>
            <a:off x="0" y="706080"/>
            <a:ext cx="9144000" cy="0"/>
          </a:xfrm>
          <a:prstGeom prst="line">
            <a:avLst/>
          </a:prstGeom>
          <a:noFill/>
          <a:ln w="38100">
            <a:solidFill>
              <a:schemeClr val="bg1">
                <a:lumMod val="65000"/>
              </a:schemeClr>
            </a:solidFill>
            <a:round/>
            <a:headEnd/>
            <a:tailEnd/>
          </a:ln>
        </p:spPr>
        <p:txBody>
          <a:bodyPr wrap="none" anchor="ctr">
            <a:prstTxWarp prst="textNoShape">
              <a:avLst/>
            </a:prstTxWarp>
          </a:bodyPr>
          <a:lstStyle/>
          <a:p>
            <a:pPr>
              <a:defRPr/>
            </a:pPr>
            <a:endParaRPr lang="en-US">
              <a:latin typeface="Arial" pitchFamily="-112" charset="0"/>
              <a:ea typeface="ＭＳ Ｐゴシック" pitchFamily="-112" charset="-128"/>
              <a:cs typeface="ＭＳ Ｐゴシック" pitchFamily="-112" charset="-128"/>
            </a:endParaRPr>
          </a:p>
        </p:txBody>
      </p:sp>
      <p:sp>
        <p:nvSpPr>
          <p:cNvPr id="10" name="Line 11"/>
          <p:cNvSpPr>
            <a:spLocks noChangeShapeType="1"/>
          </p:cNvSpPr>
          <p:nvPr/>
        </p:nvSpPr>
        <p:spPr bwMode="auto">
          <a:xfrm>
            <a:off x="0" y="6226538"/>
            <a:ext cx="9144000" cy="0"/>
          </a:xfrm>
          <a:prstGeom prst="line">
            <a:avLst/>
          </a:prstGeom>
          <a:noFill/>
          <a:ln w="38100">
            <a:solidFill>
              <a:schemeClr val="bg1">
                <a:lumMod val="65000"/>
              </a:schemeClr>
            </a:solidFill>
            <a:round/>
            <a:headEnd/>
            <a:tailEnd/>
          </a:ln>
        </p:spPr>
        <p:txBody>
          <a:bodyPr wrap="none" anchor="ctr">
            <a:prstTxWarp prst="textNoShape">
              <a:avLst/>
            </a:prstTxWarp>
          </a:bodyPr>
          <a:lstStyle/>
          <a:p>
            <a:pPr algn="l" rtl="0" fontAlgn="base">
              <a:spcBef>
                <a:spcPct val="0"/>
              </a:spcBef>
              <a:spcAft>
                <a:spcPct val="0"/>
              </a:spcAft>
              <a:defRPr/>
            </a:pPr>
            <a:endParaRPr lang="en-US" sz="2400" kern="1200">
              <a:solidFill>
                <a:schemeClr val="tx1"/>
              </a:solidFill>
              <a:latin typeface="Arial" pitchFamily="-112" charset="0"/>
              <a:ea typeface="ＭＳ Ｐゴシック" pitchFamily="-112" charset="-128"/>
              <a:cs typeface="ＭＳ Ｐゴシック" pitchFamily="-112" charset="-128"/>
            </a:endParaRPr>
          </a:p>
        </p:txBody>
      </p:sp>
      <p:sp>
        <p:nvSpPr>
          <p:cNvPr id="1030" name="Rectangle 3"/>
          <p:cNvSpPr>
            <a:spLocks noGrp="1" noChangeArrowheads="1"/>
          </p:cNvSpPr>
          <p:nvPr>
            <p:ph type="body" idx="1"/>
          </p:nvPr>
        </p:nvSpPr>
        <p:spPr bwMode="auto">
          <a:xfrm>
            <a:off x="466725" y="932188"/>
            <a:ext cx="8208963" cy="5151112"/>
          </a:xfrm>
          <a:prstGeom prst="rect">
            <a:avLst/>
          </a:prstGeom>
          <a:noFill/>
          <a:ln w="9525">
            <a:noFill/>
            <a:miter lim="800000"/>
            <a:headEnd/>
            <a:tailEnd/>
          </a:ln>
        </p:spPr>
        <p:txBody>
          <a:bodyPr vert="horz" wrap="square" lIns="72000" tIns="0" rIns="7200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
        <p:nvSpPr>
          <p:cNvPr id="1031" name="Rectangle 2"/>
          <p:cNvSpPr>
            <a:spLocks noGrp="1" noChangeArrowheads="1"/>
          </p:cNvSpPr>
          <p:nvPr>
            <p:ph type="title"/>
          </p:nvPr>
        </p:nvSpPr>
        <p:spPr bwMode="auto">
          <a:xfrm>
            <a:off x="466725" y="95023"/>
            <a:ext cx="8208963" cy="492443"/>
          </a:xfrm>
          <a:prstGeom prst="rect">
            <a:avLst/>
          </a:prstGeom>
          <a:noFill/>
          <a:ln w="9525">
            <a:noFill/>
            <a:miter lim="800000"/>
            <a:headEnd/>
            <a:tailEnd/>
          </a:ln>
        </p:spPr>
        <p:txBody>
          <a:bodyPr vert="horz" wrap="square" lIns="72000" tIns="0" rIns="72000" bIns="0" numCol="1" anchor="ctr" anchorCtr="0" compatLnSpc="1">
            <a:prstTxWarp prst="textNoShape">
              <a:avLst/>
            </a:prstTxWarp>
            <a:spAutoFit/>
          </a:bodyPr>
          <a:lstStyle/>
          <a:p>
            <a:pPr lvl="0"/>
            <a:r>
              <a:rPr lang="en-US" dirty="0"/>
              <a:t>Click to edit Master title style</a:t>
            </a:r>
          </a:p>
        </p:txBody>
      </p:sp>
      <p:sp>
        <p:nvSpPr>
          <p:cNvPr id="12" name="Rectangle 5"/>
          <p:cNvSpPr>
            <a:spLocks noGrp="1" noChangeArrowheads="1"/>
          </p:cNvSpPr>
          <p:nvPr>
            <p:ph type="ftr" sz="quarter" idx="3"/>
          </p:nvPr>
        </p:nvSpPr>
        <p:spPr bwMode="auto">
          <a:xfrm>
            <a:off x="466725" y="6451600"/>
            <a:ext cx="2895600" cy="3048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eaLnBrk="0" hangingPunct="0">
              <a:defRPr sz="1000" b="1" smtClean="0">
                <a:solidFill>
                  <a:schemeClr val="tx2"/>
                </a:solidFill>
                <a:latin typeface="Arial" pitchFamily="-112" charset="0"/>
                <a:ea typeface="ＭＳ Ｐゴシック" pitchFamily="-112" charset="-128"/>
                <a:cs typeface="ＭＳ Ｐゴシック" pitchFamily="-112" charset="-128"/>
              </a:defRPr>
            </a:lvl1pPr>
          </a:lstStyle>
          <a:p>
            <a:pPr>
              <a:defRPr/>
            </a:pPr>
            <a:r>
              <a:rPr lang="en-GB"/>
              <a:t>[insert presentation title into header and footer]</a:t>
            </a:r>
          </a:p>
        </p:txBody>
      </p:sp>
      <p:sp>
        <p:nvSpPr>
          <p:cNvPr id="13" name="Rectangle 6"/>
          <p:cNvSpPr>
            <a:spLocks noGrp="1" noChangeArrowheads="1"/>
          </p:cNvSpPr>
          <p:nvPr>
            <p:ph type="sldNum" sz="quarter" idx="4"/>
          </p:nvPr>
        </p:nvSpPr>
        <p:spPr bwMode="auto">
          <a:xfrm>
            <a:off x="3619500" y="6451600"/>
            <a:ext cx="1905000" cy="3048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ctr" eaLnBrk="0" hangingPunct="0">
              <a:defRPr sz="1000" b="1">
                <a:solidFill>
                  <a:schemeClr val="tx2"/>
                </a:solidFill>
                <a:latin typeface="Arial" pitchFamily="-112" charset="0"/>
                <a:ea typeface="ＭＳ Ｐゴシック" pitchFamily="-112" charset="-128"/>
                <a:cs typeface="ＭＳ Ｐゴシック" pitchFamily="-112" charset="-128"/>
              </a:defRPr>
            </a:lvl1pPr>
          </a:lstStyle>
          <a:p>
            <a:pPr>
              <a:defRPr/>
            </a:pPr>
            <a:r>
              <a:rPr lang="en-US"/>
              <a:t>Page </a:t>
            </a:r>
            <a:fld id="{213E15C5-11AA-5D42-BE2E-4A07180425FA}" type="slidenum">
              <a:rPr lang="en-US"/>
              <a:pPr>
                <a:defRPr/>
              </a:pPr>
              <a:t>‹#›</a:t>
            </a:fld>
            <a:endParaRPr lang="en-US"/>
          </a:p>
        </p:txBody>
      </p:sp>
      <p:pic>
        <p:nvPicPr>
          <p:cNvPr id="11" name="ECAE Logo (1).jpg" descr="/ECAE Drive/Logo.Tag.Colors/Logo/ECAE Logo (1).jpg"/>
          <p:cNvPicPr>
            <a:picLocks noChangeAspect="1"/>
          </p:cNvPicPr>
          <p:nvPr/>
        </p:nvPicPr>
        <p:blipFill>
          <a:blip r:embed="rId8" r:link="rId9"/>
          <a:stretch>
            <a:fillRect/>
          </a:stretch>
        </p:blipFill>
        <p:spPr>
          <a:xfrm>
            <a:off x="6761121" y="6303069"/>
            <a:ext cx="2176646" cy="51932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dt="0"/>
  <p:txStyles>
    <p:titleStyle>
      <a:lvl1pPr algn="l" rtl="0" eaLnBrk="0" fontAlgn="base" hangingPunct="0">
        <a:spcBef>
          <a:spcPct val="0"/>
        </a:spcBef>
        <a:spcAft>
          <a:spcPct val="0"/>
        </a:spcAft>
        <a:defRPr sz="3200" b="1">
          <a:solidFill>
            <a:srgbClr val="001831"/>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112" charset="0"/>
          <a:ea typeface="ＭＳ Ｐゴシック" pitchFamily="-112" charset="-128"/>
          <a:cs typeface="ＭＳ Ｐゴシック" pitchFamily="-112" charset="-128"/>
        </a:defRPr>
      </a:lvl2pPr>
      <a:lvl3pPr algn="l" rtl="0" eaLnBrk="0" fontAlgn="base" hangingPunct="0">
        <a:spcBef>
          <a:spcPct val="0"/>
        </a:spcBef>
        <a:spcAft>
          <a:spcPct val="0"/>
        </a:spcAft>
        <a:defRPr sz="4000" b="1">
          <a:solidFill>
            <a:schemeClr val="tx2"/>
          </a:solidFill>
          <a:latin typeface="Arial" pitchFamily="-112" charset="0"/>
          <a:ea typeface="ＭＳ Ｐゴシック" pitchFamily="-112" charset="-128"/>
          <a:cs typeface="ＭＳ Ｐゴシック" pitchFamily="-112" charset="-128"/>
        </a:defRPr>
      </a:lvl3pPr>
      <a:lvl4pPr algn="l" rtl="0" eaLnBrk="0" fontAlgn="base" hangingPunct="0">
        <a:spcBef>
          <a:spcPct val="0"/>
        </a:spcBef>
        <a:spcAft>
          <a:spcPct val="0"/>
        </a:spcAft>
        <a:defRPr sz="4000" b="1">
          <a:solidFill>
            <a:schemeClr val="tx2"/>
          </a:solidFill>
          <a:latin typeface="Arial" pitchFamily="-112" charset="0"/>
          <a:ea typeface="ＭＳ Ｐゴシック" pitchFamily="-112" charset="-128"/>
          <a:cs typeface="ＭＳ Ｐゴシック" pitchFamily="-112" charset="-128"/>
        </a:defRPr>
      </a:lvl4pPr>
      <a:lvl5pPr algn="l" rtl="0" eaLnBrk="0" fontAlgn="base" hangingPunct="0">
        <a:spcBef>
          <a:spcPct val="0"/>
        </a:spcBef>
        <a:spcAft>
          <a:spcPct val="0"/>
        </a:spcAft>
        <a:defRPr sz="4000" b="1">
          <a:solidFill>
            <a:schemeClr val="tx2"/>
          </a:solidFill>
          <a:latin typeface="Arial" pitchFamily="-112" charset="0"/>
          <a:ea typeface="ＭＳ Ｐゴシック" pitchFamily="-112" charset="-128"/>
          <a:cs typeface="ＭＳ Ｐゴシック" pitchFamily="-112" charset="-128"/>
        </a:defRPr>
      </a:lvl5pPr>
      <a:lvl6pPr marL="457200" algn="l" rtl="0" fontAlgn="base">
        <a:spcBef>
          <a:spcPct val="0"/>
        </a:spcBef>
        <a:spcAft>
          <a:spcPct val="0"/>
        </a:spcAft>
        <a:defRPr sz="4000" b="1">
          <a:solidFill>
            <a:schemeClr val="tx2"/>
          </a:solidFill>
          <a:latin typeface="Arial" pitchFamily="-112" charset="0"/>
          <a:ea typeface="ＭＳ Ｐゴシック" pitchFamily="-112" charset="-128"/>
          <a:cs typeface="ＭＳ Ｐゴシック" pitchFamily="-112" charset="-128"/>
        </a:defRPr>
      </a:lvl6pPr>
      <a:lvl7pPr marL="914400" algn="l" rtl="0" fontAlgn="base">
        <a:spcBef>
          <a:spcPct val="0"/>
        </a:spcBef>
        <a:spcAft>
          <a:spcPct val="0"/>
        </a:spcAft>
        <a:defRPr sz="4000" b="1">
          <a:solidFill>
            <a:schemeClr val="tx2"/>
          </a:solidFill>
          <a:latin typeface="Arial" pitchFamily="-112" charset="0"/>
          <a:ea typeface="ＭＳ Ｐゴシック" pitchFamily="-112" charset="-128"/>
          <a:cs typeface="ＭＳ Ｐゴシック" pitchFamily="-112" charset="-128"/>
        </a:defRPr>
      </a:lvl7pPr>
      <a:lvl8pPr marL="1371600" algn="l" rtl="0" fontAlgn="base">
        <a:spcBef>
          <a:spcPct val="0"/>
        </a:spcBef>
        <a:spcAft>
          <a:spcPct val="0"/>
        </a:spcAft>
        <a:defRPr sz="4000" b="1">
          <a:solidFill>
            <a:schemeClr val="tx2"/>
          </a:solidFill>
          <a:latin typeface="Arial" pitchFamily="-112" charset="0"/>
          <a:ea typeface="ＭＳ Ｐゴシック" pitchFamily="-112" charset="-128"/>
          <a:cs typeface="ＭＳ Ｐゴシック" pitchFamily="-112" charset="-128"/>
        </a:defRPr>
      </a:lvl8pPr>
      <a:lvl9pPr marL="1828800" algn="l" rtl="0" fontAlgn="base">
        <a:spcBef>
          <a:spcPct val="0"/>
        </a:spcBef>
        <a:spcAft>
          <a:spcPct val="0"/>
        </a:spcAft>
        <a:defRPr sz="4000" b="1">
          <a:solidFill>
            <a:schemeClr val="tx2"/>
          </a:solidFill>
          <a:latin typeface="Arial" pitchFamily="-112" charset="0"/>
          <a:ea typeface="ＭＳ Ｐゴシック" pitchFamily="-112" charset="-128"/>
          <a:cs typeface="ＭＳ Ｐゴシック" pitchFamily="-112" charset="-128"/>
        </a:defRPr>
      </a:lvl9pPr>
    </p:titleStyle>
    <p:bodyStyle>
      <a:lvl1pPr marL="365125" indent="-365125" algn="l" rtl="0" eaLnBrk="0" fontAlgn="base" hangingPunct="0">
        <a:spcBef>
          <a:spcPct val="40000"/>
        </a:spcBef>
        <a:spcAft>
          <a:spcPct val="0"/>
        </a:spcAft>
        <a:buFont typeface="Wingdings 2" pitchFamily="-65" charset="2"/>
        <a:buChar char=""/>
        <a:defRPr sz="2400">
          <a:solidFill>
            <a:schemeClr val="tx2"/>
          </a:solidFill>
          <a:latin typeface="+mn-lt"/>
          <a:ea typeface="ＭＳ Ｐゴシック" pitchFamily="-112" charset="-128"/>
          <a:cs typeface="ＭＳ Ｐゴシック" pitchFamily="-112" charset="-128"/>
        </a:defRPr>
      </a:lvl1pPr>
      <a:lvl2pPr marL="712788" indent="-346075" algn="l" rtl="0" eaLnBrk="0" fontAlgn="base" hangingPunct="0">
        <a:lnSpc>
          <a:spcPct val="75000"/>
        </a:lnSpc>
        <a:spcBef>
          <a:spcPct val="40000"/>
        </a:spcBef>
        <a:spcAft>
          <a:spcPct val="0"/>
        </a:spcAft>
        <a:buFont typeface="Wingdings" pitchFamily="-65" charset="2"/>
        <a:buChar char="§"/>
        <a:defRPr sz="2000">
          <a:solidFill>
            <a:schemeClr val="tx2"/>
          </a:solidFill>
          <a:latin typeface="+mn-lt"/>
          <a:ea typeface="+mj-ea"/>
        </a:defRPr>
      </a:lvl2pPr>
      <a:lvl3pPr marL="1077913" indent="-363538" algn="l" rtl="0" eaLnBrk="0" fontAlgn="base" hangingPunct="0">
        <a:lnSpc>
          <a:spcPct val="75000"/>
        </a:lnSpc>
        <a:spcBef>
          <a:spcPct val="40000"/>
        </a:spcBef>
        <a:spcAft>
          <a:spcPct val="0"/>
        </a:spcAft>
        <a:buChar char="–"/>
        <a:defRPr sz="1600">
          <a:solidFill>
            <a:schemeClr val="tx2"/>
          </a:solidFill>
          <a:latin typeface="+mn-lt"/>
          <a:ea typeface="+mj-ea"/>
        </a:defRPr>
      </a:lvl3pPr>
      <a:lvl4pPr marL="1979613" indent="-365125" algn="l" rtl="0" eaLnBrk="0" fontAlgn="base" hangingPunct="0">
        <a:spcBef>
          <a:spcPct val="20000"/>
        </a:spcBef>
        <a:spcAft>
          <a:spcPct val="0"/>
        </a:spcAft>
        <a:buChar char="–"/>
        <a:defRPr sz="2000">
          <a:solidFill>
            <a:schemeClr val="tx2"/>
          </a:solidFill>
          <a:latin typeface="+mn-lt"/>
          <a:ea typeface="+mj-ea"/>
          <a:cs typeface="+mj-cs"/>
        </a:defRPr>
      </a:lvl4pPr>
      <a:lvl5pPr marL="2487613" indent="-328613" algn="l" rtl="0" eaLnBrk="0" fontAlgn="base" hangingPunct="0">
        <a:spcBef>
          <a:spcPct val="20000"/>
        </a:spcBef>
        <a:spcAft>
          <a:spcPct val="0"/>
        </a:spcAft>
        <a:buChar char="»"/>
        <a:defRPr sz="2000">
          <a:solidFill>
            <a:srgbClr val="626464"/>
          </a:solidFill>
          <a:latin typeface="+mn-lt"/>
          <a:ea typeface="+mj-ea"/>
        </a:defRPr>
      </a:lvl5pPr>
      <a:lvl6pPr marL="2944813" indent="-328613" algn="l" rtl="0" fontAlgn="base">
        <a:spcBef>
          <a:spcPct val="20000"/>
        </a:spcBef>
        <a:spcAft>
          <a:spcPct val="0"/>
        </a:spcAft>
        <a:buChar char="»"/>
        <a:defRPr sz="2000">
          <a:solidFill>
            <a:srgbClr val="626464"/>
          </a:solidFill>
          <a:latin typeface="+mn-lt"/>
          <a:ea typeface="+mj-ea"/>
        </a:defRPr>
      </a:lvl6pPr>
      <a:lvl7pPr marL="3402013" indent="-328613" algn="l" rtl="0" fontAlgn="base">
        <a:spcBef>
          <a:spcPct val="20000"/>
        </a:spcBef>
        <a:spcAft>
          <a:spcPct val="0"/>
        </a:spcAft>
        <a:buChar char="»"/>
        <a:defRPr sz="2000">
          <a:solidFill>
            <a:srgbClr val="626464"/>
          </a:solidFill>
          <a:latin typeface="+mn-lt"/>
          <a:ea typeface="+mj-ea"/>
        </a:defRPr>
      </a:lvl7pPr>
      <a:lvl8pPr marL="3859213" indent="-328613" algn="l" rtl="0" fontAlgn="base">
        <a:spcBef>
          <a:spcPct val="20000"/>
        </a:spcBef>
        <a:spcAft>
          <a:spcPct val="0"/>
        </a:spcAft>
        <a:buChar char="»"/>
        <a:defRPr sz="2000">
          <a:solidFill>
            <a:srgbClr val="626464"/>
          </a:solidFill>
          <a:latin typeface="+mn-lt"/>
          <a:ea typeface="+mj-ea"/>
        </a:defRPr>
      </a:lvl8pPr>
      <a:lvl9pPr marL="4316413" indent="-328613" algn="l" rtl="0" fontAlgn="base">
        <a:spcBef>
          <a:spcPct val="20000"/>
        </a:spcBef>
        <a:spcAft>
          <a:spcPct val="0"/>
        </a:spcAft>
        <a:buChar char="»"/>
        <a:defRPr sz="2000">
          <a:solidFill>
            <a:srgbClr val="626464"/>
          </a:solidFill>
          <a:latin typeface="+mn-lt"/>
          <a:ea typeface="+mj-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hyperlink" Target="mailto:ltennant@ecae.ac.ae"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Survey%20Questionnaire/Questionnaire%20bilingual%20final%2014%20Feb.do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19100" y="3602332"/>
            <a:ext cx="8001000" cy="426744"/>
          </a:xfrm>
        </p:spPr>
        <p:txBody>
          <a:bodyPr/>
          <a:lstStyle/>
          <a:p>
            <a:r>
              <a:rPr lang="en-US" dirty="0" smtClean="0"/>
              <a:t>		</a:t>
            </a:r>
            <a:r>
              <a:rPr lang="en-US" sz="2000" dirty="0" smtClean="0"/>
              <a:t>Round Table Discussion – March 14</a:t>
            </a:r>
            <a:r>
              <a:rPr lang="en-US" sz="2000" baseline="30000" dirty="0" smtClean="0"/>
              <a:t>th</a:t>
            </a:r>
            <a:r>
              <a:rPr lang="en-US" sz="2000" dirty="0" smtClean="0"/>
              <a:t> 2012</a:t>
            </a:r>
          </a:p>
          <a:p>
            <a:endParaRPr lang="en-US" dirty="0" smtClean="0"/>
          </a:p>
        </p:txBody>
      </p:sp>
      <p:sp>
        <p:nvSpPr>
          <p:cNvPr id="3" name="Title 2"/>
          <p:cNvSpPr>
            <a:spLocks noGrp="1"/>
          </p:cNvSpPr>
          <p:nvPr>
            <p:ph type="ctrTitle"/>
          </p:nvPr>
        </p:nvSpPr>
        <p:spPr>
          <a:xfrm>
            <a:off x="400050" y="2575219"/>
            <a:ext cx="8275638" cy="701731"/>
          </a:xfrm>
        </p:spPr>
        <p:txBody>
          <a:bodyPr/>
          <a:lstStyle/>
          <a:p>
            <a:pPr algn="ctr"/>
            <a:r>
              <a:rPr lang="en-US" sz="2400" dirty="0" smtClean="0"/>
              <a:t>Married Female Emirati Students Pursuing Higher Education: Striking a balance</a:t>
            </a:r>
            <a:endParaRPr lang="en-US" sz="2400" dirty="0"/>
          </a:p>
        </p:txBody>
      </p:sp>
      <p:pic>
        <p:nvPicPr>
          <p:cNvPr id="4" name="Picture 3" descr="ef_logo1.gif"/>
          <p:cNvPicPr>
            <a:picLocks noChangeAspect="1"/>
          </p:cNvPicPr>
          <p:nvPr/>
        </p:nvPicPr>
        <p:blipFill>
          <a:blip r:embed="rId3"/>
          <a:stretch>
            <a:fillRect/>
          </a:stretch>
        </p:blipFill>
        <p:spPr>
          <a:xfrm>
            <a:off x="247651" y="1590676"/>
            <a:ext cx="1021976" cy="904874"/>
          </a:xfrm>
          <a:prstGeom prst="rect">
            <a:avLst/>
          </a:prstGeom>
        </p:spPr>
      </p:pic>
      <p:pic>
        <p:nvPicPr>
          <p:cNvPr id="1026" name="Picture 2"/>
          <p:cNvPicPr>
            <a:picLocks noChangeAspect="1" noChangeArrowheads="1"/>
          </p:cNvPicPr>
          <p:nvPr/>
        </p:nvPicPr>
        <p:blipFill>
          <a:blip r:embed="rId4"/>
          <a:srcRect/>
          <a:stretch>
            <a:fillRect/>
          </a:stretch>
        </p:blipFill>
        <p:spPr bwMode="auto">
          <a:xfrm>
            <a:off x="1971674" y="4162424"/>
            <a:ext cx="5572125" cy="15323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Study Participants</a:t>
            </a:r>
            <a:endParaRPr lang="en-US" dirty="0"/>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10</a:t>
            </a:fld>
            <a:endParaRPr lang="en-US"/>
          </a:p>
        </p:txBody>
      </p:sp>
      <p:sp>
        <p:nvSpPr>
          <p:cNvPr id="10" name="Content Placeholder 9"/>
          <p:cNvSpPr>
            <a:spLocks noGrp="1"/>
          </p:cNvSpPr>
          <p:nvPr>
            <p:ph idx="1"/>
          </p:nvPr>
        </p:nvSpPr>
        <p:spPr/>
        <p:txBody>
          <a:bodyPr/>
          <a:lstStyle/>
          <a:p>
            <a:r>
              <a:rPr lang="en-US" sz="1800" dirty="0" smtClean="0">
                <a:solidFill>
                  <a:schemeClr val="tx1"/>
                </a:solidFill>
              </a:rPr>
              <a:t>Age group: 20-24yrs – 60%, 25-30 yrs – 28%, above 30 yrs – 12%</a:t>
            </a:r>
          </a:p>
          <a:p>
            <a:r>
              <a:rPr lang="en-US" sz="1800" dirty="0" smtClean="0">
                <a:solidFill>
                  <a:schemeClr val="tx1"/>
                </a:solidFill>
              </a:rPr>
              <a:t>ECAE  female students in Bachelor of Education – over 50% were from Year 4, 20% from years 1 and 2 and over 10% for year 3, </a:t>
            </a:r>
          </a:p>
          <a:p>
            <a:pPr lvl="1"/>
            <a:r>
              <a:rPr lang="en-US" dirty="0" smtClean="0">
                <a:solidFill>
                  <a:schemeClr val="tx1"/>
                </a:solidFill>
              </a:rPr>
              <a:t>Number of years married:</a:t>
            </a:r>
          </a:p>
          <a:p>
            <a:endParaRPr lang="en-US" dirty="0" smtClean="0"/>
          </a:p>
          <a:p>
            <a:endParaRPr lang="en-US" dirty="0" smtClean="0"/>
          </a:p>
        </p:txBody>
      </p:sp>
      <p:pic>
        <p:nvPicPr>
          <p:cNvPr id="6" name="Picture 3"/>
          <p:cNvPicPr>
            <a:picLocks noChangeAspect="1" noChangeArrowheads="1"/>
          </p:cNvPicPr>
          <p:nvPr/>
        </p:nvPicPr>
        <p:blipFill>
          <a:blip r:embed="rId2"/>
          <a:srcRect/>
          <a:stretch>
            <a:fillRect/>
          </a:stretch>
        </p:blipFill>
        <p:spPr bwMode="auto">
          <a:xfrm>
            <a:off x="1323975" y="2352675"/>
            <a:ext cx="4745969" cy="3369469"/>
          </a:xfrm>
          <a:prstGeom prst="rect">
            <a:avLst/>
          </a:prstGeom>
          <a:noFill/>
          <a:ln w="9525">
            <a:noFill/>
            <a:miter lim="800000"/>
            <a:headEnd/>
            <a:tailEnd/>
          </a:ln>
        </p:spPr>
      </p:pic>
      <p:sp>
        <p:nvSpPr>
          <p:cNvPr id="12" name="TextBox 11"/>
          <p:cNvSpPr txBox="1"/>
          <p:nvPr/>
        </p:nvSpPr>
        <p:spPr>
          <a:xfrm>
            <a:off x="2819401" y="3943351"/>
            <a:ext cx="866774" cy="457200"/>
          </a:xfrm>
          <a:prstGeom prst="rect">
            <a:avLst/>
          </a:prstGeom>
          <a:noFill/>
        </p:spPr>
        <p:txBody>
          <a:bodyPr wrap="square" rtlCol="0">
            <a:spAutoFit/>
          </a:bodyPr>
          <a:lstStyle/>
          <a:p>
            <a:r>
              <a:rPr lang="en-US" dirty="0" smtClean="0"/>
              <a:t>33%</a:t>
            </a:r>
            <a:endParaRPr lang="en-US" dirty="0"/>
          </a:p>
        </p:txBody>
      </p:sp>
      <p:sp>
        <p:nvSpPr>
          <p:cNvPr id="13" name="TextBox 12"/>
          <p:cNvSpPr txBox="1"/>
          <p:nvPr/>
        </p:nvSpPr>
        <p:spPr>
          <a:xfrm>
            <a:off x="3914775" y="3257550"/>
            <a:ext cx="828675" cy="461665"/>
          </a:xfrm>
          <a:prstGeom prst="rect">
            <a:avLst/>
          </a:prstGeom>
          <a:noFill/>
        </p:spPr>
        <p:txBody>
          <a:bodyPr wrap="square" rtlCol="0">
            <a:spAutoFit/>
          </a:bodyPr>
          <a:lstStyle/>
          <a:p>
            <a:r>
              <a:rPr lang="en-US" dirty="0" smtClean="0"/>
              <a:t>36%</a:t>
            </a:r>
            <a:endParaRPr lang="en-US" dirty="0"/>
          </a:p>
        </p:txBody>
      </p:sp>
      <p:sp>
        <p:nvSpPr>
          <p:cNvPr id="14" name="TextBox 13"/>
          <p:cNvSpPr txBox="1"/>
          <p:nvPr/>
        </p:nvSpPr>
        <p:spPr>
          <a:xfrm>
            <a:off x="4191000" y="4219576"/>
            <a:ext cx="828675" cy="461665"/>
          </a:xfrm>
          <a:prstGeom prst="rect">
            <a:avLst/>
          </a:prstGeom>
          <a:noFill/>
        </p:spPr>
        <p:txBody>
          <a:bodyPr wrap="square" rtlCol="0">
            <a:spAutoFit/>
          </a:bodyPr>
          <a:lstStyle/>
          <a:p>
            <a:r>
              <a:rPr lang="en-US" dirty="0" smtClean="0"/>
              <a:t>21%</a:t>
            </a:r>
            <a:endParaRPr lang="en-US" dirty="0"/>
          </a:p>
        </p:txBody>
      </p:sp>
      <p:sp>
        <p:nvSpPr>
          <p:cNvPr id="15" name="TextBox 14"/>
          <p:cNvSpPr txBox="1"/>
          <p:nvPr/>
        </p:nvSpPr>
        <p:spPr>
          <a:xfrm>
            <a:off x="3438525" y="4829176"/>
            <a:ext cx="828675" cy="461665"/>
          </a:xfrm>
          <a:prstGeom prst="rect">
            <a:avLst/>
          </a:prstGeom>
          <a:noFill/>
        </p:spPr>
        <p:txBody>
          <a:bodyPr wrap="square" rtlCol="0">
            <a:spAutoFit/>
          </a:bodyPr>
          <a:lstStyle/>
          <a:p>
            <a:r>
              <a:rPr lang="en-US" dirty="0" smtClean="0"/>
              <a:t>10%</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70C0"/>
                </a:solidFill>
              </a:rPr>
              <a:t>Context of the Study</a:t>
            </a:r>
            <a:endParaRPr lang="en-US" dirty="0">
              <a:solidFill>
                <a:srgbClr val="0070C0"/>
              </a:solidFill>
            </a:endParaRPr>
          </a:p>
        </p:txBody>
      </p:sp>
      <p:sp>
        <p:nvSpPr>
          <p:cNvPr id="3" name="Content Placeholder 2"/>
          <p:cNvSpPr>
            <a:spLocks noGrp="1"/>
          </p:cNvSpPr>
          <p:nvPr>
            <p:ph idx="1"/>
          </p:nvPr>
        </p:nvSpPr>
        <p:spPr/>
        <p:txBody>
          <a:bodyPr/>
          <a:lstStyle/>
          <a:p>
            <a:r>
              <a:rPr lang="en-US" dirty="0" smtClean="0">
                <a:solidFill>
                  <a:srgbClr val="0070C0"/>
                </a:solidFill>
              </a:rPr>
              <a:t>Total Population in the UAE - 8,248,000</a:t>
            </a:r>
          </a:p>
          <a:p>
            <a:pPr>
              <a:buNone/>
            </a:pPr>
            <a:r>
              <a:rPr lang="en-US" dirty="0" smtClean="0"/>
              <a:t>                  </a:t>
            </a:r>
            <a:r>
              <a:rPr lang="en-US" dirty="0" smtClean="0">
                <a:solidFill>
                  <a:srgbClr val="0070C0"/>
                </a:solidFill>
              </a:rPr>
              <a:t>Citizens: 948,000, Expats: 7.3 million</a:t>
            </a:r>
          </a:p>
          <a:p>
            <a:pPr>
              <a:buNone/>
            </a:pPr>
            <a:r>
              <a:rPr lang="en-US" sz="1600" dirty="0" smtClean="0"/>
              <a:t>				</a:t>
            </a:r>
            <a:r>
              <a:rPr lang="en-US" sz="1200" dirty="0" smtClean="0"/>
              <a:t>(Gulf News p. 16, March 11, 2012)</a:t>
            </a:r>
          </a:p>
          <a:p>
            <a:r>
              <a:rPr lang="en-US" dirty="0" smtClean="0">
                <a:solidFill>
                  <a:srgbClr val="0070C0"/>
                </a:solidFill>
              </a:rPr>
              <a:t>Funded and Sponsored by ADEC, Abu Dhabi Emirate</a:t>
            </a:r>
          </a:p>
          <a:p>
            <a:r>
              <a:rPr lang="en-US" dirty="0" smtClean="0">
                <a:solidFill>
                  <a:srgbClr val="0070C0"/>
                </a:solidFill>
              </a:rPr>
              <a:t>ECAE initiated in 2007, students enter from High School</a:t>
            </a:r>
          </a:p>
          <a:p>
            <a:r>
              <a:rPr lang="en-US" dirty="0" smtClean="0">
                <a:solidFill>
                  <a:srgbClr val="0070C0"/>
                </a:solidFill>
              </a:rPr>
              <a:t>Over 400 students from the Abu Dhabi Emirate and supported by about 40 faculty</a:t>
            </a:r>
          </a:p>
          <a:p>
            <a:r>
              <a:rPr lang="en-US" dirty="0" smtClean="0">
                <a:solidFill>
                  <a:srgbClr val="0070C0"/>
                </a:solidFill>
              </a:rPr>
              <a:t>Abu Dhabi public schools in the midst of educational reform and often referred to as the “New School Model”</a:t>
            </a:r>
          </a:p>
          <a:p>
            <a:r>
              <a:rPr lang="en-US" dirty="0" smtClean="0">
                <a:solidFill>
                  <a:srgbClr val="0070C0"/>
                </a:solidFill>
              </a:rPr>
              <a:t>Video clip</a:t>
            </a:r>
          </a:p>
          <a:p>
            <a:pPr>
              <a:buNone/>
            </a:pPr>
            <a:endParaRPr lang="en-US" dirty="0" smtClean="0">
              <a:solidFill>
                <a:srgbClr val="0070C0"/>
              </a:solidFill>
            </a:endParaRPr>
          </a:p>
          <a:p>
            <a:endParaRPr lang="en-US" dirty="0"/>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11</a:t>
            </a:fld>
            <a:endParaRPr lang="en-US"/>
          </a:p>
        </p:txBody>
      </p:sp>
      <p:pic>
        <p:nvPicPr>
          <p:cNvPr id="7" name="Picture 6" descr="flagimagesCAZVI9UF.jpg"/>
          <p:cNvPicPr>
            <a:picLocks noChangeAspect="1"/>
          </p:cNvPicPr>
          <p:nvPr/>
        </p:nvPicPr>
        <p:blipFill>
          <a:blip r:embed="rId2"/>
          <a:stretch>
            <a:fillRect/>
          </a:stretch>
        </p:blipFill>
        <p:spPr>
          <a:xfrm>
            <a:off x="657225" y="1390650"/>
            <a:ext cx="1295400" cy="6477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Survey</a:t>
            </a:r>
            <a:endParaRPr lang="en-US" dirty="0"/>
          </a:p>
        </p:txBody>
      </p:sp>
      <p:sp>
        <p:nvSpPr>
          <p:cNvPr id="3" name="Content Placeholder 2"/>
          <p:cNvSpPr>
            <a:spLocks noGrp="1"/>
          </p:cNvSpPr>
          <p:nvPr>
            <p:ph idx="1"/>
          </p:nvPr>
        </p:nvSpPr>
        <p:spPr/>
        <p:txBody>
          <a:bodyPr/>
          <a:lstStyle/>
          <a:p>
            <a:pPr algn="ctr">
              <a:buNone/>
            </a:pPr>
            <a:r>
              <a:rPr lang="en-US" dirty="0" smtClean="0">
                <a:solidFill>
                  <a:schemeClr val="tx1"/>
                </a:solidFill>
              </a:rPr>
              <a:t>Motivating Factors of becoming a teacher:</a:t>
            </a:r>
            <a:endParaRPr lang="en-US" dirty="0">
              <a:solidFill>
                <a:schemeClr val="tx1"/>
              </a:solidFill>
            </a:endParaRPr>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12</a:t>
            </a:fld>
            <a:endParaRPr lang="en-US"/>
          </a:p>
        </p:txBody>
      </p:sp>
      <p:graphicFrame>
        <p:nvGraphicFramePr>
          <p:cNvPr id="6" name="Table 5"/>
          <p:cNvGraphicFramePr>
            <a:graphicFrameLocks noGrp="1"/>
          </p:cNvGraphicFramePr>
          <p:nvPr/>
        </p:nvGraphicFramePr>
        <p:xfrm>
          <a:off x="285748" y="1539872"/>
          <a:ext cx="8410576" cy="2895600"/>
        </p:xfrm>
        <a:graphic>
          <a:graphicData uri="http://schemas.openxmlformats.org/drawingml/2006/table">
            <a:tbl>
              <a:tblPr firstRow="1" bandRow="1">
                <a:tableStyleId>{0E3FDE45-AF77-4B5C-9715-49D594BDF05E}</a:tableStyleId>
              </a:tblPr>
              <a:tblGrid>
                <a:gridCol w="4205288"/>
                <a:gridCol w="4205288"/>
              </a:tblGrid>
              <a:tr h="44132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Expected Responses</a:t>
                      </a:r>
                    </a:p>
                    <a:p>
                      <a:r>
                        <a:rPr lang="en-US" dirty="0" smtClean="0"/>
                        <a:t>Over 80%</a:t>
                      </a:r>
                      <a:r>
                        <a:rPr lang="en-US" baseline="0" dirty="0" smtClean="0"/>
                        <a:t> strongly agreed</a:t>
                      </a:r>
                      <a:endParaRPr lang="en-US" dirty="0"/>
                    </a:p>
                  </a:txBody>
                  <a:tcPr/>
                </a:tc>
                <a:tc>
                  <a:txBody>
                    <a:bodyPr/>
                    <a:lstStyle/>
                    <a:p>
                      <a:r>
                        <a:rPr lang="en-US" dirty="0" smtClean="0"/>
                        <a:t>Surprises</a:t>
                      </a:r>
                    </a:p>
                    <a:p>
                      <a:r>
                        <a:rPr lang="en-US" dirty="0" smtClean="0"/>
                        <a:t>Only about</a:t>
                      </a:r>
                      <a:r>
                        <a:rPr lang="en-US" baseline="0" dirty="0" smtClean="0"/>
                        <a:t> 45% agreed on these </a:t>
                      </a:r>
                      <a:endParaRPr lang="en-US" dirty="0"/>
                    </a:p>
                  </a:txBody>
                  <a:tcPr/>
                </a:tc>
              </a:tr>
              <a:tr h="439965">
                <a:tc>
                  <a:txBody>
                    <a:bodyPr/>
                    <a:lstStyle/>
                    <a:p>
                      <a:pPr lvl="0" rtl="0"/>
                      <a:r>
                        <a:rPr lang="en-US" sz="1600" kern="1200" dirty="0" smtClean="0"/>
                        <a:t>To be an educated parent</a:t>
                      </a:r>
                      <a:r>
                        <a:rPr lang="ar-SA" sz="1600" kern="1200" dirty="0" smtClean="0"/>
                        <a:t>أن أصبح والدة متعلمة </a:t>
                      </a:r>
                      <a:endParaRPr lang="en-US" sz="1600" dirty="0"/>
                    </a:p>
                  </a:txBody>
                  <a:tcPr/>
                </a:tc>
                <a:tc>
                  <a:txBody>
                    <a:bodyPr/>
                    <a:lstStyle/>
                    <a:p>
                      <a:pPr lvl="0" rtl="0"/>
                      <a:r>
                        <a:rPr lang="en-US" sz="1600" kern="1200" dirty="0" smtClean="0"/>
                        <a:t>Teaching is desirable occupation for women</a:t>
                      </a:r>
                    </a:p>
                    <a:p>
                      <a:r>
                        <a:rPr lang="ar-SA" sz="1600" kern="1200" dirty="0" smtClean="0"/>
                        <a:t>التعليم مهنة مرغوبة لدى النساء</a:t>
                      </a:r>
                      <a:endParaRPr lang="en-US" sz="1600" dirty="0"/>
                    </a:p>
                  </a:txBody>
                  <a:tcPr/>
                </a:tc>
              </a:tr>
              <a:tr h="439965">
                <a:tc>
                  <a:txBody>
                    <a:bodyPr/>
                    <a:lstStyle/>
                    <a:p>
                      <a:pPr lvl="0" rtl="0"/>
                      <a:r>
                        <a:rPr lang="en-US" sz="1600" kern="1200" dirty="0" smtClean="0"/>
                        <a:t>Add to my knowledge and experience</a:t>
                      </a:r>
                    </a:p>
                    <a:p>
                      <a:r>
                        <a:rPr lang="ar-SA" sz="1600" kern="1200" dirty="0" smtClean="0"/>
                        <a:t>كي أضيف إلى خبرتي ومعرفتي</a:t>
                      </a:r>
                      <a:endParaRPr lang="en-US" sz="1600" dirty="0"/>
                    </a:p>
                  </a:txBody>
                  <a:tcPr/>
                </a:tc>
                <a:tc>
                  <a:txBody>
                    <a:bodyPr/>
                    <a:lstStyle/>
                    <a:p>
                      <a:pPr lvl="0" rtl="0"/>
                      <a:r>
                        <a:rPr lang="en-US" sz="1600" kern="1200" dirty="0" smtClean="0"/>
                        <a:t>Improve my financial situation </a:t>
                      </a:r>
                    </a:p>
                    <a:p>
                      <a:r>
                        <a:rPr lang="ar-SA" sz="1600" kern="1200" dirty="0" smtClean="0"/>
                        <a:t>تحسين وضعي المادي</a:t>
                      </a:r>
                      <a:endParaRPr lang="en-US" sz="1600" dirty="0"/>
                    </a:p>
                  </a:txBody>
                  <a:tcPr/>
                </a:tc>
              </a:tr>
              <a:tr h="439965">
                <a:tc>
                  <a:txBody>
                    <a:bodyPr/>
                    <a:lstStyle/>
                    <a:p>
                      <a:pPr lvl="0" rtl="0"/>
                      <a:r>
                        <a:rPr lang="en-US" sz="1600" kern="1200" dirty="0" smtClean="0"/>
                        <a:t>Be an active member in society and honor my country</a:t>
                      </a:r>
                    </a:p>
                    <a:p>
                      <a:r>
                        <a:rPr lang="ar-SA" sz="1600" kern="1200" dirty="0" smtClean="0"/>
                        <a:t>أن أصبح عضواً ناشطاً في المجتمع و أشرف بلادي</a:t>
                      </a:r>
                      <a:endParaRPr lang="en-US" sz="1600" kern="1200" dirty="0" smtClean="0"/>
                    </a:p>
                    <a:p>
                      <a:endParaRPr lang="en-US" dirty="0"/>
                    </a:p>
                  </a:txBody>
                  <a:tcPr/>
                </a:tc>
                <a:tc>
                  <a:txBody>
                    <a:bodyPr/>
                    <a:lstStyle/>
                    <a:p>
                      <a:r>
                        <a:rPr lang="en-US" sz="1800" kern="1200" dirty="0" smtClean="0"/>
                        <a:t>Peer encouragement </a:t>
                      </a:r>
                      <a:r>
                        <a:rPr lang="ar-SA" sz="1800" kern="1200" dirty="0" smtClean="0"/>
                        <a:t>تشجيع أقراني لي </a:t>
                      </a:r>
                      <a:endParaRPr lang="en-US"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Survey</a:t>
            </a:r>
            <a:endParaRPr lang="en-US" dirty="0"/>
          </a:p>
        </p:txBody>
      </p:sp>
      <p:sp>
        <p:nvSpPr>
          <p:cNvPr id="3" name="Content Placeholder 2"/>
          <p:cNvSpPr>
            <a:spLocks noGrp="1"/>
          </p:cNvSpPr>
          <p:nvPr>
            <p:ph idx="1"/>
          </p:nvPr>
        </p:nvSpPr>
        <p:spPr/>
        <p:txBody>
          <a:bodyPr/>
          <a:lstStyle/>
          <a:p>
            <a:pPr algn="ctr">
              <a:buNone/>
            </a:pPr>
            <a:r>
              <a:rPr lang="en-US" dirty="0" smtClean="0">
                <a:solidFill>
                  <a:schemeClr val="tx1"/>
                </a:solidFill>
              </a:rPr>
              <a:t>Challenges at the Family level</a:t>
            </a:r>
            <a:endParaRPr lang="en-US" dirty="0">
              <a:solidFill>
                <a:schemeClr val="tx1"/>
              </a:solidFill>
            </a:endParaRPr>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13</a:t>
            </a:fld>
            <a:endParaRPr lang="en-US"/>
          </a:p>
        </p:txBody>
      </p:sp>
      <p:graphicFrame>
        <p:nvGraphicFramePr>
          <p:cNvPr id="6" name="Table 5"/>
          <p:cNvGraphicFramePr>
            <a:graphicFrameLocks noGrp="1"/>
          </p:cNvGraphicFramePr>
          <p:nvPr/>
        </p:nvGraphicFramePr>
        <p:xfrm>
          <a:off x="285748" y="1539872"/>
          <a:ext cx="8410576" cy="3108960"/>
        </p:xfrm>
        <a:graphic>
          <a:graphicData uri="http://schemas.openxmlformats.org/drawingml/2006/table">
            <a:tbl>
              <a:tblPr firstRow="1" bandRow="1">
                <a:tableStyleId>{E8B1032C-EA38-4F05-BA0D-38AFFFC7BED3}</a:tableStyleId>
              </a:tblPr>
              <a:tblGrid>
                <a:gridCol w="4205288"/>
                <a:gridCol w="4205288"/>
              </a:tblGrid>
              <a:tr h="44132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Expected Responses</a:t>
                      </a:r>
                    </a:p>
                    <a:p>
                      <a:r>
                        <a:rPr lang="en-US" dirty="0" smtClean="0"/>
                        <a:t>About </a:t>
                      </a:r>
                      <a:r>
                        <a:rPr lang="en-US" dirty="0" smtClean="0">
                          <a:solidFill>
                            <a:srgbClr val="FF0000"/>
                          </a:solidFill>
                        </a:rPr>
                        <a:t>50%</a:t>
                      </a:r>
                      <a:r>
                        <a:rPr lang="en-US" baseline="0" dirty="0" smtClean="0"/>
                        <a:t> strongly agreed</a:t>
                      </a:r>
                      <a:endParaRPr lang="en-US" dirty="0"/>
                    </a:p>
                  </a:txBody>
                  <a:tcPr/>
                </a:tc>
                <a:tc>
                  <a:txBody>
                    <a:bodyPr/>
                    <a:lstStyle/>
                    <a:p>
                      <a:r>
                        <a:rPr lang="en-US" dirty="0" smtClean="0"/>
                        <a:t>Surprises</a:t>
                      </a:r>
                    </a:p>
                    <a:p>
                      <a:r>
                        <a:rPr lang="en-US" baseline="0" dirty="0" smtClean="0"/>
                        <a:t> </a:t>
                      </a:r>
                      <a:endParaRPr lang="en-US" dirty="0"/>
                    </a:p>
                  </a:txBody>
                  <a:tcPr/>
                </a:tc>
              </a:tr>
              <a:tr h="439965">
                <a:tc>
                  <a:txBody>
                    <a:bodyPr/>
                    <a:lstStyle/>
                    <a:p>
                      <a:pPr lvl="0" rtl="0"/>
                      <a:r>
                        <a:rPr lang="en-US" sz="1600" kern="1200" dirty="0" smtClean="0">
                          <a:solidFill>
                            <a:schemeClr val="tx1"/>
                          </a:solidFill>
                          <a:latin typeface="+mn-lt"/>
                          <a:ea typeface="+mn-ea"/>
                          <a:cs typeface="+mn-cs"/>
                        </a:rPr>
                        <a:t>Spending less quality time with my husband</a:t>
                      </a:r>
                    </a:p>
                    <a:p>
                      <a:r>
                        <a:rPr lang="ar-SA" sz="1600" kern="1200" dirty="0" smtClean="0">
                          <a:solidFill>
                            <a:schemeClr val="tx1"/>
                          </a:solidFill>
                          <a:latin typeface="+mn-lt"/>
                          <a:ea typeface="+mn-ea"/>
                          <a:cs typeface="+mn-cs"/>
                        </a:rPr>
                        <a:t>قضاء وقت أقل جودة مع زوجي</a:t>
                      </a:r>
                      <a:endParaRPr lang="en-US" sz="1600" dirty="0"/>
                    </a:p>
                  </a:txBody>
                  <a:tcPr/>
                </a:tc>
                <a:tc>
                  <a:txBody>
                    <a:bodyPr/>
                    <a:lstStyle/>
                    <a:p>
                      <a:pPr lvl="0" rtl="0"/>
                      <a:r>
                        <a:rPr lang="en-US" sz="1600" kern="1200" dirty="0" smtClean="0">
                          <a:solidFill>
                            <a:schemeClr val="tx1"/>
                          </a:solidFill>
                          <a:latin typeface="+mn-lt"/>
                          <a:ea typeface="+mn-ea"/>
                          <a:cs typeface="+mn-cs"/>
                        </a:rPr>
                        <a:t>My extended family members (including husband’s) do not offer support </a:t>
                      </a:r>
                      <a:r>
                        <a:rPr lang="en-US" sz="1600" kern="1200" dirty="0" smtClean="0">
                          <a:solidFill>
                            <a:srgbClr val="FF0000"/>
                          </a:solidFill>
                          <a:latin typeface="+mn-lt"/>
                          <a:ea typeface="+mn-ea"/>
                          <a:cs typeface="+mn-cs"/>
                        </a:rPr>
                        <a:t>– 20%</a:t>
                      </a:r>
                    </a:p>
                    <a:p>
                      <a:r>
                        <a:rPr lang="ar-SA" sz="1600" kern="1200" dirty="0" smtClean="0">
                          <a:solidFill>
                            <a:schemeClr val="tx1"/>
                          </a:solidFill>
                          <a:latin typeface="+mn-lt"/>
                          <a:ea typeface="+mn-ea"/>
                          <a:cs typeface="+mn-cs"/>
                        </a:rPr>
                        <a:t>أفراد عائلتي الممتدة (بما فيهم عائلة زوجي) لا يقدمون العون</a:t>
                      </a:r>
                      <a:endParaRPr lang="en-US" sz="1600" dirty="0"/>
                    </a:p>
                  </a:txBody>
                  <a:tcPr/>
                </a:tc>
              </a:tr>
              <a:tr h="439965">
                <a:tc>
                  <a:txBody>
                    <a:bodyPr/>
                    <a:lstStyle/>
                    <a:p>
                      <a:pPr lvl="0" rtl="0"/>
                      <a:r>
                        <a:rPr lang="en-US" sz="1600" kern="1200" dirty="0" smtClean="0">
                          <a:solidFill>
                            <a:schemeClr val="tx1"/>
                          </a:solidFill>
                          <a:latin typeface="+mn-lt"/>
                          <a:ea typeface="+mn-ea"/>
                          <a:cs typeface="+mn-cs"/>
                        </a:rPr>
                        <a:t>Spending less quality time with my children</a:t>
                      </a:r>
                    </a:p>
                    <a:p>
                      <a:r>
                        <a:rPr lang="ar-SA" sz="1600" kern="1200" dirty="0" smtClean="0">
                          <a:solidFill>
                            <a:schemeClr val="tx1"/>
                          </a:solidFill>
                          <a:latin typeface="+mn-lt"/>
                          <a:ea typeface="+mn-ea"/>
                          <a:cs typeface="+mn-cs"/>
                        </a:rPr>
                        <a:t>قضاء وقت أقل جودة مع أولادي</a:t>
                      </a:r>
                      <a:endParaRPr lang="en-US" sz="1600" dirty="0"/>
                    </a:p>
                  </a:txBody>
                  <a:tcPr/>
                </a:tc>
                <a:tc>
                  <a:txBody>
                    <a:bodyPr/>
                    <a:lstStyle/>
                    <a:p>
                      <a:pPr lvl="0" rtl="0"/>
                      <a:r>
                        <a:rPr lang="en-US" sz="1600" kern="1200" dirty="0" smtClean="0">
                          <a:solidFill>
                            <a:schemeClr val="tx1"/>
                          </a:solidFill>
                          <a:latin typeface="+mn-lt"/>
                          <a:ea typeface="+mn-ea"/>
                          <a:cs typeface="+mn-cs"/>
                        </a:rPr>
                        <a:t>Difficulty meeting family and study commitments</a:t>
                      </a:r>
                    </a:p>
                    <a:p>
                      <a:r>
                        <a:rPr lang="ar-SA" sz="1600" kern="1200" dirty="0" smtClean="0">
                          <a:solidFill>
                            <a:schemeClr val="tx1"/>
                          </a:solidFill>
                          <a:latin typeface="+mn-lt"/>
                          <a:ea typeface="+mn-ea"/>
                          <a:cs typeface="+mn-cs"/>
                        </a:rPr>
                        <a:t>صعوبة التوفيق بين الالتزامات الدراسية و الأسرية</a:t>
                      </a:r>
                      <a:r>
                        <a:rPr lang="en-US" sz="1600" kern="1200" dirty="0" smtClean="0">
                          <a:solidFill>
                            <a:schemeClr val="tx1"/>
                          </a:solidFill>
                          <a:latin typeface="+mn-lt"/>
                          <a:ea typeface="+mn-ea"/>
                          <a:cs typeface="+mn-cs"/>
                        </a:rPr>
                        <a:t> </a:t>
                      </a:r>
                      <a:r>
                        <a:rPr lang="en-US" sz="1600" kern="1200" dirty="0" smtClean="0">
                          <a:solidFill>
                            <a:srgbClr val="FF0000"/>
                          </a:solidFill>
                          <a:latin typeface="+mn-lt"/>
                          <a:ea typeface="+mn-ea"/>
                          <a:cs typeface="+mn-cs"/>
                        </a:rPr>
                        <a:t>– 39%</a:t>
                      </a:r>
                      <a:endParaRPr lang="en-US" sz="1600" dirty="0">
                        <a:solidFill>
                          <a:srgbClr val="FF0000"/>
                        </a:solidFill>
                      </a:endParaRPr>
                    </a:p>
                  </a:txBody>
                  <a:tcPr/>
                </a:tc>
              </a:tr>
              <a:tr h="439965">
                <a:tc>
                  <a:txBody>
                    <a:bodyPr/>
                    <a:lstStyle/>
                    <a:p>
                      <a:pPr lvl="0" rtl="0"/>
                      <a:r>
                        <a:rPr lang="en-US" sz="1600" kern="1200" dirty="0" smtClean="0">
                          <a:solidFill>
                            <a:schemeClr val="tx1"/>
                          </a:solidFill>
                          <a:latin typeface="+mn-lt"/>
                          <a:ea typeface="+mn-ea"/>
                          <a:cs typeface="+mn-cs"/>
                        </a:rPr>
                        <a:t> Spending less time with relatives and sharing social life</a:t>
                      </a:r>
                    </a:p>
                    <a:p>
                      <a:r>
                        <a:rPr lang="ar-SA" sz="1600" kern="1200" dirty="0" smtClean="0">
                          <a:solidFill>
                            <a:schemeClr val="tx1"/>
                          </a:solidFill>
                          <a:latin typeface="+mn-lt"/>
                          <a:ea typeface="+mn-ea"/>
                          <a:cs typeface="+mn-cs"/>
                        </a:rPr>
                        <a:t>قضاء وقت أقل مع الأقارب و المشاركة في الحياة الاجتماعية</a:t>
                      </a:r>
                      <a:endParaRPr lang="en-US" sz="1600"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Survey</a:t>
            </a:r>
            <a:endParaRPr lang="en-US" dirty="0"/>
          </a:p>
        </p:txBody>
      </p:sp>
      <p:sp>
        <p:nvSpPr>
          <p:cNvPr id="3" name="Content Placeholder 2"/>
          <p:cNvSpPr>
            <a:spLocks noGrp="1"/>
          </p:cNvSpPr>
          <p:nvPr>
            <p:ph idx="1"/>
          </p:nvPr>
        </p:nvSpPr>
        <p:spPr/>
        <p:txBody>
          <a:bodyPr/>
          <a:lstStyle/>
          <a:p>
            <a:pPr algn="ctr">
              <a:buNone/>
            </a:pPr>
            <a:r>
              <a:rPr lang="en-US" dirty="0" smtClean="0">
                <a:solidFill>
                  <a:schemeClr val="tx1"/>
                </a:solidFill>
              </a:rPr>
              <a:t>Challenges at the College level</a:t>
            </a:r>
            <a:endParaRPr lang="en-US" dirty="0">
              <a:solidFill>
                <a:schemeClr val="tx1"/>
              </a:solidFill>
            </a:endParaRPr>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14</a:t>
            </a:fld>
            <a:endParaRPr lang="en-US"/>
          </a:p>
        </p:txBody>
      </p:sp>
      <p:graphicFrame>
        <p:nvGraphicFramePr>
          <p:cNvPr id="6" name="Table 5"/>
          <p:cNvGraphicFramePr>
            <a:graphicFrameLocks noGrp="1"/>
          </p:cNvGraphicFramePr>
          <p:nvPr/>
        </p:nvGraphicFramePr>
        <p:xfrm>
          <a:off x="285748" y="1539872"/>
          <a:ext cx="8410576" cy="3000285"/>
        </p:xfrm>
        <a:graphic>
          <a:graphicData uri="http://schemas.openxmlformats.org/drawingml/2006/table">
            <a:tbl>
              <a:tblPr firstRow="1" bandRow="1">
                <a:tableStyleId>{E8B1032C-EA38-4F05-BA0D-38AFFFC7BED3}</a:tableStyleId>
              </a:tblPr>
              <a:tblGrid>
                <a:gridCol w="4205288"/>
                <a:gridCol w="4205288"/>
              </a:tblGrid>
              <a:tr h="44132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Expected Responses</a:t>
                      </a:r>
                    </a:p>
                  </a:txBody>
                  <a:tcPr/>
                </a:tc>
                <a:tc>
                  <a:txBody>
                    <a:bodyPr/>
                    <a:lstStyle/>
                    <a:p>
                      <a:r>
                        <a:rPr lang="en-US" dirty="0" smtClean="0"/>
                        <a:t>Surprises</a:t>
                      </a:r>
                    </a:p>
                    <a:p>
                      <a:r>
                        <a:rPr lang="en-US" baseline="0" dirty="0" smtClean="0"/>
                        <a:t> </a:t>
                      </a:r>
                      <a:endParaRPr lang="en-US" dirty="0"/>
                    </a:p>
                  </a:txBody>
                  <a:tcPr/>
                </a:tc>
              </a:tr>
              <a:tr h="439965">
                <a:tc>
                  <a:txBody>
                    <a:bodyPr/>
                    <a:lstStyle/>
                    <a:p>
                      <a:pPr lvl="0" rtl="0"/>
                      <a:r>
                        <a:rPr lang="en-US" sz="1600" kern="1200" dirty="0" smtClean="0">
                          <a:solidFill>
                            <a:schemeClr val="tx1"/>
                          </a:solidFill>
                          <a:latin typeface="+mn-lt"/>
                          <a:ea typeface="+mn-ea"/>
                          <a:cs typeface="+mn-cs"/>
                        </a:rPr>
                        <a:t>Too many courses and assignments to be done per semester  </a:t>
                      </a:r>
                      <a:r>
                        <a:rPr lang="en-US" sz="1600" kern="1200" dirty="0" smtClean="0">
                          <a:solidFill>
                            <a:srgbClr val="FF0000"/>
                          </a:solidFill>
                          <a:latin typeface="+mn-lt"/>
                          <a:ea typeface="+mn-ea"/>
                          <a:cs typeface="+mn-cs"/>
                        </a:rPr>
                        <a:t>- 70%</a:t>
                      </a:r>
                    </a:p>
                    <a:p>
                      <a:r>
                        <a:rPr lang="ar-SA" sz="1600" kern="1200" dirty="0" smtClean="0">
                          <a:solidFill>
                            <a:schemeClr val="tx1"/>
                          </a:solidFill>
                          <a:latin typeface="+mn-lt"/>
                          <a:ea typeface="+mn-ea"/>
                          <a:cs typeface="+mn-cs"/>
                        </a:rPr>
                        <a:t>وجوب إنهاء الكثير من المواد و الو</a:t>
                      </a:r>
                      <a:r>
                        <a:rPr lang="ar-SA" sz="1800" kern="1200" dirty="0" smtClean="0">
                          <a:solidFill>
                            <a:schemeClr val="tx1"/>
                          </a:solidFill>
                          <a:latin typeface="+mn-lt"/>
                          <a:ea typeface="+mn-ea"/>
                          <a:cs typeface="+mn-cs"/>
                        </a:rPr>
                        <a:t>اجبات في كل فصل</a:t>
                      </a:r>
                      <a:endParaRPr lang="en-US" sz="1600" dirty="0"/>
                    </a:p>
                  </a:txBody>
                  <a:tcPr/>
                </a:tc>
                <a:tc>
                  <a:txBody>
                    <a:bodyPr/>
                    <a:lstStyle/>
                    <a:p>
                      <a:pPr lvl="0" rtl="0"/>
                      <a:r>
                        <a:rPr lang="en-US" sz="1600" kern="1200" dirty="0" smtClean="0">
                          <a:solidFill>
                            <a:schemeClr val="tx1"/>
                          </a:solidFill>
                          <a:latin typeface="+mn-lt"/>
                          <a:ea typeface="+mn-ea"/>
                          <a:cs typeface="+mn-cs"/>
                        </a:rPr>
                        <a:t>Inflexible deadlines for submitting assignments </a:t>
                      </a:r>
                      <a:r>
                        <a:rPr lang="en-US" sz="1600" kern="1200" dirty="0" smtClean="0">
                          <a:solidFill>
                            <a:srgbClr val="FF0000"/>
                          </a:solidFill>
                          <a:latin typeface="+mn-lt"/>
                          <a:ea typeface="+mn-ea"/>
                          <a:cs typeface="+mn-cs"/>
                        </a:rPr>
                        <a:t>– 37%</a:t>
                      </a:r>
                    </a:p>
                    <a:p>
                      <a:r>
                        <a:rPr lang="ar-SA" sz="1600" kern="1200" dirty="0" smtClean="0">
                          <a:solidFill>
                            <a:schemeClr val="tx1"/>
                          </a:solidFill>
                          <a:latin typeface="+mn-lt"/>
                          <a:ea typeface="+mn-ea"/>
                          <a:cs typeface="+mn-cs"/>
                        </a:rPr>
                        <a:t>عدم المرونة في مواعيد تقديم الواجبات</a:t>
                      </a:r>
                      <a:endParaRPr lang="en-US" sz="1600" dirty="0"/>
                    </a:p>
                  </a:txBody>
                  <a:tcPr/>
                </a:tc>
              </a:tr>
              <a:tr h="439965">
                <a:tc>
                  <a:txBody>
                    <a:bodyPr/>
                    <a:lstStyle/>
                    <a:p>
                      <a:pPr lvl="0" rtl="0"/>
                      <a:r>
                        <a:rPr lang="en-US" sz="1600" kern="1200" dirty="0" smtClean="0">
                          <a:solidFill>
                            <a:schemeClr val="tx1"/>
                          </a:solidFill>
                          <a:latin typeface="+mn-lt"/>
                          <a:ea typeface="+mn-ea"/>
                          <a:cs typeface="+mn-cs"/>
                        </a:rPr>
                        <a:t>Lack of facilities on campus: (e.g. child care nursery, </a:t>
                      </a:r>
                      <a:r>
                        <a:rPr lang="en-US" sz="1600" kern="1200" dirty="0" err="1" smtClean="0">
                          <a:solidFill>
                            <a:schemeClr val="tx1"/>
                          </a:solidFill>
                          <a:latin typeface="+mn-lt"/>
                          <a:ea typeface="+mn-ea"/>
                          <a:cs typeface="+mn-cs"/>
                        </a:rPr>
                        <a:t>majlis</a:t>
                      </a:r>
                      <a:r>
                        <a:rPr lang="en-US" sz="1600" kern="1200" dirty="0" smtClean="0">
                          <a:solidFill>
                            <a:schemeClr val="tx1"/>
                          </a:solidFill>
                          <a:latin typeface="+mn-lt"/>
                          <a:ea typeface="+mn-ea"/>
                          <a:cs typeface="+mn-cs"/>
                        </a:rPr>
                        <a:t>, prayer room, study area)</a:t>
                      </a:r>
                    </a:p>
                    <a:p>
                      <a:r>
                        <a:rPr lang="ar-SA" sz="1600" kern="1200" dirty="0" smtClean="0">
                          <a:solidFill>
                            <a:schemeClr val="tx1"/>
                          </a:solidFill>
                          <a:latin typeface="+mn-lt"/>
                          <a:ea typeface="+mn-ea"/>
                          <a:cs typeface="+mn-cs"/>
                        </a:rPr>
                        <a:t>نقص التسهيلات في الحرم الجامعي ( حجرة عناية بالأطفال، مجلس، مصلى،  حيّز للدراسة )</a:t>
                      </a:r>
                      <a:r>
                        <a:rPr lang="en-US" sz="1600" kern="1200" dirty="0" smtClean="0">
                          <a:solidFill>
                            <a:schemeClr val="tx1"/>
                          </a:solidFill>
                          <a:latin typeface="+mn-lt"/>
                          <a:ea typeface="+mn-ea"/>
                          <a:cs typeface="+mn-cs"/>
                        </a:rPr>
                        <a:t> – </a:t>
                      </a:r>
                      <a:r>
                        <a:rPr lang="en-US" sz="1600" kern="1200" dirty="0" smtClean="0">
                          <a:solidFill>
                            <a:srgbClr val="FF0000"/>
                          </a:solidFill>
                          <a:latin typeface="+mn-lt"/>
                          <a:ea typeface="+mn-ea"/>
                          <a:cs typeface="+mn-cs"/>
                        </a:rPr>
                        <a:t>65%</a:t>
                      </a:r>
                      <a:endParaRPr lang="en-US" sz="1600" dirty="0">
                        <a:solidFill>
                          <a:srgbClr val="FF0000"/>
                        </a:solidFill>
                      </a:endParaRPr>
                    </a:p>
                  </a:txBody>
                  <a:tcPr/>
                </a:tc>
                <a:tc>
                  <a:txBody>
                    <a:bodyPr/>
                    <a:lstStyle/>
                    <a:p>
                      <a:pPr lvl="0" rtl="0"/>
                      <a:r>
                        <a:rPr lang="en-US" sz="1600" kern="1200" dirty="0" smtClean="0">
                          <a:solidFill>
                            <a:schemeClr val="tx1"/>
                          </a:solidFill>
                          <a:latin typeface="+mn-lt"/>
                          <a:ea typeface="+mn-ea"/>
                          <a:cs typeface="+mn-cs"/>
                        </a:rPr>
                        <a:t>Teaching and Learning in English is a challenge </a:t>
                      </a:r>
                      <a:r>
                        <a:rPr lang="en-US" sz="1600" kern="1200" dirty="0" smtClean="0">
                          <a:solidFill>
                            <a:srgbClr val="FF0000"/>
                          </a:solidFill>
                          <a:latin typeface="+mn-lt"/>
                          <a:ea typeface="+mn-ea"/>
                          <a:cs typeface="+mn-cs"/>
                        </a:rPr>
                        <a:t>- 45%</a:t>
                      </a:r>
                    </a:p>
                    <a:p>
                      <a:r>
                        <a:rPr lang="ar-SA" sz="1600" kern="1200" dirty="0" smtClean="0">
                          <a:solidFill>
                            <a:schemeClr val="tx1"/>
                          </a:solidFill>
                          <a:latin typeface="+mn-lt"/>
                          <a:ea typeface="+mn-ea"/>
                          <a:cs typeface="+mn-cs"/>
                        </a:rPr>
                        <a:t>التعليم و التعلّم باللغة الإنجليزية هو تحدٍ بذاته</a:t>
                      </a:r>
                      <a:endParaRPr lang="en-US" sz="1600" dirty="0"/>
                    </a:p>
                  </a:txBody>
                  <a:tcPr/>
                </a:tc>
              </a:tr>
              <a:tr h="439965">
                <a:tc>
                  <a:txBody>
                    <a:bodyPr/>
                    <a:lstStyle/>
                    <a:p>
                      <a:pPr lvl="0" rtl="0"/>
                      <a:endParaRPr lang="en-US" sz="1600" dirty="0"/>
                    </a:p>
                  </a:txBody>
                  <a:tcPr/>
                </a:tc>
                <a:tc>
                  <a:txBody>
                    <a:bodyPr/>
                    <a:lstStyle/>
                    <a:p>
                      <a:pPr lvl="0" rtl="0"/>
                      <a:r>
                        <a:rPr lang="en-US" sz="1600" kern="1200" dirty="0" smtClean="0">
                          <a:solidFill>
                            <a:schemeClr val="tx1"/>
                          </a:solidFill>
                          <a:latin typeface="+mn-lt"/>
                          <a:ea typeface="+mn-ea"/>
                          <a:cs typeface="+mn-cs"/>
                        </a:rPr>
                        <a:t> Transportation challenge</a:t>
                      </a:r>
                      <a:r>
                        <a:rPr lang="ar-SA" sz="1600" kern="1200" dirty="0" smtClean="0">
                          <a:solidFill>
                            <a:schemeClr val="tx1"/>
                          </a:solidFill>
                          <a:latin typeface="+mn-lt"/>
                          <a:ea typeface="+mn-ea"/>
                          <a:cs typeface="+mn-cs"/>
                        </a:rPr>
                        <a:t> المواصلات </a:t>
                      </a:r>
                      <a:r>
                        <a:rPr lang="en-US" sz="1600" kern="1200" dirty="0" smtClean="0">
                          <a:solidFill>
                            <a:schemeClr val="tx1"/>
                          </a:solidFill>
                          <a:latin typeface="+mn-lt"/>
                          <a:ea typeface="+mn-ea"/>
                          <a:cs typeface="+mn-cs"/>
                        </a:rPr>
                        <a:t> </a:t>
                      </a:r>
                      <a:r>
                        <a:rPr lang="en-US" sz="1600" kern="1200" dirty="0" smtClean="0">
                          <a:solidFill>
                            <a:srgbClr val="FF0000"/>
                          </a:solidFill>
                          <a:latin typeface="+mn-lt"/>
                          <a:ea typeface="+mn-ea"/>
                          <a:cs typeface="+mn-cs"/>
                        </a:rPr>
                        <a:t>- 45%</a:t>
                      </a:r>
                      <a:endParaRPr lang="en-US" sz="1600" dirty="0">
                        <a:solidFill>
                          <a:srgbClr val="FF0000"/>
                        </a:solidFill>
                      </a:endParaRP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Survey</a:t>
            </a:r>
            <a:endParaRPr lang="en-US" dirty="0"/>
          </a:p>
        </p:txBody>
      </p:sp>
      <p:sp>
        <p:nvSpPr>
          <p:cNvPr id="3" name="Content Placeholder 2"/>
          <p:cNvSpPr>
            <a:spLocks noGrp="1"/>
          </p:cNvSpPr>
          <p:nvPr>
            <p:ph idx="1"/>
          </p:nvPr>
        </p:nvSpPr>
        <p:spPr/>
        <p:txBody>
          <a:bodyPr/>
          <a:lstStyle/>
          <a:p>
            <a:pPr algn="ctr">
              <a:buNone/>
            </a:pPr>
            <a:r>
              <a:rPr lang="en-US" dirty="0" smtClean="0">
                <a:solidFill>
                  <a:schemeClr val="tx1"/>
                </a:solidFill>
              </a:rPr>
              <a:t>Challenges: College &amp; Family Interaction</a:t>
            </a:r>
            <a:endParaRPr lang="en-US" dirty="0">
              <a:solidFill>
                <a:schemeClr val="tx1"/>
              </a:solidFill>
            </a:endParaRPr>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15</a:t>
            </a:fld>
            <a:endParaRPr lang="en-US"/>
          </a:p>
        </p:txBody>
      </p:sp>
      <p:graphicFrame>
        <p:nvGraphicFramePr>
          <p:cNvPr id="6" name="Table 5"/>
          <p:cNvGraphicFramePr>
            <a:graphicFrameLocks noGrp="1"/>
          </p:cNvGraphicFramePr>
          <p:nvPr/>
        </p:nvGraphicFramePr>
        <p:xfrm>
          <a:off x="285748" y="1539872"/>
          <a:ext cx="8410576" cy="5800455"/>
        </p:xfrm>
        <a:graphic>
          <a:graphicData uri="http://schemas.openxmlformats.org/drawingml/2006/table">
            <a:tbl>
              <a:tblPr firstRow="1" bandRow="1">
                <a:tableStyleId>{E8B1032C-EA38-4F05-BA0D-38AFFFC7BED3}</a:tableStyleId>
              </a:tblPr>
              <a:tblGrid>
                <a:gridCol w="4205288"/>
                <a:gridCol w="4205288"/>
              </a:tblGrid>
              <a:tr h="44132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Expected Responses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Strongly agreed</a:t>
                      </a:r>
                    </a:p>
                  </a:txBody>
                  <a:tcPr/>
                </a:tc>
                <a:tc>
                  <a:txBody>
                    <a:bodyPr/>
                    <a:lstStyle/>
                    <a:p>
                      <a:r>
                        <a:rPr lang="en-US" dirty="0" smtClean="0"/>
                        <a:t>Surprises</a:t>
                      </a:r>
                    </a:p>
                    <a:p>
                      <a:r>
                        <a:rPr lang="en-US" dirty="0" smtClean="0"/>
                        <a:t>Strongly agreed</a:t>
                      </a:r>
                    </a:p>
                    <a:p>
                      <a:r>
                        <a:rPr lang="en-US" baseline="0" dirty="0" smtClean="0"/>
                        <a:t> </a:t>
                      </a:r>
                      <a:endParaRPr lang="en-US" dirty="0"/>
                    </a:p>
                  </a:txBody>
                  <a:tcPr/>
                </a:tc>
              </a:tr>
              <a:tr h="439965">
                <a:tc>
                  <a:txBody>
                    <a:bodyPr/>
                    <a:lstStyle/>
                    <a:p>
                      <a:pPr lvl="0" rtl="0"/>
                      <a:r>
                        <a:rPr lang="en-US" sz="1800" kern="1200" dirty="0" smtClean="0">
                          <a:solidFill>
                            <a:schemeClr val="tx1"/>
                          </a:solidFill>
                          <a:latin typeface="+mn-lt"/>
                          <a:ea typeface="+mn-ea"/>
                          <a:cs typeface="+mn-cs"/>
                        </a:rPr>
                        <a:t>Family identifies me as a married person first and student second</a:t>
                      </a:r>
                    </a:p>
                    <a:p>
                      <a:r>
                        <a:rPr lang="ar-SA" sz="1800" kern="1200" dirty="0" smtClean="0">
                          <a:solidFill>
                            <a:schemeClr val="tx1"/>
                          </a:solidFill>
                          <a:latin typeface="+mn-lt"/>
                          <a:ea typeface="+mn-ea"/>
                          <a:cs typeface="+mn-cs"/>
                        </a:rPr>
                        <a:t>الأسرة تراني شخصاً متزوجاً  في المقام الأول وطالباً في المقام الثاني </a:t>
                      </a:r>
                      <a:r>
                        <a:rPr lang="en-US" sz="1800" kern="1200" dirty="0" smtClean="0">
                          <a:solidFill>
                            <a:schemeClr val="tx1"/>
                          </a:solidFill>
                          <a:latin typeface="+mn-lt"/>
                          <a:ea typeface="+mn-ea"/>
                          <a:cs typeface="+mn-cs"/>
                        </a:rPr>
                        <a:t> </a:t>
                      </a:r>
                      <a:r>
                        <a:rPr lang="en-US" sz="1800" kern="1200" dirty="0" smtClean="0">
                          <a:solidFill>
                            <a:srgbClr val="FF0000"/>
                          </a:solidFill>
                          <a:latin typeface="+mn-lt"/>
                          <a:ea typeface="+mn-ea"/>
                          <a:cs typeface="+mn-cs"/>
                        </a:rPr>
                        <a:t>- 50%</a:t>
                      </a:r>
                      <a:endParaRPr lang="en-US" sz="1600" dirty="0">
                        <a:solidFill>
                          <a:srgbClr val="FF0000"/>
                        </a:solidFill>
                      </a:endParaRPr>
                    </a:p>
                  </a:txBody>
                  <a:tcPr/>
                </a:tc>
                <a:tc>
                  <a:txBody>
                    <a:bodyPr/>
                    <a:lstStyle/>
                    <a:p>
                      <a:pPr lvl="0" rtl="0"/>
                      <a:r>
                        <a:rPr lang="en-US" sz="1800" kern="1200" dirty="0" smtClean="0">
                          <a:solidFill>
                            <a:schemeClr val="tx1"/>
                          </a:solidFill>
                          <a:latin typeface="+mn-lt"/>
                          <a:ea typeface="+mn-ea"/>
                          <a:cs typeface="+mn-cs"/>
                        </a:rPr>
                        <a:t>College faculty not understanding family situation </a:t>
                      </a:r>
                      <a:r>
                        <a:rPr lang="en-US" sz="1800" kern="1200" dirty="0" smtClean="0">
                          <a:solidFill>
                            <a:srgbClr val="FF0000"/>
                          </a:solidFill>
                          <a:latin typeface="+mn-lt"/>
                          <a:ea typeface="+mn-ea"/>
                          <a:cs typeface="+mn-cs"/>
                        </a:rPr>
                        <a:t>– 22%</a:t>
                      </a:r>
                    </a:p>
                    <a:p>
                      <a:r>
                        <a:rPr lang="ar-SA" sz="1800" kern="1200" dirty="0" smtClean="0">
                          <a:solidFill>
                            <a:schemeClr val="tx1"/>
                          </a:solidFill>
                          <a:latin typeface="+mn-lt"/>
                          <a:ea typeface="+mn-ea"/>
                          <a:cs typeface="+mn-cs"/>
                        </a:rPr>
                        <a:t>عدم تفهم مدرسي الكلية للحالة الأسرية</a:t>
                      </a:r>
                      <a:endParaRPr lang="en-US" sz="1800" kern="1200" dirty="0" smtClean="0">
                        <a:solidFill>
                          <a:schemeClr val="tx1"/>
                        </a:solidFill>
                        <a:latin typeface="+mn-lt"/>
                        <a:ea typeface="+mn-ea"/>
                        <a:cs typeface="+mn-cs"/>
                      </a:endParaRPr>
                    </a:p>
                    <a:p>
                      <a:pPr lvl="0" rtl="0"/>
                      <a:endParaRPr lang="en-US" sz="1600" dirty="0"/>
                    </a:p>
                  </a:txBody>
                  <a:tcPr/>
                </a:tc>
              </a:tr>
              <a:tr h="439965">
                <a:tc>
                  <a:txBody>
                    <a:bodyPr/>
                    <a:lstStyle/>
                    <a:p>
                      <a:pPr lvl="0" rtl="0"/>
                      <a:r>
                        <a:rPr lang="en-US" sz="1800" kern="1200" dirty="0" smtClean="0">
                          <a:solidFill>
                            <a:schemeClr val="tx1"/>
                          </a:solidFill>
                          <a:latin typeface="+mn-lt"/>
                          <a:ea typeface="+mn-ea"/>
                          <a:cs typeface="+mn-cs"/>
                        </a:rPr>
                        <a:t>Lack of communication between student services at the college and family </a:t>
                      </a:r>
                      <a:r>
                        <a:rPr lang="en-US" sz="1800" kern="1200" dirty="0" smtClean="0">
                          <a:solidFill>
                            <a:srgbClr val="FF0000"/>
                          </a:solidFill>
                          <a:latin typeface="+mn-lt"/>
                          <a:ea typeface="+mn-ea"/>
                          <a:cs typeface="+mn-cs"/>
                        </a:rPr>
                        <a:t>-24% - neutral</a:t>
                      </a:r>
                      <a:r>
                        <a:rPr lang="en-US" sz="1800" kern="1200" baseline="0" dirty="0" smtClean="0">
                          <a:solidFill>
                            <a:srgbClr val="FF0000"/>
                          </a:solidFill>
                          <a:latin typeface="+mn-lt"/>
                          <a:ea typeface="+mn-ea"/>
                          <a:cs typeface="+mn-cs"/>
                        </a:rPr>
                        <a:t> category</a:t>
                      </a:r>
                      <a:endParaRPr lang="en-US" sz="1800" kern="1200" dirty="0" smtClean="0">
                        <a:solidFill>
                          <a:srgbClr val="FF0000"/>
                        </a:solidFill>
                        <a:latin typeface="+mn-lt"/>
                        <a:ea typeface="+mn-ea"/>
                        <a:cs typeface="+mn-cs"/>
                      </a:endParaRPr>
                    </a:p>
                    <a:p>
                      <a:r>
                        <a:rPr lang="ar-SA" sz="1800" kern="1200" dirty="0" smtClean="0">
                          <a:solidFill>
                            <a:schemeClr val="tx1"/>
                          </a:solidFill>
                          <a:latin typeface="+mn-lt"/>
                          <a:ea typeface="+mn-ea"/>
                          <a:cs typeface="+mn-cs"/>
                        </a:rPr>
                        <a:t>ضعف التواصل مابين قسم الخدمات الطلابية في الكلية والأسرة</a:t>
                      </a:r>
                      <a:endParaRPr lang="en-US" sz="1600" dirty="0">
                        <a:solidFill>
                          <a:srgbClr val="FF0000"/>
                        </a:solidFill>
                      </a:endParaRPr>
                    </a:p>
                  </a:txBody>
                  <a:tcPr/>
                </a:tc>
                <a:tc>
                  <a:txBody>
                    <a:bodyPr/>
                    <a:lstStyle/>
                    <a:p>
                      <a:pPr lvl="0" rtl="0"/>
                      <a:r>
                        <a:rPr lang="en-US" sz="1800" kern="1200" dirty="0" smtClean="0">
                          <a:solidFill>
                            <a:schemeClr val="tx1"/>
                          </a:solidFill>
                          <a:latin typeface="+mn-lt"/>
                          <a:ea typeface="+mn-ea"/>
                          <a:cs typeface="+mn-cs"/>
                        </a:rPr>
                        <a:t>College faculty inflexibility towards married students </a:t>
                      </a:r>
                      <a:r>
                        <a:rPr lang="en-US" sz="1800" kern="1200" dirty="0" smtClean="0">
                          <a:solidFill>
                            <a:srgbClr val="FF0000"/>
                          </a:solidFill>
                          <a:latin typeface="+mn-lt"/>
                          <a:ea typeface="+mn-ea"/>
                          <a:cs typeface="+mn-cs"/>
                        </a:rPr>
                        <a:t>– 33%</a:t>
                      </a:r>
                    </a:p>
                    <a:p>
                      <a:r>
                        <a:rPr lang="ar-SA" sz="1800" kern="1200" dirty="0" smtClean="0">
                          <a:solidFill>
                            <a:schemeClr val="tx1"/>
                          </a:solidFill>
                          <a:latin typeface="+mn-lt"/>
                          <a:ea typeface="+mn-ea"/>
                          <a:cs typeface="+mn-cs"/>
                        </a:rPr>
                        <a:t>عدم مرونة مدرسي الكلية مع الطالبات المتزوجات </a:t>
                      </a:r>
                      <a:endParaRPr lang="en-US" sz="1600" dirty="0"/>
                    </a:p>
                  </a:txBody>
                  <a:tcPr/>
                </a:tc>
              </a:tr>
              <a:tr h="439965">
                <a:tc>
                  <a:txBody>
                    <a:bodyPr/>
                    <a:lstStyle/>
                    <a:p>
                      <a:pPr lvl="0" rtl="0"/>
                      <a:endParaRPr lang="en-US" sz="1600" dirty="0"/>
                    </a:p>
                  </a:txBody>
                  <a:tcPr/>
                </a:tc>
                <a:tc>
                  <a:txBody>
                    <a:bodyPr/>
                    <a:lstStyle/>
                    <a:p>
                      <a:pPr lvl="0" rtl="0"/>
                      <a:r>
                        <a:rPr lang="en-US" sz="1800" kern="1200" dirty="0" smtClean="0">
                          <a:solidFill>
                            <a:schemeClr val="tx1"/>
                          </a:solidFill>
                          <a:latin typeface="+mn-lt"/>
                          <a:ea typeface="+mn-ea"/>
                          <a:cs typeface="+mn-cs"/>
                        </a:rPr>
                        <a:t>Family member not understanding college expectations -</a:t>
                      </a:r>
                      <a:r>
                        <a:rPr lang="en-US" sz="1800" kern="1200" dirty="0" smtClean="0">
                          <a:solidFill>
                            <a:srgbClr val="FF0000"/>
                          </a:solidFill>
                          <a:latin typeface="+mn-lt"/>
                          <a:ea typeface="+mn-ea"/>
                          <a:cs typeface="+mn-cs"/>
                        </a:rPr>
                        <a:t>22%</a:t>
                      </a:r>
                    </a:p>
                    <a:p>
                      <a:r>
                        <a:rPr lang="ar-SA" sz="1800" kern="1200" dirty="0" smtClean="0">
                          <a:solidFill>
                            <a:schemeClr val="tx1"/>
                          </a:solidFill>
                          <a:latin typeface="+mn-lt"/>
                          <a:ea typeface="+mn-ea"/>
                          <a:cs typeface="+mn-cs"/>
                        </a:rPr>
                        <a:t>عدم تفهم أفراد الأسرة لمتطلبات الكلية</a:t>
                      </a:r>
                      <a:endParaRPr lang="en-US" sz="1600" dirty="0">
                        <a:solidFill>
                          <a:srgbClr val="FF0000"/>
                        </a:solidFill>
                      </a:endParaRPr>
                    </a:p>
                  </a:txBody>
                  <a:tcPr/>
                </a:tc>
              </a:tr>
              <a:tr h="439965">
                <a:tc>
                  <a:txBody>
                    <a:bodyPr/>
                    <a:lstStyle/>
                    <a:p>
                      <a:endParaRPr lang="en-US" dirty="0"/>
                    </a:p>
                  </a:txBody>
                  <a:tcPr/>
                </a:tc>
                <a:tc>
                  <a:txBody>
                    <a:bodyPr/>
                    <a:lstStyle/>
                    <a:p>
                      <a:endParaRPr lang="en-US" dirty="0"/>
                    </a:p>
                  </a:txBody>
                  <a:tcPr/>
                </a:tc>
              </a:tr>
              <a:tr h="439965">
                <a:tc>
                  <a:txBody>
                    <a:bodyPr/>
                    <a:lstStyle/>
                    <a:p>
                      <a:endParaRPr lang="en-US"/>
                    </a:p>
                  </a:txBody>
                  <a:tcPr/>
                </a:tc>
                <a:tc>
                  <a:txBody>
                    <a:bodyPr/>
                    <a:lstStyle/>
                    <a:p>
                      <a:endParaRPr lang="en-US"/>
                    </a:p>
                  </a:txBody>
                  <a:tcPr/>
                </a:tc>
              </a:tr>
              <a:tr h="439965">
                <a:tc>
                  <a:txBody>
                    <a:bodyPr/>
                    <a:lstStyle/>
                    <a:p>
                      <a:endParaRPr lang="en-US"/>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Survey</a:t>
            </a:r>
            <a:endParaRPr lang="en-US" dirty="0"/>
          </a:p>
        </p:txBody>
      </p:sp>
      <p:sp>
        <p:nvSpPr>
          <p:cNvPr id="3" name="Content Placeholder 2"/>
          <p:cNvSpPr>
            <a:spLocks noGrp="1"/>
          </p:cNvSpPr>
          <p:nvPr>
            <p:ph idx="1"/>
          </p:nvPr>
        </p:nvSpPr>
        <p:spPr/>
        <p:txBody>
          <a:bodyPr/>
          <a:lstStyle/>
          <a:p>
            <a:pPr algn="ctr">
              <a:buNone/>
            </a:pPr>
            <a:r>
              <a:rPr lang="en-US" dirty="0" smtClean="0">
                <a:solidFill>
                  <a:schemeClr val="tx1"/>
                </a:solidFill>
              </a:rPr>
              <a:t>Challenges: Society Level</a:t>
            </a:r>
            <a:endParaRPr lang="en-US" dirty="0">
              <a:solidFill>
                <a:schemeClr val="tx1"/>
              </a:solidFill>
            </a:endParaRPr>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16</a:t>
            </a:fld>
            <a:endParaRPr lang="en-US"/>
          </a:p>
        </p:txBody>
      </p:sp>
      <p:graphicFrame>
        <p:nvGraphicFramePr>
          <p:cNvPr id="6" name="Table 5"/>
          <p:cNvGraphicFramePr>
            <a:graphicFrameLocks noGrp="1"/>
          </p:cNvGraphicFramePr>
          <p:nvPr/>
        </p:nvGraphicFramePr>
        <p:xfrm>
          <a:off x="285748" y="1539872"/>
          <a:ext cx="8410576" cy="4219485"/>
        </p:xfrm>
        <a:graphic>
          <a:graphicData uri="http://schemas.openxmlformats.org/drawingml/2006/table">
            <a:tbl>
              <a:tblPr firstRow="1" bandRow="1">
                <a:tableStyleId>{E8B1032C-EA38-4F05-BA0D-38AFFFC7BED3}</a:tableStyleId>
              </a:tblPr>
              <a:tblGrid>
                <a:gridCol w="4205288"/>
                <a:gridCol w="4205288"/>
              </a:tblGrid>
              <a:tr h="44132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Expected Responses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Strongly agreed</a:t>
                      </a:r>
                    </a:p>
                  </a:txBody>
                  <a:tcPr/>
                </a:tc>
                <a:tc>
                  <a:txBody>
                    <a:bodyPr/>
                    <a:lstStyle/>
                    <a:p>
                      <a:r>
                        <a:rPr lang="en-US" dirty="0" smtClean="0"/>
                        <a:t>Surprises</a:t>
                      </a:r>
                    </a:p>
                    <a:p>
                      <a:r>
                        <a:rPr lang="en-US" dirty="0" smtClean="0"/>
                        <a:t>Strongly agreed</a:t>
                      </a:r>
                    </a:p>
                    <a:p>
                      <a:r>
                        <a:rPr lang="en-US" baseline="0" dirty="0" smtClean="0"/>
                        <a:t> </a:t>
                      </a:r>
                      <a:endParaRPr lang="en-US" dirty="0"/>
                    </a:p>
                  </a:txBody>
                  <a:tcPr/>
                </a:tc>
              </a:tr>
              <a:tr h="439965">
                <a:tc>
                  <a:txBody>
                    <a:bodyPr/>
                    <a:lstStyle/>
                    <a:p>
                      <a:pPr lvl="0" rtl="0"/>
                      <a:r>
                        <a:rPr lang="en-US" sz="1600" kern="1200" dirty="0" smtClean="0">
                          <a:solidFill>
                            <a:schemeClr val="tx1"/>
                          </a:solidFill>
                          <a:latin typeface="+mn-lt"/>
                          <a:ea typeface="+mn-ea"/>
                          <a:cs typeface="+mn-cs"/>
                        </a:rPr>
                        <a:t>As a female, married Emirati student I see myself as a teacher contributing to developing the education system </a:t>
                      </a:r>
                      <a:r>
                        <a:rPr lang="en-US" sz="1600" kern="1200" dirty="0" smtClean="0">
                          <a:solidFill>
                            <a:srgbClr val="FF0000"/>
                          </a:solidFill>
                          <a:latin typeface="+mn-lt"/>
                          <a:ea typeface="+mn-ea"/>
                          <a:cs typeface="+mn-cs"/>
                        </a:rPr>
                        <a:t>– 75%</a:t>
                      </a:r>
                    </a:p>
                    <a:p>
                      <a:r>
                        <a:rPr lang="ar-SA" sz="1600" kern="1200" dirty="0" smtClean="0">
                          <a:solidFill>
                            <a:schemeClr val="tx1"/>
                          </a:solidFill>
                          <a:latin typeface="+mn-lt"/>
                          <a:ea typeface="+mn-ea"/>
                          <a:cs typeface="+mn-cs"/>
                        </a:rPr>
                        <a:t>كطالبة إماراتية متزوجة، أرى نفسي معلمة تسهم في تطوير النظام التعليمي</a:t>
                      </a:r>
                      <a:endParaRPr lang="en-US" sz="1600" dirty="0">
                        <a:solidFill>
                          <a:srgbClr val="FF0000"/>
                        </a:solidFill>
                      </a:endParaRPr>
                    </a:p>
                  </a:txBody>
                  <a:tcPr/>
                </a:tc>
                <a:tc>
                  <a:txBody>
                    <a:bodyPr/>
                    <a:lstStyle/>
                    <a:p>
                      <a:pPr lvl="0" rtl="0"/>
                      <a:r>
                        <a:rPr lang="en-US" sz="1600" kern="1200" dirty="0" smtClean="0">
                          <a:solidFill>
                            <a:schemeClr val="tx1"/>
                          </a:solidFill>
                          <a:latin typeface="+mn-lt"/>
                          <a:ea typeface="+mn-ea"/>
                          <a:cs typeface="+mn-cs"/>
                        </a:rPr>
                        <a:t>My choice of employment in terms of location is limited to working in close proximity to my home </a:t>
                      </a:r>
                      <a:r>
                        <a:rPr lang="en-US" sz="1600" kern="1200" dirty="0" smtClean="0">
                          <a:solidFill>
                            <a:srgbClr val="FF0000"/>
                          </a:solidFill>
                          <a:latin typeface="+mn-lt"/>
                          <a:ea typeface="+mn-ea"/>
                          <a:cs typeface="+mn-cs"/>
                        </a:rPr>
                        <a:t>– 57%</a:t>
                      </a:r>
                    </a:p>
                    <a:p>
                      <a:r>
                        <a:rPr lang="ar-SA" sz="1600" kern="1200" dirty="0" smtClean="0">
                          <a:solidFill>
                            <a:schemeClr val="tx1"/>
                          </a:solidFill>
                          <a:latin typeface="+mn-lt"/>
                          <a:ea typeface="+mn-ea"/>
                          <a:cs typeface="+mn-cs"/>
                        </a:rPr>
                        <a:t>خياري الوظيفي ، فيما يتعلق بالموقع ، محدود بالعمل في نطاق قريب من منزلي</a:t>
                      </a:r>
                      <a:endParaRPr lang="en-US" sz="1600" dirty="0"/>
                    </a:p>
                  </a:txBody>
                  <a:tcPr/>
                </a:tc>
              </a:tr>
              <a:tr h="439965">
                <a:tc>
                  <a:txBody>
                    <a:bodyPr/>
                    <a:lstStyle/>
                    <a:p>
                      <a:pPr lvl="0" rtl="0"/>
                      <a:r>
                        <a:rPr lang="en-US" sz="1600" kern="1200" dirty="0" smtClean="0">
                          <a:solidFill>
                            <a:schemeClr val="tx1"/>
                          </a:solidFill>
                          <a:latin typeface="+mn-lt"/>
                          <a:ea typeface="+mn-ea"/>
                          <a:cs typeface="+mn-cs"/>
                        </a:rPr>
                        <a:t>As a female, married Emirati student my employment opportunities are limited to a female only school environment </a:t>
                      </a:r>
                      <a:r>
                        <a:rPr lang="en-US" sz="1600" kern="1200" dirty="0" smtClean="0">
                          <a:solidFill>
                            <a:srgbClr val="FF0000"/>
                          </a:solidFill>
                          <a:latin typeface="+mn-lt"/>
                          <a:ea typeface="+mn-ea"/>
                          <a:cs typeface="+mn-cs"/>
                        </a:rPr>
                        <a:t>– 47%</a:t>
                      </a:r>
                    </a:p>
                    <a:p>
                      <a:r>
                        <a:rPr lang="ar-SA" sz="1600" kern="1200" dirty="0" smtClean="0">
                          <a:solidFill>
                            <a:schemeClr val="tx1"/>
                          </a:solidFill>
                          <a:latin typeface="+mn-lt"/>
                          <a:ea typeface="+mn-ea"/>
                          <a:cs typeface="+mn-cs"/>
                        </a:rPr>
                        <a:t>كطالبة إماراتية متزوجة ، فرص توظيفي مقتصرة على بيئات مدارس الإناث </a:t>
                      </a:r>
                      <a:endParaRPr lang="en-US" sz="1600" dirty="0">
                        <a:solidFill>
                          <a:srgbClr val="FF0000"/>
                        </a:solidFill>
                      </a:endParaRPr>
                    </a:p>
                  </a:txBody>
                  <a:tcPr/>
                </a:tc>
                <a:tc>
                  <a:txBody>
                    <a:bodyPr/>
                    <a:lstStyle/>
                    <a:p>
                      <a:pPr lvl="0" rtl="0"/>
                      <a:r>
                        <a:rPr lang="en-US" sz="1600" kern="1200" dirty="0" smtClean="0">
                          <a:solidFill>
                            <a:schemeClr val="tx1"/>
                          </a:solidFill>
                          <a:latin typeface="+mn-lt"/>
                          <a:ea typeface="+mn-ea"/>
                          <a:cs typeface="+mn-cs"/>
                        </a:rPr>
                        <a:t>As a female, married Emirati student my professional development for further education opportunities offered in Abu Dhabi are limited </a:t>
                      </a:r>
                      <a:r>
                        <a:rPr lang="en-US" sz="1600" kern="1200" dirty="0" smtClean="0">
                          <a:solidFill>
                            <a:srgbClr val="FF0000"/>
                          </a:solidFill>
                          <a:latin typeface="+mn-lt"/>
                          <a:ea typeface="+mn-ea"/>
                          <a:cs typeface="+mn-cs"/>
                        </a:rPr>
                        <a:t>– 44%</a:t>
                      </a:r>
                    </a:p>
                    <a:p>
                      <a:r>
                        <a:rPr lang="ar-SA" sz="1600" kern="1200" dirty="0" smtClean="0">
                          <a:solidFill>
                            <a:schemeClr val="tx1"/>
                          </a:solidFill>
                          <a:latin typeface="+mn-lt"/>
                          <a:ea typeface="+mn-ea"/>
                          <a:cs typeface="+mn-cs"/>
                        </a:rPr>
                        <a:t>كطالبة إماراتية متزوجة ، الفرص المتاحة أمامي للتطوير المهني من أجل المزيد من التعليم محدودة في أبوظبي </a:t>
                      </a:r>
                      <a:endParaRPr lang="en-US" sz="1600" dirty="0"/>
                    </a:p>
                  </a:txBody>
                  <a:tcPr/>
                </a:tc>
              </a:tr>
              <a:tr h="439965">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Survey</a:t>
            </a:r>
            <a:endParaRPr lang="en-US" dirty="0"/>
          </a:p>
        </p:txBody>
      </p:sp>
      <p:sp>
        <p:nvSpPr>
          <p:cNvPr id="3" name="Content Placeholder 2"/>
          <p:cNvSpPr>
            <a:spLocks noGrp="1"/>
          </p:cNvSpPr>
          <p:nvPr>
            <p:ph idx="1"/>
          </p:nvPr>
        </p:nvSpPr>
        <p:spPr/>
        <p:txBody>
          <a:bodyPr/>
          <a:lstStyle/>
          <a:p>
            <a:pPr algn="ctr">
              <a:buNone/>
            </a:pPr>
            <a:r>
              <a:rPr lang="en-US" dirty="0" smtClean="0">
                <a:solidFill>
                  <a:schemeClr val="tx1"/>
                </a:solidFill>
              </a:rPr>
              <a:t>Challenges: Cultural Context</a:t>
            </a:r>
            <a:endParaRPr lang="en-US" dirty="0">
              <a:solidFill>
                <a:schemeClr val="tx1"/>
              </a:solidFill>
            </a:endParaRPr>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17</a:t>
            </a:fld>
            <a:endParaRPr lang="en-US"/>
          </a:p>
        </p:txBody>
      </p:sp>
      <p:graphicFrame>
        <p:nvGraphicFramePr>
          <p:cNvPr id="6" name="Table 5"/>
          <p:cNvGraphicFramePr>
            <a:graphicFrameLocks noGrp="1"/>
          </p:cNvGraphicFramePr>
          <p:nvPr/>
        </p:nvGraphicFramePr>
        <p:xfrm>
          <a:off x="285748" y="1539872"/>
          <a:ext cx="8410576" cy="3000285"/>
        </p:xfrm>
        <a:graphic>
          <a:graphicData uri="http://schemas.openxmlformats.org/drawingml/2006/table">
            <a:tbl>
              <a:tblPr firstRow="1" bandRow="1">
                <a:tableStyleId>{E8B1032C-EA38-4F05-BA0D-38AFFFC7BED3}</a:tableStyleId>
              </a:tblPr>
              <a:tblGrid>
                <a:gridCol w="4205288"/>
                <a:gridCol w="4205288"/>
              </a:tblGrid>
              <a:tr h="44132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Expected Responses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Strongly agreed</a:t>
                      </a:r>
                    </a:p>
                  </a:txBody>
                  <a:tcPr/>
                </a:tc>
                <a:tc>
                  <a:txBody>
                    <a:bodyPr/>
                    <a:lstStyle/>
                    <a:p>
                      <a:r>
                        <a:rPr lang="en-US" dirty="0" smtClean="0"/>
                        <a:t>Surprises</a:t>
                      </a:r>
                    </a:p>
                    <a:p>
                      <a:r>
                        <a:rPr lang="en-US" dirty="0" smtClean="0"/>
                        <a:t>Strongly agreed</a:t>
                      </a:r>
                    </a:p>
                    <a:p>
                      <a:r>
                        <a:rPr lang="en-US" baseline="0" dirty="0" smtClean="0"/>
                        <a:t> </a:t>
                      </a:r>
                      <a:endParaRPr lang="en-US" dirty="0"/>
                    </a:p>
                  </a:txBody>
                  <a:tcPr/>
                </a:tc>
              </a:tr>
              <a:tr h="439965">
                <a:tc>
                  <a:txBody>
                    <a:bodyPr/>
                    <a:lstStyle/>
                    <a:p>
                      <a:pPr lvl="0" rtl="0"/>
                      <a:r>
                        <a:rPr lang="en-US" sz="1600" kern="1200" dirty="0" smtClean="0">
                          <a:solidFill>
                            <a:schemeClr val="tx1"/>
                          </a:solidFill>
                          <a:latin typeface="+mn-lt"/>
                          <a:ea typeface="+mn-ea"/>
                          <a:cs typeface="+mn-cs"/>
                        </a:rPr>
                        <a:t>The teaching profession is respected in my culture </a:t>
                      </a:r>
                      <a:r>
                        <a:rPr lang="en-US" sz="1600" kern="1200" dirty="0" smtClean="0">
                          <a:solidFill>
                            <a:srgbClr val="FF0000"/>
                          </a:solidFill>
                          <a:latin typeface="+mn-lt"/>
                          <a:ea typeface="+mn-ea"/>
                          <a:cs typeface="+mn-cs"/>
                        </a:rPr>
                        <a:t>– 74%</a:t>
                      </a:r>
                    </a:p>
                    <a:p>
                      <a:r>
                        <a:rPr lang="ar-SA" sz="1600" kern="1200" dirty="0" smtClean="0">
                          <a:solidFill>
                            <a:schemeClr val="tx1"/>
                          </a:solidFill>
                          <a:latin typeface="+mn-lt"/>
                          <a:ea typeface="+mn-ea"/>
                          <a:cs typeface="+mn-cs"/>
                        </a:rPr>
                        <a:t>مهنة التعليم محترمة في ثقافتي</a:t>
                      </a:r>
                      <a:endParaRPr lang="en-US" sz="1600" dirty="0">
                        <a:solidFill>
                          <a:srgbClr val="FF0000"/>
                        </a:solidFill>
                      </a:endParaRPr>
                    </a:p>
                  </a:txBody>
                  <a:tcPr/>
                </a:tc>
                <a:tc>
                  <a:txBody>
                    <a:bodyPr/>
                    <a:lstStyle/>
                    <a:p>
                      <a:pPr lvl="0" rtl="0"/>
                      <a:r>
                        <a:rPr lang="en-US" sz="1600" kern="1200" dirty="0" smtClean="0">
                          <a:solidFill>
                            <a:schemeClr val="tx1"/>
                          </a:solidFill>
                          <a:latin typeface="+mn-lt"/>
                          <a:ea typeface="+mn-ea"/>
                          <a:cs typeface="+mn-cs"/>
                        </a:rPr>
                        <a:t>Working as a teacher will allow me to spend more time with my family – </a:t>
                      </a:r>
                      <a:r>
                        <a:rPr lang="en-US" sz="1600" kern="1200" dirty="0" smtClean="0">
                          <a:solidFill>
                            <a:srgbClr val="FF0000"/>
                          </a:solidFill>
                          <a:latin typeface="+mn-lt"/>
                          <a:ea typeface="+mn-ea"/>
                          <a:cs typeface="+mn-cs"/>
                        </a:rPr>
                        <a:t>9%</a:t>
                      </a:r>
                    </a:p>
                    <a:p>
                      <a:r>
                        <a:rPr lang="ar-SA" sz="1600" kern="1200" dirty="0" smtClean="0">
                          <a:solidFill>
                            <a:schemeClr val="tx1"/>
                          </a:solidFill>
                          <a:latin typeface="+mn-lt"/>
                          <a:ea typeface="+mn-ea"/>
                          <a:cs typeface="+mn-cs"/>
                        </a:rPr>
                        <a:t>عملي كمعلمة سيسمح لي بقضاء وقت أكثر مع أسرتي</a:t>
                      </a:r>
                      <a:endParaRPr lang="en-US" sz="1600" dirty="0"/>
                    </a:p>
                  </a:txBody>
                  <a:tcPr/>
                </a:tc>
              </a:tr>
              <a:tr h="439965">
                <a:tc>
                  <a:txBody>
                    <a:bodyPr/>
                    <a:lstStyle/>
                    <a:p>
                      <a:pPr lvl="0" rtl="0"/>
                      <a:endParaRPr lang="en-US" sz="1600" dirty="0">
                        <a:solidFill>
                          <a:srgbClr val="FF0000"/>
                        </a:solidFill>
                      </a:endParaRPr>
                    </a:p>
                  </a:txBody>
                  <a:tcPr/>
                </a:tc>
                <a:tc>
                  <a:txBody>
                    <a:bodyPr/>
                    <a:lstStyle/>
                    <a:p>
                      <a:pPr lvl="0" rtl="0"/>
                      <a:r>
                        <a:rPr lang="en-US" sz="1600" kern="1200" dirty="0" smtClean="0">
                          <a:solidFill>
                            <a:schemeClr val="tx1"/>
                          </a:solidFill>
                          <a:latin typeface="+mn-lt"/>
                          <a:ea typeface="+mn-ea"/>
                          <a:cs typeface="+mn-cs"/>
                        </a:rPr>
                        <a:t>The working hours of the teaching profession is acceptable in my culture – </a:t>
                      </a:r>
                      <a:r>
                        <a:rPr lang="en-US" sz="1600" kern="1200" dirty="0" smtClean="0">
                          <a:solidFill>
                            <a:srgbClr val="FF0000"/>
                          </a:solidFill>
                          <a:latin typeface="+mn-lt"/>
                          <a:ea typeface="+mn-ea"/>
                          <a:cs typeface="+mn-cs"/>
                        </a:rPr>
                        <a:t>17%</a:t>
                      </a:r>
                    </a:p>
                    <a:p>
                      <a:r>
                        <a:rPr lang="ar-SA" sz="1600" kern="1200" dirty="0" smtClean="0">
                          <a:solidFill>
                            <a:schemeClr val="tx1"/>
                          </a:solidFill>
                          <a:latin typeface="+mn-lt"/>
                          <a:ea typeface="+mn-ea"/>
                          <a:cs typeface="+mn-cs"/>
                        </a:rPr>
                        <a:t>عدد ساعات العمل لمهنة التعليم مقبول في تقافتي</a:t>
                      </a:r>
                      <a:endParaRPr lang="en-US" sz="1600" dirty="0"/>
                    </a:p>
                  </a:txBody>
                  <a:tcPr/>
                </a:tc>
              </a:tr>
              <a:tr h="439965">
                <a:tc>
                  <a:txBody>
                    <a:bodyPr/>
                    <a:lstStyle/>
                    <a:p>
                      <a:endParaRPr lang="en-US" dirty="0"/>
                    </a:p>
                  </a:txBody>
                  <a:tcPr/>
                </a:tc>
                <a:tc>
                  <a:txBody>
                    <a:bodyPr/>
                    <a:lstStyle/>
                    <a:p>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Survey</a:t>
            </a:r>
            <a:endParaRPr lang="en-US" dirty="0"/>
          </a:p>
        </p:txBody>
      </p:sp>
      <p:sp>
        <p:nvSpPr>
          <p:cNvPr id="3" name="Content Placeholder 2"/>
          <p:cNvSpPr>
            <a:spLocks noGrp="1"/>
          </p:cNvSpPr>
          <p:nvPr>
            <p:ph idx="1"/>
          </p:nvPr>
        </p:nvSpPr>
        <p:spPr/>
        <p:txBody>
          <a:bodyPr/>
          <a:lstStyle/>
          <a:p>
            <a:pPr algn="ctr">
              <a:buNone/>
            </a:pPr>
            <a:r>
              <a:rPr lang="en-US" dirty="0" smtClean="0">
                <a:solidFill>
                  <a:schemeClr val="tx1"/>
                </a:solidFill>
              </a:rPr>
              <a:t>Supports</a:t>
            </a:r>
            <a:endParaRPr lang="en-US" dirty="0">
              <a:solidFill>
                <a:schemeClr val="tx1"/>
              </a:solidFill>
            </a:endParaRPr>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18</a:t>
            </a:fld>
            <a:endParaRPr lang="en-US"/>
          </a:p>
        </p:txBody>
      </p:sp>
      <p:graphicFrame>
        <p:nvGraphicFramePr>
          <p:cNvPr id="6" name="Table 5"/>
          <p:cNvGraphicFramePr>
            <a:graphicFrameLocks noGrp="1"/>
          </p:cNvGraphicFramePr>
          <p:nvPr/>
        </p:nvGraphicFramePr>
        <p:xfrm>
          <a:off x="285748" y="1539872"/>
          <a:ext cx="8410576" cy="3000285"/>
        </p:xfrm>
        <a:graphic>
          <a:graphicData uri="http://schemas.openxmlformats.org/drawingml/2006/table">
            <a:tbl>
              <a:tblPr firstRow="1" bandRow="1">
                <a:tableStyleId>{F5AB1C69-6EDB-4FF4-983F-18BD219EF322}</a:tableStyleId>
              </a:tblPr>
              <a:tblGrid>
                <a:gridCol w="4205288"/>
                <a:gridCol w="4205288"/>
              </a:tblGrid>
              <a:tr h="44132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Expected Responses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Strongly agreed</a:t>
                      </a:r>
                    </a:p>
                  </a:txBody>
                  <a:tcPr/>
                </a:tc>
                <a:tc>
                  <a:txBody>
                    <a:bodyPr/>
                    <a:lstStyle/>
                    <a:p>
                      <a:r>
                        <a:rPr lang="en-US" dirty="0" smtClean="0"/>
                        <a:t>Surprises</a:t>
                      </a:r>
                    </a:p>
                    <a:p>
                      <a:r>
                        <a:rPr lang="en-US" dirty="0" smtClean="0"/>
                        <a:t>Strongly agreed</a:t>
                      </a:r>
                    </a:p>
                    <a:p>
                      <a:r>
                        <a:rPr lang="en-US" baseline="0" dirty="0" smtClean="0"/>
                        <a:t> </a:t>
                      </a:r>
                      <a:endParaRPr lang="en-US" dirty="0"/>
                    </a:p>
                  </a:txBody>
                  <a:tcPr/>
                </a:tc>
              </a:tr>
              <a:tr h="439965">
                <a:tc>
                  <a:txBody>
                    <a:bodyPr/>
                    <a:lstStyle/>
                    <a:p>
                      <a:pPr lvl="0" rtl="0"/>
                      <a:r>
                        <a:rPr lang="en-US" sz="1600" kern="1200" dirty="0" smtClean="0">
                          <a:solidFill>
                            <a:schemeClr val="dk1"/>
                          </a:solidFill>
                          <a:latin typeface="+mn-lt"/>
                          <a:ea typeface="+mn-ea"/>
                          <a:cs typeface="+mn-cs"/>
                        </a:rPr>
                        <a:t>My husband helps me with child care duties</a:t>
                      </a:r>
                    </a:p>
                    <a:p>
                      <a:r>
                        <a:rPr lang="ar-SA" sz="1600" kern="1200" dirty="0" smtClean="0">
                          <a:solidFill>
                            <a:schemeClr val="dk1"/>
                          </a:solidFill>
                          <a:latin typeface="+mn-lt"/>
                          <a:ea typeface="+mn-ea"/>
                          <a:cs typeface="+mn-cs"/>
                        </a:rPr>
                        <a:t>زوجي يساعدني في واجبات العناية بطفلي</a:t>
                      </a:r>
                      <a:r>
                        <a:rPr lang="en-US" sz="1600" kern="1200" dirty="0" smtClean="0">
                          <a:solidFill>
                            <a:schemeClr val="dk1"/>
                          </a:solidFill>
                          <a:latin typeface="+mn-lt"/>
                          <a:ea typeface="+mn-ea"/>
                          <a:cs typeface="+mn-cs"/>
                        </a:rPr>
                        <a:t> – </a:t>
                      </a:r>
                      <a:r>
                        <a:rPr lang="en-US" sz="1600" kern="1200" dirty="0" smtClean="0">
                          <a:solidFill>
                            <a:srgbClr val="FF0000"/>
                          </a:solidFill>
                          <a:latin typeface="+mn-lt"/>
                          <a:ea typeface="+mn-ea"/>
                          <a:cs typeface="+mn-cs"/>
                        </a:rPr>
                        <a:t>22%</a:t>
                      </a:r>
                      <a:endParaRPr lang="en-US" sz="1600" dirty="0">
                        <a:solidFill>
                          <a:srgbClr val="FF0000"/>
                        </a:solidFill>
                      </a:endParaRPr>
                    </a:p>
                  </a:txBody>
                  <a:tcPr/>
                </a:tc>
                <a:tc>
                  <a:txBody>
                    <a:bodyPr/>
                    <a:lstStyle/>
                    <a:p>
                      <a:pPr lvl="0" rtl="0"/>
                      <a:r>
                        <a:rPr lang="en-US" sz="1600" kern="1200" dirty="0" smtClean="0">
                          <a:solidFill>
                            <a:schemeClr val="dk1"/>
                          </a:solidFill>
                          <a:latin typeface="+mn-lt"/>
                          <a:ea typeface="+mn-ea"/>
                          <a:cs typeface="+mn-cs"/>
                        </a:rPr>
                        <a:t>The college supports me with a free education and course resources -</a:t>
                      </a:r>
                      <a:r>
                        <a:rPr lang="en-US" sz="1600" kern="1200" dirty="0" smtClean="0">
                          <a:solidFill>
                            <a:srgbClr val="FF0000"/>
                          </a:solidFill>
                          <a:latin typeface="+mn-lt"/>
                          <a:ea typeface="+mn-ea"/>
                          <a:cs typeface="+mn-cs"/>
                        </a:rPr>
                        <a:t>28%</a:t>
                      </a:r>
                    </a:p>
                    <a:p>
                      <a:r>
                        <a:rPr lang="ar-SA" sz="1600" kern="1200" dirty="0" smtClean="0">
                          <a:solidFill>
                            <a:schemeClr val="dk1"/>
                          </a:solidFill>
                          <a:latin typeface="+mn-lt"/>
                          <a:ea typeface="+mn-ea"/>
                          <a:cs typeface="+mn-cs"/>
                        </a:rPr>
                        <a:t>تدعمني الكلية بتوفير تعليم و مصادر منهاجية  مجانية </a:t>
                      </a:r>
                      <a:endParaRPr lang="en-US" sz="1600" dirty="0"/>
                    </a:p>
                  </a:txBody>
                  <a:tcPr/>
                </a:tc>
              </a:tr>
              <a:tr h="439965">
                <a:tc>
                  <a:txBody>
                    <a:bodyPr/>
                    <a:lstStyle/>
                    <a:p>
                      <a:pPr lvl="0" rtl="0"/>
                      <a:r>
                        <a:rPr lang="en-US" sz="1600" kern="1200" dirty="0" smtClean="0">
                          <a:solidFill>
                            <a:schemeClr val="dk1"/>
                          </a:solidFill>
                          <a:latin typeface="+mn-lt"/>
                          <a:ea typeface="+mn-ea"/>
                          <a:cs typeface="+mn-cs"/>
                        </a:rPr>
                        <a:t>I plan and prioritize my family and study commitments – </a:t>
                      </a:r>
                      <a:r>
                        <a:rPr lang="en-US" sz="1600" kern="1200" dirty="0" smtClean="0">
                          <a:solidFill>
                            <a:srgbClr val="FF0000"/>
                          </a:solidFill>
                          <a:latin typeface="+mn-lt"/>
                          <a:ea typeface="+mn-ea"/>
                          <a:cs typeface="+mn-cs"/>
                        </a:rPr>
                        <a:t>59%</a:t>
                      </a:r>
                    </a:p>
                    <a:p>
                      <a:r>
                        <a:rPr lang="ar-SA" sz="1600" kern="1200" dirty="0" smtClean="0">
                          <a:solidFill>
                            <a:schemeClr val="dk1"/>
                          </a:solidFill>
                          <a:latin typeface="+mn-lt"/>
                          <a:ea typeface="+mn-ea"/>
                          <a:cs typeface="+mn-cs"/>
                        </a:rPr>
                        <a:t>أخطط لوضع التزاماتي الدر</a:t>
                      </a:r>
                      <a:r>
                        <a:rPr lang="ar-AE" sz="1600" kern="1200" dirty="0" smtClean="0">
                          <a:solidFill>
                            <a:schemeClr val="dk1"/>
                          </a:solidFill>
                          <a:latin typeface="+mn-lt"/>
                          <a:ea typeface="+mn-ea"/>
                          <a:cs typeface="+mn-cs"/>
                        </a:rPr>
                        <a:t>ا</a:t>
                      </a:r>
                      <a:r>
                        <a:rPr lang="ar-SA" sz="1600" kern="1200" dirty="0" smtClean="0">
                          <a:solidFill>
                            <a:schemeClr val="dk1"/>
                          </a:solidFill>
                          <a:latin typeface="+mn-lt"/>
                          <a:ea typeface="+mn-ea"/>
                          <a:cs typeface="+mn-cs"/>
                        </a:rPr>
                        <a:t>سية والأسرية كأولوية</a:t>
                      </a:r>
                      <a:endParaRPr lang="en-US" sz="1600" dirty="0">
                        <a:solidFill>
                          <a:srgbClr val="FF0000"/>
                        </a:solidFill>
                      </a:endParaRPr>
                    </a:p>
                  </a:txBody>
                  <a:tcPr/>
                </a:tc>
                <a:tc>
                  <a:txBody>
                    <a:bodyPr/>
                    <a:lstStyle/>
                    <a:p>
                      <a:pPr lvl="0" rtl="0"/>
                      <a:r>
                        <a:rPr lang="en-US" sz="1600" kern="1200" dirty="0" smtClean="0">
                          <a:solidFill>
                            <a:schemeClr val="dk1"/>
                          </a:solidFill>
                          <a:latin typeface="+mn-lt"/>
                          <a:ea typeface="+mn-ea"/>
                          <a:cs typeface="+mn-cs"/>
                        </a:rPr>
                        <a:t>My college respects my cultural values</a:t>
                      </a:r>
                    </a:p>
                    <a:p>
                      <a:r>
                        <a:rPr lang="ar-SA" sz="1600" kern="1200" dirty="0" smtClean="0">
                          <a:solidFill>
                            <a:schemeClr val="dk1"/>
                          </a:solidFill>
                          <a:latin typeface="+mn-lt"/>
                          <a:ea typeface="+mn-ea"/>
                          <a:cs typeface="+mn-cs"/>
                        </a:rPr>
                        <a:t>تحترم كليتي قيمي الثقافية</a:t>
                      </a:r>
                      <a:r>
                        <a:rPr lang="en-US" sz="1600" kern="1200" dirty="0" smtClean="0">
                          <a:solidFill>
                            <a:schemeClr val="dk1"/>
                          </a:solidFill>
                          <a:latin typeface="+mn-lt"/>
                          <a:ea typeface="+mn-ea"/>
                          <a:cs typeface="+mn-cs"/>
                        </a:rPr>
                        <a:t> – </a:t>
                      </a:r>
                      <a:r>
                        <a:rPr lang="en-US" sz="1600" kern="1200" dirty="0" smtClean="0">
                          <a:solidFill>
                            <a:srgbClr val="FF0000"/>
                          </a:solidFill>
                          <a:latin typeface="+mn-lt"/>
                          <a:ea typeface="+mn-ea"/>
                          <a:cs typeface="+mn-cs"/>
                        </a:rPr>
                        <a:t>25%</a:t>
                      </a:r>
                      <a:endParaRPr lang="en-US" sz="1600" dirty="0">
                        <a:solidFill>
                          <a:srgbClr val="FF0000"/>
                        </a:solidFill>
                      </a:endParaRPr>
                    </a:p>
                  </a:txBody>
                  <a:tcPr/>
                </a:tc>
              </a:tr>
              <a:tr h="439965">
                <a:tc>
                  <a:txBody>
                    <a:bodyPr/>
                    <a:lstStyle/>
                    <a:p>
                      <a:endParaRPr lang="en-US" sz="1600" dirty="0"/>
                    </a:p>
                  </a:txBody>
                  <a:tcPr/>
                </a:tc>
                <a:tc>
                  <a:txBody>
                    <a:bodyPr/>
                    <a:lstStyle/>
                    <a:p>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of the Survey</a:t>
            </a:r>
            <a:endParaRPr lang="en-US" dirty="0"/>
          </a:p>
        </p:txBody>
      </p:sp>
      <p:sp>
        <p:nvSpPr>
          <p:cNvPr id="3" name="Content Placeholder 2"/>
          <p:cNvSpPr>
            <a:spLocks noGrp="1"/>
          </p:cNvSpPr>
          <p:nvPr>
            <p:ph idx="1"/>
          </p:nvPr>
        </p:nvSpPr>
        <p:spPr/>
        <p:txBody>
          <a:bodyPr/>
          <a:lstStyle/>
          <a:p>
            <a:pPr algn="ctr">
              <a:buNone/>
            </a:pPr>
            <a:r>
              <a:rPr lang="en-US" dirty="0" smtClean="0">
                <a:solidFill>
                  <a:schemeClr val="tx1"/>
                </a:solidFill>
              </a:rPr>
              <a:t>Possibilities</a:t>
            </a:r>
            <a:r>
              <a:rPr lang="en-US" dirty="0" smtClean="0"/>
              <a:t> </a:t>
            </a:r>
            <a:endParaRPr lang="en-US" dirty="0"/>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19</a:t>
            </a:fld>
            <a:endParaRPr lang="en-US"/>
          </a:p>
        </p:txBody>
      </p:sp>
      <p:graphicFrame>
        <p:nvGraphicFramePr>
          <p:cNvPr id="6" name="Table 5"/>
          <p:cNvGraphicFramePr>
            <a:graphicFrameLocks noGrp="1"/>
          </p:cNvGraphicFramePr>
          <p:nvPr/>
        </p:nvGraphicFramePr>
        <p:xfrm>
          <a:off x="285748" y="1539872"/>
          <a:ext cx="8410576" cy="4358640"/>
        </p:xfrm>
        <a:graphic>
          <a:graphicData uri="http://schemas.openxmlformats.org/drawingml/2006/table">
            <a:tbl>
              <a:tblPr firstRow="1" bandRow="1">
                <a:tableStyleId>{F5AB1C69-6EDB-4FF4-983F-18BD219EF322}</a:tableStyleId>
              </a:tblPr>
              <a:tblGrid>
                <a:gridCol w="4205288"/>
                <a:gridCol w="4205288"/>
              </a:tblGrid>
              <a:tr h="44132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Expected Responses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Strongly agreed</a:t>
                      </a:r>
                    </a:p>
                  </a:txBody>
                  <a:tcPr/>
                </a:tc>
                <a:tc>
                  <a:txBody>
                    <a:bodyPr/>
                    <a:lstStyle/>
                    <a:p>
                      <a:r>
                        <a:rPr lang="en-US" dirty="0" smtClean="0"/>
                        <a:t>Surprises</a:t>
                      </a:r>
                    </a:p>
                    <a:p>
                      <a:r>
                        <a:rPr lang="en-US" dirty="0" smtClean="0"/>
                        <a:t>Strongly agreed</a:t>
                      </a:r>
                    </a:p>
                    <a:p>
                      <a:r>
                        <a:rPr lang="en-US" baseline="0" dirty="0" smtClean="0"/>
                        <a:t> </a:t>
                      </a:r>
                      <a:endParaRPr lang="en-US" dirty="0"/>
                    </a:p>
                  </a:txBody>
                  <a:tcPr/>
                </a:tc>
              </a:tr>
              <a:tr h="439965">
                <a:tc>
                  <a:txBody>
                    <a:bodyPr/>
                    <a:lstStyle/>
                    <a:p>
                      <a:pPr lvl="0" rtl="0"/>
                      <a:r>
                        <a:rPr lang="en-US" sz="1600" kern="1200" dirty="0" smtClean="0">
                          <a:solidFill>
                            <a:schemeClr val="dk1"/>
                          </a:solidFill>
                          <a:latin typeface="+mn-lt"/>
                          <a:ea typeface="+mn-ea"/>
                          <a:cs typeface="+mn-cs"/>
                        </a:rPr>
                        <a:t>Distance education courses will support me to complete my college degree </a:t>
                      </a:r>
                      <a:r>
                        <a:rPr lang="en-US" sz="1600" kern="1200" dirty="0" smtClean="0">
                          <a:solidFill>
                            <a:srgbClr val="FF0000"/>
                          </a:solidFill>
                          <a:latin typeface="+mn-lt"/>
                          <a:ea typeface="+mn-ea"/>
                          <a:cs typeface="+mn-cs"/>
                        </a:rPr>
                        <a:t>– 50%</a:t>
                      </a:r>
                    </a:p>
                    <a:p>
                      <a:r>
                        <a:rPr lang="ar-AE" sz="1600" kern="1200" dirty="0" smtClean="0">
                          <a:solidFill>
                            <a:schemeClr val="dk1"/>
                          </a:solidFill>
                          <a:latin typeface="+mn-lt"/>
                          <a:ea typeface="+mn-ea"/>
                          <a:cs typeface="+mn-cs"/>
                        </a:rPr>
                        <a:t>مناهج التعليم عن بعد ستساعدني على إكمال شهادتي الجامعية </a:t>
                      </a:r>
                      <a:endParaRPr lang="en-US" sz="1600" dirty="0">
                        <a:solidFill>
                          <a:srgbClr val="FF0000"/>
                        </a:solidFill>
                      </a:endParaRPr>
                    </a:p>
                  </a:txBody>
                  <a:tcPr/>
                </a:tc>
                <a:tc>
                  <a:txBody>
                    <a:bodyPr/>
                    <a:lstStyle/>
                    <a:p>
                      <a:pPr lvl="0" rtl="0"/>
                      <a:r>
                        <a:rPr lang="en-US" sz="1600" kern="1200" dirty="0" smtClean="0">
                          <a:solidFill>
                            <a:schemeClr val="dk1"/>
                          </a:solidFill>
                          <a:latin typeface="+mn-lt"/>
                          <a:ea typeface="+mn-ea"/>
                          <a:cs typeface="+mn-cs"/>
                        </a:rPr>
                        <a:t>Opportunities to be employed as a future teacher in the public schools</a:t>
                      </a:r>
                      <a:r>
                        <a:rPr lang="ar-SA" sz="1600" kern="1200" dirty="0" smtClean="0">
                          <a:solidFill>
                            <a:schemeClr val="dk1"/>
                          </a:solidFill>
                          <a:latin typeface="+mn-lt"/>
                          <a:ea typeface="+mn-ea"/>
                          <a:cs typeface="+mn-cs"/>
                        </a:rPr>
                        <a:t>فرص توظيفي كمعلمة في المدارس الحكومية مستقبلاً </a:t>
                      </a:r>
                      <a:r>
                        <a:rPr lang="en-US" sz="1600" kern="1200" dirty="0" smtClean="0">
                          <a:solidFill>
                            <a:schemeClr val="dk1"/>
                          </a:solidFill>
                          <a:latin typeface="+mn-lt"/>
                          <a:ea typeface="+mn-ea"/>
                          <a:cs typeface="+mn-cs"/>
                        </a:rPr>
                        <a:t> - </a:t>
                      </a:r>
                      <a:r>
                        <a:rPr lang="en-US" sz="1600" kern="1200" dirty="0" smtClean="0">
                          <a:solidFill>
                            <a:srgbClr val="FF0000"/>
                          </a:solidFill>
                          <a:latin typeface="+mn-lt"/>
                          <a:ea typeface="+mn-ea"/>
                          <a:cs typeface="+mn-cs"/>
                        </a:rPr>
                        <a:t>44%</a:t>
                      </a:r>
                      <a:endParaRPr lang="en-US" sz="1600" dirty="0">
                        <a:solidFill>
                          <a:srgbClr val="FF0000"/>
                        </a:solidFill>
                      </a:endParaRPr>
                    </a:p>
                  </a:txBody>
                  <a:tcPr/>
                </a:tc>
              </a:tr>
              <a:tr h="439965">
                <a:tc>
                  <a:txBody>
                    <a:bodyPr/>
                    <a:lstStyle/>
                    <a:p>
                      <a:pPr lvl="0" rtl="0"/>
                      <a:r>
                        <a:rPr lang="en-US" sz="1600" kern="1200" dirty="0" smtClean="0">
                          <a:solidFill>
                            <a:schemeClr val="dk1"/>
                          </a:solidFill>
                          <a:latin typeface="+mn-lt"/>
                          <a:ea typeface="+mn-ea"/>
                          <a:cs typeface="+mn-cs"/>
                        </a:rPr>
                        <a:t>Policies for better college support for married women such as extended maternity leave, child care facilities on campus.- </a:t>
                      </a:r>
                      <a:r>
                        <a:rPr lang="en-US" sz="1600" kern="1200" dirty="0" smtClean="0">
                          <a:solidFill>
                            <a:srgbClr val="FF0000"/>
                          </a:solidFill>
                          <a:latin typeface="+mn-lt"/>
                          <a:ea typeface="+mn-ea"/>
                          <a:cs typeface="+mn-cs"/>
                        </a:rPr>
                        <a:t>68%</a:t>
                      </a:r>
                    </a:p>
                    <a:p>
                      <a:r>
                        <a:rPr lang="ar-SA" sz="1600" kern="1200" dirty="0" smtClean="0">
                          <a:solidFill>
                            <a:schemeClr val="dk1"/>
                          </a:solidFill>
                          <a:latin typeface="+mn-lt"/>
                          <a:ea typeface="+mn-ea"/>
                          <a:cs typeface="+mn-cs"/>
                        </a:rPr>
                        <a:t>سياسات تنظيمية لتقديم دعم أفضل للمتزوجات كتمديد إجازة الأمومة ، و وجود تسهيلات للعناية بالأطفال داخل الكلية. </a:t>
                      </a:r>
                      <a:endParaRPr lang="en-US" sz="1600" dirty="0">
                        <a:solidFill>
                          <a:srgbClr val="FF0000"/>
                        </a:solidFill>
                      </a:endParaRPr>
                    </a:p>
                  </a:txBody>
                  <a:tcPr/>
                </a:tc>
                <a:tc>
                  <a:txBody>
                    <a:bodyPr/>
                    <a:lstStyle/>
                    <a:p>
                      <a:pPr lvl="0" rtl="0"/>
                      <a:r>
                        <a:rPr lang="en-US" sz="1600" kern="1200" dirty="0" smtClean="0">
                          <a:solidFill>
                            <a:schemeClr val="dk1"/>
                          </a:solidFill>
                          <a:latin typeface="+mn-lt"/>
                          <a:ea typeface="+mn-ea"/>
                          <a:cs typeface="+mn-cs"/>
                        </a:rPr>
                        <a:t>My education degree will offer me better opportunities for promotion</a:t>
                      </a:r>
                      <a:r>
                        <a:rPr lang="en-US" sz="1600" kern="1200" dirty="0" smtClean="0">
                          <a:solidFill>
                            <a:srgbClr val="FF0000"/>
                          </a:solidFill>
                          <a:latin typeface="+mn-lt"/>
                          <a:ea typeface="+mn-ea"/>
                          <a:cs typeface="+mn-cs"/>
                        </a:rPr>
                        <a:t>– 49%</a:t>
                      </a:r>
                    </a:p>
                    <a:p>
                      <a:r>
                        <a:rPr lang="ar-SA" sz="1600" kern="1200" dirty="0" smtClean="0">
                          <a:solidFill>
                            <a:schemeClr val="dk1"/>
                          </a:solidFill>
                          <a:latin typeface="+mn-lt"/>
                          <a:ea typeface="+mn-ea"/>
                          <a:cs typeface="+mn-cs"/>
                        </a:rPr>
                        <a:t> درجتي التعليمية ستوفر لي فرصاً أفضل للترقية </a:t>
                      </a:r>
                      <a:endParaRPr lang="en-US" sz="1600" dirty="0">
                        <a:solidFill>
                          <a:srgbClr val="FF0000"/>
                        </a:solidFill>
                      </a:endParaRPr>
                    </a:p>
                  </a:txBody>
                  <a:tcPr/>
                </a:tc>
              </a:tr>
              <a:tr h="439965">
                <a:tc>
                  <a:txBody>
                    <a:bodyPr/>
                    <a:lstStyle/>
                    <a:p>
                      <a:pPr lvl="0" rtl="0"/>
                      <a:r>
                        <a:rPr lang="en-US" sz="1600" kern="1200" dirty="0" smtClean="0">
                          <a:solidFill>
                            <a:schemeClr val="dk1"/>
                          </a:solidFill>
                          <a:latin typeface="+mn-lt"/>
                          <a:ea typeface="+mn-ea"/>
                          <a:cs typeface="+mn-cs"/>
                        </a:rPr>
                        <a:t>A mix of online and face to face course work will support me to complete my college degree. – </a:t>
                      </a:r>
                      <a:r>
                        <a:rPr lang="en-US" sz="1600" kern="1200" dirty="0" smtClean="0">
                          <a:solidFill>
                            <a:srgbClr val="FF0000"/>
                          </a:solidFill>
                          <a:latin typeface="+mn-lt"/>
                          <a:ea typeface="+mn-ea"/>
                          <a:cs typeface="+mn-cs"/>
                        </a:rPr>
                        <a:t>51%</a:t>
                      </a:r>
                    </a:p>
                    <a:p>
                      <a:r>
                        <a:rPr lang="ar-SA" sz="1600" kern="1200" dirty="0" smtClean="0">
                          <a:solidFill>
                            <a:schemeClr val="dk1"/>
                          </a:solidFill>
                          <a:latin typeface="+mn-lt"/>
                          <a:ea typeface="+mn-ea"/>
                          <a:cs typeface="+mn-cs"/>
                        </a:rPr>
                        <a:t>مزيج من المناهج الألكترونية و المناهج الحضورية سيدعمني في إكمال شهادتي الجامعية </a:t>
                      </a:r>
                      <a:endParaRPr lang="en-US" sz="1600" dirty="0"/>
                    </a:p>
                  </a:txBody>
                  <a:tcPr/>
                </a:tc>
                <a:tc>
                  <a:txBody>
                    <a:bodyPr/>
                    <a:lstStyle/>
                    <a:p>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19099" y="3602332"/>
            <a:ext cx="8601075" cy="1626893"/>
          </a:xfrm>
        </p:spPr>
        <p:txBody>
          <a:bodyPr/>
          <a:lstStyle/>
          <a:p>
            <a:r>
              <a:rPr lang="en-US" dirty="0" smtClean="0">
                <a:solidFill>
                  <a:srgbClr val="C00000"/>
                </a:solidFill>
              </a:rPr>
              <a:t>Presenters: Dr. Lilly Tennant, Dr. Patricia Stringer, </a:t>
            </a:r>
          </a:p>
          <a:p>
            <a:r>
              <a:rPr lang="en-US" dirty="0" smtClean="0">
                <a:solidFill>
                  <a:srgbClr val="C00000"/>
                </a:solidFill>
              </a:rPr>
              <a:t>Ms. Sumaya Saqr, Ms. </a:t>
            </a:r>
            <a:r>
              <a:rPr lang="en-US" dirty="0" err="1" smtClean="0">
                <a:solidFill>
                  <a:srgbClr val="C00000"/>
                </a:solidFill>
              </a:rPr>
              <a:t>Amal</a:t>
            </a:r>
            <a:r>
              <a:rPr lang="en-US" dirty="0" smtClean="0">
                <a:solidFill>
                  <a:srgbClr val="C00000"/>
                </a:solidFill>
              </a:rPr>
              <a:t> Abdulla &amp; Ms. </a:t>
            </a:r>
            <a:r>
              <a:rPr lang="en-US" dirty="0" err="1" smtClean="0">
                <a:solidFill>
                  <a:srgbClr val="C00000"/>
                </a:solidFill>
              </a:rPr>
              <a:t>Wadha</a:t>
            </a:r>
            <a:r>
              <a:rPr lang="en-US" dirty="0" smtClean="0">
                <a:solidFill>
                  <a:srgbClr val="C00000"/>
                </a:solidFill>
              </a:rPr>
              <a:t> Al </a:t>
            </a:r>
            <a:r>
              <a:rPr lang="en-US" dirty="0" err="1" smtClean="0">
                <a:solidFill>
                  <a:srgbClr val="C00000"/>
                </a:solidFill>
              </a:rPr>
              <a:t>Kurbi</a:t>
            </a:r>
            <a:endParaRPr lang="en-US" sz="2000" dirty="0" smtClean="0">
              <a:solidFill>
                <a:srgbClr val="C00000"/>
              </a:solidFill>
            </a:endParaRPr>
          </a:p>
          <a:p>
            <a:endParaRPr lang="en-US" dirty="0" smtClean="0"/>
          </a:p>
        </p:txBody>
      </p:sp>
      <p:sp>
        <p:nvSpPr>
          <p:cNvPr id="3" name="Title 2"/>
          <p:cNvSpPr>
            <a:spLocks noGrp="1"/>
          </p:cNvSpPr>
          <p:nvPr>
            <p:ph type="ctrTitle"/>
          </p:nvPr>
        </p:nvSpPr>
        <p:spPr>
          <a:xfrm>
            <a:off x="400050" y="2575219"/>
            <a:ext cx="8275638" cy="701731"/>
          </a:xfrm>
        </p:spPr>
        <p:txBody>
          <a:bodyPr/>
          <a:lstStyle/>
          <a:p>
            <a:pPr algn="ctr"/>
            <a:r>
              <a:rPr lang="en-US" sz="2400" dirty="0" smtClean="0"/>
              <a:t>Married Female Emirati Students Pursuing Higher Education: Striking a balance</a:t>
            </a:r>
            <a:endParaRPr lang="en-US" sz="2400" dirty="0"/>
          </a:p>
        </p:txBody>
      </p:sp>
      <p:pic>
        <p:nvPicPr>
          <p:cNvPr id="4" name="Picture 3" descr="ef_logo1.gif"/>
          <p:cNvPicPr>
            <a:picLocks noChangeAspect="1"/>
          </p:cNvPicPr>
          <p:nvPr/>
        </p:nvPicPr>
        <p:blipFill>
          <a:blip r:embed="rId3"/>
          <a:stretch>
            <a:fillRect/>
          </a:stretch>
        </p:blipFill>
        <p:spPr>
          <a:xfrm>
            <a:off x="247651" y="1590676"/>
            <a:ext cx="1021976" cy="904874"/>
          </a:xfrm>
          <a:prstGeom prst="rect">
            <a:avLst/>
          </a:prstGeom>
        </p:spPr>
      </p:pic>
      <p:pic>
        <p:nvPicPr>
          <p:cNvPr id="1026" name="Picture 2"/>
          <p:cNvPicPr>
            <a:picLocks noChangeAspect="1" noChangeArrowheads="1"/>
          </p:cNvPicPr>
          <p:nvPr/>
        </p:nvPicPr>
        <p:blipFill>
          <a:blip r:embed="rId4"/>
          <a:srcRect/>
          <a:stretch>
            <a:fillRect/>
          </a:stretch>
        </p:blipFill>
        <p:spPr bwMode="auto">
          <a:xfrm>
            <a:off x="161925" y="4652485"/>
            <a:ext cx="4448175" cy="12232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tx1"/>
                </a:solidFill>
              </a:rPr>
              <a:t>How much harder is it in terms of teacher education in the Emirati culture to strike a balance versus other cultures?</a:t>
            </a:r>
          </a:p>
          <a:p>
            <a:r>
              <a:rPr lang="en-US" dirty="0" smtClean="0">
                <a:solidFill>
                  <a:schemeClr val="tx1"/>
                </a:solidFill>
              </a:rPr>
              <a:t>Are our assumptions stereotyping the “teaching profession”  for Emirati women? What would be the most favorable occupation for an Emirati woman in the sustainable future?</a:t>
            </a:r>
          </a:p>
          <a:p>
            <a:r>
              <a:rPr lang="en-US" dirty="0" smtClean="0">
                <a:solidFill>
                  <a:schemeClr val="tx1"/>
                </a:solidFill>
              </a:rPr>
              <a:t>To what extent do higher education institutions consider or tailor  programs specific to the needs of married women who pursue further education?</a:t>
            </a:r>
          </a:p>
          <a:p>
            <a:r>
              <a:rPr lang="en-US" smtClean="0">
                <a:solidFill>
                  <a:schemeClr val="tx1"/>
                </a:solidFill>
                <a:hlinkClick r:id="rId2"/>
              </a:rPr>
              <a:t>ltennant@ecae.ac.ae</a:t>
            </a:r>
            <a:endParaRPr lang="en-US" smtClean="0">
              <a:solidFill>
                <a:schemeClr val="tx1"/>
              </a:solidFill>
            </a:endParaRPr>
          </a:p>
          <a:p>
            <a:endParaRPr lang="en-US" dirty="0" smtClean="0">
              <a:solidFill>
                <a:schemeClr val="tx1"/>
              </a:solidFill>
            </a:endParaRPr>
          </a:p>
          <a:p>
            <a:pPr>
              <a:buNone/>
            </a:pPr>
            <a:endParaRPr lang="en-US" dirty="0" smtClean="0">
              <a:solidFill>
                <a:schemeClr val="tx1"/>
              </a:solidFill>
            </a:endParaRPr>
          </a:p>
          <a:p>
            <a:endParaRPr lang="en-US" dirty="0" smtClean="0"/>
          </a:p>
          <a:p>
            <a:endParaRPr lang="en-US" dirty="0" smtClean="0"/>
          </a:p>
        </p:txBody>
      </p:sp>
      <p:sp>
        <p:nvSpPr>
          <p:cNvPr id="3" name="Footer Placeholder 2"/>
          <p:cNvSpPr>
            <a:spLocks noGrp="1"/>
          </p:cNvSpPr>
          <p:nvPr>
            <p:ph type="ftr" sz="quarter" idx="10"/>
          </p:nvPr>
        </p:nvSpPr>
        <p:spPr/>
        <p:txBody>
          <a:bodyPr/>
          <a:lstStyle/>
          <a:p>
            <a:pPr>
              <a:defRPr/>
            </a:pPr>
            <a:r>
              <a:rPr lang="en-GB" dirty="0" smtClean="0"/>
              <a:t>WAGL Conference 2012</a:t>
            </a:r>
            <a:endParaRPr lang="en-GB" dirty="0"/>
          </a:p>
        </p:txBody>
      </p:sp>
      <p:sp>
        <p:nvSpPr>
          <p:cNvPr id="4" name="Slide Number Placeholder 3"/>
          <p:cNvSpPr>
            <a:spLocks noGrp="1"/>
          </p:cNvSpPr>
          <p:nvPr>
            <p:ph type="sldNum" sz="quarter" idx="11"/>
          </p:nvPr>
        </p:nvSpPr>
        <p:spPr/>
        <p:txBody>
          <a:bodyPr/>
          <a:lstStyle/>
          <a:p>
            <a:pPr>
              <a:defRPr/>
            </a:pPr>
            <a:r>
              <a:rPr lang="en-US" smtClean="0"/>
              <a:t>Page </a:t>
            </a:r>
            <a:fld id="{5B50DD24-C297-F94F-AD60-553CFE1DFB90}" type="slidenum">
              <a:rPr lang="en-US" smtClean="0"/>
              <a:pPr>
                <a:defRPr/>
              </a:pPr>
              <a:t>20</a:t>
            </a:fld>
            <a:endParaRPr lang="en-US"/>
          </a:p>
        </p:txBody>
      </p:sp>
      <p:sp>
        <p:nvSpPr>
          <p:cNvPr id="5" name="Title 4"/>
          <p:cNvSpPr>
            <a:spLocks noGrp="1"/>
          </p:cNvSpPr>
          <p:nvPr>
            <p:ph type="title"/>
          </p:nvPr>
        </p:nvSpPr>
        <p:spPr/>
        <p:txBody>
          <a:bodyPr/>
          <a:lstStyle/>
          <a:p>
            <a:pPr algn="ctr"/>
            <a:r>
              <a:rPr lang="en-US" dirty="0" smtClean="0"/>
              <a:t>Discussion Questions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19100" y="3602332"/>
            <a:ext cx="8001000" cy="886397"/>
          </a:xfrm>
        </p:spPr>
        <p:txBody>
          <a:bodyPr/>
          <a:lstStyle/>
          <a:p>
            <a:r>
              <a:rPr lang="en-US" dirty="0" smtClean="0"/>
              <a:t>		</a:t>
            </a:r>
            <a:endParaRPr lang="en-US" sz="2000" dirty="0" smtClean="0"/>
          </a:p>
          <a:p>
            <a:endParaRPr lang="en-US" dirty="0" smtClean="0"/>
          </a:p>
        </p:txBody>
      </p:sp>
      <p:sp>
        <p:nvSpPr>
          <p:cNvPr id="3" name="Title 2"/>
          <p:cNvSpPr>
            <a:spLocks noGrp="1"/>
          </p:cNvSpPr>
          <p:nvPr>
            <p:ph type="ctrTitle"/>
          </p:nvPr>
        </p:nvSpPr>
        <p:spPr>
          <a:xfrm>
            <a:off x="400050" y="2575220"/>
            <a:ext cx="7820025" cy="2105192"/>
          </a:xfrm>
        </p:spPr>
        <p:txBody>
          <a:bodyPr/>
          <a:lstStyle/>
          <a:p>
            <a:pPr algn="ctr"/>
            <a:r>
              <a:rPr lang="en-GB" sz="1800" i="1" dirty="0" smtClean="0"/>
              <a:t>"I can picture the future of the woman in my country ... I see her becoming more aware and understanding to all the surrounding circumstances and to the duties required from her. I see her and her sister hand in hand to ascend together the ladder of development and civilization established by the fixed foundations, as this is the beginning of the road for returning the </a:t>
            </a:r>
            <a:r>
              <a:rPr lang="en-GB" sz="1800" i="1" dirty="0" err="1" smtClean="0"/>
              <a:t>favor</a:t>
            </a:r>
            <a:r>
              <a:rPr lang="en-GB" sz="1800" i="1" dirty="0" smtClean="0"/>
              <a:t> to the motherland. " </a:t>
            </a:r>
            <a:r>
              <a:rPr lang="en-US" sz="1800" dirty="0" smtClean="0"/>
              <a:t/>
            </a:r>
            <a:br>
              <a:rPr lang="en-US" sz="1800" dirty="0" smtClean="0"/>
            </a:br>
            <a:r>
              <a:rPr lang="en-GB" sz="1800" dirty="0" smtClean="0"/>
              <a:t>(H.H </a:t>
            </a:r>
            <a:r>
              <a:rPr lang="en-GB" sz="1800" dirty="0" err="1" smtClean="0"/>
              <a:t>Sheikha</a:t>
            </a:r>
            <a:r>
              <a:rPr lang="en-GB" sz="1800" dirty="0" smtClean="0"/>
              <a:t> Fatima Bint Mubarak, 2010).</a:t>
            </a:r>
            <a:r>
              <a:rPr lang="en-US" sz="1800" dirty="0" smtClean="0"/>
              <a:t/>
            </a:r>
            <a:br>
              <a:rPr lang="en-US" sz="1800" dirty="0" smtClean="0"/>
            </a:br>
            <a:endParaRPr lang="en-US" sz="1800" dirty="0"/>
          </a:p>
        </p:txBody>
      </p:sp>
      <p:pic>
        <p:nvPicPr>
          <p:cNvPr id="4" name="Picture 3" descr="ef_logo1.gif"/>
          <p:cNvPicPr>
            <a:picLocks noChangeAspect="1"/>
          </p:cNvPicPr>
          <p:nvPr/>
        </p:nvPicPr>
        <p:blipFill>
          <a:blip r:embed="rId3"/>
          <a:stretch>
            <a:fillRect/>
          </a:stretch>
        </p:blipFill>
        <p:spPr>
          <a:xfrm>
            <a:off x="247651" y="1590676"/>
            <a:ext cx="1021976" cy="904874"/>
          </a:xfrm>
          <a:prstGeom prst="rect">
            <a:avLst/>
          </a:prstGeom>
        </p:spPr>
      </p:pic>
      <p:pic>
        <p:nvPicPr>
          <p:cNvPr id="1026" name="Picture 2"/>
          <p:cNvPicPr>
            <a:picLocks noChangeAspect="1" noChangeArrowheads="1"/>
          </p:cNvPicPr>
          <p:nvPr/>
        </p:nvPicPr>
        <p:blipFill>
          <a:blip r:embed="rId4"/>
          <a:srcRect/>
          <a:stretch>
            <a:fillRect/>
          </a:stretch>
        </p:blipFill>
        <p:spPr bwMode="auto">
          <a:xfrm>
            <a:off x="133350" y="4505324"/>
            <a:ext cx="5114926" cy="1406604"/>
          </a:xfrm>
          <a:prstGeom prst="rect">
            <a:avLst/>
          </a:prstGeom>
          <a:noFill/>
          <a:ln w="9525">
            <a:noFill/>
            <a:miter lim="800000"/>
            <a:headEnd/>
            <a:tailEnd/>
          </a:ln>
        </p:spPr>
      </p:pic>
      <p:sp>
        <p:nvSpPr>
          <p:cNvPr id="6" name="TextBox 5"/>
          <p:cNvSpPr txBox="1"/>
          <p:nvPr/>
        </p:nvSpPr>
        <p:spPr>
          <a:xfrm>
            <a:off x="5581650" y="4867275"/>
            <a:ext cx="3276600" cy="461665"/>
          </a:xfrm>
          <a:prstGeom prst="rect">
            <a:avLst/>
          </a:prstGeom>
          <a:noFill/>
        </p:spPr>
        <p:txBody>
          <a:bodyPr wrap="square" rtlCol="0">
            <a:spAutoFit/>
          </a:bodyPr>
          <a:lstStyle/>
          <a:p>
            <a:r>
              <a:rPr lang="en-US" dirty="0" smtClean="0">
                <a:solidFill>
                  <a:srgbClr val="C00000"/>
                </a:solidFill>
              </a:rPr>
              <a:t>THANK YOU!</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Overview of the Research Study</a:t>
            </a:r>
            <a:endParaRPr lang="en-US" dirty="0"/>
          </a:p>
        </p:txBody>
      </p:sp>
      <p:sp>
        <p:nvSpPr>
          <p:cNvPr id="3" name="Content Placeholder 2"/>
          <p:cNvSpPr>
            <a:spLocks noGrp="1"/>
          </p:cNvSpPr>
          <p:nvPr>
            <p:ph idx="1"/>
          </p:nvPr>
        </p:nvSpPr>
        <p:spPr/>
        <p:txBody>
          <a:bodyPr/>
          <a:lstStyle/>
          <a:p>
            <a:r>
              <a:rPr lang="en-US" dirty="0" smtClean="0">
                <a:solidFill>
                  <a:srgbClr val="001831"/>
                </a:solidFill>
              </a:rPr>
              <a:t>This Research Study funded by Emirates Foundation</a:t>
            </a:r>
          </a:p>
          <a:p>
            <a:r>
              <a:rPr lang="en-US" dirty="0" smtClean="0">
                <a:solidFill>
                  <a:srgbClr val="001831"/>
                </a:solidFill>
              </a:rPr>
              <a:t>Research Aim:</a:t>
            </a:r>
          </a:p>
          <a:p>
            <a:pPr lvl="1"/>
            <a:r>
              <a:rPr lang="en-US" dirty="0" smtClean="0">
                <a:solidFill>
                  <a:srgbClr val="001831"/>
                </a:solidFill>
              </a:rPr>
              <a:t>To gain an insight on the current challenges and supports of Emirati married students who are in teacher education</a:t>
            </a:r>
          </a:p>
          <a:p>
            <a:pPr lvl="1"/>
            <a:r>
              <a:rPr lang="en-US" dirty="0" smtClean="0">
                <a:solidFill>
                  <a:srgbClr val="001831"/>
                </a:solidFill>
              </a:rPr>
              <a:t>To identify future possibilities of support and include implications for higher education institutions</a:t>
            </a:r>
          </a:p>
          <a:p>
            <a:r>
              <a:rPr lang="en-US" dirty="0" smtClean="0">
                <a:solidFill>
                  <a:srgbClr val="001831"/>
                </a:solidFill>
              </a:rPr>
              <a:t>Mixed Design – Quantitative and Qualitative methods</a:t>
            </a:r>
          </a:p>
          <a:p>
            <a:r>
              <a:rPr lang="en-US" dirty="0" smtClean="0">
                <a:solidFill>
                  <a:srgbClr val="001831"/>
                </a:solidFill>
              </a:rPr>
              <a:t>Phases of the Study</a:t>
            </a:r>
          </a:p>
          <a:p>
            <a:pPr lvl="1"/>
            <a:r>
              <a:rPr lang="en-US" dirty="0" smtClean="0">
                <a:solidFill>
                  <a:srgbClr val="001831"/>
                </a:solidFill>
              </a:rPr>
              <a:t>Phase 1 – Survey Emirati married students at ECAE</a:t>
            </a:r>
          </a:p>
          <a:p>
            <a:pPr lvl="1"/>
            <a:r>
              <a:rPr lang="en-US" dirty="0" smtClean="0">
                <a:solidFill>
                  <a:srgbClr val="001831"/>
                </a:solidFill>
              </a:rPr>
              <a:t>Phase 2 – In-depth interviews – selected married students and 		 their spouses</a:t>
            </a:r>
          </a:p>
          <a:p>
            <a:pPr lvl="1"/>
            <a:r>
              <a:rPr lang="en-US" dirty="0" smtClean="0">
                <a:solidFill>
                  <a:srgbClr val="001831"/>
                </a:solidFill>
              </a:rPr>
              <a:t>Phase 3 – Focus group discussions with ECAE Student services 		 staff</a:t>
            </a:r>
          </a:p>
          <a:p>
            <a:pPr lvl="1"/>
            <a:r>
              <a:rPr lang="en-US" dirty="0" smtClean="0">
                <a:solidFill>
                  <a:srgbClr val="001831"/>
                </a:solidFill>
              </a:rPr>
              <a:t>Phase 4 – Putting it all together – Data Analysis of 			 Results/Discussion</a:t>
            </a:r>
          </a:p>
          <a:p>
            <a:pPr lvl="1"/>
            <a:endParaRPr lang="en-US" dirty="0" smtClean="0"/>
          </a:p>
          <a:p>
            <a:pPr lvl="1"/>
            <a:endParaRPr lang="en-US" dirty="0" smtClean="0"/>
          </a:p>
          <a:p>
            <a:pPr>
              <a:buNone/>
            </a:pPr>
            <a:endParaRPr lang="en-US" dirty="0"/>
          </a:p>
        </p:txBody>
      </p:sp>
      <p:sp>
        <p:nvSpPr>
          <p:cNvPr id="4" name="Footer Placeholder 3"/>
          <p:cNvSpPr>
            <a:spLocks noGrp="1"/>
          </p:cNvSpPr>
          <p:nvPr>
            <p:ph type="ftr" sz="quarter" idx="10"/>
          </p:nvPr>
        </p:nvSpPr>
        <p:spPr/>
        <p:txBody>
          <a:bodyPr/>
          <a:lstStyle/>
          <a:p>
            <a:pPr>
              <a:defRPr/>
            </a:pPr>
            <a:r>
              <a:rPr lang="en-GB" dirty="0" smtClean="0"/>
              <a:t>WAGL Conference 2012 </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lumMod val="50000"/>
                    <a:lumOff val="50000"/>
                  </a:schemeClr>
                </a:solidFill>
              </a:rPr>
              <a:t>Focus for this session</a:t>
            </a:r>
            <a:endParaRPr lang="en-US" dirty="0">
              <a:solidFill>
                <a:schemeClr val="tx1">
                  <a:lumMod val="50000"/>
                  <a:lumOff val="50000"/>
                </a:schemeClr>
              </a:solidFill>
            </a:endParaRPr>
          </a:p>
        </p:txBody>
      </p:sp>
      <p:sp>
        <p:nvSpPr>
          <p:cNvPr id="3" name="Content Placeholder 2"/>
          <p:cNvSpPr>
            <a:spLocks noGrp="1"/>
          </p:cNvSpPr>
          <p:nvPr>
            <p:ph idx="1"/>
          </p:nvPr>
        </p:nvSpPr>
        <p:spPr>
          <a:xfrm>
            <a:off x="466725" y="932188"/>
            <a:ext cx="7839075" cy="4192262"/>
          </a:xfrm>
        </p:spPr>
        <p:txBody>
          <a:bodyPr/>
          <a:lstStyle/>
          <a:p>
            <a:r>
              <a:rPr lang="en-US" dirty="0" smtClean="0">
                <a:solidFill>
                  <a:schemeClr val="tx1">
                    <a:lumMod val="50000"/>
                    <a:lumOff val="50000"/>
                  </a:schemeClr>
                </a:solidFill>
              </a:rPr>
              <a:t>Discuss the phase 1 of the research study</a:t>
            </a:r>
          </a:p>
          <a:p>
            <a:r>
              <a:rPr lang="en-US" dirty="0" smtClean="0">
                <a:solidFill>
                  <a:schemeClr val="tx1">
                    <a:lumMod val="50000"/>
                    <a:lumOff val="50000"/>
                  </a:schemeClr>
                </a:solidFill>
              </a:rPr>
              <a:t>Design of the survey questionnaire</a:t>
            </a:r>
          </a:p>
          <a:p>
            <a:r>
              <a:rPr lang="en-US" dirty="0" smtClean="0">
                <a:solidFill>
                  <a:schemeClr val="tx1">
                    <a:lumMod val="50000"/>
                    <a:lumOff val="50000"/>
                  </a:schemeClr>
                </a:solidFill>
              </a:rPr>
              <a:t>Participants</a:t>
            </a:r>
          </a:p>
          <a:p>
            <a:r>
              <a:rPr lang="en-US" dirty="0" smtClean="0">
                <a:solidFill>
                  <a:schemeClr val="tx1">
                    <a:lumMod val="50000"/>
                    <a:lumOff val="50000"/>
                  </a:schemeClr>
                </a:solidFill>
              </a:rPr>
              <a:t>Context of the study</a:t>
            </a:r>
          </a:p>
          <a:p>
            <a:r>
              <a:rPr lang="en-US" dirty="0" smtClean="0">
                <a:solidFill>
                  <a:schemeClr val="tx1">
                    <a:lumMod val="50000"/>
                    <a:lumOff val="50000"/>
                  </a:schemeClr>
                </a:solidFill>
              </a:rPr>
              <a:t>Presentation of Findings</a:t>
            </a:r>
          </a:p>
          <a:p>
            <a:r>
              <a:rPr lang="en-US" dirty="0" smtClean="0">
                <a:solidFill>
                  <a:schemeClr val="tx1">
                    <a:lumMod val="50000"/>
                    <a:lumOff val="50000"/>
                  </a:schemeClr>
                </a:solidFill>
              </a:rPr>
              <a:t>Discussion</a:t>
            </a:r>
            <a:endParaRPr lang="en-US" dirty="0">
              <a:solidFill>
                <a:schemeClr val="tx1">
                  <a:lumMod val="50000"/>
                  <a:lumOff val="50000"/>
                </a:schemeClr>
              </a:solidFill>
            </a:endParaRPr>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 Survey Questionnaire Design</a:t>
            </a:r>
            <a:endParaRPr lang="en-US" dirty="0"/>
          </a:p>
        </p:txBody>
      </p:sp>
      <p:pic>
        <p:nvPicPr>
          <p:cNvPr id="7" name="Content Placeholder 6" descr="Bronfenbrenner.bmp"/>
          <p:cNvPicPr>
            <a:picLocks noGrp="1" noChangeAspect="1"/>
          </p:cNvPicPr>
          <p:nvPr>
            <p:ph sz="half" idx="1"/>
          </p:nvPr>
        </p:nvPicPr>
        <p:blipFill>
          <a:blip r:embed="rId2"/>
          <a:stretch>
            <a:fillRect/>
          </a:stretch>
        </p:blipFill>
        <p:spPr>
          <a:xfrm>
            <a:off x="125162" y="942975"/>
            <a:ext cx="3141913" cy="3979757"/>
          </a:xfrm>
        </p:spPr>
      </p:pic>
      <p:pic>
        <p:nvPicPr>
          <p:cNvPr id="8" name="Content Placeholder 7" descr="Est.jpg"/>
          <p:cNvPicPr>
            <a:picLocks noGrp="1" noChangeAspect="1"/>
          </p:cNvPicPr>
          <p:nvPr>
            <p:ph sz="half" idx="2"/>
          </p:nvPr>
        </p:nvPicPr>
        <p:blipFill>
          <a:blip r:embed="rId3"/>
          <a:stretch>
            <a:fillRect/>
          </a:stretch>
        </p:blipFill>
        <p:spPr>
          <a:xfrm>
            <a:off x="3608621" y="914400"/>
            <a:ext cx="5354403" cy="4440654"/>
          </a:xfrm>
        </p:spPr>
      </p:pic>
      <p:sp>
        <p:nvSpPr>
          <p:cNvPr id="5" name="Footer Placeholder 4"/>
          <p:cNvSpPr>
            <a:spLocks noGrp="1"/>
          </p:cNvSpPr>
          <p:nvPr>
            <p:ph type="ftr" sz="quarter" idx="10"/>
          </p:nvPr>
        </p:nvSpPr>
        <p:spPr>
          <a:xfrm>
            <a:off x="466724" y="6451600"/>
            <a:ext cx="3267075" cy="263525"/>
          </a:xfrm>
        </p:spPr>
        <p:txBody>
          <a:bodyPr/>
          <a:lstStyle/>
          <a:p>
            <a:pPr>
              <a:defRPr/>
            </a:pPr>
            <a:r>
              <a:rPr lang="en-GB" dirty="0" err="1" smtClean="0"/>
              <a:t>Urie</a:t>
            </a:r>
            <a:r>
              <a:rPr lang="en-GB" dirty="0" smtClean="0"/>
              <a:t> </a:t>
            </a:r>
            <a:r>
              <a:rPr lang="en-GB" dirty="0" err="1" smtClean="0"/>
              <a:t>Brofenbrenner</a:t>
            </a:r>
            <a:r>
              <a:rPr lang="en-GB" dirty="0" smtClean="0"/>
              <a:t> &amp; Ecological Systems Theory</a:t>
            </a:r>
            <a:endParaRPr lang="en-GB" dirty="0"/>
          </a:p>
        </p:txBody>
      </p:sp>
      <p:sp>
        <p:nvSpPr>
          <p:cNvPr id="6" name="Slide Number Placeholder 5"/>
          <p:cNvSpPr>
            <a:spLocks noGrp="1"/>
          </p:cNvSpPr>
          <p:nvPr>
            <p:ph type="sldNum" sz="quarter" idx="11"/>
          </p:nvPr>
        </p:nvSpPr>
        <p:spPr/>
        <p:txBody>
          <a:bodyPr/>
          <a:lstStyle/>
          <a:p>
            <a:pPr>
              <a:defRPr/>
            </a:pPr>
            <a:r>
              <a:rPr lang="en-US" smtClean="0"/>
              <a:t>Page </a:t>
            </a:r>
            <a:fld id="{3DC5A0A8-96B7-1646-9A28-729D9CC21F9E}"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Conceptual Framework of the Study</a:t>
            </a:r>
            <a:endParaRPr lang="en-US" dirty="0"/>
          </a:p>
        </p:txBody>
      </p:sp>
      <p:sp>
        <p:nvSpPr>
          <p:cNvPr id="3" name="Content Placeholder 2"/>
          <p:cNvSpPr>
            <a:spLocks noGrp="1"/>
          </p:cNvSpPr>
          <p:nvPr>
            <p:ph idx="1"/>
          </p:nvPr>
        </p:nvSpPr>
        <p:spPr>
          <a:xfrm>
            <a:off x="466726" y="932188"/>
            <a:ext cx="6838950" cy="4839962"/>
          </a:xfrm>
        </p:spPr>
        <p:txBody>
          <a:bodyPr/>
          <a:lstStyle/>
          <a:p>
            <a:endParaRPr lang="en-US" dirty="0" smtClean="0"/>
          </a:p>
          <a:p>
            <a:pPr>
              <a:buNone/>
            </a:pPr>
            <a:endParaRPr lang="en-US" dirty="0"/>
          </a:p>
        </p:txBody>
      </p:sp>
      <p:sp>
        <p:nvSpPr>
          <p:cNvPr id="4" name="Footer Placeholder 3"/>
          <p:cNvSpPr>
            <a:spLocks noGrp="1"/>
          </p:cNvSpPr>
          <p:nvPr>
            <p:ph type="ftr" sz="quarter" idx="10"/>
          </p:nvPr>
        </p:nvSpPr>
        <p:spPr/>
        <p:txBody>
          <a:bodyPr/>
          <a:lstStyle/>
          <a:p>
            <a:pPr>
              <a:defRPr/>
            </a:pPr>
            <a:r>
              <a:rPr lang="en-GB" dirty="0" smtClean="0"/>
              <a:t>WAGL Conference 2012 </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6</a:t>
            </a:fld>
            <a:endParaRPr lang="en-US"/>
          </a:p>
        </p:txBody>
      </p:sp>
      <p:graphicFrame>
        <p:nvGraphicFramePr>
          <p:cNvPr id="6" name="Diagram 5"/>
          <p:cNvGraphicFramePr/>
          <p:nvPr/>
        </p:nvGraphicFramePr>
        <p:xfrm>
          <a:off x="1971674" y="700087"/>
          <a:ext cx="5629275" cy="5319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B050"/>
                </a:solidFill>
              </a:rPr>
              <a:t>Construction of Survey</a:t>
            </a:r>
            <a:endParaRPr lang="en-US" dirty="0">
              <a:solidFill>
                <a:srgbClr val="00B050"/>
              </a:solidFill>
            </a:endParaRPr>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7</a:t>
            </a:fld>
            <a:endParaRPr lang="en-US"/>
          </a:p>
        </p:txBody>
      </p:sp>
      <p:sp>
        <p:nvSpPr>
          <p:cNvPr id="7" name="Content Placeholder 6"/>
          <p:cNvSpPr>
            <a:spLocks noGrp="1"/>
          </p:cNvSpPr>
          <p:nvPr>
            <p:ph idx="1"/>
          </p:nvPr>
        </p:nvSpPr>
        <p:spPr/>
        <p:txBody>
          <a:bodyPr/>
          <a:lstStyle/>
          <a:p>
            <a:r>
              <a:rPr lang="en-US" dirty="0" smtClean="0">
                <a:solidFill>
                  <a:srgbClr val="00B050"/>
                </a:solidFill>
              </a:rPr>
              <a:t>Theory</a:t>
            </a:r>
          </a:p>
          <a:p>
            <a:r>
              <a:rPr lang="en-US" dirty="0" smtClean="0">
                <a:solidFill>
                  <a:srgbClr val="00B050"/>
                </a:solidFill>
              </a:rPr>
              <a:t>Survey construction links</a:t>
            </a:r>
          </a:p>
          <a:p>
            <a:r>
              <a:rPr lang="en-US" dirty="0" smtClean="0">
                <a:solidFill>
                  <a:srgbClr val="00B050"/>
                </a:solidFill>
              </a:rPr>
              <a:t>Main categories</a:t>
            </a:r>
          </a:p>
          <a:p>
            <a:r>
              <a:rPr lang="en-US" dirty="0" smtClean="0">
                <a:solidFill>
                  <a:srgbClr val="00B050"/>
                </a:solidFill>
              </a:rPr>
              <a:t>Informal conversations</a:t>
            </a:r>
          </a:p>
          <a:p>
            <a:r>
              <a:rPr lang="en-US" dirty="0" smtClean="0">
                <a:solidFill>
                  <a:srgbClr val="00B050"/>
                </a:solidFill>
              </a:rPr>
              <a:t>Ethics</a:t>
            </a:r>
          </a:p>
          <a:p>
            <a:r>
              <a:rPr lang="en-US" dirty="0" smtClean="0">
                <a:solidFill>
                  <a:srgbClr val="00B050"/>
                </a:solidFill>
              </a:rPr>
              <a:t>Pilot </a:t>
            </a:r>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7030A0"/>
                </a:solidFill>
              </a:rPr>
              <a:t>Piloting of the Survey</a:t>
            </a:r>
            <a:endParaRPr lang="en-US" dirty="0">
              <a:solidFill>
                <a:srgbClr val="7030A0"/>
              </a:solidFill>
            </a:endParaRPr>
          </a:p>
        </p:txBody>
      </p:sp>
      <p:sp>
        <p:nvSpPr>
          <p:cNvPr id="3" name="Content Placeholder 2"/>
          <p:cNvSpPr>
            <a:spLocks noGrp="1"/>
          </p:cNvSpPr>
          <p:nvPr>
            <p:ph idx="1"/>
          </p:nvPr>
        </p:nvSpPr>
        <p:spPr/>
        <p:txBody>
          <a:bodyPr/>
          <a:lstStyle/>
          <a:p>
            <a:r>
              <a:rPr lang="en-US" b="1" dirty="0" smtClean="0">
                <a:solidFill>
                  <a:srgbClr val="7030A0"/>
                </a:solidFill>
              </a:rPr>
              <a:t>Pilot study was conducted to get feedback and refine the survey questions – 36 respondents from different institutions in teacher education</a:t>
            </a:r>
          </a:p>
          <a:p>
            <a:r>
              <a:rPr lang="en-US" b="1" dirty="0" smtClean="0">
                <a:solidFill>
                  <a:srgbClr val="7030A0"/>
                </a:solidFill>
              </a:rPr>
              <a:t>Fine tuning and item reduction</a:t>
            </a:r>
          </a:p>
          <a:p>
            <a:r>
              <a:rPr lang="en-US" b="1" dirty="0" smtClean="0">
                <a:solidFill>
                  <a:srgbClr val="7030A0"/>
                </a:solidFill>
              </a:rPr>
              <a:t>Final survey questions were developed using the software esurveyspro.com </a:t>
            </a:r>
          </a:p>
          <a:p>
            <a:r>
              <a:rPr lang="en-US" b="1" dirty="0" smtClean="0">
                <a:solidFill>
                  <a:srgbClr val="7030A0"/>
                </a:solidFill>
              </a:rPr>
              <a:t>101 respondents for main study</a:t>
            </a:r>
          </a:p>
          <a:p>
            <a:r>
              <a:rPr lang="en-US" b="1" dirty="0" err="1" smtClean="0">
                <a:solidFill>
                  <a:srgbClr val="7030A0"/>
                </a:solidFill>
              </a:rPr>
              <a:t>esurveyspro</a:t>
            </a:r>
            <a:r>
              <a:rPr lang="en-US" b="1" dirty="0" smtClean="0">
                <a:solidFill>
                  <a:srgbClr val="7030A0"/>
                </a:solidFill>
              </a:rPr>
              <a:t> software program was used to design the survey and to manage for initial data analysis</a:t>
            </a:r>
          </a:p>
          <a:p>
            <a:endParaRPr lang="en-US" dirty="0"/>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lumMod val="50000"/>
                  </a:schemeClr>
                </a:solidFill>
                <a:hlinkClick r:id="rId2" action="ppaction://hlinkfile"/>
              </a:rPr>
              <a:t>Survey Instrument</a:t>
            </a:r>
            <a:endParaRPr lang="en-US" dirty="0">
              <a:solidFill>
                <a:schemeClr val="accent2">
                  <a:lumMod val="50000"/>
                </a:schemeClr>
              </a:solidFill>
            </a:endParaRPr>
          </a:p>
        </p:txBody>
      </p:sp>
      <p:sp>
        <p:nvSpPr>
          <p:cNvPr id="3" name="Content Placeholder 2"/>
          <p:cNvSpPr>
            <a:spLocks noGrp="1"/>
          </p:cNvSpPr>
          <p:nvPr>
            <p:ph idx="1"/>
          </p:nvPr>
        </p:nvSpPr>
        <p:spPr/>
        <p:txBody>
          <a:bodyPr/>
          <a:lstStyle/>
          <a:p>
            <a:r>
              <a:rPr lang="en-US" b="1" dirty="0" smtClean="0">
                <a:solidFill>
                  <a:schemeClr val="accent2">
                    <a:lumMod val="50000"/>
                  </a:schemeClr>
                </a:solidFill>
              </a:rPr>
              <a:t>Invitation to Participate</a:t>
            </a:r>
          </a:p>
          <a:p>
            <a:pPr lvl="1"/>
            <a:r>
              <a:rPr lang="en-US" b="1" dirty="0" smtClean="0">
                <a:solidFill>
                  <a:schemeClr val="accent2">
                    <a:lumMod val="50000"/>
                  </a:schemeClr>
                </a:solidFill>
              </a:rPr>
              <a:t>Introduction, bilingual </a:t>
            </a:r>
          </a:p>
          <a:p>
            <a:pPr lvl="1"/>
            <a:r>
              <a:rPr lang="en-US" b="1" dirty="0" smtClean="0">
                <a:solidFill>
                  <a:schemeClr val="accent2">
                    <a:lumMod val="50000"/>
                  </a:schemeClr>
                </a:solidFill>
              </a:rPr>
              <a:t>Question types &amp; format</a:t>
            </a:r>
          </a:p>
          <a:p>
            <a:r>
              <a:rPr lang="en-US" b="1" dirty="0" smtClean="0">
                <a:solidFill>
                  <a:schemeClr val="accent2">
                    <a:lumMod val="50000"/>
                  </a:schemeClr>
                </a:solidFill>
              </a:rPr>
              <a:t>Main parts of the survey:</a:t>
            </a:r>
          </a:p>
          <a:p>
            <a:pPr marL="823913" lvl="1" indent="-457200">
              <a:buFont typeface="+mj-lt"/>
              <a:buAutoNum type="arabicPeriod"/>
            </a:pPr>
            <a:r>
              <a:rPr lang="en-US" b="1" dirty="0" smtClean="0">
                <a:solidFill>
                  <a:schemeClr val="accent2">
                    <a:lumMod val="50000"/>
                  </a:schemeClr>
                </a:solidFill>
              </a:rPr>
              <a:t>Demographics</a:t>
            </a:r>
          </a:p>
          <a:p>
            <a:pPr marL="823913" lvl="1" indent="-457200">
              <a:buFont typeface="+mj-lt"/>
              <a:buAutoNum type="arabicPeriod"/>
            </a:pPr>
            <a:r>
              <a:rPr lang="en-US" b="1" dirty="0" smtClean="0">
                <a:solidFill>
                  <a:schemeClr val="accent2">
                    <a:lumMod val="50000"/>
                  </a:schemeClr>
                </a:solidFill>
              </a:rPr>
              <a:t>Types of Supports</a:t>
            </a:r>
          </a:p>
          <a:p>
            <a:pPr marL="823913" lvl="1" indent="-457200">
              <a:buFont typeface="+mj-lt"/>
              <a:buAutoNum type="arabicPeriod"/>
            </a:pPr>
            <a:r>
              <a:rPr lang="en-US" b="1" dirty="0" smtClean="0">
                <a:solidFill>
                  <a:schemeClr val="accent2">
                    <a:lumMod val="50000"/>
                  </a:schemeClr>
                </a:solidFill>
              </a:rPr>
              <a:t>Motivating Factors</a:t>
            </a:r>
          </a:p>
          <a:p>
            <a:pPr marL="823913" lvl="1" indent="-457200">
              <a:buFont typeface="+mj-lt"/>
              <a:buAutoNum type="arabicPeriod"/>
            </a:pPr>
            <a:r>
              <a:rPr lang="en-US" b="1" dirty="0" smtClean="0">
                <a:solidFill>
                  <a:schemeClr val="accent2">
                    <a:lumMod val="50000"/>
                  </a:schemeClr>
                </a:solidFill>
              </a:rPr>
              <a:t>Challenges at different levels</a:t>
            </a:r>
          </a:p>
          <a:p>
            <a:pPr marL="823913" lvl="1" indent="-457200">
              <a:buFont typeface="+mj-lt"/>
              <a:buAutoNum type="arabicPeriod"/>
            </a:pPr>
            <a:r>
              <a:rPr lang="en-US" b="1" dirty="0" smtClean="0">
                <a:solidFill>
                  <a:schemeClr val="accent2">
                    <a:lumMod val="50000"/>
                  </a:schemeClr>
                </a:solidFill>
              </a:rPr>
              <a:t>Supports at different levels</a:t>
            </a:r>
          </a:p>
          <a:p>
            <a:pPr marL="823913" lvl="1" indent="-457200">
              <a:buFont typeface="+mj-lt"/>
              <a:buAutoNum type="arabicPeriod"/>
            </a:pPr>
            <a:r>
              <a:rPr lang="en-US" b="1" dirty="0" smtClean="0">
                <a:solidFill>
                  <a:schemeClr val="accent2">
                    <a:lumMod val="50000"/>
                  </a:schemeClr>
                </a:solidFill>
              </a:rPr>
              <a:t>Possibilities</a:t>
            </a:r>
          </a:p>
          <a:p>
            <a:pPr marL="823913" lvl="1" indent="-457200">
              <a:buFont typeface="+mj-lt"/>
              <a:buAutoNum type="arabicPeriod"/>
            </a:pPr>
            <a:r>
              <a:rPr lang="en-US" b="1" dirty="0" smtClean="0">
                <a:solidFill>
                  <a:schemeClr val="accent2">
                    <a:lumMod val="50000"/>
                  </a:schemeClr>
                </a:solidFill>
              </a:rPr>
              <a:t>Concluding statements</a:t>
            </a:r>
          </a:p>
          <a:p>
            <a:pPr lvl="1">
              <a:buNone/>
            </a:pPr>
            <a:endParaRPr lang="en-US" b="1" dirty="0" smtClean="0">
              <a:solidFill>
                <a:schemeClr val="tx1"/>
              </a:solidFill>
            </a:endParaRPr>
          </a:p>
          <a:p>
            <a:pPr lvl="1"/>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GB" dirty="0" smtClean="0"/>
              <a:t>WAGL Conference 2012</a:t>
            </a:r>
            <a:endParaRPr lang="en-GB" dirty="0"/>
          </a:p>
        </p:txBody>
      </p:sp>
      <p:sp>
        <p:nvSpPr>
          <p:cNvPr id="5" name="Slide Number Placeholder 4"/>
          <p:cNvSpPr>
            <a:spLocks noGrp="1"/>
          </p:cNvSpPr>
          <p:nvPr>
            <p:ph type="sldNum" sz="quarter" idx="11"/>
          </p:nvPr>
        </p:nvSpPr>
        <p:spPr/>
        <p:txBody>
          <a:bodyPr/>
          <a:lstStyle/>
          <a:p>
            <a:pPr>
              <a:defRPr/>
            </a:pPr>
            <a:r>
              <a:rPr lang="en-US" smtClean="0"/>
              <a:t>Page </a:t>
            </a:r>
            <a:fld id="{B2CEEB87-9ECB-F64B-B015-7FA9EBBAC965}"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CAE PPT">
  <a:themeElements>
    <a:clrScheme name="Custom 6">
      <a:dk1>
        <a:srgbClr val="001831"/>
      </a:dk1>
      <a:lt1>
        <a:srgbClr val="FFFFFF"/>
      </a:lt1>
      <a:dk2>
        <a:srgbClr val="808080"/>
      </a:dk2>
      <a:lt2>
        <a:srgbClr val="20AEC0"/>
      </a:lt2>
      <a:accent1>
        <a:srgbClr val="234E62"/>
      </a:accent1>
      <a:accent2>
        <a:srgbClr val="D89130"/>
      </a:accent2>
      <a:accent3>
        <a:srgbClr val="75A136"/>
      </a:accent3>
      <a:accent4>
        <a:srgbClr val="E2DFC5"/>
      </a:accent4>
      <a:accent5>
        <a:srgbClr val="DAEDEF"/>
      </a:accent5>
      <a:accent6>
        <a:srgbClr val="2D2D8A"/>
      </a:accent6>
      <a:hlink>
        <a:srgbClr val="009999"/>
      </a:hlink>
      <a:folHlink>
        <a:srgbClr val="99CC00"/>
      </a:folHlink>
    </a:clrScheme>
    <a:fontScheme name="2_Blank Presentation">
      <a:majorFont>
        <a:latin typeface="Arial"/>
        <a:ea typeface="ＭＳ Ｐゴシック"/>
        <a:cs typeface="ＭＳ Ｐゴシック"/>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2_Blank Presentation 1">
        <a:dk1>
          <a:srgbClr val="000000"/>
        </a:dk1>
        <a:lt1>
          <a:srgbClr val="FFFFFF"/>
        </a:lt1>
        <a:dk2>
          <a:srgbClr val="808080"/>
        </a:dk2>
        <a:lt2>
          <a:srgbClr val="20AEC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ECAE PPT.potx</Template>
  <TotalTime>1498</TotalTime>
  <Words>1543</Words>
  <Application>Microsoft Office PowerPoint</Application>
  <PresentationFormat>On-screen Show (4:3)</PresentationFormat>
  <Paragraphs>252</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ECAE PPT</vt:lpstr>
      <vt:lpstr>Married Female Emirati Students Pursuing Higher Education: Striking a balance</vt:lpstr>
      <vt:lpstr>Married Female Emirati Students Pursuing Higher Education: Striking a balance</vt:lpstr>
      <vt:lpstr>Overview of the Research Study</vt:lpstr>
      <vt:lpstr>Focus for this session</vt:lpstr>
      <vt:lpstr>Rationale: Survey Questionnaire Design</vt:lpstr>
      <vt:lpstr>Conceptual Framework of the Study</vt:lpstr>
      <vt:lpstr>Construction of Survey</vt:lpstr>
      <vt:lpstr>Piloting of the Survey</vt:lpstr>
      <vt:lpstr>Survey Instrument</vt:lpstr>
      <vt:lpstr>Study Participants</vt:lpstr>
      <vt:lpstr>Context of the Study</vt:lpstr>
      <vt:lpstr>Key Findings of the Survey</vt:lpstr>
      <vt:lpstr>Key Findings of the Survey</vt:lpstr>
      <vt:lpstr>Key Findings of the Survey</vt:lpstr>
      <vt:lpstr>Key Findings of the Survey</vt:lpstr>
      <vt:lpstr>Key Findings of the Survey</vt:lpstr>
      <vt:lpstr>Key Findings of the Survey</vt:lpstr>
      <vt:lpstr>Key Findings of the Survey</vt:lpstr>
      <vt:lpstr>Key Findings of the Survey</vt:lpstr>
      <vt:lpstr>Discussion Questions</vt:lpstr>
      <vt:lpstr>"I can picture the future of the woman in my country ... I see her becoming more aware and understanding to all the surrounding circumstances and to the duties required from her. I see her and her sister hand in hand to ascend together the ladder of development and civilization established by the fixed foundations, as this is the beginning of the road for returning the favor to the motherland. "  (H.H Sheikha Fatima Bint Mubarak, 2010). </vt:lpstr>
    </vt:vector>
  </TitlesOfParts>
  <Company>ECAE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Suzan Safah</dc:creator>
  <cp:lastModifiedBy>pstringe</cp:lastModifiedBy>
  <cp:revision>127</cp:revision>
  <cp:lastPrinted>2009-10-01T10:23:50Z</cp:lastPrinted>
  <dcterms:created xsi:type="dcterms:W3CDTF">2011-01-11T08:40:57Z</dcterms:created>
  <dcterms:modified xsi:type="dcterms:W3CDTF">2014-09-14T22:53:29Z</dcterms:modified>
</cp:coreProperties>
</file>