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0279975" cy="42808525"/>
  <p:notesSz cx="6797675" cy="9928225"/>
  <p:defaultTextStyle>
    <a:defPPr>
      <a:defRPr lang="en-US"/>
    </a:defPPr>
    <a:lvl1pPr marL="0" algn="l" defTabSz="4176109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1pPr>
    <a:lvl2pPr marL="2088057" algn="l" defTabSz="4176109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2pPr>
    <a:lvl3pPr marL="4176109" algn="l" defTabSz="4176109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3pPr>
    <a:lvl4pPr marL="6264166" algn="l" defTabSz="4176109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4pPr>
    <a:lvl5pPr marL="8352219" algn="l" defTabSz="4176109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5pPr>
    <a:lvl6pPr marL="10440276" algn="l" defTabSz="4176109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6pPr>
    <a:lvl7pPr marL="12528328" algn="l" defTabSz="4176109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7pPr>
    <a:lvl8pPr marL="14616385" algn="l" defTabSz="4176109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8pPr>
    <a:lvl9pPr marL="16704438" algn="l" defTabSz="4176109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3">
          <p15:clr>
            <a:srgbClr val="A4A3A4"/>
          </p15:clr>
        </p15:guide>
        <p15:guide id="2" pos="95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" d="100"/>
          <a:sy n="20" d="100"/>
        </p:scale>
        <p:origin x="1843" y="10"/>
      </p:cViewPr>
      <p:guideLst>
        <p:guide orient="horz" pos="13483"/>
        <p:guide pos="95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1000" y="13298399"/>
            <a:ext cx="25737980" cy="917608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997" y="24258166"/>
            <a:ext cx="21195985" cy="10939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2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0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8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63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4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ECB9-0C62-4B68-8D3B-391DE338711E}" type="datetimeFigureOut">
              <a:rPr lang="en-NZ" smtClean="0"/>
              <a:t>13/05/2014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0BD0-3142-48E5-AE8E-1F620BAEA14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45470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ECB9-0C62-4B68-8D3B-391DE338711E}" type="datetimeFigureOut">
              <a:rPr lang="en-NZ" smtClean="0"/>
              <a:t>13/05/2014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0BD0-3142-48E5-AE8E-1F620BAEA14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02763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52982" y="1714334"/>
            <a:ext cx="6812995" cy="36525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4000" y="1714334"/>
            <a:ext cx="19934317" cy="36525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ECB9-0C62-4B68-8D3B-391DE338711E}" type="datetimeFigureOut">
              <a:rPr lang="en-NZ" smtClean="0"/>
              <a:t>13/05/2014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0BD0-3142-48E5-AE8E-1F620BAEA14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2360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ECB9-0C62-4B68-8D3B-391DE338711E}" type="datetimeFigureOut">
              <a:rPr lang="en-NZ" smtClean="0"/>
              <a:t>13/05/2014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0BD0-3142-48E5-AE8E-1F620BAEA14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01373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909" y="27508442"/>
            <a:ext cx="25737980" cy="8502250"/>
          </a:xfrm>
        </p:spPr>
        <p:txBody>
          <a:bodyPr anchor="t"/>
          <a:lstStyle>
            <a:lvl1pPr algn="l">
              <a:defRPr sz="182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909" y="18144085"/>
            <a:ext cx="25737980" cy="9364362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057" indent="0">
              <a:buNone/>
              <a:defRPr sz="8300">
                <a:solidFill>
                  <a:schemeClr val="tx1">
                    <a:tint val="75000"/>
                  </a:schemeClr>
                </a:solidFill>
              </a:defRPr>
            </a:lvl2pPr>
            <a:lvl3pPr marL="4176109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264166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4pPr>
            <a:lvl5pPr marL="8352219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5pPr>
            <a:lvl6pPr marL="10440276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6pPr>
            <a:lvl7pPr marL="12528328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7pPr>
            <a:lvl8pPr marL="14616385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8pPr>
            <a:lvl9pPr marL="16704438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ECB9-0C62-4B68-8D3B-391DE338711E}" type="datetimeFigureOut">
              <a:rPr lang="en-NZ" smtClean="0"/>
              <a:t>13/05/2014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0BD0-3142-48E5-AE8E-1F620BAEA14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994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4000" y="9988665"/>
            <a:ext cx="13373654" cy="28251646"/>
          </a:xfrm>
        </p:spPr>
        <p:txBody>
          <a:bodyPr/>
          <a:lstStyle>
            <a:lvl1pPr>
              <a:defRPr sz="12800"/>
            </a:lvl1pPr>
            <a:lvl2pPr>
              <a:defRPr sz="10800"/>
            </a:lvl2pPr>
            <a:lvl3pPr>
              <a:defRPr sz="91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92321" y="9988665"/>
            <a:ext cx="13373654" cy="28251646"/>
          </a:xfrm>
        </p:spPr>
        <p:txBody>
          <a:bodyPr/>
          <a:lstStyle>
            <a:lvl1pPr>
              <a:defRPr sz="12800"/>
            </a:lvl1pPr>
            <a:lvl2pPr>
              <a:defRPr sz="10800"/>
            </a:lvl2pPr>
            <a:lvl3pPr>
              <a:defRPr sz="91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ECB9-0C62-4B68-8D3B-391DE338711E}" type="datetimeFigureOut">
              <a:rPr lang="en-NZ" smtClean="0"/>
              <a:t>13/05/2014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0BD0-3142-48E5-AE8E-1F620BAEA14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08281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4000" y="9582376"/>
            <a:ext cx="13378913" cy="3993478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88057" indent="0">
              <a:buNone/>
              <a:defRPr sz="9100" b="1"/>
            </a:lvl2pPr>
            <a:lvl3pPr marL="4176109" indent="0">
              <a:buNone/>
              <a:defRPr sz="8300" b="1"/>
            </a:lvl3pPr>
            <a:lvl4pPr marL="6264166" indent="0">
              <a:buNone/>
              <a:defRPr sz="7500" b="1"/>
            </a:lvl4pPr>
            <a:lvl5pPr marL="8352219" indent="0">
              <a:buNone/>
              <a:defRPr sz="7500" b="1"/>
            </a:lvl5pPr>
            <a:lvl6pPr marL="10440276" indent="0">
              <a:buNone/>
              <a:defRPr sz="7500" b="1"/>
            </a:lvl6pPr>
            <a:lvl7pPr marL="12528328" indent="0">
              <a:buNone/>
              <a:defRPr sz="7500" b="1"/>
            </a:lvl7pPr>
            <a:lvl8pPr marL="14616385" indent="0">
              <a:buNone/>
              <a:defRPr sz="7500" b="1"/>
            </a:lvl8pPr>
            <a:lvl9pPr marL="16704438" indent="0">
              <a:buNone/>
              <a:defRPr sz="7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4000" y="13575852"/>
            <a:ext cx="13378913" cy="24664451"/>
          </a:xfrm>
        </p:spPr>
        <p:txBody>
          <a:bodyPr/>
          <a:lstStyle>
            <a:lvl1pPr>
              <a:defRPr sz="10800"/>
            </a:lvl1pPr>
            <a:lvl2pPr>
              <a:defRPr sz="9100"/>
            </a:lvl2pPr>
            <a:lvl3pPr>
              <a:defRPr sz="83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81814" y="9582376"/>
            <a:ext cx="13384167" cy="3993478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88057" indent="0">
              <a:buNone/>
              <a:defRPr sz="9100" b="1"/>
            </a:lvl2pPr>
            <a:lvl3pPr marL="4176109" indent="0">
              <a:buNone/>
              <a:defRPr sz="8300" b="1"/>
            </a:lvl3pPr>
            <a:lvl4pPr marL="6264166" indent="0">
              <a:buNone/>
              <a:defRPr sz="7500" b="1"/>
            </a:lvl4pPr>
            <a:lvl5pPr marL="8352219" indent="0">
              <a:buNone/>
              <a:defRPr sz="7500" b="1"/>
            </a:lvl5pPr>
            <a:lvl6pPr marL="10440276" indent="0">
              <a:buNone/>
              <a:defRPr sz="7500" b="1"/>
            </a:lvl6pPr>
            <a:lvl7pPr marL="12528328" indent="0">
              <a:buNone/>
              <a:defRPr sz="7500" b="1"/>
            </a:lvl7pPr>
            <a:lvl8pPr marL="14616385" indent="0">
              <a:buNone/>
              <a:defRPr sz="7500" b="1"/>
            </a:lvl8pPr>
            <a:lvl9pPr marL="16704438" indent="0">
              <a:buNone/>
              <a:defRPr sz="7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81814" y="13575852"/>
            <a:ext cx="13384167" cy="24664451"/>
          </a:xfrm>
        </p:spPr>
        <p:txBody>
          <a:bodyPr/>
          <a:lstStyle>
            <a:lvl1pPr>
              <a:defRPr sz="10800"/>
            </a:lvl1pPr>
            <a:lvl2pPr>
              <a:defRPr sz="9100"/>
            </a:lvl2pPr>
            <a:lvl3pPr>
              <a:defRPr sz="83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ECB9-0C62-4B68-8D3B-391DE338711E}" type="datetimeFigureOut">
              <a:rPr lang="en-NZ" smtClean="0"/>
              <a:t>13/05/2014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0BD0-3142-48E5-AE8E-1F620BAEA14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55858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ECB9-0C62-4B68-8D3B-391DE338711E}" type="datetimeFigureOut">
              <a:rPr lang="en-NZ" smtClean="0"/>
              <a:t>13/05/2014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0BD0-3142-48E5-AE8E-1F620BAEA14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97488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ECB9-0C62-4B68-8D3B-391DE338711E}" type="datetimeFigureOut">
              <a:rPr lang="en-NZ" smtClean="0"/>
              <a:t>13/05/2014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0BD0-3142-48E5-AE8E-1F620BAEA14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76230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000" y="1704416"/>
            <a:ext cx="9961904" cy="7253669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8633" y="1704421"/>
            <a:ext cx="16927349" cy="36535892"/>
          </a:xfrm>
        </p:spPr>
        <p:txBody>
          <a:bodyPr/>
          <a:lstStyle>
            <a:lvl1pPr>
              <a:defRPr sz="14500"/>
            </a:lvl1pPr>
            <a:lvl2pPr>
              <a:defRPr sz="12800"/>
            </a:lvl2pPr>
            <a:lvl3pPr>
              <a:defRPr sz="108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4000" y="8958083"/>
            <a:ext cx="9961904" cy="29282224"/>
          </a:xfrm>
        </p:spPr>
        <p:txBody>
          <a:bodyPr/>
          <a:lstStyle>
            <a:lvl1pPr marL="0" indent="0">
              <a:buNone/>
              <a:defRPr sz="6200"/>
            </a:lvl1pPr>
            <a:lvl2pPr marL="2088057" indent="0">
              <a:buNone/>
              <a:defRPr sz="5400"/>
            </a:lvl2pPr>
            <a:lvl3pPr marL="4176109" indent="0">
              <a:buNone/>
              <a:defRPr sz="4600"/>
            </a:lvl3pPr>
            <a:lvl4pPr marL="6264166" indent="0">
              <a:buNone/>
              <a:defRPr sz="4100"/>
            </a:lvl4pPr>
            <a:lvl5pPr marL="8352219" indent="0">
              <a:buNone/>
              <a:defRPr sz="4100"/>
            </a:lvl5pPr>
            <a:lvl6pPr marL="10440276" indent="0">
              <a:buNone/>
              <a:defRPr sz="4100"/>
            </a:lvl6pPr>
            <a:lvl7pPr marL="12528328" indent="0">
              <a:buNone/>
              <a:defRPr sz="4100"/>
            </a:lvl7pPr>
            <a:lvl8pPr marL="14616385" indent="0">
              <a:buNone/>
              <a:defRPr sz="4100"/>
            </a:lvl8pPr>
            <a:lvl9pPr marL="16704438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ECB9-0C62-4B68-8D3B-391DE338711E}" type="datetimeFigureOut">
              <a:rPr lang="en-NZ" smtClean="0"/>
              <a:t>13/05/2014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0BD0-3142-48E5-AE8E-1F620BAEA14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6496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5088" y="29965972"/>
            <a:ext cx="18167985" cy="3537653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5088" y="3825023"/>
            <a:ext cx="18167985" cy="25685115"/>
          </a:xfrm>
        </p:spPr>
        <p:txBody>
          <a:bodyPr/>
          <a:lstStyle>
            <a:lvl1pPr marL="0" indent="0">
              <a:buNone/>
              <a:defRPr sz="14500"/>
            </a:lvl1pPr>
            <a:lvl2pPr marL="2088057" indent="0">
              <a:buNone/>
              <a:defRPr sz="12800"/>
            </a:lvl2pPr>
            <a:lvl3pPr marL="4176109" indent="0">
              <a:buNone/>
              <a:defRPr sz="10800"/>
            </a:lvl3pPr>
            <a:lvl4pPr marL="6264166" indent="0">
              <a:buNone/>
              <a:defRPr sz="9100"/>
            </a:lvl4pPr>
            <a:lvl5pPr marL="8352219" indent="0">
              <a:buNone/>
              <a:defRPr sz="9100"/>
            </a:lvl5pPr>
            <a:lvl6pPr marL="10440276" indent="0">
              <a:buNone/>
              <a:defRPr sz="9100"/>
            </a:lvl6pPr>
            <a:lvl7pPr marL="12528328" indent="0">
              <a:buNone/>
              <a:defRPr sz="9100"/>
            </a:lvl7pPr>
            <a:lvl8pPr marL="14616385" indent="0">
              <a:buNone/>
              <a:defRPr sz="9100"/>
            </a:lvl8pPr>
            <a:lvl9pPr marL="16704438" indent="0">
              <a:buNone/>
              <a:defRPr sz="91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5088" y="33503623"/>
            <a:ext cx="18167985" cy="5024052"/>
          </a:xfrm>
        </p:spPr>
        <p:txBody>
          <a:bodyPr/>
          <a:lstStyle>
            <a:lvl1pPr marL="0" indent="0">
              <a:buNone/>
              <a:defRPr sz="6200"/>
            </a:lvl1pPr>
            <a:lvl2pPr marL="2088057" indent="0">
              <a:buNone/>
              <a:defRPr sz="5400"/>
            </a:lvl2pPr>
            <a:lvl3pPr marL="4176109" indent="0">
              <a:buNone/>
              <a:defRPr sz="4600"/>
            </a:lvl3pPr>
            <a:lvl4pPr marL="6264166" indent="0">
              <a:buNone/>
              <a:defRPr sz="4100"/>
            </a:lvl4pPr>
            <a:lvl5pPr marL="8352219" indent="0">
              <a:buNone/>
              <a:defRPr sz="4100"/>
            </a:lvl5pPr>
            <a:lvl6pPr marL="10440276" indent="0">
              <a:buNone/>
              <a:defRPr sz="4100"/>
            </a:lvl6pPr>
            <a:lvl7pPr marL="12528328" indent="0">
              <a:buNone/>
              <a:defRPr sz="4100"/>
            </a:lvl7pPr>
            <a:lvl8pPr marL="14616385" indent="0">
              <a:buNone/>
              <a:defRPr sz="4100"/>
            </a:lvl8pPr>
            <a:lvl9pPr marL="16704438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1ECB9-0C62-4B68-8D3B-391DE338711E}" type="datetimeFigureOut">
              <a:rPr lang="en-NZ" smtClean="0"/>
              <a:t>13/05/2014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A0BD0-3142-48E5-AE8E-1F620BAEA14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33537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4000" y="1714328"/>
            <a:ext cx="27251980" cy="7134753"/>
          </a:xfrm>
          <a:prstGeom prst="rect">
            <a:avLst/>
          </a:prstGeom>
        </p:spPr>
        <p:txBody>
          <a:bodyPr vert="horz" lIns="417610" tIns="208805" rIns="417610" bIns="20880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4000" y="9988665"/>
            <a:ext cx="27251980" cy="28251646"/>
          </a:xfrm>
          <a:prstGeom prst="rect">
            <a:avLst/>
          </a:prstGeom>
        </p:spPr>
        <p:txBody>
          <a:bodyPr vert="horz" lIns="417610" tIns="208805" rIns="417610" bIns="20880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4000" y="39677169"/>
            <a:ext cx="7065327" cy="2279155"/>
          </a:xfrm>
          <a:prstGeom prst="rect">
            <a:avLst/>
          </a:prstGeom>
        </p:spPr>
        <p:txBody>
          <a:bodyPr vert="horz" lIns="417610" tIns="208805" rIns="417610" bIns="208805" rtlCol="0" anchor="ctr"/>
          <a:lstStyle>
            <a:lvl1pPr algn="l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1ECB9-0C62-4B68-8D3B-391DE338711E}" type="datetimeFigureOut">
              <a:rPr lang="en-NZ" smtClean="0"/>
              <a:t>13/05/2014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5661" y="39677169"/>
            <a:ext cx="9588658" cy="2279155"/>
          </a:xfrm>
          <a:prstGeom prst="rect">
            <a:avLst/>
          </a:prstGeom>
        </p:spPr>
        <p:txBody>
          <a:bodyPr vert="horz" lIns="417610" tIns="208805" rIns="417610" bIns="208805" rtlCol="0" anchor="ctr"/>
          <a:lstStyle>
            <a:lvl1pPr algn="ct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00648" y="39677169"/>
            <a:ext cx="7065327" cy="2279155"/>
          </a:xfrm>
          <a:prstGeom prst="rect">
            <a:avLst/>
          </a:prstGeom>
        </p:spPr>
        <p:txBody>
          <a:bodyPr vert="horz" lIns="417610" tIns="208805" rIns="417610" bIns="208805" rtlCol="0" anchor="ctr"/>
          <a:lstStyle>
            <a:lvl1pPr algn="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A0BD0-3142-48E5-AE8E-1F620BAEA14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60124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6109" rtl="0" eaLnBrk="1" latinLnBrk="0" hangingPunct="1">
        <a:spcBef>
          <a:spcPct val="0"/>
        </a:spcBef>
        <a:buNone/>
        <a:defRPr sz="20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043" indent="-1566043" algn="l" defTabSz="417610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5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090" indent="-1305033" algn="l" defTabSz="4176109" rtl="0" eaLnBrk="1" latinLnBrk="0" hangingPunct="1">
        <a:spcBef>
          <a:spcPct val="20000"/>
        </a:spcBef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138" indent="-1044028" algn="l" defTabSz="4176109" rtl="0" eaLnBrk="1" latinLnBrk="0" hangingPunct="1">
        <a:spcBef>
          <a:spcPct val="20000"/>
        </a:spcBef>
        <a:buFont typeface="Arial" panose="020B0604020202020204" pitchFamily="34" charset="0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190" indent="-1044028" algn="l" defTabSz="4176109" rtl="0" eaLnBrk="1" latinLnBrk="0" hangingPunct="1">
        <a:spcBef>
          <a:spcPct val="20000"/>
        </a:spcBef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247" indent="-1044028" algn="l" defTabSz="4176109" rtl="0" eaLnBrk="1" latinLnBrk="0" hangingPunct="1">
        <a:spcBef>
          <a:spcPct val="20000"/>
        </a:spcBef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304" indent="-1044028" algn="l" defTabSz="4176109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2357" indent="-1044028" algn="l" defTabSz="4176109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0413" indent="-1044028" algn="l" defTabSz="4176109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8466" indent="-1044028" algn="l" defTabSz="4176109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6109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057" algn="l" defTabSz="4176109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109" algn="l" defTabSz="4176109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166" algn="l" defTabSz="4176109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219" algn="l" defTabSz="4176109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276" algn="l" defTabSz="4176109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328" algn="l" defTabSz="4176109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6385" algn="l" defTabSz="4176109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4438" algn="l" defTabSz="4176109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70335" y="2394150"/>
            <a:ext cx="29739304" cy="14472591"/>
            <a:chOff x="270335" y="2394150"/>
            <a:chExt cx="29739304" cy="14472591"/>
          </a:xfrm>
        </p:grpSpPr>
        <p:sp>
          <p:nvSpPr>
            <p:cNvPr id="5" name="TextBox 4"/>
            <p:cNvSpPr txBox="1"/>
            <p:nvPr/>
          </p:nvSpPr>
          <p:spPr>
            <a:xfrm>
              <a:off x="270335" y="2394150"/>
              <a:ext cx="29739304" cy="492442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9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ucida Console" panose="020B0609040504020204" pitchFamily="49" charset="0"/>
                </a:rPr>
                <a:t>Critical</a:t>
              </a:r>
              <a:r>
                <a:rPr lang="en-NZ" sz="9600" b="1" dirty="0" smtClean="0">
                  <a:solidFill>
                    <a:schemeClr val="bg1"/>
                  </a:solidFill>
                  <a:latin typeface="Lucida Console" panose="020B0609040504020204" pitchFamily="49" charset="0"/>
                </a:rPr>
                <a:t> </a:t>
              </a:r>
              <a:r>
                <a:rPr lang="en-NZ" sz="9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ucida Console" panose="020B0609040504020204" pitchFamily="49" charset="0"/>
                </a:rPr>
                <a:t>Moments in the Transformation of Occupational Therapy </a:t>
              </a:r>
              <a:r>
                <a:rPr lang="en-NZ" sz="9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ucida Console" panose="020B0609040504020204" pitchFamily="49" charset="0"/>
                </a:rPr>
                <a:t>Practice</a:t>
              </a:r>
            </a:p>
            <a:p>
              <a:pPr algn="ctr"/>
              <a:endParaRPr lang="en-NZ" sz="2000" i="1" dirty="0" smtClean="0">
                <a:solidFill>
                  <a:schemeClr val="bg1"/>
                </a:solidFill>
                <a:latin typeface="Lucida Console" panose="020B0609040504020204" pitchFamily="49" charset="0"/>
              </a:endParaRPr>
            </a:p>
            <a:p>
              <a:pPr algn="ctr"/>
              <a:r>
                <a:rPr lang="en-NZ" sz="5400" i="1" dirty="0" smtClean="0">
                  <a:solidFill>
                    <a:schemeClr val="bg1"/>
                  </a:solidFill>
                  <a:latin typeface="Lucida Console" panose="020B0609040504020204" pitchFamily="49" charset="0"/>
                </a:rPr>
                <a:t>Dr </a:t>
              </a:r>
              <a:r>
                <a:rPr lang="en-NZ" sz="5400" i="1" dirty="0" smtClean="0">
                  <a:solidFill>
                    <a:schemeClr val="bg1"/>
                  </a:solidFill>
                  <a:latin typeface="Lucida Console" panose="020B0609040504020204" pitchFamily="49" charset="0"/>
                </a:rPr>
                <a:t>Ellen Nicholson, Professor Clare </a:t>
              </a:r>
              <a:r>
                <a:rPr lang="en-NZ" sz="5400" i="1" dirty="0" smtClean="0">
                  <a:solidFill>
                    <a:schemeClr val="bg1"/>
                  </a:solidFill>
                  <a:latin typeface="Lucida Console" panose="020B0609040504020204" pitchFamily="49" charset="0"/>
                </a:rPr>
                <a:t>Hocking &amp; </a:t>
              </a:r>
              <a:r>
                <a:rPr lang="en-NZ" sz="5400" i="1" dirty="0" smtClean="0">
                  <a:solidFill>
                    <a:schemeClr val="bg1"/>
                  </a:solidFill>
                  <a:latin typeface="Lucida Console" panose="020B0609040504020204" pitchFamily="49" charset="0"/>
                </a:rPr>
                <a:t>Professor Marion Jones</a:t>
              </a:r>
            </a:p>
            <a:p>
              <a:pPr algn="ctr"/>
              <a:r>
                <a:rPr lang="en-NZ" sz="48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  <a:latin typeface="Lucida Console" panose="020B0609040504020204" pitchFamily="49" charset="0"/>
                </a:rPr>
                <a:t>Auckland University of Technology, New Zealand</a:t>
              </a:r>
              <a:endParaRPr lang="en-NZ" sz="4800" dirty="0">
                <a:solidFill>
                  <a:schemeClr val="accent5">
                    <a:lumMod val="20000"/>
                    <a:lumOff val="80000"/>
                  </a:schemeClr>
                </a:solidFill>
                <a:latin typeface="Lucida Console" panose="020B0609040504020204" pitchFamily="49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24732" y="7722741"/>
              <a:ext cx="5426223" cy="9144000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360000" rtlCol="0" anchor="ctr">
              <a:spAutoFit/>
            </a:bodyPr>
            <a:lstStyle/>
            <a:p>
              <a:pPr>
                <a:spcAft>
                  <a:spcPts val="1800"/>
                </a:spcAft>
              </a:pPr>
              <a:r>
                <a:rPr lang="en-NZ" sz="4800" b="1" dirty="0" smtClean="0">
                  <a:solidFill>
                    <a:schemeClr val="accent1">
                      <a:lumMod val="50000"/>
                    </a:schemeClr>
                  </a:solidFill>
                  <a:latin typeface="Lucida Console" panose="020B0609040504020204" pitchFamily="49" charset="0"/>
                </a:rPr>
                <a:t>Context</a:t>
              </a:r>
            </a:p>
            <a:p>
              <a:pPr indent="36513"/>
              <a:r>
                <a:rPr lang="en-NZ" sz="3800" dirty="0" smtClean="0">
                  <a:latin typeface="Lucida Console" panose="020B0609040504020204" pitchFamily="49" charset="0"/>
                </a:rPr>
                <a:t>Equally </a:t>
              </a:r>
              <a:r>
                <a:rPr lang="en-NZ" sz="3800" dirty="0" smtClean="0">
                  <a:latin typeface="Lucida Console" panose="020B0609040504020204" pitchFamily="49" charset="0"/>
                </a:rPr>
                <a:t>prioritising biological </a:t>
              </a:r>
              <a:r>
                <a:rPr lang="en-NZ" sz="3800" dirty="0" smtClean="0">
                  <a:latin typeface="Lucida Console" panose="020B0609040504020204" pitchFamily="49" charset="0"/>
                </a:rPr>
                <a:t>&amp; occupational </a:t>
              </a:r>
              <a:r>
                <a:rPr lang="en-NZ" sz="3800" dirty="0" smtClean="0">
                  <a:latin typeface="Lucida Console" panose="020B0609040504020204" pitchFamily="49" charset="0"/>
                </a:rPr>
                <a:t>needs disconnects occupational therapists from </a:t>
              </a:r>
              <a:r>
                <a:rPr lang="en-NZ" sz="3800" dirty="0" smtClean="0">
                  <a:latin typeface="Lucida Console" panose="020B0609040504020204" pitchFamily="49" charset="0"/>
                </a:rPr>
                <a:t>the profession's </a:t>
              </a:r>
              <a:r>
                <a:rPr lang="en-NZ" sz="3800" dirty="0" smtClean="0">
                  <a:latin typeface="Lucida Console" panose="020B0609040504020204" pitchFamily="49" charset="0"/>
                </a:rPr>
                <a:t>philosophy </a:t>
              </a:r>
              <a:r>
                <a:rPr lang="en-NZ" sz="3800" dirty="0" smtClean="0">
                  <a:latin typeface="Lucida Console" panose="020B0609040504020204" pitchFamily="49" charset="0"/>
                </a:rPr>
                <a:t>&amp; contributes </a:t>
              </a:r>
              <a:r>
                <a:rPr lang="en-NZ" sz="3800" dirty="0" smtClean="0">
                  <a:latin typeface="Lucida Console" panose="020B0609040504020204" pitchFamily="49" charset="0"/>
                </a:rPr>
                <a:t>to our oppression (Whiteford &amp; Townsend, 2011</a:t>
              </a:r>
              <a:r>
                <a:rPr lang="en-NZ" sz="3800" dirty="0" smtClean="0">
                  <a:latin typeface="Lucida Console" panose="020B0609040504020204" pitchFamily="49" charset="0"/>
                </a:rPr>
                <a:t>)</a:t>
              </a:r>
            </a:p>
            <a:p>
              <a:pPr indent="36513"/>
              <a:endParaRPr lang="en-NZ" sz="1400" dirty="0" smtClean="0">
                <a:latin typeface="Lucida Console" panose="020B0609040504020204" pitchFamily="49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210995" y="7722741"/>
            <a:ext cx="9111369" cy="9144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0" rtlCol="0">
            <a:spAutoFit/>
          </a:bodyPr>
          <a:lstStyle/>
          <a:p>
            <a:pPr marL="36576">
              <a:spcAft>
                <a:spcPts val="1800"/>
              </a:spcAft>
            </a:pPr>
            <a:r>
              <a:rPr lang="en-NZ" sz="4800" b="1" dirty="0" smtClean="0">
                <a:solidFill>
                  <a:schemeClr val="accent1">
                    <a:lumMod val="50000"/>
                  </a:schemeClr>
                </a:solidFill>
                <a:latin typeface="Lucida Console" panose="020B0609040504020204" pitchFamily="49" charset="0"/>
              </a:rPr>
              <a:t>Research Questions</a:t>
            </a:r>
          </a:p>
          <a:p>
            <a:pPr marL="812800" indent="-776288">
              <a:buFont typeface="+mj-lt"/>
              <a:buAutoNum type="arabicPeriod"/>
            </a:pPr>
            <a:r>
              <a:rPr lang="en-NZ" sz="3800" dirty="0" smtClean="0">
                <a:latin typeface="Lucida Console" panose="020B0609040504020204" pitchFamily="49" charset="0"/>
              </a:rPr>
              <a:t>How </a:t>
            </a:r>
            <a:r>
              <a:rPr lang="en-NZ" sz="3800" dirty="0" smtClean="0">
                <a:latin typeface="Lucida Console" panose="020B0609040504020204" pitchFamily="49" charset="0"/>
              </a:rPr>
              <a:t>do OTs working with children, young people and families translate ‘knowledge’ to inform occupational practice?</a:t>
            </a:r>
          </a:p>
          <a:p>
            <a:pPr marL="36576"/>
            <a:endParaRPr lang="en-NZ" sz="1400" dirty="0" smtClean="0">
              <a:latin typeface="Lucida Console" panose="020B0609040504020204" pitchFamily="49" charset="0"/>
            </a:endParaRPr>
          </a:p>
          <a:p>
            <a:pPr marL="812800" indent="-777875"/>
            <a:r>
              <a:rPr lang="en-NZ" sz="3800" dirty="0" smtClean="0">
                <a:latin typeface="Lucida Console" panose="020B0609040504020204" pitchFamily="49" charset="0"/>
              </a:rPr>
              <a:t>2. How </a:t>
            </a:r>
            <a:r>
              <a:rPr lang="en-NZ" sz="3800" dirty="0" smtClean="0">
                <a:latin typeface="Lucida Console" panose="020B0609040504020204" pitchFamily="49" charset="0"/>
              </a:rPr>
              <a:t>does participation in the project empower occupational therapists to recognise and address concerns about the legitimacy of ‘accepted’ (privileged) practices with children </a:t>
            </a:r>
            <a:r>
              <a:rPr lang="en-NZ" sz="3800" dirty="0" smtClean="0">
                <a:latin typeface="Lucida Console" panose="020B0609040504020204" pitchFamily="49" charset="0"/>
              </a:rPr>
              <a:t>&amp; families</a:t>
            </a:r>
            <a:r>
              <a:rPr lang="en-NZ" sz="3800" dirty="0" smtClean="0">
                <a:latin typeface="Lucida Console" panose="020B0609040504020204" pitchFamily="49" charset="0"/>
              </a:rPr>
              <a:t>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523363" y="665958"/>
            <a:ext cx="204167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4000" dirty="0"/>
              <a:t>作業療法実践の変革における重要な瞬間</a:t>
            </a:r>
          </a:p>
          <a:p>
            <a:pPr algn="r"/>
            <a:r>
              <a:rPr lang="en-NZ" sz="4000" dirty="0" err="1">
                <a:latin typeface="Lucida Console" panose="020B0609040504020204" pitchFamily="49" charset="0"/>
              </a:rPr>
              <a:t>Sagyō</a:t>
            </a:r>
            <a:r>
              <a:rPr lang="en-NZ" sz="4000" dirty="0">
                <a:latin typeface="Lucida Console" panose="020B0609040504020204" pitchFamily="49" charset="0"/>
              </a:rPr>
              <a:t> </a:t>
            </a:r>
            <a:r>
              <a:rPr lang="en-NZ" sz="4000" dirty="0" err="1">
                <a:latin typeface="Lucida Console" panose="020B0609040504020204" pitchFamily="49" charset="0"/>
              </a:rPr>
              <a:t>ryōhō</a:t>
            </a:r>
            <a:r>
              <a:rPr lang="en-NZ" sz="4000" dirty="0">
                <a:latin typeface="Lucida Console" panose="020B0609040504020204" pitchFamily="49" charset="0"/>
              </a:rPr>
              <a:t> </a:t>
            </a:r>
            <a:r>
              <a:rPr lang="en-NZ" sz="4000" dirty="0" err="1">
                <a:latin typeface="Lucida Console" panose="020B0609040504020204" pitchFamily="49" charset="0"/>
              </a:rPr>
              <a:t>jissen</a:t>
            </a:r>
            <a:r>
              <a:rPr lang="en-NZ" sz="4000" dirty="0">
                <a:latin typeface="Lucida Console" panose="020B0609040504020204" pitchFamily="49" charset="0"/>
              </a:rPr>
              <a:t> no </a:t>
            </a:r>
            <a:r>
              <a:rPr lang="en-NZ" sz="4000" dirty="0" err="1">
                <a:latin typeface="Lucida Console" panose="020B0609040504020204" pitchFamily="49" charset="0"/>
              </a:rPr>
              <a:t>henkaku</a:t>
            </a:r>
            <a:r>
              <a:rPr lang="en-NZ" sz="4000" dirty="0">
                <a:latin typeface="Lucida Console" panose="020B0609040504020204" pitchFamily="49" charset="0"/>
              </a:rPr>
              <a:t> </a:t>
            </a:r>
            <a:r>
              <a:rPr lang="en-NZ" sz="4000" dirty="0" err="1">
                <a:latin typeface="Lucida Console" panose="020B0609040504020204" pitchFamily="49" charset="0"/>
              </a:rPr>
              <a:t>ni</a:t>
            </a:r>
            <a:r>
              <a:rPr lang="en-NZ" sz="4000" dirty="0">
                <a:latin typeface="Lucida Console" panose="020B0609040504020204" pitchFamily="49" charset="0"/>
              </a:rPr>
              <a:t> </a:t>
            </a:r>
            <a:r>
              <a:rPr lang="en-NZ" sz="4000" dirty="0" err="1">
                <a:latin typeface="Lucida Console" panose="020B0609040504020204" pitchFamily="49" charset="0"/>
              </a:rPr>
              <a:t>okeru</a:t>
            </a:r>
            <a:r>
              <a:rPr lang="en-NZ" sz="4000" dirty="0">
                <a:latin typeface="Lucida Console" panose="020B0609040504020204" pitchFamily="49" charset="0"/>
              </a:rPr>
              <a:t> </a:t>
            </a:r>
            <a:r>
              <a:rPr lang="en-NZ" sz="4000" dirty="0" err="1">
                <a:latin typeface="Lucida Console" panose="020B0609040504020204" pitchFamily="49" charset="0"/>
              </a:rPr>
              <a:t>jūyōna</a:t>
            </a:r>
            <a:r>
              <a:rPr lang="en-NZ" sz="4000" dirty="0">
                <a:latin typeface="Lucida Console" panose="020B0609040504020204" pitchFamily="49" charset="0"/>
              </a:rPr>
              <a:t> </a:t>
            </a:r>
            <a:r>
              <a:rPr lang="en-NZ" sz="4000" dirty="0" err="1">
                <a:latin typeface="Lucida Console" panose="020B0609040504020204" pitchFamily="49" charset="0"/>
              </a:rPr>
              <a:t>shunkan</a:t>
            </a:r>
            <a:endParaRPr lang="en-NZ" sz="4000" dirty="0">
              <a:latin typeface="Lucida Console" panose="020B06090405040202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316" y="358181"/>
            <a:ext cx="981871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800" dirty="0">
                <a:latin typeface="Lucida Console" panose="020B0609040504020204" pitchFamily="49" charset="0"/>
              </a:rPr>
              <a:t>Research &amp; </a:t>
            </a:r>
            <a:r>
              <a:rPr lang="en-NZ" sz="3800" dirty="0" smtClean="0">
                <a:latin typeface="Lucida Console" panose="020B0609040504020204" pitchFamily="49" charset="0"/>
              </a:rPr>
              <a:t>EBP</a:t>
            </a:r>
          </a:p>
          <a:p>
            <a:r>
              <a:rPr lang="en-NZ" sz="3800" dirty="0" smtClean="0">
                <a:latin typeface="Lucida Console" panose="020B0609040504020204" pitchFamily="49" charset="0"/>
              </a:rPr>
              <a:t>Poster #: PRE-21-148</a:t>
            </a:r>
          </a:p>
          <a:p>
            <a:r>
              <a:rPr lang="en-NZ" sz="3800" dirty="0" smtClean="0">
                <a:latin typeface="Lucida Console" panose="020B0609040504020204" pitchFamily="49" charset="0"/>
              </a:rPr>
              <a:t>enichols@aut.ac.nz</a:t>
            </a:r>
            <a:endParaRPr lang="en-NZ" sz="3800" dirty="0">
              <a:latin typeface="Lucida Console" panose="020B0609040504020204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78335" y="7722741"/>
            <a:ext cx="14184000" cy="9144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0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4800" b="1" dirty="0" smtClean="0">
                <a:solidFill>
                  <a:schemeClr val="accent1">
                    <a:lumMod val="50000"/>
                  </a:schemeClr>
                </a:solidFill>
                <a:latin typeface="Lucida Console" panose="020B0609040504020204" pitchFamily="49" charset="0"/>
              </a:rPr>
              <a:t>Methodology </a:t>
            </a:r>
            <a:r>
              <a:rPr lang="en-NZ" sz="4800" b="1" dirty="0" smtClean="0">
                <a:solidFill>
                  <a:schemeClr val="accent1">
                    <a:lumMod val="50000"/>
                  </a:schemeClr>
                </a:solidFill>
                <a:latin typeface="Lucida Console" panose="020B0609040504020204" pitchFamily="49" charset="0"/>
              </a:rPr>
              <a:t>&amp; Design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3800" dirty="0" smtClean="0">
                <a:latin typeface="Lucida Console" panose="020B0609040504020204" pitchFamily="49" charset="0"/>
              </a:rPr>
              <a:t>Critical </a:t>
            </a:r>
            <a:r>
              <a:rPr lang="en-NZ" sz="3800" dirty="0" smtClean="0">
                <a:latin typeface="Lucida Console" panose="020B0609040504020204" pitchFamily="49" charset="0"/>
              </a:rPr>
              <a:t>participatory </a:t>
            </a:r>
            <a:r>
              <a:rPr lang="en-NZ" sz="3800" dirty="0" smtClean="0">
                <a:latin typeface="Lucida Console" panose="020B0609040504020204" pitchFamily="49" charset="0"/>
              </a:rPr>
              <a:t>action (</a:t>
            </a:r>
            <a:r>
              <a:rPr lang="en-NZ" sz="38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add a ref citation)</a:t>
            </a:r>
            <a:endParaRPr lang="en-NZ" sz="3800" dirty="0" smtClean="0">
              <a:solidFill>
                <a:srgbClr val="FF0000"/>
              </a:solidFill>
              <a:latin typeface="Lucida Console" panose="020B0609040504020204" pitchFamily="49" charset="0"/>
            </a:endParaRP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3800" dirty="0" smtClean="0">
                <a:latin typeface="Lucida Console" panose="020B0609040504020204" pitchFamily="49" charset="0"/>
              </a:rPr>
              <a:t>Eight </a:t>
            </a:r>
            <a:r>
              <a:rPr lang="en-NZ" sz="3800" dirty="0" smtClean="0">
                <a:latin typeface="Lucida Console" panose="020B0609040504020204" pitchFamily="49" charset="0"/>
              </a:rPr>
              <a:t>co-researchers</a:t>
            </a:r>
            <a:endParaRPr lang="en-NZ" sz="3800" dirty="0" smtClean="0">
              <a:latin typeface="Lucida Console" panose="020B0609040504020204" pitchFamily="49" charset="0"/>
            </a:endParaRP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3800" dirty="0" smtClean="0">
                <a:latin typeface="Lucida Console" panose="020B0609040504020204" pitchFamily="49" charset="0"/>
              </a:rPr>
              <a:t>Collective action </a:t>
            </a:r>
            <a:r>
              <a:rPr lang="en-NZ" sz="3800" dirty="0" smtClean="0">
                <a:latin typeface="Lucida Console" panose="020B0609040504020204" pitchFamily="49" charset="0"/>
              </a:rPr>
              <a:t>in </a:t>
            </a:r>
            <a:r>
              <a:rPr lang="en-NZ" sz="3800" dirty="0" smtClean="0">
                <a:latin typeface="Lucida Console" panose="020B0609040504020204" pitchFamily="49" charset="0"/>
              </a:rPr>
              <a:t>a transformative community of </a:t>
            </a:r>
            <a:r>
              <a:rPr lang="en-NZ" sz="3800" dirty="0" smtClean="0">
                <a:latin typeface="Lucida Console" panose="020B0609040504020204" pitchFamily="49" charset="0"/>
              </a:rPr>
              <a:t>practice over </a:t>
            </a:r>
            <a:r>
              <a:rPr lang="en-NZ" sz="3800" dirty="0">
                <a:latin typeface="Lucida Console" panose="020B0609040504020204" pitchFamily="49" charset="0"/>
              </a:rPr>
              <a:t>12 months</a:t>
            </a:r>
            <a:endParaRPr lang="en-NZ" sz="3800" dirty="0" smtClean="0">
              <a:latin typeface="Lucida Console" panose="020B0609040504020204" pitchFamily="49" charset="0"/>
            </a:endParaRP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3800" dirty="0" smtClean="0">
                <a:latin typeface="Lucida Console" panose="020B0609040504020204" pitchFamily="49" charset="0"/>
              </a:rPr>
              <a:t>Enabling Occupation II (Townsend &amp; Polatajko, 2007) used as a ‘map’ for meetings &amp; practice change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3800" dirty="0" smtClean="0">
                <a:latin typeface="Lucida Console" panose="020B0609040504020204" pitchFamily="49" charset="0"/>
              </a:rPr>
              <a:t>Dialogue </a:t>
            </a:r>
            <a:r>
              <a:rPr lang="en-NZ" sz="3800" dirty="0" smtClean="0">
                <a:latin typeface="Lucida Console" panose="020B0609040504020204" pitchFamily="49" charset="0"/>
              </a:rPr>
              <a:t>collected as data; </a:t>
            </a:r>
            <a:r>
              <a:rPr lang="en-NZ" sz="3800" dirty="0" smtClean="0">
                <a:latin typeface="Lucida Console" panose="020B0609040504020204" pitchFamily="49" charset="0"/>
              </a:rPr>
              <a:t>analysis used </a:t>
            </a:r>
            <a:r>
              <a:rPr lang="en-NZ" sz="3800" dirty="0" smtClean="0">
                <a:latin typeface="Lucida Console" panose="020B0609040504020204" pitchFamily="49" charset="0"/>
              </a:rPr>
              <a:t>iterative &amp; reflective methods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3800" dirty="0" smtClean="0">
                <a:latin typeface="Lucida Console" panose="020B0609040504020204" pitchFamily="49" charset="0"/>
              </a:rPr>
              <a:t>Health &amp; Disability Ethics Committee (#NTX/09/10/092) and AUT Ethics Committee (#10/110) </a:t>
            </a:r>
            <a:r>
              <a:rPr lang="en-NZ" sz="3800" dirty="0" smtClean="0">
                <a:latin typeface="Lucida Console" panose="020B0609040504020204" pitchFamily="49" charset="0"/>
              </a:rPr>
              <a:t>approval</a:t>
            </a:r>
            <a:endParaRPr lang="en-NZ" sz="3800" dirty="0" smtClean="0">
              <a:latin typeface="Lucida Console" panose="020B0609040504020204" pitchFamily="49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68937" y="17275103"/>
            <a:ext cx="29762639" cy="25371518"/>
            <a:chOff x="268937" y="17275103"/>
            <a:chExt cx="29762639" cy="25371518"/>
          </a:xfrm>
        </p:grpSpPr>
        <p:sp>
          <p:nvSpPr>
            <p:cNvPr id="16" name="TextBox 15"/>
            <p:cNvSpPr txBox="1"/>
            <p:nvPr/>
          </p:nvSpPr>
          <p:spPr>
            <a:xfrm>
              <a:off x="359595" y="17275103"/>
              <a:ext cx="29560784" cy="3185487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360000" rtlCol="0">
              <a:spAutoFit/>
            </a:bodyPr>
            <a:lstStyle/>
            <a:p>
              <a:pPr algn="ctr">
                <a:spcAft>
                  <a:spcPts val="1800"/>
                </a:spcAft>
              </a:pPr>
              <a:r>
                <a:rPr lang="en-NZ" sz="4800" b="1" dirty="0" smtClean="0">
                  <a:solidFill>
                    <a:schemeClr val="bg1"/>
                  </a:solidFill>
                  <a:latin typeface="Lucida Console" panose="020B0609040504020204" pitchFamily="49" charset="0"/>
                </a:rPr>
                <a:t>Key Findings: The VENIA Model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NZ" sz="4000" dirty="0" smtClean="0">
                  <a:latin typeface="Lucida Console" panose="020B0609040504020204" pitchFamily="49" charset="0"/>
                </a:rPr>
                <a:t>A knowledge-translation model that describes </a:t>
              </a:r>
              <a:r>
                <a:rPr lang="en-NZ" sz="4000" b="1" i="1" dirty="0" smtClean="0">
                  <a:latin typeface="Lucida Console" panose="020B0609040504020204" pitchFamily="49" charset="0"/>
                </a:rPr>
                <a:t>five critical moments </a:t>
              </a:r>
              <a:r>
                <a:rPr lang="en-NZ" sz="4000" dirty="0" smtClean="0">
                  <a:latin typeface="Lucida Console" panose="020B0609040504020204" pitchFamily="49" charset="0"/>
                </a:rPr>
                <a:t>in practice transformation</a:t>
              </a:r>
            </a:p>
            <a:p>
              <a:pPr marL="266700" indent="-266700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r>
                <a:rPr lang="en-NZ" sz="4000" dirty="0" smtClean="0">
                  <a:latin typeface="Lucida Console" panose="020B0609040504020204" pitchFamily="49" charset="0"/>
                </a:rPr>
                <a:t>A process for navigating the ‘space between’ the practice context and a conceptualisation of ‘occupational knowledge’ as </a:t>
              </a:r>
              <a:r>
                <a:rPr lang="en-NZ" sz="4000" b="1" i="1" dirty="0" smtClean="0">
                  <a:latin typeface="Lucida Console" panose="020B0609040504020204" pitchFamily="49" charset="0"/>
                </a:rPr>
                <a:t>useful</a:t>
              </a:r>
              <a:r>
                <a:rPr lang="en-NZ" sz="4000" dirty="0" smtClean="0">
                  <a:latin typeface="Lucida Console" panose="020B0609040504020204" pitchFamily="49" charset="0"/>
                </a:rPr>
                <a:t> for occupational practice in </a:t>
              </a:r>
              <a:r>
                <a:rPr lang="en-NZ" sz="4000" dirty="0" smtClean="0">
                  <a:latin typeface="Lucida Console" panose="020B0609040504020204" pitchFamily="49" charset="0"/>
                </a:rPr>
                <a:t>context</a:t>
              </a:r>
            </a:p>
            <a:p>
              <a:pPr>
                <a:spcAft>
                  <a:spcPts val="1200"/>
                </a:spcAft>
              </a:pPr>
              <a:endParaRPr lang="en-NZ" sz="800" dirty="0">
                <a:latin typeface="Lucida Console" panose="020B0609040504020204" pitchFamily="49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68937" y="20612174"/>
              <a:ext cx="29762639" cy="22034447"/>
              <a:chOff x="268937" y="20612174"/>
              <a:chExt cx="29762639" cy="22034447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532190" y="39694292"/>
                <a:ext cx="3499386" cy="29523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3341187" y="40018590"/>
                <a:ext cx="12600000" cy="2520000"/>
              </a:xfrm>
              <a:prstGeom prst="rect">
                <a:avLst/>
              </a:prstGeom>
              <a:noFill/>
              <a:ln w="3175">
                <a:solidFill>
                  <a:srgbClr val="00B0F0"/>
                </a:solidFill>
              </a:ln>
            </p:spPr>
            <p:txBody>
              <a:bodyPr wrap="square" numCol="1" rtlCol="0">
                <a:spAutoFit/>
              </a:bodyPr>
              <a:lstStyle/>
              <a:p>
                <a:pPr marL="457200" indent="-457200"/>
                <a:endParaRPr lang="en-NZ" sz="800" dirty="0" smtClean="0">
                  <a:solidFill>
                    <a:schemeClr val="tx2"/>
                  </a:solidFill>
                  <a:latin typeface="Lucida Console" panose="020B0609040504020204" pitchFamily="49" charset="0"/>
                </a:endParaRPr>
              </a:p>
              <a:p>
                <a:pPr marL="457200" indent="-457200"/>
                <a:r>
                  <a:rPr lang="en-NZ" sz="2000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Whiteford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, G. &amp; Townsend, E. (2011). Participatory </a:t>
                </a:r>
                <a:r>
                  <a:rPr lang="en-NZ" sz="2000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occupational justice framework 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(POJF, 2010): Enabling occupational participation and </a:t>
                </a:r>
                <a:r>
                  <a:rPr lang="en-NZ" sz="2000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inclusion. In 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F. </a:t>
                </a:r>
                <a:r>
                  <a:rPr lang="en-NZ" sz="2000" dirty="0" err="1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Kronenberg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, N. Pollard, &amp; D. </a:t>
                </a:r>
                <a:r>
                  <a:rPr lang="en-NZ" sz="2000" dirty="0" err="1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Sakellariou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 (</a:t>
                </a:r>
                <a:r>
                  <a:rPr lang="en-NZ" sz="2000" dirty="0" err="1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Eds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). </a:t>
                </a:r>
                <a:r>
                  <a:rPr lang="en-NZ" sz="2000" i="1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Occupational therapy </a:t>
                </a:r>
                <a:r>
                  <a:rPr lang="en-NZ" sz="2000" i="1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without </a:t>
                </a:r>
                <a:r>
                  <a:rPr lang="en-NZ" sz="2000" i="1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borders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 (2nd ed., pp.65-84). Edinburgh, UK</a:t>
                </a:r>
                <a:r>
                  <a:rPr lang="en-NZ" sz="2000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:</a:t>
                </a:r>
              </a:p>
              <a:p>
                <a:pPr marL="457200" indent="-457200"/>
                <a:r>
                  <a:rPr lang="en-NZ" sz="2000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 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Elsevier </a:t>
                </a:r>
                <a:r>
                  <a:rPr lang="en-NZ" sz="2000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Churchill 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Livingstone</a:t>
                </a:r>
                <a:r>
                  <a:rPr lang="en-NZ" sz="2000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.</a:t>
                </a:r>
                <a:r>
                  <a:rPr lang="en-NZ" sz="2000" b="1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 </a:t>
                </a:r>
                <a:endParaRPr lang="en-NZ" sz="2000" b="1" dirty="0" smtClean="0">
                  <a:solidFill>
                    <a:schemeClr val="tx2"/>
                  </a:solidFill>
                  <a:latin typeface="Lucida Console" panose="020B0609040504020204" pitchFamily="49" charset="0"/>
                </a:endParaRPr>
              </a:p>
              <a:p>
                <a:pPr marL="457200" indent="-457200"/>
                <a:r>
                  <a:rPr lang="en-NZ" sz="2000" b="1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An</a:t>
                </a:r>
                <a:r>
                  <a:rPr lang="en-NZ" sz="2000" b="1" dirty="0" smtClean="0">
                    <a:solidFill>
                      <a:srgbClr val="FF0000"/>
                    </a:solidFill>
                    <a:latin typeface="Lucida Console" panose="020B0609040504020204" pitchFamily="49" charset="0"/>
                  </a:rPr>
                  <a:t>d </a:t>
                </a:r>
                <a:r>
                  <a:rPr lang="en-NZ" sz="2000" b="1" dirty="0">
                    <a:solidFill>
                      <a:srgbClr val="FF0000"/>
                    </a:solidFill>
                    <a:latin typeface="Lucida Console" panose="020B0609040504020204" pitchFamily="49" charset="0"/>
                  </a:rPr>
                  <a:t>ref added for critical participatory </a:t>
                </a:r>
                <a:r>
                  <a:rPr lang="en-NZ" sz="2000" b="1" dirty="0" smtClean="0">
                    <a:solidFill>
                      <a:srgbClr val="FF0000"/>
                    </a:solidFill>
                    <a:latin typeface="Lucida Console" panose="020B0609040504020204" pitchFamily="49" charset="0"/>
                  </a:rPr>
                  <a:t>action</a:t>
                </a:r>
              </a:p>
              <a:p>
                <a:pPr marL="457200" indent="-457200"/>
                <a:endParaRPr lang="en-NZ" sz="2000" b="1" dirty="0">
                  <a:solidFill>
                    <a:schemeClr val="tx2"/>
                  </a:solidFill>
                  <a:latin typeface="Lucida Console" panose="020B0609040504020204" pitchFamily="49" charset="0"/>
                </a:endParaRPr>
              </a:p>
              <a:p>
                <a:pPr marL="457200" indent="-457200"/>
                <a:endParaRPr lang="en-NZ" sz="2000" dirty="0">
                  <a:solidFill>
                    <a:schemeClr val="tx2"/>
                  </a:solidFill>
                  <a:latin typeface="Lucida Console" panose="020B0609040504020204" pitchFamily="49" charset="0"/>
                </a:endParaRPr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268937" y="20612174"/>
                <a:ext cx="29675749" cy="19082118"/>
                <a:chOff x="268937" y="20612174"/>
                <a:chExt cx="29675749" cy="19082118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210995" y="20612174"/>
                  <a:ext cx="18080560" cy="19082118"/>
                </a:xfrm>
                <a:prstGeom prst="rect">
                  <a:avLst/>
                </a:prstGeom>
              </p:spPr>
            </p:pic>
            <p:sp>
              <p:nvSpPr>
                <p:cNvPr id="19" name="Rectangular Callout 18"/>
                <p:cNvSpPr/>
                <p:nvPr/>
              </p:nvSpPr>
              <p:spPr>
                <a:xfrm>
                  <a:off x="268937" y="20868952"/>
                  <a:ext cx="5851399" cy="4919407"/>
                </a:xfrm>
                <a:prstGeom prst="wedgeRectCallout">
                  <a:avLst>
                    <a:gd name="adj1" fmla="val 157362"/>
                    <a:gd name="adj2" fmla="val 88035"/>
                  </a:avLst>
                </a:prstGeom>
                <a:ln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spcAft>
                      <a:spcPts val="1200"/>
                    </a:spcAft>
                  </a:pPr>
                  <a:r>
                    <a:rPr lang="en-NZ" sz="3800" b="1" i="1" dirty="0" smtClean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Action for Occupational Praxis</a:t>
                  </a:r>
                  <a:endParaRPr lang="en-NZ" sz="3800" dirty="0">
                    <a:solidFill>
                      <a:schemeClr val="bg1"/>
                    </a:solidFill>
                    <a:latin typeface="Lucida Console" panose="020B0609040504020204" pitchFamily="49" charset="0"/>
                  </a:endParaRPr>
                </a:p>
                <a:p>
                  <a:pPr algn="ctr"/>
                  <a:r>
                    <a:rPr lang="en-NZ" sz="3400" dirty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A</a:t>
                  </a:r>
                  <a:r>
                    <a:rPr lang="en-NZ" sz="3400" dirty="0" smtClean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uthentic expression of practice as meaningful, occupational, family centred, </a:t>
                  </a:r>
                  <a:r>
                    <a:rPr lang="en-NZ" sz="3400" dirty="0" smtClean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&amp; culturally </a:t>
                  </a:r>
                  <a:r>
                    <a:rPr lang="en-NZ" sz="3400" dirty="0" smtClean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responsive.</a:t>
                  </a:r>
                  <a:endParaRPr lang="en-NZ" sz="3400" dirty="0">
                    <a:solidFill>
                      <a:schemeClr val="bg1"/>
                    </a:solidFill>
                    <a:latin typeface="Lucida Console" panose="020B0609040504020204" pitchFamily="49" charset="0"/>
                  </a:endParaRPr>
                </a:p>
              </p:txBody>
            </p:sp>
            <p:sp>
              <p:nvSpPr>
                <p:cNvPr id="22" name="Rectangular Callout 21"/>
                <p:cNvSpPr/>
                <p:nvPr/>
              </p:nvSpPr>
              <p:spPr>
                <a:xfrm>
                  <a:off x="24094686" y="20849139"/>
                  <a:ext cx="5850000" cy="7088038"/>
                </a:xfrm>
                <a:prstGeom prst="wedgeRectCallout">
                  <a:avLst>
                    <a:gd name="adj1" fmla="val -158782"/>
                    <a:gd name="adj2" fmla="val 64815"/>
                  </a:avLst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spcAft>
                      <a:spcPts val="1200"/>
                    </a:spcAft>
                  </a:pPr>
                  <a:r>
                    <a:rPr lang="en-NZ" sz="3800" b="1" i="1" dirty="0" smtClean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Integration</a:t>
                  </a:r>
                  <a:r>
                    <a:rPr lang="en-NZ" sz="3800" dirty="0" smtClean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 </a:t>
                  </a:r>
                </a:p>
                <a:p>
                  <a:pPr algn="ctr"/>
                  <a:r>
                    <a:rPr lang="en-NZ" sz="3500" dirty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I</a:t>
                  </a:r>
                  <a:r>
                    <a:rPr lang="en-NZ" sz="3500" dirty="0" smtClean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ncreased confidence with language &amp; practice; exploiting opportunities to sustain occupational practice (such as supervising students); signalling change through recertification, CPD, &amp; supervision</a:t>
                  </a:r>
                  <a:r>
                    <a:rPr lang="en-NZ" sz="3500" dirty="0">
                      <a:solidFill>
                        <a:schemeClr val="bg1"/>
                      </a:solidFill>
                    </a:rPr>
                    <a:t>. </a:t>
                  </a:r>
                  <a:endParaRPr lang="en-NZ" sz="3500" dirty="0">
                    <a:solidFill>
                      <a:schemeClr val="bg1"/>
                    </a:solidFill>
                    <a:latin typeface="Lucida Console" panose="020B0609040504020204" pitchFamily="49" charset="0"/>
                  </a:endParaRPr>
                </a:p>
              </p:txBody>
            </p:sp>
            <p:sp>
              <p:nvSpPr>
                <p:cNvPr id="23" name="Rectangular Callout 22"/>
                <p:cNvSpPr/>
                <p:nvPr/>
              </p:nvSpPr>
              <p:spPr>
                <a:xfrm>
                  <a:off x="359595" y="26084782"/>
                  <a:ext cx="5850000" cy="6055061"/>
                </a:xfrm>
                <a:prstGeom prst="wedgeRectCallout">
                  <a:avLst>
                    <a:gd name="adj1" fmla="val 162569"/>
                    <a:gd name="adj2" fmla="val 56387"/>
                  </a:avLst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spcAft>
                      <a:spcPts val="1200"/>
                    </a:spcAft>
                  </a:pPr>
                  <a:r>
                    <a:rPr lang="en-NZ" sz="3800" b="1" i="1" dirty="0" smtClean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Negotiation</a:t>
                  </a:r>
                  <a:r>
                    <a:rPr lang="en-NZ" sz="3800" dirty="0" smtClean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 </a:t>
                  </a:r>
                  <a:endParaRPr lang="en-NZ" sz="3800" dirty="0">
                    <a:solidFill>
                      <a:schemeClr val="bg1"/>
                    </a:solidFill>
                    <a:latin typeface="Lucida Console" panose="020B0609040504020204" pitchFamily="49" charset="0"/>
                  </a:endParaRPr>
                </a:p>
                <a:p>
                  <a:pPr algn="ctr"/>
                  <a:r>
                    <a:rPr lang="en-NZ" sz="3500" dirty="0" smtClean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Transforming </a:t>
                  </a:r>
                  <a:r>
                    <a:rPr lang="en-NZ" sz="3500" dirty="0" smtClean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practice through reframing barriers as opportunities; challenging </a:t>
                  </a:r>
                  <a:r>
                    <a:rPr lang="en-NZ" sz="3500" dirty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e</a:t>
                  </a:r>
                  <a:r>
                    <a:rPr lang="en-NZ" sz="3500" dirty="0" smtClean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xpectations </a:t>
                  </a:r>
                  <a:r>
                    <a:rPr lang="en-NZ" sz="3500" dirty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about </a:t>
                  </a:r>
                  <a:r>
                    <a:rPr lang="en-NZ" sz="3500" dirty="0" smtClean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the OT </a:t>
                  </a:r>
                  <a:r>
                    <a:rPr lang="en-NZ" sz="3500" dirty="0" smtClean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role; using occupational language overtly.</a:t>
                  </a:r>
                  <a:endParaRPr lang="en-NZ" sz="3500" dirty="0">
                    <a:solidFill>
                      <a:schemeClr val="bg1"/>
                    </a:solidFill>
                    <a:latin typeface="Lucida Console" panose="020B0609040504020204" pitchFamily="49" charset="0"/>
                  </a:endParaRPr>
                </a:p>
              </p:txBody>
            </p:sp>
            <p:sp>
              <p:nvSpPr>
                <p:cNvPr id="24" name="Rectangular Callout 23"/>
                <p:cNvSpPr/>
                <p:nvPr/>
              </p:nvSpPr>
              <p:spPr>
                <a:xfrm>
                  <a:off x="24094686" y="28281287"/>
                  <a:ext cx="5850000" cy="6516463"/>
                </a:xfrm>
                <a:prstGeom prst="wedgeRectCallout">
                  <a:avLst>
                    <a:gd name="adj1" fmla="val -164742"/>
                    <a:gd name="adj2" fmla="val 22857"/>
                  </a:avLst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spcAft>
                      <a:spcPts val="1200"/>
                    </a:spcAft>
                  </a:pPr>
                  <a:r>
                    <a:rPr lang="en-NZ" sz="3800" b="1" i="1" dirty="0" smtClean="0">
                      <a:latin typeface="Lucida Console" panose="020B0609040504020204" pitchFamily="49" charset="0"/>
                    </a:rPr>
                    <a:t>Exploration</a:t>
                  </a:r>
                  <a:endParaRPr lang="en-NZ" sz="3800" dirty="0">
                    <a:latin typeface="Lucida Console" panose="020B0609040504020204" pitchFamily="49" charset="0"/>
                  </a:endParaRPr>
                </a:p>
                <a:p>
                  <a:pPr algn="ctr"/>
                  <a:r>
                    <a:rPr lang="en-NZ" sz="3500" dirty="0" smtClean="0">
                      <a:latin typeface="Lucida Console" panose="020B0609040504020204" pitchFamily="49" charset="0"/>
                    </a:rPr>
                    <a:t>‘Trying on’ occupational practice by accessing &amp; critiquing knowledge; using occupational language covertly; managing information carefully; and accessing social media.</a:t>
                  </a:r>
                  <a:endParaRPr lang="en-NZ" sz="3500" dirty="0">
                    <a:latin typeface="Lucida Console" panose="020B0609040504020204" pitchFamily="49" charset="0"/>
                  </a:endParaRPr>
                </a:p>
              </p:txBody>
            </p:sp>
            <p:sp>
              <p:nvSpPr>
                <p:cNvPr id="25" name="Rectangular Callout 24"/>
                <p:cNvSpPr/>
                <p:nvPr/>
              </p:nvSpPr>
              <p:spPr>
                <a:xfrm>
                  <a:off x="359595" y="32464141"/>
                  <a:ext cx="5850000" cy="7230151"/>
                </a:xfrm>
                <a:prstGeom prst="wedgeRectCallout">
                  <a:avLst>
                    <a:gd name="adj1" fmla="val 174818"/>
                    <a:gd name="adj2" fmla="val -14182"/>
                  </a:avLst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spcAft>
                      <a:spcPts val="1200"/>
                    </a:spcAft>
                  </a:pPr>
                  <a:r>
                    <a:rPr lang="en-NZ" sz="3800" b="1" i="1" dirty="0" smtClean="0">
                      <a:latin typeface="Lucida Console" panose="020B0609040504020204" pitchFamily="49" charset="0"/>
                    </a:rPr>
                    <a:t>Validation</a:t>
                  </a:r>
                  <a:r>
                    <a:rPr lang="en-NZ" sz="3800" dirty="0" smtClean="0">
                      <a:latin typeface="Lucida Console" panose="020B0609040504020204" pitchFamily="49" charset="0"/>
                    </a:rPr>
                    <a:t> </a:t>
                  </a:r>
                </a:p>
                <a:p>
                  <a:pPr algn="ctr"/>
                  <a:r>
                    <a:rPr lang="en-NZ" sz="3500" dirty="0" smtClean="0">
                      <a:latin typeface="Lucida Console" panose="020B0609040504020204" pitchFamily="49" charset="0"/>
                    </a:rPr>
                    <a:t>Acknowledgment that change could not begin without recognition  of the barriers to occupational practice, and the significant trust, courage, and resources required to change practice.</a:t>
                  </a:r>
                  <a:endParaRPr lang="en-NZ" sz="3500" dirty="0">
                    <a:latin typeface="Lucida Console" panose="020B0609040504020204" pitchFamily="49" charset="0"/>
                  </a:endParaRPr>
                </a:p>
              </p:txBody>
            </p:sp>
            <p:sp>
              <p:nvSpPr>
                <p:cNvPr id="26" name="Rectangular Callout 25"/>
                <p:cNvSpPr/>
                <p:nvPr/>
              </p:nvSpPr>
              <p:spPr>
                <a:xfrm>
                  <a:off x="24090099" y="35141860"/>
                  <a:ext cx="5850000" cy="4284215"/>
                </a:xfrm>
                <a:prstGeom prst="wedgeRectCallout">
                  <a:avLst>
                    <a:gd name="adj1" fmla="val -165256"/>
                    <a:gd name="adj2" fmla="val -28680"/>
                  </a:avLst>
                </a:prstGeom>
              </p:spPr>
              <p:style>
                <a:lnRef idx="1">
                  <a:schemeClr val="accent5"/>
                </a:lnRef>
                <a:fillRef idx="3">
                  <a:schemeClr val="accent5"/>
                </a:fillRef>
                <a:effectRef idx="2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spcAft>
                      <a:spcPts val="1200"/>
                    </a:spcAft>
                  </a:pPr>
                  <a:r>
                    <a:rPr lang="en-NZ" sz="3800" b="1" i="1" dirty="0" smtClean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Working with others </a:t>
                  </a:r>
                  <a:r>
                    <a:rPr lang="en-NZ" sz="3800" dirty="0" smtClean="0">
                      <a:solidFill>
                        <a:schemeClr val="bg1"/>
                      </a:solidFill>
                      <a:latin typeface="Lucida Console" panose="020B0609040504020204" pitchFamily="49" charset="0"/>
                    </a:rPr>
                    <a:t>to construct &amp; critique knowledge &amp; practice was imperative to changing practice</a:t>
                  </a:r>
                  <a:endParaRPr lang="en-NZ" sz="3800" dirty="0">
                    <a:solidFill>
                      <a:schemeClr val="bg1"/>
                    </a:solidFill>
                    <a:latin typeface="Lucida Console" panose="020B0609040504020204" pitchFamily="49" charset="0"/>
                  </a:endParaRPr>
                </a:p>
              </p:txBody>
            </p:sp>
          </p:grpSp>
          <p:sp>
            <p:nvSpPr>
              <p:cNvPr id="18" name="TextBox 17"/>
              <p:cNvSpPr txBox="1"/>
              <p:nvPr/>
            </p:nvSpPr>
            <p:spPr>
              <a:xfrm>
                <a:off x="379315" y="40018590"/>
                <a:ext cx="12600000" cy="2520000"/>
              </a:xfrm>
              <a:prstGeom prst="rect">
                <a:avLst/>
              </a:prstGeom>
              <a:noFill/>
              <a:ln w="3175">
                <a:solidFill>
                  <a:srgbClr val="00B0F0"/>
                </a:solidFill>
              </a:ln>
            </p:spPr>
            <p:txBody>
              <a:bodyPr wrap="square" numCol="1" rtlCol="0">
                <a:spAutoFit/>
              </a:bodyPr>
              <a:lstStyle/>
              <a:p>
                <a:r>
                  <a:rPr lang="en-NZ" sz="2800" b="1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References</a:t>
                </a:r>
                <a:r>
                  <a:rPr lang="en-NZ" sz="2800" b="1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:</a:t>
                </a:r>
              </a:p>
              <a:p>
                <a:endParaRPr lang="en-NZ" sz="800" b="1" dirty="0" smtClean="0">
                  <a:solidFill>
                    <a:schemeClr val="tx2"/>
                  </a:solidFill>
                  <a:latin typeface="Lucida Console" panose="020B0609040504020204" pitchFamily="49" charset="0"/>
                </a:endParaRPr>
              </a:p>
              <a:p>
                <a:pPr marL="457200" indent="-457200"/>
                <a:r>
                  <a:rPr lang="en-NZ" sz="2000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Nicholson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, E. (</a:t>
                </a:r>
                <a:r>
                  <a:rPr lang="en-NZ" sz="2000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2013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). </a:t>
                </a:r>
                <a:r>
                  <a:rPr lang="en-NZ" sz="2000" i="1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Collective action and the </a:t>
                </a:r>
                <a:r>
                  <a:rPr lang="en-NZ" sz="2000" i="1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transformation of occupational therapy practice</a:t>
                </a:r>
                <a:r>
                  <a:rPr lang="en-NZ" sz="2000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. 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Unpublished doctoral </a:t>
                </a:r>
                <a:r>
                  <a:rPr lang="en-NZ" sz="2000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thesis; Auckland University of Technology, 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New Zealand</a:t>
                </a:r>
                <a:r>
                  <a:rPr lang="en-NZ" sz="2000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.</a:t>
                </a:r>
              </a:p>
              <a:p>
                <a:pPr marL="457200" indent="-457200"/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Rodger, S., </a:t>
                </a:r>
                <a:r>
                  <a:rPr lang="en-NZ" sz="2000" dirty="0" err="1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Ashburner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, J., &amp; Hinder, E. (2012). Sensory interventions for </a:t>
                </a:r>
                <a:r>
                  <a:rPr lang="en-NZ" sz="2000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children: Where 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does our profession stand? </a:t>
                </a:r>
                <a:r>
                  <a:rPr lang="en-NZ" sz="2000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(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Invited editorial). </a:t>
                </a:r>
                <a:r>
                  <a:rPr lang="en-NZ" sz="2000" i="1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Australian </a:t>
                </a:r>
                <a:r>
                  <a:rPr lang="en-NZ" sz="2000" i="1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Occupational </a:t>
                </a:r>
                <a:r>
                  <a:rPr lang="en-NZ" sz="2000" i="1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Therapy Journal, 59</a:t>
                </a:r>
                <a:r>
                  <a:rPr lang="en-NZ" sz="2000" dirty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, p. 337-338</a:t>
                </a:r>
                <a:r>
                  <a:rPr lang="en-NZ" sz="2000" dirty="0" smtClean="0">
                    <a:solidFill>
                      <a:schemeClr val="tx2"/>
                    </a:solidFill>
                    <a:latin typeface="Lucida Console" panose="020B0609040504020204" pitchFamily="49" charset="0"/>
                  </a:rPr>
                  <a:t>.</a:t>
                </a:r>
                <a:endParaRPr lang="en-NZ" sz="2000" dirty="0">
                  <a:solidFill>
                    <a:schemeClr val="tx2"/>
                  </a:solidFill>
                  <a:latin typeface="Lucida Console" panose="020B0609040504020204" pitchFamily="49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506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543</Words>
  <Application>Microsoft Office PowerPoint</Application>
  <PresentationFormat>Custom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Lucida Console</vt:lpstr>
      <vt:lpstr>Office Theme</vt:lpstr>
      <vt:lpstr>PowerPoint Presentation</vt:lpstr>
    </vt:vector>
  </TitlesOfParts>
  <Company>AUT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enichols</dc:creator>
  <cp:lastModifiedBy>Clare Hocking</cp:lastModifiedBy>
  <cp:revision>44</cp:revision>
  <cp:lastPrinted>2014-05-13T00:13:45Z</cp:lastPrinted>
  <dcterms:created xsi:type="dcterms:W3CDTF">2014-05-12T01:44:14Z</dcterms:created>
  <dcterms:modified xsi:type="dcterms:W3CDTF">2014-05-13T02:19:50Z</dcterms:modified>
</cp:coreProperties>
</file>