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75" r:id="rId3"/>
  </p:sldMasterIdLst>
  <p:sldIdLst>
    <p:sldId id="256" r:id="rId4"/>
    <p:sldId id="258" r:id="rId5"/>
    <p:sldId id="257" r:id="rId6"/>
    <p:sldId id="260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lang="en-US" sz="4800" b="0" cap="none" spc="-150" dirty="0">
                <a:ln w="3175">
                  <a:solidFill>
                    <a:schemeClr val="bg2">
                      <a:lumMod val="75000"/>
                      <a:lumOff val="25000"/>
                      <a:alpha val="75000"/>
                    </a:schemeClr>
                  </a:solidFill>
                </a:ln>
                <a:gradFill flip="none" rotWithShape="1">
                  <a:gsLst>
                    <a:gs pos="0">
                      <a:schemeClr val="tx1"/>
                    </a:gs>
                    <a:gs pos="61000">
                      <a:schemeClr val="accent2">
                        <a:lumMod val="20000"/>
                        <a:lumOff val="80000"/>
                      </a:schemeClr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114300" dir="2700000" algn="tl" rotWithShape="0">
                    <a:prstClr val="black">
                      <a:alpha val="51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lvl="0" algn="l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-01055_Template_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955675" y="1905000"/>
            <a:ext cx="10099675" cy="22816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lang="en-US" sz="12000" b="1" kern="1200" spc="-770" dirty="0" smtClean="0">
                <a:ln w="11430">
                  <a:solidFill>
                    <a:schemeClr val="bg2">
                      <a:lumMod val="50000"/>
                      <a:lumOff val="50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37000">
                      <a:schemeClr val="tx1"/>
                    </a:gs>
                    <a:gs pos="85000">
                      <a:srgbClr val="2D84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indent="0" algn="r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pitchFamily="34" charset="0"/>
              <a:buNone/>
            </a:pPr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66081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0911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5364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4435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98354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45003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-01055_Template_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955675" y="1905000"/>
            <a:ext cx="10099675" cy="22816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lang="en-US" sz="12000" b="1" kern="1200" spc="-770" dirty="0" smtClean="0">
                <a:ln w="11430">
                  <a:solidFill>
                    <a:schemeClr val="bg2">
                      <a:lumMod val="50000"/>
                      <a:lumOff val="50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37000">
                      <a:schemeClr val="tx1"/>
                    </a:gs>
                    <a:gs pos="85000">
                      <a:srgbClr val="2D84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indent="0" algn="r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pitchFamily="34" charset="0"/>
              <a:buNone/>
            </a:pPr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301469" y="10886"/>
            <a:ext cx="1390005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phrases.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This</a:t>
            </a:r>
            <a:r>
              <a:rPr lang="en-US" sz="1600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animation looks best on a medium or dark colored background. The text will be hard to read on very light or very dark backgrounds.</a:t>
            </a:r>
            <a:endParaRPr lang="en-US" sz="1600" dirty="0" smtClean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10345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71121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6695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47754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501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 algn="l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>
          <a:ln w="3175">
            <a:solidFill>
              <a:schemeClr val="bg2">
                <a:lumMod val="75000"/>
                <a:lumOff val="25000"/>
                <a:alpha val="75000"/>
              </a:schemeClr>
            </a:solidFill>
          </a:ln>
          <a:gradFill flip="none" rotWithShape="1">
            <a:gsLst>
              <a:gs pos="0">
                <a:schemeClr val="tx1"/>
              </a:gs>
              <a:gs pos="61000">
                <a:schemeClr val="accent2">
                  <a:lumMod val="20000"/>
                  <a:lumOff val="80000"/>
                </a:schemeClr>
              </a:gs>
              <a:gs pos="86000">
                <a:schemeClr val="tx1"/>
              </a:gs>
            </a:gsLst>
            <a:lin ang="5400000" scaled="0"/>
            <a:tileRect/>
          </a:gradFill>
          <a:effectLst>
            <a:outerShdw blurRad="114300" dir="2700000" algn="tl" rotWithShape="0">
              <a:prstClr val="black">
                <a:alpha val="51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 algn="l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>
          <a:ln w="3175">
            <a:solidFill>
              <a:schemeClr val="bg2">
                <a:lumMod val="75000"/>
                <a:lumOff val="25000"/>
                <a:alpha val="75000"/>
              </a:schemeClr>
            </a:solidFill>
          </a:ln>
          <a:gradFill flip="none" rotWithShape="1">
            <a:gsLst>
              <a:gs pos="0">
                <a:schemeClr val="tx1"/>
              </a:gs>
              <a:gs pos="61000">
                <a:schemeClr val="accent2">
                  <a:lumMod val="20000"/>
                  <a:lumOff val="80000"/>
                </a:schemeClr>
              </a:gs>
              <a:gs pos="86000">
                <a:schemeClr val="tx1"/>
              </a:gs>
            </a:gsLst>
            <a:lin ang="5400000" scaled="0"/>
            <a:tileRect/>
          </a:gradFill>
          <a:effectLst>
            <a:outerShdw blurRad="114300" dir="2700000" algn="tl" rotWithShape="0">
              <a:prstClr val="black">
                <a:alpha val="51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DD4EB-E7BD-47EF-A2D1-8F9ACBBA40EF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CE806-FF2D-4385-93E0-7B8C18578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7879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Character Acting: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707282"/>
          </a:xfrm>
        </p:spPr>
        <p:txBody>
          <a:bodyPr>
            <a:normAutofit/>
          </a:bodyPr>
          <a:lstStyle/>
          <a:p>
            <a:r>
              <a:rPr lang="en-NZ" dirty="0" smtClean="0"/>
              <a:t>A Case for Better Animation </a:t>
            </a:r>
            <a:r>
              <a:rPr lang="en-NZ" dirty="0" smtClean="0"/>
              <a:t>Reference</a:t>
            </a:r>
          </a:p>
          <a:p>
            <a:endParaRPr lang="en-NZ" dirty="0" smtClean="0"/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NZ" sz="1800" dirty="0" smtClean="0"/>
              <a:t>Jason Kennedy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NZ" sz="1800" dirty="0" smtClean="0"/>
              <a:t>Lecturer in 3D Animation</a:t>
            </a:r>
            <a:endParaRPr lang="en-NZ" sz="1800" dirty="0" smtClean="0"/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NZ" sz="1800" dirty="0" smtClean="0"/>
              <a:t>Auckland University of Technology</a:t>
            </a:r>
            <a:endParaRPr lang="en-NZ" sz="18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Reference?  What’s that?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4" y="1772816"/>
            <a:ext cx="4536504" cy="5085184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Some animators simply sit down and start drawing (or posing)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Works </a:t>
            </a:r>
            <a:r>
              <a:rPr lang="en-NZ" dirty="0" smtClean="0"/>
              <a:t>well for quickly getting ideas on paper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But</a:t>
            </a:r>
            <a:r>
              <a:rPr lang="en-NZ" dirty="0" smtClean="0"/>
              <a:t>... susceptible to cliché, repetition of ideas, and incorrect assumptions about movement and emotions </a:t>
            </a:r>
          </a:p>
          <a:p>
            <a:endParaRPr lang="en-NZ" dirty="0" smtClean="0"/>
          </a:p>
          <a:p>
            <a:r>
              <a:rPr lang="en-NZ" dirty="0" smtClean="0"/>
              <a:t>Gathering reference involves: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Studying/drawing </a:t>
            </a:r>
            <a:r>
              <a:rPr lang="en-NZ" dirty="0" smtClean="0"/>
              <a:t>from life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Sifting </a:t>
            </a:r>
            <a:r>
              <a:rPr lang="en-NZ" dirty="0" smtClean="0"/>
              <a:t>through relevant visual material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Recording </a:t>
            </a:r>
            <a:r>
              <a:rPr lang="en-NZ" dirty="0" smtClean="0"/>
              <a:t>someone acting out your character’s performance</a:t>
            </a:r>
          </a:p>
        </p:txBody>
      </p:sp>
      <p:pic>
        <p:nvPicPr>
          <p:cNvPr id="4" name="Picture 2" descr="http://www.navone.org/Media/AnimationThumbs/image/syndrome_thumb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4211960" cy="32445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508518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(</a:t>
            </a:r>
            <a:r>
              <a:rPr lang="en-NZ" dirty="0" err="1" smtClean="0"/>
              <a:t>Navone</a:t>
            </a:r>
            <a:r>
              <a:rPr lang="en-NZ" dirty="0" smtClean="0"/>
              <a:t>, 2004)</a:t>
            </a:r>
            <a:endParaRPr lang="en-NZ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You really think you know better?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5032376"/>
          </a:xfrm>
        </p:spPr>
        <p:txBody>
          <a:bodyPr>
            <a:normAutofit lnSpcReduction="10000"/>
          </a:bodyPr>
          <a:lstStyle/>
          <a:p>
            <a:r>
              <a:rPr lang="en-NZ" sz="2400" i="1" dirty="0" smtClean="0"/>
              <a:t>Buddy, you’ve got some nerve.  </a:t>
            </a:r>
            <a:br>
              <a:rPr lang="en-NZ" sz="2400" i="1" dirty="0" smtClean="0"/>
            </a:br>
            <a:r>
              <a:rPr lang="en-NZ" sz="2400" i="1" dirty="0" smtClean="0"/>
              <a:t>Just look at all the quality </a:t>
            </a:r>
            <a:br>
              <a:rPr lang="en-NZ" sz="2400" i="1" dirty="0" smtClean="0"/>
            </a:br>
            <a:r>
              <a:rPr lang="en-NZ" sz="2400" i="1" dirty="0" smtClean="0"/>
              <a:t>animation that’s out there.  </a:t>
            </a:r>
            <a:br>
              <a:rPr lang="en-NZ" sz="2400" i="1" dirty="0" smtClean="0"/>
            </a:br>
            <a:r>
              <a:rPr lang="en-NZ" sz="2400" i="1" dirty="0" smtClean="0"/>
              <a:t>We’ve been doing this for years </a:t>
            </a:r>
            <a:br>
              <a:rPr lang="en-NZ" sz="2400" i="1" dirty="0" smtClean="0"/>
            </a:br>
            <a:r>
              <a:rPr lang="en-NZ" sz="2400" i="1" dirty="0" smtClean="0"/>
              <a:t>and I think we’ve worked it out </a:t>
            </a:r>
            <a:br>
              <a:rPr lang="en-NZ" sz="2400" i="1" dirty="0" smtClean="0"/>
            </a:br>
            <a:r>
              <a:rPr lang="en-NZ" sz="2400" i="1" dirty="0" smtClean="0"/>
              <a:t>pretty damned well.</a:t>
            </a:r>
          </a:p>
          <a:p>
            <a:endParaRPr lang="en-NZ" dirty="0" smtClean="0"/>
          </a:p>
          <a:p>
            <a:r>
              <a:rPr lang="en-NZ" dirty="0" smtClean="0"/>
              <a:t>Perhaps, but consider this: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Most animators are not trained actors</a:t>
            </a:r>
          </a:p>
          <a:p>
            <a:pPr lvl="1"/>
            <a:r>
              <a:rPr lang="en-NZ" dirty="0" smtClean="0"/>
              <a:t>Animators act out their own reference</a:t>
            </a:r>
          </a:p>
          <a:p>
            <a:pPr lvl="1"/>
            <a:r>
              <a:rPr lang="en-NZ" dirty="0" smtClean="0"/>
              <a:t>Most animation lacks emotionally-connected performances.</a:t>
            </a:r>
          </a:p>
          <a:p>
            <a:pPr lvl="1"/>
            <a:r>
              <a:rPr lang="en-NZ" dirty="0" smtClean="0"/>
              <a:t>Emotional acting is difficult even for trained actors</a:t>
            </a:r>
          </a:p>
        </p:txBody>
      </p:sp>
      <p:sp>
        <p:nvSpPr>
          <p:cNvPr id="6146" name="AutoShape 2" descr="http://cdn.memegenerator.net/instances/400x/38068079.jpg"/>
          <p:cNvSpPr>
            <a:spLocks noChangeAspect="1" noChangeArrowheads="1"/>
          </p:cNvSpPr>
          <p:nvPr/>
        </p:nvSpPr>
        <p:spPr bwMode="auto">
          <a:xfrm>
            <a:off x="155575" y="-1828800"/>
            <a:ext cx="3810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148" name="AutoShape 4" descr="http://cdn.memegenerator.net/instances/400x/38068079.jpg"/>
          <p:cNvSpPr>
            <a:spLocks noChangeAspect="1" noChangeArrowheads="1"/>
          </p:cNvSpPr>
          <p:nvPr/>
        </p:nvSpPr>
        <p:spPr bwMode="auto">
          <a:xfrm>
            <a:off x="155575" y="-1828800"/>
            <a:ext cx="3810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6150" name="Picture 6" descr="http://cdn.meme.li/instances/400x/38068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628800"/>
            <a:ext cx="3203848" cy="32038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Video Reference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5032376"/>
          </a:xfrm>
        </p:spPr>
        <p:txBody>
          <a:bodyPr>
            <a:normAutofit/>
          </a:bodyPr>
          <a:lstStyle/>
          <a:p>
            <a:r>
              <a:rPr lang="en-NZ" dirty="0" smtClean="0"/>
              <a:t>A loose blueprint of acting choices used to provide additional inspiration a guidance to physically and emotionally complex movements.</a:t>
            </a:r>
          </a:p>
        </p:txBody>
      </p:sp>
      <p:pic>
        <p:nvPicPr>
          <p:cNvPr id="2050" name="Picture 2" descr="http://www.synchrolux.com/wp-content/uploads/2008/03/jeffgaborvidr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501008"/>
            <a:ext cx="5002306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Video Reference</a:t>
            </a:r>
            <a:endParaRPr lang="en-NZ" dirty="0"/>
          </a:p>
        </p:txBody>
      </p:sp>
      <p:pic>
        <p:nvPicPr>
          <p:cNvPr id="36868" name="Picture 4" descr="http://www.impawards.com/2013/posters/e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305300" cy="6353175"/>
          </a:xfrm>
          <a:prstGeom prst="rect">
            <a:avLst/>
          </a:prstGeom>
          <a:noFill/>
        </p:spPr>
      </p:pic>
      <p:pic>
        <p:nvPicPr>
          <p:cNvPr id="36870" name="Picture 6" descr="http://realhdwallpaper.com/wp-content/uploads/2013/05/The-Croods-Movie-HD-Wallp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348880"/>
            <a:ext cx="4248472" cy="4248472"/>
          </a:xfrm>
          <a:prstGeom prst="rect">
            <a:avLst/>
          </a:prstGeom>
          <a:noFill/>
        </p:spPr>
      </p:pic>
      <p:pic>
        <p:nvPicPr>
          <p:cNvPr id="36872" name="Picture 8" descr="http://www.licensingitalia.it/files/contenuti/images/Croo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548680"/>
            <a:ext cx="4284613" cy="173649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300" dirty="0" smtClean="0"/>
              <a:t>Acting for Live-Action </a:t>
            </a:r>
            <a:r>
              <a:rPr lang="en-NZ" sz="4300" dirty="0" err="1" smtClean="0"/>
              <a:t>vs</a:t>
            </a:r>
            <a:r>
              <a:rPr lang="en-NZ" sz="4300" dirty="0" smtClean="0"/>
              <a:t> Animation</a:t>
            </a:r>
            <a:endParaRPr lang="en-NZ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25624"/>
            <a:ext cx="7886700" cy="5032376"/>
          </a:xfrm>
        </p:spPr>
        <p:txBody>
          <a:bodyPr numCol="2" spcCol="540000">
            <a:normAutofit/>
          </a:bodyPr>
          <a:lstStyle/>
          <a:p>
            <a:r>
              <a:rPr lang="en-NZ" u="sng" dirty="0" smtClean="0"/>
              <a:t>Actor</a:t>
            </a:r>
          </a:p>
          <a:p>
            <a:endParaRPr lang="en-NZ" sz="2000" dirty="0" smtClean="0"/>
          </a:p>
          <a:p>
            <a:r>
              <a:rPr lang="en-NZ" sz="2000" dirty="0" smtClean="0"/>
              <a:t>Performance flows naturally</a:t>
            </a:r>
          </a:p>
          <a:p>
            <a:r>
              <a:rPr lang="en-NZ" sz="2000" dirty="0" smtClean="0"/>
              <a:t>Actor is own instrument</a:t>
            </a:r>
          </a:p>
          <a:p>
            <a:r>
              <a:rPr lang="en-NZ" sz="2000" dirty="0" smtClean="0"/>
              <a:t>Creates a performance on its own</a:t>
            </a:r>
          </a:p>
          <a:p>
            <a:r>
              <a:rPr lang="en-NZ" sz="2000" dirty="0" smtClean="0"/>
              <a:t>Does not focus on specific gestures</a:t>
            </a:r>
          </a:p>
          <a:p>
            <a:r>
              <a:rPr lang="en-NZ" sz="2000" dirty="0" smtClean="0"/>
              <a:t>Spontaneity</a:t>
            </a:r>
          </a:p>
          <a:p>
            <a:r>
              <a:rPr lang="en-NZ" sz="2000" dirty="0" smtClean="0"/>
              <a:t>Organic interactions with a cast (natural chemistry)</a:t>
            </a:r>
          </a:p>
          <a:p>
            <a:r>
              <a:rPr lang="en-NZ" sz="2000" dirty="0" smtClean="0"/>
              <a:t>Immediate feedback</a:t>
            </a:r>
          </a:p>
          <a:p>
            <a:endParaRPr lang="en-NZ" u="sng" dirty="0" smtClean="0"/>
          </a:p>
          <a:p>
            <a:r>
              <a:rPr lang="en-NZ" u="sng" dirty="0" smtClean="0"/>
              <a:t>Animated Character</a:t>
            </a:r>
          </a:p>
          <a:p>
            <a:endParaRPr lang="en-NZ" sz="2000" dirty="0" smtClean="0"/>
          </a:p>
          <a:p>
            <a:r>
              <a:rPr lang="en-NZ" sz="2000" dirty="0" smtClean="0"/>
              <a:t>Animator injects performance</a:t>
            </a:r>
          </a:p>
          <a:p>
            <a:r>
              <a:rPr lang="en-NZ" sz="2000" dirty="0" smtClean="0"/>
              <a:t>Functionally useless by itself</a:t>
            </a:r>
          </a:p>
          <a:p>
            <a:endParaRPr lang="en-NZ" sz="2000" dirty="0" smtClean="0"/>
          </a:p>
          <a:p>
            <a:endParaRPr lang="en-NZ" sz="2000" dirty="0" smtClean="0"/>
          </a:p>
          <a:p>
            <a:r>
              <a:rPr lang="en-NZ" sz="2000" dirty="0" smtClean="0"/>
              <a:t>Specifically crafted gestures to tell story</a:t>
            </a:r>
          </a:p>
          <a:p>
            <a:r>
              <a:rPr lang="en-NZ" sz="2000" dirty="0" smtClean="0"/>
              <a:t>Illusion of spontaneity</a:t>
            </a:r>
          </a:p>
          <a:p>
            <a:r>
              <a:rPr lang="en-NZ" sz="2000" dirty="0" smtClean="0"/>
              <a:t>Each performance constructed separately by animator</a:t>
            </a:r>
          </a:p>
          <a:p>
            <a:r>
              <a:rPr lang="en-NZ" sz="2000" dirty="0" smtClean="0"/>
              <a:t>Delayed feedback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Appropriateness of Method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Emotionally-connected </a:t>
            </a:r>
            <a:br>
              <a:rPr lang="en-NZ" dirty="0" smtClean="0"/>
            </a:br>
            <a:r>
              <a:rPr lang="en-NZ" dirty="0" smtClean="0"/>
              <a:t>reference would best serve </a:t>
            </a:r>
            <a:br>
              <a:rPr lang="en-NZ" dirty="0" smtClean="0"/>
            </a:br>
            <a:r>
              <a:rPr lang="en-NZ" dirty="0" smtClean="0"/>
              <a:t>an animation that necessarily </a:t>
            </a:r>
            <a:br>
              <a:rPr lang="en-NZ" dirty="0" smtClean="0"/>
            </a:br>
            <a:r>
              <a:rPr lang="en-NZ" dirty="0" smtClean="0"/>
              <a:t>involves a large emotional </a:t>
            </a:r>
            <a:br>
              <a:rPr lang="en-NZ" dirty="0" smtClean="0"/>
            </a:br>
            <a:r>
              <a:rPr lang="en-NZ" dirty="0" smtClean="0"/>
              <a:t>range.</a:t>
            </a:r>
          </a:p>
          <a:p>
            <a:endParaRPr lang="en-NZ" dirty="0" smtClean="0"/>
          </a:p>
          <a:p>
            <a:pPr lvl="1"/>
            <a:r>
              <a:rPr lang="en-NZ" dirty="0" smtClean="0"/>
              <a:t>Many animations do not have such requirements and can subsist off of superficial acting</a:t>
            </a:r>
          </a:p>
          <a:p>
            <a:endParaRPr lang="en-NZ" dirty="0" smtClean="0"/>
          </a:p>
          <a:p>
            <a:r>
              <a:rPr lang="en-NZ" dirty="0" smtClean="0"/>
              <a:t>Character-driven stories are also good candidates</a:t>
            </a:r>
          </a:p>
        </p:txBody>
      </p:sp>
      <p:pic>
        <p:nvPicPr>
          <p:cNvPr id="2050" name="Picture 2" descr="http://www.torontoist.com/attachments/toronto_jonathang/2007_2_17RyanLar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916832"/>
            <a:ext cx="3563888" cy="20068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Acting “Methods”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771727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Stanislavski “method acting” most common among animators with some acting training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Too often leads to recall of emotions rather than active engagement with emotions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Actor can lose awareness of personal reality while trying to operate within a specific method technique</a:t>
            </a:r>
          </a:p>
          <a:p>
            <a:pPr lvl="1"/>
            <a:endParaRPr lang="en-NZ" dirty="0" smtClean="0"/>
          </a:p>
          <a:p>
            <a:r>
              <a:rPr lang="en-NZ" dirty="0" smtClean="0"/>
              <a:t>Morris’ </a:t>
            </a:r>
            <a:r>
              <a:rPr lang="en-NZ" i="1" dirty="0" smtClean="0"/>
              <a:t>BEING </a:t>
            </a:r>
            <a:r>
              <a:rPr lang="en-NZ" dirty="0" smtClean="0"/>
              <a:t>technique provides a better foundation for creating emotionally-centred reference for animation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Dynamic engagement with emotions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Active and unpredictable, just like life</a:t>
            </a:r>
          </a:p>
          <a:p>
            <a:endParaRPr lang="en-NZ" dirty="0" smtClean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Metallic_Purple_Template_Segoe_TP10286765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ransparentOverlapText_16x9.potx" id="{3C679AAD-00F1-43C6-AA07-CDF7466DD6D7}" vid="{E81F2B60-FC17-4324-AB03-0190A0C879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TS010286765</Template>
  <TotalTime>152</TotalTime>
  <Words>261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1_Metallic_Purple_Template_Segoe_TP10286765</vt:lpstr>
      <vt:lpstr>White with Courier font for code slides</vt:lpstr>
      <vt:lpstr>office theme</vt:lpstr>
      <vt:lpstr>Character Acting:</vt:lpstr>
      <vt:lpstr>Reference?  What’s that?</vt:lpstr>
      <vt:lpstr>You really think you know better?</vt:lpstr>
      <vt:lpstr>Video Reference</vt:lpstr>
      <vt:lpstr>Video Reference</vt:lpstr>
      <vt:lpstr>Acting for Live-Action vs Animation</vt:lpstr>
      <vt:lpstr>Appropriateness of Method</vt:lpstr>
      <vt:lpstr>Acting “Methods”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Acting:</dc:title>
  <dc:creator>JASON</dc:creator>
  <cp:lastModifiedBy>JASON</cp:lastModifiedBy>
  <cp:revision>22</cp:revision>
  <dcterms:created xsi:type="dcterms:W3CDTF">2013-06-25T12:02:29Z</dcterms:created>
  <dcterms:modified xsi:type="dcterms:W3CDTF">2013-06-25T21:58:34Z</dcterms:modified>
</cp:coreProperties>
</file>