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8"/>
  </p:handoutMasterIdLst>
  <p:sldIdLst>
    <p:sldId id="256" r:id="rId2"/>
    <p:sldId id="257" r:id="rId3"/>
    <p:sldId id="258" r:id="rId4"/>
    <p:sldId id="259" r:id="rId5"/>
    <p:sldId id="265" r:id="rId6"/>
    <p:sldId id="260" r:id="rId7"/>
    <p:sldId id="270" r:id="rId8"/>
    <p:sldId id="261" r:id="rId9"/>
    <p:sldId id="266" r:id="rId10"/>
    <p:sldId id="267" r:id="rId11"/>
    <p:sldId id="268" r:id="rId12"/>
    <p:sldId id="272" r:id="rId13"/>
    <p:sldId id="271" r:id="rId14"/>
    <p:sldId id="273" r:id="rId15"/>
    <p:sldId id="262" r:id="rId16"/>
    <p:sldId id="269" r:id="rId17"/>
  </p:sldIdLst>
  <p:sldSz cx="12192000" cy="6858000"/>
  <p:notesSz cx="9939338" cy="6807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8F00"/>
    <a:srgbClr val="E2AC00"/>
    <a:srgbClr val="EEB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1" autoAdjust="0"/>
    <p:restoredTop sz="94660"/>
  </p:normalViewPr>
  <p:slideViewPr>
    <p:cSldViewPr snapToGrid="0">
      <p:cViewPr varScale="1">
        <p:scale>
          <a:sx n="83" d="100"/>
          <a:sy n="83" d="100"/>
        </p:scale>
        <p:origin x="77" y="2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82C596-43B8-49F9-9706-66CC237B6D3C}" type="doc">
      <dgm:prSet loTypeId="urn:microsoft.com/office/officeart/2005/8/layout/matrix2" loCatId="matrix" qsTypeId="urn:microsoft.com/office/officeart/2005/8/quickstyle/3d2" qsCatId="3D" csTypeId="urn:microsoft.com/office/officeart/2005/8/colors/colorful1#1" csCatId="colorful" phldr="1"/>
      <dgm:spPr/>
      <dgm:t>
        <a:bodyPr/>
        <a:lstStyle/>
        <a:p>
          <a:endParaRPr lang="en-NZ"/>
        </a:p>
      </dgm:t>
    </dgm:pt>
    <dgm:pt modelId="{B97D833C-E29B-464D-87ED-F35FA8D9FA0B}">
      <dgm:prSet phldrT="[Text]"/>
      <dgm:spPr/>
      <dgm:t>
        <a:bodyPr/>
        <a:lstStyle/>
        <a:p>
          <a:r>
            <a:rPr lang="en-NZ" dirty="0" smtClean="0"/>
            <a:t>Low Social Capital High Social Liability</a:t>
          </a:r>
          <a:endParaRPr lang="en-NZ" dirty="0"/>
        </a:p>
      </dgm:t>
    </dgm:pt>
    <dgm:pt modelId="{7524F7A0-D169-42C3-A6D2-AEBFB8110279}" type="parTrans" cxnId="{17329138-54AE-4332-B577-F84C919CBC21}">
      <dgm:prSet/>
      <dgm:spPr/>
      <dgm:t>
        <a:bodyPr/>
        <a:lstStyle/>
        <a:p>
          <a:endParaRPr lang="en-NZ"/>
        </a:p>
      </dgm:t>
    </dgm:pt>
    <dgm:pt modelId="{42A50724-BCD9-4B65-A57E-B80B1046EE97}" type="sibTrans" cxnId="{17329138-54AE-4332-B577-F84C919CBC21}">
      <dgm:prSet/>
      <dgm:spPr/>
      <dgm:t>
        <a:bodyPr/>
        <a:lstStyle/>
        <a:p>
          <a:endParaRPr lang="en-NZ"/>
        </a:p>
      </dgm:t>
    </dgm:pt>
    <dgm:pt modelId="{23CF3092-CAD2-4F70-AF9E-0C0CD6ED31AD}">
      <dgm:prSet phldrT="[Text]"/>
      <dgm:spPr/>
      <dgm:t>
        <a:bodyPr/>
        <a:lstStyle/>
        <a:p>
          <a:r>
            <a:rPr lang="en-NZ" dirty="0" smtClean="0"/>
            <a:t>High Social Capital High Social Liability</a:t>
          </a:r>
          <a:endParaRPr lang="en-NZ" dirty="0"/>
        </a:p>
      </dgm:t>
    </dgm:pt>
    <dgm:pt modelId="{6B74C75B-C054-42AB-B7C8-41CD7F96AAD8}" type="parTrans" cxnId="{0E729D83-6289-4AD9-9458-8B658D6869F9}">
      <dgm:prSet/>
      <dgm:spPr/>
      <dgm:t>
        <a:bodyPr/>
        <a:lstStyle/>
        <a:p>
          <a:endParaRPr lang="en-NZ"/>
        </a:p>
      </dgm:t>
    </dgm:pt>
    <dgm:pt modelId="{86C8C475-0840-4D1A-B9CA-3B8CB99DE907}" type="sibTrans" cxnId="{0E729D83-6289-4AD9-9458-8B658D6869F9}">
      <dgm:prSet/>
      <dgm:spPr/>
      <dgm:t>
        <a:bodyPr/>
        <a:lstStyle/>
        <a:p>
          <a:endParaRPr lang="en-NZ"/>
        </a:p>
      </dgm:t>
    </dgm:pt>
    <dgm:pt modelId="{912B5AA1-0015-4DE4-94FA-984E159B1F92}">
      <dgm:prSet phldrT="[Text]"/>
      <dgm:spPr/>
      <dgm:t>
        <a:bodyPr/>
        <a:lstStyle/>
        <a:p>
          <a:r>
            <a:rPr lang="en-NZ" dirty="0" smtClean="0"/>
            <a:t>Low Social Capital Low Social Liability</a:t>
          </a:r>
          <a:endParaRPr lang="en-NZ" dirty="0"/>
        </a:p>
      </dgm:t>
    </dgm:pt>
    <dgm:pt modelId="{253220A0-AB84-4DA0-8CED-1EC2FA412563}" type="parTrans" cxnId="{A4A9EDB6-D971-4E62-86B0-529AB0A1FF42}">
      <dgm:prSet/>
      <dgm:spPr/>
      <dgm:t>
        <a:bodyPr/>
        <a:lstStyle/>
        <a:p>
          <a:endParaRPr lang="en-NZ"/>
        </a:p>
      </dgm:t>
    </dgm:pt>
    <dgm:pt modelId="{33193A27-95B2-4E6C-83CE-0B98237F0A63}" type="sibTrans" cxnId="{A4A9EDB6-D971-4E62-86B0-529AB0A1FF42}">
      <dgm:prSet/>
      <dgm:spPr/>
      <dgm:t>
        <a:bodyPr/>
        <a:lstStyle/>
        <a:p>
          <a:endParaRPr lang="en-NZ"/>
        </a:p>
      </dgm:t>
    </dgm:pt>
    <dgm:pt modelId="{256954F0-74BC-4310-B2B6-EEE20C6DBB46}">
      <dgm:prSet phldrT="[Text]"/>
      <dgm:spPr/>
      <dgm:t>
        <a:bodyPr/>
        <a:lstStyle/>
        <a:p>
          <a:r>
            <a:rPr lang="en-NZ" dirty="0" smtClean="0"/>
            <a:t>High Social Capital Low Social Liability</a:t>
          </a:r>
          <a:endParaRPr lang="en-NZ" dirty="0"/>
        </a:p>
      </dgm:t>
    </dgm:pt>
    <dgm:pt modelId="{01006094-D333-4BCC-A4FE-DEE633E17F48}" type="parTrans" cxnId="{2EC84736-32D7-4F1B-9597-234C0031388D}">
      <dgm:prSet/>
      <dgm:spPr/>
      <dgm:t>
        <a:bodyPr/>
        <a:lstStyle/>
        <a:p>
          <a:endParaRPr lang="en-NZ"/>
        </a:p>
      </dgm:t>
    </dgm:pt>
    <dgm:pt modelId="{9612C513-BDD8-4C52-BA03-886252A29E82}" type="sibTrans" cxnId="{2EC84736-32D7-4F1B-9597-234C0031388D}">
      <dgm:prSet/>
      <dgm:spPr/>
      <dgm:t>
        <a:bodyPr/>
        <a:lstStyle/>
        <a:p>
          <a:endParaRPr lang="en-NZ"/>
        </a:p>
      </dgm:t>
    </dgm:pt>
    <dgm:pt modelId="{096AE2ED-C5C6-482C-B4CE-4A1B7DFBA964}" type="pres">
      <dgm:prSet presAssocID="{8282C596-43B8-49F9-9706-66CC237B6D3C}" presName="matrix" presStyleCnt="0">
        <dgm:presLayoutVars>
          <dgm:chMax val="1"/>
          <dgm:dir/>
          <dgm:resizeHandles val="exact"/>
        </dgm:presLayoutVars>
      </dgm:prSet>
      <dgm:spPr/>
      <dgm:t>
        <a:bodyPr/>
        <a:lstStyle/>
        <a:p>
          <a:endParaRPr lang="en-NZ"/>
        </a:p>
      </dgm:t>
    </dgm:pt>
    <dgm:pt modelId="{73E80BBD-EEA7-43BE-8775-26097687AE2E}" type="pres">
      <dgm:prSet presAssocID="{8282C596-43B8-49F9-9706-66CC237B6D3C}" presName="axisShape" presStyleLbl="bgShp" presStyleIdx="0" presStyleCnt="1"/>
      <dgm:spPr/>
    </dgm:pt>
    <dgm:pt modelId="{C4B765DC-0C22-45B5-B35B-70F03083874D}" type="pres">
      <dgm:prSet presAssocID="{8282C596-43B8-49F9-9706-66CC237B6D3C}" presName="rect1" presStyleLbl="node1" presStyleIdx="0" presStyleCnt="4">
        <dgm:presLayoutVars>
          <dgm:chMax val="0"/>
          <dgm:chPref val="0"/>
          <dgm:bulletEnabled val="1"/>
        </dgm:presLayoutVars>
      </dgm:prSet>
      <dgm:spPr/>
      <dgm:t>
        <a:bodyPr/>
        <a:lstStyle/>
        <a:p>
          <a:endParaRPr lang="en-NZ"/>
        </a:p>
      </dgm:t>
    </dgm:pt>
    <dgm:pt modelId="{BC65354F-C544-4FEF-91BA-DFB6F14D38A3}" type="pres">
      <dgm:prSet presAssocID="{8282C596-43B8-49F9-9706-66CC237B6D3C}" presName="rect2" presStyleLbl="node1" presStyleIdx="1" presStyleCnt="4">
        <dgm:presLayoutVars>
          <dgm:chMax val="0"/>
          <dgm:chPref val="0"/>
          <dgm:bulletEnabled val="1"/>
        </dgm:presLayoutVars>
      </dgm:prSet>
      <dgm:spPr/>
      <dgm:t>
        <a:bodyPr/>
        <a:lstStyle/>
        <a:p>
          <a:endParaRPr lang="en-NZ"/>
        </a:p>
      </dgm:t>
    </dgm:pt>
    <dgm:pt modelId="{FA02204B-554F-427B-8582-84CC85964DE5}" type="pres">
      <dgm:prSet presAssocID="{8282C596-43B8-49F9-9706-66CC237B6D3C}" presName="rect3" presStyleLbl="node1" presStyleIdx="2" presStyleCnt="4">
        <dgm:presLayoutVars>
          <dgm:chMax val="0"/>
          <dgm:chPref val="0"/>
          <dgm:bulletEnabled val="1"/>
        </dgm:presLayoutVars>
      </dgm:prSet>
      <dgm:spPr/>
      <dgm:t>
        <a:bodyPr/>
        <a:lstStyle/>
        <a:p>
          <a:endParaRPr lang="en-NZ"/>
        </a:p>
      </dgm:t>
    </dgm:pt>
    <dgm:pt modelId="{B1EC480E-95E7-426C-911C-F2D9A8123F9B}" type="pres">
      <dgm:prSet presAssocID="{8282C596-43B8-49F9-9706-66CC237B6D3C}" presName="rect4" presStyleLbl="node1" presStyleIdx="3" presStyleCnt="4">
        <dgm:presLayoutVars>
          <dgm:chMax val="0"/>
          <dgm:chPref val="0"/>
          <dgm:bulletEnabled val="1"/>
        </dgm:presLayoutVars>
      </dgm:prSet>
      <dgm:spPr/>
      <dgm:t>
        <a:bodyPr/>
        <a:lstStyle/>
        <a:p>
          <a:endParaRPr lang="en-NZ"/>
        </a:p>
      </dgm:t>
    </dgm:pt>
  </dgm:ptLst>
  <dgm:cxnLst>
    <dgm:cxn modelId="{DA8D2274-BB22-45BC-A904-04AC6887590B}" type="presOf" srcId="{912B5AA1-0015-4DE4-94FA-984E159B1F92}" destId="{FA02204B-554F-427B-8582-84CC85964DE5}" srcOrd="0" destOrd="0" presId="urn:microsoft.com/office/officeart/2005/8/layout/matrix2"/>
    <dgm:cxn modelId="{A4A9EDB6-D971-4E62-86B0-529AB0A1FF42}" srcId="{8282C596-43B8-49F9-9706-66CC237B6D3C}" destId="{912B5AA1-0015-4DE4-94FA-984E159B1F92}" srcOrd="2" destOrd="0" parTransId="{253220A0-AB84-4DA0-8CED-1EC2FA412563}" sibTransId="{33193A27-95B2-4E6C-83CE-0B98237F0A63}"/>
    <dgm:cxn modelId="{225E0D73-E28D-4C79-ABA0-5171CEA66E51}" type="presOf" srcId="{256954F0-74BC-4310-B2B6-EEE20C6DBB46}" destId="{B1EC480E-95E7-426C-911C-F2D9A8123F9B}" srcOrd="0" destOrd="0" presId="urn:microsoft.com/office/officeart/2005/8/layout/matrix2"/>
    <dgm:cxn modelId="{0E729D83-6289-4AD9-9458-8B658D6869F9}" srcId="{8282C596-43B8-49F9-9706-66CC237B6D3C}" destId="{23CF3092-CAD2-4F70-AF9E-0C0CD6ED31AD}" srcOrd="1" destOrd="0" parTransId="{6B74C75B-C054-42AB-B7C8-41CD7F96AAD8}" sibTransId="{86C8C475-0840-4D1A-B9CA-3B8CB99DE907}"/>
    <dgm:cxn modelId="{A30821E3-8DA4-4DCB-B2FF-0C90D10D28D3}" type="presOf" srcId="{23CF3092-CAD2-4F70-AF9E-0C0CD6ED31AD}" destId="{BC65354F-C544-4FEF-91BA-DFB6F14D38A3}" srcOrd="0" destOrd="0" presId="urn:microsoft.com/office/officeart/2005/8/layout/matrix2"/>
    <dgm:cxn modelId="{2EC84736-32D7-4F1B-9597-234C0031388D}" srcId="{8282C596-43B8-49F9-9706-66CC237B6D3C}" destId="{256954F0-74BC-4310-B2B6-EEE20C6DBB46}" srcOrd="3" destOrd="0" parTransId="{01006094-D333-4BCC-A4FE-DEE633E17F48}" sibTransId="{9612C513-BDD8-4C52-BA03-886252A29E82}"/>
    <dgm:cxn modelId="{5F849FE5-1815-4A56-995B-54B55588D93B}" type="presOf" srcId="{8282C596-43B8-49F9-9706-66CC237B6D3C}" destId="{096AE2ED-C5C6-482C-B4CE-4A1B7DFBA964}" srcOrd="0" destOrd="0" presId="urn:microsoft.com/office/officeart/2005/8/layout/matrix2"/>
    <dgm:cxn modelId="{17329138-54AE-4332-B577-F84C919CBC21}" srcId="{8282C596-43B8-49F9-9706-66CC237B6D3C}" destId="{B97D833C-E29B-464D-87ED-F35FA8D9FA0B}" srcOrd="0" destOrd="0" parTransId="{7524F7A0-D169-42C3-A6D2-AEBFB8110279}" sibTransId="{42A50724-BCD9-4B65-A57E-B80B1046EE97}"/>
    <dgm:cxn modelId="{4581B7C1-0D4E-4A27-AEE9-FCD52BCE2B7D}" type="presOf" srcId="{B97D833C-E29B-464D-87ED-F35FA8D9FA0B}" destId="{C4B765DC-0C22-45B5-B35B-70F03083874D}" srcOrd="0" destOrd="0" presId="urn:microsoft.com/office/officeart/2005/8/layout/matrix2"/>
    <dgm:cxn modelId="{866D829B-26F8-4C19-9F23-612D76D74B2E}" type="presParOf" srcId="{096AE2ED-C5C6-482C-B4CE-4A1B7DFBA964}" destId="{73E80BBD-EEA7-43BE-8775-26097687AE2E}" srcOrd="0" destOrd="0" presId="urn:microsoft.com/office/officeart/2005/8/layout/matrix2"/>
    <dgm:cxn modelId="{97B02A81-A9D4-48FA-862C-DEFD67E3B1C1}" type="presParOf" srcId="{096AE2ED-C5C6-482C-B4CE-4A1B7DFBA964}" destId="{C4B765DC-0C22-45B5-B35B-70F03083874D}" srcOrd="1" destOrd="0" presId="urn:microsoft.com/office/officeart/2005/8/layout/matrix2"/>
    <dgm:cxn modelId="{522C6FDC-67D9-4300-B6D1-85FB3AABE49B}" type="presParOf" srcId="{096AE2ED-C5C6-482C-B4CE-4A1B7DFBA964}" destId="{BC65354F-C544-4FEF-91BA-DFB6F14D38A3}" srcOrd="2" destOrd="0" presId="urn:microsoft.com/office/officeart/2005/8/layout/matrix2"/>
    <dgm:cxn modelId="{D3607E34-F134-4F1B-9750-F04E0969D6FA}" type="presParOf" srcId="{096AE2ED-C5C6-482C-B4CE-4A1B7DFBA964}" destId="{FA02204B-554F-427B-8582-84CC85964DE5}" srcOrd="3" destOrd="0" presId="urn:microsoft.com/office/officeart/2005/8/layout/matrix2"/>
    <dgm:cxn modelId="{7ABA7209-8B4F-40D0-8B37-693EFE535FBC}" type="presParOf" srcId="{096AE2ED-C5C6-482C-B4CE-4A1B7DFBA964}" destId="{B1EC480E-95E7-426C-911C-F2D9A8123F9B}"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E80BBD-EEA7-43BE-8775-26097687AE2E}">
      <dsp:nvSpPr>
        <dsp:cNvPr id="0" name=""/>
        <dsp:cNvSpPr/>
      </dsp:nvSpPr>
      <dsp:spPr>
        <a:xfrm>
          <a:off x="1851818" y="0"/>
          <a:ext cx="4525963" cy="4525963"/>
        </a:xfrm>
        <a:prstGeom prst="quadArrow">
          <a:avLst>
            <a:gd name="adj1" fmla="val 2000"/>
            <a:gd name="adj2" fmla="val 4000"/>
            <a:gd name="adj3" fmla="val 5000"/>
          </a:avLst>
        </a:prstGeom>
        <a:gradFill rotWithShape="0">
          <a:gsLst>
            <a:gs pos="0">
              <a:schemeClr val="accent2">
                <a:tint val="40000"/>
                <a:hueOff val="0"/>
                <a:satOff val="0"/>
                <a:lumOff val="0"/>
                <a:alphaOff val="0"/>
                <a:satMod val="103000"/>
                <a:lumMod val="102000"/>
                <a:tint val="94000"/>
              </a:schemeClr>
            </a:gs>
            <a:gs pos="50000">
              <a:schemeClr val="accent2">
                <a:tint val="40000"/>
                <a:hueOff val="0"/>
                <a:satOff val="0"/>
                <a:lumOff val="0"/>
                <a:alphaOff val="0"/>
                <a:satMod val="110000"/>
                <a:lumMod val="100000"/>
                <a:shade val="100000"/>
              </a:schemeClr>
            </a:gs>
            <a:gs pos="100000">
              <a:schemeClr val="accent2">
                <a:tint val="4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C4B765DC-0C22-45B5-B35B-70F03083874D}">
      <dsp:nvSpPr>
        <dsp:cNvPr id="0" name=""/>
        <dsp:cNvSpPr/>
      </dsp:nvSpPr>
      <dsp:spPr>
        <a:xfrm>
          <a:off x="2146006" y="294187"/>
          <a:ext cx="1810385" cy="1810385"/>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NZ" sz="2500" kern="1200" dirty="0" smtClean="0"/>
            <a:t>Low Social Capital High Social Liability</a:t>
          </a:r>
          <a:endParaRPr lang="en-NZ" sz="2500" kern="1200" dirty="0"/>
        </a:p>
      </dsp:txBody>
      <dsp:txXfrm>
        <a:off x="2234382" y="382563"/>
        <a:ext cx="1633633" cy="1633633"/>
      </dsp:txXfrm>
    </dsp:sp>
    <dsp:sp modelId="{BC65354F-C544-4FEF-91BA-DFB6F14D38A3}">
      <dsp:nvSpPr>
        <dsp:cNvPr id="0" name=""/>
        <dsp:cNvSpPr/>
      </dsp:nvSpPr>
      <dsp:spPr>
        <a:xfrm>
          <a:off x="4273208" y="294187"/>
          <a:ext cx="1810385" cy="1810385"/>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NZ" sz="2500" kern="1200" dirty="0" smtClean="0"/>
            <a:t>High Social Capital High Social Liability</a:t>
          </a:r>
          <a:endParaRPr lang="en-NZ" sz="2500" kern="1200" dirty="0"/>
        </a:p>
      </dsp:txBody>
      <dsp:txXfrm>
        <a:off x="4361584" y="382563"/>
        <a:ext cx="1633633" cy="1633633"/>
      </dsp:txXfrm>
    </dsp:sp>
    <dsp:sp modelId="{FA02204B-554F-427B-8582-84CC85964DE5}">
      <dsp:nvSpPr>
        <dsp:cNvPr id="0" name=""/>
        <dsp:cNvSpPr/>
      </dsp:nvSpPr>
      <dsp:spPr>
        <a:xfrm>
          <a:off x="2146006" y="2421390"/>
          <a:ext cx="1810385" cy="1810385"/>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NZ" sz="2500" kern="1200" dirty="0" smtClean="0"/>
            <a:t>Low Social Capital Low Social Liability</a:t>
          </a:r>
          <a:endParaRPr lang="en-NZ" sz="2500" kern="1200" dirty="0"/>
        </a:p>
      </dsp:txBody>
      <dsp:txXfrm>
        <a:off x="2234382" y="2509766"/>
        <a:ext cx="1633633" cy="1633633"/>
      </dsp:txXfrm>
    </dsp:sp>
    <dsp:sp modelId="{B1EC480E-95E7-426C-911C-F2D9A8123F9B}">
      <dsp:nvSpPr>
        <dsp:cNvPr id="0" name=""/>
        <dsp:cNvSpPr/>
      </dsp:nvSpPr>
      <dsp:spPr>
        <a:xfrm>
          <a:off x="4273208" y="2421390"/>
          <a:ext cx="1810385" cy="1810385"/>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NZ" sz="2500" kern="1200" dirty="0" smtClean="0"/>
            <a:t>High Social Capital Low Social Liability</a:t>
          </a:r>
          <a:endParaRPr lang="en-NZ" sz="2500" kern="1200" dirty="0"/>
        </a:p>
      </dsp:txBody>
      <dsp:txXfrm>
        <a:off x="4361584" y="2509766"/>
        <a:ext cx="1633633" cy="1633633"/>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7047" cy="341542"/>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5629992" y="0"/>
            <a:ext cx="4307047" cy="341542"/>
          </a:xfrm>
          <a:prstGeom prst="rect">
            <a:avLst/>
          </a:prstGeom>
        </p:spPr>
        <p:txBody>
          <a:bodyPr vert="horz" lIns="91440" tIns="45720" rIns="91440" bIns="45720" rtlCol="0"/>
          <a:lstStyle>
            <a:lvl1pPr algn="r">
              <a:defRPr sz="1200"/>
            </a:lvl1pPr>
          </a:lstStyle>
          <a:p>
            <a:fld id="{063817C6-8BA6-47A0-A089-46EDF7B6014F}" type="datetimeFigureOut">
              <a:rPr lang="en-NZ" smtClean="0"/>
              <a:t>29/06/2015</a:t>
            </a:fld>
            <a:endParaRPr lang="en-NZ"/>
          </a:p>
        </p:txBody>
      </p:sp>
      <p:sp>
        <p:nvSpPr>
          <p:cNvPr id="4" name="Footer Placeholder 3"/>
          <p:cNvSpPr>
            <a:spLocks noGrp="1"/>
          </p:cNvSpPr>
          <p:nvPr>
            <p:ph type="ftr" sz="quarter" idx="2"/>
          </p:nvPr>
        </p:nvSpPr>
        <p:spPr>
          <a:xfrm>
            <a:off x="1" y="6465659"/>
            <a:ext cx="4307047" cy="341541"/>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5629992" y="6465659"/>
            <a:ext cx="4307047" cy="341541"/>
          </a:xfrm>
          <a:prstGeom prst="rect">
            <a:avLst/>
          </a:prstGeom>
        </p:spPr>
        <p:txBody>
          <a:bodyPr vert="horz" lIns="91440" tIns="45720" rIns="91440" bIns="45720" rtlCol="0" anchor="b"/>
          <a:lstStyle>
            <a:lvl1pPr algn="r">
              <a:defRPr sz="1200"/>
            </a:lvl1pPr>
          </a:lstStyle>
          <a:p>
            <a:fld id="{36744C9F-1933-4FCB-B00C-9D9149B72DFD}" type="slidenum">
              <a:rPr lang="en-NZ" smtClean="0"/>
              <a:t>‹#›</a:t>
            </a:fld>
            <a:endParaRPr lang="en-NZ"/>
          </a:p>
        </p:txBody>
      </p:sp>
    </p:spTree>
    <p:extLst>
      <p:ext uri="{BB962C8B-B14F-4D97-AF65-F5344CB8AC3E}">
        <p14:creationId xmlns:p14="http://schemas.microsoft.com/office/powerpoint/2010/main" val="228767341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E484F1A-1B0E-495C-9B89-93C3CA89F241}" type="datetimeFigureOut">
              <a:rPr lang="en-NZ" smtClean="0"/>
              <a:t>29/06/2015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778297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E484F1A-1B0E-495C-9B89-93C3CA89F241}" type="datetimeFigureOut">
              <a:rPr lang="en-NZ" smtClean="0"/>
              <a:t>29/06/2015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640083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E484F1A-1B0E-495C-9B89-93C3CA89F241}" type="datetimeFigureOut">
              <a:rPr lang="en-NZ" smtClean="0"/>
              <a:t>29/06/2015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740767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E484F1A-1B0E-495C-9B89-93C3CA89F241}" type="datetimeFigureOut">
              <a:rPr lang="en-NZ" smtClean="0"/>
              <a:t>29/06/2015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1595519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484F1A-1B0E-495C-9B89-93C3CA89F241}" type="datetimeFigureOut">
              <a:rPr lang="en-NZ" smtClean="0"/>
              <a:t>29/06/2015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231455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E484F1A-1B0E-495C-9B89-93C3CA89F241}" type="datetimeFigureOut">
              <a:rPr lang="en-NZ" smtClean="0"/>
              <a:t>29/06/2015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2895694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2E484F1A-1B0E-495C-9B89-93C3CA89F241}" type="datetimeFigureOut">
              <a:rPr lang="en-NZ" smtClean="0"/>
              <a:t>29/06/2015</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3939075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E484F1A-1B0E-495C-9B89-93C3CA89F241}" type="datetimeFigureOut">
              <a:rPr lang="en-NZ" smtClean="0"/>
              <a:t>29/06/2015</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554027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84F1A-1B0E-495C-9B89-93C3CA89F241}" type="datetimeFigureOut">
              <a:rPr lang="en-NZ" smtClean="0"/>
              <a:t>29/06/2015</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317503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84F1A-1B0E-495C-9B89-93C3CA89F241}" type="datetimeFigureOut">
              <a:rPr lang="en-NZ" smtClean="0"/>
              <a:t>29/06/2015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4172067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84F1A-1B0E-495C-9B89-93C3CA89F241}" type="datetimeFigureOut">
              <a:rPr lang="en-NZ" smtClean="0"/>
              <a:t>29/06/2015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23C23DF-FB9D-4EB5-B7D1-EC9A1F396ADF}" type="slidenum">
              <a:rPr lang="en-NZ" smtClean="0"/>
              <a:t>‹#›</a:t>
            </a:fld>
            <a:endParaRPr lang="en-NZ"/>
          </a:p>
        </p:txBody>
      </p:sp>
    </p:spTree>
    <p:extLst>
      <p:ext uri="{BB962C8B-B14F-4D97-AF65-F5344CB8AC3E}">
        <p14:creationId xmlns:p14="http://schemas.microsoft.com/office/powerpoint/2010/main" val="1723048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484F1A-1B0E-495C-9B89-93C3CA89F241}" type="datetimeFigureOut">
              <a:rPr lang="en-NZ" smtClean="0"/>
              <a:t>29/06/2015</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3C23DF-FB9D-4EB5-B7D1-EC9A1F396ADF}" type="slidenum">
              <a:rPr lang="en-NZ" smtClean="0"/>
              <a:t>‹#›</a:t>
            </a:fld>
            <a:endParaRPr lang="en-NZ"/>
          </a:p>
        </p:txBody>
      </p:sp>
    </p:spTree>
    <p:extLst>
      <p:ext uri="{BB962C8B-B14F-4D97-AF65-F5344CB8AC3E}">
        <p14:creationId xmlns:p14="http://schemas.microsoft.com/office/powerpoint/2010/main" val="7889091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580684"/>
            <a:ext cx="9144000" cy="3114237"/>
          </a:xfrm>
        </p:spPr>
        <p:txBody>
          <a:bodyPr>
            <a:normAutofit fontScale="90000"/>
          </a:bodyPr>
          <a:lstStyle/>
          <a:p>
            <a:r>
              <a:rPr lang="en-NZ" sz="4000" b="1" dirty="0" smtClean="0">
                <a:solidFill>
                  <a:srgbClr val="002060"/>
                </a:solidFill>
                <a:latin typeface="+mn-lt"/>
              </a:rPr>
              <a:t>Distractions, Distrust, Enemies &amp; Selfishness: Social Liabilities at Work</a:t>
            </a:r>
            <a:br>
              <a:rPr lang="en-NZ" sz="4000" b="1" dirty="0" smtClean="0">
                <a:solidFill>
                  <a:srgbClr val="002060"/>
                </a:solidFill>
                <a:latin typeface="+mn-lt"/>
              </a:rPr>
            </a:br>
            <a:r>
              <a:rPr lang="en-NZ" dirty="0"/>
              <a:t/>
            </a:r>
            <a:br>
              <a:rPr lang="en-NZ" dirty="0"/>
            </a:br>
            <a:r>
              <a:rPr lang="fr-FR" sz="2700" b="1" dirty="0" smtClean="0">
                <a:solidFill>
                  <a:schemeClr val="tx2">
                    <a:lumMod val="75000"/>
                  </a:schemeClr>
                </a:solidFill>
                <a:latin typeface="Calibri" pitchFamily="34" charset="0"/>
              </a:rPr>
              <a:t>Keith Macky &amp; Rachel </a:t>
            </a:r>
            <a:r>
              <a:rPr lang="fr-FR" sz="2700" b="1" dirty="0">
                <a:solidFill>
                  <a:schemeClr val="tx2">
                    <a:lumMod val="75000"/>
                  </a:schemeClr>
                </a:solidFill>
                <a:latin typeface="Calibri" pitchFamily="34" charset="0"/>
              </a:rPr>
              <a:t>L Morrison (</a:t>
            </a:r>
            <a:r>
              <a:rPr lang="fr-FR" sz="2700" b="1" dirty="0" smtClean="0">
                <a:solidFill>
                  <a:schemeClr val="tx2">
                    <a:lumMod val="75000"/>
                  </a:schemeClr>
                </a:solidFill>
                <a:latin typeface="Calibri" pitchFamily="34" charset="0"/>
              </a:rPr>
              <a:t>AUT </a:t>
            </a:r>
            <a:r>
              <a:rPr lang="fr-FR" sz="2700" b="1" dirty="0" err="1" smtClean="0">
                <a:solidFill>
                  <a:schemeClr val="tx2">
                    <a:lumMod val="75000"/>
                  </a:schemeClr>
                </a:solidFill>
                <a:latin typeface="Calibri" pitchFamily="34" charset="0"/>
              </a:rPr>
              <a:t>University</a:t>
            </a:r>
            <a:r>
              <a:rPr lang="fr-FR" sz="2700" b="1" dirty="0" smtClean="0">
                <a:solidFill>
                  <a:schemeClr val="tx2">
                    <a:lumMod val="75000"/>
                  </a:schemeClr>
                </a:solidFill>
                <a:latin typeface="Calibri" pitchFamily="34" charset="0"/>
              </a:rPr>
              <a:t>, Auckland, NZ)</a:t>
            </a:r>
            <a:r>
              <a:rPr lang="fr-FR" sz="6700" b="1" dirty="0" smtClean="0">
                <a:solidFill>
                  <a:schemeClr val="tx2">
                    <a:lumMod val="75000"/>
                  </a:schemeClr>
                </a:solidFill>
                <a:latin typeface="Calibri" pitchFamily="34" charset="0"/>
              </a:rPr>
              <a:t/>
            </a:r>
            <a:br>
              <a:rPr lang="fr-FR" sz="6700" b="1" dirty="0" smtClean="0">
                <a:solidFill>
                  <a:schemeClr val="tx2">
                    <a:lumMod val="75000"/>
                  </a:schemeClr>
                </a:solidFill>
                <a:latin typeface="Calibri" pitchFamily="34" charset="0"/>
              </a:rPr>
            </a:br>
            <a:endParaRPr lang="en-NZ" dirty="0"/>
          </a:p>
        </p:txBody>
      </p:sp>
      <p:sp>
        <p:nvSpPr>
          <p:cNvPr id="5" name="Subtitle 4"/>
          <p:cNvSpPr>
            <a:spLocks noGrp="1"/>
          </p:cNvSpPr>
          <p:nvPr>
            <p:ph type="subTitle" idx="1"/>
          </p:nvPr>
        </p:nvSpPr>
        <p:spPr>
          <a:xfrm>
            <a:off x="1524000" y="3359021"/>
            <a:ext cx="9144000" cy="2799184"/>
          </a:xfrm>
        </p:spPr>
        <p:txBody>
          <a:bodyPr>
            <a:normAutofit/>
          </a:bodyPr>
          <a:lstStyle/>
          <a:p>
            <a:pPr marL="457200" indent="-457200" algn="l">
              <a:buFont typeface="+mj-lt"/>
              <a:buAutoNum type="arabicPeriod"/>
            </a:pPr>
            <a:r>
              <a:rPr lang="en-US" dirty="0" smtClean="0">
                <a:solidFill>
                  <a:srgbClr val="002060"/>
                </a:solidFill>
              </a:rPr>
              <a:t>The Context in </a:t>
            </a:r>
            <a:r>
              <a:rPr lang="en-US" dirty="0">
                <a:solidFill>
                  <a:srgbClr val="002060"/>
                </a:solidFill>
              </a:rPr>
              <a:t>B</a:t>
            </a:r>
            <a:r>
              <a:rPr lang="en-US" dirty="0" smtClean="0">
                <a:solidFill>
                  <a:srgbClr val="002060"/>
                </a:solidFill>
              </a:rPr>
              <a:t>rief – social networks in the workplace</a:t>
            </a:r>
          </a:p>
          <a:p>
            <a:pPr marL="457200" indent="-457200" algn="l">
              <a:buFont typeface="+mj-lt"/>
              <a:buAutoNum type="arabicPeriod"/>
            </a:pPr>
            <a:r>
              <a:rPr lang="en-US" dirty="0" smtClean="0">
                <a:solidFill>
                  <a:srgbClr val="002060"/>
                </a:solidFill>
              </a:rPr>
              <a:t>Employee social capital</a:t>
            </a:r>
          </a:p>
          <a:p>
            <a:pPr marL="457200" indent="-457200" algn="l">
              <a:buFont typeface="+mj-lt"/>
              <a:buAutoNum type="arabicPeriod"/>
            </a:pPr>
            <a:r>
              <a:rPr lang="en-US" dirty="0" smtClean="0">
                <a:solidFill>
                  <a:srgbClr val="002060"/>
                </a:solidFill>
              </a:rPr>
              <a:t>Employee Social </a:t>
            </a:r>
            <a:r>
              <a:rPr lang="en-US" dirty="0">
                <a:solidFill>
                  <a:srgbClr val="002060"/>
                </a:solidFill>
              </a:rPr>
              <a:t>L</a:t>
            </a:r>
            <a:r>
              <a:rPr lang="en-US" dirty="0" smtClean="0">
                <a:solidFill>
                  <a:srgbClr val="002060"/>
                </a:solidFill>
              </a:rPr>
              <a:t>iability (ESL)</a:t>
            </a:r>
          </a:p>
          <a:p>
            <a:pPr marL="457200" indent="-457200" algn="l">
              <a:buFont typeface="+mj-lt"/>
              <a:buAutoNum type="arabicPeriod"/>
            </a:pPr>
            <a:r>
              <a:rPr lang="en-US" dirty="0" smtClean="0">
                <a:solidFill>
                  <a:srgbClr val="002060"/>
                </a:solidFill>
              </a:rPr>
              <a:t>Sources of employee social liabilities</a:t>
            </a:r>
          </a:p>
          <a:p>
            <a:pPr marL="457200" indent="-457200" algn="l">
              <a:buFont typeface="+mj-lt"/>
              <a:buAutoNum type="arabicPeriod"/>
            </a:pPr>
            <a:r>
              <a:rPr lang="en-US" dirty="0" smtClean="0">
                <a:solidFill>
                  <a:srgbClr val="002060"/>
                </a:solidFill>
              </a:rPr>
              <a:t>Measurement approach and findings to date</a:t>
            </a:r>
          </a:p>
          <a:p>
            <a:pPr marL="457200" indent="-457200" algn="l">
              <a:buFont typeface="+mj-lt"/>
              <a:buAutoNum type="arabicPeriod"/>
            </a:pPr>
            <a:r>
              <a:rPr lang="en-US" dirty="0" smtClean="0">
                <a:solidFill>
                  <a:srgbClr val="002060"/>
                </a:solidFill>
              </a:rPr>
              <a:t>What next?</a:t>
            </a:r>
            <a:endParaRPr lang="en-NZ" dirty="0"/>
          </a:p>
        </p:txBody>
      </p:sp>
      <p:pic>
        <p:nvPicPr>
          <p:cNvPr id="7" name="Picture 6"/>
          <p:cNvPicPr>
            <a:picLocks noChangeAspect="1"/>
          </p:cNvPicPr>
          <p:nvPr/>
        </p:nvPicPr>
        <p:blipFill>
          <a:blip r:embed="rId2"/>
          <a:stretch>
            <a:fillRect/>
          </a:stretch>
        </p:blipFill>
        <p:spPr>
          <a:xfrm>
            <a:off x="10668000" y="5618323"/>
            <a:ext cx="1004752" cy="813927"/>
          </a:xfrm>
          <a:prstGeom prst="rect">
            <a:avLst/>
          </a:prstGeom>
        </p:spPr>
      </p:pic>
      <p:sp>
        <p:nvSpPr>
          <p:cNvPr id="8" name="Rectangle 7"/>
          <p:cNvSpPr>
            <a:spLocks noChangeArrowheads="1"/>
          </p:cNvSpPr>
          <p:nvPr/>
        </p:nvSpPr>
        <p:spPr bwMode="auto">
          <a:xfrm>
            <a:off x="1200082" y="221277"/>
            <a:ext cx="6263510" cy="359408"/>
          </a:xfrm>
          <a:prstGeom prst="rect">
            <a:avLst/>
          </a:prstGeom>
          <a:noFill/>
          <a:ln w="9525">
            <a:solidFill>
              <a:schemeClr val="bg1">
                <a:alpha val="25098"/>
              </a:scheme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lIns="81612" tIns="40806" rIns="81612" bIns="40806">
            <a:spAutoFit/>
          </a:bodyPr>
          <a:lstStyle/>
          <a:p>
            <a:r>
              <a:rPr lang="fr-FR" b="1" dirty="0" smtClean="0">
                <a:solidFill>
                  <a:srgbClr val="002060"/>
                </a:solidFill>
                <a:latin typeface="Calibri" pitchFamily="34" charset="0"/>
              </a:rPr>
              <a:t>APS 11th IO Psychology </a:t>
            </a:r>
            <a:r>
              <a:rPr lang="fr-FR" b="1" dirty="0" err="1" smtClean="0">
                <a:solidFill>
                  <a:srgbClr val="002060"/>
                </a:solidFill>
                <a:latin typeface="Calibri" pitchFamily="34" charset="0"/>
              </a:rPr>
              <a:t>Conference</a:t>
            </a:r>
            <a:r>
              <a:rPr lang="fr-FR" b="1" dirty="0" smtClean="0">
                <a:solidFill>
                  <a:srgbClr val="002060"/>
                </a:solidFill>
                <a:latin typeface="Calibri" pitchFamily="34" charset="0"/>
              </a:rPr>
              <a:t>, 2-4 July Melbourne</a:t>
            </a:r>
            <a:endParaRPr lang="fr-FR" b="1" dirty="0">
              <a:solidFill>
                <a:srgbClr val="002060"/>
              </a:solidFill>
              <a:latin typeface="Calibri" pitchFamily="34" charset="0"/>
            </a:endParaRPr>
          </a:p>
        </p:txBody>
      </p:sp>
    </p:spTree>
    <p:extLst>
      <p:ext uri="{BB962C8B-B14F-4D97-AF65-F5344CB8AC3E}">
        <p14:creationId xmlns:p14="http://schemas.microsoft.com/office/powerpoint/2010/main" val="2936476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490" y="365125"/>
            <a:ext cx="10747309" cy="641639"/>
          </a:xfrm>
        </p:spPr>
        <p:txBody>
          <a:bodyPr>
            <a:normAutofit fontScale="90000"/>
          </a:bodyPr>
          <a:lstStyle/>
          <a:p>
            <a:r>
              <a:rPr lang="en-US" b="1" dirty="0" smtClean="0">
                <a:solidFill>
                  <a:srgbClr val="002060"/>
                </a:solidFill>
              </a:rPr>
              <a:t>Study 3 continued…</a:t>
            </a:r>
            <a:endParaRPr lang="en-NZ" b="1" dirty="0">
              <a:solidFill>
                <a:srgbClr val="002060"/>
              </a:solidFill>
            </a:endParaRPr>
          </a:p>
        </p:txBody>
      </p:sp>
      <p:sp>
        <p:nvSpPr>
          <p:cNvPr id="3" name="Content Placeholder 2"/>
          <p:cNvSpPr>
            <a:spLocks noGrp="1"/>
          </p:cNvSpPr>
          <p:nvPr>
            <p:ph idx="1"/>
          </p:nvPr>
        </p:nvSpPr>
        <p:spPr>
          <a:xfrm>
            <a:off x="606490" y="1099128"/>
            <a:ext cx="10747310" cy="5273964"/>
          </a:xfrm>
        </p:spPr>
        <p:txBody>
          <a:bodyPr>
            <a:normAutofit fontScale="92500" lnSpcReduction="10000"/>
          </a:bodyPr>
          <a:lstStyle/>
          <a:p>
            <a:pPr marL="514350" indent="-514350">
              <a:buFont typeface="+mj-lt"/>
              <a:buAutoNum type="arabicPeriod" startAt="2"/>
            </a:pPr>
            <a:r>
              <a:rPr lang="en-NZ" b="1" dirty="0" smtClean="0">
                <a:solidFill>
                  <a:srgbClr val="002060"/>
                </a:solidFill>
              </a:rPr>
              <a:t>Lack or reciprocity/low cooperation</a:t>
            </a:r>
            <a:r>
              <a:rPr lang="en-NZ" dirty="0" smtClean="0">
                <a:solidFill>
                  <a:srgbClr val="002060"/>
                </a:solidFill>
              </a:rPr>
              <a:t>: </a:t>
            </a:r>
            <a:r>
              <a:rPr lang="en-NZ" dirty="0">
                <a:solidFill>
                  <a:schemeClr val="accent5"/>
                </a:solidFill>
              </a:rPr>
              <a:t>6</a:t>
            </a:r>
            <a:r>
              <a:rPr lang="en-NZ" dirty="0" smtClean="0">
                <a:solidFill>
                  <a:schemeClr val="accent5"/>
                </a:solidFill>
              </a:rPr>
              <a:t> items reverse scored, coefficient alpha = .90  mean = 2.53 SD=1.01</a:t>
            </a:r>
          </a:p>
          <a:p>
            <a:r>
              <a:rPr lang="en-NZ" i="1" dirty="0" smtClean="0"/>
              <a:t>Most people I work with cooperate with each other; most of the time people I work with try to be helpful; My co-workers and I assist each other in accomplishing assigned tasks; etc.</a:t>
            </a:r>
          </a:p>
          <a:p>
            <a:pPr marL="514350" indent="-514350">
              <a:buFont typeface="+mj-lt"/>
              <a:buAutoNum type="arabicPeriod" startAt="3"/>
            </a:pPr>
            <a:r>
              <a:rPr lang="en-NZ" b="1" dirty="0" smtClean="0">
                <a:solidFill>
                  <a:srgbClr val="002060"/>
                </a:solidFill>
              </a:rPr>
              <a:t>Negative relationships</a:t>
            </a:r>
            <a:r>
              <a:rPr lang="en-NZ" dirty="0" smtClean="0"/>
              <a:t>: </a:t>
            </a:r>
            <a:r>
              <a:rPr lang="en-NZ" dirty="0" smtClean="0">
                <a:solidFill>
                  <a:schemeClr val="accent5"/>
                </a:solidFill>
              </a:rPr>
              <a:t>10 </a:t>
            </a:r>
            <a:r>
              <a:rPr lang="en-NZ" dirty="0">
                <a:solidFill>
                  <a:schemeClr val="accent5"/>
                </a:solidFill>
              </a:rPr>
              <a:t>items, coefficient alpha </a:t>
            </a:r>
            <a:r>
              <a:rPr lang="en-NZ" dirty="0" smtClean="0">
                <a:solidFill>
                  <a:schemeClr val="accent5"/>
                </a:solidFill>
              </a:rPr>
              <a:t>= .95  </a:t>
            </a:r>
            <a:r>
              <a:rPr lang="en-NZ" dirty="0">
                <a:solidFill>
                  <a:schemeClr val="accent5"/>
                </a:solidFill>
              </a:rPr>
              <a:t>mean = </a:t>
            </a:r>
            <a:r>
              <a:rPr lang="en-NZ" dirty="0" smtClean="0">
                <a:solidFill>
                  <a:schemeClr val="accent5"/>
                </a:solidFill>
              </a:rPr>
              <a:t>3.31 SD=1.62</a:t>
            </a:r>
          </a:p>
          <a:p>
            <a:r>
              <a:rPr lang="en-NZ" i="1" dirty="0" smtClean="0"/>
              <a:t>Some people I work with have insulted me; People at work have spread gossip and rumours about me; Some people I work with have undermined my efforts to be successful on the job; etc.</a:t>
            </a:r>
            <a:endParaRPr lang="en-NZ" i="1" dirty="0"/>
          </a:p>
          <a:p>
            <a:pPr marL="514350" indent="-514350">
              <a:buFont typeface="+mj-lt"/>
              <a:buAutoNum type="arabicPeriod" startAt="4"/>
            </a:pPr>
            <a:r>
              <a:rPr lang="en-NZ" b="1" dirty="0" smtClean="0">
                <a:solidFill>
                  <a:srgbClr val="002060"/>
                </a:solidFill>
              </a:rPr>
              <a:t>Social Distraction</a:t>
            </a:r>
            <a:r>
              <a:rPr lang="en-NZ" dirty="0" smtClean="0"/>
              <a:t>: </a:t>
            </a:r>
            <a:r>
              <a:rPr lang="en-NZ" dirty="0" smtClean="0">
                <a:solidFill>
                  <a:schemeClr val="accent5"/>
                </a:solidFill>
              </a:rPr>
              <a:t>6 </a:t>
            </a:r>
            <a:r>
              <a:rPr lang="en-NZ" dirty="0">
                <a:solidFill>
                  <a:schemeClr val="accent5"/>
                </a:solidFill>
              </a:rPr>
              <a:t>items, coefficient alpha </a:t>
            </a:r>
            <a:r>
              <a:rPr lang="en-NZ" dirty="0" smtClean="0">
                <a:solidFill>
                  <a:schemeClr val="accent5"/>
                </a:solidFill>
              </a:rPr>
              <a:t>= .84 </a:t>
            </a:r>
            <a:r>
              <a:rPr lang="en-NZ" dirty="0">
                <a:solidFill>
                  <a:schemeClr val="accent5"/>
                </a:solidFill>
              </a:rPr>
              <a:t>mean = </a:t>
            </a:r>
            <a:r>
              <a:rPr lang="en-NZ" dirty="0" smtClean="0">
                <a:solidFill>
                  <a:schemeClr val="accent5"/>
                </a:solidFill>
              </a:rPr>
              <a:t>3.18 SD=1.19</a:t>
            </a:r>
          </a:p>
          <a:p>
            <a:r>
              <a:rPr lang="en-NZ" i="1" dirty="0" smtClean="0"/>
              <a:t>My friends at work often keep me from my job requirements; I am often distracted by others at work; Some of the people I work with are very needy, demanding a great deal of my attention; etc.</a:t>
            </a:r>
            <a:endParaRPr lang="en-NZ" i="1" dirty="0"/>
          </a:p>
          <a:p>
            <a:pPr marL="0" indent="0">
              <a:buNone/>
            </a:pPr>
            <a:endParaRPr lang="en-NZ" dirty="0"/>
          </a:p>
        </p:txBody>
      </p:sp>
    </p:spTree>
    <p:extLst>
      <p:ext uri="{BB962C8B-B14F-4D97-AF65-F5344CB8AC3E}">
        <p14:creationId xmlns:p14="http://schemas.microsoft.com/office/powerpoint/2010/main" val="26348160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367" y="374361"/>
            <a:ext cx="9618306" cy="922499"/>
          </a:xfrm>
        </p:spPr>
        <p:txBody>
          <a:bodyPr>
            <a:normAutofit/>
          </a:bodyPr>
          <a:lstStyle/>
          <a:p>
            <a:r>
              <a:rPr lang="en-US" b="1" dirty="0" smtClean="0">
                <a:solidFill>
                  <a:srgbClr val="002060"/>
                </a:solidFill>
              </a:rPr>
              <a:t>Study 3 continued</a:t>
            </a:r>
            <a:endParaRPr lang="en-NZ" b="1" dirty="0">
              <a:solidFill>
                <a:srgbClr val="002060"/>
              </a:solidFill>
            </a:endParaRPr>
          </a:p>
        </p:txBody>
      </p:sp>
      <p:sp>
        <p:nvSpPr>
          <p:cNvPr id="3" name="Content Placeholder 2"/>
          <p:cNvSpPr>
            <a:spLocks noGrp="1"/>
          </p:cNvSpPr>
          <p:nvPr>
            <p:ph sz="half" idx="1"/>
          </p:nvPr>
        </p:nvSpPr>
        <p:spPr>
          <a:xfrm>
            <a:off x="838200" y="1450109"/>
            <a:ext cx="5181600" cy="4726854"/>
          </a:xfrm>
        </p:spPr>
        <p:txBody>
          <a:bodyPr>
            <a:normAutofit/>
          </a:bodyPr>
          <a:lstStyle/>
          <a:p>
            <a:pPr marL="0" indent="0">
              <a:buNone/>
            </a:pPr>
            <a:r>
              <a:rPr lang="en-NZ" dirty="0" smtClean="0"/>
              <a:t>Overall Employee Social Liability scale:</a:t>
            </a:r>
          </a:p>
          <a:p>
            <a:r>
              <a:rPr lang="en-NZ" dirty="0" smtClean="0"/>
              <a:t>25 items</a:t>
            </a:r>
          </a:p>
          <a:p>
            <a:r>
              <a:rPr lang="en-NZ" dirty="0" smtClean="0"/>
              <a:t>Coefficient alpha = .95</a:t>
            </a:r>
          </a:p>
          <a:p>
            <a:r>
              <a:rPr lang="en-NZ" dirty="0" smtClean="0"/>
              <a:t>High scores = high social liability</a:t>
            </a:r>
          </a:p>
          <a:p>
            <a:r>
              <a:rPr lang="en-NZ" dirty="0" smtClean="0"/>
              <a:t>Mean = 3.11; SD = 1.13; SE = .04</a:t>
            </a:r>
          </a:p>
          <a:p>
            <a:r>
              <a:rPr lang="en-NZ" dirty="0" smtClean="0"/>
              <a:t>Median = 3.04</a:t>
            </a:r>
          </a:p>
          <a:p>
            <a:r>
              <a:rPr lang="en-NZ" dirty="0" smtClean="0"/>
              <a:t>Skew = .31</a:t>
            </a:r>
          </a:p>
          <a:p>
            <a:r>
              <a:rPr lang="en-NZ" dirty="0" smtClean="0"/>
              <a:t>Kurtosis = -.46</a:t>
            </a:r>
            <a:endParaRPr lang="en-NZ" dirty="0"/>
          </a:p>
        </p:txBody>
      </p:sp>
      <p:pic>
        <p:nvPicPr>
          <p:cNvPr id="8" name="Content Placeholder 7"/>
          <p:cNvPicPr>
            <a:picLocks noGrp="1" noChangeAspect="1"/>
          </p:cNvPicPr>
          <p:nvPr>
            <p:ph sz="half" idx="2"/>
          </p:nvPr>
        </p:nvPicPr>
        <p:blipFill rotWithShape="1">
          <a:blip r:embed="rId2"/>
          <a:srcRect t="6787" r="24643"/>
          <a:stretch/>
        </p:blipFill>
        <p:spPr>
          <a:xfrm>
            <a:off x="6209145" y="1174452"/>
            <a:ext cx="5022273" cy="5078267"/>
          </a:xfrm>
          <a:prstGeom prst="rect">
            <a:avLst/>
          </a:prstGeom>
        </p:spPr>
      </p:pic>
    </p:spTree>
    <p:extLst>
      <p:ext uri="{BB962C8B-B14F-4D97-AF65-F5344CB8AC3E}">
        <p14:creationId xmlns:p14="http://schemas.microsoft.com/office/powerpoint/2010/main" val="1692258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490" y="365125"/>
            <a:ext cx="10747309" cy="641639"/>
          </a:xfrm>
        </p:spPr>
        <p:txBody>
          <a:bodyPr>
            <a:normAutofit fontScale="90000"/>
          </a:bodyPr>
          <a:lstStyle/>
          <a:p>
            <a:r>
              <a:rPr lang="en-US" b="1" dirty="0" smtClean="0">
                <a:solidFill>
                  <a:srgbClr val="002060"/>
                </a:solidFill>
              </a:rPr>
              <a:t>Study 3 CFA</a:t>
            </a:r>
            <a:endParaRPr lang="en-NZ" b="1" dirty="0">
              <a:solidFill>
                <a:srgbClr val="002060"/>
              </a:solidFill>
            </a:endParaRPr>
          </a:p>
        </p:txBody>
      </p:sp>
      <p:pic>
        <p:nvPicPr>
          <p:cNvPr id="4" name="Content Placeholder 3"/>
          <p:cNvPicPr>
            <a:picLocks noGrp="1" noChangeAspect="1"/>
          </p:cNvPicPr>
          <p:nvPr>
            <p:ph idx="1"/>
          </p:nvPr>
        </p:nvPicPr>
        <p:blipFill>
          <a:blip r:embed="rId2"/>
          <a:stretch>
            <a:fillRect/>
          </a:stretch>
        </p:blipFill>
        <p:spPr>
          <a:xfrm>
            <a:off x="964799" y="1108817"/>
            <a:ext cx="9841746" cy="5315758"/>
          </a:xfrm>
          <a:prstGeom prst="rect">
            <a:avLst/>
          </a:prstGeom>
        </p:spPr>
      </p:pic>
    </p:spTree>
    <p:extLst>
      <p:ext uri="{BB962C8B-B14F-4D97-AF65-F5344CB8AC3E}">
        <p14:creationId xmlns:p14="http://schemas.microsoft.com/office/powerpoint/2010/main" val="40481460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367" y="374361"/>
            <a:ext cx="9618306" cy="922499"/>
          </a:xfrm>
        </p:spPr>
        <p:txBody>
          <a:bodyPr>
            <a:normAutofit/>
          </a:bodyPr>
          <a:lstStyle/>
          <a:p>
            <a:r>
              <a:rPr lang="en-US" b="1" dirty="0" smtClean="0">
                <a:solidFill>
                  <a:srgbClr val="002060"/>
                </a:solidFill>
              </a:rPr>
              <a:t>Study 3 continued</a:t>
            </a:r>
            <a:endParaRPr lang="en-NZ" b="1" dirty="0">
              <a:solidFill>
                <a:srgbClr val="002060"/>
              </a:solidFill>
            </a:endParaRPr>
          </a:p>
        </p:txBody>
      </p:sp>
      <p:sp>
        <p:nvSpPr>
          <p:cNvPr id="3" name="Content Placeholder 2"/>
          <p:cNvSpPr>
            <a:spLocks noGrp="1"/>
          </p:cNvSpPr>
          <p:nvPr>
            <p:ph sz="half" idx="1"/>
          </p:nvPr>
        </p:nvSpPr>
        <p:spPr>
          <a:xfrm>
            <a:off x="838200" y="1450109"/>
            <a:ext cx="5181600" cy="4726854"/>
          </a:xfrm>
        </p:spPr>
        <p:txBody>
          <a:bodyPr>
            <a:normAutofit fontScale="92500"/>
          </a:bodyPr>
          <a:lstStyle/>
          <a:p>
            <a:pPr marL="0" indent="0">
              <a:buNone/>
            </a:pPr>
            <a:r>
              <a:rPr lang="en-NZ" dirty="0" smtClean="0"/>
              <a:t>Final Employee Social Liability scale:</a:t>
            </a:r>
          </a:p>
          <a:p>
            <a:r>
              <a:rPr lang="en-NZ" dirty="0" smtClean="0"/>
              <a:t>22 items (less 3 neg. </a:t>
            </a:r>
            <a:r>
              <a:rPr lang="en-NZ" dirty="0" err="1" smtClean="0"/>
              <a:t>beh</a:t>
            </a:r>
            <a:r>
              <a:rPr lang="en-NZ" dirty="0" smtClean="0"/>
              <a:t>. items with high standardised residual </a:t>
            </a:r>
            <a:r>
              <a:rPr lang="en-NZ" dirty="0" err="1" smtClean="0"/>
              <a:t>covariances</a:t>
            </a:r>
            <a:r>
              <a:rPr lang="en-NZ" dirty="0" smtClean="0"/>
              <a:t>)</a:t>
            </a:r>
          </a:p>
          <a:p>
            <a:r>
              <a:rPr lang="en-NZ" dirty="0" smtClean="0"/>
              <a:t>Coefficient alpha = .94</a:t>
            </a:r>
          </a:p>
          <a:p>
            <a:r>
              <a:rPr lang="en-NZ" dirty="0" smtClean="0"/>
              <a:t>High scores = high social liability</a:t>
            </a:r>
          </a:p>
          <a:p>
            <a:r>
              <a:rPr lang="en-NZ" dirty="0" smtClean="0"/>
              <a:t>Mean = 3.08; SD = 1.10; SE = .03</a:t>
            </a:r>
          </a:p>
          <a:p>
            <a:r>
              <a:rPr lang="en-NZ" dirty="0" smtClean="0"/>
              <a:t>Median = 3.05</a:t>
            </a:r>
          </a:p>
          <a:p>
            <a:r>
              <a:rPr lang="en-NZ" dirty="0" smtClean="0"/>
              <a:t>Skew = .30</a:t>
            </a:r>
          </a:p>
          <a:p>
            <a:r>
              <a:rPr lang="en-NZ" dirty="0" smtClean="0"/>
              <a:t>Kurtosis = -.47</a:t>
            </a:r>
            <a:endParaRPr lang="en-NZ" dirty="0"/>
          </a:p>
        </p:txBody>
      </p:sp>
      <p:pic>
        <p:nvPicPr>
          <p:cNvPr id="5" name="Content Placeholder 4"/>
          <p:cNvPicPr>
            <a:picLocks noGrp="1" noChangeAspect="1"/>
          </p:cNvPicPr>
          <p:nvPr>
            <p:ph sz="half" idx="2"/>
          </p:nvPr>
        </p:nvPicPr>
        <p:blipFill rotWithShape="1">
          <a:blip r:embed="rId2"/>
          <a:srcRect t="6573" r="24109"/>
          <a:stretch/>
        </p:blipFill>
        <p:spPr>
          <a:xfrm>
            <a:off x="6403108" y="1441562"/>
            <a:ext cx="4800601" cy="4735401"/>
          </a:xfrm>
          <a:prstGeom prst="rect">
            <a:avLst/>
          </a:prstGeom>
        </p:spPr>
      </p:pic>
    </p:spTree>
    <p:extLst>
      <p:ext uri="{BB962C8B-B14F-4D97-AF65-F5344CB8AC3E}">
        <p14:creationId xmlns:p14="http://schemas.microsoft.com/office/powerpoint/2010/main" val="2245936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65125"/>
            <a:ext cx="10515600" cy="955675"/>
          </a:xfrm>
        </p:spPr>
        <p:txBody>
          <a:bodyPr/>
          <a:lstStyle/>
          <a:p>
            <a:r>
              <a:rPr lang="en-NZ" dirty="0" smtClean="0"/>
              <a:t>Study 3 Nomological Network</a:t>
            </a:r>
            <a:endParaRPr lang="en-NZ" dirty="0"/>
          </a:p>
        </p:txBody>
      </p:sp>
      <p:pic>
        <p:nvPicPr>
          <p:cNvPr id="7" name="Content Placeholder 6"/>
          <p:cNvPicPr>
            <a:picLocks noGrp="1" noChangeAspect="1"/>
          </p:cNvPicPr>
          <p:nvPr>
            <p:ph idx="1"/>
          </p:nvPr>
        </p:nvPicPr>
        <p:blipFill>
          <a:blip r:embed="rId2"/>
          <a:stretch>
            <a:fillRect/>
          </a:stretch>
        </p:blipFill>
        <p:spPr>
          <a:xfrm>
            <a:off x="838200" y="1320800"/>
            <a:ext cx="10515600" cy="5181710"/>
          </a:xfrm>
          <a:prstGeom prst="rect">
            <a:avLst/>
          </a:prstGeom>
        </p:spPr>
      </p:pic>
    </p:spTree>
    <p:extLst>
      <p:ext uri="{BB962C8B-B14F-4D97-AF65-F5344CB8AC3E}">
        <p14:creationId xmlns:p14="http://schemas.microsoft.com/office/powerpoint/2010/main" val="30216351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599" cy="900257"/>
          </a:xfrm>
        </p:spPr>
        <p:txBody>
          <a:bodyPr>
            <a:normAutofit fontScale="90000"/>
          </a:bodyPr>
          <a:lstStyle/>
          <a:p>
            <a:r>
              <a:rPr lang="en-US" b="1" dirty="0">
                <a:solidFill>
                  <a:srgbClr val="002060"/>
                </a:solidFill>
              </a:rPr>
              <a:t>6</a:t>
            </a:r>
            <a:r>
              <a:rPr lang="en-US" b="1" dirty="0" smtClean="0">
                <a:solidFill>
                  <a:srgbClr val="002060"/>
                </a:solidFill>
              </a:rPr>
              <a:t>. Where to next? Address the “so what” question </a:t>
            </a:r>
            <a:endParaRPr lang="en-NZ" b="1" dirty="0">
              <a:solidFill>
                <a:srgbClr val="002060"/>
              </a:solidFill>
            </a:endParaRPr>
          </a:p>
        </p:txBody>
      </p:sp>
      <p:pic>
        <p:nvPicPr>
          <p:cNvPr id="8" name="Content Placeholder 7"/>
          <p:cNvPicPr>
            <a:picLocks noGrp="1" noChangeAspect="1"/>
          </p:cNvPicPr>
          <p:nvPr>
            <p:ph idx="1"/>
          </p:nvPr>
        </p:nvPicPr>
        <p:blipFill>
          <a:blip r:embed="rId2"/>
          <a:stretch>
            <a:fillRect/>
          </a:stretch>
        </p:blipFill>
        <p:spPr>
          <a:xfrm>
            <a:off x="1948873" y="1468582"/>
            <a:ext cx="7897091" cy="4990587"/>
          </a:xfrm>
          <a:prstGeom prst="rect">
            <a:avLst/>
          </a:prstGeom>
        </p:spPr>
      </p:pic>
    </p:spTree>
    <p:extLst>
      <p:ext uri="{BB962C8B-B14F-4D97-AF65-F5344CB8AC3E}">
        <p14:creationId xmlns:p14="http://schemas.microsoft.com/office/powerpoint/2010/main" val="23467017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5"/>
            <a:ext cx="9900781" cy="1263259"/>
          </a:xfrm>
        </p:spPr>
        <p:txBody>
          <a:bodyPr>
            <a:normAutofit/>
          </a:bodyPr>
          <a:lstStyle/>
          <a:p>
            <a:endParaRPr lang="en-NZ" b="1" dirty="0">
              <a:solidFill>
                <a:schemeClr val="accent4">
                  <a:lumMod val="75000"/>
                </a:schemeClr>
              </a:solidFill>
            </a:endParaRPr>
          </a:p>
        </p:txBody>
      </p:sp>
      <p:sp>
        <p:nvSpPr>
          <p:cNvPr id="3" name="Content Placeholder 2"/>
          <p:cNvSpPr>
            <a:spLocks noGrp="1"/>
          </p:cNvSpPr>
          <p:nvPr>
            <p:ph idx="1"/>
          </p:nvPr>
        </p:nvSpPr>
        <p:spPr>
          <a:xfrm>
            <a:off x="838200" y="1474237"/>
            <a:ext cx="10515600" cy="4702726"/>
          </a:xfrm>
        </p:spPr>
        <p:txBody>
          <a:bodyPr/>
          <a:lstStyle/>
          <a:p>
            <a:endParaRPr lang="en-NZ" dirty="0" smtClean="0"/>
          </a:p>
          <a:p>
            <a:endParaRPr lang="en-NZ" dirty="0"/>
          </a:p>
          <a:p>
            <a:pPr marL="0" indent="0">
              <a:buNone/>
            </a:pPr>
            <a:r>
              <a:rPr lang="en-NZ" sz="5400" dirty="0" smtClean="0"/>
              <a:t>Thank you.</a:t>
            </a:r>
          </a:p>
          <a:p>
            <a:endParaRPr lang="en-NZ" dirty="0"/>
          </a:p>
          <a:p>
            <a:pPr marL="0" indent="0" algn="ctr">
              <a:buNone/>
            </a:pPr>
            <a:r>
              <a:rPr lang="en-NZ" sz="6600" b="1" dirty="0" smtClean="0"/>
              <a:t>Questions?</a:t>
            </a:r>
            <a:endParaRPr lang="en-NZ" sz="6600" b="1" dirty="0"/>
          </a:p>
        </p:txBody>
      </p:sp>
    </p:spTree>
    <p:extLst>
      <p:ext uri="{BB962C8B-B14F-4D97-AF65-F5344CB8AC3E}">
        <p14:creationId xmlns:p14="http://schemas.microsoft.com/office/powerpoint/2010/main" val="1992247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5"/>
            <a:ext cx="9900781" cy="1263259"/>
          </a:xfrm>
        </p:spPr>
        <p:txBody>
          <a:bodyPr/>
          <a:lstStyle/>
          <a:p>
            <a:r>
              <a:rPr lang="en-NZ" b="1" dirty="0" smtClean="0">
                <a:solidFill>
                  <a:srgbClr val="002060"/>
                </a:solidFill>
              </a:rPr>
              <a:t>1. The Context – Workplace Social Networks</a:t>
            </a:r>
            <a:endParaRPr lang="en-NZ" b="1" dirty="0">
              <a:solidFill>
                <a:srgbClr val="002060"/>
              </a:solidFill>
            </a:endParaRPr>
          </a:p>
        </p:txBody>
      </p:sp>
      <p:sp>
        <p:nvSpPr>
          <p:cNvPr id="3" name="Content Placeholder 2"/>
          <p:cNvSpPr>
            <a:spLocks noGrp="1"/>
          </p:cNvSpPr>
          <p:nvPr>
            <p:ph idx="1"/>
          </p:nvPr>
        </p:nvSpPr>
        <p:spPr>
          <a:xfrm>
            <a:off x="838200" y="1427584"/>
            <a:ext cx="10515600" cy="4749379"/>
          </a:xfrm>
        </p:spPr>
        <p:txBody>
          <a:bodyPr>
            <a:normAutofit fontScale="92500"/>
          </a:bodyPr>
          <a:lstStyle/>
          <a:p>
            <a:r>
              <a:rPr lang="en-NZ" dirty="0" smtClean="0"/>
              <a:t>All employees are embedded within a social network</a:t>
            </a:r>
          </a:p>
          <a:p>
            <a:r>
              <a:rPr lang="en-NZ" dirty="0" smtClean="0"/>
              <a:t>This network comprises patterns of ties or relationships with other individuals </a:t>
            </a:r>
            <a:r>
              <a:rPr lang="en-NZ" sz="2000" dirty="0" smtClean="0">
                <a:solidFill>
                  <a:schemeClr val="bg1">
                    <a:lumMod val="50000"/>
                  </a:schemeClr>
                </a:solidFill>
              </a:rPr>
              <a:t>(Newman, </a:t>
            </a:r>
            <a:r>
              <a:rPr lang="en-NZ" sz="2000" dirty="0" err="1" smtClean="0">
                <a:solidFill>
                  <a:schemeClr val="bg1">
                    <a:lumMod val="50000"/>
                  </a:schemeClr>
                </a:solidFill>
              </a:rPr>
              <a:t>Hanges</a:t>
            </a:r>
            <a:r>
              <a:rPr lang="en-NZ" sz="2000" dirty="0" smtClean="0">
                <a:solidFill>
                  <a:schemeClr val="bg1">
                    <a:lumMod val="50000"/>
                  </a:schemeClr>
                </a:solidFill>
              </a:rPr>
              <a:t>, </a:t>
            </a:r>
            <a:r>
              <a:rPr lang="en-NZ" sz="2000" dirty="0" err="1" smtClean="0">
                <a:solidFill>
                  <a:schemeClr val="bg1">
                    <a:lumMod val="50000"/>
                  </a:schemeClr>
                </a:solidFill>
              </a:rPr>
              <a:t>Duan</a:t>
            </a:r>
            <a:r>
              <a:rPr lang="en-NZ" sz="2000" dirty="0" smtClean="0">
                <a:solidFill>
                  <a:schemeClr val="bg1">
                    <a:lumMod val="50000"/>
                  </a:schemeClr>
                </a:solidFill>
              </a:rPr>
              <a:t> &amp; Ramesh, 2008) </a:t>
            </a:r>
            <a:r>
              <a:rPr lang="en-NZ" dirty="0" smtClean="0"/>
              <a:t>.</a:t>
            </a:r>
          </a:p>
          <a:p>
            <a:pPr marL="0" indent="0">
              <a:buNone/>
            </a:pPr>
            <a:r>
              <a:rPr lang="en-NZ" dirty="0"/>
              <a:t> </a:t>
            </a:r>
            <a:r>
              <a:rPr lang="en-NZ" dirty="0" smtClean="0"/>
              <a:t>Social networks:</a:t>
            </a:r>
          </a:p>
          <a:p>
            <a:r>
              <a:rPr lang="en-NZ" dirty="0" smtClean="0"/>
              <a:t>impose </a:t>
            </a:r>
            <a:r>
              <a:rPr lang="en-NZ" dirty="0"/>
              <a:t>opportunities and constraints on action, </a:t>
            </a:r>
            <a:endParaRPr lang="en-NZ" dirty="0" smtClean="0"/>
          </a:p>
          <a:p>
            <a:r>
              <a:rPr lang="en-NZ" dirty="0" smtClean="0"/>
              <a:t>channel </a:t>
            </a:r>
            <a:r>
              <a:rPr lang="en-NZ" dirty="0"/>
              <a:t>the flow of resources between network members (actors) </a:t>
            </a:r>
            <a:endParaRPr lang="en-NZ" dirty="0" smtClean="0"/>
          </a:p>
          <a:p>
            <a:r>
              <a:rPr lang="en-NZ" dirty="0"/>
              <a:t>a</a:t>
            </a:r>
            <a:r>
              <a:rPr lang="en-NZ" dirty="0" smtClean="0"/>
              <a:t>nd therefore potentially provide </a:t>
            </a:r>
            <a:r>
              <a:rPr lang="en-NZ" dirty="0"/>
              <a:t>resources and benefits to an individual </a:t>
            </a:r>
            <a:r>
              <a:rPr lang="en-NZ" sz="2000" dirty="0">
                <a:solidFill>
                  <a:schemeClr val="bg2">
                    <a:lumMod val="50000"/>
                  </a:schemeClr>
                </a:solidFill>
              </a:rPr>
              <a:t>(Bourdieu &amp; </a:t>
            </a:r>
            <a:r>
              <a:rPr lang="en-NZ" sz="2000" dirty="0" err="1">
                <a:solidFill>
                  <a:schemeClr val="bg2">
                    <a:lumMod val="50000"/>
                  </a:schemeClr>
                </a:solidFill>
              </a:rPr>
              <a:t>Wacquant</a:t>
            </a:r>
            <a:r>
              <a:rPr lang="en-NZ" sz="2000" dirty="0">
                <a:solidFill>
                  <a:schemeClr val="bg2">
                    <a:lumMod val="50000"/>
                  </a:schemeClr>
                </a:solidFill>
              </a:rPr>
              <a:t>, 1992; </a:t>
            </a:r>
            <a:r>
              <a:rPr lang="en-NZ" sz="2000" dirty="0" err="1">
                <a:solidFill>
                  <a:schemeClr val="bg2">
                    <a:lumMod val="50000"/>
                  </a:schemeClr>
                </a:solidFill>
              </a:rPr>
              <a:t>Nahapiet</a:t>
            </a:r>
            <a:r>
              <a:rPr lang="en-NZ" sz="2000" dirty="0">
                <a:solidFill>
                  <a:schemeClr val="bg2">
                    <a:lumMod val="50000"/>
                  </a:schemeClr>
                </a:solidFill>
              </a:rPr>
              <a:t> &amp; </a:t>
            </a:r>
            <a:r>
              <a:rPr lang="en-NZ" sz="2000" dirty="0" err="1">
                <a:solidFill>
                  <a:schemeClr val="bg2">
                    <a:lumMod val="50000"/>
                  </a:schemeClr>
                </a:solidFill>
              </a:rPr>
              <a:t>Ghoshal</a:t>
            </a:r>
            <a:r>
              <a:rPr lang="en-NZ" sz="2000" dirty="0">
                <a:solidFill>
                  <a:schemeClr val="bg2">
                    <a:lumMod val="50000"/>
                  </a:schemeClr>
                </a:solidFill>
              </a:rPr>
              <a:t>, </a:t>
            </a:r>
            <a:r>
              <a:rPr lang="en-NZ" sz="2000" dirty="0" smtClean="0">
                <a:solidFill>
                  <a:schemeClr val="bg2">
                    <a:lumMod val="50000"/>
                  </a:schemeClr>
                </a:solidFill>
              </a:rPr>
              <a:t>1998;</a:t>
            </a:r>
            <a:r>
              <a:rPr lang="en-NZ" sz="1800" dirty="0" smtClean="0">
                <a:solidFill>
                  <a:schemeClr val="bg2">
                    <a:lumMod val="50000"/>
                  </a:schemeClr>
                </a:solidFill>
              </a:rPr>
              <a:t> </a:t>
            </a:r>
            <a:r>
              <a:rPr lang="en-NZ" sz="2000" dirty="0" smtClean="0">
                <a:solidFill>
                  <a:schemeClr val="bg1">
                    <a:lumMod val="50000"/>
                  </a:schemeClr>
                </a:solidFill>
              </a:rPr>
              <a:t>Wasserman </a:t>
            </a:r>
            <a:r>
              <a:rPr lang="en-NZ" sz="2000" dirty="0">
                <a:solidFill>
                  <a:schemeClr val="bg1">
                    <a:lumMod val="50000"/>
                  </a:schemeClr>
                </a:solidFill>
              </a:rPr>
              <a:t>&amp; Faust 1994).</a:t>
            </a:r>
            <a:endParaRPr lang="en-NZ" dirty="0">
              <a:solidFill>
                <a:schemeClr val="bg1">
                  <a:lumMod val="50000"/>
                </a:schemeClr>
              </a:solidFill>
            </a:endParaRPr>
          </a:p>
          <a:p>
            <a:r>
              <a:rPr lang="en-NZ" dirty="0" smtClean="0"/>
              <a:t>Relationships may be internal and external to the firm, proximal or distal, strong or weak, emergent or stable, desired or undesired, valued or not, but are nonetheless ubiquitous to being employed...</a:t>
            </a:r>
          </a:p>
          <a:p>
            <a:pPr marL="0" indent="0">
              <a:buNone/>
            </a:pPr>
            <a:endParaRPr lang="en-NZ" dirty="0"/>
          </a:p>
        </p:txBody>
      </p:sp>
    </p:spTree>
    <p:extLst>
      <p:ext uri="{BB962C8B-B14F-4D97-AF65-F5344CB8AC3E}">
        <p14:creationId xmlns:p14="http://schemas.microsoft.com/office/powerpoint/2010/main" val="3154185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018" y="365126"/>
            <a:ext cx="9900781" cy="928470"/>
          </a:xfrm>
        </p:spPr>
        <p:txBody>
          <a:bodyPr>
            <a:normAutofit fontScale="90000"/>
          </a:bodyPr>
          <a:lstStyle/>
          <a:p>
            <a:r>
              <a:rPr lang="en-US" b="1" dirty="0" smtClean="0">
                <a:solidFill>
                  <a:srgbClr val="002060"/>
                </a:solidFill>
              </a:rPr>
              <a:t>2. Social Networks &amp; Employee </a:t>
            </a:r>
            <a:r>
              <a:rPr lang="en-US" b="1" dirty="0">
                <a:solidFill>
                  <a:srgbClr val="002060"/>
                </a:solidFill>
              </a:rPr>
              <a:t>S</a:t>
            </a:r>
            <a:r>
              <a:rPr lang="en-US" b="1" dirty="0" smtClean="0">
                <a:solidFill>
                  <a:srgbClr val="002060"/>
                </a:solidFill>
              </a:rPr>
              <a:t>ocial </a:t>
            </a:r>
            <a:r>
              <a:rPr lang="en-US" b="1" dirty="0">
                <a:solidFill>
                  <a:srgbClr val="002060"/>
                </a:solidFill>
              </a:rPr>
              <a:t>C</a:t>
            </a:r>
            <a:r>
              <a:rPr lang="en-US" b="1" dirty="0" smtClean="0">
                <a:solidFill>
                  <a:srgbClr val="002060"/>
                </a:solidFill>
              </a:rPr>
              <a:t>apital</a:t>
            </a:r>
            <a:endParaRPr lang="en-NZ" b="1" dirty="0">
              <a:solidFill>
                <a:srgbClr val="002060"/>
              </a:solidFill>
            </a:endParaRPr>
          </a:p>
        </p:txBody>
      </p:sp>
      <p:sp>
        <p:nvSpPr>
          <p:cNvPr id="3" name="Content Placeholder 2"/>
          <p:cNvSpPr>
            <a:spLocks noGrp="1"/>
          </p:cNvSpPr>
          <p:nvPr>
            <p:ph idx="1"/>
          </p:nvPr>
        </p:nvSpPr>
        <p:spPr>
          <a:xfrm>
            <a:off x="838200" y="1293596"/>
            <a:ext cx="10515600" cy="4883367"/>
          </a:xfrm>
        </p:spPr>
        <p:txBody>
          <a:bodyPr>
            <a:normAutofit fontScale="92500" lnSpcReduction="10000"/>
          </a:bodyPr>
          <a:lstStyle/>
          <a:p>
            <a:r>
              <a:rPr lang="en-NZ" sz="3000" dirty="0" smtClean="0"/>
              <a:t>Social capital is a multilevel construct applied as an attribute of nations, economic regions, communities, organisations, groups and, more recently, individuals </a:t>
            </a:r>
            <a:r>
              <a:rPr lang="en-NZ" sz="2000" dirty="0" smtClean="0">
                <a:solidFill>
                  <a:schemeClr val="bg1">
                    <a:lumMod val="50000"/>
                  </a:schemeClr>
                </a:solidFill>
              </a:rPr>
              <a:t>(Coleman</a:t>
            </a:r>
            <a:r>
              <a:rPr lang="en-NZ" sz="2000" dirty="0">
                <a:solidFill>
                  <a:schemeClr val="bg1">
                    <a:lumMod val="50000"/>
                  </a:schemeClr>
                </a:solidFill>
              </a:rPr>
              <a:t>, </a:t>
            </a:r>
            <a:r>
              <a:rPr lang="en-NZ" sz="2000" dirty="0" smtClean="0">
                <a:solidFill>
                  <a:schemeClr val="bg1">
                    <a:lumMod val="50000"/>
                  </a:schemeClr>
                </a:solidFill>
              </a:rPr>
              <a:t>1990; </a:t>
            </a:r>
            <a:r>
              <a:rPr lang="en-NZ" sz="2000" dirty="0" err="1">
                <a:solidFill>
                  <a:schemeClr val="bg1">
                    <a:lumMod val="50000"/>
                  </a:schemeClr>
                </a:solidFill>
              </a:rPr>
              <a:t>Kouvonen</a:t>
            </a:r>
            <a:r>
              <a:rPr lang="en-NZ" sz="2000" dirty="0">
                <a:solidFill>
                  <a:schemeClr val="bg1">
                    <a:lumMod val="50000"/>
                  </a:schemeClr>
                </a:solidFill>
              </a:rPr>
              <a:t> et al., 2006; </a:t>
            </a:r>
            <a:r>
              <a:rPr lang="en-NZ" sz="2000" dirty="0" err="1" smtClean="0">
                <a:solidFill>
                  <a:schemeClr val="bg1">
                    <a:lumMod val="50000"/>
                  </a:schemeClr>
                </a:solidFill>
              </a:rPr>
              <a:t>Labianca</a:t>
            </a:r>
            <a:r>
              <a:rPr lang="en-NZ" sz="2000" dirty="0" smtClean="0">
                <a:solidFill>
                  <a:schemeClr val="bg1">
                    <a:lumMod val="50000"/>
                  </a:schemeClr>
                </a:solidFill>
              </a:rPr>
              <a:t> </a:t>
            </a:r>
            <a:r>
              <a:rPr lang="en-NZ" sz="2000" dirty="0">
                <a:solidFill>
                  <a:schemeClr val="bg1">
                    <a:lumMod val="50000"/>
                  </a:schemeClr>
                </a:solidFill>
              </a:rPr>
              <a:t>&amp; Brass, 2006; </a:t>
            </a:r>
            <a:r>
              <a:rPr lang="en-NZ" sz="2000" dirty="0" err="1">
                <a:solidFill>
                  <a:schemeClr val="bg1">
                    <a:lumMod val="50000"/>
                  </a:schemeClr>
                </a:solidFill>
              </a:rPr>
              <a:t>Portes</a:t>
            </a:r>
            <a:r>
              <a:rPr lang="en-NZ" sz="2000" dirty="0">
                <a:solidFill>
                  <a:schemeClr val="bg1">
                    <a:lumMod val="50000"/>
                  </a:schemeClr>
                </a:solidFill>
              </a:rPr>
              <a:t>, 1998</a:t>
            </a:r>
            <a:r>
              <a:rPr lang="en-NZ" sz="2000" dirty="0" smtClean="0">
                <a:solidFill>
                  <a:schemeClr val="bg1">
                    <a:lumMod val="50000"/>
                  </a:schemeClr>
                </a:solidFill>
              </a:rPr>
              <a:t>)</a:t>
            </a:r>
          </a:p>
          <a:p>
            <a:r>
              <a:rPr lang="en-NZ" sz="3000" dirty="0" smtClean="0">
                <a:solidFill>
                  <a:srgbClr val="7030A0"/>
                </a:solidFill>
              </a:rPr>
              <a:t>Employee</a:t>
            </a:r>
            <a:r>
              <a:rPr lang="en-NZ" sz="3000" i="1" dirty="0" smtClean="0">
                <a:solidFill>
                  <a:srgbClr val="7030A0"/>
                </a:solidFill>
              </a:rPr>
              <a:t> </a:t>
            </a:r>
            <a:r>
              <a:rPr lang="en-NZ" sz="3000" dirty="0">
                <a:solidFill>
                  <a:srgbClr val="7030A0"/>
                </a:solidFill>
              </a:rPr>
              <a:t>social capital </a:t>
            </a:r>
            <a:r>
              <a:rPr lang="en-NZ" sz="3000" dirty="0" smtClean="0"/>
              <a:t>accrues from </a:t>
            </a:r>
            <a:r>
              <a:rPr lang="en-NZ" sz="3000" dirty="0" smtClean="0"/>
              <a:t>the network </a:t>
            </a:r>
            <a:r>
              <a:rPr lang="en-NZ" sz="3000" dirty="0"/>
              <a:t>of social </a:t>
            </a:r>
            <a:r>
              <a:rPr lang="en-NZ" sz="3000" dirty="0" smtClean="0"/>
              <a:t>ties that </a:t>
            </a:r>
            <a:r>
              <a:rPr lang="en-NZ" sz="3000" dirty="0"/>
              <a:t>assist </a:t>
            </a:r>
            <a:r>
              <a:rPr lang="en-NZ" sz="3000" dirty="0" smtClean="0"/>
              <a:t>in </a:t>
            </a:r>
            <a:r>
              <a:rPr lang="en-NZ" sz="3000" dirty="0" smtClean="0"/>
              <a:t>functioning </a:t>
            </a:r>
            <a:r>
              <a:rPr lang="en-NZ" sz="3000" dirty="0"/>
              <a:t>at </a:t>
            </a:r>
            <a:r>
              <a:rPr lang="en-NZ" sz="3000" i="1" dirty="0"/>
              <a:t>work</a:t>
            </a:r>
            <a:r>
              <a:rPr lang="en-NZ" sz="3000" b="1" dirty="0"/>
              <a:t> </a:t>
            </a:r>
            <a:r>
              <a:rPr lang="en-NZ" sz="3000" dirty="0" smtClean="0"/>
              <a:t>and is </a:t>
            </a:r>
            <a:r>
              <a:rPr lang="en-NZ" sz="3000" dirty="0"/>
              <a:t>the sum of the resources that </a:t>
            </a:r>
            <a:r>
              <a:rPr lang="en-NZ" sz="3000" dirty="0" smtClean="0"/>
              <a:t>individuals </a:t>
            </a:r>
            <a:r>
              <a:rPr lang="en-NZ" sz="3000" dirty="0" smtClean="0"/>
              <a:t>acquire from those </a:t>
            </a:r>
            <a:r>
              <a:rPr lang="en-NZ" sz="3000" dirty="0" smtClean="0"/>
              <a:t>networks </a:t>
            </a:r>
            <a:r>
              <a:rPr lang="en-NZ" sz="2000" dirty="0">
                <a:solidFill>
                  <a:schemeClr val="bg1">
                    <a:lumMod val="50000"/>
                  </a:schemeClr>
                </a:solidFill>
              </a:rPr>
              <a:t>(Bourdieu &amp; </a:t>
            </a:r>
            <a:r>
              <a:rPr lang="en-NZ" sz="2000" dirty="0" err="1">
                <a:solidFill>
                  <a:schemeClr val="bg1">
                    <a:lumMod val="50000"/>
                  </a:schemeClr>
                </a:solidFill>
              </a:rPr>
              <a:t>Wacquant</a:t>
            </a:r>
            <a:r>
              <a:rPr lang="en-NZ" sz="2000" dirty="0">
                <a:solidFill>
                  <a:schemeClr val="bg1">
                    <a:lumMod val="50000"/>
                  </a:schemeClr>
                </a:solidFill>
              </a:rPr>
              <a:t>, 1992</a:t>
            </a:r>
            <a:r>
              <a:rPr lang="en-NZ" sz="2000" dirty="0" smtClean="0">
                <a:solidFill>
                  <a:schemeClr val="bg1">
                    <a:lumMod val="50000"/>
                  </a:schemeClr>
                </a:solidFill>
              </a:rPr>
              <a:t>). </a:t>
            </a:r>
          </a:p>
          <a:p>
            <a:pPr lvl="0"/>
            <a:r>
              <a:rPr lang="en-NZ" sz="3200" dirty="0">
                <a:solidFill>
                  <a:prstClr val="black"/>
                </a:solidFill>
              </a:rPr>
              <a:t>Because of their location within and across different social networks, some people will have more social capital than others </a:t>
            </a:r>
            <a:r>
              <a:rPr lang="en-NZ" sz="2400" dirty="0">
                <a:solidFill>
                  <a:prstClr val="white">
                    <a:lumMod val="50000"/>
                  </a:prstClr>
                </a:solidFill>
              </a:rPr>
              <a:t>(</a:t>
            </a:r>
            <a:r>
              <a:rPr lang="en-NZ" sz="2400" dirty="0" err="1">
                <a:solidFill>
                  <a:prstClr val="white">
                    <a:lumMod val="50000"/>
                  </a:prstClr>
                </a:solidFill>
              </a:rPr>
              <a:t>Bordieu</a:t>
            </a:r>
            <a:r>
              <a:rPr lang="en-NZ" sz="2400" dirty="0">
                <a:solidFill>
                  <a:prstClr val="white">
                    <a:lumMod val="50000"/>
                  </a:prstClr>
                </a:solidFill>
              </a:rPr>
              <a:t> 1986; Sobel 2002; </a:t>
            </a:r>
            <a:r>
              <a:rPr lang="en-NZ" sz="2400" dirty="0" err="1">
                <a:solidFill>
                  <a:prstClr val="white">
                    <a:lumMod val="50000"/>
                  </a:prstClr>
                </a:solidFill>
              </a:rPr>
              <a:t>Glaeser</a:t>
            </a:r>
            <a:r>
              <a:rPr lang="en-NZ" sz="2400" dirty="0">
                <a:solidFill>
                  <a:prstClr val="white">
                    <a:lumMod val="50000"/>
                  </a:prstClr>
                </a:solidFill>
              </a:rPr>
              <a:t>, </a:t>
            </a:r>
            <a:r>
              <a:rPr lang="en-NZ" sz="2400" dirty="0" err="1">
                <a:solidFill>
                  <a:prstClr val="white">
                    <a:lumMod val="50000"/>
                  </a:prstClr>
                </a:solidFill>
              </a:rPr>
              <a:t>Laibson</a:t>
            </a:r>
            <a:r>
              <a:rPr lang="en-NZ" sz="2400" dirty="0">
                <a:solidFill>
                  <a:prstClr val="white">
                    <a:lumMod val="50000"/>
                  </a:prstClr>
                </a:solidFill>
              </a:rPr>
              <a:t>, &amp; </a:t>
            </a:r>
            <a:r>
              <a:rPr lang="en-NZ" sz="2400" dirty="0" err="1">
                <a:solidFill>
                  <a:prstClr val="white">
                    <a:lumMod val="50000"/>
                  </a:prstClr>
                </a:solidFill>
              </a:rPr>
              <a:t>Sacerdote</a:t>
            </a:r>
            <a:r>
              <a:rPr lang="en-NZ" sz="2400" dirty="0">
                <a:solidFill>
                  <a:prstClr val="white">
                    <a:lumMod val="50000"/>
                  </a:prstClr>
                </a:solidFill>
              </a:rPr>
              <a:t>, 2002)</a:t>
            </a:r>
            <a:endParaRPr lang="en-NZ" sz="3200" dirty="0">
              <a:solidFill>
                <a:prstClr val="white">
                  <a:lumMod val="50000"/>
                </a:prstClr>
              </a:solidFill>
            </a:endParaRPr>
          </a:p>
          <a:p>
            <a:r>
              <a:rPr lang="en-NZ" sz="3000" dirty="0" smtClean="0"/>
              <a:t>Workplace social networks characterised by trust and reciprocity will generate more social capital - on a continuum from low to high</a:t>
            </a:r>
            <a:r>
              <a:rPr lang="en-NZ" sz="3000" dirty="0" smtClean="0">
                <a:solidFill>
                  <a:schemeClr val="bg1">
                    <a:lumMod val="50000"/>
                  </a:schemeClr>
                </a:solidFill>
              </a:rPr>
              <a:t>(</a:t>
            </a:r>
            <a:r>
              <a:rPr lang="en-NZ" sz="2000" dirty="0" err="1" smtClean="0">
                <a:solidFill>
                  <a:schemeClr val="bg1">
                    <a:lumMod val="50000"/>
                  </a:schemeClr>
                </a:solidFill>
              </a:rPr>
              <a:t>Kouvonen</a:t>
            </a:r>
            <a:r>
              <a:rPr lang="en-NZ" sz="2000" dirty="0" smtClean="0">
                <a:solidFill>
                  <a:schemeClr val="bg1">
                    <a:lumMod val="50000"/>
                  </a:schemeClr>
                </a:solidFill>
              </a:rPr>
              <a:t> </a:t>
            </a:r>
            <a:r>
              <a:rPr lang="en-NZ" sz="2000" dirty="0">
                <a:solidFill>
                  <a:schemeClr val="bg1">
                    <a:lumMod val="50000"/>
                  </a:schemeClr>
                </a:solidFill>
              </a:rPr>
              <a:t>et al., 2006; Suzuki et al., </a:t>
            </a:r>
            <a:r>
              <a:rPr lang="en-NZ" sz="2000" dirty="0" smtClean="0">
                <a:solidFill>
                  <a:schemeClr val="bg1">
                    <a:lumMod val="50000"/>
                  </a:schemeClr>
                </a:solidFill>
              </a:rPr>
              <a:t>2010)</a:t>
            </a:r>
          </a:p>
        </p:txBody>
      </p:sp>
    </p:spTree>
    <p:extLst>
      <p:ext uri="{BB962C8B-B14F-4D97-AF65-F5344CB8AC3E}">
        <p14:creationId xmlns:p14="http://schemas.microsoft.com/office/powerpoint/2010/main" val="10829005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599" cy="1263259"/>
          </a:xfrm>
        </p:spPr>
        <p:txBody>
          <a:bodyPr>
            <a:normAutofit fontScale="90000"/>
          </a:bodyPr>
          <a:lstStyle/>
          <a:p>
            <a:r>
              <a:rPr lang="en-US" b="1" dirty="0" smtClean="0">
                <a:solidFill>
                  <a:srgbClr val="002060"/>
                </a:solidFill>
              </a:rPr>
              <a:t>3. So what are Employee </a:t>
            </a:r>
            <a:r>
              <a:rPr lang="en-US" b="1" dirty="0">
                <a:solidFill>
                  <a:srgbClr val="002060"/>
                </a:solidFill>
              </a:rPr>
              <a:t>Social </a:t>
            </a:r>
            <a:r>
              <a:rPr lang="en-US" b="1" dirty="0" smtClean="0">
                <a:solidFill>
                  <a:srgbClr val="002060"/>
                </a:solidFill>
              </a:rPr>
              <a:t>Liabilities </a:t>
            </a:r>
            <a:r>
              <a:rPr lang="en-US" b="1" dirty="0">
                <a:solidFill>
                  <a:srgbClr val="002060"/>
                </a:solidFill>
              </a:rPr>
              <a:t>(ESL</a:t>
            </a:r>
            <a:r>
              <a:rPr lang="en-US" b="1" dirty="0" smtClean="0">
                <a:solidFill>
                  <a:srgbClr val="002060"/>
                </a:solidFill>
              </a:rPr>
              <a:t>) ?</a:t>
            </a:r>
            <a:endParaRPr lang="en-NZ" b="1" dirty="0">
              <a:solidFill>
                <a:srgbClr val="002060"/>
              </a:solidFill>
            </a:endParaRPr>
          </a:p>
        </p:txBody>
      </p:sp>
      <p:sp>
        <p:nvSpPr>
          <p:cNvPr id="3" name="Content Placeholder 2"/>
          <p:cNvSpPr>
            <a:spLocks noGrp="1"/>
          </p:cNvSpPr>
          <p:nvPr>
            <p:ph idx="1"/>
          </p:nvPr>
        </p:nvSpPr>
        <p:spPr>
          <a:xfrm>
            <a:off x="838200" y="1520890"/>
            <a:ext cx="10515600" cy="4656073"/>
          </a:xfrm>
        </p:spPr>
        <p:txBody>
          <a:bodyPr/>
          <a:lstStyle/>
          <a:p>
            <a:r>
              <a:rPr lang="en-NZ" dirty="0" smtClean="0">
                <a:solidFill>
                  <a:srgbClr val="002060"/>
                </a:solidFill>
              </a:rPr>
              <a:t>Theoretical Point of </a:t>
            </a:r>
            <a:r>
              <a:rPr lang="en-NZ" dirty="0">
                <a:solidFill>
                  <a:srgbClr val="002060"/>
                </a:solidFill>
              </a:rPr>
              <a:t>D</a:t>
            </a:r>
            <a:r>
              <a:rPr lang="en-NZ" dirty="0" smtClean="0">
                <a:solidFill>
                  <a:srgbClr val="002060"/>
                </a:solidFill>
              </a:rPr>
              <a:t>eparture 1 </a:t>
            </a:r>
            <a:r>
              <a:rPr lang="en-NZ" dirty="0" smtClean="0"/>
              <a:t>– </a:t>
            </a:r>
            <a:r>
              <a:rPr lang="en-NZ" dirty="0" smtClean="0"/>
              <a:t>depending on the </a:t>
            </a:r>
            <a:r>
              <a:rPr lang="en-NZ" dirty="0" smtClean="0"/>
              <a:t>nature of the relationships contained within them, workplace social networks can also hinder an individual’s functioning and achievements at </a:t>
            </a:r>
            <a:r>
              <a:rPr lang="en-NZ" dirty="0" smtClean="0"/>
              <a:t>work.</a:t>
            </a:r>
            <a:endParaRPr lang="en-NZ" dirty="0" smtClean="0"/>
          </a:p>
          <a:p>
            <a:pPr marL="0" indent="0">
              <a:buNone/>
            </a:pPr>
            <a:r>
              <a:rPr lang="en-NZ" dirty="0" smtClean="0"/>
              <a:t>Workplace social </a:t>
            </a:r>
            <a:r>
              <a:rPr lang="en-NZ" dirty="0" smtClean="0"/>
              <a:t>networks </a:t>
            </a:r>
            <a:r>
              <a:rPr lang="en-NZ" dirty="0" smtClean="0"/>
              <a:t>generate </a:t>
            </a:r>
            <a:r>
              <a:rPr lang="en-NZ" dirty="0" smtClean="0"/>
              <a:t>social liabilities </a:t>
            </a:r>
            <a:r>
              <a:rPr lang="en-NZ" dirty="0" smtClean="0"/>
              <a:t>when social </a:t>
            </a:r>
            <a:r>
              <a:rPr lang="en-NZ" dirty="0" smtClean="0"/>
              <a:t>ties </a:t>
            </a:r>
            <a:r>
              <a:rPr lang="en-NZ" dirty="0" smtClean="0"/>
              <a:t>work </a:t>
            </a:r>
            <a:r>
              <a:rPr lang="en-NZ" dirty="0" smtClean="0"/>
              <a:t>against the interests of an individual located within that network</a:t>
            </a:r>
            <a:r>
              <a:rPr lang="en-NZ" dirty="0" smtClean="0"/>
              <a:t>.</a:t>
            </a:r>
          </a:p>
          <a:p>
            <a:pPr marL="0" indent="0">
              <a:buNone/>
            </a:pPr>
            <a:endParaRPr lang="en-NZ" dirty="0" smtClean="0"/>
          </a:p>
          <a:p>
            <a:r>
              <a:rPr lang="en-NZ" dirty="0" smtClean="0">
                <a:solidFill>
                  <a:srgbClr val="002060"/>
                </a:solidFill>
              </a:rPr>
              <a:t>Theoretical Point </a:t>
            </a:r>
            <a:r>
              <a:rPr lang="en-NZ" dirty="0">
                <a:solidFill>
                  <a:srgbClr val="002060"/>
                </a:solidFill>
              </a:rPr>
              <a:t>of Departure </a:t>
            </a:r>
            <a:r>
              <a:rPr lang="en-NZ" dirty="0" smtClean="0">
                <a:solidFill>
                  <a:srgbClr val="002060"/>
                </a:solidFill>
              </a:rPr>
              <a:t>2 </a:t>
            </a:r>
            <a:r>
              <a:rPr lang="en-NZ" dirty="0"/>
              <a:t>– </a:t>
            </a:r>
            <a:r>
              <a:rPr lang="en-NZ" dirty="0" smtClean="0"/>
              <a:t>Social liabilities are more than simply the absence of, or having low, social capital. This is not a zero-sum relationship. It is possible for someone to accrue both </a:t>
            </a:r>
            <a:r>
              <a:rPr lang="en-NZ" dirty="0" smtClean="0"/>
              <a:t>social capital </a:t>
            </a:r>
            <a:r>
              <a:rPr lang="en-NZ" sz="3200" b="1" dirty="0" smtClean="0"/>
              <a:t>and</a:t>
            </a:r>
            <a:r>
              <a:rPr lang="en-NZ" sz="3200" dirty="0" smtClean="0"/>
              <a:t> </a:t>
            </a:r>
            <a:r>
              <a:rPr lang="en-NZ" dirty="0" smtClean="0"/>
              <a:t>liabilities from their workplace social network(s).</a:t>
            </a:r>
          </a:p>
          <a:p>
            <a:endParaRPr lang="en-NZ" dirty="0" smtClean="0"/>
          </a:p>
          <a:p>
            <a:endParaRPr lang="en-NZ" dirty="0"/>
          </a:p>
        </p:txBody>
      </p:sp>
    </p:spTree>
    <p:extLst>
      <p:ext uri="{BB962C8B-B14F-4D97-AF65-F5344CB8AC3E}">
        <p14:creationId xmlns:p14="http://schemas.microsoft.com/office/powerpoint/2010/main" val="3242268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3527" y="332656"/>
            <a:ext cx="9685175" cy="792088"/>
          </a:xfrm>
        </p:spPr>
        <p:txBody>
          <a:bodyPr>
            <a:normAutofit fontScale="90000"/>
          </a:bodyPr>
          <a:lstStyle/>
          <a:p>
            <a:r>
              <a:rPr lang="en-NZ" dirty="0" smtClean="0"/>
              <a:t>The Social Network Capital and Liability Matrix</a:t>
            </a:r>
            <a:endParaRPr lang="en-NZ" dirty="0"/>
          </a:p>
        </p:txBody>
      </p:sp>
      <p:graphicFrame>
        <p:nvGraphicFramePr>
          <p:cNvPr id="6" name="Content Placeholder 5"/>
          <p:cNvGraphicFramePr>
            <a:graphicFrameLocks noGrp="1"/>
          </p:cNvGraphicFramePr>
          <p:nvPr>
            <p:ph idx="1"/>
          </p:nvPr>
        </p:nvGraphicFramePr>
        <p:xfrm>
          <a:off x="1919536" y="1340769"/>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Up Arrow 8"/>
          <p:cNvSpPr/>
          <p:nvPr/>
        </p:nvSpPr>
        <p:spPr>
          <a:xfrm>
            <a:off x="2783632" y="1196752"/>
            <a:ext cx="720080" cy="482453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NZ" dirty="0"/>
              <a:t>Social </a:t>
            </a:r>
            <a:r>
              <a:rPr lang="en-NZ" dirty="0" smtClean="0"/>
              <a:t> Liability</a:t>
            </a:r>
            <a:endParaRPr lang="en-NZ" dirty="0"/>
          </a:p>
        </p:txBody>
      </p:sp>
      <p:sp>
        <p:nvSpPr>
          <p:cNvPr id="10" name="Right Arrow 9"/>
          <p:cNvSpPr/>
          <p:nvPr/>
        </p:nvSpPr>
        <p:spPr>
          <a:xfrm>
            <a:off x="2927648" y="5877272"/>
            <a:ext cx="6120680" cy="692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a:t>Social </a:t>
            </a:r>
            <a:r>
              <a:rPr lang="en-NZ" dirty="0" smtClean="0"/>
              <a:t> </a:t>
            </a:r>
            <a:r>
              <a:rPr lang="en-NZ" dirty="0"/>
              <a:t>Capital</a:t>
            </a:r>
          </a:p>
        </p:txBody>
      </p:sp>
    </p:spTree>
    <p:extLst>
      <p:ext uri="{BB962C8B-B14F-4D97-AF65-F5344CB8AC3E}">
        <p14:creationId xmlns:p14="http://schemas.microsoft.com/office/powerpoint/2010/main" val="12583189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636" y="365126"/>
            <a:ext cx="11176000" cy="1025136"/>
          </a:xfrm>
        </p:spPr>
        <p:txBody>
          <a:bodyPr>
            <a:normAutofit/>
          </a:bodyPr>
          <a:lstStyle/>
          <a:p>
            <a:r>
              <a:rPr lang="en-US" b="1" dirty="0" smtClean="0">
                <a:solidFill>
                  <a:srgbClr val="002060"/>
                </a:solidFill>
              </a:rPr>
              <a:t>4. </a:t>
            </a:r>
            <a:r>
              <a:rPr lang="en-US" b="1" dirty="0" smtClean="0">
                <a:solidFill>
                  <a:srgbClr val="002060"/>
                </a:solidFill>
              </a:rPr>
              <a:t>Employees </a:t>
            </a:r>
            <a:r>
              <a:rPr lang="en-US" b="1" dirty="0" smtClean="0">
                <a:solidFill>
                  <a:srgbClr val="002060"/>
                </a:solidFill>
              </a:rPr>
              <a:t>acquire social </a:t>
            </a:r>
            <a:r>
              <a:rPr lang="en-US" b="1" dirty="0" smtClean="0">
                <a:solidFill>
                  <a:srgbClr val="002060"/>
                </a:solidFill>
              </a:rPr>
              <a:t>liabilities from…?</a:t>
            </a:r>
            <a:endParaRPr lang="en-NZ" b="1" dirty="0">
              <a:solidFill>
                <a:srgbClr val="002060"/>
              </a:solidFill>
            </a:endParaRPr>
          </a:p>
        </p:txBody>
      </p:sp>
      <p:sp>
        <p:nvSpPr>
          <p:cNvPr id="3" name="Content Placeholder 2"/>
          <p:cNvSpPr>
            <a:spLocks noGrp="1"/>
          </p:cNvSpPr>
          <p:nvPr>
            <p:ph idx="1"/>
          </p:nvPr>
        </p:nvSpPr>
        <p:spPr>
          <a:xfrm>
            <a:off x="838200" y="1390262"/>
            <a:ext cx="10515600" cy="4786701"/>
          </a:xfrm>
        </p:spPr>
        <p:txBody>
          <a:bodyPr>
            <a:normAutofit/>
          </a:bodyPr>
          <a:lstStyle/>
          <a:p>
            <a:pPr marL="0" indent="0">
              <a:buNone/>
            </a:pPr>
            <a:r>
              <a:rPr lang="en-NZ" dirty="0" smtClean="0"/>
              <a:t>Social </a:t>
            </a:r>
            <a:r>
              <a:rPr lang="en-NZ" dirty="0" smtClean="0"/>
              <a:t>networks containing:</a:t>
            </a:r>
            <a:endParaRPr lang="en-NZ" dirty="0"/>
          </a:p>
          <a:p>
            <a:pPr marL="514350" lvl="0" indent="-514350">
              <a:buFont typeface="+mj-lt"/>
              <a:buAutoNum type="arabicPeriod"/>
            </a:pPr>
            <a:r>
              <a:rPr lang="en-NZ" dirty="0" smtClean="0"/>
              <a:t>Relationships characterised by distrust </a:t>
            </a:r>
            <a:r>
              <a:rPr lang="en-NZ" dirty="0"/>
              <a:t>and </a:t>
            </a:r>
            <a:r>
              <a:rPr lang="en-NZ" dirty="0" smtClean="0"/>
              <a:t>suspicion</a:t>
            </a:r>
            <a:endParaRPr lang="en-NZ" dirty="0"/>
          </a:p>
          <a:p>
            <a:pPr marL="514350" lvl="0" indent="-514350">
              <a:buFont typeface="+mj-lt"/>
              <a:buAutoNum type="arabicPeriod"/>
            </a:pPr>
            <a:r>
              <a:rPr lang="en-NZ" dirty="0" smtClean="0"/>
              <a:t>A lack </a:t>
            </a:r>
            <a:r>
              <a:rPr lang="en-NZ" dirty="0"/>
              <a:t>of reciprocity and cooperation from </a:t>
            </a:r>
            <a:r>
              <a:rPr lang="en-NZ" dirty="0" smtClean="0"/>
              <a:t>colleagues</a:t>
            </a:r>
            <a:endParaRPr lang="en-NZ" dirty="0"/>
          </a:p>
          <a:p>
            <a:pPr marL="514350" lvl="0" indent="-514350">
              <a:buFont typeface="+mj-lt"/>
              <a:buAutoNum type="arabicPeriod"/>
            </a:pPr>
            <a:r>
              <a:rPr lang="en-NZ" dirty="0"/>
              <a:t>E</a:t>
            </a:r>
            <a:r>
              <a:rPr lang="en-NZ" dirty="0" smtClean="0"/>
              <a:t>xposure </a:t>
            </a:r>
            <a:r>
              <a:rPr lang="en-NZ" dirty="0"/>
              <a:t>to negative relationships </a:t>
            </a:r>
            <a:r>
              <a:rPr lang="en-NZ" dirty="0" smtClean="0"/>
              <a:t>and behaviours </a:t>
            </a:r>
            <a:r>
              <a:rPr lang="en-NZ" dirty="0"/>
              <a:t>at </a:t>
            </a:r>
            <a:r>
              <a:rPr lang="en-NZ" dirty="0" smtClean="0"/>
              <a:t>work, including interpersonal sabotage &amp; undermining (</a:t>
            </a:r>
            <a:r>
              <a:rPr lang="en-NZ" dirty="0" smtClean="0"/>
              <a:t>enemies?) </a:t>
            </a:r>
            <a:r>
              <a:rPr lang="en-NZ" dirty="0" smtClean="0"/>
              <a:t>+ ambivalent relationships (frenemies) </a:t>
            </a:r>
            <a:r>
              <a:rPr lang="en-NZ" sz="2200" dirty="0" smtClean="0">
                <a:solidFill>
                  <a:schemeClr val="bg1">
                    <a:lumMod val="50000"/>
                  </a:schemeClr>
                </a:solidFill>
              </a:rPr>
              <a:t>(</a:t>
            </a:r>
            <a:r>
              <a:rPr lang="en-NZ" sz="2200" dirty="0" err="1" smtClean="0">
                <a:solidFill>
                  <a:schemeClr val="bg1">
                    <a:lumMod val="50000"/>
                  </a:schemeClr>
                </a:solidFill>
              </a:rPr>
              <a:t>Labianca</a:t>
            </a:r>
            <a:r>
              <a:rPr lang="en-NZ" sz="2200" dirty="0" smtClean="0">
                <a:solidFill>
                  <a:schemeClr val="bg1">
                    <a:lumMod val="50000"/>
                  </a:schemeClr>
                </a:solidFill>
              </a:rPr>
              <a:t> </a:t>
            </a:r>
            <a:r>
              <a:rPr lang="en-NZ" sz="2200" dirty="0">
                <a:solidFill>
                  <a:schemeClr val="bg1">
                    <a:lumMod val="50000"/>
                  </a:schemeClr>
                </a:solidFill>
              </a:rPr>
              <a:t>and </a:t>
            </a:r>
            <a:r>
              <a:rPr lang="en-NZ" sz="2200" dirty="0" smtClean="0">
                <a:solidFill>
                  <a:schemeClr val="bg1">
                    <a:lumMod val="50000"/>
                  </a:schemeClr>
                </a:solidFill>
              </a:rPr>
              <a:t>Brass 2006; Duffy</a:t>
            </a:r>
            <a:r>
              <a:rPr lang="en-NZ" sz="2200" dirty="0">
                <a:solidFill>
                  <a:schemeClr val="bg1">
                    <a:lumMod val="50000"/>
                  </a:schemeClr>
                </a:solidFill>
              </a:rPr>
              <a:t>, </a:t>
            </a:r>
            <a:r>
              <a:rPr lang="en-NZ" sz="2200" dirty="0" err="1">
                <a:solidFill>
                  <a:schemeClr val="bg1">
                    <a:lumMod val="50000"/>
                  </a:schemeClr>
                </a:solidFill>
              </a:rPr>
              <a:t>Ganster</a:t>
            </a:r>
            <a:r>
              <a:rPr lang="en-NZ" sz="2200" dirty="0">
                <a:solidFill>
                  <a:schemeClr val="bg1">
                    <a:lumMod val="50000"/>
                  </a:schemeClr>
                </a:solidFill>
              </a:rPr>
              <a:t>, &amp; </a:t>
            </a:r>
            <a:r>
              <a:rPr lang="en-NZ" sz="2200" dirty="0" err="1" smtClean="0">
                <a:solidFill>
                  <a:schemeClr val="bg1">
                    <a:lumMod val="50000"/>
                  </a:schemeClr>
                </a:solidFill>
              </a:rPr>
              <a:t>Pagon</a:t>
            </a:r>
            <a:r>
              <a:rPr lang="en-NZ" sz="2200" dirty="0" smtClean="0">
                <a:solidFill>
                  <a:schemeClr val="bg1">
                    <a:lumMod val="50000"/>
                  </a:schemeClr>
                </a:solidFill>
              </a:rPr>
              <a:t> </a:t>
            </a:r>
            <a:r>
              <a:rPr lang="en-NZ" sz="2200" dirty="0">
                <a:solidFill>
                  <a:schemeClr val="bg1">
                    <a:lumMod val="50000"/>
                  </a:schemeClr>
                </a:solidFill>
              </a:rPr>
              <a:t>2002; </a:t>
            </a:r>
            <a:r>
              <a:rPr lang="en-NZ" sz="2200" dirty="0" smtClean="0">
                <a:solidFill>
                  <a:schemeClr val="bg1">
                    <a:lumMod val="50000"/>
                  </a:schemeClr>
                </a:solidFill>
              </a:rPr>
              <a:t>Uchino et al. 2004)</a:t>
            </a:r>
            <a:endParaRPr lang="en-NZ" sz="2200" dirty="0">
              <a:solidFill>
                <a:schemeClr val="bg1">
                  <a:lumMod val="50000"/>
                </a:schemeClr>
              </a:solidFill>
            </a:endParaRPr>
          </a:p>
          <a:p>
            <a:pPr marL="514350" lvl="0" indent="-514350">
              <a:buFont typeface="+mj-lt"/>
              <a:buAutoNum type="arabicPeriod"/>
            </a:pPr>
            <a:r>
              <a:rPr lang="en-NZ" dirty="0"/>
              <a:t>H</a:t>
            </a:r>
            <a:r>
              <a:rPr lang="en-NZ" dirty="0" smtClean="0"/>
              <a:t>igh </a:t>
            </a:r>
            <a:r>
              <a:rPr lang="en-NZ" dirty="0"/>
              <a:t>social </a:t>
            </a:r>
            <a:r>
              <a:rPr lang="en-NZ" dirty="0" smtClean="0"/>
              <a:t>demands </a:t>
            </a:r>
            <a:r>
              <a:rPr lang="en-NZ" dirty="0"/>
              <a:t>and interpersonal distractions at </a:t>
            </a:r>
            <a:r>
              <a:rPr lang="en-NZ" dirty="0" smtClean="0"/>
              <a:t>work; e.g. from time wasters, chatterers and attention </a:t>
            </a:r>
            <a:r>
              <a:rPr lang="en-NZ" dirty="0" smtClean="0"/>
              <a:t>seekers</a:t>
            </a:r>
            <a:r>
              <a:rPr lang="en-NZ" dirty="0"/>
              <a:t>.</a:t>
            </a:r>
            <a:endParaRPr lang="en-NZ" dirty="0"/>
          </a:p>
        </p:txBody>
      </p:sp>
    </p:spTree>
    <p:extLst>
      <p:ext uri="{BB962C8B-B14F-4D97-AF65-F5344CB8AC3E}">
        <p14:creationId xmlns:p14="http://schemas.microsoft.com/office/powerpoint/2010/main" val="29353007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99328" y="511285"/>
            <a:ext cx="8793344" cy="5835429"/>
          </a:xfrm>
          <a:prstGeom prst="rect">
            <a:avLst/>
          </a:prstGeom>
        </p:spPr>
      </p:pic>
    </p:spTree>
    <p:extLst>
      <p:ext uri="{BB962C8B-B14F-4D97-AF65-F5344CB8AC3E}">
        <p14:creationId xmlns:p14="http://schemas.microsoft.com/office/powerpoint/2010/main" val="2903417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910" y="365125"/>
            <a:ext cx="10614890" cy="964911"/>
          </a:xfrm>
        </p:spPr>
        <p:txBody>
          <a:bodyPr>
            <a:normAutofit/>
          </a:bodyPr>
          <a:lstStyle/>
          <a:p>
            <a:r>
              <a:rPr lang="en-US" b="1" dirty="0" smtClean="0">
                <a:solidFill>
                  <a:srgbClr val="002060"/>
                </a:solidFill>
              </a:rPr>
              <a:t>5. Measurement </a:t>
            </a:r>
            <a:r>
              <a:rPr lang="en-US" b="1" dirty="0">
                <a:solidFill>
                  <a:srgbClr val="002060"/>
                </a:solidFill>
              </a:rPr>
              <a:t>approach and findings to </a:t>
            </a:r>
            <a:r>
              <a:rPr lang="en-US" b="1" dirty="0" smtClean="0">
                <a:solidFill>
                  <a:srgbClr val="002060"/>
                </a:solidFill>
              </a:rPr>
              <a:t>date</a:t>
            </a:r>
            <a:endParaRPr lang="en-NZ" b="1" dirty="0">
              <a:solidFill>
                <a:srgbClr val="002060"/>
              </a:solidFill>
            </a:endParaRPr>
          </a:p>
        </p:txBody>
      </p:sp>
      <p:sp>
        <p:nvSpPr>
          <p:cNvPr id="3" name="Content Placeholder 2"/>
          <p:cNvSpPr>
            <a:spLocks noGrp="1"/>
          </p:cNvSpPr>
          <p:nvPr>
            <p:ph idx="1"/>
          </p:nvPr>
        </p:nvSpPr>
        <p:spPr>
          <a:xfrm>
            <a:off x="350981" y="1399592"/>
            <a:ext cx="11157527" cy="4777371"/>
          </a:xfrm>
        </p:spPr>
        <p:txBody>
          <a:bodyPr>
            <a:normAutofit fontScale="85000" lnSpcReduction="20000"/>
          </a:bodyPr>
          <a:lstStyle/>
          <a:p>
            <a:pPr marL="0" indent="0">
              <a:buNone/>
            </a:pPr>
            <a:r>
              <a:rPr lang="en-NZ" b="1" dirty="0" smtClean="0"/>
              <a:t>Study 1: </a:t>
            </a:r>
          </a:p>
          <a:p>
            <a:pPr marL="0" indent="0">
              <a:buNone/>
            </a:pPr>
            <a:r>
              <a:rPr lang="en-NZ" dirty="0" smtClean="0"/>
              <a:t>Structurally analysed the prior literature and used 6 focus groups of employees to generate an initial pool of 85 items aimed at measuring the four ESL components.</a:t>
            </a:r>
          </a:p>
          <a:p>
            <a:pPr marL="0" indent="0">
              <a:buNone/>
            </a:pPr>
            <a:r>
              <a:rPr lang="en-NZ" b="1" dirty="0" smtClean="0"/>
              <a:t>Study 2: </a:t>
            </a:r>
          </a:p>
          <a:p>
            <a:pPr marL="0" indent="0">
              <a:buNone/>
            </a:pPr>
            <a:r>
              <a:rPr lang="en-NZ" dirty="0" smtClean="0"/>
              <a:t>Used an online Q-sort method involving 32 subject matter experts who were asked to sort the items provided into categories of items with what they thought were similar in meaning. Identified clusters were trust/distrust, cooperation, emotional support, social distractions, friendships, and negative behaviours / relationships. </a:t>
            </a:r>
          </a:p>
          <a:p>
            <a:pPr marL="0" indent="0">
              <a:buNone/>
            </a:pPr>
            <a:r>
              <a:rPr lang="en-NZ" dirty="0" smtClean="0"/>
              <a:t>SMEs were also asked to rate each item on a 7-point likers agree-disagree scale in terms of whether it described their network (to eliminate items with too little variance). </a:t>
            </a:r>
          </a:p>
          <a:p>
            <a:pPr marL="0" indent="0">
              <a:buNone/>
            </a:pPr>
            <a:r>
              <a:rPr lang="en-NZ" dirty="0" smtClean="0"/>
              <a:t>From this, 31 items were eliminated as being redundant and 11 were discarded either because less that 20% used them to describe their network or they were not consistently categorised in the Q-sort.</a:t>
            </a:r>
          </a:p>
          <a:p>
            <a:pPr marL="0" indent="0">
              <a:buNone/>
            </a:pPr>
            <a:r>
              <a:rPr lang="en-NZ" dirty="0" smtClean="0"/>
              <a:t>This left 43 items, including those clustered as support and friendship, for the next phase. </a:t>
            </a:r>
            <a:endParaRPr lang="en-NZ" dirty="0"/>
          </a:p>
        </p:txBody>
      </p:sp>
    </p:spTree>
    <p:extLst>
      <p:ext uri="{BB962C8B-B14F-4D97-AF65-F5344CB8AC3E}">
        <p14:creationId xmlns:p14="http://schemas.microsoft.com/office/powerpoint/2010/main" val="1102601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798915" cy="1107226"/>
          </a:xfrm>
        </p:spPr>
        <p:txBody>
          <a:bodyPr>
            <a:normAutofit fontScale="90000"/>
          </a:bodyPr>
          <a:lstStyle/>
          <a:p>
            <a:r>
              <a:rPr lang="en-US" b="1" dirty="0" smtClean="0">
                <a:solidFill>
                  <a:srgbClr val="002060"/>
                </a:solidFill>
              </a:rPr>
              <a:t>Study 3: </a:t>
            </a:r>
            <a:r>
              <a:rPr lang="en-NZ" b="1" dirty="0" smtClean="0"/>
              <a:t>Online </a:t>
            </a:r>
            <a:r>
              <a:rPr lang="en-NZ" b="1" dirty="0" err="1"/>
              <a:t>Qualtrix</a:t>
            </a:r>
            <a:r>
              <a:rPr lang="en-NZ" b="1" dirty="0"/>
              <a:t> panel survey of 1000 Australian employees </a:t>
            </a:r>
            <a:endParaRPr lang="en-NZ" b="1" dirty="0">
              <a:solidFill>
                <a:srgbClr val="002060"/>
              </a:solidFill>
            </a:endParaRPr>
          </a:p>
        </p:txBody>
      </p:sp>
      <p:sp>
        <p:nvSpPr>
          <p:cNvPr id="3" name="Content Placeholder 2"/>
          <p:cNvSpPr>
            <a:spLocks noGrp="1"/>
          </p:cNvSpPr>
          <p:nvPr>
            <p:ph idx="1"/>
          </p:nvPr>
        </p:nvSpPr>
        <p:spPr>
          <a:xfrm>
            <a:off x="838200" y="1638606"/>
            <a:ext cx="10515600" cy="4889339"/>
          </a:xfrm>
        </p:spPr>
        <p:txBody>
          <a:bodyPr>
            <a:normAutofit fontScale="92500" lnSpcReduction="20000"/>
          </a:bodyPr>
          <a:lstStyle/>
          <a:p>
            <a:r>
              <a:rPr lang="en-NZ" dirty="0" smtClean="0">
                <a:solidFill>
                  <a:schemeClr val="accent1">
                    <a:lumMod val="50000"/>
                  </a:schemeClr>
                </a:solidFill>
              </a:rPr>
              <a:t>55% female</a:t>
            </a:r>
            <a:r>
              <a:rPr lang="en-NZ" dirty="0">
                <a:solidFill>
                  <a:schemeClr val="accent1">
                    <a:lumMod val="50000"/>
                  </a:schemeClr>
                </a:solidFill>
              </a:rPr>
              <a:t>;</a:t>
            </a:r>
            <a:r>
              <a:rPr lang="en-NZ" dirty="0" smtClean="0">
                <a:solidFill>
                  <a:schemeClr val="accent1">
                    <a:lumMod val="50000"/>
                  </a:schemeClr>
                </a:solidFill>
              </a:rPr>
              <a:t> mean age = 46.8 SD = 12.7; median tenure 6.3 years; median years in career = 12.4; 65% employed full-time</a:t>
            </a:r>
          </a:p>
          <a:p>
            <a:r>
              <a:rPr lang="en-NZ" dirty="0" smtClean="0"/>
              <a:t>“</a:t>
            </a:r>
            <a:r>
              <a:rPr lang="en-NZ" i="1" dirty="0" smtClean="0"/>
              <a:t>With reference to your current place of work and the relationships you have with others who work there, please indicate the extent to which you agree or disagree with the statements below</a:t>
            </a:r>
            <a:r>
              <a:rPr lang="en-NZ" dirty="0" smtClean="0"/>
              <a:t>” (1 strongly disagree, 7 strongly agree)</a:t>
            </a:r>
          </a:p>
          <a:p>
            <a:endParaRPr lang="en-NZ" dirty="0" smtClean="0"/>
          </a:p>
          <a:p>
            <a:r>
              <a:rPr lang="en-NZ" dirty="0" smtClean="0"/>
              <a:t>Principal Axis Factor Analysis with oblique direct </a:t>
            </a:r>
            <a:r>
              <a:rPr lang="en-NZ" dirty="0" err="1" smtClean="0"/>
              <a:t>oblimin</a:t>
            </a:r>
            <a:r>
              <a:rPr lang="en-NZ" dirty="0" smtClean="0"/>
              <a:t> rotation</a:t>
            </a:r>
          </a:p>
          <a:p>
            <a:endParaRPr lang="en-NZ" dirty="0" smtClean="0"/>
          </a:p>
          <a:p>
            <a:pPr marL="514350" indent="-514350">
              <a:buFont typeface="+mj-lt"/>
              <a:buAutoNum type="arabicPeriod"/>
            </a:pPr>
            <a:r>
              <a:rPr lang="en-NZ" b="1" dirty="0" smtClean="0">
                <a:solidFill>
                  <a:srgbClr val="002060"/>
                </a:solidFill>
              </a:rPr>
              <a:t>Distrust of Others</a:t>
            </a:r>
            <a:r>
              <a:rPr lang="en-NZ" dirty="0" smtClean="0">
                <a:solidFill>
                  <a:srgbClr val="002060"/>
                </a:solidFill>
              </a:rPr>
              <a:t>: 3 items, coefficient alpha = .82, mean = 3.44, SD=1.45</a:t>
            </a:r>
          </a:p>
          <a:p>
            <a:r>
              <a:rPr lang="en-NZ" i="1" dirty="0" smtClean="0"/>
              <a:t>People I work with cannot be trusted to do as they say; </a:t>
            </a:r>
          </a:p>
          <a:p>
            <a:r>
              <a:rPr lang="en-NZ" i="1" dirty="0" smtClean="0"/>
              <a:t>People I work with are mostly looking out for themselves; </a:t>
            </a:r>
          </a:p>
          <a:p>
            <a:r>
              <a:rPr lang="en-NZ" i="1" dirty="0" smtClean="0"/>
              <a:t>I can’t be too careful in dealing with the people I work with; </a:t>
            </a:r>
          </a:p>
          <a:p>
            <a:pPr marL="514350" indent="-514350">
              <a:buFont typeface="+mj-lt"/>
              <a:buAutoNum type="arabicPeriod"/>
            </a:pPr>
            <a:endParaRPr lang="en-NZ" dirty="0" smtClean="0"/>
          </a:p>
          <a:p>
            <a:pPr marL="0" indent="0">
              <a:buNone/>
            </a:pPr>
            <a:endParaRPr lang="en-NZ" dirty="0"/>
          </a:p>
        </p:txBody>
      </p:sp>
    </p:spTree>
    <p:extLst>
      <p:ext uri="{BB962C8B-B14F-4D97-AF65-F5344CB8AC3E}">
        <p14:creationId xmlns:p14="http://schemas.microsoft.com/office/powerpoint/2010/main" val="20643161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464</TotalTime>
  <Words>1203</Words>
  <Application>Microsoft Office PowerPoint</Application>
  <PresentationFormat>Widescreen</PresentationFormat>
  <Paragraphs>90</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Distractions, Distrust, Enemies &amp; Selfishness: Social Liabilities at Work  Keith Macky &amp; Rachel L Morrison (AUT University, Auckland, NZ) </vt:lpstr>
      <vt:lpstr>1. The Context – Workplace Social Networks</vt:lpstr>
      <vt:lpstr>2. Social Networks &amp; Employee Social Capital</vt:lpstr>
      <vt:lpstr>3. So what are Employee Social Liabilities (ESL) ?</vt:lpstr>
      <vt:lpstr>The Social Network Capital and Liability Matrix</vt:lpstr>
      <vt:lpstr>4. Employees acquire social liabilities from…?</vt:lpstr>
      <vt:lpstr>PowerPoint Presentation</vt:lpstr>
      <vt:lpstr>5. Measurement approach and findings to date</vt:lpstr>
      <vt:lpstr>Study 3: Online Qualtrix panel survey of 1000 Australian employees </vt:lpstr>
      <vt:lpstr>Study 3 continued…</vt:lpstr>
      <vt:lpstr>Study 3 continued</vt:lpstr>
      <vt:lpstr>Study 3 CFA</vt:lpstr>
      <vt:lpstr>Study 3 continued</vt:lpstr>
      <vt:lpstr>Study 3 Nomological Network</vt:lpstr>
      <vt:lpstr>6. Where to next? Address the “so what” question </vt:lpstr>
      <vt:lpstr>PowerPoint Presentation</vt:lpstr>
    </vt:vector>
  </TitlesOfParts>
  <Company>AUT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Employee Social Liability – Measuring a New Construct  Rachel L Morrison &amp; Keith Macky (AUT University, Auckland, NZ)</dc:title>
  <dc:creator>Keith Macky</dc:creator>
  <cp:lastModifiedBy>Keith Macky</cp:lastModifiedBy>
  <cp:revision>77</cp:revision>
  <cp:lastPrinted>2015-06-29T04:46:45Z</cp:lastPrinted>
  <dcterms:created xsi:type="dcterms:W3CDTF">2014-07-01T01:45:40Z</dcterms:created>
  <dcterms:modified xsi:type="dcterms:W3CDTF">2015-06-29T04:51:21Z</dcterms:modified>
</cp:coreProperties>
</file>