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323" r:id="rId3"/>
    <p:sldId id="305" r:id="rId4"/>
    <p:sldId id="328" r:id="rId5"/>
    <p:sldId id="329" r:id="rId6"/>
    <p:sldId id="297" r:id="rId7"/>
    <p:sldId id="302" r:id="rId8"/>
    <p:sldId id="303" r:id="rId9"/>
    <p:sldId id="320" r:id="rId10"/>
    <p:sldId id="304" r:id="rId11"/>
    <p:sldId id="306" r:id="rId12"/>
    <p:sldId id="307" r:id="rId13"/>
    <p:sldId id="310" r:id="rId14"/>
    <p:sldId id="311" r:id="rId15"/>
    <p:sldId id="313" r:id="rId16"/>
    <p:sldId id="299" r:id="rId17"/>
    <p:sldId id="276" r:id="rId18"/>
    <p:sldId id="317" r:id="rId19"/>
    <p:sldId id="318" r:id="rId20"/>
    <p:sldId id="319" r:id="rId21"/>
    <p:sldId id="322" r:id="rId22"/>
    <p:sldId id="316" r:id="rId23"/>
    <p:sldId id="321" r:id="rId24"/>
    <p:sldId id="315" r:id="rId25"/>
    <p:sldId id="324" r:id="rId26"/>
    <p:sldId id="327" r:id="rId27"/>
    <p:sldId id="326" r:id="rId28"/>
  </p:sldIdLst>
  <p:sldSz cx="9144000" cy="6858000" type="screen4x3"/>
  <p:notesSz cx="6813550" cy="9945688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AA72D4"/>
    <a:srgbClr val="69D969"/>
    <a:srgbClr val="FF8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3" autoAdjust="0"/>
    <p:restoredTop sz="94737" autoAdjust="0"/>
  </p:normalViewPr>
  <p:slideViewPr>
    <p:cSldViewPr>
      <p:cViewPr varScale="1">
        <p:scale>
          <a:sx n="71" d="100"/>
          <a:sy n="71" d="100"/>
        </p:scale>
        <p:origin x="8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86" y="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/>
          <a:lstStyle>
            <a:lvl1pPr algn="r">
              <a:defRPr sz="1200"/>
            </a:lvl1pPr>
          </a:lstStyle>
          <a:p>
            <a:fld id="{04FEC0CB-377C-44BC-9722-6B03C2B7150A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404" tIns="44202" rIns="88404" bIns="4420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51" y="4723700"/>
            <a:ext cx="5451449" cy="4475328"/>
          </a:xfrm>
          <a:prstGeom prst="rect">
            <a:avLst/>
          </a:prstGeom>
        </p:spPr>
        <p:txBody>
          <a:bodyPr vert="horz" lIns="88404" tIns="44202" rIns="88404" bIns="4420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740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86" y="9447401"/>
            <a:ext cx="2952741" cy="496744"/>
          </a:xfrm>
          <a:prstGeom prst="rect">
            <a:avLst/>
          </a:prstGeom>
        </p:spPr>
        <p:txBody>
          <a:bodyPr vert="horz" lIns="88404" tIns="44202" rIns="88404" bIns="44202" rtlCol="0" anchor="b"/>
          <a:lstStyle>
            <a:lvl1pPr algn="r">
              <a:defRPr sz="1200"/>
            </a:lvl1pPr>
          </a:lstStyle>
          <a:p>
            <a:fld id="{04A25F71-DE17-434D-80C9-7298DF70F0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1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84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85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25F71-DE17-434D-80C9-7298DF70F08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2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4B2C561-D642-4CF3-B0BD-2890B02E2BAE}" type="datetimeFigureOut">
              <a:rPr lang="pt-PT" smtClean="0"/>
              <a:t>18-12-2014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53D7731-E974-4CE0-A087-8A1964325F53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55760"/>
            <a:ext cx="8208911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en-NZ" sz="4400" b="1" dirty="0"/>
              <a:t>The Impact of Cultural Diversity in Corporate Boards on Firm </a:t>
            </a:r>
            <a:r>
              <a:rPr lang="en-NZ" sz="4400" b="1" dirty="0" smtClean="0"/>
              <a:t>Performance</a:t>
            </a:r>
            <a:endParaRPr lang="pt-PT" sz="4400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51620" y="3857491"/>
            <a:ext cx="6984776" cy="13370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pt-PT" sz="3200" dirty="0" smtClean="0">
                <a:solidFill>
                  <a:schemeClr val="tx2"/>
                </a:solidFill>
              </a:rPr>
              <a:t>Helena Címerová   Olga Dodd    Bart Frijns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t-PT" sz="3200" dirty="0" smtClean="0">
                <a:solidFill>
                  <a:schemeClr val="tx2"/>
                </a:solidFill>
              </a:rPr>
              <a:t>Auckland University of Technology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553359"/>
            <a:ext cx="1368152" cy="93054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27"/>
          <a:stretch/>
        </p:blipFill>
        <p:spPr>
          <a:xfrm>
            <a:off x="4571999" y="5471196"/>
            <a:ext cx="3960440" cy="1094869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3491880" y="903929"/>
            <a:ext cx="5112568" cy="868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Auckland Finance Meeting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pt-PT" sz="2400" dirty="0" smtClean="0">
                <a:solidFill>
                  <a:schemeClr val="tx2"/>
                </a:solidFill>
              </a:rPr>
              <a:t>19 December 2014</a:t>
            </a:r>
          </a:p>
        </p:txBody>
      </p:sp>
    </p:spTree>
    <p:extLst>
      <p:ext uri="{BB962C8B-B14F-4D97-AF65-F5344CB8AC3E}">
        <p14:creationId xmlns:p14="http://schemas.microsoft.com/office/powerpoint/2010/main" val="13119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192" y="71196"/>
            <a:ext cx="8229600" cy="990600"/>
          </a:xfrm>
        </p:spPr>
        <p:txBody>
          <a:bodyPr>
            <a:normAutofit/>
          </a:bodyPr>
          <a:lstStyle/>
          <a:p>
            <a:r>
              <a:rPr lang="en-NZ" b="1" dirty="0" smtClean="0"/>
              <a:t>Baseline results</a:t>
            </a:r>
            <a:endParaRPr lang="en-NZ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1151954" y="764704"/>
            <a:ext cx="6696075" cy="6061743"/>
            <a:chOff x="1151954" y="764704"/>
            <a:chExt cx="6696075" cy="6061743"/>
          </a:xfrm>
        </p:grpSpPr>
        <p:grpSp>
          <p:nvGrpSpPr>
            <p:cNvPr id="3" name="Group 2"/>
            <p:cNvGrpSpPr/>
            <p:nvPr/>
          </p:nvGrpSpPr>
          <p:grpSpPr>
            <a:xfrm>
              <a:off x="1151954" y="764704"/>
              <a:ext cx="6696075" cy="5603865"/>
              <a:chOff x="1340530" y="980728"/>
              <a:chExt cx="6696075" cy="5603865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923"/>
              <a:stretch/>
            </p:blipFill>
            <p:spPr bwMode="auto">
              <a:xfrm>
                <a:off x="1340530" y="980728"/>
                <a:ext cx="6696075" cy="56038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3779912" y="1741342"/>
                <a:ext cx="720080" cy="432048"/>
              </a:xfrm>
              <a:prstGeom prst="rect">
                <a:avLst/>
              </a:prstGeom>
              <a:noFill/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4788024" y="1741342"/>
                <a:ext cx="720080" cy="432048"/>
              </a:xfrm>
              <a:prstGeom prst="rect">
                <a:avLst/>
              </a:prstGeom>
              <a:noFill/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940152" y="1741342"/>
                <a:ext cx="720080" cy="432048"/>
              </a:xfrm>
              <a:prstGeom prst="rect">
                <a:avLst/>
              </a:prstGeom>
              <a:noFill/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7092280" y="1741342"/>
                <a:ext cx="720080" cy="432048"/>
              </a:xfrm>
              <a:prstGeom prst="rect">
                <a:avLst/>
              </a:prstGeom>
              <a:noFill/>
              <a:ln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497"/>
            <a:stretch/>
          </p:blipFill>
          <p:spPr bwMode="auto">
            <a:xfrm>
              <a:off x="1151954" y="6436473"/>
              <a:ext cx="6696075" cy="389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204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93881"/>
            <a:ext cx="8229600" cy="990600"/>
          </a:xfrm>
        </p:spPr>
        <p:txBody>
          <a:bodyPr/>
          <a:lstStyle/>
          <a:p>
            <a:r>
              <a:rPr lang="en-US" b="1" dirty="0" smtClean="0"/>
              <a:t>Dynamic specification</a:t>
            </a:r>
            <a:endParaRPr lang="en-US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1115616" y="2137048"/>
            <a:ext cx="6689119" cy="2190466"/>
            <a:chOff x="1115616" y="2137048"/>
            <a:chExt cx="6689119" cy="2190466"/>
          </a:xfrm>
        </p:grpSpPr>
        <p:grpSp>
          <p:nvGrpSpPr>
            <p:cNvPr id="3" name="Group 2"/>
            <p:cNvGrpSpPr/>
            <p:nvPr/>
          </p:nvGrpSpPr>
          <p:grpSpPr>
            <a:xfrm>
              <a:off x="1115616" y="2137048"/>
              <a:ext cx="6689119" cy="2190466"/>
              <a:chOff x="1333397" y="1277144"/>
              <a:chExt cx="6689119" cy="2190466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3498"/>
              <a:stretch/>
            </p:blipFill>
            <p:spPr bwMode="auto">
              <a:xfrm>
                <a:off x="1345491" y="2996952"/>
                <a:ext cx="6677025" cy="470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9371"/>
              <a:stretch/>
            </p:blipFill>
            <p:spPr bwMode="auto">
              <a:xfrm>
                <a:off x="1333397" y="1277144"/>
                <a:ext cx="6677025" cy="1493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3851920" y="2883724"/>
              <a:ext cx="602208" cy="401260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860032" y="2883724"/>
              <a:ext cx="602208" cy="401260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84168" y="2883724"/>
              <a:ext cx="602208" cy="401260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540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IV – 2SLS</a:t>
            </a:r>
            <a:endParaRPr lang="en-US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1259632" y="1772816"/>
            <a:ext cx="6743700" cy="3684614"/>
            <a:chOff x="1259632" y="2060848"/>
            <a:chExt cx="6743700" cy="3684614"/>
          </a:xfrm>
        </p:grpSpPr>
        <p:grpSp>
          <p:nvGrpSpPr>
            <p:cNvPr id="3" name="Group 2"/>
            <p:cNvGrpSpPr/>
            <p:nvPr/>
          </p:nvGrpSpPr>
          <p:grpSpPr>
            <a:xfrm>
              <a:off x="1259632" y="2060848"/>
              <a:ext cx="6743700" cy="3684614"/>
              <a:chOff x="1403648" y="2636912"/>
              <a:chExt cx="6743700" cy="3684614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4526"/>
              <a:stretch/>
            </p:blipFill>
            <p:spPr bwMode="auto">
              <a:xfrm>
                <a:off x="1403648" y="4940490"/>
                <a:ext cx="6743700" cy="1381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5404"/>
              <a:stretch/>
            </p:blipFill>
            <p:spPr bwMode="auto">
              <a:xfrm>
                <a:off x="1403648" y="2636912"/>
                <a:ext cx="6743700" cy="2195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5025752" y="3863492"/>
              <a:ext cx="720080" cy="431370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732240" y="3863492"/>
              <a:ext cx="720080" cy="431370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03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Are we measuring “foreignness”?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" lvl="1"/>
            <a:r>
              <a:rPr lang="en-US" dirty="0" smtClean="0"/>
              <a:t>CD only for firms </a:t>
            </a:r>
            <a:r>
              <a:rPr lang="en-US" dirty="0"/>
              <a:t>with FDs </a:t>
            </a:r>
            <a:endParaRPr lang="en-US" dirty="0" smtClean="0"/>
          </a:p>
          <a:p>
            <a:pPr marL="182880" lvl="1"/>
            <a:r>
              <a:rPr lang="en-US" dirty="0" smtClean="0"/>
              <a:t>Board-level</a:t>
            </a:r>
            <a:endParaRPr lang="en-US" dirty="0"/>
          </a:p>
          <a:p>
            <a:pPr lvl="1"/>
            <a:r>
              <a:rPr lang="en-US" dirty="0"/>
              <a:t>Foreign directors share </a:t>
            </a:r>
            <a:endParaRPr lang="en-US" dirty="0" smtClean="0"/>
          </a:p>
          <a:p>
            <a:pPr lvl="1"/>
            <a:r>
              <a:rPr lang="en-US" dirty="0" smtClean="0"/>
              <a:t>Nationalities ratio</a:t>
            </a:r>
            <a:endParaRPr lang="en-US" dirty="0"/>
          </a:p>
          <a:p>
            <a:pPr lvl="1"/>
            <a:r>
              <a:rPr lang="en-US" dirty="0"/>
              <a:t>Foreign independent director (FID) </a:t>
            </a:r>
            <a:r>
              <a:rPr lang="en-US" dirty="0" smtClean="0"/>
              <a:t>dummy</a:t>
            </a:r>
            <a:endParaRPr lang="en-US" dirty="0"/>
          </a:p>
          <a:p>
            <a:pPr lvl="1"/>
            <a:r>
              <a:rPr lang="en-US" dirty="0"/>
              <a:t>FID </a:t>
            </a:r>
            <a:r>
              <a:rPr lang="en-US" dirty="0" smtClean="0"/>
              <a:t>share</a:t>
            </a:r>
            <a:endParaRPr lang="en-US" dirty="0"/>
          </a:p>
          <a:p>
            <a:r>
              <a:rPr lang="en-US" dirty="0" smtClean="0"/>
              <a:t>Firm-level</a:t>
            </a:r>
            <a:endParaRPr lang="en-US" dirty="0"/>
          </a:p>
          <a:p>
            <a:pPr lvl="1"/>
            <a:r>
              <a:rPr lang="en-US" dirty="0"/>
              <a:t>Foreign sales</a:t>
            </a:r>
          </a:p>
          <a:p>
            <a:pPr lvl="1"/>
            <a:r>
              <a:rPr lang="en-US" dirty="0"/>
              <a:t>Foreign assets</a:t>
            </a:r>
          </a:p>
          <a:p>
            <a:pPr lvl="1"/>
            <a:r>
              <a:rPr lang="en-US" dirty="0" smtClean="0"/>
              <a:t>NYSE listing</a:t>
            </a:r>
          </a:p>
          <a:p>
            <a:pPr lvl="1"/>
            <a:r>
              <a:rPr lang="en-US" dirty="0" smtClean="0"/>
              <a:t>Foreign </a:t>
            </a:r>
            <a:r>
              <a:rPr lang="en-US" dirty="0"/>
              <a:t>listing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68144" y="3068960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</a:t>
            </a:r>
            <a:r>
              <a:rPr lang="en-US" sz="2000" b="1" dirty="0" smtClean="0"/>
              <a:t>f. </a:t>
            </a:r>
            <a:r>
              <a:rPr lang="en-US" sz="2000" b="1" dirty="0" err="1" smtClean="0"/>
              <a:t>Masulis</a:t>
            </a:r>
            <a:r>
              <a:rPr lang="en-US" sz="2000" b="1" dirty="0" smtClean="0"/>
              <a:t> et al. (2012)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4699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9805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Firm operations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7020272" y="479301"/>
            <a:ext cx="1770421" cy="923330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cutoff </a:t>
            </a:r>
            <a:r>
              <a:rPr lang="en-US" dirty="0" smtClean="0"/>
              <a:t>point </a:t>
            </a:r>
          </a:p>
          <a:p>
            <a:r>
              <a:rPr lang="en-US" dirty="0" smtClean="0"/>
              <a:t>for subsamples =</a:t>
            </a:r>
          </a:p>
          <a:p>
            <a:r>
              <a:rPr lang="en-US" dirty="0" smtClean="0"/>
              <a:t>75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percentile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51520" y="1241156"/>
            <a:ext cx="6614213" cy="5242980"/>
            <a:chOff x="395535" y="1428900"/>
            <a:chExt cx="6614213" cy="5242980"/>
          </a:xfrm>
        </p:grpSpPr>
        <p:grpSp>
          <p:nvGrpSpPr>
            <p:cNvPr id="4" name="Group 3"/>
            <p:cNvGrpSpPr/>
            <p:nvPr/>
          </p:nvGrpSpPr>
          <p:grpSpPr>
            <a:xfrm>
              <a:off x="395535" y="1428900"/>
              <a:ext cx="6614213" cy="5242980"/>
              <a:chOff x="190625" y="794188"/>
              <a:chExt cx="6504399" cy="5761382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3942" b="6572"/>
              <a:stretch/>
            </p:blipFill>
            <p:spPr bwMode="auto">
              <a:xfrm>
                <a:off x="265649" y="5854371"/>
                <a:ext cx="6429375" cy="701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5"/>
              <p:cNvGrpSpPr/>
              <p:nvPr/>
            </p:nvGrpSpPr>
            <p:grpSpPr>
              <a:xfrm>
                <a:off x="209431" y="4409051"/>
                <a:ext cx="6448970" cy="1432873"/>
                <a:chOff x="-1184394" y="4768075"/>
                <a:chExt cx="6448970" cy="1432873"/>
              </a:xfrm>
            </p:grpSpPr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321" t="94058" r="321" b="1"/>
                <a:stretch/>
              </p:blipFill>
              <p:spPr bwMode="auto">
                <a:xfrm>
                  <a:off x="-1164799" y="5761869"/>
                  <a:ext cx="6429375" cy="4390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321" t="68909" r="321" b="17608"/>
                <a:stretch/>
              </p:blipFill>
              <p:spPr bwMode="auto">
                <a:xfrm>
                  <a:off x="-1184394" y="4768075"/>
                  <a:ext cx="6429375" cy="9966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190625" y="2823778"/>
                <a:ext cx="6429375" cy="1601446"/>
                <a:chOff x="-1188640" y="5683293"/>
                <a:chExt cx="6429375" cy="1601446"/>
              </a:xfrm>
            </p:grpSpPr>
            <p:pic>
              <p:nvPicPr>
                <p:cNvPr id="1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321" t="62788" r="321" b="31091"/>
                <a:stretch/>
              </p:blipFill>
              <p:spPr bwMode="auto">
                <a:xfrm>
                  <a:off x="-1188640" y="6832302"/>
                  <a:ext cx="6429375" cy="4524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321" t="37819" r="321" b="46636"/>
                <a:stretch/>
              </p:blipFill>
              <p:spPr bwMode="auto">
                <a:xfrm>
                  <a:off x="-1188640" y="5683293"/>
                  <a:ext cx="6429375" cy="11490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8" name="Group 7"/>
              <p:cNvGrpSpPr/>
              <p:nvPr/>
            </p:nvGrpSpPr>
            <p:grpSpPr>
              <a:xfrm>
                <a:off x="205184" y="794188"/>
                <a:ext cx="6443934" cy="2043077"/>
                <a:chOff x="-1116633" y="2177776"/>
                <a:chExt cx="6443934" cy="2043077"/>
              </a:xfrm>
            </p:grpSpPr>
            <p:pic>
              <p:nvPicPr>
                <p:cNvPr id="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3" t="-285" r="-363" b="77402"/>
                <a:stretch/>
              </p:blipFill>
              <p:spPr bwMode="auto">
                <a:xfrm>
                  <a:off x="-1102074" y="2177776"/>
                  <a:ext cx="6429375" cy="16914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3" t="31007" r="-363" b="61888"/>
                <a:stretch/>
              </p:blipFill>
              <p:spPr bwMode="auto">
                <a:xfrm>
                  <a:off x="-1116633" y="3695700"/>
                  <a:ext cx="6429375" cy="5251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6" name="Rectangle 15"/>
            <p:cNvSpPr/>
            <p:nvPr/>
          </p:nvSpPr>
          <p:spPr>
            <a:xfrm>
              <a:off x="2220435" y="2469138"/>
              <a:ext cx="720080" cy="432048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97231" y="5232985"/>
              <a:ext cx="720080" cy="432048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20435" y="3850456"/>
              <a:ext cx="720080" cy="432048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788800" y="3833460"/>
              <a:ext cx="720080" cy="432048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15334" y="5266564"/>
              <a:ext cx="720080" cy="432048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4896812" y="2632620"/>
              <a:ext cx="504056" cy="0"/>
            </a:xfrm>
            <a:prstGeom prst="line">
              <a:avLst/>
            </a:prstGeom>
            <a:ln w="285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6703945" y="1670729"/>
            <a:ext cx="2509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f. Anderson et al. (2011)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25685" y="2978150"/>
            <a:ext cx="2370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f. </a:t>
            </a:r>
            <a:r>
              <a:rPr lang="en-US" dirty="0" err="1" smtClean="0"/>
              <a:t>Masulis</a:t>
            </a:r>
            <a:r>
              <a:rPr lang="en-US" dirty="0" smtClean="0"/>
              <a:t> et al. (2012)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4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Individual culture scores</a:t>
            </a:r>
            <a:endParaRPr lang="en-US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1187624" y="2000534"/>
            <a:ext cx="6657975" cy="3696269"/>
            <a:chOff x="1187624" y="2000534"/>
            <a:chExt cx="6657975" cy="369626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911"/>
            <a:stretch/>
          </p:blipFill>
          <p:spPr bwMode="auto">
            <a:xfrm>
              <a:off x="1187624" y="2000534"/>
              <a:ext cx="6657975" cy="3696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5220072" y="2852936"/>
              <a:ext cx="720080" cy="504056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940152" y="3257364"/>
              <a:ext cx="720080" cy="504056"/>
            </a:xfrm>
            <a:prstGeom prst="rect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051720" y="3104964"/>
              <a:ext cx="432048" cy="0"/>
            </a:xfrm>
            <a:prstGeom prst="line">
              <a:avLst/>
            </a:prstGeom>
            <a:ln w="285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051720" y="3504941"/>
              <a:ext cx="432048" cy="0"/>
            </a:xfrm>
            <a:prstGeom prst="line">
              <a:avLst/>
            </a:prstGeom>
            <a:ln w="2857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4860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Conclusions</a:t>
            </a:r>
            <a:endParaRPr lang="pt-PT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900" dirty="0" smtClean="0"/>
              <a:t>CD in boards</a:t>
            </a:r>
            <a:r>
              <a:rPr lang="pt-PT" sz="2900" dirty="0"/>
              <a:t> </a:t>
            </a:r>
            <a:r>
              <a:rPr lang="pt-PT" sz="2900" dirty="0" smtClean="0"/>
              <a:t>economically important</a:t>
            </a:r>
          </a:p>
          <a:p>
            <a:r>
              <a:rPr lang="pt-PT" sz="2900" dirty="0" smtClean="0"/>
              <a:t>On average, negative relationship btwn CD in boards and firm performance (frictions outweigh advantages)</a:t>
            </a:r>
          </a:p>
          <a:p>
            <a:r>
              <a:rPr lang="pt-PT" sz="2900" u="sng" dirty="0" smtClean="0"/>
              <a:t>But</a:t>
            </a:r>
            <a:r>
              <a:rPr lang="pt-PT" sz="2900" dirty="0" smtClean="0"/>
              <a:t> disadvantages of CD mitigated in more complex firms or firms with more foreign operations (match </a:t>
            </a:r>
            <a:r>
              <a:rPr lang="pt-PT" sz="2900" dirty="0"/>
              <a:t>between </a:t>
            </a:r>
            <a:r>
              <a:rPr lang="pt-PT" sz="2900" dirty="0" smtClean="0"/>
              <a:t>firms’ </a:t>
            </a:r>
            <a:r>
              <a:rPr lang="pt-PT" sz="2900" dirty="0"/>
              <a:t>needs and </a:t>
            </a:r>
            <a:r>
              <a:rPr lang="pt-PT" sz="2900" dirty="0" smtClean="0"/>
              <a:t>expertise </a:t>
            </a:r>
            <a:r>
              <a:rPr lang="pt-PT" sz="2900" dirty="0"/>
              <a:t>of foreign </a:t>
            </a:r>
            <a:r>
              <a:rPr lang="pt-PT" sz="2900" dirty="0" smtClean="0"/>
              <a:t>directors)</a:t>
            </a:r>
          </a:p>
          <a:p>
            <a:r>
              <a:rPr lang="pt-PT" sz="2900" dirty="0" smtClean="0"/>
              <a:t>A more </a:t>
            </a:r>
            <a:r>
              <a:rPr lang="pt-PT" sz="2900" dirty="0" err="1" smtClean="0"/>
              <a:t>nuanced</a:t>
            </a:r>
            <a:r>
              <a:rPr lang="pt-PT" sz="2900" dirty="0" smtClean="0"/>
              <a:t> </a:t>
            </a:r>
            <a:r>
              <a:rPr lang="pt-PT" sz="2900" dirty="0" err="1" smtClean="0"/>
              <a:t>story</a:t>
            </a:r>
            <a:r>
              <a:rPr lang="pt-PT" sz="2900" dirty="0" smtClean="0"/>
              <a:t> </a:t>
            </a:r>
            <a:r>
              <a:rPr lang="pt-PT" sz="2900" dirty="0" err="1" smtClean="0"/>
              <a:t>of</a:t>
            </a:r>
            <a:r>
              <a:rPr lang="pt-PT" sz="2900" dirty="0" smtClean="0"/>
              <a:t> </a:t>
            </a:r>
            <a:r>
              <a:rPr lang="pt-PT" sz="2900" dirty="0" err="1" smtClean="0"/>
              <a:t>board</a:t>
            </a:r>
            <a:r>
              <a:rPr lang="pt-PT" sz="2900" dirty="0" smtClean="0"/>
              <a:t> </a:t>
            </a:r>
            <a:r>
              <a:rPr lang="pt-PT" sz="2900" dirty="0" err="1" smtClean="0"/>
              <a:t>diversity</a:t>
            </a:r>
            <a:r>
              <a:rPr lang="pt-PT" sz="2900" dirty="0" smtClean="0"/>
              <a:t>: “</a:t>
            </a:r>
            <a:r>
              <a:rPr lang="pt-PT" sz="2900" dirty="0" err="1" smtClean="0"/>
              <a:t>ticking</a:t>
            </a:r>
            <a:r>
              <a:rPr lang="pt-PT" sz="2900" dirty="0" smtClean="0"/>
              <a:t> boxes” does </a:t>
            </a:r>
            <a:r>
              <a:rPr lang="pt-PT" sz="2900" dirty="0" err="1" smtClean="0"/>
              <a:t>not</a:t>
            </a:r>
            <a:r>
              <a:rPr lang="pt-PT" sz="2900" dirty="0" smtClean="0"/>
              <a:t> </a:t>
            </a:r>
            <a:r>
              <a:rPr lang="pt-PT" sz="2900" dirty="0" err="1" smtClean="0"/>
              <a:t>add</a:t>
            </a:r>
            <a:r>
              <a:rPr lang="pt-PT" sz="2900" dirty="0" smtClean="0"/>
              <a:t> </a:t>
            </a:r>
            <a:r>
              <a:rPr lang="pt-PT" sz="2900" dirty="0" err="1" smtClean="0"/>
              <a:t>value</a:t>
            </a:r>
            <a:r>
              <a:rPr lang="pt-PT" sz="2900" dirty="0" smtClean="0"/>
              <a:t> to </a:t>
            </a:r>
            <a:r>
              <a:rPr lang="pt-PT" sz="2900" dirty="0" err="1" smtClean="0"/>
              <a:t>companies</a:t>
            </a:r>
            <a:endParaRPr lang="pt-PT" sz="2900" dirty="0" smtClean="0"/>
          </a:p>
          <a:p>
            <a:endParaRPr lang="pt-PT" sz="2900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6656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Thank you.</a:t>
            </a:r>
            <a:endParaRPr lang="en-US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94" y="2492896"/>
            <a:ext cx="582930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963488"/>
            <a:ext cx="6696075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13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332"/>
            <a:ext cx="6677025" cy="723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1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649" y="332656"/>
            <a:ext cx="8229600" cy="990600"/>
          </a:xfrm>
        </p:spPr>
        <p:txBody>
          <a:bodyPr/>
          <a:lstStyle/>
          <a:p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649" y="1196752"/>
            <a:ext cx="82296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Boards of directors: </a:t>
            </a:r>
            <a:r>
              <a:rPr lang="en-US" i="1" dirty="0" smtClean="0"/>
              <a:t>“</a:t>
            </a:r>
            <a:r>
              <a:rPr lang="en-NZ" i="1" dirty="0"/>
              <a:t>groups of diverse individuals who have different biases and prejudices and whose behaviour is affected by social constraints and power </a:t>
            </a:r>
            <a:r>
              <a:rPr lang="en-NZ" i="1" dirty="0" smtClean="0"/>
              <a:t>relations</a:t>
            </a:r>
            <a:r>
              <a:rPr lang="en-US" i="1" dirty="0" smtClean="0"/>
              <a:t>”</a:t>
            </a:r>
            <a:r>
              <a:rPr lang="en-US" sz="2800" dirty="0" smtClean="0"/>
              <a:t> </a:t>
            </a:r>
            <a:r>
              <a:rPr lang="en-US" dirty="0" smtClean="0"/>
              <a:t>(Ferreira, 2010)</a:t>
            </a:r>
          </a:p>
          <a:p>
            <a:r>
              <a:rPr lang="en-US" sz="2800" dirty="0" smtClean="0"/>
              <a:t>Economic value of cultural diversity?</a:t>
            </a:r>
          </a:p>
          <a:p>
            <a:pPr lvl="1"/>
            <a:r>
              <a:rPr lang="en-US" dirty="0" smtClean="0"/>
              <a:t>Gender, age, experience</a:t>
            </a:r>
            <a:r>
              <a:rPr lang="en-US" dirty="0" smtClean="0"/>
              <a:t>, race, </a:t>
            </a:r>
            <a:r>
              <a:rPr lang="en-US" dirty="0" smtClean="0"/>
              <a:t>etc.</a:t>
            </a:r>
            <a:endParaRPr lang="en-US" sz="2200" dirty="0" smtClean="0"/>
          </a:p>
          <a:p>
            <a:r>
              <a:rPr lang="en-US" sz="2800" dirty="0" smtClean="0"/>
              <a:t>Our paper: cultural diversity in boards and firm performance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221088"/>
            <a:ext cx="4194434" cy="223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12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6743700" cy="892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51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9075"/>
            <a:ext cx="12058650" cy="641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78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429375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93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685800"/>
            <a:ext cx="76771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51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0"/>
            <a:ext cx="6657975" cy="709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68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Cultural distances (UK vs US)</a:t>
            </a:r>
            <a:endParaRPr lang="en-NZ" dirty="0"/>
          </a:p>
        </p:txBody>
      </p:sp>
      <p:grpSp>
        <p:nvGrpSpPr>
          <p:cNvPr id="7" name="Group 6"/>
          <p:cNvGrpSpPr/>
          <p:nvPr/>
        </p:nvGrpSpPr>
        <p:grpSpPr>
          <a:xfrm>
            <a:off x="1835696" y="1772816"/>
            <a:ext cx="5796644" cy="4097814"/>
            <a:chOff x="1835696" y="1772816"/>
            <a:chExt cx="5796644" cy="4097814"/>
          </a:xfrm>
        </p:grpSpPr>
        <p:grpSp>
          <p:nvGrpSpPr>
            <p:cNvPr id="5" name="Group 4"/>
            <p:cNvGrpSpPr/>
            <p:nvPr/>
          </p:nvGrpSpPr>
          <p:grpSpPr>
            <a:xfrm>
              <a:off x="1835696" y="1772816"/>
              <a:ext cx="5472608" cy="3672408"/>
              <a:chOff x="899592" y="2204864"/>
              <a:chExt cx="5472608" cy="367240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/>
              <a:srcRect l="34933" t="31420" r="31029" b="32192"/>
              <a:stretch/>
            </p:blipFill>
            <p:spPr>
              <a:xfrm>
                <a:off x="899592" y="2348880"/>
                <a:ext cx="5472608" cy="3528392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5292080" y="2204864"/>
                <a:ext cx="1080120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824028" y="5501298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/>
                <a:t>Source: </a:t>
              </a:r>
              <a:r>
                <a:rPr lang="en-NZ" dirty="0" smtClean="0"/>
                <a:t>geert-hofstede.com</a:t>
              </a:r>
              <a:endParaRPr lang="en-NZ" dirty="0"/>
            </a:p>
          </p:txBody>
        </p:sp>
      </p:grpSp>
    </p:spTree>
    <p:extLst>
      <p:ext uri="{BB962C8B-B14F-4D97-AF65-F5344CB8AC3E}">
        <p14:creationId xmlns:p14="http://schemas.microsoft.com/office/powerpoint/2010/main" val="3557225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Cultural distances (UK vs Germany)</a:t>
            </a:r>
            <a:endParaRPr lang="en-NZ" dirty="0"/>
          </a:p>
        </p:txBody>
      </p:sp>
      <p:grpSp>
        <p:nvGrpSpPr>
          <p:cNvPr id="7" name="Group 6"/>
          <p:cNvGrpSpPr/>
          <p:nvPr/>
        </p:nvGrpSpPr>
        <p:grpSpPr>
          <a:xfrm>
            <a:off x="1979712" y="1712449"/>
            <a:ext cx="5616624" cy="4045523"/>
            <a:chOff x="1979712" y="1712449"/>
            <a:chExt cx="5616624" cy="4045523"/>
          </a:xfrm>
        </p:grpSpPr>
        <p:grpSp>
          <p:nvGrpSpPr>
            <p:cNvPr id="5" name="Group 4"/>
            <p:cNvGrpSpPr/>
            <p:nvPr/>
          </p:nvGrpSpPr>
          <p:grpSpPr>
            <a:xfrm>
              <a:off x="1979712" y="1712449"/>
              <a:ext cx="5184576" cy="3600400"/>
              <a:chOff x="1763688" y="1844824"/>
              <a:chExt cx="5184576" cy="360040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/>
              <a:srcRect l="36277" t="30723" r="32373" b="32889"/>
              <a:stretch/>
            </p:blipFill>
            <p:spPr>
              <a:xfrm>
                <a:off x="1763688" y="1916832"/>
                <a:ext cx="5040560" cy="3528392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5868144" y="1844824"/>
                <a:ext cx="1080120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788024" y="5388640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/>
                <a:t>Source: </a:t>
              </a:r>
              <a:r>
                <a:rPr lang="en-NZ" dirty="0" smtClean="0"/>
                <a:t>geert-hofstede.com</a:t>
              </a:r>
              <a:endParaRPr lang="en-NZ" dirty="0"/>
            </a:p>
          </p:txBody>
        </p:sp>
      </p:grpSp>
    </p:spTree>
    <p:extLst>
      <p:ext uri="{BB962C8B-B14F-4D97-AF65-F5344CB8AC3E}">
        <p14:creationId xmlns:p14="http://schemas.microsoft.com/office/powerpoint/2010/main" val="10588879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Cultural distances (UK vs Russia)</a:t>
            </a:r>
            <a:endParaRPr lang="en-NZ" dirty="0"/>
          </a:p>
        </p:txBody>
      </p:sp>
      <p:grpSp>
        <p:nvGrpSpPr>
          <p:cNvPr id="7" name="Group 6"/>
          <p:cNvGrpSpPr/>
          <p:nvPr/>
        </p:nvGrpSpPr>
        <p:grpSpPr>
          <a:xfrm>
            <a:off x="1907704" y="1772816"/>
            <a:ext cx="5760640" cy="3881790"/>
            <a:chOff x="2051720" y="1988840"/>
            <a:chExt cx="5760640" cy="3881790"/>
          </a:xfrm>
        </p:grpSpPr>
        <p:grpSp>
          <p:nvGrpSpPr>
            <p:cNvPr id="5" name="Group 4"/>
            <p:cNvGrpSpPr/>
            <p:nvPr/>
          </p:nvGrpSpPr>
          <p:grpSpPr>
            <a:xfrm>
              <a:off x="2051720" y="1988840"/>
              <a:ext cx="5760640" cy="3485891"/>
              <a:chOff x="1835696" y="2391381"/>
              <a:chExt cx="5760640" cy="3485891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/>
              <a:srcRect l="36724" t="31349" r="30134" b="33005"/>
              <a:stretch/>
            </p:blipFill>
            <p:spPr>
              <a:xfrm>
                <a:off x="1835696" y="2420888"/>
                <a:ext cx="5328592" cy="3456384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5940152" y="2391381"/>
                <a:ext cx="1656184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824028" y="5501298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/>
                <a:t>Source: </a:t>
              </a:r>
              <a:r>
                <a:rPr lang="en-NZ" dirty="0" smtClean="0"/>
                <a:t>geert-hofstede.com</a:t>
              </a:r>
              <a:endParaRPr lang="en-NZ" dirty="0"/>
            </a:p>
          </p:txBody>
        </p:sp>
      </p:grpSp>
    </p:spTree>
    <p:extLst>
      <p:ext uri="{BB962C8B-B14F-4D97-AF65-F5344CB8AC3E}">
        <p14:creationId xmlns:p14="http://schemas.microsoft.com/office/powerpoint/2010/main" val="2856141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Summary of findings</a:t>
            </a:r>
          </a:p>
          <a:p>
            <a:r>
              <a:rPr lang="en-NZ" dirty="0" smtClean="0"/>
              <a:t>Cultural diversity and its measurement</a:t>
            </a:r>
          </a:p>
          <a:p>
            <a:r>
              <a:rPr lang="en-NZ" dirty="0" smtClean="0"/>
              <a:t>Data</a:t>
            </a:r>
          </a:p>
          <a:p>
            <a:r>
              <a:rPr lang="en-NZ" dirty="0" smtClean="0"/>
              <a:t>Baseline results</a:t>
            </a:r>
          </a:p>
          <a:p>
            <a:r>
              <a:rPr lang="en-NZ" dirty="0" err="1" smtClean="0"/>
              <a:t>Endogeneity</a:t>
            </a:r>
            <a:endParaRPr lang="en-NZ" dirty="0" smtClean="0"/>
          </a:p>
          <a:p>
            <a:pPr lvl="1"/>
            <a:r>
              <a:rPr lang="en-NZ" u="sng" dirty="0" smtClean="0"/>
              <a:t>Dynamic specification</a:t>
            </a:r>
          </a:p>
          <a:p>
            <a:pPr lvl="1"/>
            <a:r>
              <a:rPr lang="en-NZ" u="sng" dirty="0" smtClean="0"/>
              <a:t>IV/2SLS</a:t>
            </a:r>
          </a:p>
          <a:p>
            <a:r>
              <a:rPr lang="en-NZ" dirty="0" smtClean="0"/>
              <a:t>Robustness results</a:t>
            </a:r>
          </a:p>
          <a:p>
            <a:pPr lvl="1"/>
            <a:r>
              <a:rPr lang="en-NZ" dirty="0" smtClean="0"/>
              <a:t>Foreignness</a:t>
            </a:r>
          </a:p>
          <a:p>
            <a:pPr lvl="1"/>
            <a:r>
              <a:rPr lang="en-NZ" u="sng" dirty="0" smtClean="0"/>
              <a:t>Firm operations</a:t>
            </a:r>
          </a:p>
          <a:p>
            <a:pPr lvl="1"/>
            <a:r>
              <a:rPr lang="en-NZ" dirty="0" smtClean="0"/>
              <a:t>Alternative culture framework</a:t>
            </a:r>
          </a:p>
          <a:p>
            <a:pPr lvl="1"/>
            <a:r>
              <a:rPr lang="en-NZ" u="sng" dirty="0" smtClean="0"/>
              <a:t>Individual culture dimensions</a:t>
            </a:r>
          </a:p>
          <a:p>
            <a:r>
              <a:rPr lang="en-NZ" dirty="0" smtClean="0"/>
              <a:t>Conclusion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6992"/>
            <a:ext cx="4443310" cy="250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60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Findings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Cultural diversity (CD) in boards negatively affects firm performance </a:t>
            </a:r>
          </a:p>
          <a:p>
            <a:pPr lvl="1"/>
            <a:r>
              <a:rPr lang="en-NZ" dirty="0" smtClean="0"/>
              <a:t>Firms </a:t>
            </a:r>
            <a:r>
              <a:rPr lang="en-NZ" dirty="0"/>
              <a:t>at the 75</a:t>
            </a:r>
            <a:r>
              <a:rPr lang="en-NZ" baseline="30000" dirty="0"/>
              <a:t>th</a:t>
            </a:r>
            <a:r>
              <a:rPr lang="en-NZ" dirty="0"/>
              <a:t> </a:t>
            </a:r>
            <a:r>
              <a:rPr lang="en-NZ" dirty="0" smtClean="0"/>
              <a:t>percentile of the CD distribution </a:t>
            </a:r>
            <a:r>
              <a:rPr lang="en-NZ" dirty="0"/>
              <a:t>achieve a Tobin’s Q that is 0.18 less than firms at the 25</a:t>
            </a:r>
            <a:r>
              <a:rPr lang="en-NZ" baseline="30000" dirty="0"/>
              <a:t>th</a:t>
            </a:r>
            <a:r>
              <a:rPr lang="en-NZ" dirty="0"/>
              <a:t> </a:t>
            </a:r>
            <a:r>
              <a:rPr lang="en-NZ" dirty="0" smtClean="0"/>
              <a:t>percentile</a:t>
            </a:r>
          </a:p>
          <a:p>
            <a:pPr lvl="1"/>
            <a:r>
              <a:rPr lang="en-NZ" dirty="0" smtClean="0"/>
              <a:t>ROA </a:t>
            </a:r>
            <a:r>
              <a:rPr lang="en-NZ" dirty="0"/>
              <a:t>is 1.26% lower for firms at the 75</a:t>
            </a:r>
            <a:r>
              <a:rPr lang="en-NZ" baseline="30000" dirty="0"/>
              <a:t>th</a:t>
            </a:r>
            <a:r>
              <a:rPr lang="en-NZ" dirty="0"/>
              <a:t> percentile compared with firms at the 25</a:t>
            </a:r>
            <a:r>
              <a:rPr lang="en-NZ" baseline="30000" dirty="0"/>
              <a:t>th</a:t>
            </a:r>
            <a:r>
              <a:rPr lang="en-NZ" dirty="0"/>
              <a:t> </a:t>
            </a:r>
            <a:r>
              <a:rPr lang="en-NZ" dirty="0" smtClean="0"/>
              <a:t>percentile</a:t>
            </a:r>
          </a:p>
          <a:p>
            <a:r>
              <a:rPr lang="en-NZ" dirty="0" smtClean="0"/>
              <a:t>Robust finding (considerable explanatory power of our CD measure)</a:t>
            </a:r>
          </a:p>
          <a:p>
            <a:r>
              <a:rPr lang="en-NZ" dirty="0" smtClean="0"/>
              <a:t>Firm complexity and firms’ presence in foreign markets are mitigating factors</a:t>
            </a:r>
          </a:p>
          <a:p>
            <a:r>
              <a:rPr lang="en-NZ" dirty="0" smtClean="0"/>
              <a:t>Some cultural dimensions matter more than others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9737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627" y="4509120"/>
            <a:ext cx="4011262" cy="22596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17" y="404664"/>
            <a:ext cx="8229600" cy="990600"/>
          </a:xfrm>
        </p:spPr>
        <p:txBody>
          <a:bodyPr/>
          <a:lstStyle/>
          <a:p>
            <a:r>
              <a:rPr lang="en-NZ" b="1" dirty="0" smtClean="0"/>
              <a:t>Culture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17" y="1395264"/>
            <a:ext cx="8229600" cy="4876800"/>
          </a:xfrm>
        </p:spPr>
        <p:txBody>
          <a:bodyPr/>
          <a:lstStyle/>
          <a:p>
            <a:r>
              <a:rPr lang="en-NZ" i="1" dirty="0" smtClean="0"/>
              <a:t>“the </a:t>
            </a:r>
            <a:r>
              <a:rPr lang="en-NZ" i="1" dirty="0"/>
              <a:t>collective programming of the mind distinguishing the members of one group or category of people from </a:t>
            </a:r>
            <a:r>
              <a:rPr lang="en-NZ" i="1" dirty="0" smtClean="0"/>
              <a:t>others” </a:t>
            </a:r>
            <a:r>
              <a:rPr lang="en-NZ" dirty="0" smtClean="0"/>
              <a:t>(Hofstede, 1980)</a:t>
            </a:r>
          </a:p>
          <a:p>
            <a:r>
              <a:rPr lang="en-NZ" dirty="0" smtClean="0"/>
              <a:t>Captured by discrete dimensions of cultural values, which are formed during early childhood, remain relatively stable throughout one’s lifetime, and are shared within a nation</a:t>
            </a:r>
          </a:p>
          <a:p>
            <a:r>
              <a:rPr lang="en-US" dirty="0"/>
              <a:t>Hofstede framework (1980, </a:t>
            </a:r>
            <a:r>
              <a:rPr lang="en-US" dirty="0" smtClean="0"/>
              <a:t>2001)</a:t>
            </a:r>
          </a:p>
          <a:p>
            <a:pPr lvl="1"/>
            <a:r>
              <a:rPr lang="en-US" dirty="0" smtClean="0"/>
              <a:t>individualism, masculinity, </a:t>
            </a:r>
            <a:r>
              <a:rPr lang="en-US" dirty="0"/>
              <a:t>power distance, uncertainty </a:t>
            </a:r>
            <a:r>
              <a:rPr lang="en-US" dirty="0" smtClean="0"/>
              <a:t>avoidance + pragmatism + indulgence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23319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“double-edged sword” of cultural diversity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Inherent type of </a:t>
            </a:r>
            <a:r>
              <a:rPr lang="en-US" sz="3200" dirty="0" smtClean="0"/>
              <a:t>diversity (</a:t>
            </a:r>
            <a:r>
              <a:rPr lang="en-US" sz="3200" dirty="0" err="1" smtClean="0"/>
              <a:t>Maznevski</a:t>
            </a:r>
            <a:r>
              <a:rPr lang="en-US" sz="3200" dirty="0" smtClean="0"/>
              <a:t>, 1994)</a:t>
            </a:r>
            <a:endParaRPr lang="en-US" sz="3200" dirty="0" smtClean="0"/>
          </a:p>
          <a:p>
            <a:r>
              <a:rPr lang="en-US" sz="3200" dirty="0" smtClean="0"/>
              <a:t>Advantages</a:t>
            </a:r>
          </a:p>
          <a:p>
            <a:pPr lvl="1"/>
            <a:r>
              <a:rPr lang="en-US" sz="2800" i="1" dirty="0" smtClean="0"/>
              <a:t>Culture-generic</a:t>
            </a:r>
            <a:r>
              <a:rPr lang="en-US" sz="2800" dirty="0" smtClean="0"/>
              <a:t>: worldviews, perceptions, </a:t>
            </a:r>
            <a:r>
              <a:rPr lang="en-US" sz="2800" dirty="0" err="1" smtClean="0"/>
              <a:t>intepretations</a:t>
            </a:r>
            <a:r>
              <a:rPr lang="en-US" sz="2800" dirty="0" smtClean="0"/>
              <a:t>, etc.</a:t>
            </a:r>
          </a:p>
          <a:p>
            <a:pPr lvl="1"/>
            <a:r>
              <a:rPr lang="en-US" sz="2800" i="1" dirty="0" smtClean="0"/>
              <a:t>Culture-specific</a:t>
            </a:r>
            <a:r>
              <a:rPr lang="en-US" sz="2800" dirty="0" smtClean="0"/>
              <a:t>: knowledge of foreign culture, communication networks, linguistic resources, etc.</a:t>
            </a:r>
          </a:p>
          <a:p>
            <a:r>
              <a:rPr lang="en-US" sz="3200" dirty="0" smtClean="0"/>
              <a:t>Disadvantages</a:t>
            </a:r>
          </a:p>
          <a:p>
            <a:pPr lvl="1"/>
            <a:r>
              <a:rPr lang="en-US" sz="2800" dirty="0" smtClean="0"/>
              <a:t>misunderstandings, communication slower and more difficult (attribution of meanings</a:t>
            </a:r>
            <a:r>
              <a:rPr lang="en-US" sz="2800" dirty="0" smtClean="0"/>
              <a:t>),…</a:t>
            </a:r>
          </a:p>
          <a:p>
            <a:pPr lvl="1"/>
            <a:r>
              <a:rPr lang="en-US" sz="2800" dirty="0"/>
              <a:t>m</a:t>
            </a:r>
            <a:r>
              <a:rPr lang="en-US" sz="2800" dirty="0" smtClean="0"/>
              <a:t>ost disruptive to group-decision making processes (Adler, 1991)</a:t>
            </a:r>
            <a:endParaRPr lang="en-US" sz="2800" dirty="0" smtClean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46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Measuring cultural diversity</a:t>
            </a:r>
            <a:endParaRPr lang="en-NZ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0859366"/>
              </p:ext>
            </p:extLst>
          </p:nvPr>
        </p:nvGraphicFramePr>
        <p:xfrm>
          <a:off x="463429" y="4581128"/>
          <a:ext cx="5610362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Equation" r:id="rId3" imgW="2413000" imgH="660400" progId="Equation.3">
                  <p:embed/>
                </p:oleObj>
              </mc:Choice>
              <mc:Fallback>
                <p:oleObj name="Equation" r:id="rId3" imgW="2413000" imgH="660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429" y="4581128"/>
                        <a:ext cx="5610362" cy="1512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03648" y="14127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231373"/>
              </p:ext>
            </p:extLst>
          </p:nvPr>
        </p:nvGraphicFramePr>
        <p:xfrm>
          <a:off x="3294216" y="1875672"/>
          <a:ext cx="5263072" cy="106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Equation" r:id="rId5" imgW="2349500" imgH="482600" progId="Equation.3">
                  <p:embed/>
                </p:oleObj>
              </mc:Choice>
              <mc:Fallback>
                <p:oleObj name="Equation" r:id="rId5" imgW="2349500" imgH="482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4216" y="1875672"/>
                        <a:ext cx="5263072" cy="10611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Up Arrow 9"/>
          <p:cNvSpPr/>
          <p:nvPr/>
        </p:nvSpPr>
        <p:spPr>
          <a:xfrm>
            <a:off x="3563888" y="3010421"/>
            <a:ext cx="288032" cy="1350442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055" name="Picture 31" descr="C:\Users\Helushka\Dropbox\AFM2014\Conference\110321_contest_p32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825552"/>
            <a:ext cx="2592288" cy="189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61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Data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dirty="0" smtClean="0"/>
              <a:t>UK public companies (95% of mkt cap)</a:t>
            </a:r>
          </a:p>
          <a:p>
            <a:r>
              <a:rPr lang="en-NZ" sz="2800" dirty="0" smtClean="0"/>
              <a:t>2002-2012 </a:t>
            </a:r>
            <a:r>
              <a:rPr lang="en-NZ" sz="2800" dirty="0"/>
              <a:t>biannually, 1,290 firm-year observations</a:t>
            </a:r>
          </a:p>
          <a:p>
            <a:r>
              <a:rPr lang="en-NZ" sz="2800" dirty="0"/>
              <a:t>Firms: </a:t>
            </a:r>
            <a:r>
              <a:rPr lang="en-NZ" sz="2800" dirty="0" err="1"/>
              <a:t>Datastream</a:t>
            </a:r>
            <a:endParaRPr lang="en-NZ" sz="2800" dirty="0"/>
          </a:p>
          <a:p>
            <a:r>
              <a:rPr lang="en-NZ" sz="2800" dirty="0" smtClean="0"/>
              <a:t>Directors (11,185 individuals): </a:t>
            </a:r>
            <a:r>
              <a:rPr lang="en-NZ" sz="2800" dirty="0" err="1"/>
              <a:t>Orbis</a:t>
            </a:r>
            <a:r>
              <a:rPr lang="en-NZ" sz="2800" dirty="0"/>
              <a:t>, annual </a:t>
            </a:r>
            <a:r>
              <a:rPr lang="en-NZ" sz="2800" dirty="0" smtClean="0"/>
              <a:t>reports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69723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53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Baseline regressions</a:t>
            </a:r>
          </a:p>
          <a:p>
            <a:r>
              <a:rPr lang="en-US" dirty="0" smtClean="0"/>
              <a:t>Causality hints:</a:t>
            </a:r>
          </a:p>
          <a:p>
            <a:pPr lvl="1"/>
            <a:r>
              <a:rPr lang="en-US" u="sng" dirty="0" smtClean="0"/>
              <a:t>Dynamic model specification</a:t>
            </a:r>
          </a:p>
          <a:p>
            <a:pPr lvl="1"/>
            <a:r>
              <a:rPr lang="en-US" u="sng" dirty="0" smtClean="0"/>
              <a:t>IV regression </a:t>
            </a:r>
            <a:r>
              <a:rPr lang="en-US" dirty="0" smtClean="0"/>
              <a:t>(2SLS w/ UK small town &amp; directors’ average age as instruments)</a:t>
            </a:r>
          </a:p>
          <a:p>
            <a:r>
              <a:rPr lang="en-US" dirty="0" smtClean="0"/>
              <a:t>Robustness:</a:t>
            </a:r>
          </a:p>
          <a:p>
            <a:pPr lvl="1"/>
            <a:r>
              <a:rPr lang="en-US" dirty="0" smtClean="0"/>
              <a:t>“Foreignness” of board and firm</a:t>
            </a:r>
          </a:p>
          <a:p>
            <a:pPr lvl="1"/>
            <a:r>
              <a:rPr lang="en-US" u="sng" dirty="0" smtClean="0"/>
              <a:t>Firm operations </a:t>
            </a:r>
            <a:r>
              <a:rPr lang="en-US" dirty="0" smtClean="0"/>
              <a:t>– firm complexity and foreign operations</a:t>
            </a:r>
          </a:p>
          <a:p>
            <a:pPr lvl="1"/>
            <a:r>
              <a:rPr lang="en-US" dirty="0" smtClean="0"/>
              <a:t>Alternative culture frameworks</a:t>
            </a:r>
          </a:p>
          <a:p>
            <a:pPr lvl="2"/>
            <a:r>
              <a:rPr lang="en-US" dirty="0"/>
              <a:t>Tang and </a:t>
            </a:r>
            <a:r>
              <a:rPr lang="en-US" dirty="0" err="1"/>
              <a:t>Koveos</a:t>
            </a:r>
            <a:r>
              <a:rPr lang="en-US" dirty="0"/>
              <a:t> (2008</a:t>
            </a:r>
            <a:r>
              <a:rPr lang="en-US" dirty="0" smtClean="0"/>
              <a:t>), GLOBE </a:t>
            </a:r>
            <a:r>
              <a:rPr lang="en-US" dirty="0"/>
              <a:t>– House et al. </a:t>
            </a:r>
            <a:r>
              <a:rPr lang="en-US" dirty="0" smtClean="0"/>
              <a:t>(2004), Schwartz </a:t>
            </a:r>
            <a:r>
              <a:rPr lang="en-US" dirty="0"/>
              <a:t>(2006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 smtClean="0"/>
              <a:t>Individual culture </a:t>
            </a:r>
            <a:r>
              <a:rPr lang="en-US" u="sng" dirty="0" smtClean="0"/>
              <a:t>dimensions</a:t>
            </a:r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46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11745</TotalTime>
  <Words>624</Words>
  <Application>Microsoft Office PowerPoint</Application>
  <PresentationFormat>On-screen Show (4:3)</PresentationFormat>
  <Paragraphs>100</Paragraphs>
  <Slides>27</Slides>
  <Notes>3</Notes>
  <HiddenSlides>8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Clarity</vt:lpstr>
      <vt:lpstr>Equation</vt:lpstr>
      <vt:lpstr>The Impact of Cultural Diversity in Corporate Boards on Firm Performance</vt:lpstr>
      <vt:lpstr>Motivation</vt:lpstr>
      <vt:lpstr>Outline</vt:lpstr>
      <vt:lpstr>Findings</vt:lpstr>
      <vt:lpstr>Culture</vt:lpstr>
      <vt:lpstr>The “double-edged sword” of cultural diversity</vt:lpstr>
      <vt:lpstr>Measuring cultural diversity</vt:lpstr>
      <vt:lpstr>Data</vt:lpstr>
      <vt:lpstr>Tests</vt:lpstr>
      <vt:lpstr>Baseline results</vt:lpstr>
      <vt:lpstr>Dynamic specification</vt:lpstr>
      <vt:lpstr>IV – 2SLS</vt:lpstr>
      <vt:lpstr>Are we measuring “foreignness”?</vt:lpstr>
      <vt:lpstr>Firm operations</vt:lpstr>
      <vt:lpstr>Individual culture scores</vt:lpstr>
      <vt:lpstr>Conclusions</vt:lpstr>
      <vt:lpstr>Thank you.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Cultural distances (UK vs US)</vt:lpstr>
      <vt:lpstr>Cultural distances (UK vs Germany)</vt:lpstr>
      <vt:lpstr>Cultural distances (UK vs Russia)</vt:lpstr>
    </vt:vector>
  </TitlesOfParts>
  <Company>Instituto Superior Técnico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Essays on the Market for CEOs</dc:title>
  <dc:creator>Helena Címerová</dc:creator>
  <cp:lastModifiedBy>Helena Cimerova</cp:lastModifiedBy>
  <cp:revision>136</cp:revision>
  <cp:lastPrinted>2012-12-15T01:13:00Z</cp:lastPrinted>
  <dcterms:created xsi:type="dcterms:W3CDTF">2012-11-20T03:12:52Z</dcterms:created>
  <dcterms:modified xsi:type="dcterms:W3CDTF">2014-12-18T12:15:25Z</dcterms:modified>
</cp:coreProperties>
</file>