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theme/themeOverride9.xml" ContentType="application/vnd.openxmlformats-officedocument.themeOverride+xml"/>
  <Override PartName="/ppt/notesSlides/notesSlide18.xml" ContentType="application/vnd.openxmlformats-officedocument.presentationml.notesSlide+xml"/>
  <Override PartName="/ppt/charts/chart11.xml" ContentType="application/vnd.openxmlformats-officedocument.drawingml.chart+xml"/>
  <Override PartName="/ppt/theme/themeOverride10.xml" ContentType="application/vnd.openxmlformats-officedocument.themeOverride+xml"/>
  <Override PartName="/ppt/notesSlides/notesSlide19.xml" ContentType="application/vnd.openxmlformats-officedocument.presentationml.notesSlide+xml"/>
  <Override PartName="/ppt/charts/chart12.xml" ContentType="application/vnd.openxmlformats-officedocument.drawingml.chart+xml"/>
  <Override PartName="/ppt/theme/themeOverride11.xml" ContentType="application/vnd.openxmlformats-officedocument.themeOverride+xml"/>
  <Override PartName="/ppt/notesSlides/notesSlide20.xml" ContentType="application/vnd.openxmlformats-officedocument.presentationml.notesSlide+xml"/>
  <Override PartName="/ppt/charts/chart13.xml" ContentType="application/vnd.openxmlformats-officedocument.drawingml.chart+xml"/>
  <Override PartName="/ppt/theme/themeOverride12.xml" ContentType="application/vnd.openxmlformats-officedocument.themeOverride+xml"/>
  <Override PartName="/ppt/notesSlides/notesSlide21.xml" ContentType="application/vnd.openxmlformats-officedocument.presentationml.notesSlide+xml"/>
  <Override PartName="/ppt/charts/chart14.xml" ContentType="application/vnd.openxmlformats-officedocument.drawingml.chart+xml"/>
  <Override PartName="/ppt/theme/themeOverride13.xml" ContentType="application/vnd.openxmlformats-officedocument.themeOverride+xml"/>
  <Override PartName="/ppt/notesSlides/notesSlide22.xml" ContentType="application/vnd.openxmlformats-officedocument.presentationml.notesSlide+xml"/>
  <Override PartName="/ppt/charts/chart15.xml" ContentType="application/vnd.openxmlformats-officedocument.drawingml.chart+xml"/>
  <Override PartName="/ppt/theme/themeOverride14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6.xml" ContentType="application/vnd.openxmlformats-officedocument.drawingml.chart+xml"/>
  <Override PartName="/ppt/theme/themeOverride15.xml" ContentType="application/vnd.openxmlformats-officedocument.themeOverride+xml"/>
  <Override PartName="/ppt/notesSlides/notesSlide25.xml" ContentType="application/vnd.openxmlformats-officedocument.presentationml.notesSlide+xml"/>
  <Override PartName="/ppt/charts/chart17.xml" ContentType="application/vnd.openxmlformats-officedocument.drawingml.chart+xml"/>
  <Override PartName="/ppt/theme/themeOverride16.xml" ContentType="application/vnd.openxmlformats-officedocument.themeOverr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  <p:sldMasterId id="2147483785" r:id="rId2"/>
    <p:sldMasterId id="2147483671" r:id="rId3"/>
    <p:sldMasterId id="2147483722" r:id="rId4"/>
  </p:sldMasterIdLst>
  <p:notesMasterIdLst>
    <p:notesMasterId r:id="rId44"/>
  </p:notesMasterIdLst>
  <p:handoutMasterIdLst>
    <p:handoutMasterId r:id="rId45"/>
  </p:handoutMasterIdLst>
  <p:sldIdLst>
    <p:sldId id="558" r:id="rId5"/>
    <p:sldId id="552" r:id="rId6"/>
    <p:sldId id="562" r:id="rId7"/>
    <p:sldId id="371" r:id="rId8"/>
    <p:sldId id="567" r:id="rId9"/>
    <p:sldId id="260" r:id="rId10"/>
    <p:sldId id="556" r:id="rId11"/>
    <p:sldId id="557" r:id="rId12"/>
    <p:sldId id="568" r:id="rId13"/>
    <p:sldId id="523" r:id="rId14"/>
    <p:sldId id="525" r:id="rId15"/>
    <p:sldId id="505" r:id="rId16"/>
    <p:sldId id="512" r:id="rId17"/>
    <p:sldId id="508" r:id="rId18"/>
    <p:sldId id="531" r:id="rId19"/>
    <p:sldId id="517" r:id="rId20"/>
    <p:sldId id="566" r:id="rId21"/>
    <p:sldId id="530" r:id="rId22"/>
    <p:sldId id="388" r:id="rId23"/>
    <p:sldId id="555" r:id="rId24"/>
    <p:sldId id="541" r:id="rId25"/>
    <p:sldId id="576" r:id="rId26"/>
    <p:sldId id="544" r:id="rId27"/>
    <p:sldId id="546" r:id="rId28"/>
    <p:sldId id="574" r:id="rId29"/>
    <p:sldId id="545" r:id="rId30"/>
    <p:sldId id="560" r:id="rId31"/>
    <p:sldId id="561" r:id="rId32"/>
    <p:sldId id="565" r:id="rId33"/>
    <p:sldId id="559" r:id="rId34"/>
    <p:sldId id="543" r:id="rId35"/>
    <p:sldId id="573" r:id="rId36"/>
    <p:sldId id="575" r:id="rId37"/>
    <p:sldId id="548" r:id="rId38"/>
    <p:sldId id="550" r:id="rId39"/>
    <p:sldId id="551" r:id="rId40"/>
    <p:sldId id="539" r:id="rId41"/>
    <p:sldId id="569" r:id="rId42"/>
    <p:sldId id="572" r:id="rId4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1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erman" initials="S" lastIdx="9" clrIdx="0"/>
  <p:cmAuthor id="1" name="agibson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F8A29"/>
    <a:srgbClr val="5367F7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9" autoAdjust="0"/>
    <p:restoredTop sz="89936" autoAdjust="0"/>
  </p:normalViewPr>
  <p:slideViewPr>
    <p:cSldViewPr>
      <p:cViewPr varScale="1">
        <p:scale>
          <a:sx n="76" d="100"/>
          <a:sy n="76" d="100"/>
        </p:scale>
        <p:origin x="1368" y="66"/>
      </p:cViewPr>
      <p:guideLst>
        <p:guide orient="horz" pos="311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Uno:Users:Andy:Documents:2012%20AUT:WIP:2013:Longitudinal:Report:Section1_1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3.xlsx" TargetMode="External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3.xlsx" TargetMode="External"/><Relationship Id="rId1" Type="http://schemas.openxmlformats.org/officeDocument/2006/relationships/themeOverride" Target="../theme/themeOverride10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1.xlsx" TargetMode="External"/><Relationship Id="rId1" Type="http://schemas.openxmlformats.org/officeDocument/2006/relationships/themeOverride" Target="../theme/themeOverride11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%202_2.xlsx" TargetMode="External"/><Relationship Id="rId1" Type="http://schemas.openxmlformats.org/officeDocument/2006/relationships/themeOverride" Target="../theme/themeOverride12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%202_1.xlsx" TargetMode="External"/><Relationship Id="rId1" Type="http://schemas.openxmlformats.org/officeDocument/2006/relationships/themeOverride" Target="../theme/themeOverride13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%202_1.xlsx" TargetMode="External"/><Relationship Id="rId1" Type="http://schemas.openxmlformats.org/officeDocument/2006/relationships/themeOverride" Target="../theme/themeOverride14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\\Share\Share\Culture_and_Society\Institute_of_Culture_Discourse_and_Communication\WIP\2013\Report\Section1_1.xlsx" TargetMode="External"/><Relationship Id="rId1" Type="http://schemas.openxmlformats.org/officeDocument/2006/relationships/themeOverride" Target="../theme/themeOverride15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2.xlsx" TargetMode="External"/><Relationship Id="rId1" Type="http://schemas.openxmlformats.org/officeDocument/2006/relationships/themeOverride" Target="../theme/themeOverride16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%202_1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Share\Share\Culture_and_Society\Institute_of_Culture_Discourse_and_Communication\WIP\2013\Report\Section1_1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1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hare\Share\Culture_and_Society\Institute_of_Culture_Discourse_and_Communication\WIP\2013\Report\Section2_Inc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2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2.xlsx" TargetMode="External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3.xlsx" TargetMode="External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Uno:Users:Andy:Documents:2012%20AUT:WIP:2013:Longitudinal:Report:Section1_3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087707786526706E-2"/>
          <c:y val="5.0806722076407101E-2"/>
          <c:w val="0.74042732522037502"/>
          <c:h val="0.8636870554991109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Sheet1!$G$12</c:f>
              <c:strCache>
                <c:ptCount val="1"/>
                <c:pt idx="0">
                  <c:v>User</c:v>
                </c:pt>
              </c:strCache>
            </c:strRef>
          </c:tx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Sheet1!$H$11:$K$11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Sheet1!$H$12:$K$12</c:f>
              <c:numCache>
                <c:formatCode>General</c:formatCode>
                <c:ptCount val="4"/>
                <c:pt idx="0">
                  <c:v>81.699999999999974</c:v>
                </c:pt>
                <c:pt idx="1">
                  <c:v>86.2</c:v>
                </c:pt>
                <c:pt idx="2">
                  <c:v>89.5</c:v>
                </c:pt>
                <c:pt idx="3">
                  <c:v>92.100000000000009</c:v>
                </c:pt>
              </c:numCache>
            </c:numRef>
          </c:val>
        </c:ser>
        <c:ser>
          <c:idx val="1"/>
          <c:order val="1"/>
          <c:tx>
            <c:strRef>
              <c:f>Sheet1!$G$13</c:f>
              <c:strCache>
                <c:ptCount val="1"/>
                <c:pt idx="0">
                  <c:v>Ex-user</c:v>
                </c:pt>
              </c:strCache>
            </c:strRef>
          </c:tx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Sheet1!$H$11:$K$11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Sheet1!$H$13:$K$13</c:f>
              <c:numCache>
                <c:formatCode>General</c:formatCode>
                <c:ptCount val="4"/>
                <c:pt idx="0">
                  <c:v>5.6</c:v>
                </c:pt>
                <c:pt idx="1">
                  <c:v>5.3</c:v>
                </c:pt>
                <c:pt idx="2">
                  <c:v>3.1</c:v>
                </c:pt>
                <c:pt idx="3">
                  <c:v>2.5</c:v>
                </c:pt>
              </c:numCache>
            </c:numRef>
          </c:val>
        </c:ser>
        <c:ser>
          <c:idx val="2"/>
          <c:order val="2"/>
          <c:tx>
            <c:strRef>
              <c:f>Sheet1!$G$14</c:f>
              <c:strCache>
                <c:ptCount val="1"/>
                <c:pt idx="0">
                  <c:v>Non-user</c:v>
                </c:pt>
              </c:strCache>
            </c:strRef>
          </c:tx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Sheet1!$H$11:$K$11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Sheet1!$H$14:$K$14</c:f>
              <c:numCache>
                <c:formatCode>General</c:formatCode>
                <c:ptCount val="4"/>
                <c:pt idx="0">
                  <c:v>12.7</c:v>
                </c:pt>
                <c:pt idx="1">
                  <c:v>8.5</c:v>
                </c:pt>
                <c:pt idx="2">
                  <c:v>7.3999999999999986</c:v>
                </c:pt>
                <c:pt idx="3">
                  <c:v>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48037352"/>
        <c:axId val="148092208"/>
      </c:barChart>
      <c:catAx>
        <c:axId val="148037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8092208"/>
        <c:crosses val="autoZero"/>
        <c:auto val="1"/>
        <c:lblAlgn val="ctr"/>
        <c:lblOffset val="100"/>
        <c:noMultiLvlLbl val="0"/>
      </c:catAx>
      <c:valAx>
        <c:axId val="148092208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crossAx val="14803735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82601604610136503"/>
          <c:y val="0.32459240855981703"/>
          <c:w val="0.15439120370370399"/>
          <c:h val="0.25115848044196099"/>
        </c:manualLayout>
      </c:layout>
      <c:overlay val="0"/>
    </c:legend>
    <c:plotVisOnly val="1"/>
    <c:dispBlanksAs val="gap"/>
    <c:showDLblsOverMax val="0"/>
  </c:chart>
  <c:spPr>
    <a:solidFill>
      <a:srgbClr val="009999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087707786526706E-2"/>
          <c:y val="3.0645558166116301E-2"/>
          <c:w val="0.90953762029746299"/>
          <c:h val="0.81328382969265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'Pay fines'!$A$5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4BACC6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'Pay fines'!$B$3:$I$4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Pay for fines, taxes or licences</c:v>
                  </c:pt>
                  <c:pt idx="4">
                    <c:v> </c:v>
                  </c:pt>
                  <c:pt idx="5">
                    <c:v>Log in to govt/council sites</c:v>
                  </c:pt>
                </c:lvl>
              </c:multiLvlStrCache>
            </c:multiLvlStrRef>
          </c:cat>
          <c:val>
            <c:numRef>
              <c:f>'Pay fines'!$B$5:$I$5</c:f>
              <c:numCache>
                <c:formatCode>General</c:formatCode>
                <c:ptCount val="8"/>
                <c:pt idx="0">
                  <c:v>21.2</c:v>
                </c:pt>
                <c:pt idx="1">
                  <c:v>31</c:v>
                </c:pt>
                <c:pt idx="2">
                  <c:v>41.9</c:v>
                </c:pt>
                <c:pt idx="3">
                  <c:v>51.3</c:v>
                </c:pt>
                <c:pt idx="5">
                  <c:v>34.299999999999997</c:v>
                </c:pt>
                <c:pt idx="6">
                  <c:v>34</c:v>
                </c:pt>
                <c:pt idx="7">
                  <c:v>47.4</c:v>
                </c:pt>
              </c:numCache>
            </c:numRef>
          </c:val>
        </c:ser>
        <c:ser>
          <c:idx val="1"/>
          <c:order val="1"/>
          <c:tx>
            <c:strRef>
              <c:f>'Pay fines'!$A$6</c:f>
              <c:strCache>
                <c:ptCount val="1"/>
              </c:strCache>
            </c:strRef>
          </c:tx>
          <c:spPr>
            <a:noFill/>
            <a:ln w="6350">
              <a:noFill/>
            </a:ln>
          </c:spPr>
          <c:invertIfNegative val="0"/>
          <c:cat>
            <c:multiLvlStrRef>
              <c:f>'Pay fines'!$B$3:$I$4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Pay for fines, taxes or licences</c:v>
                  </c:pt>
                  <c:pt idx="4">
                    <c:v> </c:v>
                  </c:pt>
                  <c:pt idx="5">
                    <c:v>Log in to govt/council sites</c:v>
                  </c:pt>
                </c:lvl>
              </c:multiLvlStrCache>
            </c:multiLvlStrRef>
          </c:cat>
          <c:val>
            <c:numRef>
              <c:f>'Pay fines'!$B$6:$I$6</c:f>
              <c:numCache>
                <c:formatCode>General</c:formatCode>
                <c:ptCount val="8"/>
                <c:pt idx="0">
                  <c:v>78.8</c:v>
                </c:pt>
                <c:pt idx="1">
                  <c:v>69</c:v>
                </c:pt>
                <c:pt idx="2">
                  <c:v>58.1</c:v>
                </c:pt>
                <c:pt idx="3">
                  <c:v>48.7</c:v>
                </c:pt>
                <c:pt idx="5">
                  <c:v>65.699999999999974</c:v>
                </c:pt>
                <c:pt idx="6">
                  <c:v>66</c:v>
                </c:pt>
                <c:pt idx="7">
                  <c:v>52.6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7644448"/>
        <c:axId val="147644840"/>
      </c:barChart>
      <c:catAx>
        <c:axId val="14764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7644840"/>
        <c:crosses val="autoZero"/>
        <c:auto val="1"/>
        <c:lblAlgn val="ctr"/>
        <c:lblOffset val="100"/>
        <c:noMultiLvlLbl val="0"/>
      </c:catAx>
      <c:valAx>
        <c:axId val="147644840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7644448"/>
        <c:crosses val="autoZero"/>
        <c:crossBetween val="between"/>
        <c:majorUnit val="0.2"/>
      </c:valAx>
      <c:spPr>
        <a:ln w="6350">
          <a:noFill/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542104111986"/>
          <c:y val="3.6917833187518199E-2"/>
          <c:w val="0.70241923868313005"/>
          <c:h val="0.7623104403616209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'Govt funding'!$B$11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chemeClr val="accent3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'Govt funding'!$C$9:$I$10</c:f>
              <c:multiLvlStrCache>
                <c:ptCount val="7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2011</c:v>
                  </c:pt>
                  <c:pt idx="6">
                    <c:v>2013</c:v>
                  </c:pt>
                </c:lvl>
                <c:lvl>
                  <c:pt idx="0">
                    <c:v>Govt should allocate funds to allow access</c:v>
                  </c:pt>
                  <c:pt idx="4">
                    <c:v> </c:v>
                  </c:pt>
                  <c:pt idx="5">
                    <c:v>Govt should regulate more than it does</c:v>
                  </c:pt>
                </c:lvl>
              </c:multiLvlStrCache>
            </c:multiLvlStrRef>
          </c:cat>
          <c:val>
            <c:numRef>
              <c:f>'Govt funding'!$C$11:$I$11</c:f>
              <c:numCache>
                <c:formatCode>General</c:formatCode>
                <c:ptCount val="7"/>
                <c:pt idx="0">
                  <c:v>43.3</c:v>
                </c:pt>
                <c:pt idx="1">
                  <c:v>46.7</c:v>
                </c:pt>
                <c:pt idx="2">
                  <c:v>48.7</c:v>
                </c:pt>
                <c:pt idx="3">
                  <c:v>52.3</c:v>
                </c:pt>
                <c:pt idx="5">
                  <c:v>29.7</c:v>
                </c:pt>
                <c:pt idx="6">
                  <c:v>21.6</c:v>
                </c:pt>
              </c:numCache>
            </c:numRef>
          </c:val>
        </c:ser>
        <c:ser>
          <c:idx val="1"/>
          <c:order val="1"/>
          <c:tx>
            <c:strRef>
              <c:f>'Govt funding'!$B$12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rgbClr val="F5FCAE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'Govt funding'!$C$9:$I$10</c:f>
              <c:multiLvlStrCache>
                <c:ptCount val="7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2011</c:v>
                  </c:pt>
                  <c:pt idx="6">
                    <c:v>2013</c:v>
                  </c:pt>
                </c:lvl>
                <c:lvl>
                  <c:pt idx="0">
                    <c:v>Govt should allocate funds to allow access</c:v>
                  </c:pt>
                  <c:pt idx="4">
                    <c:v> </c:v>
                  </c:pt>
                  <c:pt idx="5">
                    <c:v>Govt should regulate more than it does</c:v>
                  </c:pt>
                </c:lvl>
              </c:multiLvlStrCache>
            </c:multiLvlStrRef>
          </c:cat>
          <c:val>
            <c:numRef>
              <c:f>'Govt funding'!$C$12:$I$12</c:f>
              <c:numCache>
                <c:formatCode>General</c:formatCode>
                <c:ptCount val="7"/>
                <c:pt idx="0">
                  <c:v>23.4</c:v>
                </c:pt>
                <c:pt idx="1">
                  <c:v>23.6</c:v>
                </c:pt>
                <c:pt idx="2">
                  <c:v>22.1</c:v>
                </c:pt>
                <c:pt idx="3">
                  <c:v>24.9</c:v>
                </c:pt>
                <c:pt idx="5">
                  <c:v>31.2</c:v>
                </c:pt>
                <c:pt idx="6">
                  <c:v>30</c:v>
                </c:pt>
              </c:numCache>
            </c:numRef>
          </c:val>
        </c:ser>
        <c:ser>
          <c:idx val="2"/>
          <c:order val="2"/>
          <c:tx>
            <c:strRef>
              <c:f>'Govt funding'!$B$13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chemeClr val="accent2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'Govt funding'!$C$9:$I$10</c:f>
              <c:multiLvlStrCache>
                <c:ptCount val="7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2011</c:v>
                  </c:pt>
                  <c:pt idx="6">
                    <c:v>2013</c:v>
                  </c:pt>
                </c:lvl>
                <c:lvl>
                  <c:pt idx="0">
                    <c:v>Govt should allocate funds to allow access</c:v>
                  </c:pt>
                  <c:pt idx="4">
                    <c:v> </c:v>
                  </c:pt>
                  <c:pt idx="5">
                    <c:v>Govt should regulate more than it does</c:v>
                  </c:pt>
                </c:lvl>
              </c:multiLvlStrCache>
            </c:multiLvlStrRef>
          </c:cat>
          <c:val>
            <c:numRef>
              <c:f>'Govt funding'!$C$13:$I$13</c:f>
              <c:numCache>
                <c:formatCode>General</c:formatCode>
                <c:ptCount val="7"/>
                <c:pt idx="0">
                  <c:v>33.200000000000003</c:v>
                </c:pt>
                <c:pt idx="1">
                  <c:v>29.7</c:v>
                </c:pt>
                <c:pt idx="2">
                  <c:v>29.2</c:v>
                </c:pt>
                <c:pt idx="3">
                  <c:v>22.9</c:v>
                </c:pt>
                <c:pt idx="5">
                  <c:v>39.1</c:v>
                </c:pt>
                <c:pt idx="6">
                  <c:v>48.4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47645624"/>
        <c:axId val="147646016"/>
      </c:barChart>
      <c:catAx>
        <c:axId val="147645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7646016"/>
        <c:crosses val="autoZero"/>
        <c:auto val="1"/>
        <c:lblAlgn val="ctr"/>
        <c:lblOffset val="100"/>
        <c:noMultiLvlLbl val="0"/>
      </c:catAx>
      <c:valAx>
        <c:axId val="147646016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7645624"/>
        <c:crosses val="autoZero"/>
        <c:crossBetween val="between"/>
        <c:majorUnit val="0.2"/>
      </c:valAx>
      <c:spPr>
        <a:ln w="6350">
          <a:noFill/>
        </a:ln>
      </c:spPr>
    </c:plotArea>
    <c:legend>
      <c:legendPos val="r"/>
      <c:layout>
        <c:manualLayout>
          <c:xMode val="edge"/>
          <c:yMode val="edge"/>
          <c:x val="0.81799734937848401"/>
          <c:y val="0.333895177165354"/>
          <c:w val="0.16895189235222599"/>
          <c:h val="0.2287066315004319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2643261316873"/>
          <c:y val="5.54365079365087E-2"/>
          <c:w val="0.70241923868313005"/>
          <c:h val="0.8687920688341379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'Q50'!$B$5</c:f>
              <c:strCache>
                <c:ptCount val="1"/>
                <c:pt idx="0">
                  <c:v>Important</c:v>
                </c:pt>
              </c:strCache>
            </c:strRef>
          </c:tx>
          <c:spPr>
            <a:solidFill>
              <a:schemeClr val="accent3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'Q50'!$C$4:$F$4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'Q50'!$C$5:$F$5</c:f>
              <c:numCache>
                <c:formatCode>General</c:formatCode>
                <c:ptCount val="4"/>
                <c:pt idx="0">
                  <c:v>55.500000000000007</c:v>
                </c:pt>
                <c:pt idx="1">
                  <c:v>60.9</c:v>
                </c:pt>
                <c:pt idx="2">
                  <c:v>63.3</c:v>
                </c:pt>
                <c:pt idx="3">
                  <c:v>72.8</c:v>
                </c:pt>
              </c:numCache>
            </c:numRef>
          </c:val>
        </c:ser>
        <c:ser>
          <c:idx val="1"/>
          <c:order val="1"/>
          <c:tx>
            <c:strRef>
              <c:f>'Q50'!$B$6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rgbClr val="F5FCAE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'Q50'!$C$4:$F$4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'Q50'!$C$6:$F$6</c:f>
              <c:numCache>
                <c:formatCode>General</c:formatCode>
                <c:ptCount val="4"/>
                <c:pt idx="0">
                  <c:v>17</c:v>
                </c:pt>
                <c:pt idx="1">
                  <c:v>18.7</c:v>
                </c:pt>
                <c:pt idx="2">
                  <c:v>18.399999999999999</c:v>
                </c:pt>
                <c:pt idx="3">
                  <c:v>13.8</c:v>
                </c:pt>
              </c:numCache>
            </c:numRef>
          </c:val>
        </c:ser>
        <c:ser>
          <c:idx val="2"/>
          <c:order val="2"/>
          <c:tx>
            <c:strRef>
              <c:f>'Q50'!$B$7</c:f>
              <c:strCache>
                <c:ptCount val="1"/>
                <c:pt idx="0">
                  <c:v>Not important</c:v>
                </c:pt>
              </c:strCache>
            </c:strRef>
          </c:tx>
          <c:spPr>
            <a:solidFill>
              <a:schemeClr val="accent2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'Q50'!$C$4:$F$4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'Q50'!$C$7:$F$7</c:f>
              <c:numCache>
                <c:formatCode>General</c:formatCode>
                <c:ptCount val="4"/>
                <c:pt idx="0">
                  <c:v>27.5</c:v>
                </c:pt>
                <c:pt idx="1">
                  <c:v>20.399999999999999</c:v>
                </c:pt>
                <c:pt idx="2">
                  <c:v>18.3</c:v>
                </c:pt>
                <c:pt idx="3">
                  <c:v>13.3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100"/>
        <c:axId val="189711728"/>
        <c:axId val="189712120"/>
      </c:barChart>
      <c:catAx>
        <c:axId val="189711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712120"/>
        <c:crosses val="autoZero"/>
        <c:auto val="1"/>
        <c:lblAlgn val="ctr"/>
        <c:lblOffset val="100"/>
        <c:noMultiLvlLbl val="0"/>
      </c:catAx>
      <c:valAx>
        <c:axId val="189712120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711728"/>
        <c:crosses val="autoZero"/>
        <c:crossBetween val="between"/>
        <c:majorUnit val="0.2"/>
      </c:valAx>
      <c:spPr>
        <a:ln w="6350">
          <a:noFill/>
        </a:ln>
      </c:spPr>
    </c:plotArea>
    <c:legend>
      <c:legendPos val="r"/>
      <c:layout>
        <c:manualLayout>
          <c:xMode val="edge"/>
          <c:yMode val="edge"/>
          <c:x val="0.81799734937848401"/>
          <c:y val="0.333895177165354"/>
          <c:w val="0.16895189235222599"/>
          <c:h val="0.2287066315004319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859214347634803E-2"/>
          <c:y val="2.1168957962915898E-2"/>
          <c:w val="0.80485264550264601"/>
          <c:h val="0.824080835661671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'INTERNET info ent age'!$B$55</c:f>
              <c:strCache>
                <c:ptCount val="1"/>
                <c:pt idx="0">
                  <c:v>16-39</c:v>
                </c:pt>
              </c:strCache>
            </c:strRef>
          </c:tx>
          <c:spPr>
            <a:solidFill>
              <a:srgbClr val="4BACC6">
                <a:lumMod val="20000"/>
                <a:lumOff val="8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('INTERNET info ent age'!$O$16:$O$19,'INTERNET info ent age'!$P$16,'INTERNET info ent age'!$O$28:$O$31)</c:f>
                <c:numCache>
                  <c:formatCode>General</c:formatCode>
                  <c:ptCount val="9"/>
                  <c:pt idx="0">
                    <c:v>2.8123237156695291</c:v>
                  </c:pt>
                  <c:pt idx="1">
                    <c:v>3.0419348035181542</c:v>
                  </c:pt>
                  <c:pt idx="2">
                    <c:v>2.905260309162661</c:v>
                  </c:pt>
                  <c:pt idx="3">
                    <c:v>1.87793707509889</c:v>
                  </c:pt>
                  <c:pt idx="5">
                    <c:v>3.549774414148521</c:v>
                  </c:pt>
                  <c:pt idx="6">
                    <c:v>4.1967455202070756</c:v>
                  </c:pt>
                  <c:pt idx="7">
                    <c:v>4.2267237282494818</c:v>
                  </c:pt>
                  <c:pt idx="8">
                    <c:v>2.72645486823121</c:v>
                  </c:pt>
                </c:numCache>
              </c:numRef>
            </c:plus>
            <c:minus>
              <c:numRef>
                <c:f>('INTERNET info ent age'!$N$16:$N$19,'INTERNET info ent age'!$P$17,'INTERNET info ent age'!$N$28:$N$31)</c:f>
                <c:numCache>
                  <c:formatCode>General</c:formatCode>
                  <c:ptCount val="9"/>
                  <c:pt idx="0">
                    <c:v>3.105260618494321</c:v>
                  </c:pt>
                  <c:pt idx="1">
                    <c:v>3.54467924332902</c:v>
                  </c:pt>
                  <c:pt idx="2">
                    <c:v>3.458440814494546</c:v>
                  </c:pt>
                  <c:pt idx="3">
                    <c:v>2.2423407194443361</c:v>
                  </c:pt>
                  <c:pt idx="5">
                    <c:v>3.5904017102228458</c:v>
                  </c:pt>
                  <c:pt idx="6">
                    <c:v>4.3501509232913627</c:v>
                  </c:pt>
                  <c:pt idx="7">
                    <c:v>4.4065798506400116</c:v>
                  </c:pt>
                  <c:pt idx="8">
                    <c:v>2.9737678520812878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multiLvlStrRef>
              <c:f>'INTERNET info ent age'!$C$53:$K$54</c:f>
              <c:multiLvlStrCache>
                <c:ptCount val="9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</c:lvl>
                <c:lvl>
                  <c:pt idx="0">
                    <c:v>Information</c:v>
                  </c:pt>
                  <c:pt idx="4">
                    <c:v> </c:v>
                  </c:pt>
                  <c:pt idx="5">
                    <c:v>Entertainment</c:v>
                  </c:pt>
                </c:lvl>
              </c:multiLvlStrCache>
            </c:multiLvlStrRef>
          </c:cat>
          <c:val>
            <c:numRef>
              <c:f>'INTERNET info ent age'!$C$55:$K$55</c:f>
              <c:numCache>
                <c:formatCode>General</c:formatCode>
                <c:ptCount val="9"/>
                <c:pt idx="0">
                  <c:v>78.436657681940702</c:v>
                </c:pt>
                <c:pt idx="1">
                  <c:v>83.033932135727937</c:v>
                </c:pt>
                <c:pt idx="2">
                  <c:v>85.123966942148769</c:v>
                </c:pt>
                <c:pt idx="3">
                  <c:v>89.832535885167445</c:v>
                </c:pt>
                <c:pt idx="5">
                  <c:v>53.959731543624123</c:v>
                </c:pt>
                <c:pt idx="6">
                  <c:v>60.079840319361253</c:v>
                </c:pt>
                <c:pt idx="7">
                  <c:v>61.443298969072153</c:v>
                </c:pt>
                <c:pt idx="8">
                  <c:v>77.033492822966025</c:v>
                </c:pt>
              </c:numCache>
            </c:numRef>
          </c:val>
        </c:ser>
        <c:ser>
          <c:idx val="1"/>
          <c:order val="1"/>
          <c:tx>
            <c:strRef>
              <c:f>'INTERNET info ent age'!$B$56</c:f>
              <c:strCache>
                <c:ptCount val="1"/>
                <c:pt idx="0">
                  <c:v>40-64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'INTERNET info ent age'!$G$59:$G$67</c:f>
                <c:numCache>
                  <c:formatCode>General</c:formatCode>
                  <c:ptCount val="9"/>
                  <c:pt idx="0">
                    <c:v>4.2020821425910801</c:v>
                  </c:pt>
                  <c:pt idx="1">
                    <c:v>3.9414783684192378</c:v>
                  </c:pt>
                  <c:pt idx="2">
                    <c:v>3.7322316421607549</c:v>
                  </c:pt>
                  <c:pt idx="3">
                    <c:v>2.4875294765229099</c:v>
                  </c:pt>
                  <c:pt idx="5">
                    <c:v>4.1293595939088501</c:v>
                  </c:pt>
                  <c:pt idx="6">
                    <c:v>3.9108962385738</c:v>
                  </c:pt>
                  <c:pt idx="7">
                    <c:v>4.2429727568379256</c:v>
                  </c:pt>
                  <c:pt idx="8">
                    <c:v>3.409930361666258</c:v>
                  </c:pt>
                </c:numCache>
              </c:numRef>
            </c:plus>
            <c:minus>
              <c:numRef>
                <c:f>'INTERNET info ent age'!$F$59:$F$67</c:f>
                <c:numCache>
                  <c:formatCode>General</c:formatCode>
                  <c:ptCount val="9"/>
                  <c:pt idx="0">
                    <c:v>4.2650115652772262</c:v>
                  </c:pt>
                  <c:pt idx="1">
                    <c:v>4.2234915811727776</c:v>
                  </c:pt>
                  <c:pt idx="2">
                    <c:v>4.0796274552673903</c:v>
                  </c:pt>
                  <c:pt idx="3">
                    <c:v>2.7840637226806519</c:v>
                  </c:pt>
                  <c:pt idx="5">
                    <c:v>3.8789183779883771</c:v>
                  </c:pt>
                  <c:pt idx="6">
                    <c:v>3.4988303911883931</c:v>
                  </c:pt>
                  <c:pt idx="7">
                    <c:v>3.9759787808166909</c:v>
                  </c:pt>
                  <c:pt idx="8">
                    <c:v>3.4009196795795842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multiLvlStrRef>
              <c:f>'INTERNET info ent age'!$C$53:$K$54</c:f>
              <c:multiLvlStrCache>
                <c:ptCount val="9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</c:lvl>
                <c:lvl>
                  <c:pt idx="0">
                    <c:v>Information</c:v>
                  </c:pt>
                  <c:pt idx="4">
                    <c:v> </c:v>
                  </c:pt>
                  <c:pt idx="5">
                    <c:v>Entertainment</c:v>
                  </c:pt>
                </c:lvl>
              </c:multiLvlStrCache>
            </c:multiLvlStrRef>
          </c:cat>
          <c:val>
            <c:numRef>
              <c:f>'INTERNET info ent age'!$C$56:$K$56</c:f>
              <c:numCache>
                <c:formatCode>General</c:formatCode>
                <c:ptCount val="9"/>
                <c:pt idx="0">
                  <c:v>54.356060606060318</c:v>
                </c:pt>
                <c:pt idx="1">
                  <c:v>68.346774193548015</c:v>
                </c:pt>
                <c:pt idx="2">
                  <c:v>72.690763052208808</c:v>
                </c:pt>
                <c:pt idx="3">
                  <c:v>81.873479318733985</c:v>
                </c:pt>
                <c:pt idx="5">
                  <c:v>32.761904761904773</c:v>
                </c:pt>
                <c:pt idx="6">
                  <c:v>23.138832997987929</c:v>
                </c:pt>
                <c:pt idx="7">
                  <c:v>32.595573440643868</c:v>
                </c:pt>
                <c:pt idx="8">
                  <c:v>49.029126213592242</c:v>
                </c:pt>
              </c:numCache>
            </c:numRef>
          </c:val>
        </c:ser>
        <c:ser>
          <c:idx val="2"/>
          <c:order val="2"/>
          <c:tx>
            <c:strRef>
              <c:f>'INTERNET info ent age'!$B$57</c:f>
              <c:strCache>
                <c:ptCount val="1"/>
                <c:pt idx="0">
                  <c:v>65+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'INTERNET info ent age'!$J$59:$J$67</c:f>
                <c:numCache>
                  <c:formatCode>General</c:formatCode>
                  <c:ptCount val="9"/>
                  <c:pt idx="0">
                    <c:v>7.170960202880897</c:v>
                  </c:pt>
                  <c:pt idx="1">
                    <c:v>7.2174369289611384</c:v>
                  </c:pt>
                  <c:pt idx="2">
                    <c:v>6.972825750893147</c:v>
                  </c:pt>
                  <c:pt idx="3">
                    <c:v>5.2578883236659646</c:v>
                  </c:pt>
                  <c:pt idx="5">
                    <c:v>6.4169358536371446</c:v>
                  </c:pt>
                  <c:pt idx="6">
                    <c:v>5.6880448023113042</c:v>
                  </c:pt>
                  <c:pt idx="7">
                    <c:v>5.2225093724897116</c:v>
                  </c:pt>
                  <c:pt idx="8">
                    <c:v>4.7502441026925721</c:v>
                  </c:pt>
                </c:numCache>
              </c:numRef>
            </c:plus>
            <c:minus>
              <c:numRef>
                <c:f>'INTERNET info ent age'!$I$59:$I$67</c:f>
                <c:numCache>
                  <c:formatCode>General</c:formatCode>
                  <c:ptCount val="9"/>
                  <c:pt idx="0">
                    <c:v>5.7801988319875477</c:v>
                  </c:pt>
                  <c:pt idx="1">
                    <c:v>6.6722580073584297</c:v>
                  </c:pt>
                  <c:pt idx="2">
                    <c:v>6.8077660075722299</c:v>
                  </c:pt>
                  <c:pt idx="3">
                    <c:v>5.4176809707994282</c:v>
                  </c:pt>
                  <c:pt idx="5">
                    <c:v>4.6399563167955646</c:v>
                  </c:pt>
                  <c:pt idx="6">
                    <c:v>4.176428909846126</c:v>
                  </c:pt>
                  <c:pt idx="7">
                    <c:v>3.7369716826014621</c:v>
                  </c:pt>
                  <c:pt idx="8">
                    <c:v>4.0714427249544798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multiLvlStrRef>
              <c:f>'INTERNET info ent age'!$C$53:$K$54</c:f>
              <c:multiLvlStrCache>
                <c:ptCount val="9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 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</c:lvl>
                <c:lvl>
                  <c:pt idx="0">
                    <c:v>Information</c:v>
                  </c:pt>
                  <c:pt idx="4">
                    <c:v> </c:v>
                  </c:pt>
                  <c:pt idx="5">
                    <c:v>Entertainment</c:v>
                  </c:pt>
                </c:lvl>
              </c:multiLvlStrCache>
            </c:multiLvlStrRef>
          </c:cat>
          <c:val>
            <c:numRef>
              <c:f>'INTERNET info ent age'!$C$57:$K$57</c:f>
              <c:numCache>
                <c:formatCode>General</c:formatCode>
                <c:ptCount val="9"/>
                <c:pt idx="0">
                  <c:v>21.428571428571431</c:v>
                </c:pt>
                <c:pt idx="1">
                  <c:v>36.813186813186803</c:v>
                </c:pt>
                <c:pt idx="2">
                  <c:v>45.685279187817223</c:v>
                </c:pt>
                <c:pt idx="3">
                  <c:v>56.88073394495413</c:v>
                </c:pt>
                <c:pt idx="5">
                  <c:v>13.725490196078431</c:v>
                </c:pt>
                <c:pt idx="6">
                  <c:v>13.043478260869559</c:v>
                </c:pt>
                <c:pt idx="7">
                  <c:v>11.167512690355331</c:v>
                </c:pt>
                <c:pt idx="8">
                  <c:v>20.858895705521469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189712512"/>
        <c:axId val="189712904"/>
      </c:barChart>
      <c:catAx>
        <c:axId val="189712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712904"/>
        <c:crosses val="autoZero"/>
        <c:auto val="1"/>
        <c:lblAlgn val="ctr"/>
        <c:lblOffset val="100"/>
        <c:noMultiLvlLbl val="0"/>
      </c:catAx>
      <c:valAx>
        <c:axId val="189712904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/>
                  <a:t>% rating internet important</a:t>
                </a:r>
              </a:p>
            </c:rich>
          </c:tx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700"/>
            </a:pPr>
            <a:endParaRPr lang="en-US"/>
          </a:p>
        </c:txPr>
        <c:crossAx val="189712512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8481018518518495"/>
          <c:y val="0.25852171704343402"/>
          <c:w val="0.11192288359788399"/>
          <c:h val="0.3619888239776479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058495628262102E-2"/>
          <c:y val="2.1168957962915898E-2"/>
          <c:w val="0.75949550736082805"/>
          <c:h val="0.904016383032765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'Area x use'!$F$21</c:f>
              <c:strCache>
                <c:ptCount val="1"/>
                <c:pt idx="0">
                  <c:v>Main 3 cities</c:v>
                </c:pt>
              </c:strCache>
            </c:strRef>
          </c:tx>
          <c:spPr>
            <a:solidFill>
              <a:srgbClr val="4BACC6">
                <a:lumMod val="20000"/>
                <a:lumOff val="8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'Area x use'!$O$44:$O$47</c:f>
                <c:numCache>
                  <c:formatCode>General</c:formatCode>
                  <c:ptCount val="4"/>
                  <c:pt idx="0">
                    <c:v>2.3693092732096521</c:v>
                  </c:pt>
                  <c:pt idx="1">
                    <c:v>2.1684101812046608</c:v>
                  </c:pt>
                  <c:pt idx="2">
                    <c:v>1.861423593655376</c:v>
                  </c:pt>
                  <c:pt idx="3">
                    <c:v>1.295952772647468</c:v>
                  </c:pt>
                </c:numCache>
              </c:numRef>
            </c:plus>
            <c:minus>
              <c:numRef>
                <c:f>'Area x use'!$N$44:$N$47</c:f>
                <c:numCache>
                  <c:formatCode>General</c:formatCode>
                  <c:ptCount val="4"/>
                  <c:pt idx="0">
                    <c:v>2.7027729541353129</c:v>
                  </c:pt>
                  <c:pt idx="1">
                    <c:v>2.601612247861151</c:v>
                  </c:pt>
                  <c:pt idx="2">
                    <c:v>2.312646111471838</c:v>
                  </c:pt>
                  <c:pt idx="3">
                    <c:v>1.578972736862827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'Area x use'!$G$20:$J$20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'Area x use'!$G$21:$J$21</c:f>
              <c:numCache>
                <c:formatCode>General</c:formatCode>
                <c:ptCount val="4"/>
                <c:pt idx="0">
                  <c:v>84.4</c:v>
                </c:pt>
                <c:pt idx="1">
                  <c:v>88.7</c:v>
                </c:pt>
                <c:pt idx="2">
                  <c:v>91.5</c:v>
                </c:pt>
                <c:pt idx="3">
                  <c:v>93.4</c:v>
                </c:pt>
              </c:numCache>
            </c:numRef>
          </c:val>
        </c:ser>
        <c:ser>
          <c:idx val="1"/>
          <c:order val="1"/>
          <c:tx>
            <c:strRef>
              <c:f>'Area x use'!$F$22</c:f>
              <c:strCache>
                <c:ptCount val="1"/>
                <c:pt idx="0">
                  <c:v>Other cities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'Area x use'!$O$36:$O$39</c:f>
                <c:numCache>
                  <c:formatCode>General</c:formatCode>
                  <c:ptCount val="4"/>
                  <c:pt idx="0">
                    <c:v>3.9528198816993321</c:v>
                  </c:pt>
                  <c:pt idx="1">
                    <c:v>3.7995976885370921</c:v>
                  </c:pt>
                  <c:pt idx="2">
                    <c:v>3.2385459001709189</c:v>
                  </c:pt>
                  <c:pt idx="3">
                    <c:v>2.2110782025557159</c:v>
                  </c:pt>
                </c:numCache>
              </c:numRef>
            </c:plus>
            <c:minus>
              <c:numRef>
                <c:f>'Area x use'!$N$36:$N$39</c:f>
                <c:numCache>
                  <c:formatCode>General</c:formatCode>
                  <c:ptCount val="4"/>
                  <c:pt idx="0">
                    <c:v>4.7619994015543972</c:v>
                  </c:pt>
                  <c:pt idx="1">
                    <c:v>4.8483024832319304</c:v>
                  </c:pt>
                  <c:pt idx="2">
                    <c:v>4.498905084165794</c:v>
                  </c:pt>
                  <c:pt idx="3">
                    <c:v>3.014744697769467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'Area x use'!$G$20:$J$20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'Area x use'!$G$22:$J$22</c:f>
              <c:numCache>
                <c:formatCode>General</c:formatCode>
                <c:ptCount val="4"/>
                <c:pt idx="0">
                  <c:v>82</c:v>
                </c:pt>
                <c:pt idx="1">
                  <c:v>85.6</c:v>
                </c:pt>
                <c:pt idx="2">
                  <c:v>90</c:v>
                </c:pt>
                <c:pt idx="3">
                  <c:v>92.600000000000009</c:v>
                </c:pt>
              </c:numCache>
            </c:numRef>
          </c:val>
        </c:ser>
        <c:ser>
          <c:idx val="2"/>
          <c:order val="2"/>
          <c:tx>
            <c:strRef>
              <c:f>'Area x use'!$F$23</c:f>
              <c:strCache>
                <c:ptCount val="1"/>
                <c:pt idx="0">
                  <c:v>Towns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'Area x use'!$O$48:$O$51</c:f>
                <c:numCache>
                  <c:formatCode>General</c:formatCode>
                  <c:ptCount val="4"/>
                  <c:pt idx="0">
                    <c:v>5.1444801280296266</c:v>
                  </c:pt>
                  <c:pt idx="1">
                    <c:v>5.6290843617016266</c:v>
                  </c:pt>
                  <c:pt idx="2">
                    <c:v>5.3083960835511181</c:v>
                  </c:pt>
                  <c:pt idx="3">
                    <c:v>4.3583364762343466</c:v>
                  </c:pt>
                </c:numCache>
              </c:numRef>
            </c:plus>
            <c:minus>
              <c:numRef>
                <c:f>'Area x use'!$N$48:$N$51</c:f>
                <c:numCache>
                  <c:formatCode>General</c:formatCode>
                  <c:ptCount val="4"/>
                  <c:pt idx="0">
                    <c:v>6.2403049248159874</c:v>
                  </c:pt>
                  <c:pt idx="1">
                    <c:v>6.9752620677935901</c:v>
                  </c:pt>
                  <c:pt idx="2">
                    <c:v>6.8531218334643818</c:v>
                  </c:pt>
                  <c:pt idx="3">
                    <c:v>5.7156833575761956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'Area x use'!$G$20:$J$20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'Area x use'!$G$23:$J$23</c:f>
              <c:numCache>
                <c:formatCode>General</c:formatCode>
                <c:ptCount val="4"/>
                <c:pt idx="0">
                  <c:v>78.8</c:v>
                </c:pt>
                <c:pt idx="1">
                  <c:v>78.900000000000006</c:v>
                </c:pt>
                <c:pt idx="2">
                  <c:v>81.900000000000006</c:v>
                </c:pt>
                <c:pt idx="3">
                  <c:v>85.1</c:v>
                </c:pt>
              </c:numCache>
            </c:numRef>
          </c:val>
        </c:ser>
        <c:ser>
          <c:idx val="3"/>
          <c:order val="3"/>
          <c:tx>
            <c:strRef>
              <c:f>'Area x use'!$F$24</c:f>
              <c:strCache>
                <c:ptCount val="1"/>
                <c:pt idx="0">
                  <c:v>Rural</c:v>
                </c:pt>
              </c:strCache>
            </c:strRef>
          </c:tx>
          <c:spPr>
            <a:solidFill>
              <a:srgbClr val="4BACC6">
                <a:lumMod val="5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'Area x use'!$O$40:$O$43</c:f>
                <c:numCache>
                  <c:formatCode>General</c:formatCode>
                  <c:ptCount val="4"/>
                  <c:pt idx="0">
                    <c:v>6.2226905384342706</c:v>
                  </c:pt>
                  <c:pt idx="1">
                    <c:v>6.3830281684797878</c:v>
                  </c:pt>
                  <c:pt idx="2">
                    <c:v>5.2476758633508638</c:v>
                  </c:pt>
                  <c:pt idx="3">
                    <c:v>3.230230880297225</c:v>
                  </c:pt>
                </c:numCache>
              </c:numRef>
            </c:plus>
            <c:minus>
              <c:numRef>
                <c:f>'Area x use'!$N$40:$N$43</c:f>
                <c:numCache>
                  <c:formatCode>General</c:formatCode>
                  <c:ptCount val="4"/>
                  <c:pt idx="0">
                    <c:v>7.2090572875305181</c:v>
                  </c:pt>
                  <c:pt idx="1">
                    <c:v>8.8572647869134684</c:v>
                  </c:pt>
                  <c:pt idx="2">
                    <c:v>8.0960207440283085</c:v>
                  </c:pt>
                  <c:pt idx="3">
                    <c:v>4.5238192811631333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'Area x use'!$G$20:$J$20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'Area x use'!$G$24:$J$24</c:f>
              <c:numCache>
                <c:formatCode>General</c:formatCode>
                <c:ptCount val="4"/>
                <c:pt idx="0">
                  <c:v>72.2</c:v>
                </c:pt>
                <c:pt idx="1">
                  <c:v>82.5</c:v>
                </c:pt>
                <c:pt idx="2">
                  <c:v>87.8</c:v>
                </c:pt>
                <c:pt idx="3">
                  <c:v>90.2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189713688"/>
        <c:axId val="189714080"/>
      </c:barChart>
      <c:catAx>
        <c:axId val="189713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714080"/>
        <c:crosses val="autoZero"/>
        <c:auto val="1"/>
        <c:lblAlgn val="ctr"/>
        <c:lblOffset val="100"/>
        <c:noMultiLvlLbl val="0"/>
      </c:catAx>
      <c:valAx>
        <c:axId val="18971408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/>
                  <a:t>% user</a:t>
                </a:r>
              </a:p>
            </c:rich>
          </c:tx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713688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34413384540588"/>
          <c:y val="0.25852171704343402"/>
          <c:w val="0.16231970921962099"/>
          <c:h val="0.3619888239776479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058495628262102E-2"/>
          <c:y val="2.1168957962915898E-2"/>
          <c:w val="0.75949550736082805"/>
          <c:h val="0.904016383032765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'Eth x use'!$I$81</c:f>
              <c:strCache>
                <c:ptCount val="1"/>
                <c:pt idx="0">
                  <c:v>NZ European</c:v>
                </c:pt>
              </c:strCache>
            </c:strRef>
          </c:tx>
          <c:spPr>
            <a:solidFill>
              <a:srgbClr val="4BACC6">
                <a:lumMod val="20000"/>
                <a:lumOff val="8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'Eth x use'!$O$63:$O$66</c:f>
                <c:numCache>
                  <c:formatCode>General</c:formatCode>
                  <c:ptCount val="4"/>
                  <c:pt idx="0">
                    <c:v>1.9702612306461309</c:v>
                  </c:pt>
                  <c:pt idx="1">
                    <c:v>1.641312952035312</c:v>
                  </c:pt>
                  <c:pt idx="2">
                    <c:v>1.3757896293659639</c:v>
                  </c:pt>
                  <c:pt idx="3">
                    <c:v>0.47477817667091998</c:v>
                  </c:pt>
                </c:numCache>
              </c:numRef>
            </c:plus>
            <c:minus>
              <c:numRef>
                <c:f>'Eth x use'!$N$63:$N$66</c:f>
                <c:numCache>
                  <c:formatCode>General</c:formatCode>
                  <c:ptCount val="4"/>
                  <c:pt idx="0">
                    <c:v>2.4882277011794351</c:v>
                  </c:pt>
                  <c:pt idx="1">
                    <c:v>2.5132567367516678</c:v>
                  </c:pt>
                  <c:pt idx="2">
                    <c:v>2.3306322873045349</c:v>
                  </c:pt>
                  <c:pt idx="3">
                    <c:v>1.009904635906711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'Eth x use'!$H$82:$H$85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'Eth x use'!$I$82:$I$85</c:f>
              <c:numCache>
                <c:formatCode>0.0000000</c:formatCode>
                <c:ptCount val="4"/>
                <c:pt idx="0">
                  <c:v>91.528031887087806</c:v>
                </c:pt>
                <c:pt idx="1">
                  <c:v>95.688483395444166</c:v>
                </c:pt>
                <c:pt idx="2">
                  <c:v>96.975544567686427</c:v>
                </c:pt>
                <c:pt idx="3">
                  <c:v>99.242861653019034</c:v>
                </c:pt>
              </c:numCache>
            </c:numRef>
          </c:val>
        </c:ser>
        <c:ser>
          <c:idx val="1"/>
          <c:order val="1"/>
          <c:tx>
            <c:strRef>
              <c:f>'Eth x use'!$J$81</c:f>
              <c:strCache>
                <c:ptCount val="1"/>
                <c:pt idx="0">
                  <c:v>Maori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'Eth x use'!$O$67:$O$70</c:f>
                <c:numCache>
                  <c:formatCode>General</c:formatCode>
                  <c:ptCount val="4"/>
                  <c:pt idx="0">
                    <c:v>5.8850958658151766</c:v>
                  </c:pt>
                  <c:pt idx="1">
                    <c:v>6.2648120290570359</c:v>
                  </c:pt>
                  <c:pt idx="2">
                    <c:v>2.1050114941751912</c:v>
                  </c:pt>
                  <c:pt idx="3">
                    <c:v>4.1213171499382746</c:v>
                  </c:pt>
                </c:numCache>
              </c:numRef>
            </c:plus>
            <c:minus>
              <c:numRef>
                <c:f>'Eth x use'!$N$67:$N$70</c:f>
                <c:numCache>
                  <c:formatCode>General</c:formatCode>
                  <c:ptCount val="4"/>
                  <c:pt idx="0">
                    <c:v>7.92336118284019</c:v>
                  </c:pt>
                  <c:pt idx="1">
                    <c:v>8.8032282118693832</c:v>
                  </c:pt>
                  <c:pt idx="2">
                    <c:v>6.1626766837405311</c:v>
                  </c:pt>
                  <c:pt idx="3">
                    <c:v>6.8348278923914378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'Eth x use'!$H$82:$H$85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'Eth x use'!$J$82:$J$85</c:f>
              <c:numCache>
                <c:formatCode>0.0000000</c:formatCode>
                <c:ptCount val="4"/>
                <c:pt idx="0">
                  <c:v>82.397998004768269</c:v>
                </c:pt>
                <c:pt idx="1">
                  <c:v>83.159977622608906</c:v>
                </c:pt>
                <c:pt idx="2">
                  <c:v>97.823855707909857</c:v>
                </c:pt>
                <c:pt idx="3">
                  <c:v>91.212150750117402</c:v>
                </c:pt>
              </c:numCache>
            </c:numRef>
          </c:val>
        </c:ser>
        <c:ser>
          <c:idx val="2"/>
          <c:order val="2"/>
          <c:tx>
            <c:strRef>
              <c:f>'Eth x use'!$K$81</c:f>
              <c:strCache>
                <c:ptCount val="1"/>
                <c:pt idx="0">
                  <c:v>Pasifika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'Eth x use'!$O$71:$O$74</c:f>
                <c:numCache>
                  <c:formatCode>General</c:formatCode>
                  <c:ptCount val="4"/>
                  <c:pt idx="0">
                    <c:v>10.846398227078209</c:v>
                  </c:pt>
                  <c:pt idx="1">
                    <c:v>7.6380106424214746</c:v>
                  </c:pt>
                  <c:pt idx="2">
                    <c:v>5.0203703647824449</c:v>
                  </c:pt>
                  <c:pt idx="3">
                    <c:v>4.7296020176269087</c:v>
                  </c:pt>
                </c:numCache>
              </c:numRef>
            </c:plus>
            <c:minus>
              <c:numRef>
                <c:f>'Eth x use'!$N$71:$N$74</c:f>
                <c:numCache>
                  <c:formatCode>General</c:formatCode>
                  <c:ptCount val="4"/>
                  <c:pt idx="0">
                    <c:v>12.667204493930869</c:v>
                  </c:pt>
                  <c:pt idx="1">
                    <c:v>11.990270489348241</c:v>
                  </c:pt>
                  <c:pt idx="2">
                    <c:v>9.8767695755065397</c:v>
                  </c:pt>
                  <c:pt idx="3">
                    <c:v>7.8584519922227702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'Eth x use'!$H$82:$H$85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'Eth x use'!$K$82:$K$85</c:f>
              <c:numCache>
                <c:formatCode>0.0000000</c:formatCode>
                <c:ptCount val="4"/>
                <c:pt idx="0">
                  <c:v>65.133793195374679</c:v>
                </c:pt>
                <c:pt idx="1">
                  <c:v>83.83639584190658</c:v>
                </c:pt>
                <c:pt idx="2">
                  <c:v>91.748649691357997</c:v>
                </c:pt>
                <c:pt idx="3">
                  <c:v>90.095964826988478</c:v>
                </c:pt>
              </c:numCache>
            </c:numRef>
          </c:val>
        </c:ser>
        <c:ser>
          <c:idx val="3"/>
          <c:order val="3"/>
          <c:tx>
            <c:strRef>
              <c:f>'Eth x use'!$L$81</c:f>
              <c:strCache>
                <c:ptCount val="1"/>
                <c:pt idx="0">
                  <c:v>Asian</c:v>
                </c:pt>
              </c:strCache>
            </c:strRef>
          </c:tx>
          <c:spPr>
            <a:solidFill>
              <a:srgbClr val="4BACC6">
                <a:lumMod val="5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'Eth x use'!$O$75:$O$78</c:f>
                <c:numCache>
                  <c:formatCode>General</c:formatCode>
                  <c:ptCount val="4"/>
                  <c:pt idx="0">
                    <c:v>3.6887323489418469</c:v>
                  </c:pt>
                  <c:pt idx="1">
                    <c:v>1.475349708594764</c:v>
                  </c:pt>
                  <c:pt idx="2">
                    <c:v>2.95293436080143</c:v>
                  </c:pt>
                  <c:pt idx="3">
                    <c:v>0.81730834176989597</c:v>
                  </c:pt>
                </c:numCache>
              </c:numRef>
            </c:plus>
            <c:minus>
              <c:numRef>
                <c:f>'Eth x use'!$N$75:$N$78</c:f>
                <c:numCache>
                  <c:formatCode>General</c:formatCode>
                  <c:ptCount val="4"/>
                  <c:pt idx="0">
                    <c:v>7.1965635462753346</c:v>
                  </c:pt>
                  <c:pt idx="1">
                    <c:v>4.6103164553058367</c:v>
                  </c:pt>
                  <c:pt idx="2">
                    <c:v>5.8835429187256247</c:v>
                  </c:pt>
                  <c:pt idx="3">
                    <c:v>2.7689179468440068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'Eth x use'!$H$82:$H$85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'Eth x use'!$L$82:$L$85</c:f>
              <c:numCache>
                <c:formatCode>0.0000000</c:formatCode>
                <c:ptCount val="4"/>
                <c:pt idx="0">
                  <c:v>93.724436515533554</c:v>
                </c:pt>
                <c:pt idx="1">
                  <c:v>98.608713754130747</c:v>
                </c:pt>
                <c:pt idx="2">
                  <c:v>95.052156258750728</c:v>
                </c:pt>
                <c:pt idx="3">
                  <c:v>99.323305505497828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189714864"/>
        <c:axId val="189715256"/>
      </c:barChart>
      <c:catAx>
        <c:axId val="189714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715256"/>
        <c:crosses val="autoZero"/>
        <c:auto val="1"/>
        <c:lblAlgn val="ctr"/>
        <c:lblOffset val="100"/>
        <c:noMultiLvlLbl val="0"/>
      </c:catAx>
      <c:valAx>
        <c:axId val="18971525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/>
                  <a:t>% user in 16-49</a:t>
                </a:r>
                <a:r>
                  <a:rPr lang="en-US" sz="1200" baseline="0"/>
                  <a:t> age group</a:t>
                </a:r>
                <a:endParaRPr lang="en-US" sz="1200"/>
              </a:p>
            </c:rich>
          </c:tx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714864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34413384540588"/>
          <c:y val="0.25852171704343402"/>
          <c:w val="0.16231970921962099"/>
          <c:h val="0.3619888239776479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087707786526706E-2"/>
          <c:y val="5.0806722076407101E-2"/>
          <c:w val="0.72277487672740404"/>
          <c:h val="0.7589344907407410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'Hours online'!$A$3</c:f>
              <c:strCache>
                <c:ptCount val="1"/>
                <c:pt idx="0">
                  <c:v>3+ hours</c:v>
                </c:pt>
              </c:strCache>
            </c:strRef>
          </c:tx>
          <c:spPr>
            <a:solidFill>
              <a:srgbClr val="4BACC6">
                <a:lumMod val="50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'Hours online'!$B$2:$I$2</c:f>
              <c:strCache>
                <c:ptCount val="8"/>
                <c:pt idx="0">
                  <c:v>Home</c:v>
                </c:pt>
                <c:pt idx="1">
                  <c:v>Work</c:v>
                </c:pt>
                <c:pt idx="2">
                  <c:v>School</c:v>
                </c:pt>
                <c:pt idx="3">
                  <c:v>Others' homes</c:v>
                </c:pt>
                <c:pt idx="4">
                  <c:v>Library</c:v>
                </c:pt>
                <c:pt idx="5">
                  <c:v>Internet cafes</c:v>
                </c:pt>
                <c:pt idx="6">
                  <c:v> </c:v>
                </c:pt>
                <c:pt idx="7">
                  <c:v>Mobile device</c:v>
                </c:pt>
              </c:strCache>
            </c:strRef>
          </c:cat>
          <c:val>
            <c:numRef>
              <c:f>'Hours online'!$B$3:$I$3</c:f>
              <c:numCache>
                <c:formatCode>General</c:formatCode>
                <c:ptCount val="8"/>
                <c:pt idx="0">
                  <c:v>34.4</c:v>
                </c:pt>
                <c:pt idx="1">
                  <c:v>20.2</c:v>
                </c:pt>
                <c:pt idx="2">
                  <c:v>4.7</c:v>
                </c:pt>
                <c:pt idx="3">
                  <c:v>0.6</c:v>
                </c:pt>
                <c:pt idx="4">
                  <c:v>0.6</c:v>
                </c:pt>
                <c:pt idx="5">
                  <c:v>0.4</c:v>
                </c:pt>
                <c:pt idx="7">
                  <c:v>17.100000000000001</c:v>
                </c:pt>
              </c:numCache>
            </c:numRef>
          </c:val>
        </c:ser>
        <c:ser>
          <c:idx val="1"/>
          <c:order val="1"/>
          <c:tx>
            <c:strRef>
              <c:f>'Hours online'!$A$4</c:f>
              <c:strCache>
                <c:ptCount val="1"/>
                <c:pt idx="0">
                  <c:v>2 to &lt;3 hours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'Hours online'!$B$2:$I$2</c:f>
              <c:strCache>
                <c:ptCount val="8"/>
                <c:pt idx="0">
                  <c:v>Home</c:v>
                </c:pt>
                <c:pt idx="1">
                  <c:v>Work</c:v>
                </c:pt>
                <c:pt idx="2">
                  <c:v>School</c:v>
                </c:pt>
                <c:pt idx="3">
                  <c:v>Others' homes</c:v>
                </c:pt>
                <c:pt idx="4">
                  <c:v>Library</c:v>
                </c:pt>
                <c:pt idx="5">
                  <c:v>Internet cafes</c:v>
                </c:pt>
                <c:pt idx="6">
                  <c:v> </c:v>
                </c:pt>
                <c:pt idx="7">
                  <c:v>Mobile device</c:v>
                </c:pt>
              </c:strCache>
            </c:strRef>
          </c:cat>
          <c:val>
            <c:numRef>
              <c:f>'Hours online'!$B$4:$I$4</c:f>
              <c:numCache>
                <c:formatCode>General</c:formatCode>
                <c:ptCount val="8"/>
                <c:pt idx="0">
                  <c:v>21.2</c:v>
                </c:pt>
                <c:pt idx="1">
                  <c:v>6.6</c:v>
                </c:pt>
                <c:pt idx="2">
                  <c:v>3.3</c:v>
                </c:pt>
                <c:pt idx="3">
                  <c:v>1</c:v>
                </c:pt>
                <c:pt idx="4">
                  <c:v>0.6</c:v>
                </c:pt>
                <c:pt idx="5">
                  <c:v>0</c:v>
                </c:pt>
                <c:pt idx="7">
                  <c:v>12.8</c:v>
                </c:pt>
              </c:numCache>
            </c:numRef>
          </c:val>
        </c:ser>
        <c:ser>
          <c:idx val="2"/>
          <c:order val="2"/>
          <c:tx>
            <c:strRef>
              <c:f>'Hours online'!$A$5</c:f>
              <c:strCache>
                <c:ptCount val="1"/>
                <c:pt idx="0">
                  <c:v>1 to &lt;2 hours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'Hours online'!$B$2:$I$2</c:f>
              <c:strCache>
                <c:ptCount val="8"/>
                <c:pt idx="0">
                  <c:v>Home</c:v>
                </c:pt>
                <c:pt idx="1">
                  <c:v>Work</c:v>
                </c:pt>
                <c:pt idx="2">
                  <c:v>School</c:v>
                </c:pt>
                <c:pt idx="3">
                  <c:v>Others' homes</c:v>
                </c:pt>
                <c:pt idx="4">
                  <c:v>Library</c:v>
                </c:pt>
                <c:pt idx="5">
                  <c:v>Internet cafes</c:v>
                </c:pt>
                <c:pt idx="6">
                  <c:v> </c:v>
                </c:pt>
                <c:pt idx="7">
                  <c:v>Mobile device</c:v>
                </c:pt>
              </c:strCache>
            </c:strRef>
          </c:cat>
          <c:val>
            <c:numRef>
              <c:f>'Hours online'!$B$5:$I$5</c:f>
              <c:numCache>
                <c:formatCode>General</c:formatCode>
                <c:ptCount val="8"/>
                <c:pt idx="0">
                  <c:v>25.2</c:v>
                </c:pt>
                <c:pt idx="1">
                  <c:v>11</c:v>
                </c:pt>
                <c:pt idx="2">
                  <c:v>5.4</c:v>
                </c:pt>
                <c:pt idx="3">
                  <c:v>2.7</c:v>
                </c:pt>
                <c:pt idx="4">
                  <c:v>2</c:v>
                </c:pt>
                <c:pt idx="5">
                  <c:v>1.1000000000000001</c:v>
                </c:pt>
                <c:pt idx="7">
                  <c:v>18.899999999999999</c:v>
                </c:pt>
              </c:numCache>
            </c:numRef>
          </c:val>
        </c:ser>
        <c:ser>
          <c:idx val="3"/>
          <c:order val="3"/>
          <c:tx>
            <c:strRef>
              <c:f>'Hours online'!$A$6</c:f>
              <c:strCache>
                <c:ptCount val="1"/>
                <c:pt idx="0">
                  <c:v>&lt;1 hour</c:v>
                </c:pt>
              </c:strCache>
            </c:strRef>
          </c:tx>
          <c:spPr>
            <a:solidFill>
              <a:srgbClr val="4BACC6">
                <a:lumMod val="20000"/>
                <a:lumOff val="8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'Hours online'!$B$2:$I$2</c:f>
              <c:strCache>
                <c:ptCount val="8"/>
                <c:pt idx="0">
                  <c:v>Home</c:v>
                </c:pt>
                <c:pt idx="1">
                  <c:v>Work</c:v>
                </c:pt>
                <c:pt idx="2">
                  <c:v>School</c:v>
                </c:pt>
                <c:pt idx="3">
                  <c:v>Others' homes</c:v>
                </c:pt>
                <c:pt idx="4">
                  <c:v>Library</c:v>
                </c:pt>
                <c:pt idx="5">
                  <c:v>Internet cafes</c:v>
                </c:pt>
                <c:pt idx="6">
                  <c:v> </c:v>
                </c:pt>
                <c:pt idx="7">
                  <c:v>Mobile device</c:v>
                </c:pt>
              </c:strCache>
            </c:strRef>
          </c:cat>
          <c:val>
            <c:numRef>
              <c:f>'Hours online'!$B$6:$I$6</c:f>
              <c:numCache>
                <c:formatCode>General</c:formatCode>
                <c:ptCount val="8"/>
                <c:pt idx="0">
                  <c:v>17.8</c:v>
                </c:pt>
                <c:pt idx="1">
                  <c:v>12.5</c:v>
                </c:pt>
                <c:pt idx="2">
                  <c:v>4.3</c:v>
                </c:pt>
                <c:pt idx="3">
                  <c:v>7.4</c:v>
                </c:pt>
                <c:pt idx="4">
                  <c:v>3.8</c:v>
                </c:pt>
                <c:pt idx="5">
                  <c:v>2.2000000000000002</c:v>
                </c:pt>
                <c:pt idx="7">
                  <c:v>21.7</c:v>
                </c:pt>
              </c:numCache>
            </c:numRef>
          </c:val>
        </c:ser>
        <c:ser>
          <c:idx val="4"/>
          <c:order val="4"/>
          <c:tx>
            <c:strRef>
              <c:f>'Hours online'!$A$7</c:f>
              <c:strCache>
                <c:ptCount val="1"/>
                <c:pt idx="0">
                  <c:v>Never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cat>
            <c:strRef>
              <c:f>'Hours online'!$B$2:$I$2</c:f>
              <c:strCache>
                <c:ptCount val="8"/>
                <c:pt idx="0">
                  <c:v>Home</c:v>
                </c:pt>
                <c:pt idx="1">
                  <c:v>Work</c:v>
                </c:pt>
                <c:pt idx="2">
                  <c:v>School</c:v>
                </c:pt>
                <c:pt idx="3">
                  <c:v>Others' homes</c:v>
                </c:pt>
                <c:pt idx="4">
                  <c:v>Library</c:v>
                </c:pt>
                <c:pt idx="5">
                  <c:v>Internet cafes</c:v>
                </c:pt>
                <c:pt idx="6">
                  <c:v> </c:v>
                </c:pt>
                <c:pt idx="7">
                  <c:v>Mobile device</c:v>
                </c:pt>
              </c:strCache>
            </c:strRef>
          </c:cat>
          <c:val>
            <c:numRef>
              <c:f>'Hours online'!$B$7:$I$7</c:f>
              <c:numCache>
                <c:formatCode>General</c:formatCode>
                <c:ptCount val="8"/>
                <c:pt idx="0">
                  <c:v>1.5</c:v>
                </c:pt>
                <c:pt idx="1">
                  <c:v>49.6</c:v>
                </c:pt>
                <c:pt idx="2">
                  <c:v>82.3</c:v>
                </c:pt>
                <c:pt idx="3">
                  <c:v>88.3</c:v>
                </c:pt>
                <c:pt idx="4">
                  <c:v>92.9</c:v>
                </c:pt>
                <c:pt idx="5">
                  <c:v>96.3</c:v>
                </c:pt>
                <c:pt idx="7">
                  <c:v>29.6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overlap val="100"/>
        <c:axId val="189980392"/>
        <c:axId val="189980784"/>
      </c:barChart>
      <c:catAx>
        <c:axId val="189980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980784"/>
        <c:crosses val="autoZero"/>
        <c:auto val="1"/>
        <c:lblAlgn val="ctr"/>
        <c:lblOffset val="100"/>
        <c:noMultiLvlLbl val="0"/>
      </c:catAx>
      <c:valAx>
        <c:axId val="189980784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980392"/>
        <c:crosses val="autoZero"/>
        <c:crossBetween val="between"/>
        <c:majorUnit val="0.2"/>
      </c:valAx>
      <c:spPr>
        <a:ln w="6350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0081926015279503"/>
          <c:y val="0.20699976851851801"/>
          <c:w val="0.199180739847205"/>
          <c:h val="0.3364131944444450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087707786526706E-2"/>
          <c:y val="3.0645558166116301E-2"/>
          <c:w val="0.90953762029746299"/>
          <c:h val="0.79674914592822998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Sharing!$A$9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4BACC6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Sharing!$B$7:$P$8</c:f>
              <c:multiLvlStrCache>
                <c:ptCount val="15"/>
                <c:lvl>
                  <c:pt idx="0">
                    <c:v>2009</c:v>
                  </c:pt>
                  <c:pt idx="1">
                    <c:v>2011</c:v>
                  </c:pt>
                  <c:pt idx="2">
                    <c:v>2013</c:v>
                  </c:pt>
                  <c:pt idx="4">
                    <c:v>2009</c:v>
                  </c:pt>
                  <c:pt idx="5">
                    <c:v>2011</c:v>
                  </c:pt>
                  <c:pt idx="6">
                    <c:v>2013</c:v>
                  </c:pt>
                  <c:pt idx="8">
                    <c:v>2009</c:v>
                  </c:pt>
                  <c:pt idx="9">
                    <c:v>2011</c:v>
                  </c:pt>
                  <c:pt idx="10">
                    <c:v>2013</c:v>
                  </c:pt>
                  <c:pt idx="12">
                    <c:v>2009</c:v>
                  </c:pt>
                  <c:pt idx="13">
                    <c:v>2011</c:v>
                  </c:pt>
                  <c:pt idx="14">
                    <c:v>2013</c:v>
                  </c:pt>
                </c:lvl>
                <c:lvl>
                  <c:pt idx="0">
                    <c:v>Post messages</c:v>
                  </c:pt>
                  <c:pt idx="3">
                    <c:v> </c:v>
                  </c:pt>
                  <c:pt idx="4">
                    <c:v>Post pictures, photos or videos</c:v>
                  </c:pt>
                  <c:pt idx="7">
                    <c:v> </c:v>
                  </c:pt>
                  <c:pt idx="8">
                    <c:v>Post audio material</c:v>
                  </c:pt>
                  <c:pt idx="11">
                    <c:v> </c:v>
                  </c:pt>
                  <c:pt idx="12">
                    <c:v>Post content for financial gain</c:v>
                  </c:pt>
                </c:lvl>
              </c:multiLvlStrCache>
            </c:multiLvlStrRef>
          </c:cat>
          <c:val>
            <c:numRef>
              <c:f>Sharing!$B$9:$P$9</c:f>
              <c:numCache>
                <c:formatCode>0.00</c:formatCode>
                <c:ptCount val="15"/>
                <c:pt idx="0">
                  <c:v>86.7</c:v>
                </c:pt>
                <c:pt idx="1">
                  <c:v>87.8</c:v>
                </c:pt>
                <c:pt idx="2">
                  <c:v>81.8</c:v>
                </c:pt>
                <c:pt idx="4">
                  <c:v>76</c:v>
                </c:pt>
                <c:pt idx="5">
                  <c:v>73.599999999999994</c:v>
                </c:pt>
                <c:pt idx="6">
                  <c:v>70.599999999999994</c:v>
                </c:pt>
                <c:pt idx="8">
                  <c:v>13.3</c:v>
                </c:pt>
                <c:pt idx="9">
                  <c:v>12.6</c:v>
                </c:pt>
                <c:pt idx="10">
                  <c:v>13.5</c:v>
                </c:pt>
                <c:pt idx="12">
                  <c:v>1.3</c:v>
                </c:pt>
                <c:pt idx="13">
                  <c:v>3.1</c:v>
                </c:pt>
                <c:pt idx="14">
                  <c:v>3.3</c:v>
                </c:pt>
              </c:numCache>
            </c:numRef>
          </c:val>
        </c:ser>
        <c:ser>
          <c:idx val="1"/>
          <c:order val="1"/>
          <c:tx>
            <c:strRef>
              <c:f>Sharing!$A$10</c:f>
              <c:strCache>
                <c:ptCount val="1"/>
              </c:strCache>
            </c:strRef>
          </c:tx>
          <c:spPr>
            <a:noFill/>
            <a:ln w="6350">
              <a:noFill/>
            </a:ln>
          </c:spPr>
          <c:invertIfNegative val="0"/>
          <c:cat>
            <c:multiLvlStrRef>
              <c:f>Sharing!$B$7:$P$8</c:f>
              <c:multiLvlStrCache>
                <c:ptCount val="15"/>
                <c:lvl>
                  <c:pt idx="0">
                    <c:v>2009</c:v>
                  </c:pt>
                  <c:pt idx="1">
                    <c:v>2011</c:v>
                  </c:pt>
                  <c:pt idx="2">
                    <c:v>2013</c:v>
                  </c:pt>
                  <c:pt idx="4">
                    <c:v>2009</c:v>
                  </c:pt>
                  <c:pt idx="5">
                    <c:v>2011</c:v>
                  </c:pt>
                  <c:pt idx="6">
                    <c:v>2013</c:v>
                  </c:pt>
                  <c:pt idx="8">
                    <c:v>2009</c:v>
                  </c:pt>
                  <c:pt idx="9">
                    <c:v>2011</c:v>
                  </c:pt>
                  <c:pt idx="10">
                    <c:v>2013</c:v>
                  </c:pt>
                  <c:pt idx="12">
                    <c:v>2009</c:v>
                  </c:pt>
                  <c:pt idx="13">
                    <c:v>2011</c:v>
                  </c:pt>
                  <c:pt idx="14">
                    <c:v>2013</c:v>
                  </c:pt>
                </c:lvl>
                <c:lvl>
                  <c:pt idx="0">
                    <c:v>Post messages</c:v>
                  </c:pt>
                  <c:pt idx="3">
                    <c:v> </c:v>
                  </c:pt>
                  <c:pt idx="4">
                    <c:v>Post pictures, photos or videos</c:v>
                  </c:pt>
                  <c:pt idx="7">
                    <c:v> </c:v>
                  </c:pt>
                  <c:pt idx="8">
                    <c:v>Post audio material</c:v>
                  </c:pt>
                  <c:pt idx="11">
                    <c:v> </c:v>
                  </c:pt>
                  <c:pt idx="12">
                    <c:v>Post content for financial gain</c:v>
                  </c:pt>
                </c:lvl>
              </c:multiLvlStrCache>
            </c:multiLvlStrRef>
          </c:cat>
          <c:val>
            <c:numRef>
              <c:f>Sharing!$B$10:$P$10</c:f>
              <c:numCache>
                <c:formatCode>0.00</c:formatCode>
                <c:ptCount val="15"/>
                <c:pt idx="0">
                  <c:v>13.3</c:v>
                </c:pt>
                <c:pt idx="1">
                  <c:v>12.2</c:v>
                </c:pt>
                <c:pt idx="2">
                  <c:v>18.2</c:v>
                </c:pt>
                <c:pt idx="4">
                  <c:v>24</c:v>
                </c:pt>
                <c:pt idx="5">
                  <c:v>26.400000000000009</c:v>
                </c:pt>
                <c:pt idx="6">
                  <c:v>29.400000000000009</c:v>
                </c:pt>
                <c:pt idx="8">
                  <c:v>86.7</c:v>
                </c:pt>
                <c:pt idx="9">
                  <c:v>87.4</c:v>
                </c:pt>
                <c:pt idx="10">
                  <c:v>86.5</c:v>
                </c:pt>
                <c:pt idx="12">
                  <c:v>98.7</c:v>
                </c:pt>
                <c:pt idx="13">
                  <c:v>96.9</c:v>
                </c:pt>
                <c:pt idx="14">
                  <c:v>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89981960"/>
        <c:axId val="189982352"/>
      </c:barChart>
      <c:catAx>
        <c:axId val="189981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982352"/>
        <c:crosses val="autoZero"/>
        <c:auto val="1"/>
        <c:lblAlgn val="ctr"/>
        <c:lblOffset val="100"/>
        <c:noMultiLvlLbl val="0"/>
      </c:catAx>
      <c:valAx>
        <c:axId val="189982352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9981960"/>
        <c:crosses val="autoZero"/>
        <c:crossBetween val="between"/>
        <c:majorUnit val="0.2"/>
      </c:valAx>
      <c:spPr>
        <a:ln w="6350">
          <a:noFill/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6599330670076E-2"/>
          <c:y val="2.1168957962915898E-2"/>
          <c:w val="0.795431526941485"/>
          <c:h val="0.904016383032765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'Age x use'!$D$39</c:f>
              <c:strCache>
                <c:ptCount val="1"/>
                <c:pt idx="0">
                  <c:v>16-39</c:v>
                </c:pt>
              </c:strCache>
            </c:strRef>
          </c:tx>
          <c:spPr>
            <a:solidFill>
              <a:srgbClr val="4BACC6">
                <a:lumMod val="40000"/>
                <a:lumOff val="6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'Age x use'!$O$14:$O$17</c:f>
                <c:numCache>
                  <c:formatCode>General</c:formatCode>
                  <c:ptCount val="4"/>
                  <c:pt idx="0">
                    <c:v>1.942756998662964</c:v>
                  </c:pt>
                  <c:pt idx="1">
                    <c:v>1.674681760343433</c:v>
                  </c:pt>
                  <c:pt idx="2">
                    <c:v>1.0574148915809209</c:v>
                  </c:pt>
                  <c:pt idx="3">
                    <c:v>0.60806963029236305</c:v>
                  </c:pt>
                </c:numCache>
              </c:numRef>
            </c:plus>
            <c:minus>
              <c:numRef>
                <c:f>'Age x use'!$N$14:$N$17</c:f>
                <c:numCache>
                  <c:formatCode>General</c:formatCode>
                  <c:ptCount val="4"/>
                  <c:pt idx="0">
                    <c:v>2.3542246482124098</c:v>
                  </c:pt>
                  <c:pt idx="1">
                    <c:v>2.3544109626167371</c:v>
                  </c:pt>
                  <c:pt idx="2">
                    <c:v>1.807753010878288</c:v>
                  </c:pt>
                  <c:pt idx="3">
                    <c:v>1.0499945918740261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'Age x use'!$E$38:$H$38</c:f>
              <c:numCache>
                <c:formatCode>0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'Age x use'!$E$39:$H$39</c:f>
              <c:numCache>
                <c:formatCode>General</c:formatCode>
                <c:ptCount val="4"/>
                <c:pt idx="0">
                  <c:v>90.185338487875498</c:v>
                </c:pt>
                <c:pt idx="1">
                  <c:v>94.684162014850898</c:v>
                </c:pt>
                <c:pt idx="2">
                  <c:v>97.694265176015563</c:v>
                </c:pt>
                <c:pt idx="3">
                  <c:v>98.683045516585722</c:v>
                </c:pt>
              </c:numCache>
            </c:numRef>
          </c:val>
        </c:ser>
        <c:ser>
          <c:idx val="1"/>
          <c:order val="1"/>
          <c:tx>
            <c:strRef>
              <c:f>'Age x use'!$D$40</c:f>
              <c:strCache>
                <c:ptCount val="1"/>
                <c:pt idx="0">
                  <c:v>40-64</c:v>
                </c:pt>
              </c:strCache>
            </c:strRef>
          </c:tx>
          <c:spPr>
            <a:solidFill>
              <a:srgbClr val="4BACC6"/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'Age x use'!$O$18:$O$21</c:f>
                <c:numCache>
                  <c:formatCode>General</c:formatCode>
                  <c:ptCount val="4"/>
                  <c:pt idx="0">
                    <c:v>2.9652034533466538</c:v>
                  </c:pt>
                  <c:pt idx="1">
                    <c:v>2.437913198864428</c:v>
                  </c:pt>
                  <c:pt idx="2">
                    <c:v>2.056012683472328</c:v>
                  </c:pt>
                  <c:pt idx="3">
                    <c:v>1.583734445744388</c:v>
                  </c:pt>
                </c:numCache>
              </c:numRef>
            </c:plus>
            <c:minus>
              <c:numRef>
                <c:f>'Age x use'!$N$18:$N$21</c:f>
                <c:numCache>
                  <c:formatCode>General</c:formatCode>
                  <c:ptCount val="4"/>
                  <c:pt idx="0">
                    <c:v>3.439366444754</c:v>
                  </c:pt>
                  <c:pt idx="1">
                    <c:v>3.036281360044689</c:v>
                  </c:pt>
                  <c:pt idx="2">
                    <c:v>2.7039649501073399</c:v>
                  </c:pt>
                  <c:pt idx="3">
                    <c:v>1.980153968896692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'Age x use'!$E$38:$H$38</c:f>
              <c:numCache>
                <c:formatCode>0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'Age x use'!$E$40:$H$40</c:f>
              <c:numCache>
                <c:formatCode>General</c:formatCode>
                <c:ptCount val="4"/>
                <c:pt idx="0">
                  <c:v>82.992849943006803</c:v>
                </c:pt>
                <c:pt idx="1">
                  <c:v>89.249967009105504</c:v>
                </c:pt>
                <c:pt idx="2">
                  <c:v>92.284687552757646</c:v>
                </c:pt>
                <c:pt idx="3">
                  <c:v>92.794372905252942</c:v>
                </c:pt>
              </c:numCache>
            </c:numRef>
          </c:val>
        </c:ser>
        <c:ser>
          <c:idx val="2"/>
          <c:order val="2"/>
          <c:tx>
            <c:strRef>
              <c:f>'Age x use'!$D$41</c:f>
              <c:strCache>
                <c:ptCount val="1"/>
                <c:pt idx="0">
                  <c:v>65+</c:v>
                </c:pt>
              </c:strCache>
            </c:strRef>
          </c:tx>
          <c:spPr>
            <a:solidFill>
              <a:srgbClr val="4BACC6">
                <a:lumMod val="50000"/>
              </a:srgbClr>
            </a:solidFill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'Age x use'!$O$22:$O$25</c:f>
                <c:numCache>
                  <c:formatCode>General</c:formatCode>
                  <c:ptCount val="4"/>
                  <c:pt idx="0">
                    <c:v>7.7071928421647886</c:v>
                  </c:pt>
                  <c:pt idx="1">
                    <c:v>6.9681810420452246</c:v>
                  </c:pt>
                  <c:pt idx="2">
                    <c:v>6.3257936056549049</c:v>
                  </c:pt>
                  <c:pt idx="3">
                    <c:v>4.447900928766213</c:v>
                  </c:pt>
                </c:numCache>
              </c:numRef>
            </c:plus>
            <c:minus>
              <c:numRef>
                <c:f>'Age x use'!$N$22:$N$25</c:f>
                <c:numCache>
                  <c:formatCode>General</c:formatCode>
                  <c:ptCount val="4"/>
                  <c:pt idx="0">
                    <c:v>7.2277718957902026</c:v>
                  </c:pt>
                  <c:pt idx="1">
                    <c:v>7.1528731409907396</c:v>
                  </c:pt>
                  <c:pt idx="2">
                    <c:v>6.8429348299274491</c:v>
                  </c:pt>
                  <c:pt idx="3">
                    <c:v>4.9789807481931279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'Age x use'!$E$38:$H$38</c:f>
              <c:numCache>
                <c:formatCode>0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'Age x use'!$E$41:$H$41</c:f>
              <c:numCache>
                <c:formatCode>General</c:formatCode>
                <c:ptCount val="4"/>
                <c:pt idx="0">
                  <c:v>39.689217405311993</c:v>
                </c:pt>
                <c:pt idx="1">
                  <c:v>54.593566923541118</c:v>
                </c:pt>
                <c:pt idx="2">
                  <c:v>63.81447957060756</c:v>
                </c:pt>
                <c:pt idx="3">
                  <c:v>73.4540392463134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148464680"/>
        <c:axId val="148551176"/>
      </c:barChart>
      <c:catAx>
        <c:axId val="14846468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551176"/>
        <c:crosses val="autoZero"/>
        <c:auto val="1"/>
        <c:lblAlgn val="ctr"/>
        <c:lblOffset val="100"/>
        <c:noMultiLvlLbl val="0"/>
      </c:catAx>
      <c:valAx>
        <c:axId val="14855117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/>
                  <a:t>% user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464680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7769389120477603"/>
          <c:y val="0.397129794259589"/>
          <c:w val="0.11250218722659699"/>
          <c:h val="0.14568714175211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221990740740699"/>
          <c:y val="5.0110416666666699E-2"/>
          <c:w val="0.837932903969276"/>
          <c:h val="0.83568287037037103"/>
        </c:manualLayout>
      </c:layout>
      <c:barChart>
        <c:barDir val="col"/>
        <c:grouping val="clustered"/>
        <c:varyColors val="0"/>
        <c:ser>
          <c:idx val="0"/>
          <c:order val="0"/>
          <c:spPr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accent5">
                        <a:lumMod val="50000"/>
                      </a:schemeClr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'Devices connect thru'!$D$3:$D$8</c:f>
                <c:numCache>
                  <c:formatCode>General</c:formatCode>
                  <c:ptCount val="6"/>
                  <c:pt idx="0">
                    <c:v>2.2975657229999999</c:v>
                  </c:pt>
                  <c:pt idx="1">
                    <c:v>2.0540729280000001</c:v>
                  </c:pt>
                  <c:pt idx="2">
                    <c:v>2.3896370170000001</c:v>
                  </c:pt>
                  <c:pt idx="3">
                    <c:v>2.6887745449999998</c:v>
                  </c:pt>
                  <c:pt idx="4">
                    <c:v>1.6631368929999999</c:v>
                  </c:pt>
                  <c:pt idx="5">
                    <c:v>2.2361779450000001</c:v>
                  </c:pt>
                </c:numCache>
              </c:numRef>
            </c:plus>
            <c:minus>
              <c:numRef>
                <c:f>'Devices connect thru'!$C$3:$C$8</c:f>
                <c:numCache>
                  <c:formatCode>General</c:formatCode>
                  <c:ptCount val="6"/>
                  <c:pt idx="0">
                    <c:v>2.432903112</c:v>
                  </c:pt>
                  <c:pt idx="1">
                    <c:v>2.2155389159999999</c:v>
                  </c:pt>
                  <c:pt idx="2">
                    <c:v>2.4896381349999981</c:v>
                  </c:pt>
                  <c:pt idx="3">
                    <c:v>2.674548532999999</c:v>
                  </c:pt>
                  <c:pt idx="4">
                    <c:v>1.4381946219999999</c:v>
                  </c:pt>
                  <c:pt idx="5">
                    <c:v>1.986424937</c:v>
                  </c:pt>
                </c:numCache>
              </c:numRef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strRef>
              <c:f>'Devices connect thru'!$A$3:$A$8</c:f>
              <c:strCache>
                <c:ptCount val="6"/>
                <c:pt idx="0">
                  <c:v>Desktop</c:v>
                </c:pt>
                <c:pt idx="1">
                  <c:v>Laptop</c:v>
                </c:pt>
                <c:pt idx="2">
                  <c:v>Mobile phone</c:v>
                </c:pt>
                <c:pt idx="3">
                  <c:v>Tablet</c:v>
                </c:pt>
                <c:pt idx="4">
                  <c:v>Game console</c:v>
                </c:pt>
                <c:pt idx="5">
                  <c:v>Smart TV</c:v>
                </c:pt>
              </c:strCache>
            </c:strRef>
          </c:cat>
          <c:val>
            <c:numRef>
              <c:f>'Devices connect thru'!$B$3:$B$8</c:f>
              <c:numCache>
                <c:formatCode>0.00</c:formatCode>
                <c:ptCount val="6"/>
                <c:pt idx="0">
                  <c:v>73.599999999999994</c:v>
                </c:pt>
                <c:pt idx="1">
                  <c:v>79.2</c:v>
                </c:pt>
                <c:pt idx="2">
                  <c:v>68.2</c:v>
                </c:pt>
                <c:pt idx="3">
                  <c:v>47.5</c:v>
                </c:pt>
                <c:pt idx="4">
                  <c:v>14.7</c:v>
                </c:pt>
                <c:pt idx="5">
                  <c:v>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axId val="148509536"/>
        <c:axId val="148773688"/>
      </c:barChart>
      <c:catAx>
        <c:axId val="148509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773688"/>
        <c:crosses val="autoZero"/>
        <c:auto val="1"/>
        <c:lblAlgn val="ctr"/>
        <c:lblOffset val="100"/>
        <c:noMultiLvlLbl val="0"/>
      </c:catAx>
      <c:valAx>
        <c:axId val="14877368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NZ" sz="1200" b="0"/>
                  <a:t>% accessing through device</a:t>
                </a:r>
              </a:p>
            </c:rich>
          </c:tx>
          <c:layout>
            <c:manualLayout>
              <c:xMode val="edge"/>
              <c:yMode val="edge"/>
              <c:x val="5.8796296296296296E-3"/>
              <c:y val="0.189514814814815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509536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062567685409795E-2"/>
          <c:y val="6.1869761239522501E-2"/>
          <c:w val="0.84035103865774996"/>
          <c:h val="0.86508092198164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'Q2'!$E$3</c:f>
              <c:strCache>
                <c:ptCount val="1"/>
                <c:pt idx="0">
                  <c:v>% use internet through mobile (2011,2013) or wireless device (2007,2009)</c:v>
                </c:pt>
              </c:strCache>
            </c:strRef>
          </c:tx>
          <c:spPr>
            <a:ln w="635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invertIfNegative val="0"/>
          <c:dLbls>
            <c:dLbl>
              <c:idx val="0"/>
              <c:layout>
                <c:manualLayout>
                  <c:x val="-5.0396825396825402E-3"/>
                  <c:y val="4.741087962962960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22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36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69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numRef>
              <c:f>'Q2'!$F$2:$I$2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'Q2'!$F$3:$I$3</c:f>
              <c:numCache>
                <c:formatCode>General</c:formatCode>
                <c:ptCount val="4"/>
                <c:pt idx="0">
                  <c:v>6.5</c:v>
                </c:pt>
                <c:pt idx="1">
                  <c:v>18.899999999999999</c:v>
                </c:pt>
                <c:pt idx="2">
                  <c:v>32.299999999999997</c:v>
                </c:pt>
                <c:pt idx="3">
                  <c:v>63.3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axId val="148787312"/>
        <c:axId val="148787696"/>
      </c:barChart>
      <c:catAx>
        <c:axId val="148787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787696"/>
        <c:crosses val="autoZero"/>
        <c:auto val="1"/>
        <c:lblAlgn val="ctr"/>
        <c:lblOffset val="100"/>
        <c:noMultiLvlLbl val="0"/>
      </c:catAx>
      <c:valAx>
        <c:axId val="148787696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 i="0" u="none" strike="noStrike" baseline="0">
                    <a:effectLst/>
                  </a:rPr>
                  <a:t>% use internet through wireless devices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"/>
              <c:y val="0.204626778003556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787312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5567953357458806E-2"/>
          <c:y val="4.0293750000000003E-2"/>
          <c:w val="0.90460632129176999"/>
          <c:h val="0.80068981481481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devices!$B$29</c:f>
              <c:strCache>
                <c:ptCount val="1"/>
                <c:pt idx="0">
                  <c:v>&lt;$50k</c:v>
                </c:pt>
              </c:strCache>
            </c:strRef>
          </c:tx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ln w="635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c:spPr>
          </c:errBars>
          <c:cat>
            <c:strRef>
              <c:f>devices!$A$30:$A$36</c:f>
              <c:strCache>
                <c:ptCount val="7"/>
                <c:pt idx="0">
                  <c:v>Desktop</c:v>
                </c:pt>
                <c:pt idx="1">
                  <c:v>Laptop</c:v>
                </c:pt>
                <c:pt idx="2">
                  <c:v>Mobile Phone (any)</c:v>
                </c:pt>
                <c:pt idx="3">
                  <c:v>Smartphone</c:v>
                </c:pt>
                <c:pt idx="4">
                  <c:v>Tablet</c:v>
                </c:pt>
                <c:pt idx="5">
                  <c:v>E-reader</c:v>
                </c:pt>
                <c:pt idx="6">
                  <c:v>Game console</c:v>
                </c:pt>
              </c:strCache>
            </c:strRef>
          </c:cat>
          <c:val>
            <c:numRef>
              <c:f>devices!$B$30:$B$36</c:f>
              <c:numCache>
                <c:formatCode>General</c:formatCode>
                <c:ptCount val="7"/>
                <c:pt idx="0">
                  <c:v>60.307017543859622</c:v>
                </c:pt>
                <c:pt idx="1">
                  <c:v>74.613686534216342</c:v>
                </c:pt>
                <c:pt idx="2">
                  <c:v>92.527472527472256</c:v>
                </c:pt>
                <c:pt idx="3">
                  <c:v>51.991150442477881</c:v>
                </c:pt>
                <c:pt idx="4">
                  <c:v>30.53097345132743</c:v>
                </c:pt>
                <c:pt idx="5">
                  <c:v>12.16814159292035</c:v>
                </c:pt>
                <c:pt idx="6">
                  <c:v>31.346578366445911</c:v>
                </c:pt>
              </c:numCache>
            </c:numRef>
          </c:val>
        </c:ser>
        <c:ser>
          <c:idx val="1"/>
          <c:order val="1"/>
          <c:tx>
            <c:strRef>
              <c:f>devices!$C$29</c:f>
              <c:strCache>
                <c:ptCount val="1"/>
                <c:pt idx="0">
                  <c:v>$50k to &lt;$100k</c:v>
                </c:pt>
              </c:strCache>
            </c:strRef>
          </c:tx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devices!$A$30:$A$36</c:f>
              <c:strCache>
                <c:ptCount val="7"/>
                <c:pt idx="0">
                  <c:v>Desktop</c:v>
                </c:pt>
                <c:pt idx="1">
                  <c:v>Laptop</c:v>
                </c:pt>
                <c:pt idx="2">
                  <c:v>Mobile Phone (any)</c:v>
                </c:pt>
                <c:pt idx="3">
                  <c:v>Smartphone</c:v>
                </c:pt>
                <c:pt idx="4">
                  <c:v>Tablet</c:v>
                </c:pt>
                <c:pt idx="5">
                  <c:v>E-reader</c:v>
                </c:pt>
                <c:pt idx="6">
                  <c:v>Game console</c:v>
                </c:pt>
              </c:strCache>
            </c:strRef>
          </c:cat>
          <c:val>
            <c:numRef>
              <c:f>devices!$C$30:$C$36</c:f>
              <c:numCache>
                <c:formatCode>General</c:formatCode>
                <c:ptCount val="7"/>
                <c:pt idx="0">
                  <c:v>61.770244821092113</c:v>
                </c:pt>
                <c:pt idx="1">
                  <c:v>83.427495291902105</c:v>
                </c:pt>
                <c:pt idx="2">
                  <c:v>91.902071563088256</c:v>
                </c:pt>
                <c:pt idx="3">
                  <c:v>66.101694915254242</c:v>
                </c:pt>
                <c:pt idx="4">
                  <c:v>43.207547169811242</c:v>
                </c:pt>
                <c:pt idx="5">
                  <c:v>17.234848484848499</c:v>
                </c:pt>
                <c:pt idx="6">
                  <c:v>45.386064030131827</c:v>
                </c:pt>
              </c:numCache>
            </c:numRef>
          </c:val>
        </c:ser>
        <c:ser>
          <c:idx val="2"/>
          <c:order val="2"/>
          <c:tx>
            <c:strRef>
              <c:f>devices!$D$29</c:f>
              <c:strCache>
                <c:ptCount val="1"/>
                <c:pt idx="0">
                  <c:v>$100k+</c:v>
                </c:pt>
              </c:strCache>
            </c:strRef>
          </c:tx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accent5">
                        <a:lumMod val="50000"/>
                      </a:schemeClr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devices!$A$30:$A$36</c:f>
              <c:strCache>
                <c:ptCount val="7"/>
                <c:pt idx="0">
                  <c:v>Desktop</c:v>
                </c:pt>
                <c:pt idx="1">
                  <c:v>Laptop</c:v>
                </c:pt>
                <c:pt idx="2">
                  <c:v>Mobile Phone (any)</c:v>
                </c:pt>
                <c:pt idx="3">
                  <c:v>Smartphone</c:v>
                </c:pt>
                <c:pt idx="4">
                  <c:v>Tablet</c:v>
                </c:pt>
                <c:pt idx="5">
                  <c:v>E-reader</c:v>
                </c:pt>
                <c:pt idx="6">
                  <c:v>Game console</c:v>
                </c:pt>
              </c:strCache>
            </c:strRef>
          </c:cat>
          <c:val>
            <c:numRef>
              <c:f>devices!$D$30:$D$36</c:f>
              <c:numCache>
                <c:formatCode>General</c:formatCode>
                <c:ptCount val="7"/>
                <c:pt idx="0">
                  <c:v>65.959952885747967</c:v>
                </c:pt>
                <c:pt idx="1">
                  <c:v>85.68075117370843</c:v>
                </c:pt>
                <c:pt idx="2">
                  <c:v>90.930506478209665</c:v>
                </c:pt>
                <c:pt idx="3">
                  <c:v>74.586288416075476</c:v>
                </c:pt>
                <c:pt idx="4">
                  <c:v>52.296819787985882</c:v>
                </c:pt>
                <c:pt idx="5">
                  <c:v>19.008264462809919</c:v>
                </c:pt>
                <c:pt idx="6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148229208"/>
        <c:axId val="148825512"/>
      </c:barChart>
      <c:catAx>
        <c:axId val="148229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txPr>
          <a:bodyPr/>
          <a:lstStyle/>
          <a:p>
            <a:pPr>
              <a:defRPr sz="1500"/>
            </a:pPr>
            <a:endParaRPr lang="en-US"/>
          </a:p>
        </c:txPr>
        <c:crossAx val="148825512"/>
        <c:crosses val="autoZero"/>
        <c:auto val="1"/>
        <c:lblAlgn val="ctr"/>
        <c:lblOffset val="100"/>
        <c:noMultiLvlLbl val="0"/>
      </c:catAx>
      <c:valAx>
        <c:axId val="14882551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NZ" sz="1400" b="0"/>
                  <a:t>% have access to device in their household</a:t>
                </a:r>
              </a:p>
            </c:rich>
          </c:tx>
          <c:layout>
            <c:manualLayout>
              <c:xMode val="edge"/>
              <c:yMode val="edge"/>
              <c:x val="1.7188062133621099E-3"/>
              <c:y val="0.10734444444444401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6350">
            <a:solidFill>
              <a:sysClr val="windowText" lastClr="000000">
                <a:lumMod val="65000"/>
                <a:lumOff val="35000"/>
              </a:sysClr>
            </a:solidFill>
          </a:ln>
        </c:spPr>
        <c:crossAx val="148229208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79758018009438503"/>
          <c:y val="1.6521271561192299E-3"/>
          <c:w val="0.19989537701310001"/>
          <c:h val="0.2268197569982169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087707786526706E-2"/>
          <c:y val="2.1168957962915898E-2"/>
          <c:w val="0.754316272965879"/>
          <c:h val="0.9008362172974350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Skype!$B$9</c:f>
              <c:strCache>
                <c:ptCount val="1"/>
                <c:pt idx="0">
                  <c:v>Daily</c:v>
                </c:pt>
              </c:strCache>
            </c:strRef>
          </c:tx>
          <c:spPr>
            <a:solidFill>
              <a:srgbClr val="4BACC6">
                <a:lumMod val="50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Skype!$C$8:$F$8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Skype!$C$9:$F$9</c:f>
              <c:numCache>
                <c:formatCode>0.00</c:formatCode>
                <c:ptCount val="4"/>
                <c:pt idx="0">
                  <c:v>2.6</c:v>
                </c:pt>
                <c:pt idx="1">
                  <c:v>5.4</c:v>
                </c:pt>
                <c:pt idx="2">
                  <c:v>5.4</c:v>
                </c:pt>
                <c:pt idx="3">
                  <c:v>7.9</c:v>
                </c:pt>
              </c:numCache>
            </c:numRef>
          </c:val>
        </c:ser>
        <c:ser>
          <c:idx val="1"/>
          <c:order val="1"/>
          <c:tx>
            <c:strRef>
              <c:f>Skype!$B$10</c:f>
              <c:strCache>
                <c:ptCount val="1"/>
                <c:pt idx="0">
                  <c:v>Weekly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Skype!$C$8:$F$8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Skype!$C$10:$F$10</c:f>
              <c:numCache>
                <c:formatCode>0.00</c:formatCode>
                <c:ptCount val="4"/>
                <c:pt idx="0">
                  <c:v>7.1</c:v>
                </c:pt>
                <c:pt idx="1">
                  <c:v>12</c:v>
                </c:pt>
                <c:pt idx="2">
                  <c:v>16.2</c:v>
                </c:pt>
                <c:pt idx="3">
                  <c:v>20.2</c:v>
                </c:pt>
              </c:numCache>
            </c:numRef>
          </c:val>
        </c:ser>
        <c:ser>
          <c:idx val="2"/>
          <c:order val="2"/>
          <c:tx>
            <c:strRef>
              <c:f>Skype!$B$11</c:f>
              <c:strCache>
                <c:ptCount val="1"/>
                <c:pt idx="0">
                  <c:v>Occasionally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Skype!$C$8:$F$8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Skype!$C$11:$F$11</c:f>
              <c:numCache>
                <c:formatCode>0.00</c:formatCode>
                <c:ptCount val="4"/>
                <c:pt idx="0">
                  <c:v>13.1</c:v>
                </c:pt>
                <c:pt idx="1">
                  <c:v>16.8</c:v>
                </c:pt>
                <c:pt idx="2">
                  <c:v>24.2</c:v>
                </c:pt>
                <c:pt idx="3">
                  <c:v>35.799999999999997</c:v>
                </c:pt>
              </c:numCache>
            </c:numRef>
          </c:val>
        </c:ser>
        <c:ser>
          <c:idx val="3"/>
          <c:order val="3"/>
          <c:tx>
            <c:strRef>
              <c:f>Skype!$B$12</c:f>
              <c:strCache>
                <c:ptCount val="1"/>
                <c:pt idx="0">
                  <c:v>Never</c:v>
                </c:pt>
              </c:strCache>
            </c:strRef>
          </c:tx>
          <c:spPr>
            <a:noFill/>
            <a:ln w="6350">
              <a:noFill/>
            </a:ln>
          </c:spPr>
          <c:invertIfNegative val="0"/>
          <c:cat>
            <c:numRef>
              <c:f>Skype!$C$8:$F$8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Skype!$C$12:$F$12</c:f>
              <c:numCache>
                <c:formatCode>0.00</c:formatCode>
                <c:ptCount val="4"/>
                <c:pt idx="0">
                  <c:v>77.2</c:v>
                </c:pt>
                <c:pt idx="1">
                  <c:v>65.8</c:v>
                </c:pt>
                <c:pt idx="2">
                  <c:v>54.2</c:v>
                </c:pt>
                <c:pt idx="3">
                  <c:v>36.1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48319976"/>
        <c:axId val="148320368"/>
      </c:barChart>
      <c:catAx>
        <c:axId val="148319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320368"/>
        <c:crosses val="autoZero"/>
        <c:auto val="1"/>
        <c:lblAlgn val="ctr"/>
        <c:lblOffset val="100"/>
        <c:noMultiLvlLbl val="0"/>
      </c:catAx>
      <c:valAx>
        <c:axId val="148320368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319976"/>
        <c:crosses val="autoZero"/>
        <c:crossBetween val="between"/>
        <c:majorUnit val="0.2"/>
      </c:valAx>
      <c:spPr>
        <a:ln w="6350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2601604610136503"/>
          <c:y val="0.32459240855981703"/>
          <c:w val="0.15439120370370399"/>
          <c:h val="0.25115848044196099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087707786526706E-2"/>
          <c:y val="5.0806722076407101E-2"/>
          <c:w val="0.74042732522037502"/>
          <c:h val="0.8636870554991109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SNS!$C$27</c:f>
              <c:strCache>
                <c:ptCount val="1"/>
                <c:pt idx="0">
                  <c:v>Use Facebook most</c:v>
                </c:pt>
              </c:strCache>
            </c:strRef>
          </c:tx>
          <c:spPr>
            <a:solidFill>
              <a:srgbClr val="4BACC6">
                <a:lumMod val="50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SNS!$D$26:$F$26</c:f>
              <c:numCache>
                <c:formatCode>General</c:formatCode>
                <c:ptCount val="3"/>
                <c:pt idx="0">
                  <c:v>2009</c:v>
                </c:pt>
                <c:pt idx="1">
                  <c:v>2011</c:v>
                </c:pt>
                <c:pt idx="2">
                  <c:v>2013</c:v>
                </c:pt>
              </c:numCache>
            </c:numRef>
          </c:cat>
          <c:val>
            <c:numRef>
              <c:f>SNS!$D$27:$F$27</c:f>
              <c:numCache>
                <c:formatCode>General</c:formatCode>
                <c:ptCount val="3"/>
                <c:pt idx="0">
                  <c:v>38.809600000000003</c:v>
                </c:pt>
                <c:pt idx="1">
                  <c:v>64.406099999999995</c:v>
                </c:pt>
                <c:pt idx="2">
                  <c:v>69.626399999999876</c:v>
                </c:pt>
              </c:numCache>
            </c:numRef>
          </c:val>
        </c:ser>
        <c:ser>
          <c:idx val="1"/>
          <c:order val="1"/>
          <c:tx>
            <c:strRef>
              <c:f>SNS!$C$28</c:f>
              <c:strCache>
                <c:ptCount val="1"/>
                <c:pt idx="0">
                  <c:v>Use other SNS most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SNS!$D$26:$F$26</c:f>
              <c:numCache>
                <c:formatCode>General</c:formatCode>
                <c:ptCount val="3"/>
                <c:pt idx="0">
                  <c:v>2009</c:v>
                </c:pt>
                <c:pt idx="1">
                  <c:v>2011</c:v>
                </c:pt>
                <c:pt idx="2">
                  <c:v>2013</c:v>
                </c:pt>
              </c:numCache>
            </c:numRef>
          </c:cat>
          <c:val>
            <c:numRef>
              <c:f>SNS!$D$28:$F$28</c:f>
              <c:numCache>
                <c:formatCode>General</c:formatCode>
                <c:ptCount val="3"/>
                <c:pt idx="0">
                  <c:v>12.3904</c:v>
                </c:pt>
                <c:pt idx="1">
                  <c:v>2.8939000000000021</c:v>
                </c:pt>
                <c:pt idx="2">
                  <c:v>10.7736</c:v>
                </c:pt>
              </c:numCache>
            </c:numRef>
          </c:val>
        </c:ser>
        <c:ser>
          <c:idx val="2"/>
          <c:order val="2"/>
          <c:tx>
            <c:strRef>
              <c:f>SNS!$C$29</c:f>
              <c:strCache>
                <c:ptCount val="1"/>
                <c:pt idx="0">
                  <c:v>No SNS Membership</c:v>
                </c:pt>
              </c:strCache>
            </c:strRef>
          </c:tx>
          <c:spPr>
            <a:noFill/>
            <a:ln w="6350">
              <a:noFill/>
            </a:ln>
          </c:spPr>
          <c:invertIfNegative val="0"/>
          <c:cat>
            <c:numRef>
              <c:f>SNS!$D$26:$F$26</c:f>
              <c:numCache>
                <c:formatCode>General</c:formatCode>
                <c:ptCount val="3"/>
                <c:pt idx="0">
                  <c:v>2009</c:v>
                </c:pt>
                <c:pt idx="1">
                  <c:v>2011</c:v>
                </c:pt>
                <c:pt idx="2">
                  <c:v>2013</c:v>
                </c:pt>
              </c:numCache>
            </c:numRef>
          </c:cat>
          <c:val>
            <c:numRef>
              <c:f>SNS!$D$29:$F$29</c:f>
              <c:numCache>
                <c:formatCode>General</c:formatCode>
                <c:ptCount val="3"/>
                <c:pt idx="0">
                  <c:v>48.8</c:v>
                </c:pt>
                <c:pt idx="1">
                  <c:v>32.700000000000003</c:v>
                </c:pt>
                <c:pt idx="2">
                  <c:v>19.600000000000001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148321152"/>
        <c:axId val="148321544"/>
      </c:barChart>
      <c:catAx>
        <c:axId val="148321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321544"/>
        <c:crosses val="autoZero"/>
        <c:auto val="1"/>
        <c:lblAlgn val="ctr"/>
        <c:lblOffset val="100"/>
        <c:noMultiLvlLbl val="0"/>
      </c:catAx>
      <c:valAx>
        <c:axId val="148321544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321152"/>
        <c:crosses val="autoZero"/>
        <c:crossBetween val="between"/>
        <c:majorUnit val="0.2"/>
      </c:valAx>
      <c:spPr>
        <a:ln w="6350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5490489417989401"/>
          <c:y val="0.30107384259259301"/>
          <c:w val="0.125502380952381"/>
          <c:h val="0.25470231481481498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087707786526706E-2"/>
          <c:y val="2.1168957962915898E-2"/>
          <c:w val="0.79418399470899503"/>
          <c:h val="0.8283983796296300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'Buy Sell'!$K$12</c:f>
              <c:strCache>
                <c:ptCount val="1"/>
                <c:pt idx="0">
                  <c:v>Daily</c:v>
                </c:pt>
              </c:strCache>
            </c:strRef>
          </c:tx>
          <c:spPr>
            <a:solidFill>
              <a:srgbClr val="4BACC6">
                <a:lumMod val="50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dLbl>
              <c:idx val="1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'Buy Sell'!$L$10:$AC$11</c:f>
              <c:multiLvlStrCache>
                <c:ptCount val="1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  <c:pt idx="10">
                    <c:v>2007</c:v>
                  </c:pt>
                  <c:pt idx="11">
                    <c:v>2009</c:v>
                  </c:pt>
                  <c:pt idx="12">
                    <c:v>2011</c:v>
                  </c:pt>
                  <c:pt idx="13">
                    <c:v>2013</c:v>
                  </c:pt>
                  <c:pt idx="14">
                    <c:v> </c:v>
                  </c:pt>
                  <c:pt idx="15">
                    <c:v>2009</c:v>
                  </c:pt>
                  <c:pt idx="16">
                    <c:v>2011</c:v>
                  </c:pt>
                  <c:pt idx="17">
                    <c:v>2013</c:v>
                  </c:pt>
                </c:lvl>
                <c:lvl>
                  <c:pt idx="0">
                    <c:v>Online banking</c:v>
                  </c:pt>
                  <c:pt idx="4">
                    <c:v> </c:v>
                  </c:pt>
                  <c:pt idx="5">
                    <c:v>Pay bills</c:v>
                  </c:pt>
                  <c:pt idx="9">
                    <c:v> </c:v>
                  </c:pt>
                  <c:pt idx="10">
                    <c:v>Buy things</c:v>
                  </c:pt>
                  <c:pt idx="14">
                    <c:v> </c:v>
                  </c:pt>
                  <c:pt idx="15">
                    <c:v>Sell things</c:v>
                  </c:pt>
                </c:lvl>
              </c:multiLvlStrCache>
            </c:multiLvlStrRef>
          </c:cat>
          <c:val>
            <c:numRef>
              <c:f>'Buy Sell'!$L$12:$AC$12</c:f>
              <c:numCache>
                <c:formatCode>General</c:formatCode>
                <c:ptCount val="18"/>
                <c:pt idx="0">
                  <c:v>15.5</c:v>
                </c:pt>
                <c:pt idx="1">
                  <c:v>20.3</c:v>
                </c:pt>
                <c:pt idx="2">
                  <c:v>19.100000000000001</c:v>
                </c:pt>
                <c:pt idx="3">
                  <c:v>27.5</c:v>
                </c:pt>
              </c:numCache>
            </c:numRef>
          </c:val>
        </c:ser>
        <c:ser>
          <c:idx val="1"/>
          <c:order val="1"/>
          <c:tx>
            <c:strRef>
              <c:f>'Buy Sell'!$K$13</c:f>
              <c:strCache>
                <c:ptCount val="1"/>
                <c:pt idx="0">
                  <c:v>Ever</c:v>
                </c:pt>
              </c:strCache>
            </c:strRef>
          </c:tx>
          <c:spPr>
            <a:solidFill>
              <a:srgbClr val="4BACC6">
                <a:lumMod val="60000"/>
                <a:lumOff val="40000"/>
              </a:srgb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'Buy Sell'!$L$10:$AC$11</c:f>
              <c:multiLvlStrCache>
                <c:ptCount val="1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  <c:pt idx="10">
                    <c:v>2007</c:v>
                  </c:pt>
                  <c:pt idx="11">
                    <c:v>2009</c:v>
                  </c:pt>
                  <c:pt idx="12">
                    <c:v>2011</c:v>
                  </c:pt>
                  <c:pt idx="13">
                    <c:v>2013</c:v>
                  </c:pt>
                  <c:pt idx="14">
                    <c:v> </c:v>
                  </c:pt>
                  <c:pt idx="15">
                    <c:v>2009</c:v>
                  </c:pt>
                  <c:pt idx="16">
                    <c:v>2011</c:v>
                  </c:pt>
                  <c:pt idx="17">
                    <c:v>2013</c:v>
                  </c:pt>
                </c:lvl>
                <c:lvl>
                  <c:pt idx="0">
                    <c:v>Online banking</c:v>
                  </c:pt>
                  <c:pt idx="4">
                    <c:v> </c:v>
                  </c:pt>
                  <c:pt idx="5">
                    <c:v>Pay bills</c:v>
                  </c:pt>
                  <c:pt idx="9">
                    <c:v> </c:v>
                  </c:pt>
                  <c:pt idx="10">
                    <c:v>Buy things</c:v>
                  </c:pt>
                  <c:pt idx="14">
                    <c:v> </c:v>
                  </c:pt>
                  <c:pt idx="15">
                    <c:v>Sell things</c:v>
                  </c:pt>
                </c:lvl>
              </c:multiLvlStrCache>
            </c:multiLvlStrRef>
          </c:cat>
          <c:val>
            <c:numRef>
              <c:f>'Buy Sell'!$L$13:$AC$13</c:f>
              <c:numCache>
                <c:formatCode>General</c:formatCode>
                <c:ptCount val="18"/>
                <c:pt idx="0">
                  <c:v>55.6</c:v>
                </c:pt>
                <c:pt idx="1">
                  <c:v>53.3</c:v>
                </c:pt>
                <c:pt idx="2">
                  <c:v>59.9</c:v>
                </c:pt>
                <c:pt idx="3">
                  <c:v>59.1</c:v>
                </c:pt>
                <c:pt idx="5">
                  <c:v>55.5</c:v>
                </c:pt>
                <c:pt idx="6">
                  <c:v>61.5</c:v>
                </c:pt>
                <c:pt idx="7">
                  <c:v>68.3</c:v>
                </c:pt>
                <c:pt idx="8">
                  <c:v>80.599999999999994</c:v>
                </c:pt>
                <c:pt idx="10">
                  <c:v>61.5</c:v>
                </c:pt>
                <c:pt idx="11">
                  <c:v>66.3</c:v>
                </c:pt>
                <c:pt idx="12">
                  <c:v>75.8</c:v>
                </c:pt>
                <c:pt idx="13">
                  <c:v>85.7</c:v>
                </c:pt>
                <c:pt idx="15">
                  <c:v>42.000000000000007</c:v>
                </c:pt>
                <c:pt idx="16">
                  <c:v>51.4</c:v>
                </c:pt>
                <c:pt idx="17">
                  <c:v>58.8</c:v>
                </c:pt>
              </c:numCache>
            </c:numRef>
          </c:val>
        </c:ser>
        <c:ser>
          <c:idx val="2"/>
          <c:order val="2"/>
          <c:tx>
            <c:strRef>
              <c:f>'Buy Sell'!$K$14</c:f>
              <c:strCache>
                <c:ptCount val="1"/>
                <c:pt idx="0">
                  <c:v>Never</c:v>
                </c:pt>
              </c:strCache>
            </c:strRef>
          </c:tx>
          <c:spPr>
            <a:noFill/>
            <a:ln w="6350">
              <a:noFill/>
            </a:ln>
          </c:spPr>
          <c:invertIfNegative val="0"/>
          <c:cat>
            <c:multiLvlStrRef>
              <c:f>'Buy Sell'!$L$10:$AC$11</c:f>
              <c:multiLvlStrCache>
                <c:ptCount val="1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  <c:pt idx="10">
                    <c:v>2007</c:v>
                  </c:pt>
                  <c:pt idx="11">
                    <c:v>2009</c:v>
                  </c:pt>
                  <c:pt idx="12">
                    <c:v>2011</c:v>
                  </c:pt>
                  <c:pt idx="13">
                    <c:v>2013</c:v>
                  </c:pt>
                  <c:pt idx="14">
                    <c:v> </c:v>
                  </c:pt>
                  <c:pt idx="15">
                    <c:v>2009</c:v>
                  </c:pt>
                  <c:pt idx="16">
                    <c:v>2011</c:v>
                  </c:pt>
                  <c:pt idx="17">
                    <c:v>2013</c:v>
                  </c:pt>
                </c:lvl>
                <c:lvl>
                  <c:pt idx="0">
                    <c:v>Online banking</c:v>
                  </c:pt>
                  <c:pt idx="4">
                    <c:v> </c:v>
                  </c:pt>
                  <c:pt idx="5">
                    <c:v>Pay bills</c:v>
                  </c:pt>
                  <c:pt idx="9">
                    <c:v> </c:v>
                  </c:pt>
                  <c:pt idx="10">
                    <c:v>Buy things</c:v>
                  </c:pt>
                  <c:pt idx="14">
                    <c:v> </c:v>
                  </c:pt>
                  <c:pt idx="15">
                    <c:v>Sell things</c:v>
                  </c:pt>
                </c:lvl>
              </c:multiLvlStrCache>
            </c:multiLvlStrRef>
          </c:cat>
          <c:val>
            <c:numRef>
              <c:f>'Buy Sell'!$L$14:$AC$14</c:f>
              <c:numCache>
                <c:formatCode>General</c:formatCode>
                <c:ptCount val="18"/>
                <c:pt idx="0">
                  <c:v>29</c:v>
                </c:pt>
                <c:pt idx="1">
                  <c:v>26.5</c:v>
                </c:pt>
                <c:pt idx="2">
                  <c:v>21</c:v>
                </c:pt>
                <c:pt idx="3">
                  <c:v>13.4</c:v>
                </c:pt>
                <c:pt idx="5">
                  <c:v>44.5</c:v>
                </c:pt>
                <c:pt idx="6">
                  <c:v>38.5</c:v>
                </c:pt>
                <c:pt idx="7">
                  <c:v>31.7</c:v>
                </c:pt>
                <c:pt idx="8">
                  <c:v>19.399999999999999</c:v>
                </c:pt>
                <c:pt idx="10">
                  <c:v>38.5</c:v>
                </c:pt>
                <c:pt idx="11">
                  <c:v>33.700000000000003</c:v>
                </c:pt>
                <c:pt idx="12">
                  <c:v>24.2</c:v>
                </c:pt>
                <c:pt idx="13">
                  <c:v>14.3</c:v>
                </c:pt>
                <c:pt idx="15">
                  <c:v>58</c:v>
                </c:pt>
                <c:pt idx="16">
                  <c:v>48.6</c:v>
                </c:pt>
                <c:pt idx="17">
                  <c:v>41.2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48322328"/>
        <c:axId val="147642880"/>
      </c:barChart>
      <c:catAx>
        <c:axId val="148322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47642880"/>
        <c:crosses val="autoZero"/>
        <c:auto val="1"/>
        <c:lblAlgn val="ctr"/>
        <c:lblOffset val="100"/>
        <c:noMultiLvlLbl val="0"/>
      </c:catAx>
      <c:valAx>
        <c:axId val="147642880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8322328"/>
        <c:crosses val="autoZero"/>
        <c:crossBetween val="between"/>
        <c:majorUnit val="0.2"/>
      </c:valAx>
      <c:spPr>
        <a:ln w="6350">
          <a:noFill/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6768263342082197"/>
          <c:y val="0.39403689122193097"/>
          <c:w val="9.0502405949256307E-2"/>
          <c:h val="0.126158501020706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2087707786526706E-2"/>
          <c:y val="3.0645558166116301E-2"/>
          <c:w val="0.90953762029746299"/>
          <c:h val="0.81328382969265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'Bad shit'!$A$5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rgbClr val="4BACC6"/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'Bad shit'!$B$3:$J$4</c:f>
              <c:multiLvlStrCache>
                <c:ptCount val="9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</c:lvl>
                <c:lvl>
                  <c:pt idx="0">
                    <c:v>Bought something that was misrepresented</c:v>
                  </c:pt>
                  <c:pt idx="4">
                    <c:v> </c:v>
                  </c:pt>
                  <c:pt idx="5">
                    <c:v>Had credit card details stolen</c:v>
                  </c:pt>
                </c:lvl>
              </c:multiLvlStrCache>
            </c:multiLvlStrRef>
          </c:cat>
          <c:val>
            <c:numRef>
              <c:f>'Bad shit'!$B$5:$J$5</c:f>
              <c:numCache>
                <c:formatCode>General</c:formatCode>
                <c:ptCount val="9"/>
                <c:pt idx="0">
                  <c:v>8.8000000000000007</c:v>
                </c:pt>
                <c:pt idx="1">
                  <c:v>11.3</c:v>
                </c:pt>
                <c:pt idx="2">
                  <c:v>13.6</c:v>
                </c:pt>
                <c:pt idx="3">
                  <c:v>16.2</c:v>
                </c:pt>
                <c:pt idx="5">
                  <c:v>1.9</c:v>
                </c:pt>
                <c:pt idx="6">
                  <c:v>2.7</c:v>
                </c:pt>
                <c:pt idx="7">
                  <c:v>4.1000000000000014</c:v>
                </c:pt>
                <c:pt idx="8">
                  <c:v>5</c:v>
                </c:pt>
              </c:numCache>
            </c:numRef>
          </c:val>
        </c:ser>
        <c:ser>
          <c:idx val="1"/>
          <c:order val="1"/>
          <c:tx>
            <c:strRef>
              <c:f>'Bad shit'!$A$6</c:f>
              <c:strCache>
                <c:ptCount val="1"/>
              </c:strCache>
            </c:strRef>
          </c:tx>
          <c:spPr>
            <a:noFill/>
            <a:ln w="6350">
              <a:noFill/>
            </a:ln>
          </c:spPr>
          <c:invertIfNegative val="0"/>
          <c:cat>
            <c:multiLvlStrRef>
              <c:f>'Bad shit'!$B$3:$J$4</c:f>
              <c:multiLvlStrCache>
                <c:ptCount val="9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5">
                    <c:v>2007</c:v>
                  </c:pt>
                  <c:pt idx="6">
                    <c:v>2009</c:v>
                  </c:pt>
                  <c:pt idx="7">
                    <c:v>2011</c:v>
                  </c:pt>
                  <c:pt idx="8">
                    <c:v>2013</c:v>
                  </c:pt>
                </c:lvl>
                <c:lvl>
                  <c:pt idx="0">
                    <c:v>Bought something that was misrepresented</c:v>
                  </c:pt>
                  <c:pt idx="4">
                    <c:v> </c:v>
                  </c:pt>
                  <c:pt idx="5">
                    <c:v>Had credit card details stolen</c:v>
                  </c:pt>
                </c:lvl>
              </c:multiLvlStrCache>
            </c:multiLvlStrRef>
          </c:cat>
          <c:val>
            <c:numRef>
              <c:f>'Bad shit'!$B$6:$J$6</c:f>
              <c:numCache>
                <c:formatCode>General</c:formatCode>
                <c:ptCount val="9"/>
                <c:pt idx="0">
                  <c:v>91.2</c:v>
                </c:pt>
                <c:pt idx="1">
                  <c:v>88.7</c:v>
                </c:pt>
                <c:pt idx="2">
                  <c:v>86.4</c:v>
                </c:pt>
                <c:pt idx="3">
                  <c:v>83.8</c:v>
                </c:pt>
                <c:pt idx="5">
                  <c:v>98.1</c:v>
                </c:pt>
                <c:pt idx="6">
                  <c:v>97.3</c:v>
                </c:pt>
                <c:pt idx="7">
                  <c:v>95.9</c:v>
                </c:pt>
                <c:pt idx="8">
                  <c:v>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7643272"/>
        <c:axId val="147643664"/>
      </c:barChart>
      <c:catAx>
        <c:axId val="147643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>
            <a:solidFill>
              <a:sysClr val="windowText" lastClr="000000">
                <a:lumMod val="50000"/>
                <a:lumOff val="50000"/>
              </a:sys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7643664"/>
        <c:crosses val="autoZero"/>
        <c:auto val="1"/>
        <c:lblAlgn val="ctr"/>
        <c:lblOffset val="100"/>
        <c:noMultiLvlLbl val="0"/>
      </c:catAx>
      <c:valAx>
        <c:axId val="147643664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6350">
            <a:solidFill>
              <a:schemeClr val="tx1">
                <a:lumMod val="50000"/>
                <a:lumOff val="5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47643272"/>
        <c:crosses val="autoZero"/>
        <c:crossBetween val="between"/>
        <c:majorUnit val="0.2"/>
      </c:valAx>
      <c:spPr>
        <a:ln w="6350">
          <a:noFill/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0D588-4291-4C09-80B1-879525C38F0D}" type="datetimeFigureOut">
              <a:rPr lang="en-NZ" smtClean="0"/>
              <a:pPr/>
              <a:t>22/01/2015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27CCF-A5A6-43F7-A1EC-5D05CD23669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7494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777CE-C09E-48A0-9AA1-C042ABF89A6D}" type="datetimeFigureOut">
              <a:rPr lang="en-NZ" smtClean="0"/>
              <a:pPr/>
              <a:t>22/01/2015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4C592-7439-4EA3-9BBC-E5AC635FB75F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2829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40435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93510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11263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8910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17428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896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0350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14383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6512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48711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3671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91309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04765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21884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451622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29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41467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32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74458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38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2608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Looking at the number of hours on an average day for internet users, and in what location we can see </a:t>
            </a:r>
            <a:r>
              <a:rPr lang="en-NZ" smtClean="0"/>
              <a:t>that home was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39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026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like these digital natives where the internet and social media are just part of life,  understanding</a:t>
            </a:r>
            <a:r>
              <a:rPr lang="en-US" baseline="0" dirty="0" smtClean="0"/>
              <a:t> where we as </a:t>
            </a:r>
            <a:r>
              <a:rPr lang="en-US" baseline="0" dirty="0" err="1" smtClean="0"/>
              <a:t>Nzers</a:t>
            </a:r>
            <a:r>
              <a:rPr lang="en-US" baseline="0" dirty="0" smtClean="0"/>
              <a:t> have come from and where we sit amongst other countries in our internet use is extremely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4973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0924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4522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4324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4722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0300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4C592-7439-4EA3-9BBC-E5AC635FB75F}" type="slidenum">
              <a:rPr lang="en-NZ" smtClean="0"/>
              <a:pPr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4062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3848" y="6248400"/>
            <a:ext cx="4824536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94A66-E51E-4F4C-B3E6-8EFB1F1D936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318" y="1928802"/>
            <a:ext cx="7772400" cy="4530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A2D9-04D1-4AF4-A7A3-4E50F334AF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92881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8558-E9FF-431E-8881-64EDC5D68F0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D9B4C-62BE-443B-AF6C-F0D2A988DAE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age Patter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475656" y="44624"/>
            <a:ext cx="7272808" cy="115212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200"/>
              </a:spcAft>
              <a:buNone/>
              <a:defRPr sz="420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475656" y="260648"/>
            <a:ext cx="7272808" cy="914400"/>
          </a:xfrm>
        </p:spPr>
        <p:txBody>
          <a:bodyPr/>
          <a:lstStyle>
            <a:lvl1pPr>
              <a:buNone/>
              <a:defRPr sz="4200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/>
          <a:lstStyle/>
          <a:p>
            <a:fld id="{B2BC76E5-EF38-43B7-B6E4-6D12FEEE0F5F}" type="datetimeFigureOut">
              <a:rPr lang="en-NZ" smtClean="0"/>
              <a:t>22/01/2015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/>
          <a:lstStyle/>
          <a:p>
            <a:fld id="{B68BEAAC-D8D7-47FA-A454-2B7C0A5ED8B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047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emf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 rot="16200000">
            <a:off x="4750579" y="-2821809"/>
            <a:ext cx="500066" cy="8286776"/>
            <a:chOff x="21532" y="360"/>
            <a:chExt cx="2157" cy="15120"/>
          </a:xfr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grpSpPr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21528" y="360"/>
              <a:ext cx="1856" cy="15120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0" y="3172"/>
                </a:cxn>
              </a:cxnLst>
              <a:rect l="0" t="0" r="r" b="b"/>
              <a:pathLst>
                <a:path w="387" h="3172">
                  <a:moveTo>
                    <a:pt x="101" y="0"/>
                  </a:moveTo>
                  <a:cubicBezTo>
                    <a:pt x="387" y="1404"/>
                    <a:pt x="122" y="2697"/>
                    <a:pt x="0" y="3172"/>
                  </a:cubicBez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21881" y="360"/>
              <a:ext cx="1604" cy="15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172"/>
                </a:cxn>
              </a:cxnLst>
              <a:rect l="0" t="0" r="r" b="b"/>
              <a:pathLst>
                <a:path w="334" h="3172">
                  <a:moveTo>
                    <a:pt x="0" y="0"/>
                  </a:moveTo>
                  <a:cubicBezTo>
                    <a:pt x="334" y="1375"/>
                    <a:pt x="126" y="2664"/>
                    <a:pt x="16" y="3172"/>
                  </a:cubicBez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22064" y="360"/>
              <a:ext cx="1625" cy="1512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3172"/>
                </a:cxn>
              </a:cxnLst>
              <a:rect l="0" t="0" r="r" b="b"/>
              <a:pathLst>
                <a:path w="339" h="3172">
                  <a:moveTo>
                    <a:pt x="21" y="0"/>
                  </a:moveTo>
                  <a:cubicBezTo>
                    <a:pt x="339" y="1377"/>
                    <a:pt x="116" y="2664"/>
                    <a:pt x="0" y="3172"/>
                  </a:cubicBez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21863" y="360"/>
              <a:ext cx="1643" cy="1512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3172"/>
                </a:cxn>
              </a:cxnLst>
              <a:rect l="0" t="0" r="r" b="b"/>
              <a:pathLst>
                <a:path w="343" h="3172">
                  <a:moveTo>
                    <a:pt x="28" y="0"/>
                  </a:moveTo>
                  <a:cubicBezTo>
                    <a:pt x="343" y="1379"/>
                    <a:pt x="117" y="2666"/>
                    <a:pt x="0" y="3172"/>
                  </a:cubicBez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21698" y="360"/>
              <a:ext cx="1621" cy="1512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3172"/>
                </a:cxn>
              </a:cxnLst>
              <a:rect l="0" t="0" r="r" b="b"/>
              <a:pathLst>
                <a:path w="338" h="3172">
                  <a:moveTo>
                    <a:pt x="20" y="0"/>
                  </a:moveTo>
                  <a:cubicBezTo>
                    <a:pt x="338" y="1378"/>
                    <a:pt x="116" y="2664"/>
                    <a:pt x="0" y="3172"/>
                  </a:cubicBezTo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NZ"/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03648" y="2143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6064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0" y="4395788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NZ"/>
          </a:p>
        </p:txBody>
      </p:sp>
      <p:grpSp>
        <p:nvGrpSpPr>
          <p:cNvPr id="1033" name="Group 28"/>
          <p:cNvGrpSpPr>
            <a:grpSpLocks/>
          </p:cNvGrpSpPr>
          <p:nvPr/>
        </p:nvGrpSpPr>
        <p:grpSpPr bwMode="auto">
          <a:xfrm>
            <a:off x="-285750" y="-27384"/>
            <a:ext cx="2000250" cy="7011988"/>
            <a:chOff x="-285751" y="-11113"/>
            <a:chExt cx="1857375" cy="6869114"/>
          </a:xfrm>
        </p:grpSpPr>
        <p:pic>
          <p:nvPicPr>
            <p:cNvPr id="1034" name="Picture 12"/>
            <p:cNvPicPr>
              <a:picLocks noChangeAspect="1"/>
            </p:cNvPicPr>
            <p:nvPr userDrawn="1"/>
          </p:nvPicPr>
          <p:blipFill>
            <a:blip r:embed="rId7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 flipH="1">
              <a:off x="-285751" y="1"/>
              <a:ext cx="185737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5" name="Group 2"/>
            <p:cNvGrpSpPr>
              <a:grpSpLocks noChangeAspect="1"/>
            </p:cNvGrpSpPr>
            <p:nvPr userDrawn="1"/>
          </p:nvGrpSpPr>
          <p:grpSpPr bwMode="auto">
            <a:xfrm flipH="1">
              <a:off x="383629" y="-11113"/>
              <a:ext cx="953523" cy="6869113"/>
              <a:chOff x="21531" y="360"/>
              <a:chExt cx="1978" cy="15120"/>
            </a:xfrm>
          </p:grpSpPr>
          <p:sp>
            <p:nvSpPr>
              <p:cNvPr id="15" name="Freeform 3"/>
              <p:cNvSpPr>
                <a:spLocks/>
              </p:cNvSpPr>
              <p:nvPr/>
            </p:nvSpPr>
            <p:spPr bwMode="auto">
              <a:xfrm>
                <a:off x="21531" y="360"/>
                <a:ext cx="1856" cy="15120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0" y="3172"/>
                  </a:cxn>
                </a:cxnLst>
                <a:rect l="0" t="0" r="r" b="b"/>
                <a:pathLst>
                  <a:path w="387" h="3172">
                    <a:moveTo>
                      <a:pt x="101" y="0"/>
                    </a:moveTo>
                    <a:cubicBezTo>
                      <a:pt x="387" y="1404"/>
                      <a:pt x="122" y="2697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16" name="Freeform 4"/>
              <p:cNvSpPr>
                <a:spLocks/>
              </p:cNvSpPr>
              <p:nvPr/>
            </p:nvSpPr>
            <p:spPr bwMode="auto">
              <a:xfrm>
                <a:off x="21889" y="360"/>
                <a:ext cx="1599" cy="15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172"/>
                  </a:cxn>
                </a:cxnLst>
                <a:rect l="0" t="0" r="r" b="b"/>
                <a:pathLst>
                  <a:path w="334" h="3172">
                    <a:moveTo>
                      <a:pt x="0" y="0"/>
                    </a:moveTo>
                    <a:cubicBezTo>
                      <a:pt x="334" y="1375"/>
                      <a:pt x="126" y="2664"/>
                      <a:pt x="16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21864" y="360"/>
                <a:ext cx="1645" cy="1512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3172"/>
                  </a:cxn>
                </a:cxnLst>
                <a:rect l="0" t="0" r="r" b="b"/>
                <a:pathLst>
                  <a:path w="343" h="3172">
                    <a:moveTo>
                      <a:pt x="28" y="0"/>
                    </a:moveTo>
                    <a:cubicBezTo>
                      <a:pt x="343" y="1379"/>
                      <a:pt x="117" y="2666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</p:grp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98" r:id="rId3"/>
    <p:sldLayoutId id="2147483799" r:id="rId4"/>
    <p:sldLayoutId id="2147483800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baseline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5"/>
        </a:buClr>
        <a:buSzPct val="90000"/>
        <a:buFont typeface="Wingdings" pitchFamily="2" charset="2"/>
        <a:buChar char="n"/>
        <a:defRPr sz="2800" baseline="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5"/>
        </a:buClr>
        <a:buSzPct val="75000"/>
        <a:buFont typeface="Wingdings" pitchFamily="2" charset="2"/>
        <a:buChar char="n"/>
        <a:defRPr sz="2600" baseline="0">
          <a:solidFill>
            <a:schemeClr val="bg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5"/>
        </a:buClr>
        <a:buSzPct val="55000"/>
        <a:buFont typeface="Wingdings" pitchFamily="2" charset="2"/>
        <a:buChar char="n"/>
        <a:defRPr sz="2300" baseline="0">
          <a:solidFill>
            <a:schemeClr val="bg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CBF22-98C1-4A3B-90CF-D4740661052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 rot="16200000">
            <a:off x="4750579" y="-2464620"/>
            <a:ext cx="500066" cy="8286776"/>
            <a:chOff x="21532" y="360"/>
            <a:chExt cx="2157" cy="15120"/>
          </a:xfr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grpSpPr>
        <p:sp>
          <p:nvSpPr>
            <p:cNvPr id="21" name="Freeform 33"/>
            <p:cNvSpPr>
              <a:spLocks/>
            </p:cNvSpPr>
            <p:nvPr/>
          </p:nvSpPr>
          <p:spPr bwMode="auto">
            <a:xfrm>
              <a:off x="21528" y="360"/>
              <a:ext cx="1856" cy="15120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0" y="3172"/>
                </a:cxn>
              </a:cxnLst>
              <a:rect l="0" t="0" r="r" b="b"/>
              <a:pathLst>
                <a:path w="387" h="3172">
                  <a:moveTo>
                    <a:pt x="101" y="0"/>
                  </a:moveTo>
                  <a:cubicBezTo>
                    <a:pt x="387" y="1404"/>
                    <a:pt x="122" y="2697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21881" y="360"/>
              <a:ext cx="1604" cy="15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172"/>
                </a:cxn>
              </a:cxnLst>
              <a:rect l="0" t="0" r="r" b="b"/>
              <a:pathLst>
                <a:path w="334" h="3172">
                  <a:moveTo>
                    <a:pt x="0" y="0"/>
                  </a:moveTo>
                  <a:cubicBezTo>
                    <a:pt x="334" y="1375"/>
                    <a:pt x="126" y="2664"/>
                    <a:pt x="16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3" name="Freeform 35"/>
            <p:cNvSpPr>
              <a:spLocks/>
            </p:cNvSpPr>
            <p:nvPr/>
          </p:nvSpPr>
          <p:spPr bwMode="auto">
            <a:xfrm>
              <a:off x="22064" y="360"/>
              <a:ext cx="1625" cy="1512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3172"/>
                </a:cxn>
              </a:cxnLst>
              <a:rect l="0" t="0" r="r" b="b"/>
              <a:pathLst>
                <a:path w="339" h="3172">
                  <a:moveTo>
                    <a:pt x="21" y="0"/>
                  </a:moveTo>
                  <a:cubicBezTo>
                    <a:pt x="339" y="1377"/>
                    <a:pt x="116" y="2664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21863" y="360"/>
              <a:ext cx="1643" cy="1512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3172"/>
                </a:cxn>
              </a:cxnLst>
              <a:rect l="0" t="0" r="r" b="b"/>
              <a:pathLst>
                <a:path w="343" h="3172">
                  <a:moveTo>
                    <a:pt x="28" y="0"/>
                  </a:moveTo>
                  <a:cubicBezTo>
                    <a:pt x="343" y="1379"/>
                    <a:pt x="117" y="2666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5" name="Freeform 37"/>
            <p:cNvSpPr>
              <a:spLocks/>
            </p:cNvSpPr>
            <p:nvPr/>
          </p:nvSpPr>
          <p:spPr bwMode="auto">
            <a:xfrm>
              <a:off x="21698" y="360"/>
              <a:ext cx="1621" cy="1512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3172"/>
                </a:cxn>
              </a:cxnLst>
              <a:rect l="0" t="0" r="r" b="b"/>
              <a:pathLst>
                <a:path w="338" h="3172">
                  <a:moveTo>
                    <a:pt x="20" y="0"/>
                  </a:moveTo>
                  <a:cubicBezTo>
                    <a:pt x="338" y="1378"/>
                    <a:pt x="116" y="2664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5735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28813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277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0DF92A19-E6FC-432F-838E-DC2A63A878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pic>
        <p:nvPicPr>
          <p:cNvPr id="2056" name="Picture 3" descr="AUT UNI LOGO 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588" y="6296025"/>
            <a:ext cx="6016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4" descr="ic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7538" y="6323013"/>
            <a:ext cx="1176337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8" name="Group 25"/>
          <p:cNvGrpSpPr>
            <a:grpSpLocks/>
          </p:cNvGrpSpPr>
          <p:nvPr/>
        </p:nvGrpSpPr>
        <p:grpSpPr bwMode="auto">
          <a:xfrm>
            <a:off x="-285750" y="-11113"/>
            <a:ext cx="2000250" cy="7011988"/>
            <a:chOff x="-285751" y="-11113"/>
            <a:chExt cx="1857375" cy="6869114"/>
          </a:xfrm>
        </p:grpSpPr>
        <p:pic>
          <p:nvPicPr>
            <p:cNvPr id="2059" name="Picture 12"/>
            <p:cNvPicPr>
              <a:picLocks noChangeAspect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-285751" y="1"/>
              <a:ext cx="185737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60" name="Group 2"/>
            <p:cNvGrpSpPr>
              <a:grpSpLocks noChangeAspect="1"/>
            </p:cNvGrpSpPr>
            <p:nvPr userDrawn="1"/>
          </p:nvGrpSpPr>
          <p:grpSpPr bwMode="auto">
            <a:xfrm flipH="1">
              <a:off x="296852" y="-11113"/>
              <a:ext cx="1039813" cy="6869113"/>
              <a:chOff x="21532" y="360"/>
              <a:chExt cx="2157" cy="15120"/>
            </a:xfrm>
          </p:grpSpPr>
          <p:sp>
            <p:nvSpPr>
              <p:cNvPr id="29" name="Freeform 3"/>
              <p:cNvSpPr>
                <a:spLocks/>
              </p:cNvSpPr>
              <p:nvPr/>
            </p:nvSpPr>
            <p:spPr bwMode="auto">
              <a:xfrm>
                <a:off x="21531" y="360"/>
                <a:ext cx="1856" cy="15120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0" y="3172"/>
                  </a:cxn>
                </a:cxnLst>
                <a:rect l="0" t="0" r="r" b="b"/>
                <a:pathLst>
                  <a:path w="387" h="3172">
                    <a:moveTo>
                      <a:pt x="101" y="0"/>
                    </a:moveTo>
                    <a:cubicBezTo>
                      <a:pt x="387" y="1404"/>
                      <a:pt x="122" y="2697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0" name="Freeform 4"/>
              <p:cNvSpPr>
                <a:spLocks/>
              </p:cNvSpPr>
              <p:nvPr/>
            </p:nvSpPr>
            <p:spPr bwMode="auto">
              <a:xfrm>
                <a:off x="21889" y="360"/>
                <a:ext cx="1599" cy="15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172"/>
                  </a:cxn>
                </a:cxnLst>
                <a:rect l="0" t="0" r="r" b="b"/>
                <a:pathLst>
                  <a:path w="334" h="3172">
                    <a:moveTo>
                      <a:pt x="0" y="0"/>
                    </a:moveTo>
                    <a:cubicBezTo>
                      <a:pt x="334" y="1375"/>
                      <a:pt x="126" y="2664"/>
                      <a:pt x="16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22063" y="360"/>
                <a:ext cx="1627" cy="1512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3172"/>
                  </a:cxn>
                </a:cxnLst>
                <a:rect l="0" t="0" r="r" b="b"/>
                <a:pathLst>
                  <a:path w="339" h="3172">
                    <a:moveTo>
                      <a:pt x="21" y="0"/>
                    </a:moveTo>
                    <a:cubicBezTo>
                      <a:pt x="339" y="1377"/>
                      <a:pt x="116" y="2664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EFB32F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21864" y="360"/>
                <a:ext cx="1645" cy="1512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3172"/>
                  </a:cxn>
                </a:cxnLst>
                <a:rect l="0" t="0" r="r" b="b"/>
                <a:pathLst>
                  <a:path w="343" h="3172">
                    <a:moveTo>
                      <a:pt x="28" y="0"/>
                    </a:moveTo>
                    <a:cubicBezTo>
                      <a:pt x="343" y="1379"/>
                      <a:pt x="117" y="2666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21702" y="360"/>
                <a:ext cx="1621" cy="1512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3172"/>
                  </a:cxn>
                </a:cxnLst>
                <a:rect l="0" t="0" r="r" b="b"/>
                <a:pathLst>
                  <a:path w="338" h="3172">
                    <a:moveTo>
                      <a:pt x="20" y="0"/>
                    </a:moveTo>
                    <a:cubicBezTo>
                      <a:pt x="338" y="1378"/>
                      <a:pt x="116" y="2664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EFB32F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</p:grp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0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/>
          <p:cNvGrpSpPr>
            <a:grpSpLocks/>
          </p:cNvGrpSpPr>
          <p:nvPr/>
        </p:nvGrpSpPr>
        <p:grpSpPr bwMode="auto">
          <a:xfrm rot="16200000">
            <a:off x="4750579" y="-3679064"/>
            <a:ext cx="500066" cy="8286776"/>
            <a:chOff x="21532" y="360"/>
            <a:chExt cx="2157" cy="15120"/>
          </a:xfr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grpSpPr>
        <p:sp>
          <p:nvSpPr>
            <p:cNvPr id="21" name="Freeform 33"/>
            <p:cNvSpPr>
              <a:spLocks/>
            </p:cNvSpPr>
            <p:nvPr/>
          </p:nvSpPr>
          <p:spPr bwMode="auto">
            <a:xfrm>
              <a:off x="21528" y="360"/>
              <a:ext cx="1856" cy="15120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0" y="3172"/>
                </a:cxn>
              </a:cxnLst>
              <a:rect l="0" t="0" r="r" b="b"/>
              <a:pathLst>
                <a:path w="387" h="3172">
                  <a:moveTo>
                    <a:pt x="101" y="0"/>
                  </a:moveTo>
                  <a:cubicBezTo>
                    <a:pt x="387" y="1404"/>
                    <a:pt x="122" y="2697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21881" y="360"/>
              <a:ext cx="1604" cy="15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172"/>
                </a:cxn>
              </a:cxnLst>
              <a:rect l="0" t="0" r="r" b="b"/>
              <a:pathLst>
                <a:path w="334" h="3172">
                  <a:moveTo>
                    <a:pt x="0" y="0"/>
                  </a:moveTo>
                  <a:cubicBezTo>
                    <a:pt x="334" y="1375"/>
                    <a:pt x="126" y="2664"/>
                    <a:pt x="16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3" name="Freeform 35"/>
            <p:cNvSpPr>
              <a:spLocks/>
            </p:cNvSpPr>
            <p:nvPr/>
          </p:nvSpPr>
          <p:spPr bwMode="auto">
            <a:xfrm>
              <a:off x="22064" y="360"/>
              <a:ext cx="1625" cy="1512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3172"/>
                </a:cxn>
              </a:cxnLst>
              <a:rect l="0" t="0" r="r" b="b"/>
              <a:pathLst>
                <a:path w="339" h="3172">
                  <a:moveTo>
                    <a:pt x="21" y="0"/>
                  </a:moveTo>
                  <a:cubicBezTo>
                    <a:pt x="339" y="1377"/>
                    <a:pt x="116" y="2664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21863" y="360"/>
              <a:ext cx="1643" cy="1512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3172"/>
                </a:cxn>
              </a:cxnLst>
              <a:rect l="0" t="0" r="r" b="b"/>
              <a:pathLst>
                <a:path w="343" h="3172">
                  <a:moveTo>
                    <a:pt x="28" y="0"/>
                  </a:moveTo>
                  <a:cubicBezTo>
                    <a:pt x="343" y="1379"/>
                    <a:pt x="117" y="2666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5" name="Freeform 37"/>
            <p:cNvSpPr>
              <a:spLocks/>
            </p:cNvSpPr>
            <p:nvPr/>
          </p:nvSpPr>
          <p:spPr bwMode="auto">
            <a:xfrm>
              <a:off x="21698" y="360"/>
              <a:ext cx="1621" cy="1512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3172"/>
                </a:cxn>
              </a:cxnLst>
              <a:rect l="0" t="0" r="r" b="b"/>
              <a:pathLst>
                <a:path w="338" h="3172">
                  <a:moveTo>
                    <a:pt x="20" y="0"/>
                  </a:moveTo>
                  <a:cubicBezTo>
                    <a:pt x="338" y="1378"/>
                    <a:pt x="116" y="2664"/>
                    <a:pt x="0" y="3172"/>
                  </a:cubicBezTo>
                </a:path>
              </a:pathLst>
            </a:custGeom>
            <a:noFill/>
            <a:ln w="12700">
              <a:solidFill>
                <a:srgbClr val="FF8A2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NZ"/>
            </a:p>
          </p:txBody>
        </p:sp>
      </p:grpSp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571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277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5B261883-8EF9-41D6-A275-DA5C32858D8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pic>
        <p:nvPicPr>
          <p:cNvPr id="3080" name="Picture 3" descr="AUT UNI LOGO bl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6588" y="6296025"/>
            <a:ext cx="6016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4" descr="icd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7538" y="6323013"/>
            <a:ext cx="1176337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82" name="Group 25"/>
          <p:cNvGrpSpPr>
            <a:grpSpLocks/>
          </p:cNvGrpSpPr>
          <p:nvPr/>
        </p:nvGrpSpPr>
        <p:grpSpPr bwMode="auto">
          <a:xfrm>
            <a:off x="-285750" y="-11113"/>
            <a:ext cx="2000250" cy="7011988"/>
            <a:chOff x="-285751" y="-11113"/>
            <a:chExt cx="1857375" cy="6869114"/>
          </a:xfrm>
        </p:grpSpPr>
        <p:pic>
          <p:nvPicPr>
            <p:cNvPr id="3083" name="Picture 12"/>
            <p:cNvPicPr>
              <a:picLocks noChangeAspect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-285751" y="1"/>
              <a:ext cx="1857375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084" name="Group 2"/>
            <p:cNvGrpSpPr>
              <a:grpSpLocks noChangeAspect="1"/>
            </p:cNvGrpSpPr>
            <p:nvPr userDrawn="1"/>
          </p:nvGrpSpPr>
          <p:grpSpPr bwMode="auto">
            <a:xfrm flipH="1">
              <a:off x="296852" y="-11113"/>
              <a:ext cx="1039813" cy="6869113"/>
              <a:chOff x="21532" y="360"/>
              <a:chExt cx="2157" cy="15120"/>
            </a:xfrm>
          </p:grpSpPr>
          <p:sp>
            <p:nvSpPr>
              <p:cNvPr id="29" name="Freeform 3"/>
              <p:cNvSpPr>
                <a:spLocks/>
              </p:cNvSpPr>
              <p:nvPr/>
            </p:nvSpPr>
            <p:spPr bwMode="auto">
              <a:xfrm>
                <a:off x="21531" y="360"/>
                <a:ext cx="1856" cy="15120"/>
              </a:xfrm>
              <a:custGeom>
                <a:avLst/>
                <a:gdLst/>
                <a:ahLst/>
                <a:cxnLst>
                  <a:cxn ang="0">
                    <a:pos x="101" y="0"/>
                  </a:cxn>
                  <a:cxn ang="0">
                    <a:pos x="0" y="3172"/>
                  </a:cxn>
                </a:cxnLst>
                <a:rect l="0" t="0" r="r" b="b"/>
                <a:pathLst>
                  <a:path w="387" h="3172">
                    <a:moveTo>
                      <a:pt x="101" y="0"/>
                    </a:moveTo>
                    <a:cubicBezTo>
                      <a:pt x="387" y="1404"/>
                      <a:pt x="122" y="2697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0" name="Freeform 4"/>
              <p:cNvSpPr>
                <a:spLocks/>
              </p:cNvSpPr>
              <p:nvPr/>
            </p:nvSpPr>
            <p:spPr bwMode="auto">
              <a:xfrm>
                <a:off x="21889" y="360"/>
                <a:ext cx="1599" cy="15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172"/>
                  </a:cxn>
                </a:cxnLst>
                <a:rect l="0" t="0" r="r" b="b"/>
                <a:pathLst>
                  <a:path w="334" h="3172">
                    <a:moveTo>
                      <a:pt x="0" y="0"/>
                    </a:moveTo>
                    <a:cubicBezTo>
                      <a:pt x="334" y="1375"/>
                      <a:pt x="126" y="2664"/>
                      <a:pt x="16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22063" y="360"/>
                <a:ext cx="1627" cy="1512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3172"/>
                  </a:cxn>
                </a:cxnLst>
                <a:rect l="0" t="0" r="r" b="b"/>
                <a:pathLst>
                  <a:path w="339" h="3172">
                    <a:moveTo>
                      <a:pt x="21" y="0"/>
                    </a:moveTo>
                    <a:cubicBezTo>
                      <a:pt x="339" y="1377"/>
                      <a:pt x="116" y="2664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EFB32F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21864" y="360"/>
                <a:ext cx="1645" cy="1512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3172"/>
                  </a:cxn>
                </a:cxnLst>
                <a:rect l="0" t="0" r="r" b="b"/>
                <a:pathLst>
                  <a:path w="343" h="3172">
                    <a:moveTo>
                      <a:pt x="28" y="0"/>
                    </a:moveTo>
                    <a:cubicBezTo>
                      <a:pt x="343" y="1379"/>
                      <a:pt x="117" y="2666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FFFFFE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21702" y="360"/>
                <a:ext cx="1621" cy="1512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3172"/>
                  </a:cxn>
                </a:cxnLst>
                <a:rect l="0" t="0" r="r" b="b"/>
                <a:pathLst>
                  <a:path w="338" h="3172">
                    <a:moveTo>
                      <a:pt x="20" y="0"/>
                    </a:moveTo>
                    <a:cubicBezTo>
                      <a:pt x="338" y="1378"/>
                      <a:pt x="116" y="2664"/>
                      <a:pt x="0" y="3172"/>
                    </a:cubicBezTo>
                  </a:path>
                </a:pathLst>
              </a:custGeom>
              <a:noFill/>
              <a:ln w="6350">
                <a:solidFill>
                  <a:srgbClr val="EFB32F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NZ"/>
              </a:p>
            </p:txBody>
          </p:sp>
        </p:grp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hlink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file:///I:\Applied_Humanities\Institute_of_Culture_Discourse_and_Communication\Admin%20files\letterhead\:::AUT%20UNI%20LOGO%20blu.ti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file:///I:\Applied_Humanities\Institute_of_Culture_Discourse_and_Communication\Admin%20files\letterhead\:::AUT%20UNI%20LOGO%20blu.tif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nc-sa/2.0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internetproject.net" TargetMode="External"/><Relationship Id="rId2" Type="http://schemas.openxmlformats.org/officeDocument/2006/relationships/hyperlink" Target="http://www.wipnz.aut.ac.nz" TargetMode="Externa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file:///I:\Applied_Humanities\Institute_of_Culture_Discourse_and_Communication\Admin%20files\letterhead\:::AUT%20UNI%20LOGO%20blu.tif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file:///I:\Applied_Humanities\Institute_of_Culture_Discourse_and_Communication\Admin%20files\letterhead\:::AUT%20UNI%20LOGO%20blu.t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50000"/>
              </a:lnSpc>
              <a:buNone/>
            </a:pPr>
            <a:endParaRPr lang="en-US" sz="4800" dirty="0">
              <a:solidFill>
                <a:schemeClr val="accent5">
                  <a:lumMod val="75000"/>
                </a:schemeClr>
              </a:solidFill>
              <a:latin typeface="Cambria"/>
              <a:cs typeface="Cambria"/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sz="4800" dirty="0">
                <a:solidFill>
                  <a:schemeClr val="accent5">
                    <a:lumMod val="75000"/>
                  </a:schemeClr>
                </a:solidFill>
                <a:latin typeface="Cambria"/>
                <a:cs typeface="Cambria"/>
              </a:rPr>
              <a:t> </a:t>
            </a:r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  <a:latin typeface="Cambria"/>
                <a:cs typeface="Cambria"/>
              </a:rPr>
              <a:t> World Internet Project</a:t>
            </a:r>
          </a:p>
          <a:p>
            <a:pPr marL="0" indent="0">
              <a:buNone/>
            </a:pPr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  <a:latin typeface="Cambria"/>
                <a:cs typeface="Cambria"/>
              </a:rPr>
              <a:t>  New Zealand</a:t>
            </a:r>
            <a:endParaRPr lang="en-US" sz="4800" dirty="0">
              <a:solidFill>
                <a:schemeClr val="accent5">
                  <a:lumMod val="75000"/>
                </a:schemeClr>
              </a:solidFill>
              <a:latin typeface="Cambria"/>
              <a:cs typeface="Cambria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>
              <a:solidFill>
                <a:srgbClr val="31859C"/>
              </a:solidFill>
              <a:latin typeface="Cambria"/>
              <a:cs typeface="Cambria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31859C"/>
                </a:solidFill>
                <a:latin typeface="Cambria"/>
                <a:cs typeface="Cambria"/>
              </a:rPr>
              <a:t>      Philippa Smith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31859C"/>
                </a:solidFill>
                <a:latin typeface="Cambria"/>
                <a:cs typeface="Cambria"/>
              </a:rPr>
              <a:t>      Executive director, </a:t>
            </a:r>
            <a:r>
              <a:rPr lang="en-US" sz="2400" dirty="0" smtClean="0">
                <a:solidFill>
                  <a:srgbClr val="31859C"/>
                </a:solidFill>
                <a:latin typeface="Cambria"/>
                <a:cs typeface="Cambria"/>
              </a:rPr>
              <a:t>WIPNZ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31859C"/>
                </a:solidFill>
                <a:latin typeface="Cambria"/>
                <a:cs typeface="Cambria"/>
              </a:rPr>
              <a:t>	</a:t>
            </a:r>
            <a:r>
              <a:rPr lang="en-US" sz="2400" dirty="0" err="1" smtClean="0">
                <a:solidFill>
                  <a:srgbClr val="31859C"/>
                </a:solidFill>
                <a:latin typeface="Cambria"/>
                <a:cs typeface="Cambria"/>
              </a:rPr>
              <a:t>Nethui</a:t>
            </a:r>
            <a:r>
              <a:rPr lang="en-US" sz="2400" dirty="0" smtClean="0">
                <a:solidFill>
                  <a:srgbClr val="31859C"/>
                </a:solidFill>
                <a:latin typeface="Cambria"/>
                <a:cs typeface="Cambria"/>
              </a:rPr>
              <a:t>, 9-11 July, 2014</a:t>
            </a:r>
            <a:endParaRPr lang="en-US" sz="2400" dirty="0">
              <a:solidFill>
                <a:srgbClr val="31859C"/>
              </a:solidFill>
              <a:latin typeface="Cambria"/>
              <a:cs typeface="Cambri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5" name="Picture 3" descr="I:\Applied_Humanities\Institute_of_Culture_Discourse_and_Communication\Admin files\letterhead\:::AUT UNI LOGO blu.t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308304" y="476672"/>
            <a:ext cx="796921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I:\Culture_and_Society\Institute_of_Culture_Discourse_and_Communication\WIP\2013\Report\Logos\ICDC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472470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31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1152128"/>
          </a:xfrm>
        </p:spPr>
        <p:txBody>
          <a:bodyPr>
            <a:noAutofit/>
          </a:bodyPr>
          <a:lstStyle/>
          <a:p>
            <a:endParaRPr lang="en-NZ" sz="1800" dirty="0" smtClean="0"/>
          </a:p>
          <a:p>
            <a:r>
              <a:rPr lang="en-NZ" sz="3200" dirty="0" smtClean="0"/>
              <a:t>Use of wireless devices </a:t>
            </a:r>
            <a:endParaRPr lang="en-NZ" sz="2800" dirty="0" smtClean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91734490"/>
              </p:ext>
            </p:extLst>
          </p:nvPr>
        </p:nvGraphicFramePr>
        <p:xfrm>
          <a:off x="1403648" y="1988840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4283968" y="6453336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Users | </a:t>
            </a:r>
            <a:r>
              <a:rPr lang="en-NZ" sz="1100" dirty="0" smtClean="0">
                <a:solidFill>
                  <a:schemeClr val="bg2"/>
                </a:solidFill>
              </a:rPr>
              <a:t>Note</a:t>
            </a:r>
            <a:r>
              <a:rPr lang="en-NZ" sz="1100" dirty="0">
                <a:solidFill>
                  <a:schemeClr val="bg2"/>
                </a:solidFill>
              </a:rPr>
              <a:t>: different questionnaire wording in different years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95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16632"/>
            <a:ext cx="7272808" cy="1152128"/>
          </a:xfrm>
        </p:spPr>
        <p:txBody>
          <a:bodyPr>
            <a:noAutofit/>
          </a:bodyPr>
          <a:lstStyle/>
          <a:p>
            <a:endParaRPr lang="en-NZ" sz="1800" dirty="0" smtClean="0"/>
          </a:p>
          <a:p>
            <a:r>
              <a:rPr lang="en-NZ" sz="3200" dirty="0" smtClean="0"/>
              <a:t>Device in household by income </a:t>
            </a:r>
            <a:endParaRPr lang="en-NZ" sz="2800" b="1" dirty="0" smtClean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811003418"/>
              </p:ext>
            </p:extLst>
          </p:nvPr>
        </p:nvGraphicFramePr>
        <p:xfrm>
          <a:off x="1332000" y="1772816"/>
          <a:ext cx="7560480" cy="471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7884368" y="6453336"/>
            <a:ext cx="97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04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NZ" sz="3600" dirty="0" smtClean="0"/>
              <a:t>Phone calls over the internet </a:t>
            </a:r>
            <a:br>
              <a:rPr lang="en-NZ" sz="3600" dirty="0" smtClean="0"/>
            </a:br>
            <a:r>
              <a:rPr lang="en-NZ" sz="3600" dirty="0" smtClean="0"/>
              <a:t>(including video calls)</a:t>
            </a:r>
            <a:endParaRPr lang="en-NZ" sz="3200" dirty="0" smtClean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25730980"/>
              </p:ext>
            </p:extLst>
          </p:nvPr>
        </p:nvGraphicFramePr>
        <p:xfrm>
          <a:off x="1403648" y="2204864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7884368" y="6453336"/>
            <a:ext cx="97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9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endParaRPr lang="en-NZ" sz="2000" dirty="0" smtClean="0"/>
          </a:p>
          <a:p>
            <a:r>
              <a:rPr lang="en-NZ" sz="3600" dirty="0" smtClean="0"/>
              <a:t>Social networking site membership</a:t>
            </a:r>
            <a:endParaRPr lang="en-NZ" sz="3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7812360" y="6453336"/>
            <a:ext cx="10436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195519514"/>
              </p:ext>
            </p:extLst>
          </p:nvPr>
        </p:nvGraphicFramePr>
        <p:xfrm>
          <a:off x="1331640" y="1916832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518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1152128"/>
          </a:xfrm>
        </p:spPr>
        <p:txBody>
          <a:bodyPr>
            <a:noAutofit/>
          </a:bodyPr>
          <a:lstStyle/>
          <a:p>
            <a:endParaRPr lang="en-NZ" sz="2000" dirty="0" smtClean="0"/>
          </a:p>
          <a:p>
            <a:r>
              <a:rPr lang="en-NZ" sz="3600" dirty="0" smtClean="0"/>
              <a:t>Online consumer activities</a:t>
            </a:r>
            <a:endParaRPr lang="en-NZ" sz="3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7884368" y="6453336"/>
            <a:ext cx="97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28559"/>
              </p:ext>
            </p:extLst>
          </p:nvPr>
        </p:nvGraphicFramePr>
        <p:xfrm>
          <a:off x="1331640" y="1772816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573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1152128"/>
          </a:xfrm>
        </p:spPr>
        <p:txBody>
          <a:bodyPr>
            <a:noAutofit/>
          </a:bodyPr>
          <a:lstStyle/>
          <a:p>
            <a:endParaRPr lang="en-NZ" sz="1800" dirty="0" smtClean="0"/>
          </a:p>
          <a:p>
            <a:r>
              <a:rPr lang="en-NZ" sz="3600" dirty="0" smtClean="0"/>
              <a:t>NZ a leader in online purchasing</a:t>
            </a:r>
            <a:endParaRPr lang="en-NZ" sz="3200" dirty="0" smtClean="0"/>
          </a:p>
        </p:txBody>
      </p:sp>
      <p:pic>
        <p:nvPicPr>
          <p:cNvPr id="4" name="Picture 3" descr="Ewing Repor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556792"/>
            <a:ext cx="6035399" cy="516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9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1152128"/>
          </a:xfrm>
        </p:spPr>
        <p:txBody>
          <a:bodyPr>
            <a:noAutofit/>
          </a:bodyPr>
          <a:lstStyle/>
          <a:p>
            <a:endParaRPr lang="en-NZ" sz="2000" dirty="0" smtClean="0"/>
          </a:p>
          <a:p>
            <a:r>
              <a:rPr lang="en-NZ" sz="3200" dirty="0" smtClean="0"/>
              <a:t>Internet security issues</a:t>
            </a:r>
          </a:p>
        </p:txBody>
      </p:sp>
      <p:sp>
        <p:nvSpPr>
          <p:cNvPr id="3" name="Rectangle 2"/>
          <p:cNvSpPr/>
          <p:nvPr/>
        </p:nvSpPr>
        <p:spPr>
          <a:xfrm>
            <a:off x="7884368" y="6453336"/>
            <a:ext cx="97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05217696"/>
              </p:ext>
            </p:extLst>
          </p:nvPr>
        </p:nvGraphicFramePr>
        <p:xfrm>
          <a:off x="1331640" y="1916832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568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1152128"/>
          </a:xfrm>
        </p:spPr>
        <p:txBody>
          <a:bodyPr>
            <a:noAutofit/>
          </a:bodyPr>
          <a:lstStyle/>
          <a:p>
            <a:endParaRPr lang="en-NZ" sz="1800" dirty="0"/>
          </a:p>
          <a:p>
            <a:r>
              <a:rPr lang="en-NZ" sz="2800" dirty="0" smtClean="0"/>
              <a:t>Government/Council services online</a:t>
            </a:r>
            <a:r>
              <a:rPr lang="en-NZ" sz="3200" dirty="0" smtClean="0"/>
              <a:t>	</a:t>
            </a:r>
            <a:endParaRPr lang="en-NZ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7884368" y="6453336"/>
            <a:ext cx="97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41170911"/>
              </p:ext>
            </p:extLst>
          </p:nvPr>
        </p:nvGraphicFramePr>
        <p:xfrm>
          <a:off x="1331640" y="1916832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810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1152128"/>
          </a:xfrm>
        </p:spPr>
        <p:txBody>
          <a:bodyPr>
            <a:noAutofit/>
          </a:bodyPr>
          <a:lstStyle/>
          <a:p>
            <a:endParaRPr lang="en-NZ" sz="2000" dirty="0" smtClean="0"/>
          </a:p>
          <a:p>
            <a:r>
              <a:rPr lang="en-NZ" sz="3200" dirty="0" smtClean="0"/>
              <a:t>Opinions about internet governance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84368" y="6453336"/>
            <a:ext cx="97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12403096"/>
              </p:ext>
            </p:extLst>
          </p:nvPr>
        </p:nvGraphicFramePr>
        <p:xfrm>
          <a:off x="1403648" y="1988840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508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16632"/>
            <a:ext cx="7272808" cy="1080120"/>
          </a:xfrm>
        </p:spPr>
        <p:txBody>
          <a:bodyPr>
            <a:normAutofit fontScale="92500"/>
          </a:bodyPr>
          <a:lstStyle/>
          <a:p>
            <a:endParaRPr lang="en-NZ" sz="1600" dirty="0" smtClean="0"/>
          </a:p>
          <a:p>
            <a:r>
              <a:rPr lang="en-NZ" sz="3200" dirty="0" smtClean="0"/>
              <a:t>Importance of the internet to everyday life</a:t>
            </a:r>
            <a:endParaRPr lang="en-NZ" sz="32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63458199"/>
              </p:ext>
            </p:extLst>
          </p:nvPr>
        </p:nvGraphicFramePr>
        <p:xfrm>
          <a:off x="1403648" y="1772816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7020272" y="6453336"/>
            <a:ext cx="18356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All respondents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700808"/>
            <a:ext cx="3573512" cy="476468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NZ" dirty="0" smtClean="0"/>
          </a:p>
          <a:p>
            <a:r>
              <a:rPr lang="en-NZ" dirty="0" smtClean="0"/>
              <a:t>Digital immigrant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53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16632"/>
            <a:ext cx="7272808" cy="1080120"/>
          </a:xfrm>
        </p:spPr>
        <p:txBody>
          <a:bodyPr>
            <a:normAutofit fontScale="92500" lnSpcReduction="20000"/>
          </a:bodyPr>
          <a:lstStyle/>
          <a:p>
            <a:endParaRPr lang="en-NZ" sz="1600" dirty="0" smtClean="0"/>
          </a:p>
          <a:p>
            <a:r>
              <a:rPr lang="en-NZ" sz="3200" dirty="0" smtClean="0"/>
              <a:t>Importance of internet as a source of information and entertainment, by age</a:t>
            </a:r>
            <a:endParaRPr lang="en-NZ" sz="3200" dirty="0"/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1331640" y="1844824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7164288" y="6453336"/>
            <a:ext cx="16916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All respondents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endParaRPr lang="en-US" sz="2000" dirty="0" smtClean="0"/>
          </a:p>
          <a:p>
            <a:r>
              <a:rPr lang="en-US" sz="3200" dirty="0" smtClean="0"/>
              <a:t>User status by area</a:t>
            </a:r>
            <a:endParaRPr lang="en-NZ" sz="3200" dirty="0" smtClean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36049444"/>
              </p:ext>
            </p:extLst>
          </p:nvPr>
        </p:nvGraphicFramePr>
        <p:xfrm>
          <a:off x="1331640" y="1772816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7164288" y="6453336"/>
            <a:ext cx="16916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All respondents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0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endParaRPr lang="en-US" sz="400" dirty="0" smtClean="0"/>
          </a:p>
          <a:p>
            <a:r>
              <a:rPr lang="en-US" sz="2800" dirty="0" smtClean="0"/>
              <a:t>User status by ethnicity </a:t>
            </a:r>
            <a:br>
              <a:rPr lang="en-US" sz="2800" dirty="0" smtClean="0"/>
            </a:br>
            <a:r>
              <a:rPr lang="en-US" sz="2800" dirty="0" smtClean="0"/>
              <a:t>for those aged 16–49</a:t>
            </a:r>
            <a:endParaRPr lang="en-NZ" sz="2800" dirty="0" smtClean="0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1403648" y="1700808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2267744" y="6399826"/>
            <a:ext cx="68762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All respondents aged 16-49, and excluding other ethnicities than the four groups shown </a:t>
            </a:r>
          </a:p>
          <a:p>
            <a:r>
              <a:rPr lang="en-NZ" sz="1100" dirty="0" smtClean="0">
                <a:solidFill>
                  <a:schemeClr val="bg2"/>
                </a:solidFill>
              </a:rPr>
              <a:t>Note: Shows only under 50 due to very different age profile of NZ European compared to other ethnicities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0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6000" dirty="0">
                <a:latin typeface="Script MT Bold" panose="03040602040607080904" pitchFamily="66" charset="0"/>
              </a:rPr>
              <a:t>Betty</a:t>
            </a:r>
            <a:r>
              <a:rPr lang="en-US" sz="4400" dirty="0"/>
              <a:t>: Non-user to user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1556792"/>
            <a:ext cx="6032421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mid 70’s, high school educated, low income,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living </a:t>
            </a:r>
            <a:r>
              <a:rPr lang="en-US" dirty="0">
                <a:solidFill>
                  <a:schemeClr val="bg1"/>
                </a:solidFill>
              </a:rPr>
              <a:t>in an urban </a:t>
            </a:r>
            <a:r>
              <a:rPr lang="en-US" dirty="0" err="1" smtClean="0">
                <a:solidFill>
                  <a:schemeClr val="bg1"/>
                </a:solidFill>
              </a:rPr>
              <a:t>centre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2007 non-user, said she was ‘not likely’ to start 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using </a:t>
            </a:r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chemeClr val="bg1"/>
                </a:solidFill>
              </a:rPr>
              <a:t>Internet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Radio was primary source of information and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entertainment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2009 started browsing the net for health information,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playing </a:t>
            </a:r>
            <a:r>
              <a:rPr lang="en-US" dirty="0">
                <a:solidFill>
                  <a:schemeClr val="bg1"/>
                </a:solidFill>
              </a:rPr>
              <a:t>games online, and checking emails </a:t>
            </a:r>
            <a:r>
              <a:rPr lang="en-US" dirty="0" smtClean="0">
                <a:solidFill>
                  <a:schemeClr val="bg1"/>
                </a:solidFill>
              </a:rPr>
              <a:t>daily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Felt the internet decreased her contact </a:t>
            </a:r>
            <a:r>
              <a:rPr lang="en-US" dirty="0" smtClean="0">
                <a:solidFill>
                  <a:schemeClr val="bg1"/>
                </a:solidFill>
              </a:rPr>
              <a:t>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 </a:t>
            </a:r>
            <a:r>
              <a:rPr lang="en-US" dirty="0">
                <a:solidFill>
                  <a:schemeClr val="bg1"/>
                </a:solidFill>
              </a:rPr>
              <a:t>local community 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2013 the Internet was ‘very important’ to her daily life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67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6000" dirty="0">
                <a:latin typeface="Script MT Bold" panose="03040602040607080904" pitchFamily="66" charset="0"/>
              </a:rPr>
              <a:t>Crystal</a:t>
            </a:r>
            <a:r>
              <a:rPr lang="en-US" sz="4400" dirty="0"/>
              <a:t>: Confident user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1556792"/>
            <a:ext cx="591700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dirty="0"/>
              <a:t>30s, Asian, tertiary qualification, lives in a main city</a:t>
            </a:r>
          </a:p>
          <a:p>
            <a:pPr marL="457200" indent="-457200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Asian ethnicity, In her 30s, </a:t>
            </a:r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Broadband </a:t>
            </a:r>
            <a:r>
              <a:rPr lang="en-US" dirty="0">
                <a:solidFill>
                  <a:schemeClr val="bg1"/>
                </a:solidFill>
              </a:rPr>
              <a:t>Internet </a:t>
            </a:r>
            <a:r>
              <a:rPr lang="en-US" dirty="0" smtClean="0">
                <a:solidFill>
                  <a:schemeClr val="bg1"/>
                </a:solidFill>
              </a:rPr>
              <a:t>connection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Online activities include email, Facebook, browsing,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games</a:t>
            </a:r>
            <a:r>
              <a:rPr lang="en-US" dirty="0">
                <a:solidFill>
                  <a:schemeClr val="bg1"/>
                </a:solidFill>
              </a:rPr>
              <a:t>, looking for work, chat </a:t>
            </a:r>
            <a:r>
              <a:rPr lang="en-US" dirty="0" smtClean="0">
                <a:solidFill>
                  <a:schemeClr val="bg1"/>
                </a:solidFill>
              </a:rPr>
              <a:t>rooms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Began paying bills </a:t>
            </a:r>
            <a:r>
              <a:rPr lang="en-US" dirty="0" smtClean="0">
                <a:solidFill>
                  <a:schemeClr val="bg1"/>
                </a:solidFill>
              </a:rPr>
              <a:t>online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Used non-English websites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High level of confidence in reliability of information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accessed </a:t>
            </a:r>
            <a:r>
              <a:rPr lang="en-US" dirty="0">
                <a:solidFill>
                  <a:schemeClr val="bg1"/>
                </a:solidFill>
              </a:rPr>
              <a:t>online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39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6000" dirty="0">
                <a:latin typeface="Script MT Bold" panose="03040602040607080904" pitchFamily="66" charset="0"/>
              </a:rPr>
              <a:t>Molly</a:t>
            </a:r>
            <a:r>
              <a:rPr lang="en-US" sz="4400" dirty="0"/>
              <a:t>: Family rules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340768"/>
            <a:ext cx="69409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intermediate </a:t>
            </a:r>
            <a:r>
              <a:rPr lang="en-US" dirty="0">
                <a:solidFill>
                  <a:schemeClr val="bg1"/>
                </a:solidFill>
              </a:rPr>
              <a:t>school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Satisfied with broadband connection at home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Uses Internet in her bedroom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2009 playing games online, listening to music, watching shows and movies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2011 joined Facebook, keeps a blog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Uses the Internet to support learning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House rules include not to visit some sites, not to give out personal information online, not to chat with strangers, not to meet up with someone met online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98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6000" dirty="0">
                <a:latin typeface="Script MT Bold" panose="03040602040607080904" pitchFamily="66" charset="0"/>
              </a:rPr>
              <a:t>Richard</a:t>
            </a:r>
            <a:r>
              <a:rPr lang="en-US" sz="4400" dirty="0"/>
              <a:t>: Alienation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628800"/>
            <a:ext cx="654822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In his 60s, from </a:t>
            </a:r>
            <a:r>
              <a:rPr lang="en-US" dirty="0">
                <a:solidFill>
                  <a:schemeClr val="bg1"/>
                </a:solidFill>
              </a:rPr>
              <a:t>non-user to user, and back </a:t>
            </a:r>
            <a:r>
              <a:rPr lang="en-US" dirty="0" smtClean="0">
                <a:solidFill>
                  <a:schemeClr val="bg1"/>
                </a:solidFill>
              </a:rPr>
              <a:t>again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In 2007, did not have a computer and had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asked </a:t>
            </a:r>
            <a:r>
              <a:rPr lang="en-US" dirty="0">
                <a:solidFill>
                  <a:schemeClr val="bg1"/>
                </a:solidFill>
              </a:rPr>
              <a:t>several people to do things online for </a:t>
            </a:r>
            <a:r>
              <a:rPr lang="en-US" dirty="0" smtClean="0">
                <a:solidFill>
                  <a:schemeClr val="bg1"/>
                </a:solidFill>
              </a:rPr>
              <a:t>him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2009 started using Internet at work, listening to the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radio </a:t>
            </a:r>
            <a:r>
              <a:rPr lang="en-US" dirty="0">
                <a:solidFill>
                  <a:schemeClr val="bg1"/>
                </a:solidFill>
              </a:rPr>
              <a:t>online, streaming music and instant messaging,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felt </a:t>
            </a:r>
            <a:r>
              <a:rPr lang="en-US" dirty="0">
                <a:solidFill>
                  <a:schemeClr val="bg1"/>
                </a:solidFill>
              </a:rPr>
              <a:t>the Internet increased time with </a:t>
            </a:r>
            <a:r>
              <a:rPr lang="en-US" dirty="0" smtClean="0">
                <a:solidFill>
                  <a:schemeClr val="bg1"/>
                </a:solidFill>
              </a:rPr>
              <a:t>family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2011 stopped browsing the web, felt the Internet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decreased </a:t>
            </a:r>
            <a:r>
              <a:rPr lang="en-US" dirty="0">
                <a:solidFill>
                  <a:schemeClr val="bg1"/>
                </a:solidFill>
              </a:rPr>
              <a:t>time spent with </a:t>
            </a:r>
            <a:r>
              <a:rPr lang="en-US" dirty="0" smtClean="0">
                <a:solidFill>
                  <a:schemeClr val="bg1"/>
                </a:solidFill>
              </a:rPr>
              <a:t>family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After 3 years of Internet use, said it was too </a:t>
            </a:r>
            <a:r>
              <a:rPr lang="en-US" dirty="0" smtClean="0">
                <a:solidFill>
                  <a:schemeClr val="bg1"/>
                </a:solidFill>
              </a:rPr>
              <a:t>difficult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 </a:t>
            </a:r>
            <a:r>
              <a:rPr lang="en-US" dirty="0">
                <a:solidFill>
                  <a:schemeClr val="bg1"/>
                </a:solidFill>
              </a:rPr>
              <a:t>and stopped using Internet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76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336104" y="1700808"/>
            <a:ext cx="7772400" cy="496855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Aft>
                <a:spcPts val="1000"/>
              </a:spcAft>
            </a:pPr>
            <a:r>
              <a:rPr lang="en-NZ" dirty="0" smtClean="0"/>
              <a:t>New Zealanders as online consumers, </a:t>
            </a:r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‘digital natives’ increasingly become drivers of new online business models</a:t>
            </a:r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“</a:t>
            </a:r>
            <a:r>
              <a:rPr lang="en-NZ" dirty="0"/>
              <a:t>anytime-anywhere” internet</a:t>
            </a:r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Internet is valued for: </a:t>
            </a:r>
          </a:p>
          <a:p>
            <a:pPr lvl="1" eaLnBrk="1" hangingPunct="1">
              <a:spcAft>
                <a:spcPts val="1000"/>
              </a:spcAft>
            </a:pPr>
            <a:r>
              <a:rPr lang="en-NZ" dirty="0" smtClean="0"/>
              <a:t>Consumer </a:t>
            </a:r>
            <a:r>
              <a:rPr lang="en-NZ" dirty="0"/>
              <a:t>transactions – buying, paying bills</a:t>
            </a:r>
          </a:p>
          <a:p>
            <a:pPr lvl="1" eaLnBrk="1" hangingPunct="1">
              <a:spcAft>
                <a:spcPts val="1000"/>
              </a:spcAft>
            </a:pPr>
            <a:r>
              <a:rPr lang="en-NZ" dirty="0" smtClean="0"/>
              <a:t>Online telecommunications</a:t>
            </a:r>
            <a:endParaRPr lang="en-NZ" dirty="0"/>
          </a:p>
          <a:p>
            <a:pPr lvl="1" eaLnBrk="1" hangingPunct="1">
              <a:spcAft>
                <a:spcPts val="1000"/>
              </a:spcAft>
            </a:pPr>
            <a:r>
              <a:rPr lang="en-NZ" dirty="0"/>
              <a:t>Social </a:t>
            </a:r>
            <a:r>
              <a:rPr lang="en-NZ" dirty="0" smtClean="0"/>
              <a:t>networking</a:t>
            </a:r>
          </a:p>
          <a:p>
            <a:pPr lvl="1" eaLnBrk="1" hangingPunct="1">
              <a:spcAft>
                <a:spcPts val="1000"/>
              </a:spcAft>
            </a:pPr>
            <a:r>
              <a:rPr lang="en-NZ" dirty="0" smtClean="0"/>
              <a:t>Source of Information</a:t>
            </a:r>
            <a:endParaRPr lang="en-NZ" dirty="0"/>
          </a:p>
          <a:p>
            <a:pPr lvl="1" eaLnBrk="1" hangingPunct="1">
              <a:spcAft>
                <a:spcPts val="1000"/>
              </a:spcAft>
            </a:pPr>
            <a:endParaRPr lang="en-NZ" dirty="0"/>
          </a:p>
        </p:txBody>
      </p:sp>
      <p:sp>
        <p:nvSpPr>
          <p:cNvPr id="14339" name="Title 3"/>
          <p:cNvSpPr>
            <a:spLocks noGrp="1"/>
          </p:cNvSpPr>
          <p:nvPr>
            <p:ph type="title" idx="4294967295"/>
          </p:nvPr>
        </p:nvSpPr>
        <p:spPr>
          <a:xfrm>
            <a:off x="1371600" y="260648"/>
            <a:ext cx="7772400" cy="1143000"/>
          </a:xfrm>
        </p:spPr>
        <p:txBody>
          <a:bodyPr/>
          <a:lstStyle/>
          <a:p>
            <a:r>
              <a:rPr lang="en-NZ" dirty="0" smtClean="0">
                <a:solidFill>
                  <a:schemeClr val="accent5">
                    <a:lumMod val="75000"/>
                  </a:schemeClr>
                </a:solidFill>
              </a:rPr>
              <a:t>Discussion Points</a:t>
            </a:r>
          </a:p>
        </p:txBody>
      </p:sp>
    </p:spTree>
    <p:extLst>
      <p:ext uri="{BB962C8B-B14F-4D97-AF65-F5344CB8AC3E}">
        <p14:creationId xmlns:p14="http://schemas.microsoft.com/office/powerpoint/2010/main" val="25323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336104" y="1628800"/>
            <a:ext cx="7772400" cy="4968552"/>
          </a:xfrm>
        </p:spPr>
        <p:txBody>
          <a:bodyPr>
            <a:normAutofit/>
          </a:bodyPr>
          <a:lstStyle/>
          <a:p>
            <a:pPr eaLnBrk="1" hangingPunct="1">
              <a:spcAft>
                <a:spcPts val="1000"/>
              </a:spcAft>
            </a:pPr>
            <a:endParaRPr lang="en-NZ" dirty="0" smtClean="0"/>
          </a:p>
          <a:p>
            <a:pPr marL="0" indent="0" eaLnBrk="1" hangingPunct="1">
              <a:spcAft>
                <a:spcPts val="1000"/>
              </a:spcAft>
              <a:buNone/>
            </a:pPr>
            <a:r>
              <a:rPr lang="en-NZ" dirty="0" smtClean="0"/>
              <a:t>Divides:</a:t>
            </a:r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Availability </a:t>
            </a:r>
            <a:r>
              <a:rPr lang="en-NZ" dirty="0"/>
              <a:t>and </a:t>
            </a:r>
            <a:r>
              <a:rPr lang="en-NZ" dirty="0" err="1" smtClean="0"/>
              <a:t>accessibiltiy</a:t>
            </a:r>
            <a:endParaRPr lang="en-NZ" dirty="0"/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Impact of new </a:t>
            </a:r>
            <a:r>
              <a:rPr lang="en-NZ" dirty="0"/>
              <a:t>technology </a:t>
            </a:r>
            <a:endParaRPr lang="en-NZ" dirty="0" smtClean="0"/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Ethnic groups</a:t>
            </a:r>
            <a:endParaRPr lang="en-NZ" dirty="0"/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Geographic divides</a:t>
            </a:r>
            <a:endParaRPr lang="en-NZ" dirty="0"/>
          </a:p>
        </p:txBody>
      </p:sp>
      <p:sp>
        <p:nvSpPr>
          <p:cNvPr id="14339" name="Title 3"/>
          <p:cNvSpPr>
            <a:spLocks noGrp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r>
              <a:rPr lang="en-NZ" dirty="0" smtClean="0">
                <a:solidFill>
                  <a:schemeClr val="accent5">
                    <a:lumMod val="75000"/>
                  </a:schemeClr>
                </a:solidFill>
              </a:rPr>
              <a:t>Discussion Points: Issues</a:t>
            </a:r>
          </a:p>
        </p:txBody>
      </p:sp>
    </p:spTree>
    <p:extLst>
      <p:ext uri="{BB962C8B-B14F-4D97-AF65-F5344CB8AC3E}">
        <p14:creationId xmlns:p14="http://schemas.microsoft.com/office/powerpoint/2010/main" val="139873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eaLnBrk="1" hangingPunct="1"/>
            <a:r>
              <a:rPr lang="en-AU" sz="3200" dirty="0" smtClean="0">
                <a:solidFill>
                  <a:schemeClr val="accent5">
                    <a:lumMod val="75000"/>
                  </a:schemeClr>
                </a:solidFill>
              </a:rPr>
              <a:t>WIPNZ  Supporters</a:t>
            </a:r>
          </a:p>
        </p:txBody>
      </p:sp>
      <p:pic>
        <p:nvPicPr>
          <p:cNvPr id="62467" name="Picture 5" descr="National_library_b&amp;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983" y="1628800"/>
            <a:ext cx="5040313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6" descr="InternetNZ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2385" y="3506260"/>
            <a:ext cx="2061443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131617" y="2783235"/>
            <a:ext cx="260673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NZ" sz="1400" dirty="0">
                <a:solidFill>
                  <a:schemeClr val="bg2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Department of Internal Affairs</a:t>
            </a:r>
          </a:p>
        </p:txBody>
      </p:sp>
      <p:pic>
        <p:nvPicPr>
          <p:cNvPr id="2050" name="Picture 2" descr="I:\Culture_and_Society\Institute_of_Culture_Discourse_and_Communication\WIP\2013\Report\Logos\buzz_channel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5301296"/>
            <a:ext cx="2034375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I:\Applied_Humanities\Institute_of_Culture_Discourse_and_Communication\Admin files\letterhead\:::AUT UNI LOGO blu.t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919950" y="5355296"/>
            <a:ext cx="956306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71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native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t="11113" b="11113"/>
          <a:stretch>
            <a:fillRect/>
          </a:stretch>
        </p:blipFill>
        <p:spPr>
          <a:xfrm>
            <a:off x="1187624" y="1700808"/>
            <a:ext cx="7772400" cy="45307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8094" y="6416606"/>
            <a:ext cx="9073008" cy="432048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en-US" sz="1100" dirty="0" err="1"/>
              <a:t>Wayan</a:t>
            </a:r>
            <a:r>
              <a:rPr lang="en-US" sz="1100" dirty="0"/>
              <a:t> </a:t>
            </a:r>
            <a:r>
              <a:rPr lang="en-US" sz="1100" dirty="0" err="1"/>
              <a:t>Vota</a:t>
            </a:r>
            <a:r>
              <a:rPr lang="en-US" sz="1100" dirty="0"/>
              <a:t>  The Modern Toddler </a:t>
            </a:r>
            <a:r>
              <a:rPr lang="en-US" sz="1100" dirty="0" err="1"/>
              <a:t>iPad</a:t>
            </a:r>
            <a:r>
              <a:rPr lang="en-US" sz="1100" dirty="0"/>
              <a:t> experience Creative </a:t>
            </a:r>
            <a:r>
              <a:rPr lang="en-US" sz="1100" dirty="0" smtClean="0"/>
              <a:t>Commons </a:t>
            </a:r>
            <a:r>
              <a:rPr lang="en-US" sz="1100" dirty="0"/>
              <a:t>attribution-</a:t>
            </a:r>
            <a:r>
              <a:rPr lang="en-US" sz="1100" dirty="0" err="1"/>
              <a:t>NonCommercial</a:t>
            </a:r>
            <a:r>
              <a:rPr lang="en-US" sz="1100" dirty="0"/>
              <a:t>-</a:t>
            </a:r>
            <a:r>
              <a:rPr lang="en-US" sz="1100" dirty="0" err="1"/>
              <a:t>ShareAlike</a:t>
            </a:r>
            <a:r>
              <a:rPr lang="en-US" sz="1100" dirty="0"/>
              <a:t> 2.0 Generic </a:t>
            </a:r>
            <a:r>
              <a:rPr lang="en-US" sz="1100" dirty="0" err="1"/>
              <a:t>licence</a:t>
            </a:r>
            <a:r>
              <a:rPr lang="en-US" sz="1100" dirty="0"/>
              <a:t>  </a:t>
            </a:r>
            <a:r>
              <a:rPr lang="en-US" sz="1100" u="sng" dirty="0">
                <a:hlinkClick r:id="rId4"/>
              </a:rPr>
              <a:t>https://creativecommons.org/licenses/by-nc-sa/2.0/</a:t>
            </a:r>
            <a:endParaRPr lang="en-US" sz="1100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7093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76064" y="1600200"/>
            <a:ext cx="7772400" cy="506916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World Internet Project in NZ</a:t>
            </a:r>
            <a:endParaRPr lang="en-US" dirty="0"/>
          </a:p>
          <a:p>
            <a:pPr marL="0" indent="0" algn="ctr">
              <a:buNone/>
            </a:pPr>
            <a:r>
              <a:rPr lang="en-US" sz="3600" dirty="0" smtClean="0">
                <a:hlinkClick r:id="rId2"/>
              </a:rPr>
              <a:t>www.wipnz.aut.ac.nz</a:t>
            </a:r>
            <a:endParaRPr lang="en-US" sz="3600" dirty="0" smtClean="0"/>
          </a:p>
          <a:p>
            <a:pPr marL="0" indent="0" algn="ctr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dirty="0" smtClean="0"/>
              <a:t>The World Internet Project - international</a:t>
            </a:r>
          </a:p>
          <a:p>
            <a:pPr marL="0" indent="0" algn="ctr">
              <a:buNone/>
            </a:pPr>
            <a:r>
              <a:rPr lang="en-US" sz="3600" dirty="0" smtClean="0">
                <a:hlinkClick r:id="rId3"/>
              </a:rPr>
              <a:t>www.worldinternetproject.net</a:t>
            </a:r>
            <a:endParaRPr lang="en-US" sz="3600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philippa.smith@aut.ac.nz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6000" dirty="0">
                <a:solidFill>
                  <a:schemeClr val="accent5">
                    <a:lumMod val="75000"/>
                  </a:schemeClr>
                </a:solidFill>
              </a:rPr>
              <a:t>Anne</a:t>
            </a:r>
            <a:r>
              <a:rPr lang="en-US" sz="4400" dirty="0">
                <a:solidFill>
                  <a:schemeClr val="accent5">
                    <a:lumMod val="75000"/>
                  </a:schemeClr>
                </a:solidFill>
              </a:rPr>
              <a:t>: Non-user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1502687"/>
            <a:ext cx="565212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60s, NZ European lives in a small </a:t>
            </a:r>
            <a:r>
              <a:rPr lang="en-US" dirty="0" smtClean="0">
                <a:solidFill>
                  <a:schemeClr val="bg1"/>
                </a:solidFill>
              </a:rPr>
              <a:t>town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Non-user in all 4 </a:t>
            </a:r>
            <a:r>
              <a:rPr lang="en-US" dirty="0" smtClean="0">
                <a:solidFill>
                  <a:schemeClr val="bg1"/>
                </a:solidFill>
              </a:rPr>
              <a:t>surveys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 No computer at home and does not want </a:t>
            </a:r>
            <a:r>
              <a:rPr lang="en-US" dirty="0" smtClean="0">
                <a:solidFill>
                  <a:schemeClr val="bg1"/>
                </a:solidFill>
              </a:rPr>
              <a:t>one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TV is source of entertainment and </a:t>
            </a:r>
            <a:r>
              <a:rPr lang="en-US" dirty="0" smtClean="0">
                <a:solidFill>
                  <a:schemeClr val="bg1"/>
                </a:solidFill>
              </a:rPr>
              <a:t>information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2009 began texting </a:t>
            </a:r>
            <a:r>
              <a:rPr lang="en-US" dirty="0" smtClean="0">
                <a:solidFill>
                  <a:schemeClr val="bg1"/>
                </a:solidFill>
              </a:rPr>
              <a:t>family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2007 &amp; 2009 had not asked for anyone’s help to do something on the </a:t>
            </a:r>
            <a:r>
              <a:rPr lang="en-US" dirty="0" smtClean="0">
                <a:solidFill>
                  <a:schemeClr val="bg1"/>
                </a:solidFill>
              </a:rPr>
              <a:t>Internet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2011 &amp;2013 needed someone’s help with internet related </a:t>
            </a:r>
            <a:r>
              <a:rPr lang="en-US" dirty="0" smtClean="0">
                <a:solidFill>
                  <a:schemeClr val="bg1"/>
                </a:solidFill>
              </a:rPr>
              <a:t>tasks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(Even staunch non-users have increasing need to access Internet)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7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1152128"/>
          </a:xfrm>
        </p:spPr>
        <p:txBody>
          <a:bodyPr>
            <a:normAutofit/>
          </a:bodyPr>
          <a:lstStyle/>
          <a:p>
            <a:endParaRPr lang="en-NZ" sz="1600" dirty="0" smtClean="0"/>
          </a:p>
          <a:p>
            <a:r>
              <a:rPr lang="en-NZ" sz="3200" dirty="0" smtClean="0"/>
              <a:t>Hours spent online per day</a:t>
            </a:r>
            <a:r>
              <a:rPr lang="en-NZ" sz="3200" dirty="0"/>
              <a:t> </a:t>
            </a:r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1259632" y="1916832"/>
          <a:ext cx="756048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7884368" y="6453336"/>
            <a:ext cx="971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00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260648"/>
            <a:ext cx="7272808" cy="1152128"/>
          </a:xfrm>
        </p:spPr>
        <p:txBody>
          <a:bodyPr>
            <a:normAutofit fontScale="85000" lnSpcReduction="10000"/>
          </a:bodyPr>
          <a:lstStyle/>
          <a:p>
            <a:r>
              <a:rPr lang="en-US" sz="6000" dirty="0" err="1">
                <a:latin typeface="Script MT Bold" panose="03040602040607080904" pitchFamily="66" charset="0"/>
              </a:rPr>
              <a:t>Moana</a:t>
            </a:r>
            <a:r>
              <a:rPr lang="en-US" sz="4400" dirty="0"/>
              <a:t>: Internet success story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340768"/>
            <a:ext cx="6199133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50s, Maori, tertiary qualification, lives in main </a:t>
            </a:r>
            <a:r>
              <a:rPr lang="en-US" dirty="0" smtClean="0">
                <a:solidFill>
                  <a:schemeClr val="bg1"/>
                </a:solidFill>
              </a:rPr>
              <a:t>city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2007 avid TV watcher, checked email </a:t>
            </a:r>
            <a:r>
              <a:rPr lang="en-US" dirty="0" smtClean="0">
                <a:solidFill>
                  <a:schemeClr val="bg1"/>
                </a:solidFill>
              </a:rPr>
              <a:t>daily,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 played </a:t>
            </a:r>
            <a:r>
              <a:rPr lang="en-US" dirty="0">
                <a:solidFill>
                  <a:schemeClr val="bg1"/>
                </a:solidFill>
              </a:rPr>
              <a:t>online games weekly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but </a:t>
            </a:r>
            <a:r>
              <a:rPr lang="en-US" dirty="0">
                <a:solidFill>
                  <a:schemeClr val="bg1"/>
                </a:solidFill>
              </a:rPr>
              <a:t>Internet not important source of </a:t>
            </a:r>
            <a:r>
              <a:rPr lang="en-US" dirty="0" smtClean="0">
                <a:solidFill>
                  <a:schemeClr val="bg1"/>
                </a:solidFill>
              </a:rPr>
              <a:t>information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2013 reading online news every day, joined Facebook,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started </a:t>
            </a:r>
            <a:r>
              <a:rPr lang="en-US" dirty="0">
                <a:solidFill>
                  <a:schemeClr val="bg1"/>
                </a:solidFill>
              </a:rPr>
              <a:t>watching videos online every </a:t>
            </a:r>
            <a:r>
              <a:rPr lang="en-US" dirty="0" smtClean="0">
                <a:solidFill>
                  <a:schemeClr val="bg1"/>
                </a:solidFill>
              </a:rPr>
              <a:t>day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Also began posting audio material and online </a:t>
            </a:r>
            <a:r>
              <a:rPr lang="en-US" dirty="0" smtClean="0">
                <a:solidFill>
                  <a:schemeClr val="bg1"/>
                </a:solidFill>
              </a:rPr>
              <a:t>banking</a:t>
            </a: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Had made friends </a:t>
            </a:r>
            <a:r>
              <a:rPr lang="en-US" dirty="0" smtClean="0">
                <a:solidFill>
                  <a:schemeClr val="bg1"/>
                </a:solidFill>
              </a:rPr>
              <a:t>online</a:t>
            </a:r>
          </a:p>
          <a:p>
            <a:pPr marL="914400" lvl="1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Said the Internet had greatly increased her contact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with friends </a:t>
            </a:r>
            <a:r>
              <a:rPr lang="en-US" dirty="0">
                <a:solidFill>
                  <a:schemeClr val="bg1"/>
                </a:solidFill>
              </a:rPr>
              <a:t>and local </a:t>
            </a:r>
            <a:r>
              <a:rPr lang="en-US" dirty="0" smtClean="0">
                <a:solidFill>
                  <a:schemeClr val="bg1"/>
                </a:solidFill>
              </a:rPr>
              <a:t>community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 err="1">
                <a:solidFill>
                  <a:schemeClr val="bg1"/>
                </a:solidFill>
              </a:rPr>
              <a:t>Whanau</a:t>
            </a:r>
            <a:r>
              <a:rPr lang="en-US" dirty="0">
                <a:solidFill>
                  <a:schemeClr val="bg1"/>
                </a:solidFill>
              </a:rPr>
              <a:t> remained important source of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7808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260648"/>
            <a:ext cx="7272808" cy="1152128"/>
          </a:xfrm>
        </p:spPr>
        <p:txBody>
          <a:bodyPr>
            <a:normAutofit fontScale="77500" lnSpcReduction="20000"/>
          </a:bodyPr>
          <a:lstStyle/>
          <a:p>
            <a:r>
              <a:rPr lang="en-US" sz="6000" dirty="0" smtClean="0">
                <a:latin typeface="Script MT Bold" panose="03040602040607080904" pitchFamily="66" charset="0"/>
              </a:rPr>
              <a:t>Joan</a:t>
            </a:r>
            <a:r>
              <a:rPr lang="en-US" sz="4400" dirty="0"/>
              <a:t>: Newspapers to online news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27784" y="1700808"/>
            <a:ext cx="6124881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lvl="1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mid 50’s, married, upper income, urban,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broadband </a:t>
            </a:r>
            <a:r>
              <a:rPr lang="en-US" dirty="0">
                <a:solidFill>
                  <a:schemeClr val="bg1"/>
                </a:solidFill>
              </a:rPr>
              <a:t>in home office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has been using the Internet since </a:t>
            </a:r>
            <a:r>
              <a:rPr lang="en-US" dirty="0" smtClean="0">
                <a:solidFill>
                  <a:schemeClr val="bg1"/>
                </a:solidFill>
              </a:rPr>
              <a:t>1998</a:t>
            </a: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2007 Internet not important as source of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	information </a:t>
            </a:r>
            <a:r>
              <a:rPr lang="en-US" dirty="0">
                <a:solidFill>
                  <a:schemeClr val="bg1"/>
                </a:solidFill>
              </a:rPr>
              <a:t>and </a:t>
            </a:r>
            <a:r>
              <a:rPr lang="en-US" dirty="0" smtClean="0">
                <a:solidFill>
                  <a:schemeClr val="bg1"/>
                </a:solidFill>
              </a:rPr>
              <a:t>entertainment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2007 Newspapers ‘very </a:t>
            </a:r>
            <a:r>
              <a:rPr lang="en-US" dirty="0" smtClean="0">
                <a:solidFill>
                  <a:schemeClr val="bg1"/>
                </a:solidFill>
              </a:rPr>
              <a:t>important</a:t>
            </a: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2009 began downloading music,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watching </a:t>
            </a:r>
            <a:r>
              <a:rPr lang="en-US" dirty="0">
                <a:solidFill>
                  <a:schemeClr val="bg1"/>
                </a:solidFill>
              </a:rPr>
              <a:t>TV on demand, </a:t>
            </a:r>
            <a:r>
              <a:rPr lang="en-US" dirty="0" smtClean="0">
                <a:solidFill>
                  <a:schemeClr val="bg1"/>
                </a:solidFill>
              </a:rPr>
              <a:t>SNS, </a:t>
            </a:r>
            <a:r>
              <a:rPr lang="en-US" dirty="0">
                <a:solidFill>
                  <a:schemeClr val="bg1"/>
                </a:solidFill>
              </a:rPr>
              <a:t>navigation </a:t>
            </a:r>
            <a:r>
              <a:rPr lang="en-US" dirty="0" smtClean="0">
                <a:solidFill>
                  <a:schemeClr val="bg1"/>
                </a:solidFill>
              </a:rPr>
              <a:t>sites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2013 began commenting on people’s blogs,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	using </a:t>
            </a:r>
            <a:r>
              <a:rPr lang="en-US" dirty="0">
                <a:solidFill>
                  <a:schemeClr val="bg1"/>
                </a:solidFill>
              </a:rPr>
              <a:t>an e-reader, playing games </a:t>
            </a:r>
            <a:r>
              <a:rPr lang="en-US" dirty="0" smtClean="0">
                <a:solidFill>
                  <a:schemeClr val="bg1"/>
                </a:solidFill>
              </a:rPr>
              <a:t>online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2013 Newspapers ‘not important’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953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6600" dirty="0" err="1">
                <a:latin typeface="Script MT Bold" panose="03040602040607080904" pitchFamily="66" charset="0"/>
              </a:rPr>
              <a:t>Tane</a:t>
            </a:r>
            <a:r>
              <a:rPr lang="en-US" sz="4400" dirty="0"/>
              <a:t>: Social </a:t>
            </a:r>
            <a:r>
              <a:rPr lang="en-US" sz="4400" dirty="0" smtClean="0"/>
              <a:t>networks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412776"/>
            <a:ext cx="13284879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60s, Maori, high school qualification, low </a:t>
            </a:r>
            <a:r>
              <a:rPr lang="en-US" dirty="0" smtClean="0">
                <a:solidFill>
                  <a:schemeClr val="bg1"/>
                </a:solidFill>
              </a:rPr>
              <a:t>income</a:t>
            </a: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2007 </a:t>
            </a:r>
            <a:r>
              <a:rPr lang="en-US" dirty="0" smtClean="0">
                <a:solidFill>
                  <a:schemeClr val="bg1"/>
                </a:solidFill>
              </a:rPr>
              <a:t>confused </a:t>
            </a:r>
            <a:r>
              <a:rPr lang="en-US" dirty="0">
                <a:solidFill>
                  <a:schemeClr val="bg1"/>
                </a:solidFill>
              </a:rPr>
              <a:t>by the </a:t>
            </a:r>
            <a:r>
              <a:rPr lang="en-US" dirty="0" smtClean="0">
                <a:solidFill>
                  <a:schemeClr val="bg1"/>
                </a:solidFill>
              </a:rPr>
              <a:t>Internet, unlikely </a:t>
            </a: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use it</a:t>
            </a: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TV </a:t>
            </a:r>
            <a:r>
              <a:rPr lang="en-US" dirty="0">
                <a:solidFill>
                  <a:schemeClr val="bg1"/>
                </a:solidFill>
              </a:rPr>
              <a:t>and radio for </a:t>
            </a:r>
            <a:r>
              <a:rPr lang="en-US" dirty="0" smtClean="0">
                <a:solidFill>
                  <a:schemeClr val="bg1"/>
                </a:solidFill>
              </a:rPr>
              <a:t>entertainment </a:t>
            </a:r>
            <a:r>
              <a:rPr lang="en-US" dirty="0">
                <a:solidFill>
                  <a:schemeClr val="bg1"/>
                </a:solidFill>
              </a:rPr>
              <a:t>and information 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2011 and 2013, watched less TV,  </a:t>
            </a:r>
            <a:r>
              <a:rPr lang="en-US" dirty="0" smtClean="0">
                <a:solidFill>
                  <a:schemeClr val="bg1"/>
                </a:solidFill>
              </a:rPr>
              <a:t>online </a:t>
            </a:r>
            <a:r>
              <a:rPr lang="en-US" dirty="0">
                <a:solidFill>
                  <a:schemeClr val="bg1"/>
                </a:solidFill>
              </a:rPr>
              <a:t>games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          local </a:t>
            </a:r>
            <a:r>
              <a:rPr lang="en-US" dirty="0">
                <a:solidFill>
                  <a:schemeClr val="bg1"/>
                </a:solidFill>
              </a:rPr>
              <a:t>news online, </a:t>
            </a:r>
            <a:r>
              <a:rPr lang="en-US" dirty="0" smtClean="0">
                <a:solidFill>
                  <a:schemeClr val="bg1"/>
                </a:solidFill>
              </a:rPr>
              <a:t>downloads music, reads blogs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Family, friends and community consistently 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valued </a:t>
            </a:r>
            <a:r>
              <a:rPr lang="en-US" dirty="0">
                <a:solidFill>
                  <a:schemeClr val="bg1"/>
                </a:solidFill>
              </a:rPr>
              <a:t>as source of </a:t>
            </a:r>
            <a:r>
              <a:rPr lang="en-US" dirty="0" smtClean="0">
                <a:solidFill>
                  <a:schemeClr val="bg1"/>
                </a:solidFill>
              </a:rPr>
              <a:t>information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Now uses Twitter and Facebook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made friends online and met them in </a:t>
            </a:r>
            <a:r>
              <a:rPr lang="en-US" dirty="0" smtClean="0">
                <a:solidFill>
                  <a:schemeClr val="bg1"/>
                </a:solidFill>
              </a:rPr>
              <a:t>person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Emails and texts friends and </a:t>
            </a:r>
            <a:r>
              <a:rPr lang="en-US" dirty="0" smtClean="0">
                <a:solidFill>
                  <a:schemeClr val="bg1"/>
                </a:solidFill>
              </a:rPr>
              <a:t>family</a:t>
            </a: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Wary of Internet security and has never done banking online</a:t>
            </a: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Feels the Internet increases his sense of ethnic and national </a:t>
            </a:r>
            <a:r>
              <a:rPr lang="en-US" dirty="0" smtClean="0">
                <a:solidFill>
                  <a:schemeClr val="bg1"/>
                </a:solidFill>
              </a:rPr>
              <a:t>identity</a:t>
            </a:r>
          </a:p>
          <a:p>
            <a:pPr marL="457200" indent="-457200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and is now an important part of his life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5491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75656" y="260648"/>
            <a:ext cx="7272808" cy="1152128"/>
          </a:xfrm>
        </p:spPr>
        <p:txBody>
          <a:bodyPr>
            <a:normAutofit fontScale="77500" lnSpcReduction="20000"/>
          </a:bodyPr>
          <a:lstStyle/>
          <a:p>
            <a:r>
              <a:rPr lang="en-US" sz="6000" dirty="0">
                <a:latin typeface="Script MT Bold" panose="03040602040607080904" pitchFamily="66" charset="0"/>
              </a:rPr>
              <a:t>Stanley</a:t>
            </a:r>
            <a:r>
              <a:rPr lang="en-US" sz="4400" dirty="0"/>
              <a:t>: Buying and selling online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79912" y="2276872"/>
            <a:ext cx="499367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mid ‘70s, married, living on low income 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2007 had dial-up </a:t>
            </a:r>
            <a:r>
              <a:rPr lang="en-US" dirty="0" smtClean="0">
                <a:solidFill>
                  <a:schemeClr val="bg1"/>
                </a:solidFill>
              </a:rPr>
              <a:t>connection,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never </a:t>
            </a:r>
            <a:r>
              <a:rPr lang="en-US" dirty="0">
                <a:solidFill>
                  <a:schemeClr val="bg1"/>
                </a:solidFill>
              </a:rPr>
              <a:t>played games </a:t>
            </a:r>
            <a:r>
              <a:rPr lang="en-US" dirty="0" smtClean="0">
                <a:solidFill>
                  <a:schemeClr val="bg1"/>
                </a:solidFill>
              </a:rPr>
              <a:t>online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2009 changed to </a:t>
            </a:r>
            <a:r>
              <a:rPr lang="en-US" dirty="0" smtClean="0">
                <a:solidFill>
                  <a:schemeClr val="bg1"/>
                </a:solidFill>
              </a:rPr>
              <a:t>broadband,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began </a:t>
            </a:r>
            <a:r>
              <a:rPr lang="en-US" dirty="0">
                <a:solidFill>
                  <a:schemeClr val="bg1"/>
                </a:solidFill>
              </a:rPr>
              <a:t>playing games every </a:t>
            </a:r>
            <a:r>
              <a:rPr lang="en-US" dirty="0" smtClean="0">
                <a:solidFill>
                  <a:schemeClr val="bg1"/>
                </a:solidFill>
              </a:rPr>
              <a:t>day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2013 communicated with friend on </a:t>
            </a:r>
            <a:r>
              <a:rPr lang="en-US" dirty="0" smtClean="0">
                <a:solidFill>
                  <a:schemeClr val="bg1"/>
                </a:solidFill>
              </a:rPr>
              <a:t>SNS, 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	occasionally </a:t>
            </a:r>
            <a:r>
              <a:rPr lang="en-US" dirty="0">
                <a:solidFill>
                  <a:schemeClr val="bg1"/>
                </a:solidFill>
              </a:rPr>
              <a:t>posted </a:t>
            </a:r>
            <a:r>
              <a:rPr lang="en-US" dirty="0" smtClean="0">
                <a:solidFill>
                  <a:schemeClr val="bg1"/>
                </a:solidFill>
              </a:rPr>
              <a:t>content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solidFill>
                <a:schemeClr val="bg1"/>
              </a:solidFill>
            </a:endParaRPr>
          </a:p>
          <a:p>
            <a:pPr marL="457200" indent="-457200">
              <a:buFont typeface="Wingdings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Also began buying and selling items online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8967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eaLnBrk="1" hangingPunct="1"/>
            <a:r>
              <a:rPr lang="en-AU" sz="3200" dirty="0" smtClean="0">
                <a:solidFill>
                  <a:schemeClr val="accent5">
                    <a:lumMod val="75000"/>
                  </a:schemeClr>
                </a:solidFill>
              </a:rPr>
              <a:t>WIPNZ 2013 Supporters</a:t>
            </a:r>
          </a:p>
        </p:txBody>
      </p:sp>
      <p:pic>
        <p:nvPicPr>
          <p:cNvPr id="62467" name="Picture 5" descr="National_library_b&amp;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983" y="1628800"/>
            <a:ext cx="5040313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6" descr="InternetNZ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2385" y="3506260"/>
            <a:ext cx="2061443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131617" y="2783235"/>
            <a:ext cx="260673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NZ" sz="1400" dirty="0">
                <a:solidFill>
                  <a:schemeClr val="bg2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Department of Internal Affairs</a:t>
            </a:r>
          </a:p>
        </p:txBody>
      </p:sp>
      <p:pic>
        <p:nvPicPr>
          <p:cNvPr id="2050" name="Picture 2" descr="I:\Culture_and_Society\Institute_of_Culture_Discourse_and_Communication\WIP\2013\Report\Logos\buzz_channel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5301296"/>
            <a:ext cx="2034375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I:\Applied_Humanities\Institute_of_Culture_Discourse_and_Communication\Admin files\letterhead\:::AUT UNI LOGO blu.t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5919950" y="5355296"/>
            <a:ext cx="956306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255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NZ" sz="3600" dirty="0" smtClean="0"/>
              <a:t>Uploading/sharing content on social networking sites</a:t>
            </a:r>
            <a:endParaRPr lang="en-NZ" sz="3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796136" y="6453336"/>
            <a:ext cx="3059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Users who are members of a SNS</a:t>
            </a:r>
            <a:endParaRPr lang="en-US" sz="1100" dirty="0">
              <a:solidFill>
                <a:schemeClr val="bg2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1331640" y="1772816"/>
          <a:ext cx="756000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410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Hours online (average day)</a:t>
            </a:r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35565" t="24731" r="25215" b="34319"/>
          <a:stretch/>
        </p:blipFill>
        <p:spPr bwMode="auto">
          <a:xfrm>
            <a:off x="1724521" y="1817806"/>
            <a:ext cx="6275984" cy="40955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426215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116632"/>
            <a:ext cx="7772400" cy="1143000"/>
          </a:xfrm>
        </p:spPr>
        <p:txBody>
          <a:bodyPr/>
          <a:lstStyle/>
          <a:p>
            <a:pPr eaLnBrk="1" hangingPunct="1"/>
            <a:r>
              <a:rPr lang="en-NZ" sz="3800" dirty="0" smtClean="0">
                <a:solidFill>
                  <a:schemeClr val="accent5">
                    <a:lumMod val="75000"/>
                  </a:schemeClr>
                </a:solidFill>
              </a:rPr>
              <a:t>World Internet Project – Background</a:t>
            </a:r>
            <a:endParaRPr lang="en-AU" sz="38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315" name="Content Placeholder 5"/>
          <p:cNvSpPr>
            <a:spLocks noGrp="1"/>
          </p:cNvSpPr>
          <p:nvPr>
            <p:ph idx="4294967295"/>
          </p:nvPr>
        </p:nvSpPr>
        <p:spPr>
          <a:xfrm>
            <a:off x="1371600" y="1928813"/>
            <a:ext cx="7772400" cy="4530725"/>
          </a:xfrm>
        </p:spPr>
        <p:txBody>
          <a:bodyPr/>
          <a:lstStyle/>
          <a:p>
            <a:pPr eaLnBrk="1" hangingPunct="1">
              <a:lnSpc>
                <a:spcPts val="3800"/>
              </a:lnSpc>
            </a:pPr>
            <a:r>
              <a:rPr lang="en-NZ" dirty="0" smtClean="0"/>
              <a:t>International collaborative project involving 40+ countries</a:t>
            </a:r>
          </a:p>
          <a:p>
            <a:pPr eaLnBrk="1" hangingPunct="1">
              <a:lnSpc>
                <a:spcPts val="3800"/>
              </a:lnSpc>
            </a:pPr>
            <a:r>
              <a:rPr lang="en-NZ" dirty="0" smtClean="0"/>
              <a:t>Social, political &amp; economic impact of the internet and new technologies</a:t>
            </a:r>
          </a:p>
          <a:p>
            <a:pPr eaLnBrk="1" hangingPunct="1">
              <a:lnSpc>
                <a:spcPts val="3800"/>
              </a:lnSpc>
            </a:pPr>
            <a:r>
              <a:rPr lang="en-NZ" dirty="0" smtClean="0"/>
              <a:t>WIPNZ surveys 2007, 2009, 2011, 2013</a:t>
            </a:r>
          </a:p>
          <a:p>
            <a:pPr eaLnBrk="1" hangingPunct="1">
              <a:lnSpc>
                <a:spcPts val="3800"/>
              </a:lnSpc>
            </a:pPr>
            <a:r>
              <a:rPr lang="en-NZ" dirty="0" smtClean="0"/>
              <a:t>Shared questions allow international comparisons</a:t>
            </a:r>
          </a:p>
          <a:p>
            <a:pPr eaLnBrk="1" hangingPunct="1">
              <a:lnSpc>
                <a:spcPts val="3800"/>
              </a:lnSpc>
            </a:pPr>
            <a:r>
              <a:rPr lang="en-NZ" dirty="0" smtClean="0"/>
              <a:t>Also questions designed specifically for NZ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336104" y="1628800"/>
            <a:ext cx="7772400" cy="4968552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ts val="1000"/>
              </a:spcAft>
            </a:pPr>
            <a:r>
              <a:rPr lang="en-NZ" dirty="0" smtClean="0"/>
              <a:t>2007</a:t>
            </a:r>
            <a:r>
              <a:rPr lang="en-NZ" dirty="0"/>
              <a:t>–2011 were telephone only surveys, 2013 included additional online component</a:t>
            </a:r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Variables: gender, age, ethnicity, geographic location, household income</a:t>
            </a:r>
          </a:p>
          <a:p>
            <a:pPr eaLnBrk="1" hangingPunct="1">
              <a:spcAft>
                <a:spcPts val="1000"/>
              </a:spcAft>
            </a:pPr>
            <a:r>
              <a:rPr lang="en-NZ" dirty="0" smtClean="0"/>
              <a:t>Exclusions</a:t>
            </a:r>
            <a:r>
              <a:rPr lang="en-NZ" dirty="0"/>
              <a:t>: </a:t>
            </a:r>
            <a:r>
              <a:rPr lang="en-NZ" dirty="0" smtClean="0"/>
              <a:t>internet non-users </a:t>
            </a:r>
            <a:r>
              <a:rPr lang="en-NZ" dirty="0"/>
              <a:t>without landlines; non-English speakers; those </a:t>
            </a:r>
            <a:r>
              <a:rPr lang="en-NZ" dirty="0" smtClean="0"/>
              <a:t>refusing</a:t>
            </a:r>
          </a:p>
          <a:p>
            <a:pPr eaLnBrk="1" hangingPunct="1">
              <a:spcAft>
                <a:spcPts val="1000"/>
              </a:spcAft>
            </a:pPr>
            <a:r>
              <a:rPr lang="en-NZ" dirty="0"/>
              <a:t>95% confidence intervals: </a:t>
            </a:r>
          </a:p>
          <a:p>
            <a:pPr eaLnBrk="1" hangingPunct="1">
              <a:spcAft>
                <a:spcPts val="1000"/>
              </a:spcAft>
              <a:buNone/>
            </a:pPr>
            <a:r>
              <a:rPr lang="en-NZ" dirty="0"/>
              <a:t>	</a:t>
            </a:r>
            <a:r>
              <a:rPr lang="en-NZ" dirty="0" smtClean="0"/>
              <a:t>~ </a:t>
            </a:r>
            <a:r>
              <a:rPr lang="en-NZ" dirty="0"/>
              <a:t>±2.3% on full sample; ~ ±2.5% on internet users</a:t>
            </a:r>
          </a:p>
          <a:p>
            <a:pPr eaLnBrk="1" hangingPunct="1">
              <a:spcAft>
                <a:spcPts val="1000"/>
              </a:spcAft>
            </a:pPr>
            <a:endParaRPr lang="en-NZ" sz="2400" dirty="0" smtClean="0"/>
          </a:p>
          <a:p>
            <a:pPr eaLnBrk="1" hangingPunct="1">
              <a:spcAft>
                <a:spcPts val="600"/>
              </a:spcAft>
            </a:pPr>
            <a:endParaRPr lang="en-NZ" sz="2300" dirty="0" smtClean="0"/>
          </a:p>
          <a:p>
            <a:pPr eaLnBrk="1" hangingPunct="1">
              <a:spcAft>
                <a:spcPts val="600"/>
              </a:spcAft>
              <a:buNone/>
            </a:pPr>
            <a:endParaRPr lang="en-NZ" sz="2300" dirty="0" smtClean="0"/>
          </a:p>
        </p:txBody>
      </p:sp>
      <p:sp>
        <p:nvSpPr>
          <p:cNvPr id="14339" name="Title 3"/>
          <p:cNvSpPr>
            <a:spLocks noGrp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r>
              <a:rPr lang="en-NZ" dirty="0" smtClean="0">
                <a:solidFill>
                  <a:schemeClr val="accent5">
                    <a:lumMod val="75000"/>
                  </a:schemeClr>
                </a:solidFill>
              </a:rPr>
              <a:t>Sample design</a:t>
            </a:r>
          </a:p>
        </p:txBody>
      </p:sp>
    </p:spTree>
    <p:extLst>
      <p:ext uri="{BB962C8B-B14F-4D97-AF65-F5344CB8AC3E}">
        <p14:creationId xmlns:p14="http://schemas.microsoft.com/office/powerpoint/2010/main" val="30138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643188"/>
            <a:ext cx="7772400" cy="1143000"/>
          </a:xfrm>
        </p:spPr>
        <p:txBody>
          <a:bodyPr/>
          <a:lstStyle/>
          <a:p>
            <a:pPr eaLnBrk="1" hangingPunct="1"/>
            <a: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8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AU" sz="48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</a:rPr>
              <a:t>Internet Trends</a:t>
            </a:r>
            <a:br>
              <a:rPr lang="en-AU" sz="48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</a:rPr>
            </a:br>
            <a:r>
              <a:rPr lang="en-AU" sz="48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</a:rPr>
              <a:t>in New Zealand </a:t>
            </a:r>
            <a:br>
              <a:rPr lang="en-AU" sz="48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</a:rPr>
            </a:br>
            <a:r>
              <a:rPr lang="en-AU" sz="48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</a:rPr>
              <a:t>2007–2013</a:t>
            </a:r>
            <a:r>
              <a:rPr lang="en-AU" sz="4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AU" sz="4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A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A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AU" sz="105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AU" sz="105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2400" b="1" dirty="0" smtClean="0">
                <a:solidFill>
                  <a:schemeClr val="accent5">
                    <a:lumMod val="75000"/>
                  </a:schemeClr>
                </a:solidFill>
              </a:rPr>
              <a:t>WORLD INTERNET PROJECT </a:t>
            </a:r>
            <a:br>
              <a:rPr lang="en-NZ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2400" b="1" dirty="0" smtClean="0">
                <a:solidFill>
                  <a:schemeClr val="accent5">
                    <a:lumMod val="75000"/>
                  </a:schemeClr>
                </a:solidFill>
              </a:rPr>
              <a:t>NEW ZEALAND</a:t>
            </a:r>
            <a:r>
              <a:rPr lang="en-NZ" sz="32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NZ" sz="4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1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1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6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6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AU" sz="32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AU" sz="32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4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4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NZ" sz="4000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r>
              <a:rPr lang="en-NZ" sz="32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NZ" sz="3200" b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en-AU" sz="32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291" name="Picture 3" descr="I:\Applied_Humanities\Institute_of_Culture_Discourse_and_Communication\Admin files\letterhead\:::AUT UNI LOGO blu.t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289801" y="292100"/>
            <a:ext cx="796921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6660232" y="4437112"/>
            <a:ext cx="2214563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endParaRPr lang="en-AU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r">
              <a:defRPr/>
            </a:pPr>
            <a:r>
              <a:rPr lang="en-AU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Charles Crothers</a:t>
            </a:r>
            <a:endParaRPr lang="en-NZ" dirty="0">
              <a:solidFill>
                <a:schemeClr val="bg1"/>
              </a:solidFill>
              <a:latin typeface="+mj-lt"/>
            </a:endParaRPr>
          </a:p>
          <a:p>
            <a:pPr algn="r">
              <a:defRPr/>
            </a:pPr>
            <a:r>
              <a:rPr lang="en-AU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Andy </a:t>
            </a:r>
            <a:r>
              <a:rPr lang="en-AU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Gibson</a:t>
            </a:r>
          </a:p>
          <a:p>
            <a:pPr algn="r">
              <a:defRPr/>
            </a:pPr>
            <a:r>
              <a:rPr lang="en-AU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Melissa Miller</a:t>
            </a:r>
          </a:p>
          <a:p>
            <a:pPr algn="r">
              <a:defRPr/>
            </a:pPr>
            <a:r>
              <a:rPr lang="en-AU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Philippa Smith</a:t>
            </a:r>
          </a:p>
          <a:p>
            <a:pPr algn="r">
              <a:defRPr/>
            </a:pPr>
            <a:r>
              <a:rPr lang="en-AU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Allan Bell</a:t>
            </a:r>
          </a:p>
        </p:txBody>
      </p:sp>
      <p:pic>
        <p:nvPicPr>
          <p:cNvPr id="1026" name="Picture 2" descr="I:\Culture_and_Society\Institute_of_Culture_Discourse_and_Communication\WIP\2013\Report\Logos\ICDC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18" y="292100"/>
            <a:ext cx="4724701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solidFill>
                  <a:schemeClr val="tx1"/>
                </a:solidFill>
              </a:rPr>
              <a:t>User status</a:t>
            </a:r>
            <a:endParaRPr lang="en-NZ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110663"/>
              </p:ext>
            </p:extLst>
          </p:nvPr>
        </p:nvGraphicFramePr>
        <p:xfrm>
          <a:off x="153652" y="1140560"/>
          <a:ext cx="8986106" cy="5828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672" y="214313"/>
            <a:ext cx="3472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4800" dirty="0" smtClean="0">
                <a:solidFill>
                  <a:schemeClr val="accent5">
                    <a:lumMod val="75000"/>
                  </a:schemeClr>
                </a:solidFill>
              </a:rPr>
              <a:t>User status </a:t>
            </a:r>
            <a:endParaRPr lang="en-N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endParaRPr lang="en-US" sz="1600" dirty="0" smtClean="0"/>
          </a:p>
          <a:p>
            <a:r>
              <a:rPr lang="en-US" sz="3200" dirty="0" smtClean="0"/>
              <a:t>User status by age</a:t>
            </a:r>
            <a:endParaRPr lang="en-NZ" sz="3200" dirty="0" smtClean="0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1187624" y="1844824"/>
          <a:ext cx="75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7164288" y="6453336"/>
            <a:ext cx="16916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100" dirty="0">
                <a:solidFill>
                  <a:schemeClr val="bg2"/>
                </a:solidFill>
              </a:rPr>
              <a:t>Base: </a:t>
            </a:r>
            <a:r>
              <a:rPr lang="en-NZ" sz="1100" dirty="0" smtClean="0">
                <a:solidFill>
                  <a:schemeClr val="bg2"/>
                </a:solidFill>
              </a:rPr>
              <a:t>All respondents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2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475656" y="260648"/>
            <a:ext cx="7272808" cy="1152128"/>
          </a:xfrm>
        </p:spPr>
        <p:txBody>
          <a:bodyPr>
            <a:normAutofit/>
          </a:bodyPr>
          <a:lstStyle/>
          <a:p>
            <a:r>
              <a:rPr lang="en-NZ" sz="2800" dirty="0" smtClean="0"/>
              <a:t>Internet access </a:t>
            </a:r>
            <a:br>
              <a:rPr lang="en-NZ" sz="2800" dirty="0" smtClean="0"/>
            </a:br>
            <a:r>
              <a:rPr lang="en-NZ" sz="2800" dirty="0" smtClean="0"/>
              <a:t>through various devices </a:t>
            </a:r>
            <a:endParaRPr lang="en-NZ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6309320"/>
            <a:ext cx="5746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>
                <a:solidFill>
                  <a:srgbClr val="000000"/>
                </a:solidFill>
              </a:rPr>
              <a:t>Base: Internet users (n=1847) | Graphs with no year labels refer only to 2013 data</a:t>
            </a:r>
            <a:endParaRPr lang="en-NZ" sz="1200" dirty="0">
              <a:solidFill>
                <a:srgbClr val="000000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1331640" y="1556792"/>
          <a:ext cx="7344816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772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Layers">
  <a:themeElements>
    <a:clrScheme name="Custom 2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FF8119"/>
      </a:accent1>
      <a:accent2>
        <a:srgbClr val="FF8119"/>
      </a:accent2>
      <a:accent3>
        <a:srgbClr val="EB641B"/>
      </a:accent3>
      <a:accent4>
        <a:srgbClr val="FF8119"/>
      </a:accent4>
      <a:accent5>
        <a:srgbClr val="FF8119"/>
      </a:accent5>
      <a:accent6>
        <a:srgbClr val="FF8119"/>
      </a:accent6>
      <a:hlink>
        <a:srgbClr val="FF8119"/>
      </a:hlink>
      <a:folHlink>
        <a:srgbClr val="FF8119"/>
      </a:folHlink>
    </a:clrScheme>
    <a:fontScheme name="Custom 1">
      <a:majorFont>
        <a:latin typeface="Calibri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Layers">
  <a:themeElements>
    <a:clrScheme name="Custom 2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FF8119"/>
      </a:accent1>
      <a:accent2>
        <a:srgbClr val="FF8119"/>
      </a:accent2>
      <a:accent3>
        <a:srgbClr val="EB641B"/>
      </a:accent3>
      <a:accent4>
        <a:srgbClr val="FF8119"/>
      </a:accent4>
      <a:accent5>
        <a:srgbClr val="FF8119"/>
      </a:accent5>
      <a:accent6>
        <a:srgbClr val="FF8119"/>
      </a:accent6>
      <a:hlink>
        <a:srgbClr val="FF8119"/>
      </a:hlink>
      <a:folHlink>
        <a:srgbClr val="FF81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4356</TotalTime>
  <Words>888</Words>
  <Application>Microsoft Office PowerPoint</Application>
  <PresentationFormat>On-screen Show (4:3)</PresentationFormat>
  <Paragraphs>292</Paragraphs>
  <Slides>39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Arial</vt:lpstr>
      <vt:lpstr>Calibri</vt:lpstr>
      <vt:lpstr>Cambria</vt:lpstr>
      <vt:lpstr>Palatino Linotype</vt:lpstr>
      <vt:lpstr>Script MT Bold</vt:lpstr>
      <vt:lpstr>Times New Roman</vt:lpstr>
      <vt:lpstr>Wingdings</vt:lpstr>
      <vt:lpstr>Layers</vt:lpstr>
      <vt:lpstr>Custom Design</vt:lpstr>
      <vt:lpstr>1_Layers</vt:lpstr>
      <vt:lpstr>2_Layers</vt:lpstr>
      <vt:lpstr>PowerPoint Presentation</vt:lpstr>
      <vt:lpstr>PowerPoint Presentation</vt:lpstr>
      <vt:lpstr>Digital native</vt:lpstr>
      <vt:lpstr>World Internet Project – Background</vt:lpstr>
      <vt:lpstr>Sample design</vt:lpstr>
      <vt:lpstr>             Internet Trends in New Zealand  2007–2013   WORLD INTERNET PROJECT  NEW ZEALAND             </vt:lpstr>
      <vt:lpstr>User status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 Points</vt:lpstr>
      <vt:lpstr>Discussion Points: Issues</vt:lpstr>
      <vt:lpstr>WIPNZ  Supporters</vt:lpstr>
      <vt:lpstr>For more information: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WIPNZ 2013 Supporters</vt:lpstr>
      <vt:lpstr>PowerPoint Presentation</vt:lpstr>
      <vt:lpstr>Hours online (average day)</vt:lpstr>
    </vt:vector>
  </TitlesOfParts>
  <Company>Auckland University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 User</dc:creator>
  <cp:lastModifiedBy>Philippa Smith</cp:lastModifiedBy>
  <cp:revision>368</cp:revision>
  <cp:lastPrinted>2014-03-27T03:55:42Z</cp:lastPrinted>
  <dcterms:created xsi:type="dcterms:W3CDTF">2007-12-11T03:33:16Z</dcterms:created>
  <dcterms:modified xsi:type="dcterms:W3CDTF">2015-01-21T22:43:09Z</dcterms:modified>
</cp:coreProperties>
</file>