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1"/>
  </p:sldMasterIdLst>
  <p:notesMasterIdLst>
    <p:notesMasterId r:id="rId51"/>
  </p:notesMasterIdLst>
  <p:handoutMasterIdLst>
    <p:handoutMasterId r:id="rId52"/>
  </p:handoutMasterIdLst>
  <p:sldIdLst>
    <p:sldId id="256" r:id="rId2"/>
    <p:sldId id="327" r:id="rId3"/>
    <p:sldId id="292" r:id="rId4"/>
    <p:sldId id="301" r:id="rId5"/>
    <p:sldId id="297" r:id="rId6"/>
    <p:sldId id="299" r:id="rId7"/>
    <p:sldId id="304" r:id="rId8"/>
    <p:sldId id="305" r:id="rId9"/>
    <p:sldId id="293" r:id="rId10"/>
    <p:sldId id="324" r:id="rId11"/>
    <p:sldId id="302" r:id="rId12"/>
    <p:sldId id="322" r:id="rId13"/>
    <p:sldId id="312" r:id="rId14"/>
    <p:sldId id="306" r:id="rId15"/>
    <p:sldId id="310" r:id="rId16"/>
    <p:sldId id="262" r:id="rId17"/>
    <p:sldId id="311" r:id="rId18"/>
    <p:sldId id="315" r:id="rId19"/>
    <p:sldId id="314" r:id="rId20"/>
    <p:sldId id="325" r:id="rId21"/>
    <p:sldId id="326" r:id="rId22"/>
    <p:sldId id="317" r:id="rId23"/>
    <p:sldId id="286" r:id="rId24"/>
    <p:sldId id="263" r:id="rId25"/>
    <p:sldId id="318" r:id="rId26"/>
    <p:sldId id="313" r:id="rId27"/>
    <p:sldId id="321" r:id="rId28"/>
    <p:sldId id="287" r:id="rId29"/>
    <p:sldId id="265" r:id="rId30"/>
    <p:sldId id="266" r:id="rId31"/>
    <p:sldId id="267" r:id="rId32"/>
    <p:sldId id="268" r:id="rId33"/>
    <p:sldId id="323" r:id="rId34"/>
    <p:sldId id="278" r:id="rId35"/>
    <p:sldId id="279" r:id="rId36"/>
    <p:sldId id="280" r:id="rId37"/>
    <p:sldId id="281" r:id="rId38"/>
    <p:sldId id="282" r:id="rId39"/>
    <p:sldId id="283" r:id="rId40"/>
    <p:sldId id="319" r:id="rId41"/>
    <p:sldId id="269" r:id="rId42"/>
    <p:sldId id="320" r:id="rId43"/>
    <p:sldId id="270" r:id="rId44"/>
    <p:sldId id="271" r:id="rId45"/>
    <p:sldId id="275" r:id="rId46"/>
    <p:sldId id="289" r:id="rId47"/>
    <p:sldId id="261" r:id="rId48"/>
    <p:sldId id="296" r:id="rId49"/>
    <p:sldId id="300" r:id="rId50"/>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2FC50A"/>
    <a:srgbClr val="3EC5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39" autoAdjust="0"/>
    <p:restoredTop sz="70712" autoAdjust="0"/>
  </p:normalViewPr>
  <p:slideViewPr>
    <p:cSldViewPr snapToGrid="0">
      <p:cViewPr varScale="1">
        <p:scale>
          <a:sx n="78" d="100"/>
          <a:sy n="78" d="100"/>
        </p:scale>
        <p:origin x="1146" y="90"/>
      </p:cViewPr>
      <p:guideLst>
        <p:guide orient="horz" pos="1620"/>
        <p:guide pos="2880"/>
      </p:guideLst>
    </p:cSldViewPr>
  </p:slideViewPr>
  <p:outlineViewPr>
    <p:cViewPr>
      <p:scale>
        <a:sx n="33" d="100"/>
        <a:sy n="33" d="100"/>
      </p:scale>
      <p:origin x="0" y="14544"/>
    </p:cViewPr>
  </p:outlineViewPr>
  <p:notesTextViewPr>
    <p:cViewPr>
      <p:scale>
        <a:sx n="1" d="1"/>
        <a:sy n="1" d="1"/>
      </p:scale>
      <p:origin x="0" y="0"/>
    </p:cViewPr>
  </p:notesTextViewPr>
  <p:notesViewPr>
    <p:cSldViewPr snapToGrid="0">
      <p:cViewPr varScale="1">
        <p:scale>
          <a:sx n="64" d="100"/>
          <a:sy n="64" d="100"/>
        </p:scale>
        <p:origin x="266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Office%20Word"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'[Chart in Microsoft Office Word]Sheet1'!$B$1</c:f>
              <c:strCache>
                <c:ptCount val="1"/>
                <c:pt idx="0">
                  <c:v>1991</c:v>
                </c:pt>
              </c:strCache>
            </c:strRef>
          </c:tx>
          <c:invertIfNegative val="0"/>
          <c:cat>
            <c:strRef>
              <c:f>'[Chart in Microsoft Office Word]Sheet1'!$A$2:$A$6</c:f>
              <c:strCache>
                <c:ptCount val="5"/>
                <c:pt idx="0">
                  <c:v>European</c:v>
                </c:pt>
                <c:pt idx="1">
                  <c:v>Maori</c:v>
                </c:pt>
                <c:pt idx="2">
                  <c:v>Pasifika</c:v>
                </c:pt>
                <c:pt idx="3">
                  <c:v>Asian</c:v>
                </c:pt>
                <c:pt idx="4">
                  <c:v>Other</c:v>
                </c:pt>
              </c:strCache>
            </c:strRef>
          </c:cat>
          <c:val>
            <c:numRef>
              <c:f>'[Chart in Microsoft Office Word]Sheet1'!$B$2:$B$6</c:f>
              <c:numCache>
                <c:formatCode>General</c:formatCode>
                <c:ptCount val="5"/>
                <c:pt idx="0">
                  <c:v>83.2</c:v>
                </c:pt>
                <c:pt idx="1">
                  <c:v>13</c:v>
                </c:pt>
                <c:pt idx="2">
                  <c:v>5</c:v>
                </c:pt>
                <c:pt idx="3">
                  <c:v>3</c:v>
                </c:pt>
                <c:pt idx="4">
                  <c:v>0.2</c:v>
                </c:pt>
              </c:numCache>
            </c:numRef>
          </c:val>
        </c:ser>
        <c:ser>
          <c:idx val="1"/>
          <c:order val="1"/>
          <c:tx>
            <c:strRef>
              <c:f>'[Chart in Microsoft Office Word]Sheet1'!$C$1</c:f>
              <c:strCache>
                <c:ptCount val="1"/>
                <c:pt idx="0">
                  <c:v>1996</c:v>
                </c:pt>
              </c:strCache>
            </c:strRef>
          </c:tx>
          <c:invertIfNegative val="0"/>
          <c:cat>
            <c:strRef>
              <c:f>'[Chart in Microsoft Office Word]Sheet1'!$A$2:$A$6</c:f>
              <c:strCache>
                <c:ptCount val="5"/>
                <c:pt idx="0">
                  <c:v>European</c:v>
                </c:pt>
                <c:pt idx="1">
                  <c:v>Maori</c:v>
                </c:pt>
                <c:pt idx="2">
                  <c:v>Pasifika</c:v>
                </c:pt>
                <c:pt idx="3">
                  <c:v>Asian</c:v>
                </c:pt>
                <c:pt idx="4">
                  <c:v>Other</c:v>
                </c:pt>
              </c:strCache>
            </c:strRef>
          </c:cat>
          <c:val>
            <c:numRef>
              <c:f>'[Chart in Microsoft Office Word]Sheet1'!$C$2:$C$6</c:f>
              <c:numCache>
                <c:formatCode>General</c:formatCode>
                <c:ptCount val="5"/>
                <c:pt idx="0">
                  <c:v>83.1</c:v>
                </c:pt>
                <c:pt idx="1">
                  <c:v>15.1</c:v>
                </c:pt>
                <c:pt idx="2">
                  <c:v>5.8</c:v>
                </c:pt>
                <c:pt idx="3">
                  <c:v>5</c:v>
                </c:pt>
                <c:pt idx="4">
                  <c:v>0.5</c:v>
                </c:pt>
              </c:numCache>
            </c:numRef>
          </c:val>
        </c:ser>
        <c:ser>
          <c:idx val="2"/>
          <c:order val="2"/>
          <c:tx>
            <c:strRef>
              <c:f>'[Chart in Microsoft Office Word]Sheet1'!$D$1</c:f>
              <c:strCache>
                <c:ptCount val="1"/>
                <c:pt idx="0">
                  <c:v>2001</c:v>
                </c:pt>
              </c:strCache>
            </c:strRef>
          </c:tx>
          <c:invertIfNegative val="0"/>
          <c:cat>
            <c:strRef>
              <c:f>'[Chart in Microsoft Office Word]Sheet1'!$A$2:$A$6</c:f>
              <c:strCache>
                <c:ptCount val="5"/>
                <c:pt idx="0">
                  <c:v>European</c:v>
                </c:pt>
                <c:pt idx="1">
                  <c:v>Maori</c:v>
                </c:pt>
                <c:pt idx="2">
                  <c:v>Pasifika</c:v>
                </c:pt>
                <c:pt idx="3">
                  <c:v>Asian</c:v>
                </c:pt>
                <c:pt idx="4">
                  <c:v>Other</c:v>
                </c:pt>
              </c:strCache>
            </c:strRef>
          </c:cat>
          <c:val>
            <c:numRef>
              <c:f>'[Chart in Microsoft Office Word]Sheet1'!$D$2:$D$6</c:f>
              <c:numCache>
                <c:formatCode>General</c:formatCode>
                <c:ptCount val="5"/>
                <c:pt idx="0">
                  <c:v>80.099999999999994</c:v>
                </c:pt>
                <c:pt idx="1">
                  <c:v>14.7</c:v>
                </c:pt>
                <c:pt idx="2">
                  <c:v>6.5</c:v>
                </c:pt>
                <c:pt idx="3">
                  <c:v>6.6</c:v>
                </c:pt>
                <c:pt idx="4">
                  <c:v>0.70000000000000095</c:v>
                </c:pt>
              </c:numCache>
            </c:numRef>
          </c:val>
        </c:ser>
        <c:ser>
          <c:idx val="3"/>
          <c:order val="3"/>
          <c:tx>
            <c:strRef>
              <c:f>'[Chart in Microsoft Office Word]Sheet1'!$E$1</c:f>
              <c:strCache>
                <c:ptCount val="1"/>
                <c:pt idx="0">
                  <c:v>2006</c:v>
                </c:pt>
              </c:strCache>
            </c:strRef>
          </c:tx>
          <c:invertIfNegative val="0"/>
          <c:cat>
            <c:strRef>
              <c:f>'[Chart in Microsoft Office Word]Sheet1'!$A$2:$A$6</c:f>
              <c:strCache>
                <c:ptCount val="5"/>
                <c:pt idx="0">
                  <c:v>European</c:v>
                </c:pt>
                <c:pt idx="1">
                  <c:v>Maori</c:v>
                </c:pt>
                <c:pt idx="2">
                  <c:v>Pasifika</c:v>
                </c:pt>
                <c:pt idx="3">
                  <c:v>Asian</c:v>
                </c:pt>
                <c:pt idx="4">
                  <c:v>Other</c:v>
                </c:pt>
              </c:strCache>
            </c:strRef>
          </c:cat>
          <c:val>
            <c:numRef>
              <c:f>'[Chart in Microsoft Office Word]Sheet1'!$E$2:$E$6</c:f>
              <c:numCache>
                <c:formatCode>General</c:formatCode>
                <c:ptCount val="5"/>
                <c:pt idx="0">
                  <c:v>77.599999999999994</c:v>
                </c:pt>
                <c:pt idx="1">
                  <c:v>14.6</c:v>
                </c:pt>
                <c:pt idx="2">
                  <c:v>6.9</c:v>
                </c:pt>
                <c:pt idx="3">
                  <c:v>9.2000000000000011</c:v>
                </c:pt>
                <c:pt idx="4">
                  <c:v>0.9</c:v>
                </c:pt>
              </c:numCache>
            </c:numRef>
          </c:val>
        </c:ser>
        <c:dLbls>
          <c:showLegendKey val="0"/>
          <c:showVal val="0"/>
          <c:showCatName val="0"/>
          <c:showSerName val="0"/>
          <c:showPercent val="0"/>
          <c:showBubbleSize val="0"/>
        </c:dLbls>
        <c:gapWidth val="150"/>
        <c:axId val="272422544"/>
        <c:axId val="272421760"/>
      </c:barChart>
      <c:catAx>
        <c:axId val="272422544"/>
        <c:scaling>
          <c:orientation val="minMax"/>
        </c:scaling>
        <c:delete val="0"/>
        <c:axPos val="b"/>
        <c:numFmt formatCode="General" sourceLinked="0"/>
        <c:majorTickMark val="out"/>
        <c:minorTickMark val="none"/>
        <c:tickLblPos val="nextTo"/>
        <c:txPr>
          <a:bodyPr/>
          <a:lstStyle/>
          <a:p>
            <a:pPr>
              <a:defRPr lang="en-NZ"/>
            </a:pPr>
            <a:endParaRPr lang="en-US"/>
          </a:p>
        </c:txPr>
        <c:crossAx val="272421760"/>
        <c:crosses val="autoZero"/>
        <c:auto val="1"/>
        <c:lblAlgn val="ctr"/>
        <c:lblOffset val="100"/>
        <c:noMultiLvlLbl val="0"/>
      </c:catAx>
      <c:valAx>
        <c:axId val="272421760"/>
        <c:scaling>
          <c:orientation val="minMax"/>
        </c:scaling>
        <c:delete val="0"/>
        <c:axPos val="l"/>
        <c:majorGridlines/>
        <c:numFmt formatCode="General" sourceLinked="1"/>
        <c:majorTickMark val="out"/>
        <c:minorTickMark val="none"/>
        <c:tickLblPos val="nextTo"/>
        <c:txPr>
          <a:bodyPr/>
          <a:lstStyle/>
          <a:p>
            <a:pPr>
              <a:defRPr lang="en-NZ"/>
            </a:pPr>
            <a:endParaRPr lang="en-US"/>
          </a:p>
        </c:txPr>
        <c:crossAx val="272422544"/>
        <c:crosses val="autoZero"/>
        <c:crossBetween val="between"/>
      </c:valAx>
    </c:plotArea>
    <c:legend>
      <c:legendPos val="r"/>
      <c:overlay val="0"/>
      <c:txPr>
        <a:bodyPr/>
        <a:lstStyle/>
        <a:p>
          <a:pPr>
            <a:defRPr lang="en-NZ"/>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54F496FB-C5CF-4378-A866-18B1B6FC7ED4}" type="datetimeFigureOut">
              <a:rPr lang="en-NZ" smtClean="0"/>
              <a:t>27/08/2014</a:t>
            </a:fld>
            <a:endParaRPr lang="en-NZ"/>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E0B48FE0-ADEE-4A4E-A811-3BF7FC1C14BF}" type="slidenum">
              <a:rPr lang="en-NZ" smtClean="0"/>
              <a:t>‹#›</a:t>
            </a:fld>
            <a:endParaRPr lang="en-NZ"/>
          </a:p>
        </p:txBody>
      </p:sp>
    </p:spTree>
    <p:extLst>
      <p:ext uri="{BB962C8B-B14F-4D97-AF65-F5344CB8AC3E}">
        <p14:creationId xmlns:p14="http://schemas.microsoft.com/office/powerpoint/2010/main" val="1405741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9DA323B8-A3F3-450E-9C1E-DD4EBD0ADA0C}" type="datetimeFigureOut">
              <a:rPr lang="en-NZ" smtClean="0"/>
              <a:t>27/08/2014</a:t>
            </a:fld>
            <a:endParaRPr lang="en-NZ"/>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510B02-D431-479F-A337-2B04D3CBCC84}" type="slidenum">
              <a:rPr lang="en-NZ" smtClean="0"/>
              <a:t>‹#›</a:t>
            </a:fld>
            <a:endParaRPr lang="en-NZ"/>
          </a:p>
        </p:txBody>
      </p:sp>
    </p:spTree>
    <p:extLst>
      <p:ext uri="{BB962C8B-B14F-4D97-AF65-F5344CB8AC3E}">
        <p14:creationId xmlns:p14="http://schemas.microsoft.com/office/powerpoint/2010/main" val="4265213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New Zealand is a Pacific nation which was first discovered by Maori, and then colonized by the British. It is known for its beautiful scenery, kiwi bird and kiwi fruit (kiwi also the people) and </a:t>
            </a:r>
            <a:r>
              <a:rPr lang="en-US" sz="1200" kern="1200" dirty="0" smtClean="0">
                <a:solidFill>
                  <a:schemeClr val="tx1"/>
                </a:solidFill>
                <a:effectLst/>
                <a:latin typeface="+mn-lt"/>
                <a:ea typeface="+mn-ea"/>
                <a:cs typeface="+mn-cs"/>
              </a:rPr>
              <a:t>it has become increasingly multicultural.</a:t>
            </a:r>
            <a:r>
              <a:rPr lang="en-US" sz="1200" kern="1200" baseline="0" dirty="0" smtClean="0">
                <a:solidFill>
                  <a:schemeClr val="tx1"/>
                </a:solidFill>
                <a:effectLst/>
                <a:latin typeface="+mn-lt"/>
                <a:ea typeface="+mn-ea"/>
                <a:cs typeface="+mn-cs"/>
              </a:rPr>
              <a:t>  NZ’</a:t>
            </a:r>
            <a:r>
              <a:rPr lang="en-US" sz="1200" kern="1200" dirty="0" smtClean="0">
                <a:solidFill>
                  <a:schemeClr val="tx1"/>
                </a:solidFill>
                <a:effectLst/>
                <a:latin typeface="+mn-lt"/>
                <a:ea typeface="+mn-ea"/>
                <a:cs typeface="+mn-cs"/>
              </a:rPr>
              <a:t>s </a:t>
            </a:r>
            <a:r>
              <a:rPr lang="en-US" sz="1200" kern="1200" dirty="0" smtClean="0">
                <a:solidFill>
                  <a:schemeClr val="tx1"/>
                </a:solidFill>
                <a:effectLst/>
                <a:latin typeface="+mn-lt"/>
                <a:ea typeface="+mn-ea"/>
                <a:cs typeface="+mn-cs"/>
              </a:rPr>
              <a:t>growing diversity </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be seen in this question in the 2006 census.</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6A15C62E-B782-49C0-B045-11E08EA07AA4}" type="slidenum">
              <a:rPr lang="en-NZ" smtClean="0"/>
              <a:pPr/>
              <a:t>2</a:t>
            </a:fld>
            <a:endParaRPr lang="en-NZ"/>
          </a:p>
        </p:txBody>
      </p:sp>
    </p:spTree>
    <p:extLst>
      <p:ext uri="{BB962C8B-B14F-4D97-AF65-F5344CB8AC3E}">
        <p14:creationId xmlns:p14="http://schemas.microsoft.com/office/powerpoint/2010/main" val="3697983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concept of the New Zealand way in fact echoed the Third Way political ideology underpinning national rebranding that surfaced in the mid-1990s amongst Western political leaders such as British Prime Minister Tony Blair, United States President Bill Clinton and German Chancellor Gerhard Schroder (Dickson, 1999). Although it is difficult to identify one all-encompassing definition of the Third Way, it can still be </a:t>
            </a:r>
            <a:r>
              <a:rPr lang="en-US" sz="1200" kern="1200" dirty="0" err="1" smtClean="0">
                <a:solidFill>
                  <a:schemeClr val="tx1"/>
                </a:solidFill>
                <a:effectLst/>
                <a:latin typeface="+mn-lt"/>
                <a:ea typeface="+mn-ea"/>
                <a:cs typeface="+mn-cs"/>
              </a:rPr>
              <a:t>characterised</a:t>
            </a:r>
            <a:r>
              <a:rPr lang="en-US" sz="1200" kern="1200" dirty="0" smtClean="0">
                <a:solidFill>
                  <a:schemeClr val="tx1"/>
                </a:solidFill>
                <a:effectLst/>
                <a:latin typeface="+mn-lt"/>
                <a:ea typeface="+mn-ea"/>
                <a:cs typeface="+mn-cs"/>
              </a:rPr>
              <a:t>, though somewhat simplistically, as the state </a:t>
            </a:r>
            <a:r>
              <a:rPr lang="en-US" sz="1200" kern="1200" dirty="0" err="1" smtClean="0">
                <a:solidFill>
                  <a:schemeClr val="tx1"/>
                </a:solidFill>
                <a:effectLst/>
                <a:latin typeface="+mn-lt"/>
                <a:ea typeface="+mn-ea"/>
                <a:cs typeface="+mn-cs"/>
              </a:rPr>
              <a:t>favouring</a:t>
            </a:r>
            <a:r>
              <a:rPr lang="en-US" sz="1200" kern="1200" dirty="0" smtClean="0">
                <a:solidFill>
                  <a:schemeClr val="tx1"/>
                </a:solidFill>
                <a:effectLst/>
                <a:latin typeface="+mn-lt"/>
                <a:ea typeface="+mn-ea"/>
                <a:cs typeface="+mn-cs"/>
              </a:rPr>
              <a:t> and playing a major role in the development of “growth, entrepreneurships, enterprise and wealth creation” along with “greater social justice” (Dickson, 1999, September 27, para. 5).</a:t>
            </a:r>
            <a:endParaRPr lang="en-NZ" sz="1200" kern="1200" dirty="0" smtClean="0">
              <a:solidFill>
                <a:schemeClr val="tx1"/>
              </a:solidFill>
              <a:effectLst/>
              <a:latin typeface="+mn-lt"/>
              <a:ea typeface="+mn-ea"/>
              <a:cs typeface="+mn-cs"/>
            </a:endParaRPr>
          </a:p>
          <a:p>
            <a:endParaRPr lang="en-NZ" dirty="0" smtClean="0"/>
          </a:p>
          <a:p>
            <a:endParaRPr lang="en-NZ" dirty="0" smtClean="0"/>
          </a:p>
          <a:p>
            <a:r>
              <a:rPr lang="en-GB" sz="1200" kern="1200" dirty="0" err="1" smtClean="0">
                <a:solidFill>
                  <a:schemeClr val="tx1"/>
                </a:solidFill>
                <a:effectLst/>
                <a:latin typeface="+mn-lt"/>
                <a:ea typeface="+mn-ea"/>
                <a:cs typeface="+mn-cs"/>
              </a:rPr>
              <a:t>Fairclough’s</a:t>
            </a:r>
            <a:r>
              <a:rPr lang="en-GB" sz="1200" kern="1200" dirty="0" smtClean="0">
                <a:solidFill>
                  <a:schemeClr val="tx1"/>
                </a:solidFill>
                <a:effectLst/>
                <a:latin typeface="+mn-lt"/>
                <a:ea typeface="+mn-ea"/>
                <a:cs typeface="+mn-cs"/>
              </a:rPr>
              <a:t> (2000) examination of the language of New Labour found that this desire for national renewal had three requirements: the transformation of civic society, the concept of an inclusive “one nation” and a “deal” between the Government and the people (p. 22). And all of this can be seen in the examples I have given.  But why might NZ wish to follow in the path of other countries?  I offer several reasons</a:t>
            </a:r>
            <a:r>
              <a:rPr lang="en-GB" sz="1200" kern="1200" baseline="0" dirty="0" smtClean="0">
                <a:solidFill>
                  <a:schemeClr val="tx1"/>
                </a:solidFill>
                <a:effectLst/>
                <a:latin typeface="+mn-lt"/>
                <a:ea typeface="+mn-ea"/>
                <a:cs typeface="+mn-cs"/>
              </a:rPr>
              <a:t> and they all relate to globalisation and the rebranding of NZ…</a:t>
            </a:r>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12</a:t>
            </a:fld>
            <a:endParaRPr lang="en-NZ"/>
          </a:p>
        </p:txBody>
      </p:sp>
    </p:spTree>
    <p:extLst>
      <p:ext uri="{BB962C8B-B14F-4D97-AF65-F5344CB8AC3E}">
        <p14:creationId xmlns:p14="http://schemas.microsoft.com/office/powerpoint/2010/main" val="1687854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smtClean="0">
                <a:solidFill>
                  <a:schemeClr val="tx1"/>
                </a:solidFill>
                <a:effectLst/>
                <a:latin typeface="+mn-lt"/>
                <a:ea typeface="+mn-ea"/>
                <a:cs typeface="+mn-cs"/>
              </a:rPr>
              <a:t>As mentioned earlier there was much referencing to a new and unique national identity emerging as we can see here from two of Helen Clark’s political speeches: </a:t>
            </a:r>
            <a:endParaRPr lang="en-US" sz="1200" kern="1200" dirty="0" smtClean="0">
              <a:solidFill>
                <a:schemeClr val="tx1"/>
              </a:solidFill>
              <a:effectLst/>
              <a:latin typeface="+mn-lt"/>
              <a:ea typeface="+mn-ea"/>
              <a:cs typeface="+mn-cs"/>
            </a:endParaRPr>
          </a:p>
          <a:p>
            <a:pPr marL="0" indent="0">
              <a:buNone/>
            </a:pPr>
            <a:endParaRPr lang="en-GB" sz="1200" dirty="0" smtClean="0"/>
          </a:p>
          <a:p>
            <a:pPr marL="0" indent="0">
              <a:buNone/>
            </a:pPr>
            <a:r>
              <a:rPr lang="en-GB" sz="1200" dirty="0" smtClean="0"/>
              <a:t>‘…we want to build pride in the </a:t>
            </a:r>
            <a:r>
              <a:rPr lang="en-GB" sz="1200" b="1" u="sng" dirty="0" smtClean="0">
                <a:solidFill>
                  <a:srgbClr val="FF0000"/>
                </a:solidFill>
              </a:rPr>
              <a:t>unique</a:t>
            </a:r>
            <a:r>
              <a:rPr lang="en-GB" sz="1200" dirty="0" smtClean="0"/>
              <a:t> national identity of New Zealander’ </a:t>
            </a:r>
            <a:r>
              <a:rPr lang="en-GB" sz="1050" dirty="0" smtClean="0"/>
              <a:t>(Clark 2006)</a:t>
            </a:r>
          </a:p>
          <a:p>
            <a:pPr marL="0" indent="0">
              <a:buNone/>
            </a:pPr>
            <a:endParaRPr lang="en-GB" dirty="0" smtClean="0"/>
          </a:p>
          <a:p>
            <a:pPr marL="0" indent="0">
              <a:buNone/>
            </a:pPr>
            <a:r>
              <a:rPr lang="en-GB" dirty="0" smtClean="0"/>
              <a:t>‘Reinforcing and celebrating New Zealand's </a:t>
            </a:r>
            <a:r>
              <a:rPr lang="en-GB" b="1" u="sng" dirty="0" smtClean="0">
                <a:solidFill>
                  <a:srgbClr val="FF0000"/>
                </a:solidFill>
              </a:rPr>
              <a:t>unique</a:t>
            </a:r>
            <a:r>
              <a:rPr lang="en-GB" dirty="0" smtClean="0"/>
              <a:t> national identity is very important to my government…</a:t>
            </a:r>
          </a:p>
          <a:p>
            <a:pPr marL="0" indent="0">
              <a:buNone/>
            </a:pPr>
            <a:r>
              <a:rPr lang="en-GB" dirty="0" smtClean="0"/>
              <a:t>‘In a globalised world we can't take the preservation of our </a:t>
            </a:r>
            <a:r>
              <a:rPr lang="en-GB" b="1" u="sng" dirty="0" smtClean="0">
                <a:solidFill>
                  <a:srgbClr val="FF0000"/>
                </a:solidFill>
              </a:rPr>
              <a:t>unique </a:t>
            </a:r>
            <a:r>
              <a:rPr lang="en-GB" dirty="0" smtClean="0"/>
              <a:t>culture and our values for granted.</a:t>
            </a:r>
            <a:r>
              <a:rPr lang="en-US" dirty="0" smtClean="0"/>
              <a:t>  (Clark 2007)</a:t>
            </a:r>
          </a:p>
          <a:p>
            <a:pPr marL="0" indent="0">
              <a:buNone/>
            </a:pPr>
            <a:endParaRPr lang="en-US" dirty="0" smtClean="0"/>
          </a:p>
          <a:p>
            <a:pPr marL="0" indent="0">
              <a:buNone/>
            </a:pPr>
            <a:r>
              <a:rPr lang="en-US" dirty="0" smtClean="0"/>
              <a:t>You can see there is very much an emphasis on the pride and celebration of NZ’s unique identity – considered something precious</a:t>
            </a:r>
            <a:r>
              <a:rPr lang="en-US" baseline="0" dirty="0" smtClean="0"/>
              <a:t> </a:t>
            </a:r>
            <a:r>
              <a:rPr lang="en-US" baseline="0" dirty="0" err="1" smtClean="0"/>
              <a:t>ie</a:t>
            </a:r>
            <a:r>
              <a:rPr lang="en-US" baseline="0" dirty="0" smtClean="0"/>
              <a:t> can’t take it for granted</a:t>
            </a:r>
            <a:endParaRPr lang="en-US" dirty="0" smtClean="0"/>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13</a:t>
            </a:fld>
            <a:endParaRPr lang="en-NZ"/>
          </a:p>
        </p:txBody>
      </p:sp>
    </p:spTree>
    <p:extLst>
      <p:ext uri="{BB962C8B-B14F-4D97-AF65-F5344CB8AC3E}">
        <p14:creationId xmlns:p14="http://schemas.microsoft.com/office/powerpoint/2010/main" val="437717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Helen Clark frequently referred to “social cohesion”in her political speeches (2006a, February 14; 2006b, February 27; 2007, February 22) as a government goal for building an inclusive society. This term – regarded as one of the “hurrah words” of the new political language of integration (Powell, 2000, p. 57) – had been used in preceding decades by governments in European countries (particularly by New Labour in Britain), and in Canada and Australia. Although some academics suggest that this political rhetoric indicated amove away from assimilationism (</a:t>
            </a:r>
            <a:r>
              <a:rPr lang="en-US" sz="1200" kern="1200" dirty="0" err="1" smtClean="0">
                <a:solidFill>
                  <a:schemeClr val="tx1"/>
                </a:solidFill>
                <a:effectLst/>
                <a:latin typeface="+mn-lt"/>
                <a:ea typeface="+mn-ea"/>
                <a:cs typeface="+mn-cs"/>
              </a:rPr>
              <a:t>Jakubowicz</a:t>
            </a:r>
            <a:r>
              <a:rPr lang="en-US" sz="1200" kern="1200" dirty="0" smtClean="0">
                <a:solidFill>
                  <a:schemeClr val="tx1"/>
                </a:solidFill>
                <a:effectLst/>
                <a:latin typeface="+mn-lt"/>
                <a:ea typeface="+mn-ea"/>
                <a:cs typeface="+mn-cs"/>
              </a:rPr>
              <a:t>, 2007; </a:t>
            </a:r>
            <a:r>
              <a:rPr lang="en-US" sz="1200" kern="1200" dirty="0" err="1" smtClean="0">
                <a:solidFill>
                  <a:schemeClr val="tx1"/>
                </a:solidFill>
                <a:effectLst/>
                <a:latin typeface="+mn-lt"/>
                <a:ea typeface="+mn-ea"/>
                <a:cs typeface="+mn-cs"/>
              </a:rPr>
              <a:t>Poynting</a:t>
            </a:r>
            <a:r>
              <a:rPr lang="en-US" sz="1200" kern="1200" dirty="0" smtClean="0">
                <a:solidFill>
                  <a:schemeClr val="tx1"/>
                </a:solidFill>
                <a:effectLst/>
                <a:latin typeface="+mn-lt"/>
                <a:ea typeface="+mn-ea"/>
                <a:cs typeface="+mn-cs"/>
              </a:rPr>
              <a:t> and Mason, 2008), others consider that the language of multiculturalism that had dominated in public policy discourses in the 1980s in fact shifted back to the assimilationist and </a:t>
            </a:r>
            <a:r>
              <a:rPr lang="en-US" sz="1200" kern="1200" dirty="0" err="1" smtClean="0">
                <a:solidFill>
                  <a:schemeClr val="tx1"/>
                </a:solidFill>
                <a:effectLst/>
                <a:latin typeface="+mn-lt"/>
                <a:ea typeface="+mn-ea"/>
                <a:cs typeface="+mn-cs"/>
              </a:rPr>
              <a:t>monoculturalist</a:t>
            </a:r>
            <a:r>
              <a:rPr lang="en-US" sz="1200" kern="1200" dirty="0" smtClean="0">
                <a:solidFill>
                  <a:schemeClr val="tx1"/>
                </a:solidFill>
                <a:effectLst/>
                <a:latin typeface="+mn-lt"/>
                <a:ea typeface="+mn-ea"/>
                <a:cs typeface="+mn-cs"/>
              </a:rPr>
              <a:t> ideology of the 1960s(Cheong, Edwards, </a:t>
            </a:r>
            <a:r>
              <a:rPr lang="en-US" sz="1200" kern="1200" dirty="0" err="1" smtClean="0">
                <a:solidFill>
                  <a:schemeClr val="tx1"/>
                </a:solidFill>
                <a:effectLst/>
                <a:latin typeface="+mn-lt"/>
                <a:ea typeface="+mn-ea"/>
                <a:cs typeface="+mn-cs"/>
              </a:rPr>
              <a:t>Goulbourne</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Solomos</a:t>
            </a:r>
            <a:r>
              <a:rPr lang="en-US" sz="1200" kern="1200" dirty="0" smtClean="0">
                <a:solidFill>
                  <a:schemeClr val="tx1"/>
                </a:solidFill>
                <a:effectLst/>
                <a:latin typeface="+mn-lt"/>
                <a:ea typeface="+mn-ea"/>
                <a:cs typeface="+mn-cs"/>
              </a:rPr>
              <a:t>, 2007)</a:t>
            </a:r>
            <a:r>
              <a:rPr lang="en-NZ" sz="1200" kern="1200" dirty="0" smtClean="0">
                <a:solidFill>
                  <a:schemeClr val="tx1"/>
                </a:solidFill>
                <a:effectLst/>
                <a:latin typeface="+mn-lt"/>
                <a:ea typeface="+mn-ea"/>
                <a:cs typeface="+mn-cs"/>
              </a:rPr>
              <a:t>.But whichever way the discourse about a socially cohesive society was framed, the seemingly contradictory proposal for minority groups to conform to a shared national identity that respected and embraced the core values of the dominant majority - yet maintained they could retain their own “cultural mores”(</a:t>
            </a:r>
            <a:r>
              <a:rPr lang="en-US" sz="1200" kern="1200" dirty="0" err="1" smtClean="0">
                <a:solidFill>
                  <a:schemeClr val="tx1"/>
                </a:solidFill>
                <a:effectLst/>
                <a:latin typeface="+mn-lt"/>
                <a:ea typeface="+mn-ea"/>
                <a:cs typeface="+mn-cs"/>
              </a:rPr>
              <a:t>Jakubowicz</a:t>
            </a:r>
            <a:r>
              <a:rPr lang="en-US" sz="1200" kern="1200" dirty="0" smtClean="0">
                <a:solidFill>
                  <a:schemeClr val="tx1"/>
                </a:solidFill>
                <a:effectLst/>
                <a:latin typeface="+mn-lt"/>
                <a:ea typeface="+mn-ea"/>
                <a:cs typeface="+mn-cs"/>
              </a:rPr>
              <a:t>, 2007, p. 279)</a:t>
            </a:r>
            <a:r>
              <a:rPr lang="en-NZ" sz="1200" kern="1200" dirty="0" smtClean="0">
                <a:solidFill>
                  <a:schemeClr val="tx1"/>
                </a:solidFill>
                <a:effectLst/>
                <a:latin typeface="+mn-lt"/>
                <a:ea typeface="+mn-ea"/>
                <a:cs typeface="+mn-cs"/>
              </a:rPr>
              <a:t> - was instrumental in thepolitical management of diversity.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use of the deictic ‘we’ in these extracts </a:t>
            </a:r>
            <a:r>
              <a:rPr lang="en-US" sz="1200" kern="1200" dirty="0" err="1" smtClean="0">
                <a:solidFill>
                  <a:schemeClr val="tx1"/>
                </a:solidFill>
                <a:effectLst/>
                <a:latin typeface="+mn-lt"/>
                <a:ea typeface="+mn-ea"/>
                <a:cs typeface="+mn-cs"/>
              </a:rPr>
              <a:t>emphasised</a:t>
            </a:r>
            <a:r>
              <a:rPr lang="en-US" sz="1200" kern="1200" dirty="0" smtClean="0">
                <a:solidFill>
                  <a:schemeClr val="tx1"/>
                </a:solidFill>
                <a:effectLst/>
                <a:latin typeface="+mn-lt"/>
                <a:ea typeface="+mn-ea"/>
                <a:cs typeface="+mn-cs"/>
              </a:rPr>
              <a:t> the common bond and shared national purpose amongst New Zealanders to work towards becoming a successful nation. But this pronoun also featured strongly in the texts as in ‘we, the Government’ to convince the nation of its leadership qualities in helping to achieve success. As (Clark, 2006a, February 14) stated: “We are in government to make a difference for the better”. </a:t>
            </a:r>
            <a:r>
              <a:rPr lang="en-US" sz="1200" kern="1200" dirty="0" err="1" smtClean="0">
                <a:solidFill>
                  <a:schemeClr val="tx1"/>
                </a:solidFill>
                <a:effectLst/>
                <a:latin typeface="+mn-lt"/>
                <a:ea typeface="+mn-ea"/>
                <a:cs typeface="+mn-cs"/>
              </a:rPr>
              <a:t>Fairclough’s</a:t>
            </a:r>
            <a:r>
              <a:rPr lang="en-US" sz="1200" kern="1200" dirty="0" smtClean="0">
                <a:solidFill>
                  <a:schemeClr val="tx1"/>
                </a:solidFill>
                <a:effectLst/>
                <a:latin typeface="+mn-lt"/>
                <a:ea typeface="+mn-ea"/>
                <a:cs typeface="+mn-cs"/>
              </a:rPr>
              <a:t> study of New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noted a similar use of ‘we’ which he said was often ambivalent because it was not clear whether it meant ‘we’ the Government or ‘we’ the nation (2000).  Using passive and </a:t>
            </a:r>
            <a:r>
              <a:rPr lang="en-US" sz="1200" kern="1200" dirty="0" err="1" smtClean="0">
                <a:solidFill>
                  <a:schemeClr val="tx1"/>
                </a:solidFill>
                <a:effectLst/>
                <a:latin typeface="+mn-lt"/>
                <a:ea typeface="+mn-ea"/>
                <a:cs typeface="+mn-cs"/>
              </a:rPr>
              <a:t>nominalisation</a:t>
            </a:r>
            <a:r>
              <a:rPr lang="en-US" sz="1200" kern="1200" dirty="0" smtClean="0">
                <a:solidFill>
                  <a:schemeClr val="tx1"/>
                </a:solidFill>
                <a:effectLst/>
                <a:latin typeface="+mn-lt"/>
                <a:ea typeface="+mn-ea"/>
                <a:cs typeface="+mn-cs"/>
              </a:rPr>
              <a:t> as a form of elision - particularly through the use of ‘we’ - is a “favourite way[s] of introducing ambiguity into a text (Sutherland, 2005, pp.198-199). According to </a:t>
            </a:r>
            <a:r>
              <a:rPr lang="en-US" sz="1200" kern="1200" dirty="0" err="1" smtClean="0">
                <a:solidFill>
                  <a:schemeClr val="tx1"/>
                </a:solidFill>
                <a:effectLst/>
                <a:latin typeface="+mn-lt"/>
                <a:ea typeface="+mn-ea"/>
                <a:cs typeface="+mn-cs"/>
              </a:rPr>
              <a:t>Fairclough</a:t>
            </a:r>
            <a:r>
              <a:rPr lang="en-US" sz="1200" kern="1200" dirty="0" smtClean="0">
                <a:solidFill>
                  <a:schemeClr val="tx1"/>
                </a:solidFill>
                <a:effectLst/>
                <a:latin typeface="+mn-lt"/>
                <a:ea typeface="+mn-ea"/>
                <a:cs typeface="+mn-cs"/>
              </a:rPr>
              <a:t>, the use of ‘we’ put New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in a politically advantageous position because it suggested that the Government was speaking for the whole nation. The same could be said for the New Zealand Government, the Prime Minister Helen Clark and the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Party in my study because they positively self-represented as taking responsibility for building a socially cohesive society and strengthening the country’s national identity for the betterment of the people.</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14</a:t>
            </a:fld>
            <a:endParaRPr lang="en-NZ"/>
          </a:p>
        </p:txBody>
      </p:sp>
    </p:spTree>
    <p:extLst>
      <p:ext uri="{BB962C8B-B14F-4D97-AF65-F5344CB8AC3E}">
        <p14:creationId xmlns:p14="http://schemas.microsoft.com/office/powerpoint/2010/main" val="3943820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At the same time there is consistent referencing to NZ having a place in the world particularly when it comes to economic competitiveness for a small and isolated country which now because of </a:t>
            </a:r>
            <a:r>
              <a:rPr lang="en-US" sz="1200" b="1" kern="1200" dirty="0" err="1" smtClean="0">
                <a:solidFill>
                  <a:schemeClr val="tx1"/>
                </a:solidFill>
                <a:effectLst/>
                <a:latin typeface="+mn-lt"/>
                <a:ea typeface="+mn-ea"/>
                <a:cs typeface="+mn-cs"/>
              </a:rPr>
              <a:t>globalisation</a:t>
            </a:r>
            <a:r>
              <a:rPr lang="en-US" sz="1200" b="1" kern="1200" dirty="0" smtClean="0">
                <a:solidFill>
                  <a:schemeClr val="tx1"/>
                </a:solidFill>
                <a:effectLst/>
                <a:latin typeface="+mn-lt"/>
                <a:ea typeface="+mn-ea"/>
                <a:cs typeface="+mn-cs"/>
              </a:rPr>
              <a:t> has greater diversity but is also more accessible through technology.</a:t>
            </a:r>
          </a:p>
          <a:p>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‘In a </a:t>
            </a:r>
            <a:r>
              <a:rPr lang="en-GB" sz="1200" b="1" u="sng" kern="1200" dirty="0" smtClean="0">
                <a:solidFill>
                  <a:schemeClr val="tx1"/>
                </a:solidFill>
                <a:effectLst/>
                <a:latin typeface="+mn-lt"/>
                <a:ea typeface="+mn-ea"/>
                <a:cs typeface="+mn-cs"/>
              </a:rPr>
              <a:t>globalised world </a:t>
            </a:r>
            <a:r>
              <a:rPr lang="en-GB" sz="1200" b="1" kern="1200" dirty="0" smtClean="0">
                <a:solidFill>
                  <a:schemeClr val="tx1"/>
                </a:solidFill>
                <a:effectLst/>
                <a:latin typeface="+mn-lt"/>
                <a:ea typeface="+mn-ea"/>
                <a:cs typeface="+mn-cs"/>
              </a:rPr>
              <a:t>we can't take the preservation of our unique culture and our values for granted. In this </a:t>
            </a:r>
            <a:r>
              <a:rPr lang="en-GB" sz="1200" b="1" u="sng" kern="1200" dirty="0" smtClean="0">
                <a:solidFill>
                  <a:schemeClr val="tx1"/>
                </a:solidFill>
                <a:effectLst/>
                <a:latin typeface="+mn-lt"/>
                <a:ea typeface="+mn-ea"/>
                <a:cs typeface="+mn-cs"/>
              </a:rPr>
              <a:t>globalised world</a:t>
            </a:r>
            <a:r>
              <a:rPr lang="en-GB" sz="1200" b="1" kern="1200" dirty="0" smtClean="0">
                <a:solidFill>
                  <a:schemeClr val="tx1"/>
                </a:solidFill>
                <a:effectLst/>
                <a:latin typeface="+mn-lt"/>
                <a:ea typeface="+mn-ea"/>
                <a:cs typeface="+mn-cs"/>
              </a:rPr>
              <a:t>, we are determined that there will be a place for a small, smart, inclusive, creative, and sustainable nation like ours.</a:t>
            </a:r>
            <a:r>
              <a:rPr lang="en-US" sz="1200" b="1" kern="1200" dirty="0" smtClean="0">
                <a:solidFill>
                  <a:schemeClr val="tx1"/>
                </a:solidFill>
                <a:effectLst/>
                <a:latin typeface="+mn-lt"/>
                <a:ea typeface="+mn-ea"/>
                <a:cs typeface="+mn-cs"/>
              </a:rPr>
              <a:t> ‘ (Clark, 2007)</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‘This is an approach founded on New Zealanders’ creativity and innovation, on valuing both inspiration and aspiration, and on seeing </a:t>
            </a:r>
            <a:r>
              <a:rPr lang="en-GB" sz="1200" b="1" u="sng" kern="1200" dirty="0" smtClean="0">
                <a:solidFill>
                  <a:schemeClr val="tx1"/>
                </a:solidFill>
                <a:effectLst/>
                <a:latin typeface="+mn-lt"/>
                <a:ea typeface="+mn-ea"/>
                <a:cs typeface="+mn-cs"/>
              </a:rPr>
              <a:t>our size and place in the world </a:t>
            </a:r>
            <a:r>
              <a:rPr lang="en-GB" sz="1200" b="1" kern="1200" dirty="0" smtClean="0">
                <a:solidFill>
                  <a:schemeClr val="tx1"/>
                </a:solidFill>
                <a:effectLst/>
                <a:latin typeface="+mn-lt"/>
                <a:ea typeface="+mn-ea"/>
                <a:cs typeface="+mn-cs"/>
              </a:rPr>
              <a:t>not as a limitation, but as offering opportunities to succeed</a:t>
            </a:r>
            <a:r>
              <a:rPr lang="en-US" sz="1200" b="1" kern="1200" dirty="0" smtClean="0">
                <a:solidFill>
                  <a:schemeClr val="tx1"/>
                </a:solidFill>
                <a:effectLst/>
                <a:latin typeface="+mn-lt"/>
                <a:ea typeface="+mn-ea"/>
                <a:cs typeface="+mn-cs"/>
              </a:rPr>
              <a:t>.’ (Cartwright, 2005)</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15</a:t>
            </a:fld>
            <a:endParaRPr lang="en-NZ"/>
          </a:p>
        </p:txBody>
      </p:sp>
    </p:spTree>
    <p:extLst>
      <p:ext uri="{BB962C8B-B14F-4D97-AF65-F5344CB8AC3E}">
        <p14:creationId xmlns:p14="http://schemas.microsoft.com/office/powerpoint/2010/main" val="939833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New Zealand way emphasised the role of New Zealanders as being more than just the stereotypical, hard-working pioneers from earlier years. These age-old attributes of New Zealanders’ number eight wire mentality and their ability to stand out in the world even though part of a small nation, reflected the dominant majority narrative based on the country’s British settler roots (Chapter Four). Although Cartwright reinforced the concept of a common future where everyone should “work together”, the construction of a new identity based on </a:t>
            </a:r>
            <a:r>
              <a:rPr lang="en-GB" sz="1200" kern="1200" dirty="0" err="1" smtClean="0">
                <a:solidFill>
                  <a:schemeClr val="tx1"/>
                </a:solidFill>
                <a:effectLst/>
                <a:latin typeface="+mn-lt"/>
                <a:ea typeface="+mn-ea"/>
                <a:cs typeface="+mn-cs"/>
              </a:rPr>
              <a:t>Pakeha</a:t>
            </a:r>
            <a:r>
              <a:rPr lang="en-GB" sz="1200" kern="1200" dirty="0" smtClean="0">
                <a:solidFill>
                  <a:schemeClr val="tx1"/>
                </a:solidFill>
                <a:effectLst/>
                <a:latin typeface="+mn-lt"/>
                <a:ea typeface="+mn-ea"/>
                <a:cs typeface="+mn-cs"/>
              </a:rPr>
              <a:t> values was still evident through the inclusion of these clichés. New Zealanders became known as having a ‘number eight wire mentality’ in the first half of the 20</a:t>
            </a:r>
            <a:r>
              <a:rPr lang="en-GB" sz="1200" kern="1200" baseline="30000" dirty="0" smtClean="0">
                <a:solidFill>
                  <a:schemeClr val="tx1"/>
                </a:solidFill>
                <a:effectLst/>
                <a:latin typeface="+mn-lt"/>
                <a:ea typeface="+mn-ea"/>
                <a:cs typeface="+mn-cs"/>
              </a:rPr>
              <a:t>th</a:t>
            </a:r>
            <a:r>
              <a:rPr lang="en-GB" sz="1200" kern="1200" dirty="0" smtClean="0">
                <a:solidFill>
                  <a:schemeClr val="tx1"/>
                </a:solidFill>
                <a:effectLst/>
                <a:latin typeface="+mn-lt"/>
                <a:ea typeface="+mn-ea"/>
                <a:cs typeface="+mn-cs"/>
              </a:rPr>
              <a:t> century because of their ability to make or repair anything with basic materials even if it was just number eight fencing wire (</a:t>
            </a:r>
            <a:r>
              <a:rPr lang="en-GB" sz="1200" kern="1200" dirty="0" err="1" smtClean="0">
                <a:solidFill>
                  <a:schemeClr val="tx1"/>
                </a:solidFill>
                <a:effectLst/>
                <a:latin typeface="+mn-lt"/>
                <a:ea typeface="+mn-ea"/>
                <a:cs typeface="+mn-cs"/>
              </a:rPr>
              <a:t>Peden</a:t>
            </a:r>
            <a:r>
              <a:rPr lang="en-GB" sz="1200" kern="1200" dirty="0" smtClean="0">
                <a:solidFill>
                  <a:schemeClr val="tx1"/>
                </a:solidFill>
                <a:effectLst/>
                <a:latin typeface="+mn-lt"/>
                <a:ea typeface="+mn-ea"/>
                <a:cs typeface="+mn-cs"/>
              </a:rPr>
              <a:t>, 2009).</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But even more so the alignment of </a:t>
            </a:r>
            <a:r>
              <a:rPr lang="en-GB" sz="1200" kern="1200" dirty="0" err="1" smtClean="0">
                <a:solidFill>
                  <a:schemeClr val="tx1"/>
                </a:solidFill>
                <a:effectLst/>
                <a:latin typeface="+mn-lt"/>
                <a:ea typeface="+mn-ea"/>
                <a:cs typeface="+mn-cs"/>
              </a:rPr>
              <a:t>Pakeha</a:t>
            </a:r>
            <a:r>
              <a:rPr lang="en-GB" sz="1200" kern="1200" dirty="0" smtClean="0">
                <a:solidFill>
                  <a:schemeClr val="tx1"/>
                </a:solidFill>
                <a:effectLst/>
                <a:latin typeface="+mn-lt"/>
                <a:ea typeface="+mn-ea"/>
                <a:cs typeface="+mn-cs"/>
              </a:rPr>
              <a:t> mainstream values with those of other post-colonial countries, which sought to position New Zealand within the company of other like-minded nations, is directly stated by Clark (2007, February 22):  as we can see in the next slide….</a:t>
            </a:r>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16</a:t>
            </a:fld>
            <a:endParaRPr lang="en-NZ"/>
          </a:p>
        </p:txBody>
      </p:sp>
    </p:spTree>
    <p:extLst>
      <p:ext uri="{BB962C8B-B14F-4D97-AF65-F5344CB8AC3E}">
        <p14:creationId xmlns:p14="http://schemas.microsoft.com/office/powerpoint/2010/main" val="3128847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is happening here? </a:t>
            </a:r>
            <a:r>
              <a:rPr lang="en-GB" dirty="0" smtClean="0"/>
              <a:t>Although Clark talked of her Labour Party as being Third Way (</a:t>
            </a:r>
            <a:r>
              <a:rPr lang="en-GB" dirty="0" err="1" smtClean="0"/>
              <a:t>Maharey</a:t>
            </a:r>
            <a:r>
              <a:rPr lang="en-GB" dirty="0" smtClean="0"/>
              <a:t>, 2003, June 3), it seemed that the preference for the descriptor “the New Zealand Way” combined a Third Way ideology with a distinctively New Zealand brand. </a:t>
            </a:r>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17</a:t>
            </a:fld>
            <a:endParaRPr lang="en-NZ"/>
          </a:p>
        </p:txBody>
      </p:sp>
    </p:spTree>
    <p:extLst>
      <p:ext uri="{BB962C8B-B14F-4D97-AF65-F5344CB8AC3E}">
        <p14:creationId xmlns:p14="http://schemas.microsoft.com/office/powerpoint/2010/main" val="2775575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These texts targeting a wide national audience reflected diversity as a component of a new national identity, though the nation’s inclusivity was referred to superficially so as not to stir up dominant majority fears about the watering down of New Zealand’s national identity. The official discourse focused instead on the need for ‘everyone’, regardless of background, to work together with the Government in building a successful nation that would achieve global recognition and success. However, the next dataset of texts, directed at a more diverse audience, indicated a shift in the official discourse that gave greater attention to minority groups and their contribution to a new national identity.</a:t>
            </a:r>
            <a:endParaRPr lang="en-NZ"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Biopolitics</a:t>
            </a:r>
            <a:r>
              <a:rPr lang="en-GB" sz="1200" kern="1200" dirty="0" smtClean="0">
                <a:solidFill>
                  <a:schemeClr val="tx1"/>
                </a:solidFill>
                <a:effectLst/>
                <a:latin typeface="+mn-lt"/>
                <a:ea typeface="+mn-ea"/>
                <a:cs typeface="+mn-cs"/>
              </a:rPr>
              <a:t> and </a:t>
            </a:r>
            <a:r>
              <a:rPr lang="en-GB" sz="1200" kern="1200" dirty="0" err="1" smtClean="0">
                <a:solidFill>
                  <a:schemeClr val="tx1"/>
                </a:solidFill>
                <a:effectLst/>
                <a:latin typeface="+mn-lt"/>
                <a:ea typeface="+mn-ea"/>
                <a:cs typeface="+mn-cs"/>
              </a:rPr>
              <a:t>biopower</a:t>
            </a:r>
            <a:r>
              <a:rPr lang="en-GB" sz="1200" kern="1200" dirty="0" smtClean="0">
                <a:solidFill>
                  <a:schemeClr val="tx1"/>
                </a:solidFill>
                <a:effectLst/>
                <a:latin typeface="+mn-lt"/>
                <a:ea typeface="+mn-ea"/>
                <a:cs typeface="+mn-cs"/>
              </a:rPr>
              <a:t> in </a:t>
            </a:r>
            <a:r>
              <a:rPr lang="en-GB" sz="1200" kern="1200" dirty="0" err="1" smtClean="0">
                <a:solidFill>
                  <a:schemeClr val="tx1"/>
                </a:solidFill>
                <a:effectLst/>
                <a:latin typeface="+mn-lt"/>
                <a:ea typeface="+mn-ea"/>
                <a:cs typeface="+mn-cs"/>
              </a:rPr>
              <a:t>Foucauldian</a:t>
            </a:r>
            <a:r>
              <a:rPr lang="en-GB" sz="1200" kern="1200" dirty="0" smtClean="0">
                <a:solidFill>
                  <a:schemeClr val="tx1"/>
                </a:solidFill>
                <a:effectLst/>
                <a:latin typeface="+mn-lt"/>
                <a:ea typeface="+mn-ea"/>
                <a:cs typeface="+mn-cs"/>
              </a:rPr>
              <a:t> terms (see Chapter Three).</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18</a:t>
            </a:fld>
            <a:endParaRPr lang="en-NZ"/>
          </a:p>
        </p:txBody>
      </p:sp>
    </p:spTree>
    <p:extLst>
      <p:ext uri="{BB962C8B-B14F-4D97-AF65-F5344CB8AC3E}">
        <p14:creationId xmlns:p14="http://schemas.microsoft.com/office/powerpoint/2010/main" val="1854812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speeches </a:t>
            </a:r>
            <a:r>
              <a:rPr lang="en-US" sz="1200" kern="1200" dirty="0" err="1" smtClean="0">
                <a:solidFill>
                  <a:schemeClr val="tx1"/>
                </a:solidFill>
                <a:effectLst/>
                <a:latin typeface="+mn-lt"/>
                <a:ea typeface="+mn-ea"/>
                <a:cs typeface="+mn-cs"/>
              </a:rPr>
              <a:t>analysed</a:t>
            </a:r>
            <a:r>
              <a:rPr lang="en-US" sz="1200" kern="1200" dirty="0" smtClean="0">
                <a:solidFill>
                  <a:schemeClr val="tx1"/>
                </a:solidFill>
                <a:effectLst/>
                <a:latin typeface="+mn-lt"/>
                <a:ea typeface="+mn-ea"/>
                <a:cs typeface="+mn-cs"/>
              </a:rPr>
              <a:t> here positioned the Government in a superior role where a transformation of the nation to a new and higher status was achievable through the leadership and management of the Government. This reflects Foucault’s (1991) theory of </a:t>
            </a:r>
            <a:r>
              <a:rPr lang="en-US" sz="1200" kern="1200" dirty="0" err="1" smtClean="0">
                <a:solidFill>
                  <a:schemeClr val="tx1"/>
                </a:solidFill>
                <a:effectLst/>
                <a:latin typeface="+mn-lt"/>
                <a:ea typeface="+mn-ea"/>
                <a:cs typeface="+mn-cs"/>
              </a:rPr>
              <a:t>governmentality</a:t>
            </a:r>
            <a:r>
              <a:rPr lang="en-US" sz="1200" kern="1200" dirty="0" smtClean="0">
                <a:solidFill>
                  <a:schemeClr val="tx1"/>
                </a:solidFill>
                <a:effectLst/>
                <a:latin typeface="+mn-lt"/>
                <a:ea typeface="+mn-ea"/>
                <a:cs typeface="+mn-cs"/>
              </a:rPr>
              <a:t> whereby the ability to </a:t>
            </a:r>
            <a:r>
              <a:rPr lang="en-US" sz="1200" kern="1200" dirty="0" err="1" smtClean="0">
                <a:solidFill>
                  <a:schemeClr val="tx1"/>
                </a:solidFill>
                <a:effectLst/>
                <a:latin typeface="+mn-lt"/>
                <a:ea typeface="+mn-ea"/>
                <a:cs typeface="+mn-cs"/>
              </a:rPr>
              <a:t>organise</a:t>
            </a:r>
            <a:r>
              <a:rPr lang="en-US" sz="1200" kern="1200" dirty="0" smtClean="0">
                <a:solidFill>
                  <a:schemeClr val="tx1"/>
                </a:solidFill>
                <a:effectLst/>
                <a:latin typeface="+mn-lt"/>
                <a:ea typeface="+mn-ea"/>
                <a:cs typeface="+mn-cs"/>
              </a:rPr>
              <a:t>, control, manipulate or regulate populations was attainable through efficient governing by the state. </a:t>
            </a:r>
            <a:r>
              <a:rPr lang="en-US" sz="1200" kern="1200" dirty="0" err="1" smtClean="0">
                <a:solidFill>
                  <a:schemeClr val="tx1"/>
                </a:solidFill>
                <a:effectLst/>
                <a:latin typeface="+mn-lt"/>
                <a:ea typeface="+mn-ea"/>
                <a:cs typeface="+mn-cs"/>
              </a:rPr>
              <a:t>Governmentality</a:t>
            </a:r>
            <a:r>
              <a:rPr lang="en-US" sz="1200" kern="1200" dirty="0" smtClean="0">
                <a:solidFill>
                  <a:schemeClr val="tx1"/>
                </a:solidFill>
                <a:effectLst/>
                <a:latin typeface="+mn-lt"/>
                <a:ea typeface="+mn-ea"/>
                <a:cs typeface="+mn-cs"/>
              </a:rPr>
              <a:t>, Foucault stated, could occur through policies of immigration, health,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or economy, which in turn could determine the nation’s </a:t>
            </a:r>
            <a:r>
              <a:rPr lang="en-US" sz="1200" kern="1200" dirty="0" err="1" smtClean="0">
                <a:solidFill>
                  <a:schemeClr val="tx1"/>
                </a:solidFill>
                <a:effectLst/>
                <a:latin typeface="+mn-lt"/>
                <a:ea typeface="+mn-ea"/>
                <a:cs typeface="+mn-cs"/>
              </a:rPr>
              <a:t>behaviour</a:t>
            </a:r>
            <a:r>
              <a:rPr lang="en-US" sz="1200" kern="1200" dirty="0" smtClean="0">
                <a:solidFill>
                  <a:schemeClr val="tx1"/>
                </a:solidFill>
                <a:effectLst/>
                <a:latin typeface="+mn-lt"/>
                <a:ea typeface="+mn-ea"/>
                <a:cs typeface="+mn-cs"/>
              </a:rPr>
              <a:t> or at least dictate the parameters within which the government wants the nation to behave. It also meant that the ideal citizen could be produced through the power of the government.</a:t>
            </a:r>
            <a:endParaRPr lang="en-NZ"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19</a:t>
            </a:fld>
            <a:endParaRPr lang="en-NZ"/>
          </a:p>
        </p:txBody>
      </p:sp>
    </p:spTree>
    <p:extLst>
      <p:ext uri="{BB962C8B-B14F-4D97-AF65-F5344CB8AC3E}">
        <p14:creationId xmlns:p14="http://schemas.microsoft.com/office/powerpoint/2010/main" val="12327513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provide a little bit of context to what was happening in New Zealand around this time – this is a graph showing ethnic groups in NZ between 1991 and 2006 where you can see that the numbers of minority groups were increasing – some quite</a:t>
            </a:r>
            <a:r>
              <a:rPr lang="en-US" baseline="0" dirty="0" smtClean="0"/>
              <a:t> rapidly (Asian and </a:t>
            </a:r>
            <a:r>
              <a:rPr lang="en-US" baseline="0" dirty="0" err="1" smtClean="0"/>
              <a:t>Pasifika</a:t>
            </a:r>
            <a:r>
              <a:rPr lang="en-US" baseline="0" dirty="0" smtClean="0"/>
              <a:t>), indigenous Maori at around 15%, yet the NZ Europeans were decreasing in numbers.  NZ was a British settler society where Europeans became the dominant ethnic group – and there was a real fear by some that NZ’s increasing multiculturalism was problematic and would fragment or </a:t>
            </a:r>
            <a:r>
              <a:rPr lang="en-US" baseline="0" dirty="0" err="1" smtClean="0"/>
              <a:t>waterdown</a:t>
            </a:r>
            <a:r>
              <a:rPr lang="en-US" baseline="0" dirty="0" smtClean="0"/>
              <a:t> NZ national identity – this was also fuelled by evidence of ethnic rioting in other multicultural countries such as France, Denmark, German and Australia. People feared the same could happen in NZ.</a:t>
            </a:r>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22</a:t>
            </a:fld>
            <a:endParaRPr lang="en-NZ"/>
          </a:p>
        </p:txBody>
      </p:sp>
    </p:spTree>
    <p:extLst>
      <p:ext uri="{BB962C8B-B14F-4D97-AF65-F5344CB8AC3E}">
        <p14:creationId xmlns:p14="http://schemas.microsoft.com/office/powerpoint/2010/main" val="2497783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fact there was even an </a:t>
            </a:r>
            <a:r>
              <a:rPr lang="en-US" sz="1200" kern="1200" dirty="0" err="1" smtClean="0">
                <a:solidFill>
                  <a:schemeClr val="tx1"/>
                </a:solidFill>
                <a:latin typeface="+mn-lt"/>
                <a:ea typeface="+mn-ea"/>
                <a:cs typeface="+mn-cs"/>
              </a:rPr>
              <a:t>organisation</a:t>
            </a:r>
            <a:r>
              <a:rPr lang="en-US" sz="1200" kern="1200" dirty="0" smtClean="0">
                <a:solidFill>
                  <a:schemeClr val="tx1"/>
                </a:solidFill>
                <a:latin typeface="+mn-lt"/>
                <a:ea typeface="+mn-ea"/>
                <a:cs typeface="+mn-cs"/>
              </a:rPr>
              <a:t> called The NZ Way in the 1990’s, New Zealand was undergoing tough economic times. Nation branding was seen as a way to improve its position. The image developed to represent the nation’s </a:t>
            </a:r>
            <a:r>
              <a:rPr lang="en-US" sz="1200" kern="1200" dirty="0" err="1" smtClean="0">
                <a:solidFill>
                  <a:schemeClr val="tx1"/>
                </a:solidFill>
                <a:latin typeface="+mn-lt"/>
                <a:ea typeface="+mn-ea"/>
                <a:cs typeface="+mn-cs"/>
              </a:rPr>
              <a:t>masterbrand</a:t>
            </a:r>
            <a:r>
              <a:rPr lang="en-US" sz="1200" kern="1200" dirty="0" smtClean="0">
                <a:solidFill>
                  <a:schemeClr val="tx1"/>
                </a:solidFill>
                <a:latin typeface="+mn-lt"/>
                <a:ea typeface="+mn-ea"/>
                <a:cs typeface="+mn-cs"/>
              </a:rPr>
              <a:t>, a silver fern frond, was created by New Zealand Way, a collaborative agency comprising key members of the tourism and trade development boards to promote New Zealand abroad.</a:t>
            </a:r>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23</a:t>
            </a:fld>
            <a:endParaRPr lang="en-NZ"/>
          </a:p>
        </p:txBody>
      </p:sp>
    </p:spTree>
    <p:extLst>
      <p:ext uri="{BB962C8B-B14F-4D97-AF65-F5344CB8AC3E}">
        <p14:creationId xmlns:p14="http://schemas.microsoft.com/office/powerpoint/2010/main" val="368717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Puzzled by the constant reference by</a:t>
            </a:r>
            <a:r>
              <a:rPr lang="en-US" baseline="0" dirty="0" smtClean="0"/>
              <a:t> the fifth  </a:t>
            </a:r>
            <a:r>
              <a:rPr lang="en-US" baseline="0" dirty="0" err="1" smtClean="0"/>
              <a:t>Labour</a:t>
            </a:r>
            <a:r>
              <a:rPr lang="en-US" baseline="0" dirty="0" smtClean="0"/>
              <a:t>-led Government - who were in power in</a:t>
            </a:r>
            <a:r>
              <a:rPr lang="en-US" dirty="0" smtClean="0"/>
              <a:t> New Zealand from 1999 to 2008 -  to the emergence of a new national identity</a:t>
            </a:r>
            <a:endParaRPr lang="en-US" dirty="0"/>
          </a:p>
        </p:txBody>
      </p:sp>
      <p:sp>
        <p:nvSpPr>
          <p:cNvPr id="4" name="Slide Number Placeholder 3"/>
          <p:cNvSpPr>
            <a:spLocks noGrp="1"/>
          </p:cNvSpPr>
          <p:nvPr>
            <p:ph type="sldNum" sz="quarter" idx="10"/>
          </p:nvPr>
        </p:nvSpPr>
        <p:spPr/>
        <p:txBody>
          <a:bodyPr/>
          <a:lstStyle/>
          <a:p>
            <a:fld id="{6740710A-DED6-466E-BC0C-C5F3CC249CA8}" type="slidenum">
              <a:rPr lang="en-US" smtClean="0"/>
              <a:pPr/>
              <a:t>3</a:t>
            </a:fld>
            <a:endParaRPr lang="en-US"/>
          </a:p>
        </p:txBody>
      </p:sp>
    </p:spTree>
    <p:extLst>
      <p:ext uri="{BB962C8B-B14F-4D97-AF65-F5344CB8AC3E}">
        <p14:creationId xmlns:p14="http://schemas.microsoft.com/office/powerpoint/2010/main" val="39791442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And this race relations poster produced by the Human Rights Commission has a similar theme stating “we all sit under the same stars” – native wood pigeon, diversity fern and again the use of ‘we”.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3510B02-D431-479F-A337-2B04D3CBCC84}" type="slidenum">
              <a:rPr lang="en-NZ" smtClean="0"/>
              <a:t>25</a:t>
            </a:fld>
            <a:endParaRPr lang="en-NZ"/>
          </a:p>
        </p:txBody>
      </p:sp>
    </p:spTree>
    <p:extLst>
      <p:ext uri="{BB962C8B-B14F-4D97-AF65-F5344CB8AC3E}">
        <p14:creationId xmlns:p14="http://schemas.microsoft.com/office/powerpoint/2010/main" val="2181373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discourse historical approach in particular </a:t>
            </a:r>
            <a:r>
              <a:rPr lang="en-GB" dirty="0" smtClean="0"/>
              <a:t>involves the analysis of multiple texts is used to demonstrate how discourse circulates in the public arena through a range of different genres. It is also useful to illustrate how discourse can </a:t>
            </a:r>
            <a:r>
              <a:rPr lang="en-GB" dirty="0" err="1" smtClean="0"/>
              <a:t>reorientate</a:t>
            </a:r>
            <a:r>
              <a:rPr lang="en-GB" dirty="0" smtClean="0"/>
              <a:t> itself in response to different contexts and audiences, and reach multiple publics. In turn, different publics might respond and interpret the original discourse in different ways (</a:t>
            </a:r>
            <a:r>
              <a:rPr lang="en-GB" dirty="0" err="1" smtClean="0"/>
              <a:t>Wodak</a:t>
            </a:r>
            <a:r>
              <a:rPr lang="en-GB" dirty="0" smtClean="0"/>
              <a:t> et al., 1999). </a:t>
            </a:r>
            <a:endParaRPr lang="en-NZ" dirty="0" smtClean="0"/>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27</a:t>
            </a:fld>
            <a:endParaRPr lang="en-NZ"/>
          </a:p>
        </p:txBody>
      </p:sp>
    </p:spTree>
    <p:extLst>
      <p:ext uri="{BB962C8B-B14F-4D97-AF65-F5344CB8AC3E}">
        <p14:creationId xmlns:p14="http://schemas.microsoft.com/office/powerpoint/2010/main" val="18399785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use of the deictic ‘we’ in these extracts </a:t>
            </a:r>
            <a:r>
              <a:rPr lang="en-US" sz="1200" kern="1200" dirty="0" err="1" smtClean="0">
                <a:solidFill>
                  <a:schemeClr val="tx1"/>
                </a:solidFill>
                <a:effectLst/>
                <a:latin typeface="+mn-lt"/>
                <a:ea typeface="+mn-ea"/>
                <a:cs typeface="+mn-cs"/>
              </a:rPr>
              <a:t>emphasised</a:t>
            </a:r>
            <a:r>
              <a:rPr lang="en-US" sz="1200" kern="1200" dirty="0" smtClean="0">
                <a:solidFill>
                  <a:schemeClr val="tx1"/>
                </a:solidFill>
                <a:effectLst/>
                <a:latin typeface="+mn-lt"/>
                <a:ea typeface="+mn-ea"/>
                <a:cs typeface="+mn-cs"/>
              </a:rPr>
              <a:t> the common bond and shared national purpose amongst New Zealanders to work towards becoming a successful nation. But this pronoun also featured strongly in the texts as in ‘we, the Government’ to convince the nation of its leadership qualities in helping to achieve success. As (Clark, 2006a, February 14) stated: “We are in government to make a difference for the better”. </a:t>
            </a:r>
            <a:r>
              <a:rPr lang="en-US" sz="1200" kern="1200" dirty="0" err="1" smtClean="0">
                <a:solidFill>
                  <a:schemeClr val="tx1"/>
                </a:solidFill>
                <a:effectLst/>
                <a:latin typeface="+mn-lt"/>
                <a:ea typeface="+mn-ea"/>
                <a:cs typeface="+mn-cs"/>
              </a:rPr>
              <a:t>Fairclough’s</a:t>
            </a:r>
            <a:r>
              <a:rPr lang="en-US" sz="1200" kern="1200" dirty="0" smtClean="0">
                <a:solidFill>
                  <a:schemeClr val="tx1"/>
                </a:solidFill>
                <a:effectLst/>
                <a:latin typeface="+mn-lt"/>
                <a:ea typeface="+mn-ea"/>
                <a:cs typeface="+mn-cs"/>
              </a:rPr>
              <a:t> study of New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noted a similar use of ‘we’ which he said was often ambivalent because it was not clear whether it meant ‘we’ the Government or ‘we’ the nation (2000).  Using passive and </a:t>
            </a:r>
            <a:r>
              <a:rPr lang="en-US" sz="1200" kern="1200" dirty="0" err="1" smtClean="0">
                <a:solidFill>
                  <a:schemeClr val="tx1"/>
                </a:solidFill>
                <a:effectLst/>
                <a:latin typeface="+mn-lt"/>
                <a:ea typeface="+mn-ea"/>
                <a:cs typeface="+mn-cs"/>
              </a:rPr>
              <a:t>nominalisation</a:t>
            </a:r>
            <a:r>
              <a:rPr lang="en-US" sz="1200" kern="1200" dirty="0" smtClean="0">
                <a:solidFill>
                  <a:schemeClr val="tx1"/>
                </a:solidFill>
                <a:effectLst/>
                <a:latin typeface="+mn-lt"/>
                <a:ea typeface="+mn-ea"/>
                <a:cs typeface="+mn-cs"/>
              </a:rPr>
              <a:t> as a form of elision - particularly through the use of ‘we’ - is a “</a:t>
            </a:r>
            <a:r>
              <a:rPr lang="en-US" sz="1200" kern="1200" dirty="0" err="1" smtClean="0">
                <a:solidFill>
                  <a:schemeClr val="tx1"/>
                </a:solidFill>
                <a:effectLst/>
                <a:latin typeface="+mn-lt"/>
                <a:ea typeface="+mn-ea"/>
                <a:cs typeface="+mn-cs"/>
              </a:rPr>
              <a:t>favourite</a:t>
            </a:r>
            <a:r>
              <a:rPr lang="en-US" sz="1200" kern="1200" dirty="0" smtClean="0">
                <a:solidFill>
                  <a:schemeClr val="tx1"/>
                </a:solidFill>
                <a:effectLst/>
                <a:latin typeface="+mn-lt"/>
                <a:ea typeface="+mn-ea"/>
                <a:cs typeface="+mn-cs"/>
              </a:rPr>
              <a:t> way[s] of introducing ambiguity into a text (Sutherland, 2005, pp.198-199). According to </a:t>
            </a:r>
            <a:r>
              <a:rPr lang="en-US" sz="1200" kern="1200" dirty="0" err="1" smtClean="0">
                <a:solidFill>
                  <a:schemeClr val="tx1"/>
                </a:solidFill>
                <a:effectLst/>
                <a:latin typeface="+mn-lt"/>
                <a:ea typeface="+mn-ea"/>
                <a:cs typeface="+mn-cs"/>
              </a:rPr>
              <a:t>Fairclough</a:t>
            </a:r>
            <a:r>
              <a:rPr lang="en-US" sz="1200" kern="1200" dirty="0" smtClean="0">
                <a:solidFill>
                  <a:schemeClr val="tx1"/>
                </a:solidFill>
                <a:effectLst/>
                <a:latin typeface="+mn-lt"/>
                <a:ea typeface="+mn-ea"/>
                <a:cs typeface="+mn-cs"/>
              </a:rPr>
              <a:t>, the use of ‘we’ put New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in a politically advantageous position because it suggested that the Government was speaking for the whole nation. The same could be said for the New Zealand Government, the Prime Minister Helen Clark and the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Party in my study because they positively self-represented as taking responsibility for building a socially cohesive society and strengthening the country’s national identity for the betterment of the people.</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30</a:t>
            </a:fld>
            <a:endParaRPr lang="en-NZ"/>
          </a:p>
        </p:txBody>
      </p:sp>
    </p:spTree>
    <p:extLst>
      <p:ext uri="{BB962C8B-B14F-4D97-AF65-F5344CB8AC3E}">
        <p14:creationId xmlns:p14="http://schemas.microsoft.com/office/powerpoint/2010/main" val="1712929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Using a constructive metaphor for New Zealand as “a work in progress” suggested effort was required to achieve a better quality of life for everyone. The handling of diversity was neatly inserted into a list of other government priorities – improvements in the economy, health, education and living standards. However, the use of the deictic ‘our nation’ was somewhat ambiguous. While the statement to Parliament addressed other politicians, it also indirectly targeted the nation as a whole, connecting the people with the Government as they embarked on a metaphorical journey together. Talk of the “increasingly diverse population” from which the nation could be built, highlighted the existence of diverse groups and in fact marked them as the ‘Other’.</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31</a:t>
            </a:fld>
            <a:endParaRPr lang="en-NZ"/>
          </a:p>
        </p:txBody>
      </p:sp>
    </p:spTree>
    <p:extLst>
      <p:ext uri="{BB962C8B-B14F-4D97-AF65-F5344CB8AC3E}">
        <p14:creationId xmlns:p14="http://schemas.microsoft.com/office/powerpoint/2010/main" val="69053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speeches </a:t>
            </a:r>
            <a:r>
              <a:rPr lang="en-US" sz="1200" kern="1200" dirty="0" err="1" smtClean="0">
                <a:solidFill>
                  <a:schemeClr val="tx1"/>
                </a:solidFill>
                <a:effectLst/>
                <a:latin typeface="+mn-lt"/>
                <a:ea typeface="+mn-ea"/>
                <a:cs typeface="+mn-cs"/>
              </a:rPr>
              <a:t>analysed</a:t>
            </a:r>
            <a:r>
              <a:rPr lang="en-US" sz="1200" kern="1200" dirty="0" smtClean="0">
                <a:solidFill>
                  <a:schemeClr val="tx1"/>
                </a:solidFill>
                <a:effectLst/>
                <a:latin typeface="+mn-lt"/>
                <a:ea typeface="+mn-ea"/>
                <a:cs typeface="+mn-cs"/>
              </a:rPr>
              <a:t> here positioned the Government in a superior role where a transformation of the nation to a new and higher status was achievable through the leadership and management of the Government. This reflects Foucault’s (1991) theory of </a:t>
            </a:r>
            <a:r>
              <a:rPr lang="en-US" sz="1200" kern="1200" dirty="0" err="1" smtClean="0">
                <a:solidFill>
                  <a:schemeClr val="tx1"/>
                </a:solidFill>
                <a:effectLst/>
                <a:latin typeface="+mn-lt"/>
                <a:ea typeface="+mn-ea"/>
                <a:cs typeface="+mn-cs"/>
              </a:rPr>
              <a:t>governmentality</a:t>
            </a:r>
            <a:r>
              <a:rPr lang="en-US" sz="1200" kern="1200" dirty="0" smtClean="0">
                <a:solidFill>
                  <a:schemeClr val="tx1"/>
                </a:solidFill>
                <a:effectLst/>
                <a:latin typeface="+mn-lt"/>
                <a:ea typeface="+mn-ea"/>
                <a:cs typeface="+mn-cs"/>
              </a:rPr>
              <a:t> whereby the ability to </a:t>
            </a:r>
            <a:r>
              <a:rPr lang="en-US" sz="1200" kern="1200" dirty="0" err="1" smtClean="0">
                <a:solidFill>
                  <a:schemeClr val="tx1"/>
                </a:solidFill>
                <a:effectLst/>
                <a:latin typeface="+mn-lt"/>
                <a:ea typeface="+mn-ea"/>
                <a:cs typeface="+mn-cs"/>
              </a:rPr>
              <a:t>organise</a:t>
            </a:r>
            <a:r>
              <a:rPr lang="en-US" sz="1200" kern="1200" dirty="0" smtClean="0">
                <a:solidFill>
                  <a:schemeClr val="tx1"/>
                </a:solidFill>
                <a:effectLst/>
                <a:latin typeface="+mn-lt"/>
                <a:ea typeface="+mn-ea"/>
                <a:cs typeface="+mn-cs"/>
              </a:rPr>
              <a:t>, control, manipulate or regulate populations was attainable through efficient governing by the state. </a:t>
            </a:r>
            <a:r>
              <a:rPr lang="en-US" sz="1200" kern="1200" dirty="0" err="1" smtClean="0">
                <a:solidFill>
                  <a:schemeClr val="tx1"/>
                </a:solidFill>
                <a:effectLst/>
                <a:latin typeface="+mn-lt"/>
                <a:ea typeface="+mn-ea"/>
                <a:cs typeface="+mn-cs"/>
              </a:rPr>
              <a:t>Governmentality</a:t>
            </a:r>
            <a:r>
              <a:rPr lang="en-US" sz="1200" kern="1200" dirty="0" smtClean="0">
                <a:solidFill>
                  <a:schemeClr val="tx1"/>
                </a:solidFill>
                <a:effectLst/>
                <a:latin typeface="+mn-lt"/>
                <a:ea typeface="+mn-ea"/>
                <a:cs typeface="+mn-cs"/>
              </a:rPr>
              <a:t>, Foucault stated, could occur through policies of immigration, health, </a:t>
            </a:r>
            <a:r>
              <a:rPr lang="en-US" sz="1200" kern="1200" dirty="0" err="1" smtClean="0">
                <a:solidFill>
                  <a:schemeClr val="tx1"/>
                </a:solidFill>
                <a:effectLst/>
                <a:latin typeface="+mn-lt"/>
                <a:ea typeface="+mn-ea"/>
                <a:cs typeface="+mn-cs"/>
              </a:rPr>
              <a:t>labour</a:t>
            </a:r>
            <a:r>
              <a:rPr lang="en-US" sz="1200" kern="1200" dirty="0" smtClean="0">
                <a:solidFill>
                  <a:schemeClr val="tx1"/>
                </a:solidFill>
                <a:effectLst/>
                <a:latin typeface="+mn-lt"/>
                <a:ea typeface="+mn-ea"/>
                <a:cs typeface="+mn-cs"/>
              </a:rPr>
              <a:t> or economy, which in turn could determine the nation’s </a:t>
            </a:r>
            <a:r>
              <a:rPr lang="en-US" sz="1200" kern="1200" dirty="0" err="1" smtClean="0">
                <a:solidFill>
                  <a:schemeClr val="tx1"/>
                </a:solidFill>
                <a:effectLst/>
                <a:latin typeface="+mn-lt"/>
                <a:ea typeface="+mn-ea"/>
                <a:cs typeface="+mn-cs"/>
              </a:rPr>
              <a:t>behaviour</a:t>
            </a:r>
            <a:r>
              <a:rPr lang="en-US" sz="1200" kern="1200" dirty="0" smtClean="0">
                <a:solidFill>
                  <a:schemeClr val="tx1"/>
                </a:solidFill>
                <a:effectLst/>
                <a:latin typeface="+mn-lt"/>
                <a:ea typeface="+mn-ea"/>
                <a:cs typeface="+mn-cs"/>
              </a:rPr>
              <a:t> or at least dictate the parameters within which the government wants the nation to behave. It also meant that the ideal citizen could be produced through the power of the government.</a:t>
            </a:r>
            <a:endParaRPr lang="en-NZ"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texts targeting a wide national audience reflected diversity as a component of a new national identity, though the nation’s inclusivity was referred to superficially so as not to stir up dominant majority fears about the watering down of New Zealand’s national identity. The official discourse focused instead on the need for ‘everyone’, regardless of background, to work together with the Government in building a successful nation that would achieve global recognition and success. However, the next dataset of texts, directed at a more diverse audience, indicated a shift in the official discourse that gave greater attention to minority groups and their contribution to a new national identity.</a:t>
            </a:r>
            <a:endParaRPr lang="en-NZ"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Biopolitics</a:t>
            </a:r>
            <a:r>
              <a:rPr lang="en-GB" sz="1200" kern="1200" dirty="0" smtClean="0">
                <a:solidFill>
                  <a:schemeClr val="tx1"/>
                </a:solidFill>
                <a:effectLst/>
                <a:latin typeface="+mn-lt"/>
                <a:ea typeface="+mn-ea"/>
                <a:cs typeface="+mn-cs"/>
              </a:rPr>
              <a:t> and </a:t>
            </a:r>
            <a:r>
              <a:rPr lang="en-GB" sz="1200" kern="1200" dirty="0" err="1" smtClean="0">
                <a:solidFill>
                  <a:schemeClr val="tx1"/>
                </a:solidFill>
                <a:effectLst/>
                <a:latin typeface="+mn-lt"/>
                <a:ea typeface="+mn-ea"/>
                <a:cs typeface="+mn-cs"/>
              </a:rPr>
              <a:t>biopower</a:t>
            </a:r>
            <a:r>
              <a:rPr lang="en-GB" sz="1200" kern="1200" dirty="0" smtClean="0">
                <a:solidFill>
                  <a:schemeClr val="tx1"/>
                </a:solidFill>
                <a:effectLst/>
                <a:latin typeface="+mn-lt"/>
                <a:ea typeface="+mn-ea"/>
                <a:cs typeface="+mn-cs"/>
              </a:rPr>
              <a:t> in </a:t>
            </a:r>
            <a:r>
              <a:rPr lang="en-GB" sz="1200" kern="1200" dirty="0" err="1" smtClean="0">
                <a:solidFill>
                  <a:schemeClr val="tx1"/>
                </a:solidFill>
                <a:effectLst/>
                <a:latin typeface="+mn-lt"/>
                <a:ea typeface="+mn-ea"/>
                <a:cs typeface="+mn-cs"/>
              </a:rPr>
              <a:t>Foucauldian</a:t>
            </a:r>
            <a:r>
              <a:rPr lang="en-GB" sz="1200" kern="1200" dirty="0" smtClean="0">
                <a:solidFill>
                  <a:schemeClr val="tx1"/>
                </a:solidFill>
                <a:effectLst/>
                <a:latin typeface="+mn-lt"/>
                <a:ea typeface="+mn-ea"/>
                <a:cs typeface="+mn-cs"/>
              </a:rPr>
              <a:t> terms (see Chapter Three).</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32</a:t>
            </a:fld>
            <a:endParaRPr lang="en-NZ"/>
          </a:p>
        </p:txBody>
      </p:sp>
    </p:spTree>
    <p:extLst>
      <p:ext uri="{BB962C8B-B14F-4D97-AF65-F5344CB8AC3E}">
        <p14:creationId xmlns:p14="http://schemas.microsoft.com/office/powerpoint/2010/main" val="34680204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And these quotes from van Ham …   </a:t>
            </a:r>
            <a:r>
              <a:rPr lang="en-US" sz="1200" dirty="0" smtClean="0"/>
              <a:t>‘…‘brand state’ comprises the outside world’s ideas about a particular country… </a:t>
            </a:r>
          </a:p>
          <a:p>
            <a:pPr marL="0" indent="0">
              <a:buNone/>
            </a:pPr>
            <a:endParaRPr lang="en-US" sz="1200" dirty="0" smtClean="0"/>
          </a:p>
          <a:p>
            <a:pPr marL="0" indent="0">
              <a:buNone/>
            </a:pPr>
            <a:r>
              <a:rPr lang="en-US" sz="1200" dirty="0" smtClean="0"/>
              <a:t>‘Most states see branding as a long-term cumulative effort that will influence foreign investment decisions and the state’s market capitalization.’</a:t>
            </a:r>
          </a:p>
          <a:p>
            <a:endParaRPr lang="en-US" dirty="0" smtClean="0"/>
          </a:p>
          <a:p>
            <a:r>
              <a:rPr lang="en-US" dirty="0" smtClean="0"/>
              <a:t>so you can see there is an emphasis on how other nation’s strive to position themselves positively</a:t>
            </a:r>
            <a:r>
              <a:rPr lang="en-US" baseline="0" dirty="0" smtClean="0"/>
              <a:t> </a:t>
            </a:r>
            <a:r>
              <a:rPr lang="en-US" dirty="0" smtClean="0"/>
              <a:t>as a way to attract investment…  however what I want to highlight in this presentation today is that while this nation branding to the outside world goes on, at the same time the branding exercise</a:t>
            </a:r>
            <a:r>
              <a:rPr lang="en-US" baseline="0" dirty="0" smtClean="0"/>
              <a:t> occurs within a nation to convince the people about what their national identity is – or should be. because as Claudia Bell also notes….</a:t>
            </a:r>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33</a:t>
            </a:fld>
            <a:endParaRPr lang="en-NZ"/>
          </a:p>
        </p:txBody>
      </p:sp>
    </p:spTree>
    <p:extLst>
      <p:ext uri="{BB962C8B-B14F-4D97-AF65-F5344CB8AC3E}">
        <p14:creationId xmlns:p14="http://schemas.microsoft.com/office/powerpoint/2010/main" val="1084408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second selection of texts  focused on the theme of multiculturalism those purposively spoke to the nation as a diverse entity through speeches, posters and a website. Audiences included delegates at interfaith conferences, attendees at Waitangi Day celebrations, people interested in Race Relations Day in New Zealand and ethnic communities seeking assistance with their settlement in New Zealand. These texts had a greater emphasis on inclusivity compared with the first data set as they sought to reassure minority groups that all peoples in New Zealand, regardless of ethnicity, culture or religion, were part of this new national identity.</a:t>
            </a:r>
            <a:endParaRPr lang="en-NZ" dirty="0" smtClean="0"/>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40</a:t>
            </a:fld>
            <a:endParaRPr lang="en-NZ"/>
          </a:p>
        </p:txBody>
      </p:sp>
    </p:spTree>
    <p:extLst>
      <p:ext uri="{BB962C8B-B14F-4D97-AF65-F5344CB8AC3E}">
        <p14:creationId xmlns:p14="http://schemas.microsoft.com/office/powerpoint/2010/main" val="107277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Minister for Ethnic Affairs Chris Carter at the </a:t>
            </a:r>
            <a:r>
              <a:rPr lang="en-GB" sz="1200" i="1" kern="1200" dirty="0" smtClean="0">
                <a:solidFill>
                  <a:schemeClr val="tx1"/>
                </a:solidFill>
                <a:effectLst/>
                <a:latin typeface="+mn-lt"/>
                <a:ea typeface="+mn-ea"/>
                <a:cs typeface="+mn-cs"/>
              </a:rPr>
              <a:t>Metropolis Plus</a:t>
            </a:r>
            <a:r>
              <a:rPr lang="en-GB" sz="1200" kern="1200" dirty="0" smtClean="0">
                <a:solidFill>
                  <a:schemeClr val="tx1"/>
                </a:solidFill>
                <a:effectLst/>
                <a:latin typeface="+mn-lt"/>
                <a:ea typeface="+mn-ea"/>
                <a:cs typeface="+mn-cs"/>
              </a:rPr>
              <a:t> forum in Wellington on 15 October, 2007, attended by academics and representatives from government and non-government organisations with an interest in immigration and diversity;</a:t>
            </a:r>
            <a:r>
              <a:rPr lang="en-US" sz="1200" kern="1200" dirty="0" smtClean="0">
                <a:solidFill>
                  <a:schemeClr val="tx1"/>
                </a:solidFill>
                <a:effectLst/>
                <a:latin typeface="+mn-lt"/>
                <a:ea typeface="+mn-ea"/>
                <a:cs typeface="+mn-cs"/>
              </a:rPr>
              <a:t>Although Carter attempted to construct a positive vision of New Zealand as a multicultural nation, he took care to indicate the conditions on which diverse communities were part of it. He highlighted some of the core values of national identity such as being “environmentally conscious” and “non-nuclear”. However, he sidestepped reference to biculturalism by simply referring to New Zealand as being founded on “two very different cultures having to learn to live together”. His use of the words “having to learn” suggested that the coexistence of Maori and </a:t>
            </a:r>
            <a:r>
              <a:rPr lang="en-US" sz="1200" kern="1200" dirty="0" err="1" smtClean="0">
                <a:solidFill>
                  <a:schemeClr val="tx1"/>
                </a:solidFill>
                <a:effectLst/>
                <a:latin typeface="+mn-lt"/>
                <a:ea typeface="+mn-ea"/>
                <a:cs typeface="+mn-cs"/>
              </a:rPr>
              <a:t>Pakeha</a:t>
            </a:r>
            <a:r>
              <a:rPr lang="en-US" sz="1200" kern="1200" dirty="0" smtClean="0">
                <a:solidFill>
                  <a:schemeClr val="tx1"/>
                </a:solidFill>
                <a:effectLst/>
                <a:latin typeface="+mn-lt"/>
                <a:ea typeface="+mn-ea"/>
                <a:cs typeface="+mn-cs"/>
              </a:rPr>
              <a:t> had not been an easy process and therefore diverse communities in New Zealand also needed to learn to live with the dominant majority – but on the terms of the Government.</a:t>
            </a:r>
            <a:endParaRPr lang="en-NZ"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Carter’s reference to the Government “making a conscious decision” regarding the need to embrace diversity because it is the only way it can manage different ethnicities and cultures implied political control over the future success of New Zealand. However, he attempted to instil confidence in his audience about the inclusion of minorities by employing the </a:t>
            </a:r>
            <a:r>
              <a:rPr lang="en-US" sz="1200" kern="1200" dirty="0" err="1" smtClean="0">
                <a:solidFill>
                  <a:schemeClr val="tx1"/>
                </a:solidFill>
                <a:effectLst/>
                <a:latin typeface="+mn-lt"/>
                <a:ea typeface="+mn-ea"/>
                <a:cs typeface="+mn-cs"/>
              </a:rPr>
              <a:t>topos</a:t>
            </a:r>
            <a:r>
              <a:rPr lang="en-US" sz="1200" kern="1200" dirty="0" smtClean="0">
                <a:solidFill>
                  <a:schemeClr val="tx1"/>
                </a:solidFill>
                <a:effectLst/>
                <a:latin typeface="+mn-lt"/>
                <a:ea typeface="+mn-ea"/>
                <a:cs typeface="+mn-cs"/>
              </a:rPr>
              <a:t> of advantage whereby, if diversity were welcomed, then it would have cultural and economic benefits for the nation as a whole.</a:t>
            </a:r>
            <a:endParaRPr lang="en-NZ"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41</a:t>
            </a:fld>
            <a:endParaRPr lang="en-NZ"/>
          </a:p>
        </p:txBody>
      </p:sp>
    </p:spTree>
    <p:extLst>
      <p:ext uri="{BB962C8B-B14F-4D97-AF65-F5344CB8AC3E}">
        <p14:creationId xmlns:p14="http://schemas.microsoft.com/office/powerpoint/2010/main" val="41809711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42</a:t>
            </a:fld>
            <a:endParaRPr lang="en-NZ"/>
          </a:p>
        </p:txBody>
      </p:sp>
    </p:spTree>
    <p:extLst>
      <p:ext uri="{BB962C8B-B14F-4D97-AF65-F5344CB8AC3E}">
        <p14:creationId xmlns:p14="http://schemas.microsoft.com/office/powerpoint/2010/main" val="1088785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45</a:t>
            </a:fld>
            <a:endParaRPr lang="en-NZ"/>
          </a:p>
        </p:txBody>
      </p:sp>
    </p:spTree>
    <p:extLst>
      <p:ext uri="{BB962C8B-B14F-4D97-AF65-F5344CB8AC3E}">
        <p14:creationId xmlns:p14="http://schemas.microsoft.com/office/powerpoint/2010/main" val="826475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References to building nationhood such as this - </a:t>
            </a:r>
            <a:r>
              <a:rPr lang="en-NZ" sz="1200" dirty="0" smtClean="0"/>
              <a:t>“… an ability to reconcile our past and adjust to the diversity of our present times is critical to building New Zealand’s nationhood.” -</a:t>
            </a:r>
            <a:r>
              <a:rPr lang="en-NZ" sz="1200" baseline="0" dirty="0" smtClean="0"/>
              <a:t> </a:t>
            </a:r>
            <a:r>
              <a:rPr lang="en-US" baseline="0" dirty="0" smtClean="0"/>
              <a:t> made me question</a:t>
            </a:r>
            <a:r>
              <a:rPr lang="en-US" dirty="0" smtClean="0"/>
              <a:t> what was this identity, why</a:t>
            </a:r>
            <a:r>
              <a:rPr lang="en-US" baseline="0" dirty="0" smtClean="0"/>
              <a:t> was it occurring, and what was the identity we were leaving behind?  In many ways you could see that the nation was being rebranded – which I argue was in response to its increased diversity and a heightened sense of multiculturalism -  and I wanted to look closer at various texts to see how this was happening.</a:t>
            </a:r>
            <a:endParaRPr lang="en-US" dirty="0" smtClean="0"/>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4</a:t>
            </a:fld>
            <a:endParaRPr lang="en-NZ"/>
          </a:p>
        </p:txBody>
      </p:sp>
    </p:spTree>
    <p:extLst>
      <p:ext uri="{BB962C8B-B14F-4D97-AF65-F5344CB8AC3E}">
        <p14:creationId xmlns:p14="http://schemas.microsoft.com/office/powerpoint/2010/main" val="825286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I want to firstly</a:t>
            </a:r>
            <a:r>
              <a:rPr lang="en-NZ" baseline="0" dirty="0" smtClean="0"/>
              <a:t> however, </a:t>
            </a:r>
            <a:r>
              <a:rPr lang="en-NZ" dirty="0" smtClean="0"/>
              <a:t>let’s look at some of the definitions of nation branding  such as this by  Claudia</a:t>
            </a:r>
            <a:r>
              <a:rPr lang="en-NZ" baseline="0" dirty="0" smtClean="0"/>
              <a:t> Bell…  </a:t>
            </a:r>
            <a:r>
              <a:rPr lang="en-NZ" sz="1200" dirty="0" smtClean="0"/>
              <a:t>‘Branding is a deliberate process applied to the shaping of a nation’s image and reputation on the global stage … in the heightened global competition for ascendancy.’  </a:t>
            </a:r>
          </a:p>
          <a:p>
            <a:endParaRPr lang="en-NZ"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you can see there is an emphasis on how other nation’s strive to position themselves positively</a:t>
            </a:r>
            <a:r>
              <a:rPr lang="en-US" baseline="0" dirty="0" smtClean="0"/>
              <a:t> </a:t>
            </a:r>
            <a:r>
              <a:rPr lang="en-US" dirty="0" smtClean="0"/>
              <a:t>as a way to attract investment…  however what I want to highlight in this presentation today is that while this nation branding to the outside world goes on, at the same time the branding exercise</a:t>
            </a:r>
            <a:r>
              <a:rPr lang="en-US" baseline="0" dirty="0" smtClean="0"/>
              <a:t> occurs within a nation to convince the people about what their national identity is – or should be. because as Claudia Bell also notes….</a:t>
            </a:r>
            <a:endParaRPr lang="en-US" dirty="0" smtClean="0"/>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5</a:t>
            </a:fld>
            <a:endParaRPr lang="en-NZ"/>
          </a:p>
        </p:txBody>
      </p:sp>
    </p:spTree>
    <p:extLst>
      <p:ext uri="{BB962C8B-B14F-4D97-AF65-F5344CB8AC3E}">
        <p14:creationId xmlns:p14="http://schemas.microsoft.com/office/powerpoint/2010/main" val="4042382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smtClean="0"/>
              <a:t>“…particular notions of nationhood [promulgated] to external audiences… inevitably…. spill over to the nation’s own population, and become part of national identity constructs.”</a:t>
            </a:r>
          </a:p>
          <a:p>
            <a:endParaRPr lang="en-NZ" dirty="0" smtClean="0"/>
          </a:p>
          <a:p>
            <a:r>
              <a:rPr lang="en-NZ" dirty="0" smtClean="0"/>
              <a:t>Therefore I was interested in examining the</a:t>
            </a:r>
            <a:r>
              <a:rPr lang="en-NZ" baseline="0" dirty="0" smtClean="0"/>
              <a:t> discourse about national identity from the perspective that…</a:t>
            </a:r>
            <a:endParaRPr lang="en-NZ" dirty="0" smtClean="0"/>
          </a:p>
        </p:txBody>
      </p:sp>
      <p:sp>
        <p:nvSpPr>
          <p:cNvPr id="4" name="Slide Number Placeholder 3"/>
          <p:cNvSpPr>
            <a:spLocks noGrp="1"/>
          </p:cNvSpPr>
          <p:nvPr>
            <p:ph type="sldNum" sz="quarter" idx="10"/>
          </p:nvPr>
        </p:nvSpPr>
        <p:spPr/>
        <p:txBody>
          <a:bodyPr/>
          <a:lstStyle/>
          <a:p>
            <a:fld id="{13510B02-D431-479F-A337-2B04D3CBCC84}" type="slidenum">
              <a:rPr lang="en-NZ" smtClean="0"/>
              <a:t>6</a:t>
            </a:fld>
            <a:endParaRPr lang="en-NZ"/>
          </a:p>
        </p:txBody>
      </p:sp>
    </p:spTree>
    <p:extLst>
      <p:ext uri="{BB962C8B-B14F-4D97-AF65-F5344CB8AC3E}">
        <p14:creationId xmlns:p14="http://schemas.microsoft.com/office/powerpoint/2010/main" val="412388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“social construction of reality, a form of knowledge” that involves “people interacting together in real social situations” </a:t>
            </a:r>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  I also plan to show how this re-construction of NZ national identity echoed the Third Way political</a:t>
            </a:r>
            <a:r>
              <a:rPr lang="en-NZ" baseline="0" dirty="0" smtClean="0"/>
              <a:t> discourse</a:t>
            </a:r>
            <a:r>
              <a:rPr lang="en-NZ" dirty="0" smtClean="0"/>
              <a:t> of New Labour iin the UK – and in fact reflected a rebranding that was happening on a global scale.</a:t>
            </a:r>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7</a:t>
            </a:fld>
            <a:endParaRPr lang="en-NZ"/>
          </a:p>
        </p:txBody>
      </p:sp>
    </p:spTree>
    <p:extLst>
      <p:ext uri="{BB962C8B-B14F-4D97-AF65-F5344CB8AC3E}">
        <p14:creationId xmlns:p14="http://schemas.microsoft.com/office/powerpoint/2010/main" val="1676580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“CDA highlights the substantively linguistic and discursive nature of social relations of power in contemporary societies. This is partly the matter of how power relations are exercised and negotiated in discourse.  //It is fruitful to look at both ‘power in discourse’ and ‘power over discourse’ in these dynamic terms.”</a:t>
            </a:r>
          </a:p>
          <a:p>
            <a:endParaRPr lang="en-US" dirty="0"/>
          </a:p>
        </p:txBody>
      </p:sp>
      <p:sp>
        <p:nvSpPr>
          <p:cNvPr id="4" name="Slide Number Placeholder 3"/>
          <p:cNvSpPr>
            <a:spLocks noGrp="1"/>
          </p:cNvSpPr>
          <p:nvPr>
            <p:ph type="sldNum" sz="quarter" idx="10"/>
          </p:nvPr>
        </p:nvSpPr>
        <p:spPr/>
        <p:txBody>
          <a:bodyPr/>
          <a:lstStyle/>
          <a:p>
            <a:fld id="{13510B02-D431-479F-A337-2B04D3CBCC84}" type="slidenum">
              <a:rPr lang="en-NZ" smtClean="0"/>
              <a:t>8</a:t>
            </a:fld>
            <a:endParaRPr lang="en-NZ"/>
          </a:p>
        </p:txBody>
      </p:sp>
    </p:spTree>
    <p:extLst>
      <p:ext uri="{BB962C8B-B14F-4D97-AF65-F5344CB8AC3E}">
        <p14:creationId xmlns:p14="http://schemas.microsoft.com/office/powerpoint/2010/main" val="884505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 chose</a:t>
            </a:r>
            <a:r>
              <a:rPr lang="en-NZ" baseline="0" dirty="0" smtClean="0"/>
              <a:t> to conduct this research this using the discourse historical approach of critical discourse analysis because not only is the analysis of discourse concerned with the text, discourse strategies, and a close linguistic analysis – it also heavily emphasises context as an important dimension of the research. That is, what historical, cultural, social or political aspects might impact on the political rhetoric about a new national identity.</a:t>
            </a:r>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9</a:t>
            </a:fld>
            <a:endParaRPr lang="en-NZ"/>
          </a:p>
        </p:txBody>
      </p:sp>
    </p:spTree>
    <p:extLst>
      <p:ext uri="{BB962C8B-B14F-4D97-AF65-F5344CB8AC3E}">
        <p14:creationId xmlns:p14="http://schemas.microsoft.com/office/powerpoint/2010/main" val="827364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I examined  12 different political or official texts between 2005</a:t>
            </a:r>
            <a:r>
              <a:rPr lang="en-US" baseline="0" dirty="0" smtClean="0"/>
              <a:t> and 2008 – the last term of the </a:t>
            </a:r>
            <a:r>
              <a:rPr lang="en-US" baseline="0" dirty="0" err="1" smtClean="0"/>
              <a:t>Labour</a:t>
            </a:r>
            <a:r>
              <a:rPr lang="en-US" baseline="0" dirty="0" smtClean="0"/>
              <a:t>-led government. There were</a:t>
            </a:r>
            <a:r>
              <a:rPr lang="en-US" dirty="0" smtClean="0"/>
              <a:t> two data sets – the first group which were speeches and media releases that addressed the nation as a whole.. These included the Governor-General Dame Silvia Cartwright’s </a:t>
            </a:r>
            <a:r>
              <a:rPr lang="en-US" i="1" dirty="0" smtClean="0"/>
              <a:t>Speech from the throne</a:t>
            </a:r>
            <a:r>
              <a:rPr lang="en-US" dirty="0" smtClean="0"/>
              <a:t> announcing government policy and legislation for the forthcoming term of office in 2005, Prime Minister Helen Clark’s annual statements to Parliament in 2006 and 2007 setting out the Government’s priorities for the forthcoming year, and two media releases, one in 2006 and one in 2007, that focused specifically on national identity as a budget strategy. Although the speeches of the Governor-General and the Prime Minister were delivered within the setting of Parliament, their dissemination into the community at large via broadcast, media release, news articles and speech transcripts available on the Parliament website indicated the potential of the official discourse to reach a much wider audience. My analysis will show that these texts, directed to the nation as a whole, rebranded New Zealand as a stable, economically competitive and valuable member of the global community. Diversity, while a feature of these texts, was just one of a number of characteristics put forward as part of the new national identity</a:t>
            </a:r>
            <a:endParaRPr lang="en-NZ" dirty="0" smtClean="0"/>
          </a:p>
          <a:p>
            <a:endParaRPr lang="en-NZ" dirty="0"/>
          </a:p>
        </p:txBody>
      </p:sp>
      <p:sp>
        <p:nvSpPr>
          <p:cNvPr id="4" name="Slide Number Placeholder 3"/>
          <p:cNvSpPr>
            <a:spLocks noGrp="1"/>
          </p:cNvSpPr>
          <p:nvPr>
            <p:ph type="sldNum" sz="quarter" idx="10"/>
          </p:nvPr>
        </p:nvSpPr>
        <p:spPr/>
        <p:txBody>
          <a:bodyPr/>
          <a:lstStyle/>
          <a:p>
            <a:fld id="{13510B02-D431-479F-A337-2B04D3CBCC84}" type="slidenum">
              <a:rPr lang="en-NZ" smtClean="0"/>
              <a:t>11</a:t>
            </a:fld>
            <a:endParaRPr lang="en-NZ"/>
          </a:p>
        </p:txBody>
      </p:sp>
    </p:spTree>
    <p:extLst>
      <p:ext uri="{BB962C8B-B14F-4D97-AF65-F5344CB8AC3E}">
        <p14:creationId xmlns:p14="http://schemas.microsoft.com/office/powerpoint/2010/main" val="2438760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NZ"/>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2FDCEBA-EDBE-4A7B-8420-75849BC2DD56}" type="datetimeFigureOut">
              <a:rPr lang="en-NZ" smtClean="0"/>
              <a:t>27/08/2014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1809990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2FDCEBA-EDBE-4A7B-8420-75849BC2DD56}" type="datetimeFigureOut">
              <a:rPr lang="en-NZ" smtClean="0"/>
              <a:t>27/08/2014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649684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2FDCEBA-EDBE-4A7B-8420-75849BC2DD56}" type="datetimeFigureOut">
              <a:rPr lang="en-NZ" smtClean="0"/>
              <a:t>27/08/2014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2074714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2FDCEBA-EDBE-4A7B-8420-75849BC2DD56}" type="datetimeFigureOut">
              <a:rPr lang="en-NZ" smtClean="0"/>
              <a:t>27/08/2014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2360788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NZ"/>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FDCEBA-EDBE-4A7B-8420-75849BC2DD56}" type="datetimeFigureOut">
              <a:rPr lang="en-NZ" smtClean="0"/>
              <a:t>27/08/2014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2261349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2FDCEBA-EDBE-4A7B-8420-75849BC2DD56}" type="datetimeFigureOut">
              <a:rPr lang="en-NZ" smtClean="0"/>
              <a:t>27/08/2014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234226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2FDCEBA-EDBE-4A7B-8420-75849BC2DD56}" type="datetimeFigureOut">
              <a:rPr lang="en-NZ" smtClean="0"/>
              <a:t>27/08/2014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2762489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2FDCEBA-EDBE-4A7B-8420-75849BC2DD56}" type="datetimeFigureOut">
              <a:rPr lang="en-NZ" smtClean="0"/>
              <a:t>27/08/2014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928342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DCEBA-EDBE-4A7B-8420-75849BC2DD56}" type="datetimeFigureOut">
              <a:rPr lang="en-NZ" smtClean="0"/>
              <a:t>27/08/2014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55957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NZ"/>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DCEBA-EDBE-4A7B-8420-75849BC2DD56}" type="datetimeFigureOut">
              <a:rPr lang="en-NZ" smtClean="0"/>
              <a:t>27/08/2014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420229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NZ"/>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NZ"/>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FDCEBA-EDBE-4A7B-8420-75849BC2DD56}" type="datetimeFigureOut">
              <a:rPr lang="en-NZ" smtClean="0"/>
              <a:t>27/08/2014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71AD861-89C6-4B8A-8B0C-D0D54201F73F}" type="slidenum">
              <a:rPr lang="en-NZ" smtClean="0"/>
              <a:t>‹#›</a:t>
            </a:fld>
            <a:endParaRPr lang="en-NZ"/>
          </a:p>
        </p:txBody>
      </p:sp>
    </p:spTree>
    <p:extLst>
      <p:ext uri="{BB962C8B-B14F-4D97-AF65-F5344CB8AC3E}">
        <p14:creationId xmlns:p14="http://schemas.microsoft.com/office/powerpoint/2010/main" val="3539913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2FDCEBA-EDBE-4A7B-8420-75849BC2DD56}" type="datetimeFigureOut">
              <a:rPr lang="en-NZ" smtClean="0"/>
              <a:t>27/08/2014</a:t>
            </a:fld>
            <a:endParaRPr lang="en-NZ"/>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71AD861-89C6-4B8A-8B0C-D0D54201F73F}" type="slidenum">
              <a:rPr lang="en-NZ" smtClean="0"/>
              <a:t>‹#›</a:t>
            </a:fld>
            <a:endParaRPr lang="en-NZ"/>
          </a:p>
        </p:txBody>
      </p:sp>
    </p:spTree>
    <p:extLst>
      <p:ext uri="{BB962C8B-B14F-4D97-AF65-F5344CB8AC3E}">
        <p14:creationId xmlns:p14="http://schemas.microsoft.com/office/powerpoint/2010/main" val="3594714151"/>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eehive.govt.nz/feature/budget+2007+national+identity" TargetMode="External"/><Relationship Id="rId2" Type="http://schemas.openxmlformats.org/officeDocument/2006/relationships/hyperlink" Target="http://www.scoop.co.nz/stories/PA0605/S00409.htm" TargetMode="External"/><Relationship Id="rId1" Type="http://schemas.openxmlformats.org/officeDocument/2006/relationships/slideLayout" Target="../slideLayouts/slideLayout2.xml"/><Relationship Id="rId4" Type="http://schemas.openxmlformats.org/officeDocument/2006/relationships/hyperlink" Target="http://www.beehive.govt.nz/" TargetMode="Externa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policyprogress.org.nz/2010/11/was-helen-clark-a-third-way-prime-ministe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3682" y="105839"/>
            <a:ext cx="8229600" cy="1622871"/>
          </a:xfrm>
          <a:solidFill>
            <a:srgbClr val="0000FF"/>
          </a:solidFill>
        </p:spPr>
        <p:txBody>
          <a:bodyPr>
            <a:noAutofit/>
          </a:bodyPr>
          <a:lstStyle/>
          <a:p>
            <a:r>
              <a:rPr lang="en-NZ" sz="3600" b="1" dirty="0" smtClean="0">
                <a:solidFill>
                  <a:schemeClr val="bg1"/>
                </a:solidFill>
              </a:rPr>
              <a:t>Political discourse and the rebranding of NZ national identity</a:t>
            </a:r>
            <a:endParaRPr lang="en-NZ" sz="3600" b="1" dirty="0">
              <a:solidFill>
                <a:schemeClr val="bg1"/>
              </a:solidFill>
            </a:endParaRPr>
          </a:p>
        </p:txBody>
      </p:sp>
      <p:sp>
        <p:nvSpPr>
          <p:cNvPr id="2" name="Content Placeholder 1"/>
          <p:cNvSpPr>
            <a:spLocks noGrp="1"/>
          </p:cNvSpPr>
          <p:nvPr>
            <p:ph idx="1"/>
          </p:nvPr>
        </p:nvSpPr>
        <p:spPr>
          <a:xfrm>
            <a:off x="457201" y="1387672"/>
            <a:ext cx="8229600" cy="3274389"/>
          </a:xfrm>
          <a:solidFill>
            <a:srgbClr val="0000FF"/>
          </a:solidFill>
        </p:spPr>
        <p:txBody>
          <a:bodyPr>
            <a:normAutofit fontScale="92500" lnSpcReduction="20000"/>
          </a:bodyPr>
          <a:lstStyle/>
          <a:p>
            <a:pPr marL="0" indent="0">
              <a:buNone/>
            </a:pPr>
            <a:endParaRPr lang="en-US" dirty="0" smtClean="0"/>
          </a:p>
          <a:p>
            <a:pPr marL="0" indent="0">
              <a:buNone/>
            </a:pPr>
            <a:endParaRPr lang="en-US" sz="2000" dirty="0">
              <a:solidFill>
                <a:schemeClr val="bg1"/>
              </a:solidFill>
            </a:endParaRPr>
          </a:p>
          <a:p>
            <a:pPr marL="0" indent="0">
              <a:buNone/>
            </a:pPr>
            <a:endParaRPr lang="en-US" sz="2000" dirty="0" smtClean="0">
              <a:solidFill>
                <a:schemeClr val="bg1"/>
              </a:solidFill>
            </a:endParaRPr>
          </a:p>
          <a:p>
            <a:pPr marL="0" indent="0">
              <a:lnSpc>
                <a:spcPct val="100000"/>
              </a:lnSpc>
              <a:buNone/>
            </a:pPr>
            <a:r>
              <a:rPr lang="en-US" sz="1900" b="1" dirty="0" smtClean="0">
                <a:solidFill>
                  <a:schemeClr val="bg1"/>
                </a:solidFill>
              </a:rPr>
              <a:t>Philippa K Smith</a:t>
            </a:r>
          </a:p>
          <a:p>
            <a:pPr marL="0" indent="0">
              <a:lnSpc>
                <a:spcPct val="100000"/>
              </a:lnSpc>
              <a:buNone/>
            </a:pPr>
            <a:r>
              <a:rPr lang="en-US" sz="1900" b="1" dirty="0" smtClean="0">
                <a:solidFill>
                  <a:schemeClr val="bg1"/>
                </a:solidFill>
              </a:rPr>
              <a:t>Auckland University of Technology</a:t>
            </a:r>
          </a:p>
          <a:p>
            <a:pPr marL="0" indent="0">
              <a:lnSpc>
                <a:spcPct val="100000"/>
              </a:lnSpc>
              <a:buNone/>
            </a:pPr>
            <a:r>
              <a:rPr lang="en-US" sz="1900" b="1" dirty="0" smtClean="0">
                <a:solidFill>
                  <a:schemeClr val="bg1"/>
                </a:solidFill>
              </a:rPr>
              <a:t>NEW ZEALAND</a:t>
            </a:r>
          </a:p>
          <a:p>
            <a:pPr marL="0" indent="0">
              <a:lnSpc>
                <a:spcPct val="100000"/>
              </a:lnSpc>
              <a:buNone/>
            </a:pPr>
            <a:endParaRPr lang="en-US" sz="1900" b="1" dirty="0">
              <a:solidFill>
                <a:schemeClr val="bg1"/>
              </a:solidFill>
            </a:endParaRPr>
          </a:p>
          <a:p>
            <a:pPr marL="0" indent="0">
              <a:lnSpc>
                <a:spcPct val="100000"/>
              </a:lnSpc>
              <a:buNone/>
            </a:pPr>
            <a:r>
              <a:rPr lang="en-US" sz="1900" b="1" dirty="0" smtClean="0">
                <a:solidFill>
                  <a:schemeClr val="bg1"/>
                </a:solidFill>
              </a:rPr>
              <a:t>BAAL Conference 2014</a:t>
            </a:r>
          </a:p>
          <a:p>
            <a:pPr marL="0" indent="0">
              <a:lnSpc>
                <a:spcPct val="100000"/>
              </a:lnSpc>
              <a:buNone/>
            </a:pPr>
            <a:r>
              <a:rPr lang="en-US" sz="1900" b="1" dirty="0" smtClean="0">
                <a:solidFill>
                  <a:schemeClr val="bg1"/>
                </a:solidFill>
              </a:rPr>
              <a:t>University of Warwick</a:t>
            </a:r>
          </a:p>
          <a:p>
            <a:pPr marL="0" indent="0">
              <a:lnSpc>
                <a:spcPct val="100000"/>
              </a:lnSpc>
              <a:buNone/>
            </a:pPr>
            <a:r>
              <a:rPr lang="en-US" sz="1900" b="1" dirty="0" smtClean="0">
                <a:solidFill>
                  <a:schemeClr val="bg1"/>
                </a:solidFill>
              </a:rPr>
              <a:t>Coventry, UK.</a:t>
            </a:r>
            <a:endParaRPr lang="en-US" sz="1900" b="1" dirty="0">
              <a:solidFill>
                <a:schemeClr val="bg1"/>
              </a:solidFill>
            </a:endParaRPr>
          </a:p>
        </p:txBody>
      </p:sp>
      <p:sp>
        <p:nvSpPr>
          <p:cNvPr id="3" name="TextBox 2"/>
          <p:cNvSpPr txBox="1"/>
          <p:nvPr/>
        </p:nvSpPr>
        <p:spPr>
          <a:xfrm>
            <a:off x="5053854" y="2129117"/>
            <a:ext cx="2185147" cy="369332"/>
          </a:xfrm>
          <a:prstGeom prst="rect">
            <a:avLst/>
          </a:prstGeom>
          <a:noFill/>
        </p:spPr>
        <p:txBody>
          <a:bodyPr wrap="square" rtlCol="0">
            <a:spAutoFit/>
          </a:bodyPr>
          <a:lstStyle/>
          <a:p>
            <a:endParaRPr lang="en-US" dirty="0"/>
          </a:p>
        </p:txBody>
      </p:sp>
      <p:pic>
        <p:nvPicPr>
          <p:cNvPr id="7" name="Picture 2" descr="http://www.corrugatedcreations.co.nz/photos/Kiwi%20flag%202.jpg"/>
          <p:cNvPicPr>
            <a:picLocks noChangeAspect="1" noChangeArrowheads="1"/>
          </p:cNvPicPr>
          <p:nvPr/>
        </p:nvPicPr>
        <p:blipFill>
          <a:blip r:embed="rId2" cstate="print"/>
          <a:srcRect/>
          <a:stretch>
            <a:fillRect/>
          </a:stretch>
        </p:blipFill>
        <p:spPr bwMode="auto">
          <a:xfrm>
            <a:off x="5009487" y="1377273"/>
            <a:ext cx="3667376" cy="3290360"/>
          </a:xfrm>
          <a:prstGeom prst="rect">
            <a:avLst/>
          </a:prstGeom>
          <a:noFill/>
        </p:spPr>
      </p:pic>
    </p:spTree>
    <p:extLst>
      <p:ext uri="{BB962C8B-B14F-4D97-AF65-F5344CB8AC3E}">
        <p14:creationId xmlns:p14="http://schemas.microsoft.com/office/powerpoint/2010/main" val="1069498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66FF"/>
          </a:solidFill>
        </p:spPr>
        <p:txBody>
          <a:bodyPr/>
          <a:lstStyle/>
          <a:p>
            <a:r>
              <a:rPr lang="en-NZ" dirty="0" smtClean="0">
                <a:solidFill>
                  <a:schemeClr val="bg1"/>
                </a:solidFill>
              </a:rPr>
              <a:t>Official texts 2005-2008</a:t>
            </a:r>
            <a:endParaRPr lang="en-NZ" dirty="0">
              <a:solidFill>
                <a:schemeClr val="bg1"/>
              </a:solidFill>
            </a:endParaRPr>
          </a:p>
        </p:txBody>
      </p:sp>
      <p:sp>
        <p:nvSpPr>
          <p:cNvPr id="3" name="Content Placeholder 2"/>
          <p:cNvSpPr>
            <a:spLocks noGrp="1"/>
          </p:cNvSpPr>
          <p:nvPr>
            <p:ph idx="1"/>
          </p:nvPr>
        </p:nvSpPr>
        <p:spPr/>
        <p:txBody>
          <a:bodyPr/>
          <a:lstStyle/>
          <a:p>
            <a:r>
              <a:rPr lang="en-NZ" b="1" dirty="0" smtClean="0"/>
              <a:t>Speeches by NZ Prime Minister Helen Clark</a:t>
            </a:r>
          </a:p>
          <a:p>
            <a:r>
              <a:rPr lang="en-NZ" b="1" dirty="0" smtClean="0"/>
              <a:t>Speeches by the Governor General Dame Silvia Cartwright</a:t>
            </a:r>
          </a:p>
          <a:p>
            <a:r>
              <a:rPr lang="en-NZ" b="1" dirty="0" smtClean="0"/>
              <a:t>Budget press releases on NZ National Identity strategy</a:t>
            </a:r>
          </a:p>
          <a:p>
            <a:r>
              <a:rPr lang="en-NZ" b="1" dirty="0" smtClean="0"/>
              <a:t>Other ministerial speeches</a:t>
            </a:r>
          </a:p>
          <a:p>
            <a:r>
              <a:rPr lang="en-NZ" b="1" dirty="0" smtClean="0"/>
              <a:t>Posters of the Race Relations Commission</a:t>
            </a:r>
          </a:p>
          <a:p>
            <a:r>
              <a:rPr lang="en-NZ" b="1" dirty="0" smtClean="0"/>
              <a:t>Website of the Office for Ethnic Affairs</a:t>
            </a:r>
            <a:endParaRPr lang="en-NZ" b="1" dirty="0"/>
          </a:p>
        </p:txBody>
      </p:sp>
    </p:spTree>
    <p:extLst>
      <p:ext uri="{BB962C8B-B14F-4D97-AF65-F5344CB8AC3E}">
        <p14:creationId xmlns:p14="http://schemas.microsoft.com/office/powerpoint/2010/main" val="25945695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Patterns of language</a:t>
            </a:r>
            <a:endParaRPr lang="en-NZ" dirty="0">
              <a:solidFill>
                <a:schemeClr val="bg1"/>
              </a:solidFill>
            </a:endParaRPr>
          </a:p>
        </p:txBody>
      </p:sp>
      <p:sp>
        <p:nvSpPr>
          <p:cNvPr id="3" name="Content Placeholder 2"/>
          <p:cNvSpPr>
            <a:spLocks noGrp="1"/>
          </p:cNvSpPr>
          <p:nvPr>
            <p:ph idx="1"/>
          </p:nvPr>
        </p:nvSpPr>
        <p:spPr/>
        <p:txBody>
          <a:bodyPr/>
          <a:lstStyle/>
          <a:p>
            <a:endParaRPr lang="en-NZ" dirty="0" smtClean="0"/>
          </a:p>
          <a:p>
            <a:pPr>
              <a:lnSpc>
                <a:spcPct val="120000"/>
              </a:lnSpc>
            </a:pPr>
            <a:r>
              <a:rPr lang="en-NZ" b="1" dirty="0" smtClean="0"/>
              <a:t>A ‘unique’ national identity </a:t>
            </a:r>
            <a:r>
              <a:rPr lang="en-NZ" b="1" dirty="0" smtClean="0">
                <a:solidFill>
                  <a:schemeClr val="accent2"/>
                </a:solidFill>
              </a:rPr>
              <a:t>(‘new’, one nation concept)</a:t>
            </a:r>
          </a:p>
          <a:p>
            <a:pPr>
              <a:lnSpc>
                <a:spcPct val="120000"/>
              </a:lnSpc>
            </a:pPr>
            <a:r>
              <a:rPr lang="en-NZ" b="1" dirty="0" smtClean="0"/>
              <a:t>Social cohesion </a:t>
            </a:r>
            <a:r>
              <a:rPr lang="en-NZ" b="1" dirty="0" smtClean="0">
                <a:solidFill>
                  <a:schemeClr val="accent2"/>
                </a:solidFill>
              </a:rPr>
              <a:t>(inclusivity, social </a:t>
            </a:r>
            <a:r>
              <a:rPr lang="en-NZ" b="1" dirty="0" smtClean="0">
                <a:solidFill>
                  <a:schemeClr val="accent2"/>
                </a:solidFill>
              </a:rPr>
              <a:t>cohesion, deictic </a:t>
            </a:r>
            <a:r>
              <a:rPr lang="en-NZ" b="1" dirty="0" smtClean="0">
                <a:solidFill>
                  <a:schemeClr val="accent2"/>
                </a:solidFill>
              </a:rPr>
              <a:t>‘we’)</a:t>
            </a:r>
          </a:p>
          <a:p>
            <a:pPr>
              <a:lnSpc>
                <a:spcPct val="120000"/>
              </a:lnSpc>
            </a:pPr>
            <a:r>
              <a:rPr lang="en-NZ" b="1" dirty="0" smtClean="0"/>
              <a:t>Global positioning </a:t>
            </a:r>
            <a:r>
              <a:rPr lang="en-NZ" b="1" dirty="0" smtClean="0">
                <a:solidFill>
                  <a:schemeClr val="accent2"/>
                </a:solidFill>
              </a:rPr>
              <a:t>(global competitiveness)</a:t>
            </a:r>
          </a:p>
          <a:p>
            <a:pPr>
              <a:lnSpc>
                <a:spcPct val="120000"/>
              </a:lnSpc>
            </a:pPr>
            <a:r>
              <a:rPr lang="en-NZ" b="1" dirty="0" smtClean="0"/>
              <a:t>‘The New Zealand Way’ </a:t>
            </a:r>
            <a:r>
              <a:rPr lang="en-NZ" b="1" dirty="0" smtClean="0">
                <a:solidFill>
                  <a:schemeClr val="accent2"/>
                </a:solidFill>
              </a:rPr>
              <a:t>(Third Way politics)</a:t>
            </a:r>
          </a:p>
        </p:txBody>
      </p:sp>
    </p:spTree>
    <p:extLst>
      <p:ext uri="{BB962C8B-B14F-4D97-AF65-F5344CB8AC3E}">
        <p14:creationId xmlns:p14="http://schemas.microsoft.com/office/powerpoint/2010/main" val="961977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154007"/>
          </a:xfrm>
          <a:solidFill>
            <a:srgbClr val="0000FF"/>
          </a:solidFill>
        </p:spPr>
        <p:txBody>
          <a:bodyPr>
            <a:normAutofit/>
          </a:bodyPr>
          <a:lstStyle/>
          <a:p>
            <a:r>
              <a:rPr lang="en-GB" dirty="0">
                <a:solidFill>
                  <a:schemeClr val="bg1"/>
                </a:solidFill>
              </a:rPr>
              <a:t>Third Way political ideology </a:t>
            </a:r>
            <a:r>
              <a:rPr lang="en-GB" dirty="0" smtClean="0">
                <a:solidFill>
                  <a:schemeClr val="bg1"/>
                </a:solidFill>
              </a:rPr>
              <a:t>– </a:t>
            </a:r>
            <a:br>
              <a:rPr lang="en-GB" dirty="0" smtClean="0">
                <a:solidFill>
                  <a:schemeClr val="bg1"/>
                </a:solidFill>
              </a:rPr>
            </a:br>
            <a:r>
              <a:rPr lang="en-GB" dirty="0" smtClean="0">
                <a:solidFill>
                  <a:schemeClr val="bg1"/>
                </a:solidFill>
              </a:rPr>
              <a:t>Language of New Labour</a:t>
            </a:r>
            <a:endParaRPr lang="en-NZ" dirty="0">
              <a:solidFill>
                <a:schemeClr val="bg1"/>
              </a:solidFill>
            </a:endParaRPr>
          </a:p>
        </p:txBody>
      </p:sp>
      <p:sp>
        <p:nvSpPr>
          <p:cNvPr id="3" name="Content Placeholder 2"/>
          <p:cNvSpPr>
            <a:spLocks noGrp="1"/>
          </p:cNvSpPr>
          <p:nvPr>
            <p:ph idx="1"/>
          </p:nvPr>
        </p:nvSpPr>
        <p:spPr>
          <a:xfrm>
            <a:off x="457200" y="1517340"/>
            <a:ext cx="8229600" cy="3077284"/>
          </a:xfrm>
        </p:spPr>
        <p:txBody>
          <a:bodyPr>
            <a:normAutofit/>
          </a:bodyPr>
          <a:lstStyle/>
          <a:p>
            <a:pPr marL="0" indent="0">
              <a:buNone/>
            </a:pPr>
            <a:endParaRPr lang="en-GB" dirty="0"/>
          </a:p>
          <a:p>
            <a:r>
              <a:rPr lang="en-GB" b="1" dirty="0" smtClean="0"/>
              <a:t>the </a:t>
            </a:r>
            <a:r>
              <a:rPr lang="en-GB" b="1" dirty="0"/>
              <a:t>transformation of civic society, </a:t>
            </a:r>
            <a:endParaRPr lang="en-GB" b="1" dirty="0" smtClean="0"/>
          </a:p>
          <a:p>
            <a:r>
              <a:rPr lang="en-GB" b="1" dirty="0" smtClean="0"/>
              <a:t>the </a:t>
            </a:r>
            <a:r>
              <a:rPr lang="en-GB" b="1" dirty="0"/>
              <a:t>concept of an inclusive “one nation” </a:t>
            </a:r>
            <a:r>
              <a:rPr lang="en-GB" b="1" dirty="0" smtClean="0"/>
              <a:t>and</a:t>
            </a:r>
          </a:p>
          <a:p>
            <a:r>
              <a:rPr lang="en-GB" b="1" dirty="0" smtClean="0"/>
              <a:t> </a:t>
            </a:r>
            <a:r>
              <a:rPr lang="en-GB" b="1" dirty="0"/>
              <a:t>a “deal” between the Government and the </a:t>
            </a:r>
            <a:r>
              <a:rPr lang="en-GB" b="1" dirty="0" smtClean="0"/>
              <a:t>people</a:t>
            </a:r>
          </a:p>
          <a:p>
            <a:pPr marL="0" indent="0" algn="r">
              <a:buNone/>
            </a:pPr>
            <a:r>
              <a:rPr lang="en-GB" dirty="0" smtClean="0"/>
              <a:t>(</a:t>
            </a:r>
            <a:r>
              <a:rPr lang="en-GB" dirty="0" err="1" smtClean="0"/>
              <a:t>Fairclough</a:t>
            </a:r>
            <a:r>
              <a:rPr lang="en-GB" dirty="0" smtClean="0"/>
              <a:t>, </a:t>
            </a:r>
            <a:r>
              <a:rPr lang="en-GB" dirty="0" smtClean="0"/>
              <a:t>2000, p.22)</a:t>
            </a:r>
          </a:p>
          <a:p>
            <a:pPr marL="0" indent="0">
              <a:buNone/>
            </a:pPr>
            <a:endParaRPr lang="en-NZ" dirty="0"/>
          </a:p>
        </p:txBody>
      </p:sp>
    </p:spTree>
    <p:extLst>
      <p:ext uri="{BB962C8B-B14F-4D97-AF65-F5344CB8AC3E}">
        <p14:creationId xmlns:p14="http://schemas.microsoft.com/office/powerpoint/2010/main" val="757604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A ‘new’/’unique’ identity</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GB" sz="2000" b="1" dirty="0" smtClean="0"/>
              <a:t>‘…we </a:t>
            </a:r>
            <a:r>
              <a:rPr lang="en-GB" sz="2000" b="1" dirty="0"/>
              <a:t>want to build pride in the </a:t>
            </a:r>
            <a:r>
              <a:rPr lang="en-GB" sz="2000" b="1" u="sng" dirty="0">
                <a:solidFill>
                  <a:srgbClr val="FF0000"/>
                </a:solidFill>
              </a:rPr>
              <a:t>unique</a:t>
            </a:r>
            <a:r>
              <a:rPr lang="en-GB" sz="2000" b="1" dirty="0"/>
              <a:t> national identity of New </a:t>
            </a:r>
            <a:r>
              <a:rPr lang="en-GB" sz="2000" b="1" dirty="0" smtClean="0"/>
              <a:t>Zealanders’ </a:t>
            </a:r>
            <a:r>
              <a:rPr lang="en-GB" sz="2000" b="1" dirty="0" smtClean="0"/>
              <a:t>							</a:t>
            </a:r>
            <a:r>
              <a:rPr lang="en-GB" sz="1800" dirty="0" smtClean="0"/>
              <a:t>(</a:t>
            </a:r>
            <a:r>
              <a:rPr lang="en-GB" sz="1800" dirty="0" smtClean="0"/>
              <a:t>Clark 2006)</a:t>
            </a:r>
          </a:p>
          <a:p>
            <a:pPr marL="0" indent="0">
              <a:buNone/>
            </a:pPr>
            <a:r>
              <a:rPr lang="en-US" sz="2000" b="1" dirty="0"/>
              <a:t>New Zealand's</a:t>
            </a:r>
            <a:r>
              <a:rPr lang="en-US" sz="2000" b="1" u="sng" dirty="0">
                <a:solidFill>
                  <a:srgbClr val="FF0000"/>
                </a:solidFill>
              </a:rPr>
              <a:t> unique </a:t>
            </a:r>
            <a:r>
              <a:rPr lang="en-US" sz="2000" b="1" dirty="0"/>
              <a:t>and diverse national identity is rooted in our history, but growing and changing, becoming stronger all the </a:t>
            </a:r>
            <a:r>
              <a:rPr lang="en-US" sz="2000" b="1" dirty="0" smtClean="0"/>
              <a:t>time </a:t>
            </a:r>
            <a:r>
              <a:rPr lang="en-US" sz="2000" b="1" dirty="0" smtClean="0"/>
              <a:t>							</a:t>
            </a:r>
            <a:r>
              <a:rPr lang="en-US" sz="1800" dirty="0" smtClean="0"/>
              <a:t>(</a:t>
            </a:r>
            <a:r>
              <a:rPr lang="en-US" sz="1800" dirty="0" smtClean="0"/>
              <a:t>Budget news release, 2007</a:t>
            </a:r>
            <a:r>
              <a:rPr lang="en-US" sz="1800" dirty="0" smtClean="0"/>
              <a:t>)</a:t>
            </a:r>
            <a:endParaRPr lang="en-GB" sz="1800" dirty="0" smtClean="0"/>
          </a:p>
          <a:p>
            <a:pPr marL="0" indent="0">
              <a:buNone/>
            </a:pPr>
            <a:r>
              <a:rPr lang="en-GB" sz="2000" b="1" dirty="0" smtClean="0"/>
              <a:t>‘Reinforcing </a:t>
            </a:r>
            <a:r>
              <a:rPr lang="en-GB" sz="2000" b="1" dirty="0"/>
              <a:t>and celebrating New Zealand's </a:t>
            </a:r>
            <a:r>
              <a:rPr lang="en-GB" sz="2000" b="1" u="sng" dirty="0">
                <a:solidFill>
                  <a:srgbClr val="FF0000"/>
                </a:solidFill>
              </a:rPr>
              <a:t>unique</a:t>
            </a:r>
            <a:r>
              <a:rPr lang="en-GB" sz="2000" b="1" dirty="0"/>
              <a:t> national identity is very important to my </a:t>
            </a:r>
            <a:r>
              <a:rPr lang="en-GB" sz="2000" b="1" dirty="0" smtClean="0"/>
              <a:t>government…</a:t>
            </a:r>
          </a:p>
          <a:p>
            <a:pPr marL="0" indent="0">
              <a:buNone/>
            </a:pPr>
            <a:r>
              <a:rPr lang="en-GB" sz="2000" b="1" dirty="0" smtClean="0"/>
              <a:t>‘In </a:t>
            </a:r>
            <a:r>
              <a:rPr lang="en-GB" sz="2000" b="1" dirty="0"/>
              <a:t>a globalised world we can't take the preservation of our </a:t>
            </a:r>
            <a:r>
              <a:rPr lang="en-GB" sz="2000" b="1" u="sng" dirty="0">
                <a:solidFill>
                  <a:srgbClr val="FF0000"/>
                </a:solidFill>
              </a:rPr>
              <a:t>unique </a:t>
            </a:r>
            <a:r>
              <a:rPr lang="en-GB" sz="2000" b="1" dirty="0"/>
              <a:t>culture and our values for granted</a:t>
            </a:r>
            <a:r>
              <a:rPr lang="en-GB" sz="2000" b="1" dirty="0" smtClean="0"/>
              <a:t>.’</a:t>
            </a:r>
            <a:r>
              <a:rPr lang="en-US" sz="2000" b="1" dirty="0" smtClean="0"/>
              <a:t>  				</a:t>
            </a:r>
            <a:r>
              <a:rPr lang="en-US" sz="1800" dirty="0" smtClean="0"/>
              <a:t>(</a:t>
            </a:r>
            <a:r>
              <a:rPr lang="en-US" sz="1800" dirty="0" smtClean="0"/>
              <a:t>Clark 2007)</a:t>
            </a:r>
            <a:endParaRPr lang="en-US" sz="1800" dirty="0"/>
          </a:p>
          <a:p>
            <a:endParaRPr lang="en-US" dirty="0"/>
          </a:p>
        </p:txBody>
      </p:sp>
    </p:spTree>
    <p:extLst>
      <p:ext uri="{BB962C8B-B14F-4D97-AF65-F5344CB8AC3E}">
        <p14:creationId xmlns:p14="http://schemas.microsoft.com/office/powerpoint/2010/main" val="3691884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a:solidFill>
                  <a:schemeClr val="bg1"/>
                </a:solidFill>
              </a:rPr>
              <a:t>Social cohesion/</a:t>
            </a:r>
            <a:r>
              <a:rPr lang="en-US" dirty="0" smtClean="0">
                <a:solidFill>
                  <a:schemeClr val="bg1"/>
                </a:solidFill>
              </a:rPr>
              <a:t>inclusivity/deictic ‘we’</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GB" dirty="0"/>
              <a:t>‘… as a confident, diverse, </a:t>
            </a:r>
            <a:r>
              <a:rPr lang="en-GB" b="1" u="sng" dirty="0">
                <a:solidFill>
                  <a:srgbClr val="2FC50A"/>
                </a:solidFill>
              </a:rPr>
              <a:t>inclusive</a:t>
            </a:r>
            <a:r>
              <a:rPr lang="en-GB" dirty="0"/>
              <a:t> Pacific nation, </a:t>
            </a:r>
            <a:r>
              <a:rPr lang="en-GB" dirty="0">
                <a:solidFill>
                  <a:srgbClr val="FF0000"/>
                </a:solidFill>
              </a:rPr>
              <a:t>we</a:t>
            </a:r>
            <a:r>
              <a:rPr lang="en-GB" dirty="0"/>
              <a:t> can work together to find new opportunities and market our best ideas profitably to the world.</a:t>
            </a:r>
            <a:r>
              <a:rPr lang="en-US" dirty="0"/>
              <a:t> ‘   </a:t>
            </a:r>
            <a:r>
              <a:rPr lang="en-US" sz="1800" dirty="0"/>
              <a:t>(Cartwright 2005)</a:t>
            </a:r>
          </a:p>
          <a:p>
            <a:pPr marL="0" indent="0">
              <a:buNone/>
            </a:pPr>
            <a:r>
              <a:rPr lang="en-GB" dirty="0"/>
              <a:t>‘</a:t>
            </a:r>
            <a:r>
              <a:rPr lang="en-GB" dirty="0">
                <a:solidFill>
                  <a:srgbClr val="FF0000"/>
                </a:solidFill>
              </a:rPr>
              <a:t>We</a:t>
            </a:r>
            <a:r>
              <a:rPr lang="en-GB" dirty="0"/>
              <a:t> need more than ever before a commitment to </a:t>
            </a:r>
            <a:r>
              <a:rPr lang="en-GB" b="1" u="sng" dirty="0">
                <a:solidFill>
                  <a:srgbClr val="3EC533"/>
                </a:solidFill>
              </a:rPr>
              <a:t>social cohesion</a:t>
            </a:r>
            <a:r>
              <a:rPr lang="en-GB" dirty="0"/>
              <a:t>, inclusion, tolerance, and acceptance. In government we are committed to a society where all peoples are seen, heard,</a:t>
            </a:r>
            <a:r>
              <a:rPr lang="en-GB" b="1" u="sng" dirty="0">
                <a:solidFill>
                  <a:srgbClr val="008000"/>
                </a:solidFill>
              </a:rPr>
              <a:t> </a:t>
            </a:r>
            <a:r>
              <a:rPr lang="en-GB" b="1" u="sng" dirty="0">
                <a:solidFill>
                  <a:srgbClr val="3EC533"/>
                </a:solidFill>
              </a:rPr>
              <a:t>included </a:t>
            </a:r>
            <a:r>
              <a:rPr lang="en-GB" dirty="0"/>
              <a:t>and accepted.’</a:t>
            </a:r>
            <a:r>
              <a:rPr lang="en-US" dirty="0"/>
              <a:t> </a:t>
            </a:r>
            <a:r>
              <a:rPr lang="en-US" sz="1800" dirty="0"/>
              <a:t>(Clark, 2006)</a:t>
            </a:r>
          </a:p>
          <a:p>
            <a:pPr marL="0" indent="0">
              <a:buNone/>
            </a:pPr>
            <a:r>
              <a:rPr lang="en-GB" sz="2000" dirty="0"/>
              <a:t>‘In this globalised world, </a:t>
            </a:r>
            <a:r>
              <a:rPr lang="en-GB" sz="2000" dirty="0">
                <a:solidFill>
                  <a:srgbClr val="FF0000"/>
                </a:solidFill>
              </a:rPr>
              <a:t>we</a:t>
            </a:r>
            <a:r>
              <a:rPr lang="en-GB" sz="2000" dirty="0"/>
              <a:t> are determined that there will be a place for a small, smart, </a:t>
            </a:r>
            <a:r>
              <a:rPr lang="en-GB" sz="2000" b="1" u="sng" dirty="0">
                <a:solidFill>
                  <a:srgbClr val="3EC533"/>
                </a:solidFill>
              </a:rPr>
              <a:t>inclusive</a:t>
            </a:r>
            <a:r>
              <a:rPr lang="en-GB" sz="2000" dirty="0"/>
              <a:t>, creative, and sustainable nation like ours.’</a:t>
            </a:r>
            <a:r>
              <a:rPr lang="en-US" sz="2000" dirty="0"/>
              <a:t> </a:t>
            </a:r>
            <a:r>
              <a:rPr lang="en-US" sz="1800" dirty="0"/>
              <a:t>(Clark, 2007)</a:t>
            </a:r>
          </a:p>
          <a:p>
            <a:endParaRPr lang="en-US" dirty="0"/>
          </a:p>
        </p:txBody>
      </p:sp>
    </p:spTree>
    <p:extLst>
      <p:ext uri="{BB962C8B-B14F-4D97-AF65-F5344CB8AC3E}">
        <p14:creationId xmlns:p14="http://schemas.microsoft.com/office/powerpoint/2010/main" val="28313646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Global positioning</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r>
              <a:rPr lang="en-GB" dirty="0" smtClean="0"/>
              <a:t>‘In </a:t>
            </a:r>
            <a:r>
              <a:rPr lang="en-GB" dirty="0"/>
              <a:t>a </a:t>
            </a:r>
            <a:r>
              <a:rPr lang="en-GB" b="1" u="sng" dirty="0">
                <a:solidFill>
                  <a:srgbClr val="FF0000"/>
                </a:solidFill>
              </a:rPr>
              <a:t>globalised world </a:t>
            </a:r>
            <a:r>
              <a:rPr lang="en-GB" dirty="0"/>
              <a:t>we can't take the preservation of our unique culture and our values for granted</a:t>
            </a:r>
            <a:r>
              <a:rPr lang="en-GB" dirty="0" smtClean="0"/>
              <a:t>. In </a:t>
            </a:r>
            <a:r>
              <a:rPr lang="en-GB" dirty="0"/>
              <a:t>this </a:t>
            </a:r>
            <a:r>
              <a:rPr lang="en-GB" b="1" u="sng" dirty="0">
                <a:solidFill>
                  <a:srgbClr val="FF0000"/>
                </a:solidFill>
              </a:rPr>
              <a:t>globalised world</a:t>
            </a:r>
            <a:r>
              <a:rPr lang="en-GB" dirty="0"/>
              <a:t>, we are determined that there will be a place for a small, smart, inclusive, creative, and sustainable nation like ours.</a:t>
            </a:r>
            <a:r>
              <a:rPr lang="en-US" dirty="0"/>
              <a:t> </a:t>
            </a:r>
            <a:r>
              <a:rPr lang="en-US" dirty="0" smtClean="0"/>
              <a:t>‘ (Clark, 2007)</a:t>
            </a:r>
          </a:p>
          <a:p>
            <a:pPr marL="0" indent="0">
              <a:buNone/>
            </a:pPr>
            <a:endParaRPr lang="en-GB" dirty="0" smtClean="0"/>
          </a:p>
          <a:p>
            <a:pPr marL="0" indent="0">
              <a:buNone/>
            </a:pPr>
            <a:r>
              <a:rPr lang="en-GB" dirty="0" smtClean="0"/>
              <a:t>‘This </a:t>
            </a:r>
            <a:r>
              <a:rPr lang="en-GB" dirty="0"/>
              <a:t>is an approach founded on New Zealanders’ creativity and innovation, on valuing both inspiration and aspiration, and on seeing </a:t>
            </a:r>
            <a:r>
              <a:rPr lang="en-GB" b="1" u="sng" dirty="0">
                <a:solidFill>
                  <a:srgbClr val="FF0000"/>
                </a:solidFill>
              </a:rPr>
              <a:t>our size and place in the world </a:t>
            </a:r>
            <a:r>
              <a:rPr lang="en-GB" dirty="0"/>
              <a:t>not as a limitation, but as offering opportunities to </a:t>
            </a:r>
            <a:r>
              <a:rPr lang="en-GB" dirty="0" smtClean="0"/>
              <a:t>succeed</a:t>
            </a:r>
            <a:r>
              <a:rPr lang="en-US" dirty="0" smtClean="0"/>
              <a:t>.’ (Cartwright, 2005)</a:t>
            </a:r>
            <a:endParaRPr lang="en-US" dirty="0"/>
          </a:p>
        </p:txBody>
      </p:sp>
    </p:spTree>
    <p:extLst>
      <p:ext uri="{BB962C8B-B14F-4D97-AF65-F5344CB8AC3E}">
        <p14:creationId xmlns:p14="http://schemas.microsoft.com/office/powerpoint/2010/main" val="2103414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GB" dirty="0">
                <a:solidFill>
                  <a:schemeClr val="bg1"/>
                </a:solidFill>
              </a:rPr>
              <a:t>“the New Zealand way</a:t>
            </a:r>
            <a:r>
              <a:rPr lang="en-GB" dirty="0" smtClean="0">
                <a:solidFill>
                  <a:schemeClr val="bg1"/>
                </a:solidFill>
              </a:rPr>
              <a:t>”</a:t>
            </a:r>
            <a:endParaRPr lang="en-NZ" dirty="0">
              <a:solidFill>
                <a:schemeClr val="bg1"/>
              </a:solidFill>
            </a:endParaRPr>
          </a:p>
        </p:txBody>
      </p:sp>
      <p:sp>
        <p:nvSpPr>
          <p:cNvPr id="3" name="Content Placeholder 2"/>
          <p:cNvSpPr>
            <a:spLocks noGrp="1"/>
          </p:cNvSpPr>
          <p:nvPr>
            <p:ph idx="1"/>
          </p:nvPr>
        </p:nvSpPr>
        <p:spPr/>
        <p:txBody>
          <a:bodyPr>
            <a:normAutofit/>
          </a:bodyPr>
          <a:lstStyle/>
          <a:p>
            <a:pPr marL="0" indent="0">
              <a:buNone/>
            </a:pPr>
            <a:endParaRPr lang="en-GB" dirty="0" smtClean="0"/>
          </a:p>
          <a:p>
            <a:pPr marL="0" indent="0">
              <a:buNone/>
            </a:pPr>
            <a:r>
              <a:rPr lang="en-GB" dirty="0" smtClean="0"/>
              <a:t>‘Over </a:t>
            </a:r>
            <a:r>
              <a:rPr lang="en-GB" dirty="0"/>
              <a:t>recent years, my government has set about developing a distinctive </a:t>
            </a:r>
            <a:r>
              <a:rPr lang="en-GB" b="1" u="sng" dirty="0">
                <a:solidFill>
                  <a:schemeClr val="accent2"/>
                </a:solidFill>
              </a:rPr>
              <a:t>New Zealand way </a:t>
            </a:r>
            <a:r>
              <a:rPr lang="en-GB" dirty="0"/>
              <a:t>of responding to the challenges and opportunities of the 21st century</a:t>
            </a:r>
            <a:r>
              <a:rPr lang="en-GB" dirty="0" smtClean="0"/>
              <a:t>.’ </a:t>
            </a:r>
            <a:r>
              <a:rPr lang="en-GB" sz="1800" dirty="0" smtClean="0"/>
              <a:t>(Cartwright, 2005)</a:t>
            </a:r>
          </a:p>
          <a:p>
            <a:pPr marL="0" indent="0">
              <a:buNone/>
            </a:pPr>
            <a:endParaRPr lang="en-GB" dirty="0" smtClean="0"/>
          </a:p>
          <a:p>
            <a:pPr marL="0" indent="0">
              <a:buNone/>
            </a:pPr>
            <a:r>
              <a:rPr lang="en-GB" dirty="0" smtClean="0"/>
              <a:t>‘As </a:t>
            </a:r>
            <a:r>
              <a:rPr lang="en-GB" dirty="0"/>
              <a:t>I said in my Prime Minister's Statement to Parliament last year, there is an evolving </a:t>
            </a:r>
            <a:r>
              <a:rPr lang="en-GB" b="1" u="sng" dirty="0">
                <a:solidFill>
                  <a:srgbClr val="ED7D31"/>
                </a:solidFill>
              </a:rPr>
              <a:t>New Zealand way </a:t>
            </a:r>
            <a:r>
              <a:rPr lang="en-GB" dirty="0"/>
              <a:t>of doing things and a stronger New Zealand identity is emerging</a:t>
            </a:r>
            <a:r>
              <a:rPr lang="en-GB" dirty="0" smtClean="0"/>
              <a:t>.</a:t>
            </a:r>
            <a:r>
              <a:rPr lang="en-US" dirty="0" smtClean="0"/>
              <a:t>’ </a:t>
            </a:r>
            <a:r>
              <a:rPr lang="en-US" sz="1800" dirty="0" smtClean="0"/>
              <a:t>(Clark, 2007)</a:t>
            </a:r>
            <a:endParaRPr lang="en-NZ" sz="1800" dirty="0"/>
          </a:p>
          <a:p>
            <a:endParaRPr lang="en-NZ" dirty="0"/>
          </a:p>
        </p:txBody>
      </p:sp>
    </p:spTree>
    <p:extLst>
      <p:ext uri="{BB962C8B-B14F-4D97-AF65-F5344CB8AC3E}">
        <p14:creationId xmlns:p14="http://schemas.microsoft.com/office/powerpoint/2010/main" val="3320250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What is the NZ way?</a:t>
            </a:r>
            <a:endParaRPr lang="en-US" dirty="0">
              <a:solidFill>
                <a:schemeClr val="bg1"/>
              </a:solidFill>
            </a:endParaRPr>
          </a:p>
        </p:txBody>
      </p:sp>
      <p:sp>
        <p:nvSpPr>
          <p:cNvPr id="3" name="Content Placeholder 2"/>
          <p:cNvSpPr>
            <a:spLocks noGrp="1"/>
          </p:cNvSpPr>
          <p:nvPr>
            <p:ph idx="1"/>
          </p:nvPr>
        </p:nvSpPr>
        <p:spPr/>
        <p:txBody>
          <a:bodyPr/>
          <a:lstStyle/>
          <a:p>
            <a:pPr marL="0" indent="0">
              <a:buNone/>
            </a:pPr>
            <a:endParaRPr lang="en-NZ" dirty="0" smtClean="0"/>
          </a:p>
          <a:p>
            <a:pPr marL="0" indent="0">
              <a:lnSpc>
                <a:spcPct val="110000"/>
              </a:lnSpc>
              <a:buNone/>
            </a:pPr>
            <a:r>
              <a:rPr lang="en-NZ" dirty="0" smtClean="0"/>
              <a:t>‘The </a:t>
            </a:r>
            <a:r>
              <a:rPr lang="en-NZ" b="1" u="sng" dirty="0">
                <a:solidFill>
                  <a:srgbClr val="ED7D31"/>
                </a:solidFill>
              </a:rPr>
              <a:t>New Zealand way </a:t>
            </a:r>
            <a:r>
              <a:rPr lang="en-NZ" dirty="0"/>
              <a:t>is much more than the clichés of ‘number eight wire’ or ‘punching above our weight’. It is based on the belief that, as a confident, diverse, inclusive Pacific nation, we can work together to find new opportunities and market our best ideas profitably to the world</a:t>
            </a:r>
            <a:r>
              <a:rPr lang="en-NZ" dirty="0" smtClean="0"/>
              <a:t>.’ 					</a:t>
            </a:r>
          </a:p>
          <a:p>
            <a:pPr marL="0" indent="0">
              <a:lnSpc>
                <a:spcPct val="110000"/>
              </a:lnSpc>
              <a:buNone/>
            </a:pPr>
            <a:r>
              <a:rPr lang="en-NZ" sz="1800" dirty="0"/>
              <a:t>	</a:t>
            </a:r>
            <a:r>
              <a:rPr lang="en-NZ" sz="1800" dirty="0" smtClean="0"/>
              <a:t>							</a:t>
            </a:r>
            <a:r>
              <a:rPr lang="en-US" sz="1800" dirty="0" smtClean="0"/>
              <a:t>(</a:t>
            </a:r>
            <a:r>
              <a:rPr lang="en-US" sz="1800" dirty="0"/>
              <a:t>Cartwright, 2005)</a:t>
            </a:r>
            <a:endParaRPr lang="en-NZ" sz="1800" dirty="0"/>
          </a:p>
          <a:p>
            <a:endParaRPr lang="en-US" dirty="0"/>
          </a:p>
        </p:txBody>
      </p:sp>
    </p:spTree>
    <p:extLst>
      <p:ext uri="{BB962C8B-B14F-4D97-AF65-F5344CB8AC3E}">
        <p14:creationId xmlns:p14="http://schemas.microsoft.com/office/powerpoint/2010/main" val="18430164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Summary</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t>Addressing issues relating to Maori (</a:t>
            </a:r>
            <a:r>
              <a:rPr lang="en-US" dirty="0" err="1" smtClean="0"/>
              <a:t>colonisation</a:t>
            </a:r>
            <a:r>
              <a:rPr lang="en-US" dirty="0" smtClean="0"/>
              <a:t>)</a:t>
            </a:r>
          </a:p>
          <a:p>
            <a:r>
              <a:rPr lang="en-US" dirty="0" smtClean="0"/>
              <a:t>Immigrants from more diverse ethnic groups</a:t>
            </a:r>
          </a:p>
          <a:p>
            <a:r>
              <a:rPr lang="en-US" dirty="0" smtClean="0"/>
              <a:t>Allay fears of ethnic dissonance </a:t>
            </a:r>
            <a:r>
              <a:rPr lang="en-US" dirty="0" err="1" smtClean="0"/>
              <a:t>eg</a:t>
            </a:r>
            <a:r>
              <a:rPr lang="en-US" dirty="0" smtClean="0"/>
              <a:t> possible rioting?</a:t>
            </a:r>
          </a:p>
          <a:p>
            <a:r>
              <a:rPr lang="en-US" dirty="0" smtClean="0"/>
              <a:t>Seek to portray NZ as a stable nation</a:t>
            </a:r>
          </a:p>
          <a:p>
            <a:r>
              <a:rPr lang="en-US" dirty="0" smtClean="0"/>
              <a:t>an ideal place for migration and investment</a:t>
            </a:r>
          </a:p>
          <a:p>
            <a:r>
              <a:rPr lang="en-US" dirty="0" smtClean="0"/>
              <a:t>Giving NZ  global presence  with economic benefits (trade/tourism)</a:t>
            </a:r>
          </a:p>
          <a:p>
            <a:endParaRPr lang="en-US" dirty="0"/>
          </a:p>
          <a:p>
            <a:pPr marL="0" indent="0">
              <a:buNone/>
            </a:pPr>
            <a:r>
              <a:rPr lang="en-US" dirty="0" smtClean="0"/>
              <a:t>Leading to…  </a:t>
            </a:r>
            <a:r>
              <a:rPr lang="en-US" sz="2400" b="1" dirty="0" smtClean="0"/>
              <a:t>a shared national identity</a:t>
            </a:r>
            <a:endParaRPr lang="en-US" sz="2400" b="1" dirty="0"/>
          </a:p>
        </p:txBody>
      </p:sp>
    </p:spTree>
    <p:extLst>
      <p:ext uri="{BB962C8B-B14F-4D97-AF65-F5344CB8AC3E}">
        <p14:creationId xmlns:p14="http://schemas.microsoft.com/office/powerpoint/2010/main" val="3383491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lvl="0">
              <a:lnSpc>
                <a:spcPct val="150000"/>
              </a:lnSpc>
            </a:pPr>
            <a:r>
              <a:rPr lang="en-GB" dirty="0"/>
              <a:t>Co-opting all New Zealanders into a unified national identity that focused on “individual responsibility, initiative, and competitiveness” resulted in a reorientation of any sense of belonging to New Zealand as a geographical place, to one that emphasised its present and future role in the global </a:t>
            </a:r>
            <a:r>
              <a:rPr lang="en-GB" dirty="0" smtClean="0"/>
              <a:t>community.</a:t>
            </a:r>
            <a:endParaRPr lang="en-GB" dirty="0" smtClean="0"/>
          </a:p>
          <a:p>
            <a:pPr lvl="0"/>
            <a:endParaRPr lang="en-GB" dirty="0"/>
          </a:p>
          <a:p>
            <a:pPr marL="0" lvl="0" indent="0" algn="r">
              <a:buNone/>
            </a:pPr>
            <a:r>
              <a:rPr lang="en-GB" dirty="0" smtClean="0"/>
              <a:t>(</a:t>
            </a:r>
            <a:r>
              <a:rPr lang="en-GB" dirty="0"/>
              <a:t>Skilling, 2008, p. 106).</a:t>
            </a:r>
            <a:endParaRPr lang="en-US" dirty="0"/>
          </a:p>
          <a:p>
            <a:endParaRPr lang="en-US" dirty="0"/>
          </a:p>
        </p:txBody>
      </p:sp>
    </p:spTree>
    <p:extLst>
      <p:ext uri="{BB962C8B-B14F-4D97-AF65-F5344CB8AC3E}">
        <p14:creationId xmlns:p14="http://schemas.microsoft.com/office/powerpoint/2010/main" val="187626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66FF"/>
          </a:solidFill>
        </p:spPr>
        <p:txBody>
          <a:bodyPr>
            <a:normAutofit fontScale="90000"/>
          </a:bodyPr>
          <a:lstStyle/>
          <a:p>
            <a:r>
              <a:rPr lang="en-NZ" sz="4500" b="1" dirty="0">
                <a:solidFill>
                  <a:schemeClr val="bg1"/>
                </a:solidFill>
              </a:rPr>
              <a:t/>
            </a:r>
            <a:br>
              <a:rPr lang="en-NZ" sz="4500" b="1" dirty="0">
                <a:solidFill>
                  <a:schemeClr val="bg1"/>
                </a:solidFill>
              </a:rPr>
            </a:br>
            <a:r>
              <a:rPr lang="en-NZ" sz="5475" b="1" dirty="0">
                <a:solidFill>
                  <a:schemeClr val="bg1"/>
                </a:solidFill>
              </a:rPr>
              <a:t>New Zealand/</a:t>
            </a:r>
            <a:r>
              <a:rPr lang="en-NZ" sz="5475" b="1" dirty="0" err="1">
                <a:solidFill>
                  <a:schemeClr val="bg1"/>
                </a:solidFill>
              </a:rPr>
              <a:t>Aotearoa</a:t>
            </a:r>
            <a:r>
              <a:rPr lang="en-NZ" dirty="0" smtClean="0"/>
              <a:t/>
            </a:r>
            <a:br>
              <a:rPr lang="en-NZ" dirty="0" smtClean="0"/>
            </a:br>
            <a:endParaRPr lang="en-NZ" dirty="0"/>
          </a:p>
        </p:txBody>
      </p:sp>
      <p:sp>
        <p:nvSpPr>
          <p:cNvPr id="3" name="Content Placeholder 2"/>
          <p:cNvSpPr>
            <a:spLocks noGrp="1"/>
          </p:cNvSpPr>
          <p:nvPr>
            <p:ph sz="quarter" idx="4294967295"/>
          </p:nvPr>
        </p:nvSpPr>
        <p:spPr>
          <a:xfrm>
            <a:off x="1627311" y="6813494"/>
            <a:ext cx="2460623" cy="1277631"/>
          </a:xfrm>
          <a:prstGeom prst="rect">
            <a:avLst/>
          </a:prstGeom>
        </p:spPr>
        <p:txBody>
          <a:bodyPr>
            <a:normAutofit/>
          </a:bodyPr>
          <a:lstStyle/>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a:p>
            <a:pPr marL="0" indent="0" algn="ctr">
              <a:buNone/>
            </a:pPr>
            <a:endParaRPr lang="en-NZ" sz="1350"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523" y="1752685"/>
            <a:ext cx="1998851" cy="15058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4779" y="2441467"/>
            <a:ext cx="2476807" cy="177442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53990" y="2266612"/>
            <a:ext cx="2982494" cy="22468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0" name="Picture 2" descr="http://topfoodfacts.com/wp-content/uploads/2013/03/kiwi.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2404" y="3390019"/>
            <a:ext cx="2199971" cy="1329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260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66FF"/>
          </a:solidFill>
        </p:spPr>
        <p:txBody>
          <a:bodyPr/>
          <a:lstStyle/>
          <a:p>
            <a:r>
              <a:rPr lang="en-NZ" dirty="0" smtClean="0">
                <a:solidFill>
                  <a:schemeClr val="bg1"/>
                </a:solidFill>
              </a:rPr>
              <a:t>References</a:t>
            </a:r>
            <a:endParaRPr lang="en-NZ"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GB" dirty="0" smtClean="0"/>
              <a:t>Bell, C. (1996).</a:t>
            </a:r>
            <a:r>
              <a:rPr lang="en-GB" dirty="0"/>
              <a:t> </a:t>
            </a:r>
            <a:r>
              <a:rPr lang="en-GB" dirty="0" smtClean="0"/>
              <a:t>Branding New Zealand: The national green-wash. In </a:t>
            </a:r>
            <a:r>
              <a:rPr lang="en-GB" i="1" dirty="0" smtClean="0"/>
              <a:t>British Review of New Zealand Studies. </a:t>
            </a:r>
            <a:r>
              <a:rPr lang="en-GB" dirty="0" err="1" smtClean="0"/>
              <a:t>Vol</a:t>
            </a:r>
            <a:r>
              <a:rPr lang="en-GB" dirty="0" smtClean="0"/>
              <a:t> 15, pp 13-28.</a:t>
            </a:r>
          </a:p>
          <a:p>
            <a:r>
              <a:rPr lang="en-GB" dirty="0" err="1" smtClean="0"/>
              <a:t>Fairclough</a:t>
            </a:r>
            <a:r>
              <a:rPr lang="en-GB" dirty="0" smtClean="0"/>
              <a:t>, N,. (1995). </a:t>
            </a:r>
            <a:r>
              <a:rPr lang="en-GB" dirty="0" err="1"/>
              <a:t>Fairclough</a:t>
            </a:r>
            <a:r>
              <a:rPr lang="en-GB" dirty="0"/>
              <a:t>, N. (1995). </a:t>
            </a:r>
            <a:r>
              <a:rPr lang="en-GB" i="1" dirty="0"/>
              <a:t>Media discourse</a:t>
            </a:r>
            <a:r>
              <a:rPr lang="en-GB" dirty="0"/>
              <a:t>. London, England: Arnold</a:t>
            </a:r>
            <a:r>
              <a:rPr lang="en-GB" dirty="0" smtClean="0"/>
              <a:t>.</a:t>
            </a:r>
            <a:endParaRPr lang="en-GB" dirty="0" smtClean="0"/>
          </a:p>
          <a:p>
            <a:r>
              <a:rPr lang="en-GB" dirty="0" err="1" smtClean="0"/>
              <a:t>Fairclough</a:t>
            </a:r>
            <a:r>
              <a:rPr lang="en-GB" dirty="0" smtClean="0"/>
              <a:t>, N. (2000). New Labour, New Language</a:t>
            </a:r>
          </a:p>
          <a:p>
            <a:r>
              <a:rPr lang="en-GB" dirty="0" smtClean="0"/>
              <a:t>Foucault (1991)</a:t>
            </a:r>
          </a:p>
          <a:p>
            <a:r>
              <a:rPr lang="en-GB" dirty="0" smtClean="0"/>
              <a:t>Powell</a:t>
            </a:r>
            <a:r>
              <a:rPr lang="en-GB" dirty="0"/>
              <a:t>, M. (2000). New Labour and the third way in the British welfare state: A new and distinctive approach? </a:t>
            </a:r>
            <a:r>
              <a:rPr lang="en-GB" i="1" dirty="0"/>
              <a:t>Critical Social Policy, 20,</a:t>
            </a:r>
            <a:r>
              <a:rPr lang="en-GB" dirty="0"/>
              <a:t> 39–60</a:t>
            </a:r>
            <a:r>
              <a:rPr lang="en-GB" dirty="0" smtClean="0"/>
              <a:t>.</a:t>
            </a:r>
          </a:p>
          <a:p>
            <a:r>
              <a:rPr lang="en-GB" dirty="0" smtClean="0"/>
              <a:t>Skilling, P. </a:t>
            </a:r>
            <a:r>
              <a:rPr lang="en-GB" dirty="0" smtClean="0"/>
              <a:t>(2008).</a:t>
            </a:r>
            <a:endParaRPr lang="en-NZ" dirty="0"/>
          </a:p>
          <a:p>
            <a:r>
              <a:rPr lang="en-NZ" dirty="0" smtClean="0"/>
              <a:t>Wodak, R. (1996). Disorders of Discourse. London: Longman.</a:t>
            </a:r>
          </a:p>
          <a:p>
            <a:endParaRPr lang="en-NZ" dirty="0"/>
          </a:p>
        </p:txBody>
      </p:sp>
    </p:spTree>
    <p:extLst>
      <p:ext uri="{BB962C8B-B14F-4D97-AF65-F5344CB8AC3E}">
        <p14:creationId xmlns:p14="http://schemas.microsoft.com/office/powerpoint/2010/main" val="1761924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66FF"/>
          </a:solidFill>
        </p:spPr>
        <p:txBody>
          <a:bodyPr/>
          <a:lstStyle/>
          <a:p>
            <a:r>
              <a:rPr lang="en-NZ" dirty="0" smtClean="0">
                <a:solidFill>
                  <a:schemeClr val="bg1"/>
                </a:solidFill>
              </a:rPr>
              <a:t>Text references </a:t>
            </a:r>
            <a:r>
              <a:rPr lang="en-NZ" dirty="0" smtClean="0">
                <a:solidFill>
                  <a:schemeClr val="bg1"/>
                </a:solidFill>
              </a:rPr>
              <a:t>in presentation</a:t>
            </a:r>
            <a:endParaRPr lang="en-NZ" dirty="0">
              <a:solidFill>
                <a:schemeClr val="bg1"/>
              </a:solidFill>
            </a:endParaRPr>
          </a:p>
        </p:txBody>
      </p:sp>
      <p:sp>
        <p:nvSpPr>
          <p:cNvPr id="3" name="Content Placeholder 2"/>
          <p:cNvSpPr>
            <a:spLocks noGrp="1"/>
          </p:cNvSpPr>
          <p:nvPr>
            <p:ph idx="1"/>
          </p:nvPr>
        </p:nvSpPr>
        <p:spPr/>
        <p:txBody>
          <a:bodyPr>
            <a:normAutofit fontScale="62500" lnSpcReduction="20000"/>
          </a:bodyPr>
          <a:lstStyle/>
          <a:p>
            <a:r>
              <a:rPr lang="en-NZ" dirty="0"/>
              <a:t>Budget  18 May 2006 theme national identity. Accessed from </a:t>
            </a:r>
            <a:r>
              <a:rPr lang="en-NZ" u="sng" dirty="0">
                <a:hlinkClick r:id="rId2"/>
              </a:rPr>
              <a:t>http://www.scoop.co.nz/stories/PA0605/S00409.htm</a:t>
            </a:r>
            <a:r>
              <a:rPr lang="en-NZ" dirty="0"/>
              <a:t>  on 4 Nov 2009</a:t>
            </a:r>
            <a:endParaRPr lang="en-US" dirty="0"/>
          </a:p>
          <a:p>
            <a:r>
              <a:rPr lang="en-NZ" dirty="0"/>
              <a:t>Budget  17 May 2007 theme national identity </a:t>
            </a:r>
            <a:r>
              <a:rPr lang="en-NZ" u="sng" dirty="0">
                <a:hlinkClick r:id="rId3"/>
              </a:rPr>
              <a:t>http://www.beehive.govt.nz/feature/budget+2007+national+identity</a:t>
            </a:r>
            <a:r>
              <a:rPr lang="en-NZ" dirty="0"/>
              <a:t> accessed 4 November </a:t>
            </a:r>
            <a:r>
              <a:rPr lang="en-NZ" dirty="0" smtClean="0"/>
              <a:t>2009</a:t>
            </a:r>
          </a:p>
          <a:p>
            <a:r>
              <a:rPr lang="en-GB" dirty="0"/>
              <a:t>Cartwright, S. (2005, November 8).</a:t>
            </a:r>
            <a:r>
              <a:rPr lang="en-GB" i="1" dirty="0"/>
              <a:t> Speech from the </a:t>
            </a:r>
            <a:r>
              <a:rPr lang="en-GB" i="1" dirty="0" err="1"/>
              <a:t>throne.</a:t>
            </a:r>
            <a:r>
              <a:rPr lang="en-GB" dirty="0" err="1"/>
              <a:t>Wellington</a:t>
            </a:r>
            <a:r>
              <a:rPr lang="en-GB" dirty="0"/>
              <a:t>, New </a:t>
            </a:r>
            <a:r>
              <a:rPr lang="en-GB" dirty="0" err="1"/>
              <a:t>Zealand.Retrieved</a:t>
            </a:r>
            <a:r>
              <a:rPr lang="en-GB" dirty="0"/>
              <a:t> November 3 2009, from http://www.beehive.govt.nz/</a:t>
            </a:r>
            <a:br>
              <a:rPr lang="en-GB" dirty="0"/>
            </a:br>
            <a:r>
              <a:rPr lang="en-GB" dirty="0"/>
              <a:t>speech/</a:t>
            </a:r>
            <a:r>
              <a:rPr lang="en-GB" dirty="0" err="1"/>
              <a:t>speech+throne</a:t>
            </a:r>
            <a:endParaRPr lang="en-NZ" dirty="0"/>
          </a:p>
          <a:p>
            <a:r>
              <a:rPr lang="en-GB" dirty="0"/>
              <a:t>Clark, H. (2006a, February 14). Prime Minister’s statement to </a:t>
            </a:r>
            <a:r>
              <a:rPr lang="en-GB" dirty="0" err="1"/>
              <a:t>Parliament.Wellington</a:t>
            </a:r>
            <a:r>
              <a:rPr lang="en-GB" dirty="0"/>
              <a:t>, New Zealand. Retrieved May 9, 2009, from </a:t>
            </a:r>
            <a:r>
              <a:rPr lang="en-GB" dirty="0">
                <a:hlinkClick r:id="rId4"/>
              </a:rPr>
              <a:t>http://www.beehive.govt.nz</a:t>
            </a:r>
            <a:r>
              <a:rPr lang="en-GB" dirty="0"/>
              <a:t/>
            </a:r>
            <a:br>
              <a:rPr lang="en-GB" dirty="0"/>
            </a:br>
            <a:r>
              <a:rPr lang="en-GB" dirty="0"/>
              <a:t>/?q=node/24905</a:t>
            </a:r>
            <a:endParaRPr lang="en-NZ" dirty="0"/>
          </a:p>
          <a:p>
            <a:r>
              <a:rPr lang="en-GB" dirty="0"/>
              <a:t>Clark, H. (2006b, February 27). Prime Minister's speech at the Third New Zealand National Interfaith Forum at Parliament. Wellington, New Zealand.  Retrieved June 3, 2011, from http://www.decisionmaker.co.nz/directories/</a:t>
            </a:r>
            <a:br>
              <a:rPr lang="en-GB" dirty="0"/>
            </a:br>
            <a:r>
              <a:rPr lang="en-GB" dirty="0" err="1"/>
              <a:t>cultural_diversity</a:t>
            </a:r>
            <a:r>
              <a:rPr lang="en-GB" dirty="0"/>
              <a:t>/Cultural%20Diversity%20details%20about%20diversity%20actions.html</a:t>
            </a:r>
            <a:endParaRPr lang="en-NZ" dirty="0"/>
          </a:p>
          <a:p>
            <a:r>
              <a:rPr lang="en-GB" dirty="0"/>
              <a:t>Clark, H. (2007, February 22). Prime Minister’s statement to </a:t>
            </a:r>
            <a:r>
              <a:rPr lang="en-GB" dirty="0" err="1"/>
              <a:t>Parliament.Wellington</a:t>
            </a:r>
            <a:r>
              <a:rPr lang="en-GB" dirty="0"/>
              <a:t>, New Zealand. Retrieved December 8, 2008, from http://www.beehive.govt.nz/</a:t>
            </a:r>
            <a:br>
              <a:rPr lang="en-GB" dirty="0"/>
            </a:br>
            <a:r>
              <a:rPr lang="en-GB" dirty="0"/>
              <a:t>node/28357</a:t>
            </a:r>
            <a:endParaRPr lang="en-NZ" dirty="0"/>
          </a:p>
          <a:p>
            <a:pPr marL="0" indent="0">
              <a:buNone/>
            </a:pPr>
            <a:endParaRPr lang="en-NZ" dirty="0" smtClean="0"/>
          </a:p>
          <a:p>
            <a:endParaRPr lang="en-US" dirty="0"/>
          </a:p>
          <a:p>
            <a:endParaRPr lang="en-NZ" dirty="0"/>
          </a:p>
        </p:txBody>
      </p:sp>
    </p:spTree>
    <p:extLst>
      <p:ext uri="{BB962C8B-B14F-4D97-AF65-F5344CB8AC3E}">
        <p14:creationId xmlns:p14="http://schemas.microsoft.com/office/powerpoint/2010/main" val="542192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normAutofit/>
          </a:bodyPr>
          <a:lstStyle/>
          <a:p>
            <a:r>
              <a:rPr lang="en-US" dirty="0" smtClean="0">
                <a:solidFill>
                  <a:schemeClr val="bg1"/>
                </a:solidFill>
              </a:rPr>
              <a:t>Ethnic group % in NZ 1991-2006</a:t>
            </a:r>
            <a:endParaRPr lang="en-US" dirty="0">
              <a:solidFill>
                <a:schemeClr val="bg1"/>
              </a:solidFill>
            </a:endParaRPr>
          </a:p>
        </p:txBody>
      </p:sp>
      <p:graphicFrame>
        <p:nvGraphicFramePr>
          <p:cNvPr id="4" name="Content Placeholder 3"/>
          <p:cNvGraphicFramePr>
            <a:graphicFrameLocks noGrp="1"/>
          </p:cNvGraphicFramePr>
          <p:nvPr>
            <p:ph idx="1"/>
          </p:nvPr>
        </p:nvGraphicFramePr>
        <p:xfrm>
          <a:off x="457200" y="1451374"/>
          <a:ext cx="8229600" cy="32920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3160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New Zealand Way Ltd</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The </a:t>
            </a:r>
            <a:r>
              <a:rPr lang="en-US" u="sng" dirty="0"/>
              <a:t>New Zealand Way Ltd </a:t>
            </a:r>
            <a:r>
              <a:rPr lang="en-US" dirty="0"/>
              <a:t>is a joint venture between </a:t>
            </a:r>
            <a:r>
              <a:rPr lang="en-US" dirty="0" err="1"/>
              <a:t>Tradenz</a:t>
            </a:r>
            <a:r>
              <a:rPr lang="en-US" dirty="0"/>
              <a:t> and the New Zealand Tourism Board, formed in the early 1990's to promote a national umbrella brand. The Brand New Zealand campaign is an integrated marketing campaign to give exporters and tourism operators the benefit of a uniquely </a:t>
            </a:r>
            <a:r>
              <a:rPr lang="en-US" dirty="0" err="1"/>
              <a:t>recognisable</a:t>
            </a:r>
            <a:r>
              <a:rPr lang="en-US" dirty="0"/>
              <a:t> national brand identity for their products and services. The campaign is a long term initiative that will position New Zealand in the minds of its key international markets as a producers of goods and services of outstanding quality, innovation and environmental responsibility</a:t>
            </a:r>
          </a:p>
        </p:txBody>
      </p:sp>
    </p:spTree>
    <p:extLst>
      <p:ext uri="{BB962C8B-B14F-4D97-AF65-F5344CB8AC3E}">
        <p14:creationId xmlns:p14="http://schemas.microsoft.com/office/powerpoint/2010/main" val="3648162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We are part of a community of shared values, which makes us feel at home in dealing with Australia, the United States and Canada, and the nations of Europe.</a:t>
            </a:r>
          </a:p>
          <a:p>
            <a:r>
              <a:rPr lang="en-GB" dirty="0"/>
              <a:t>Clark (2007, February 22):</a:t>
            </a:r>
            <a:endParaRPr lang="en-NZ" dirty="0"/>
          </a:p>
        </p:txBody>
      </p:sp>
    </p:spTree>
    <p:extLst>
      <p:ext uri="{BB962C8B-B14F-4D97-AF65-F5344CB8AC3E}">
        <p14:creationId xmlns:p14="http://schemas.microsoft.com/office/powerpoint/2010/main" val="4197980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www.ccc.govt.nz/Community/RaceRelationsDay/2008/images/RRPoster2008.jpg"/>
          <p:cNvPicPr/>
          <p:nvPr/>
        </p:nvPicPr>
        <p:blipFill>
          <a:blip r:embed="rId3" cstate="print"/>
          <a:srcRect/>
          <a:stretch>
            <a:fillRect/>
          </a:stretch>
        </p:blipFill>
        <p:spPr bwMode="auto">
          <a:xfrm>
            <a:off x="2810373" y="404469"/>
            <a:ext cx="3139621" cy="4451227"/>
          </a:xfrm>
          <a:prstGeom prst="rect">
            <a:avLst/>
          </a:prstGeom>
          <a:noFill/>
          <a:ln w="9525">
            <a:noFill/>
            <a:miter lim="800000"/>
            <a:headEnd/>
            <a:tailEnd/>
          </a:ln>
        </p:spPr>
      </p:pic>
    </p:spTree>
    <p:extLst>
      <p:ext uri="{BB962C8B-B14F-4D97-AF65-F5344CB8AC3E}">
        <p14:creationId xmlns:p14="http://schemas.microsoft.com/office/powerpoint/2010/main" val="3680933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Way Language</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40698990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pPr algn="l"/>
            <a:r>
              <a:rPr lang="en-NZ" b="1" dirty="0" smtClean="0">
                <a:solidFill>
                  <a:schemeClr val="bg1"/>
                </a:solidFill>
              </a:rPr>
              <a:t>DHA</a:t>
            </a:r>
            <a:endParaRPr lang="en-NZ" b="1" dirty="0">
              <a:solidFill>
                <a:schemeClr val="bg1"/>
              </a:solidFill>
            </a:endParaRPr>
          </a:p>
        </p:txBody>
      </p:sp>
      <p:sp>
        <p:nvSpPr>
          <p:cNvPr id="3" name="Content Placeholder 2"/>
          <p:cNvSpPr>
            <a:spLocks noGrp="1"/>
          </p:cNvSpPr>
          <p:nvPr>
            <p:ph idx="1"/>
          </p:nvPr>
        </p:nvSpPr>
        <p:spPr/>
        <p:txBody>
          <a:bodyPr>
            <a:normAutofit lnSpcReduction="10000"/>
          </a:bodyPr>
          <a:lstStyle/>
          <a:p>
            <a:pPr marL="0" indent="0">
              <a:buNone/>
            </a:pPr>
            <a:r>
              <a:rPr lang="en-GB" sz="2800" dirty="0">
                <a:latin typeface="Times New Roman" panose="02020603050405020304" pitchFamily="18" charset="0"/>
                <a:cs typeface="Times New Roman" panose="02020603050405020304" pitchFamily="18" charset="0"/>
              </a:rPr>
              <a:t>The DHA involving the analysis of multiple texts is used to demonstrate how discourse circulates in the public arena through a range of different genres. It is also useful to illustrate how discourse can </a:t>
            </a:r>
            <a:r>
              <a:rPr lang="en-GB" sz="2800" dirty="0" err="1">
                <a:latin typeface="Times New Roman" panose="02020603050405020304" pitchFamily="18" charset="0"/>
                <a:cs typeface="Times New Roman" panose="02020603050405020304" pitchFamily="18" charset="0"/>
              </a:rPr>
              <a:t>reorientate</a:t>
            </a:r>
            <a:r>
              <a:rPr lang="en-GB" sz="2800" dirty="0">
                <a:latin typeface="Times New Roman" panose="02020603050405020304" pitchFamily="18" charset="0"/>
                <a:cs typeface="Times New Roman" panose="02020603050405020304" pitchFamily="18" charset="0"/>
              </a:rPr>
              <a:t> itself in response to different contexts and audiences, and reach multiple publics. In turn, different publics might respond and interpret the original discourse in different </a:t>
            </a:r>
            <a:r>
              <a:rPr lang="en-GB" sz="2800" dirty="0" smtClean="0">
                <a:latin typeface="Times New Roman" panose="02020603050405020304" pitchFamily="18" charset="0"/>
                <a:cs typeface="Times New Roman" panose="02020603050405020304" pitchFamily="18" charset="0"/>
              </a:rPr>
              <a:t>ways.</a:t>
            </a:r>
          </a:p>
          <a:p>
            <a:pPr marL="0" indent="0" algn="r">
              <a:buNone/>
            </a:pPr>
            <a:r>
              <a:rPr lang="en-GB" sz="1800" dirty="0" smtClean="0">
                <a:latin typeface="Times New Roman" panose="02020603050405020304" pitchFamily="18" charset="0"/>
                <a:cs typeface="Times New Roman" panose="02020603050405020304" pitchFamily="18" charset="0"/>
              </a:rPr>
              <a:t>(</a:t>
            </a:r>
            <a:r>
              <a:rPr lang="en-GB" sz="1800" dirty="0" err="1">
                <a:latin typeface="Times New Roman" panose="02020603050405020304" pitchFamily="18" charset="0"/>
                <a:cs typeface="Times New Roman" panose="02020603050405020304" pitchFamily="18" charset="0"/>
              </a:rPr>
              <a:t>Wodak</a:t>
            </a:r>
            <a:r>
              <a:rPr lang="en-GB" sz="1800" dirty="0">
                <a:latin typeface="Times New Roman" panose="02020603050405020304" pitchFamily="18" charset="0"/>
                <a:cs typeface="Times New Roman" panose="02020603050405020304" pitchFamily="18" charset="0"/>
              </a:rPr>
              <a:t> et al., 1999</a:t>
            </a:r>
            <a:r>
              <a:rPr lang="en-GB" sz="1800" dirty="0" smtClean="0">
                <a:latin typeface="Times New Roman" panose="02020603050405020304" pitchFamily="18" charset="0"/>
                <a:cs typeface="Times New Roman" panose="02020603050405020304" pitchFamily="18" charset="0"/>
              </a:rPr>
              <a:t>) </a:t>
            </a:r>
            <a:endParaRPr lang="en-NZ"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8162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http://www.policyprogress.org.nz/2010/11/was-helen-clark-a-third-way-prime-minister/</a:t>
            </a:r>
            <a:endParaRPr lang="en-US" dirty="0" smtClean="0"/>
          </a:p>
          <a:p>
            <a:endParaRPr lang="en-US" dirty="0"/>
          </a:p>
          <a:p>
            <a:r>
              <a:rPr lang="en-US" dirty="0" smtClean="0"/>
              <a:t>http://www.policyprogress.org.nz/category/theoretical-foundations/</a:t>
            </a:r>
            <a:endParaRPr lang="en-US" dirty="0"/>
          </a:p>
        </p:txBody>
      </p:sp>
    </p:spTree>
    <p:extLst>
      <p:ext uri="{BB962C8B-B14F-4D97-AF65-F5344CB8AC3E}">
        <p14:creationId xmlns:p14="http://schemas.microsoft.com/office/powerpoint/2010/main" val="3382446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NZ Way = the Third Way</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GB" dirty="0"/>
              <a:t>Although Clark talked of her Labour Party as being Third Way (</a:t>
            </a:r>
            <a:r>
              <a:rPr lang="en-GB" dirty="0" err="1"/>
              <a:t>Maharey</a:t>
            </a:r>
            <a:r>
              <a:rPr lang="en-GB" dirty="0"/>
              <a:t>, 2003, June 3), it seemed that the preference for the descriptor “the New Zealand Way” combined a Third Way ideology with a distinctively New Zealand brand. However, there is some irony in this as New Zealand could be seen to imitate Britain, its former colonial </a:t>
            </a:r>
            <a:r>
              <a:rPr lang="en-GB" dirty="0" err="1"/>
              <a:t>power,and</a:t>
            </a:r>
            <a:r>
              <a:rPr lang="en-GB" dirty="0"/>
              <a:t> other post-colonial nations in an effort to create a new identity. </a:t>
            </a:r>
            <a:endParaRPr lang="en-NZ" dirty="0"/>
          </a:p>
        </p:txBody>
      </p:sp>
    </p:spTree>
    <p:extLst>
      <p:ext uri="{BB962C8B-B14F-4D97-AF65-F5344CB8AC3E}">
        <p14:creationId xmlns:p14="http://schemas.microsoft.com/office/powerpoint/2010/main" val="3939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i.telegraph.co.uk/telegraph/multimedia/archive/00885/helen-clark-460_885935c.jpg"/>
          <p:cNvPicPr>
            <a:picLocks noChangeAspect="1" noChangeArrowheads="1"/>
          </p:cNvPicPr>
          <p:nvPr/>
        </p:nvPicPr>
        <p:blipFill>
          <a:blip r:embed="rId3"/>
          <a:srcRect/>
          <a:stretch>
            <a:fillRect/>
          </a:stretch>
        </p:blipFill>
        <p:spPr bwMode="auto">
          <a:xfrm>
            <a:off x="1400637" y="1268016"/>
            <a:ext cx="5804433" cy="2725560"/>
          </a:xfrm>
          <a:prstGeom prst="rect">
            <a:avLst/>
          </a:prstGeom>
          <a:noFill/>
        </p:spPr>
      </p:pic>
      <p:sp>
        <p:nvSpPr>
          <p:cNvPr id="3" name="TextBox 2"/>
          <p:cNvSpPr txBox="1"/>
          <p:nvPr/>
        </p:nvSpPr>
        <p:spPr>
          <a:xfrm>
            <a:off x="285720" y="3750477"/>
            <a:ext cx="8429684" cy="523220"/>
          </a:xfrm>
          <a:prstGeom prst="rect">
            <a:avLst/>
          </a:prstGeom>
          <a:noFill/>
        </p:spPr>
        <p:txBody>
          <a:bodyPr wrap="square" rtlCol="0">
            <a:spAutoFit/>
          </a:bodyPr>
          <a:lstStyle/>
          <a:p>
            <a:pPr algn="ctr"/>
            <a:r>
              <a:rPr lang="en-NZ" sz="2800" b="1" dirty="0" smtClean="0"/>
              <a:t>“</a:t>
            </a:r>
            <a:endParaRPr lang="en-NZ" sz="2000" b="1" dirty="0"/>
          </a:p>
        </p:txBody>
      </p:sp>
      <p:sp>
        <p:nvSpPr>
          <p:cNvPr id="2" name="Title 1"/>
          <p:cNvSpPr>
            <a:spLocks noGrp="1"/>
          </p:cNvSpPr>
          <p:nvPr>
            <p:ph type="title"/>
          </p:nvPr>
        </p:nvSpPr>
        <p:spPr>
          <a:solidFill>
            <a:srgbClr val="0000FF"/>
          </a:solidFill>
        </p:spPr>
        <p:txBody>
          <a:bodyPr/>
          <a:lstStyle/>
          <a:p>
            <a:r>
              <a:rPr lang="en-US" dirty="0" smtClean="0">
                <a:solidFill>
                  <a:schemeClr val="bg1"/>
                </a:solidFill>
              </a:rPr>
              <a:t>NZ PM: Helen Clark </a:t>
            </a:r>
            <a:r>
              <a:rPr lang="en-US" sz="3200" dirty="0" smtClean="0">
                <a:solidFill>
                  <a:schemeClr val="bg1"/>
                </a:solidFill>
              </a:rPr>
              <a:t>(1999-2008)</a:t>
            </a:r>
            <a:endParaRPr lang="en-US" sz="3200" dirty="0">
              <a:solidFill>
                <a:schemeClr val="bg1"/>
              </a:solidFill>
            </a:endParaRPr>
          </a:p>
        </p:txBody>
      </p:sp>
      <p:sp>
        <p:nvSpPr>
          <p:cNvPr id="5" name="Content Placeholder 4"/>
          <p:cNvSpPr>
            <a:spLocks noGrp="1"/>
          </p:cNvSpPr>
          <p:nvPr>
            <p:ph idx="1"/>
          </p:nvPr>
        </p:nvSpPr>
        <p:spPr>
          <a:xfrm>
            <a:off x="628650" y="3993576"/>
            <a:ext cx="7886700" cy="994172"/>
          </a:xfrm>
        </p:spPr>
        <p:txBody>
          <a:bodyPr>
            <a:normAutofit fontScale="92500" lnSpcReduction="20000"/>
          </a:bodyPr>
          <a:lstStyle/>
          <a:p>
            <a:pPr marL="0" indent="0" algn="ctr">
              <a:buNone/>
            </a:pPr>
            <a:endParaRPr lang="en-NZ" sz="2200" b="1" dirty="0" smtClean="0"/>
          </a:p>
          <a:p>
            <a:pPr marL="0" indent="0" algn="ctr">
              <a:buNone/>
            </a:pPr>
            <a:r>
              <a:rPr lang="en-NZ" sz="3000" b="1" dirty="0" smtClean="0"/>
              <a:t>“A unique national identity is emerging” </a:t>
            </a:r>
          </a:p>
          <a:p>
            <a:pPr marL="0" indent="0" algn="ctr">
              <a:buNone/>
            </a:pPr>
            <a:r>
              <a:rPr lang="en-NZ" sz="1800" b="1" dirty="0" smtClean="0"/>
              <a:t>Budget news release (2006)</a:t>
            </a:r>
            <a:endParaRPr lang="en-NZ" sz="1800" b="1" dirty="0"/>
          </a:p>
        </p:txBody>
      </p:sp>
    </p:spTree>
    <p:extLst>
      <p:ext uri="{BB962C8B-B14F-4D97-AF65-F5344CB8AC3E}">
        <p14:creationId xmlns:p14="http://schemas.microsoft.com/office/powerpoint/2010/main" val="1371497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The deictic ‘We’</a:t>
            </a:r>
            <a:endParaRPr lang="en-NZ" dirty="0">
              <a:solidFill>
                <a:schemeClr val="bg1"/>
              </a:solidFill>
            </a:endParaRPr>
          </a:p>
        </p:txBody>
      </p:sp>
      <p:sp>
        <p:nvSpPr>
          <p:cNvPr id="3" name="Content Placeholder 2"/>
          <p:cNvSpPr>
            <a:spLocks noGrp="1"/>
          </p:cNvSpPr>
          <p:nvPr>
            <p:ph idx="1"/>
          </p:nvPr>
        </p:nvSpPr>
        <p:spPr/>
        <p:txBody>
          <a:bodyPr/>
          <a:lstStyle/>
          <a:p>
            <a:endParaRPr lang="en-NZ" dirty="0"/>
          </a:p>
        </p:txBody>
      </p:sp>
    </p:spTree>
    <p:extLst>
      <p:ext uri="{BB962C8B-B14F-4D97-AF65-F5344CB8AC3E}">
        <p14:creationId xmlns:p14="http://schemas.microsoft.com/office/powerpoint/2010/main" val="2261948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Metaphors of growth</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NZ" dirty="0"/>
              <a:t>New Zealand in 2006 is in many ways a work in progress. Our country is on a journey – away from the old economy to a new one; improving the health, education levels, and living standards of all our people – and the services which support our needs; and building a nation from an increasingly diverse population.</a:t>
            </a:r>
          </a:p>
          <a:p>
            <a:r>
              <a:rPr lang="en-US" dirty="0"/>
              <a:t>(Clark, 2006a, February 14)</a:t>
            </a:r>
            <a:endParaRPr lang="en-NZ" dirty="0"/>
          </a:p>
          <a:p>
            <a:endParaRPr lang="en-NZ" dirty="0"/>
          </a:p>
        </p:txBody>
      </p:sp>
    </p:spTree>
    <p:extLst>
      <p:ext uri="{BB962C8B-B14F-4D97-AF65-F5344CB8AC3E}">
        <p14:creationId xmlns:p14="http://schemas.microsoft.com/office/powerpoint/2010/main" val="1218244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Summary (1)</a:t>
            </a:r>
            <a:endParaRPr lang="en-NZ" dirty="0">
              <a:solidFill>
                <a:schemeClr val="bg1"/>
              </a:solidFill>
            </a:endParaRPr>
          </a:p>
        </p:txBody>
      </p:sp>
      <p:sp>
        <p:nvSpPr>
          <p:cNvPr id="3" name="Content Placeholder 2"/>
          <p:cNvSpPr>
            <a:spLocks noGrp="1"/>
          </p:cNvSpPr>
          <p:nvPr>
            <p:ph idx="1"/>
          </p:nvPr>
        </p:nvSpPr>
        <p:spPr/>
        <p:txBody>
          <a:bodyPr/>
          <a:lstStyle/>
          <a:p>
            <a:endParaRPr lang="en-NZ" dirty="0"/>
          </a:p>
        </p:txBody>
      </p:sp>
    </p:spTree>
    <p:extLst>
      <p:ext uri="{BB962C8B-B14F-4D97-AF65-F5344CB8AC3E}">
        <p14:creationId xmlns:p14="http://schemas.microsoft.com/office/powerpoint/2010/main" val="4260695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493713"/>
            <a:ext cx="8229600" cy="4211637"/>
          </a:xfrm>
        </p:spPr>
        <p:txBody>
          <a:bodyPr>
            <a:normAutofit/>
          </a:bodyPr>
          <a:lstStyle/>
          <a:p>
            <a:pPr marL="0" indent="0">
              <a:buNone/>
            </a:pPr>
            <a:endParaRPr lang="en-US" dirty="0" smtClean="0"/>
          </a:p>
          <a:p>
            <a:pPr marL="0" indent="0">
              <a:buNone/>
            </a:pPr>
            <a:r>
              <a:rPr lang="en-US" sz="2800" dirty="0" smtClean="0"/>
              <a:t>“…‘brand state’ comprises the outside world’s ideas about a particular country… </a:t>
            </a:r>
          </a:p>
          <a:p>
            <a:pPr marL="0" indent="0">
              <a:buNone/>
            </a:pPr>
            <a:endParaRPr lang="en-US" sz="2800" dirty="0" smtClean="0"/>
          </a:p>
          <a:p>
            <a:pPr marL="0" indent="0">
              <a:buNone/>
            </a:pPr>
            <a:r>
              <a:rPr lang="en-US" sz="2800" dirty="0" smtClean="0"/>
              <a:t>“Most states see branding as a long-term cumulative effort that will influence foreign investment decisions and the state’s market capitalization.”</a:t>
            </a:r>
            <a:endParaRPr lang="en-US" sz="2800" dirty="0"/>
          </a:p>
          <a:p>
            <a:pPr marL="0" indent="0" algn="r">
              <a:buNone/>
            </a:pPr>
            <a:r>
              <a:rPr lang="en-US" sz="2400" dirty="0"/>
              <a:t>(van Ham, 2001, p.2-4)</a:t>
            </a:r>
          </a:p>
          <a:p>
            <a:pPr marL="0" indent="0">
              <a:buNone/>
            </a:pPr>
            <a:endParaRPr lang="en-US" dirty="0"/>
          </a:p>
        </p:txBody>
      </p:sp>
    </p:spTree>
    <p:extLst>
      <p:ext uri="{BB962C8B-B14F-4D97-AF65-F5344CB8AC3E}">
        <p14:creationId xmlns:p14="http://schemas.microsoft.com/office/powerpoint/2010/main" val="2319611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NZ" dirty="0"/>
              <a:t>Text 6 “We New Zealanders live in a region of many ethnicities, civilizations, and faiths.  We are accepted in the Asia-Pacific – as indeed throughout the world – as genuine and constructive partners.  In turn we believe we can contribute to the development of a more peaceful and prosperous world.”</a:t>
            </a:r>
            <a:endParaRPr lang="en-US" dirty="0"/>
          </a:p>
          <a:p>
            <a:endParaRPr lang="en-US" dirty="0"/>
          </a:p>
        </p:txBody>
      </p:sp>
    </p:spTree>
    <p:extLst>
      <p:ext uri="{BB962C8B-B14F-4D97-AF65-F5344CB8AC3E}">
        <p14:creationId xmlns:p14="http://schemas.microsoft.com/office/powerpoint/2010/main" val="2707856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a:t>
            </a:r>
            <a:endParaRPr lang="en-US" dirty="0"/>
          </a:p>
        </p:txBody>
      </p:sp>
      <p:sp>
        <p:nvSpPr>
          <p:cNvPr id="3" name="Content Placeholder 2"/>
          <p:cNvSpPr>
            <a:spLocks noGrp="1"/>
          </p:cNvSpPr>
          <p:nvPr>
            <p:ph idx="1"/>
          </p:nvPr>
        </p:nvSpPr>
        <p:spPr/>
        <p:txBody>
          <a:bodyPr>
            <a:normAutofit/>
          </a:bodyPr>
          <a:lstStyle/>
          <a:p>
            <a:r>
              <a:rPr lang="en-NZ" dirty="0"/>
              <a:t>“New Zealand’s sense of national identity is also underpinned by our position as an independent and principled player on the world stage.” (text 1</a:t>
            </a:r>
            <a:r>
              <a:rPr lang="en-NZ" dirty="0" smtClean="0"/>
              <a:t>)</a:t>
            </a:r>
          </a:p>
          <a:p>
            <a:r>
              <a:rPr lang="en-NZ" dirty="0"/>
              <a:t>“Ours is a country more confident of its economic future and more secure in its sense of identity.” </a:t>
            </a:r>
            <a:endParaRPr lang="en-US" dirty="0"/>
          </a:p>
          <a:p>
            <a:endParaRPr lang="en-US" dirty="0"/>
          </a:p>
        </p:txBody>
      </p:sp>
    </p:spTree>
    <p:extLst>
      <p:ext uri="{BB962C8B-B14F-4D97-AF65-F5344CB8AC3E}">
        <p14:creationId xmlns:p14="http://schemas.microsoft.com/office/powerpoint/2010/main" val="56142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NZ" dirty="0"/>
              <a:t>Text 5 “New Zealand’s service in the world wars and other conflicts of the last century, for example, brought a heighted awareness of our place in the world as a nation among nations, with our own contribution to make. These days, New Zealand is an active and valued partner in international peacekeeping around the globe.”</a:t>
            </a:r>
            <a:endParaRPr lang="en-US" dirty="0"/>
          </a:p>
          <a:p>
            <a:r>
              <a:rPr lang="en-NZ" dirty="0"/>
              <a:t>Text 6 “We New Zealanders live in a region of many ethnicities, civilizations, and faiths.  We are accepted in the Asia-Pacific – as indeed throughout the world – as genuine and constructive partners.  In turn we believe we can contribute to the development of a more peaceful and prosperous world.”</a:t>
            </a:r>
            <a:endParaRPr lang="en-US" dirty="0"/>
          </a:p>
          <a:p>
            <a:endParaRPr lang="en-US" dirty="0"/>
          </a:p>
        </p:txBody>
      </p:sp>
    </p:spTree>
    <p:extLst>
      <p:ext uri="{BB962C8B-B14F-4D97-AF65-F5344CB8AC3E}">
        <p14:creationId xmlns:p14="http://schemas.microsoft.com/office/powerpoint/2010/main" val="2046944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NZ" dirty="0"/>
              <a:t>“The New Zealand way is much more than the clichés of ‘number eight wire’ or ‘punching above our weight’.  It is based on the belief that as a confident, diverse, inclusive Pacific nation, we can  work together to find new opportunities and market our best ideas profitably to the world. This approach will continue to be applied to a range of policies and programmes aimed at lifting the quality of life and standard of living for all New Zealanders.”  Text 1</a:t>
            </a:r>
            <a:endParaRPr lang="en-US" dirty="0"/>
          </a:p>
          <a:p>
            <a:endParaRPr lang="en-US" dirty="0"/>
          </a:p>
        </p:txBody>
      </p:sp>
    </p:spTree>
    <p:extLst>
      <p:ext uri="{BB962C8B-B14F-4D97-AF65-F5344CB8AC3E}">
        <p14:creationId xmlns:p14="http://schemas.microsoft.com/office/powerpoint/2010/main" val="1010850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 </a:t>
            </a:r>
            <a:r>
              <a:rPr lang="en-NZ" dirty="0"/>
              <a:t>“I do believe New Zealanders value our country’s clean and green, fair and inclusive status, and our first world living standards.  But none of that is a god-given right – only strong leadership driving farsighted, sustainable strategies can lock that in for future generations.”  Text 4</a:t>
            </a:r>
            <a:endParaRPr lang="en-US" dirty="0"/>
          </a:p>
          <a:p>
            <a:endParaRPr lang="en-US" dirty="0"/>
          </a:p>
        </p:txBody>
      </p:sp>
    </p:spTree>
    <p:extLst>
      <p:ext uri="{BB962C8B-B14F-4D97-AF65-F5344CB8AC3E}">
        <p14:creationId xmlns:p14="http://schemas.microsoft.com/office/powerpoint/2010/main" val="42220807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NZ" dirty="0"/>
              <a:t>Text 5 </a:t>
            </a:r>
            <a:r>
              <a:rPr lang="en-NZ" dirty="0" smtClean="0"/>
              <a:t>‘In </a:t>
            </a:r>
            <a:r>
              <a:rPr lang="en-NZ" dirty="0"/>
              <a:t>this age of increasing global interaction, fostering a stronger sense of identity becomes a matter of importance to all nations, not least our own.”</a:t>
            </a:r>
            <a:endParaRPr lang="en-US" dirty="0"/>
          </a:p>
          <a:p>
            <a:endParaRPr lang="en-US" dirty="0"/>
          </a:p>
        </p:txBody>
      </p:sp>
    </p:spTree>
    <p:extLst>
      <p:ext uri="{BB962C8B-B14F-4D97-AF65-F5344CB8AC3E}">
        <p14:creationId xmlns:p14="http://schemas.microsoft.com/office/powerpoint/2010/main" val="4210904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marL="0" indent="0">
              <a:buNone/>
            </a:pPr>
            <a:endParaRPr lang="en-NZ" b="1" dirty="0"/>
          </a:p>
          <a:p>
            <a:pPr marL="0" indent="0">
              <a:lnSpc>
                <a:spcPct val="150000"/>
              </a:lnSpc>
              <a:buNone/>
            </a:pPr>
            <a:r>
              <a:rPr lang="en-NZ" sz="2800" b="1" dirty="0" smtClean="0"/>
              <a:t>“… </a:t>
            </a:r>
            <a:r>
              <a:rPr lang="en-NZ" sz="2800" b="1" dirty="0"/>
              <a:t>an ability to reconcile our past and adjust to the diversity of our present times is critical to building New Zealand’s nationhood.” </a:t>
            </a:r>
            <a:endParaRPr lang="en-NZ" sz="2800" b="1" dirty="0" smtClean="0"/>
          </a:p>
          <a:p>
            <a:pPr marL="0" indent="0" algn="r">
              <a:lnSpc>
                <a:spcPct val="150000"/>
              </a:lnSpc>
              <a:buNone/>
            </a:pPr>
            <a:r>
              <a:rPr lang="en-NZ" sz="2800" dirty="0" smtClean="0"/>
              <a:t>(Clark, 2006)</a:t>
            </a:r>
            <a:endParaRPr lang="en-NZ" sz="2800" dirty="0"/>
          </a:p>
        </p:txBody>
      </p:sp>
    </p:spTree>
    <p:extLst>
      <p:ext uri="{BB962C8B-B14F-4D97-AF65-F5344CB8AC3E}">
        <p14:creationId xmlns:p14="http://schemas.microsoft.com/office/powerpoint/2010/main" val="7361112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Data 2</a:t>
            </a:r>
            <a:r>
              <a:rPr lang="en-NZ" baseline="30000" dirty="0" smtClean="0">
                <a:solidFill>
                  <a:schemeClr val="bg1"/>
                </a:solidFill>
              </a:rPr>
              <a:t>nd</a:t>
            </a:r>
            <a:r>
              <a:rPr lang="en-NZ" dirty="0" smtClean="0">
                <a:solidFill>
                  <a:schemeClr val="bg1"/>
                </a:solidFill>
              </a:rPr>
              <a:t> Group – focus on diversity</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US" dirty="0" smtClean="0"/>
              <a:t>X1 PM speech to interfaith forum</a:t>
            </a:r>
          </a:p>
          <a:p>
            <a:r>
              <a:rPr lang="en-US" dirty="0" smtClean="0"/>
              <a:t>X2 ministerial speeches</a:t>
            </a:r>
          </a:p>
          <a:p>
            <a:r>
              <a:rPr lang="en-US" dirty="0" smtClean="0"/>
              <a:t>X1 Governor General</a:t>
            </a:r>
          </a:p>
          <a:p>
            <a:r>
              <a:rPr lang="en-US" dirty="0" smtClean="0"/>
              <a:t>X2 Race Relations Day posters</a:t>
            </a:r>
          </a:p>
          <a:p>
            <a:r>
              <a:rPr lang="en-US" dirty="0" smtClean="0"/>
              <a:t>X1 Ethnic Affairs website</a:t>
            </a:r>
          </a:p>
          <a:p>
            <a:endParaRPr lang="en-NZ" dirty="0"/>
          </a:p>
        </p:txBody>
      </p:sp>
    </p:spTree>
    <p:extLst>
      <p:ext uri="{BB962C8B-B14F-4D97-AF65-F5344CB8AC3E}">
        <p14:creationId xmlns:p14="http://schemas.microsoft.com/office/powerpoint/2010/main" val="1906845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1075330"/>
          </a:xfrm>
          <a:solidFill>
            <a:srgbClr val="0000FF"/>
          </a:solidFill>
        </p:spPr>
        <p:txBody>
          <a:bodyPr>
            <a:normAutofit/>
          </a:bodyPr>
          <a:lstStyle/>
          <a:p>
            <a:r>
              <a:rPr lang="en-GB" i="1" dirty="0" smtClean="0">
                <a:solidFill>
                  <a:schemeClr val="bg1"/>
                </a:solidFill>
              </a:rPr>
              <a:t>Metropolis </a:t>
            </a:r>
            <a:r>
              <a:rPr lang="en-GB" i="1" dirty="0">
                <a:solidFill>
                  <a:schemeClr val="bg1"/>
                </a:solidFill>
              </a:rPr>
              <a:t>Plus</a:t>
            </a:r>
            <a:r>
              <a:rPr lang="en-GB" dirty="0">
                <a:solidFill>
                  <a:schemeClr val="bg1"/>
                </a:solidFill>
              </a:rPr>
              <a:t> </a:t>
            </a:r>
            <a:r>
              <a:rPr lang="en-GB" dirty="0" smtClean="0">
                <a:solidFill>
                  <a:schemeClr val="bg1"/>
                </a:solidFill>
              </a:rPr>
              <a:t>forum, Minister for Ethnic Affairs</a:t>
            </a:r>
            <a:endParaRPr lang="en-NZ" dirty="0">
              <a:solidFill>
                <a:schemeClr val="bg1"/>
              </a:solidFill>
            </a:endParaRPr>
          </a:p>
        </p:txBody>
      </p:sp>
      <p:sp>
        <p:nvSpPr>
          <p:cNvPr id="3" name="Content Placeholder 2"/>
          <p:cNvSpPr>
            <a:spLocks noGrp="1"/>
          </p:cNvSpPr>
          <p:nvPr>
            <p:ph idx="1"/>
          </p:nvPr>
        </p:nvSpPr>
        <p:spPr>
          <a:xfrm>
            <a:off x="457200" y="1404944"/>
            <a:ext cx="8229600" cy="3189680"/>
          </a:xfrm>
        </p:spPr>
        <p:txBody>
          <a:bodyPr>
            <a:normAutofit/>
          </a:bodyPr>
          <a:lstStyle/>
          <a:p>
            <a:r>
              <a:rPr lang="en-NZ" dirty="0"/>
              <a:t>Diverse communities no doubt see our national identity differently but, at the core of it, New Zealand is an environmentally conscious, non-nuclear, multi-cultural nation which was founded on the basis of two very different cultures having to learn to live together.</a:t>
            </a:r>
          </a:p>
          <a:p>
            <a:r>
              <a:rPr lang="en-NZ" dirty="0"/>
              <a:t>As a centre-left government we have made a conscious decision that the only way a multi-ethnic, multicultural population is going to prosper and thrive is by embracing diversity and promoting its cultural and economic opportunities.</a:t>
            </a:r>
          </a:p>
          <a:p>
            <a:r>
              <a:rPr lang="en-US" dirty="0"/>
              <a:t>(Carter, 2007, October 15)</a:t>
            </a:r>
            <a:endParaRPr lang="en-NZ" dirty="0"/>
          </a:p>
          <a:p>
            <a:endParaRPr lang="en-NZ" dirty="0"/>
          </a:p>
        </p:txBody>
      </p:sp>
    </p:spTree>
    <p:extLst>
      <p:ext uri="{BB962C8B-B14F-4D97-AF65-F5344CB8AC3E}">
        <p14:creationId xmlns:p14="http://schemas.microsoft.com/office/powerpoint/2010/main" val="2350508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Data – 1</a:t>
            </a:r>
            <a:r>
              <a:rPr lang="en-NZ" baseline="30000" dirty="0" smtClean="0">
                <a:solidFill>
                  <a:schemeClr val="bg1"/>
                </a:solidFill>
              </a:rPr>
              <a:t>st</a:t>
            </a:r>
            <a:r>
              <a:rPr lang="en-NZ" dirty="0" smtClean="0">
                <a:solidFill>
                  <a:schemeClr val="bg1"/>
                </a:solidFill>
              </a:rPr>
              <a:t> group – addressing the nation</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US" dirty="0" smtClean="0"/>
              <a:t>Government speeches x 2 annual statements to parliament by PM (2006, 2007),</a:t>
            </a:r>
          </a:p>
          <a:p>
            <a:r>
              <a:rPr lang="en-US" dirty="0" smtClean="0"/>
              <a:t>Speech from the throne, Dame Silvia Cartwright 2005</a:t>
            </a:r>
          </a:p>
          <a:p>
            <a:r>
              <a:rPr lang="en-US" dirty="0" smtClean="0"/>
              <a:t>Media releases x 2 on national identity strategy 2006, 2007</a:t>
            </a:r>
            <a:endParaRPr lang="en-NZ" dirty="0"/>
          </a:p>
        </p:txBody>
      </p:sp>
    </p:spTree>
    <p:extLst>
      <p:ext uri="{BB962C8B-B14F-4D97-AF65-F5344CB8AC3E}">
        <p14:creationId xmlns:p14="http://schemas.microsoft.com/office/powerpoint/2010/main" val="399553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err="1" smtClean="0">
                <a:solidFill>
                  <a:schemeClr val="bg1"/>
                </a:solidFill>
              </a:rPr>
              <a:t>Anand</a:t>
            </a:r>
            <a:r>
              <a:rPr lang="en-US" dirty="0" smtClean="0">
                <a:solidFill>
                  <a:schemeClr val="bg1"/>
                </a:solidFill>
              </a:rPr>
              <a:t> </a:t>
            </a:r>
            <a:r>
              <a:rPr lang="en-US" dirty="0" err="1" smtClean="0">
                <a:solidFill>
                  <a:schemeClr val="bg1"/>
                </a:solidFill>
              </a:rPr>
              <a:t>Satyanand</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NZ" dirty="0"/>
              <a:t>My own New Zealand story began during the first half of the last century when my Indo-Fijian family settled here. I was born in Auckland and, when I am in my home city now, or in Wellington, or when my wife Susan and I visit any part of New Zealand, we know that we live in a very special country. This is a place made vivid not only by the culture of the Maori who came to New Zealand first, but by the contributions of all who have migrated and settled here.</a:t>
            </a:r>
          </a:p>
          <a:p>
            <a:r>
              <a:rPr lang="en-US" dirty="0" smtClean="0"/>
              <a:t>(2007</a:t>
            </a:r>
            <a:r>
              <a:rPr lang="en-US" dirty="0"/>
              <a:t>, February 6)</a:t>
            </a:r>
            <a:endParaRPr lang="en-NZ" dirty="0"/>
          </a:p>
          <a:p>
            <a:endParaRPr lang="en-NZ" dirty="0"/>
          </a:p>
        </p:txBody>
      </p:sp>
    </p:spTree>
    <p:extLst>
      <p:ext uri="{BB962C8B-B14F-4D97-AF65-F5344CB8AC3E}">
        <p14:creationId xmlns:p14="http://schemas.microsoft.com/office/powerpoint/2010/main" val="3714815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Laban</a:t>
            </a:r>
            <a:endParaRPr lang="en-NZ" dirty="0">
              <a:solidFill>
                <a:schemeClr val="bg1"/>
              </a:solidFill>
            </a:endParaRPr>
          </a:p>
        </p:txBody>
      </p:sp>
      <p:sp>
        <p:nvSpPr>
          <p:cNvPr id="3" name="Content Placeholder 2"/>
          <p:cNvSpPr>
            <a:spLocks noGrp="1"/>
          </p:cNvSpPr>
          <p:nvPr>
            <p:ph idx="1"/>
          </p:nvPr>
        </p:nvSpPr>
        <p:spPr/>
        <p:txBody>
          <a:bodyPr/>
          <a:lstStyle/>
          <a:p>
            <a:pPr marL="0" indent="0">
              <a:buNone/>
            </a:pPr>
            <a:r>
              <a:rPr lang="en-NZ" dirty="0" smtClean="0"/>
              <a:t>“In </a:t>
            </a:r>
            <a:r>
              <a:rPr lang="en-NZ" dirty="0"/>
              <a:t>New Zealand, we have our own unique contours and patterns of migration and settlement… Difference and pluralism is becoming central to New Zealand identity, and there is great depth and colour within the community and voluntary sector</a:t>
            </a:r>
            <a:r>
              <a:rPr lang="en-NZ" dirty="0" smtClean="0"/>
              <a:t>.”</a:t>
            </a:r>
            <a:endParaRPr lang="en-NZ" dirty="0"/>
          </a:p>
        </p:txBody>
      </p:sp>
    </p:spTree>
    <p:extLst>
      <p:ext uri="{BB962C8B-B14F-4D97-AF65-F5344CB8AC3E}">
        <p14:creationId xmlns:p14="http://schemas.microsoft.com/office/powerpoint/2010/main" val="1606445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Metaphors of Growth</a:t>
            </a:r>
            <a:endParaRPr lang="en-US" dirty="0">
              <a:solidFill>
                <a:schemeClr val="bg1"/>
              </a:solidFill>
            </a:endParaRPr>
          </a:p>
        </p:txBody>
      </p:sp>
      <p:pic>
        <p:nvPicPr>
          <p:cNvPr id="7" name="Picture 2" descr="h:\data\pictures\18-Jan-2008_13-31-42_DiversityProgramme_Low_Res.jpg"/>
          <p:cNvPicPr>
            <a:picLocks noGrp="1" noChangeAspect="1" noChangeArrowheads="1"/>
          </p:cNvPicPr>
          <p:nvPr>
            <p:ph idx="1"/>
          </p:nvPr>
        </p:nvPicPr>
        <p:blipFill>
          <a:blip r:embed="rId3" cstate="print"/>
          <a:stretch>
            <a:fillRect/>
          </a:stretch>
        </p:blipFill>
        <p:spPr bwMode="auto">
          <a:xfrm>
            <a:off x="3302000" y="1667669"/>
            <a:ext cx="2540000" cy="2667000"/>
          </a:xfrm>
          <a:prstGeom prst="rect">
            <a:avLst/>
          </a:prstGeom>
          <a:noFill/>
        </p:spPr>
      </p:pic>
    </p:spTree>
    <p:extLst>
      <p:ext uri="{BB962C8B-B14F-4D97-AF65-F5344CB8AC3E}">
        <p14:creationId xmlns:p14="http://schemas.microsoft.com/office/powerpoint/2010/main" val="40475486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smtClean="0"/>
              <a:t>Part of the post-colonial condition is the necessity for assertion of nation, both as identity reinforcement to residents, and to assure distinctive, valuable qualities to foreigners’ (Bell, p.16.)</a:t>
            </a:r>
            <a:endParaRPr lang="en-NZ" dirty="0"/>
          </a:p>
        </p:txBody>
      </p:sp>
    </p:spTree>
    <p:extLst>
      <p:ext uri="{BB962C8B-B14F-4D97-AF65-F5344CB8AC3E}">
        <p14:creationId xmlns:p14="http://schemas.microsoft.com/office/powerpoint/2010/main" val="23482759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Conclusions</a:t>
            </a:r>
            <a:endParaRPr lang="en-NZ" dirty="0">
              <a:solidFill>
                <a:schemeClr val="bg1"/>
              </a:solidFill>
            </a:endParaRPr>
          </a:p>
        </p:txBody>
      </p:sp>
      <p:sp>
        <p:nvSpPr>
          <p:cNvPr id="3" name="Content Placeholder 2"/>
          <p:cNvSpPr>
            <a:spLocks noGrp="1"/>
          </p:cNvSpPr>
          <p:nvPr>
            <p:ph idx="1"/>
          </p:nvPr>
        </p:nvSpPr>
        <p:spPr/>
        <p:txBody>
          <a:bodyPr>
            <a:normAutofit lnSpcReduction="10000"/>
          </a:bodyPr>
          <a:lstStyle/>
          <a:p>
            <a:r>
              <a:rPr lang="en-GB" dirty="0"/>
              <a:t> Co-opting all New Zealanders into a unified national identity that focused on “individual responsibility, initiative, and competitiveness” resulted in a reorientation of any sense of belonging to New Zealand as a geographical place, to one that emphasised its present and future role in the global community (Skilling, 2008, p. 106</a:t>
            </a:r>
            <a:r>
              <a:rPr lang="en-GB" dirty="0" smtClean="0"/>
              <a:t>).</a:t>
            </a:r>
          </a:p>
          <a:p>
            <a:r>
              <a:rPr lang="en-US" dirty="0"/>
              <a:t>This renegotiation of national identity was </a:t>
            </a:r>
            <a:r>
              <a:rPr lang="en-US" dirty="0" err="1"/>
              <a:t>signalled</a:t>
            </a:r>
            <a:r>
              <a:rPr lang="en-US" dirty="0"/>
              <a:t> as an opportunity for New Zealanders to progress to a better future. Specific references in the texts in this dataset to bicultural and multicultural issues were handled carefully, avoiding sensationalism, choosing to reassure the nation about its race relations rather than to allude to any difficulties.</a:t>
            </a:r>
            <a:endParaRPr lang="en-NZ" dirty="0"/>
          </a:p>
          <a:p>
            <a:endParaRPr lang="en-NZ" dirty="0"/>
          </a:p>
        </p:txBody>
      </p:sp>
    </p:spTree>
    <p:extLst>
      <p:ext uri="{BB962C8B-B14F-4D97-AF65-F5344CB8AC3E}">
        <p14:creationId xmlns:p14="http://schemas.microsoft.com/office/powerpoint/2010/main" val="2886948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dirty="0" smtClean="0">
                <a:solidFill>
                  <a:schemeClr val="bg1"/>
                </a:solidFill>
              </a:rPr>
              <a:t>method</a:t>
            </a:r>
            <a:endParaRPr lang="en-NZ" dirty="0">
              <a:solidFill>
                <a:schemeClr val="bg1"/>
              </a:solidFill>
            </a:endParaRPr>
          </a:p>
        </p:txBody>
      </p:sp>
      <p:sp>
        <p:nvSpPr>
          <p:cNvPr id="3" name="Content Placeholder 2"/>
          <p:cNvSpPr>
            <a:spLocks noGrp="1"/>
          </p:cNvSpPr>
          <p:nvPr>
            <p:ph idx="1"/>
          </p:nvPr>
        </p:nvSpPr>
        <p:spPr/>
        <p:txBody>
          <a:bodyPr>
            <a:normAutofit/>
          </a:bodyPr>
          <a:lstStyle/>
          <a:p>
            <a:r>
              <a:rPr lang="en-GB" dirty="0"/>
              <a:t>examines two sets of official texts targeted at differing audiences in New Zealand to indicate the discursive shifts that occurred as a result. (A table showing the complete data set of the official texts can be found in Appendix 5, while abridged versions of the political speeches of Clark and Cartwright discussed in this chapter are in Appendix 6.)</a:t>
            </a:r>
            <a:endParaRPr lang="en-NZ" dirty="0"/>
          </a:p>
        </p:txBody>
      </p:sp>
    </p:spTree>
    <p:extLst>
      <p:ext uri="{BB962C8B-B14F-4D97-AF65-F5344CB8AC3E}">
        <p14:creationId xmlns:p14="http://schemas.microsoft.com/office/powerpoint/2010/main" val="59386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Off cuts</a:t>
            </a:r>
            <a:endParaRPr lang="en-NZ" dirty="0"/>
          </a:p>
        </p:txBody>
      </p:sp>
      <p:sp>
        <p:nvSpPr>
          <p:cNvPr id="3" name="Content Placeholder 2"/>
          <p:cNvSpPr>
            <a:spLocks noGrp="1"/>
          </p:cNvSpPr>
          <p:nvPr>
            <p:ph idx="1"/>
          </p:nvPr>
        </p:nvSpPr>
        <p:spPr/>
        <p:txBody>
          <a:bodyPr>
            <a:normAutofit/>
          </a:bodyPr>
          <a:lstStyle/>
          <a:p>
            <a:r>
              <a:rPr lang="en-US" dirty="0"/>
              <a:t>Globalization and the media revolution have made each state more aware of itself, its image, its reputation and its attitude – in short, its brand </a:t>
            </a:r>
            <a:r>
              <a:rPr lang="en-US" dirty="0" smtClean="0"/>
              <a:t>(van Ham p.3)</a:t>
            </a:r>
          </a:p>
          <a:p>
            <a:r>
              <a:rPr lang="en-US" dirty="0"/>
              <a:t>‘Nation branding concerns applying branding and marketing communications techniques to promote a nation’s image’ (Fan, 2005, p.6)</a:t>
            </a:r>
          </a:p>
          <a:p>
            <a:r>
              <a:rPr lang="en-US" dirty="0"/>
              <a:t>‘Nation branding concerns a country’s whole image, covering political, economic, historical and cultural dimensions.” p.8</a:t>
            </a:r>
          </a:p>
          <a:p>
            <a:endParaRPr lang="en-US" dirty="0"/>
          </a:p>
        </p:txBody>
      </p:sp>
    </p:spTree>
    <p:extLst>
      <p:ext uri="{BB962C8B-B14F-4D97-AF65-F5344CB8AC3E}">
        <p14:creationId xmlns:p14="http://schemas.microsoft.com/office/powerpoint/2010/main" val="2843852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NZ" b="1" dirty="0" smtClean="0">
                <a:solidFill>
                  <a:schemeClr val="bg1"/>
                </a:solidFill>
              </a:rPr>
              <a:t>Definitions of nation branding</a:t>
            </a:r>
            <a:endParaRPr lang="en-NZ" b="1" dirty="0">
              <a:solidFill>
                <a:schemeClr val="bg1"/>
              </a:solidFill>
            </a:endParaRPr>
          </a:p>
        </p:txBody>
      </p:sp>
      <p:sp>
        <p:nvSpPr>
          <p:cNvPr id="3" name="Content Placeholder 2"/>
          <p:cNvSpPr>
            <a:spLocks noGrp="1"/>
          </p:cNvSpPr>
          <p:nvPr>
            <p:ph idx="1"/>
          </p:nvPr>
        </p:nvSpPr>
        <p:spPr>
          <a:noFill/>
        </p:spPr>
        <p:txBody>
          <a:bodyPr/>
          <a:lstStyle/>
          <a:p>
            <a:pPr marL="0" indent="0">
              <a:buNone/>
            </a:pPr>
            <a:endParaRPr lang="en-NZ" dirty="0" smtClean="0"/>
          </a:p>
          <a:p>
            <a:pPr marL="0" indent="0">
              <a:buNone/>
            </a:pPr>
            <a:r>
              <a:rPr lang="en-NZ" sz="2800" b="1" dirty="0" smtClean="0"/>
              <a:t>“ ‘Branding’ is a deliberate process applied to the shaping of a nation’s image and reputation on the global stage … in the heightened global competition for ascendancy.”  </a:t>
            </a:r>
          </a:p>
          <a:p>
            <a:pPr marL="0" indent="0" algn="r">
              <a:buNone/>
            </a:pPr>
            <a:r>
              <a:rPr lang="en-NZ" sz="2800" dirty="0" smtClean="0"/>
              <a:t>(Bell, 2005, p.14)</a:t>
            </a:r>
            <a:endParaRPr lang="en-NZ" sz="2800" dirty="0"/>
          </a:p>
        </p:txBody>
      </p:sp>
    </p:spTree>
    <p:extLst>
      <p:ext uri="{BB962C8B-B14F-4D97-AF65-F5344CB8AC3E}">
        <p14:creationId xmlns:p14="http://schemas.microsoft.com/office/powerpoint/2010/main" val="2708529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58346" y="853861"/>
            <a:ext cx="8229600" cy="3394075"/>
          </a:xfrm>
        </p:spPr>
        <p:txBody>
          <a:bodyPr/>
          <a:lstStyle/>
          <a:p>
            <a:pPr marL="0" indent="0">
              <a:buNone/>
            </a:pPr>
            <a:r>
              <a:rPr lang="en-NZ" sz="3200" b="1" dirty="0" smtClean="0"/>
              <a:t>“…particular notions of nationhood [promulgated] to external audiences… inevitably…. spill over to the nation’s own population, and become part of national identity constructs.”</a:t>
            </a:r>
          </a:p>
          <a:p>
            <a:pPr marL="0" indent="0" algn="r">
              <a:buNone/>
            </a:pPr>
            <a:endParaRPr lang="en-NZ" sz="2400" dirty="0" smtClean="0"/>
          </a:p>
          <a:p>
            <a:pPr marL="0" indent="0" algn="r">
              <a:buNone/>
            </a:pPr>
            <a:r>
              <a:rPr lang="en-NZ" sz="2400" dirty="0" smtClean="0"/>
              <a:t>(Bell, 2005, p.14)</a:t>
            </a:r>
            <a:endParaRPr lang="en-NZ" sz="2400" dirty="0"/>
          </a:p>
        </p:txBody>
      </p:sp>
    </p:spTree>
    <p:extLst>
      <p:ext uri="{BB962C8B-B14F-4D97-AF65-F5344CB8AC3E}">
        <p14:creationId xmlns:p14="http://schemas.microsoft.com/office/powerpoint/2010/main" val="2741037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409" y="238564"/>
            <a:ext cx="7886700" cy="994172"/>
          </a:xfrm>
          <a:solidFill>
            <a:srgbClr val="0000FF"/>
          </a:solidFill>
        </p:spPr>
        <p:txBody>
          <a:bodyPr/>
          <a:lstStyle/>
          <a:p>
            <a:r>
              <a:rPr lang="en-NZ" dirty="0" smtClean="0">
                <a:solidFill>
                  <a:schemeClr val="bg1"/>
                </a:solidFill>
              </a:rPr>
              <a:t>Discourse is…</a:t>
            </a:r>
            <a:endParaRPr lang="en-NZ" dirty="0">
              <a:solidFill>
                <a:schemeClr val="bg1"/>
              </a:solidFill>
            </a:endParaRPr>
          </a:p>
        </p:txBody>
      </p:sp>
      <p:sp>
        <p:nvSpPr>
          <p:cNvPr id="3" name="Content Placeholder 2"/>
          <p:cNvSpPr>
            <a:spLocks noGrp="1"/>
          </p:cNvSpPr>
          <p:nvPr>
            <p:ph idx="1"/>
          </p:nvPr>
        </p:nvSpPr>
        <p:spPr/>
        <p:txBody>
          <a:bodyPr/>
          <a:lstStyle/>
          <a:p>
            <a:pPr marL="0" indent="0">
              <a:buNone/>
            </a:pPr>
            <a:endParaRPr lang="en-NZ" dirty="0"/>
          </a:p>
          <a:p>
            <a:pPr marL="0" indent="0">
              <a:lnSpc>
                <a:spcPct val="150000"/>
              </a:lnSpc>
              <a:buNone/>
            </a:pPr>
            <a:r>
              <a:rPr lang="en-NZ" sz="2800" b="1" dirty="0" smtClean="0"/>
              <a:t>the </a:t>
            </a:r>
            <a:r>
              <a:rPr lang="en-NZ" sz="2800" b="1" dirty="0"/>
              <a:t>“social construction of reality, a form of knowledge” that involves “people interacting together in real social </a:t>
            </a:r>
            <a:r>
              <a:rPr lang="en-NZ" sz="2800" b="1" dirty="0" smtClean="0"/>
              <a:t>situations.” </a:t>
            </a:r>
          </a:p>
          <a:p>
            <a:pPr marL="0" indent="0">
              <a:buNone/>
            </a:pPr>
            <a:endParaRPr lang="en-NZ" dirty="0"/>
          </a:p>
          <a:p>
            <a:pPr marL="0" indent="0" algn="r">
              <a:buNone/>
            </a:pPr>
            <a:r>
              <a:rPr lang="en-NZ" dirty="0" smtClean="0"/>
              <a:t>(</a:t>
            </a:r>
            <a:r>
              <a:rPr lang="en-NZ" dirty="0" err="1"/>
              <a:t>Fairclough</a:t>
            </a:r>
            <a:r>
              <a:rPr lang="en-NZ" dirty="0"/>
              <a:t>, 1995, p. 18), </a:t>
            </a:r>
          </a:p>
        </p:txBody>
      </p:sp>
    </p:spTree>
    <p:extLst>
      <p:ext uri="{BB962C8B-B14F-4D97-AF65-F5344CB8AC3E}">
        <p14:creationId xmlns:p14="http://schemas.microsoft.com/office/powerpoint/2010/main" val="464083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lstStyle/>
          <a:p>
            <a:r>
              <a:rPr lang="en-US" dirty="0" smtClean="0">
                <a:solidFill>
                  <a:schemeClr val="bg1"/>
                </a:solidFill>
              </a:rPr>
              <a:t>Critical discourse analysis</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pPr marL="0" indent="0">
              <a:lnSpc>
                <a:spcPct val="120000"/>
              </a:lnSpc>
              <a:buNone/>
            </a:pPr>
            <a:r>
              <a:rPr lang="en-US" sz="2800" dirty="0" smtClean="0"/>
              <a:t>“CDA highlights the substantively linguistic and discursive nature of social relations of power in contemporary societies. This is partly the matter of how power relations are exercised and negotiated in </a:t>
            </a:r>
            <a:r>
              <a:rPr lang="en-US" sz="2800" dirty="0" smtClean="0"/>
              <a:t>discourse.”</a:t>
            </a:r>
            <a:endParaRPr lang="en-US" sz="2800" dirty="0" smtClean="0"/>
          </a:p>
          <a:p>
            <a:pPr marL="0" indent="0">
              <a:buNone/>
            </a:pPr>
            <a:endParaRPr lang="en-US" dirty="0"/>
          </a:p>
          <a:p>
            <a:pPr marL="0" indent="0" algn="r">
              <a:buNone/>
            </a:pPr>
            <a:r>
              <a:rPr lang="en-US" dirty="0" smtClean="0"/>
              <a:t>(</a:t>
            </a:r>
            <a:r>
              <a:rPr lang="en-US" dirty="0" err="1" smtClean="0"/>
              <a:t>Wodak</a:t>
            </a:r>
            <a:r>
              <a:rPr lang="en-US" dirty="0" smtClean="0"/>
              <a:t>, 1996)</a:t>
            </a:r>
            <a:endParaRPr lang="en-US" dirty="0"/>
          </a:p>
        </p:txBody>
      </p:sp>
    </p:spTree>
    <p:extLst>
      <p:ext uri="{BB962C8B-B14F-4D97-AF65-F5344CB8AC3E}">
        <p14:creationId xmlns:p14="http://schemas.microsoft.com/office/powerpoint/2010/main" val="4172284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00FF"/>
          </a:solidFill>
        </p:spPr>
        <p:txBody>
          <a:bodyPr>
            <a:normAutofit fontScale="90000"/>
          </a:bodyPr>
          <a:lstStyle/>
          <a:p>
            <a:r>
              <a:rPr lang="en-US" b="1" dirty="0" smtClean="0">
                <a:solidFill>
                  <a:schemeClr val="bg1"/>
                </a:solidFill>
              </a:rPr>
              <a:t>‘Discourse-historical’ approach of </a:t>
            </a:r>
            <a:r>
              <a:rPr lang="en-US" b="1" dirty="0" smtClean="0">
                <a:solidFill>
                  <a:schemeClr val="bg1"/>
                </a:solidFill>
              </a:rPr>
              <a:t/>
            </a:r>
            <a:br>
              <a:rPr lang="en-US" b="1" dirty="0" smtClean="0">
                <a:solidFill>
                  <a:schemeClr val="bg1"/>
                </a:solidFill>
              </a:rPr>
            </a:br>
            <a:r>
              <a:rPr lang="en-US" b="1" dirty="0" smtClean="0">
                <a:solidFill>
                  <a:schemeClr val="bg1"/>
                </a:solidFill>
              </a:rPr>
              <a:t>Critical Discourse Analysis</a:t>
            </a:r>
            <a:endParaRPr lang="en-NZ" dirty="0">
              <a:solidFill>
                <a:schemeClr val="bg1"/>
              </a:solidFill>
            </a:endParaRPr>
          </a:p>
        </p:txBody>
      </p:sp>
      <p:sp>
        <p:nvSpPr>
          <p:cNvPr id="3" name="Content Placeholder 2"/>
          <p:cNvSpPr>
            <a:spLocks noGrp="1"/>
          </p:cNvSpPr>
          <p:nvPr>
            <p:ph idx="1"/>
          </p:nvPr>
        </p:nvSpPr>
        <p:spPr/>
        <p:txBody>
          <a:bodyPr>
            <a:normAutofit/>
          </a:bodyPr>
          <a:lstStyle/>
          <a:p>
            <a:pPr>
              <a:buFont typeface="Wingdings 2" pitchFamily="18" charset="2"/>
              <a:buNone/>
            </a:pPr>
            <a:r>
              <a:rPr lang="en-US" b="1" dirty="0" smtClean="0"/>
              <a:t>1.	 </a:t>
            </a:r>
            <a:r>
              <a:rPr lang="en-US" dirty="0" smtClean="0"/>
              <a:t>Examines texts to determine </a:t>
            </a:r>
            <a:r>
              <a:rPr lang="en-US" b="1" u="sng" dirty="0" smtClean="0"/>
              <a:t>content, topics and 	themes </a:t>
            </a:r>
            <a:r>
              <a:rPr lang="en-US" dirty="0" smtClean="0"/>
              <a:t>of a 	particular discourse;</a:t>
            </a:r>
          </a:p>
          <a:p>
            <a:pPr>
              <a:buFont typeface="Wingdings 2" pitchFamily="18" charset="2"/>
              <a:buNone/>
            </a:pPr>
            <a:r>
              <a:rPr lang="en-US" b="1" dirty="0" smtClean="0"/>
              <a:t>2.	</a:t>
            </a:r>
            <a:r>
              <a:rPr lang="en-US" dirty="0" smtClean="0"/>
              <a:t>identifies </a:t>
            </a:r>
            <a:r>
              <a:rPr lang="en-US" b="1" u="sng" dirty="0" smtClean="0"/>
              <a:t>discursive strategies</a:t>
            </a:r>
            <a:r>
              <a:rPr lang="en-US" u="sng" dirty="0" smtClean="0"/>
              <a:t> </a:t>
            </a:r>
            <a:r>
              <a:rPr lang="en-US" dirty="0" smtClean="0"/>
              <a:t>employed by producers of texts 	to express discourse;</a:t>
            </a:r>
          </a:p>
          <a:p>
            <a:pPr>
              <a:buFont typeface="Wingdings 2" pitchFamily="18" charset="2"/>
              <a:buNone/>
            </a:pPr>
            <a:r>
              <a:rPr lang="en-US" b="1" dirty="0" smtClean="0"/>
              <a:t>3.	</a:t>
            </a:r>
            <a:r>
              <a:rPr lang="en-US" dirty="0" smtClean="0"/>
              <a:t>conducts a </a:t>
            </a:r>
            <a:r>
              <a:rPr lang="en-US" b="1" u="sng" dirty="0" smtClean="0"/>
              <a:t>close linguistic analysis </a:t>
            </a:r>
            <a:r>
              <a:rPr lang="en-US" dirty="0" smtClean="0"/>
              <a:t>to determine the 	relationship between language and social  structures;</a:t>
            </a:r>
          </a:p>
          <a:p>
            <a:pPr>
              <a:buFont typeface="Wingdings 2" pitchFamily="18" charset="2"/>
              <a:buNone/>
            </a:pPr>
            <a:r>
              <a:rPr lang="en-US" b="1" dirty="0" smtClean="0"/>
              <a:t>4.	</a:t>
            </a:r>
            <a:r>
              <a:rPr lang="en-US" b="1" u="sng" dirty="0" err="1" smtClean="0"/>
              <a:t>contextualises</a:t>
            </a:r>
            <a:r>
              <a:rPr lang="en-US" b="1" dirty="0" smtClean="0"/>
              <a:t> </a:t>
            </a:r>
            <a:r>
              <a:rPr lang="en-US" dirty="0" smtClean="0"/>
              <a:t>the discourse historically, culturally, socially and 	politically.</a:t>
            </a:r>
          </a:p>
          <a:p>
            <a:pPr marL="0" indent="0">
              <a:buNone/>
            </a:pPr>
            <a:endParaRPr lang="en-NZ" dirty="0"/>
          </a:p>
        </p:txBody>
      </p:sp>
    </p:spTree>
    <p:extLst>
      <p:ext uri="{BB962C8B-B14F-4D97-AF65-F5344CB8AC3E}">
        <p14:creationId xmlns:p14="http://schemas.microsoft.com/office/powerpoint/2010/main" val="2808165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2131</TotalTime>
  <Words>6242</Words>
  <Application>Microsoft Office PowerPoint</Application>
  <PresentationFormat>On-screen Show (16:9)</PresentationFormat>
  <Paragraphs>267</Paragraphs>
  <Slides>49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Calibri Light</vt:lpstr>
      <vt:lpstr>Times New Roman</vt:lpstr>
      <vt:lpstr>Wingdings 2</vt:lpstr>
      <vt:lpstr>Office Theme</vt:lpstr>
      <vt:lpstr>Political discourse and the rebranding of NZ national identity</vt:lpstr>
      <vt:lpstr> New Zealand/Aotearoa </vt:lpstr>
      <vt:lpstr>NZ PM: Helen Clark (1999-2008)</vt:lpstr>
      <vt:lpstr>PowerPoint Presentation</vt:lpstr>
      <vt:lpstr>Definitions of nation branding</vt:lpstr>
      <vt:lpstr>PowerPoint Presentation</vt:lpstr>
      <vt:lpstr>Discourse is…</vt:lpstr>
      <vt:lpstr>Critical discourse analysis</vt:lpstr>
      <vt:lpstr>‘Discourse-historical’ approach of  Critical Discourse Analysis</vt:lpstr>
      <vt:lpstr>Official texts 2005-2008</vt:lpstr>
      <vt:lpstr>Patterns of language</vt:lpstr>
      <vt:lpstr>Third Way political ideology –  Language of New Labour</vt:lpstr>
      <vt:lpstr>A ‘new’/’unique’ identity</vt:lpstr>
      <vt:lpstr>Social cohesion/inclusivity/deictic ‘we’</vt:lpstr>
      <vt:lpstr>Global positioning</vt:lpstr>
      <vt:lpstr>“the New Zealand way”</vt:lpstr>
      <vt:lpstr>What is the NZ way?</vt:lpstr>
      <vt:lpstr>Summary</vt:lpstr>
      <vt:lpstr>PowerPoint Presentation</vt:lpstr>
      <vt:lpstr>References</vt:lpstr>
      <vt:lpstr>Text references in presentation</vt:lpstr>
      <vt:lpstr>Ethnic group % in NZ 1991-2006</vt:lpstr>
      <vt:lpstr>The New Zealand Way Ltd </vt:lpstr>
      <vt:lpstr>PowerPoint Presentation</vt:lpstr>
      <vt:lpstr>PowerPoint Presentation</vt:lpstr>
      <vt:lpstr>Third Way Language</vt:lpstr>
      <vt:lpstr>DHA</vt:lpstr>
      <vt:lpstr>PowerPoint Presentation</vt:lpstr>
      <vt:lpstr>NZ Way = the Third Way</vt:lpstr>
      <vt:lpstr>The deictic ‘We’</vt:lpstr>
      <vt:lpstr>Metaphors of growth</vt:lpstr>
      <vt:lpstr>Summary (1)</vt:lpstr>
      <vt:lpstr>PowerPoint Presentation</vt:lpstr>
      <vt:lpstr>PowerPoint Presentation</vt:lpstr>
      <vt:lpstr>identity</vt:lpstr>
      <vt:lpstr>PowerPoint Presentation</vt:lpstr>
      <vt:lpstr>PowerPoint Presentation</vt:lpstr>
      <vt:lpstr>PowerPoint Presentation</vt:lpstr>
      <vt:lpstr>PowerPoint Presentation</vt:lpstr>
      <vt:lpstr>Data 2nd Group – focus on diversity</vt:lpstr>
      <vt:lpstr>Metropolis Plus forum, Minister for Ethnic Affairs</vt:lpstr>
      <vt:lpstr>Data – 1st group – addressing the nation</vt:lpstr>
      <vt:lpstr>Anand Satyanand</vt:lpstr>
      <vt:lpstr>Laban</vt:lpstr>
      <vt:lpstr>Metaphors of Growth</vt:lpstr>
      <vt:lpstr>PowerPoint Presentation</vt:lpstr>
      <vt:lpstr>Conclusions</vt:lpstr>
      <vt:lpstr>method</vt:lpstr>
      <vt:lpstr>Off cuts</vt:lpstr>
    </vt:vector>
  </TitlesOfParts>
  <Company>AUT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rebrand NZ?</dc:title>
  <dc:creator>Philippa Smith</dc:creator>
  <cp:lastModifiedBy>Philippa Smith</cp:lastModifiedBy>
  <cp:revision>71</cp:revision>
  <cp:lastPrinted>2014-08-18T02:51:58Z</cp:lastPrinted>
  <dcterms:created xsi:type="dcterms:W3CDTF">2014-07-24T00:35:06Z</dcterms:created>
  <dcterms:modified xsi:type="dcterms:W3CDTF">2014-08-26T23:34:43Z</dcterms:modified>
</cp:coreProperties>
</file>