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9975" cy="42808525"/>
  <p:notesSz cx="6858000" cy="9144000"/>
  <p:defaultTex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0000"/>
    <a:srgbClr val="FCBFAA"/>
    <a:srgbClr val="FBAB8F"/>
    <a:srgbClr val="CFB4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8795" autoAdjust="0"/>
  </p:normalViewPr>
  <p:slideViewPr>
    <p:cSldViewPr>
      <p:cViewPr>
        <p:scale>
          <a:sx n="10" d="100"/>
          <a:sy n="10" d="100"/>
        </p:scale>
        <p:origin x="2395" y="562"/>
      </p:cViewPr>
      <p:guideLst>
        <p:guide orient="horz" pos="13483"/>
        <p:guide pos="95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F5BA04-D5F6-43C8-BFB8-148E6E3F55A1}" type="datetimeFigureOut">
              <a:rPr lang="en-NZ" smtClean="0"/>
              <a:t>1/06/2014</a:t>
            </a:fld>
            <a:endParaRPr lang="en-NZ"/>
          </a:p>
        </p:txBody>
      </p:sp>
      <p:sp>
        <p:nvSpPr>
          <p:cNvPr id="4" name="Slide Image Placeholder 3"/>
          <p:cNvSpPr>
            <a:spLocks noGrp="1" noRot="1" noChangeAspect="1"/>
          </p:cNvSpPr>
          <p:nvPr>
            <p:ph type="sldImg" idx="2"/>
          </p:nvPr>
        </p:nvSpPr>
        <p:spPr>
          <a:xfrm>
            <a:off x="2336800" y="1143000"/>
            <a:ext cx="2184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A00D59-AD3F-453D-97EA-DA3944F23378}" type="slidenum">
              <a:rPr lang="en-NZ" smtClean="0"/>
              <a:t>‹#›</a:t>
            </a:fld>
            <a:endParaRPr lang="en-NZ"/>
          </a:p>
        </p:txBody>
      </p:sp>
    </p:spTree>
    <p:extLst>
      <p:ext uri="{BB962C8B-B14F-4D97-AF65-F5344CB8AC3E}">
        <p14:creationId xmlns:p14="http://schemas.microsoft.com/office/powerpoint/2010/main" val="423126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05A00D59-AD3F-453D-97EA-DA3944F23378}" type="slidenum">
              <a:rPr lang="en-NZ" smtClean="0"/>
              <a:t>1</a:t>
            </a:fld>
            <a:endParaRPr lang="en-NZ"/>
          </a:p>
        </p:txBody>
      </p:sp>
    </p:spTree>
    <p:extLst>
      <p:ext uri="{BB962C8B-B14F-4D97-AF65-F5344CB8AC3E}">
        <p14:creationId xmlns:p14="http://schemas.microsoft.com/office/powerpoint/2010/main" val="1218077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13298398"/>
            <a:ext cx="25737979" cy="9176085"/>
          </a:xfrm>
        </p:spPr>
        <p:txBody>
          <a:bodyPr/>
          <a:lstStyle/>
          <a:p>
            <a:r>
              <a:rPr lang="en-US" smtClean="0"/>
              <a:t>Click to edit Master title style</a:t>
            </a:r>
            <a:endParaRPr lang="en-NZ"/>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1A43A76A-127F-4C47-A460-867967C3C820}" type="datetimeFigureOut">
              <a:rPr lang="en-NZ" smtClean="0"/>
              <a:t>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3111559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A43A76A-127F-4C47-A460-867967C3C820}" type="datetimeFigureOut">
              <a:rPr lang="en-NZ" smtClean="0"/>
              <a:t>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3939033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1714333"/>
            <a:ext cx="6812994" cy="36525976"/>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1513999" y="1714333"/>
            <a:ext cx="19934317" cy="3652597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A43A76A-127F-4C47-A460-867967C3C820}" type="datetimeFigureOut">
              <a:rPr lang="en-NZ" smtClean="0"/>
              <a:t>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88440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A43A76A-127F-4C47-A460-867967C3C820}" type="datetimeFigureOut">
              <a:rPr lang="en-NZ" smtClean="0"/>
              <a:t>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4208507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10" y="27508442"/>
            <a:ext cx="25737979" cy="8502249"/>
          </a:xfrm>
        </p:spPr>
        <p:txBody>
          <a:bodyPr anchor="t"/>
          <a:lstStyle>
            <a:lvl1pPr algn="l">
              <a:defRPr sz="18300" b="1" cap="all"/>
            </a:lvl1pPr>
          </a:lstStyle>
          <a:p>
            <a:r>
              <a:rPr lang="en-US" smtClean="0"/>
              <a:t>Click to edit Master title style</a:t>
            </a:r>
            <a:endParaRPr lang="en-NZ"/>
          </a:p>
        </p:txBody>
      </p:sp>
      <p:sp>
        <p:nvSpPr>
          <p:cNvPr id="3" name="Text Placeholder 2"/>
          <p:cNvSpPr>
            <a:spLocks noGrp="1"/>
          </p:cNvSpPr>
          <p:nvPr>
            <p:ph type="body" idx="1"/>
          </p:nvPr>
        </p:nvSpPr>
        <p:spPr>
          <a:xfrm>
            <a:off x="2391910" y="18144085"/>
            <a:ext cx="25737979" cy="9364360"/>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43A76A-127F-4C47-A460-867967C3C820}" type="datetimeFigureOut">
              <a:rPr lang="en-NZ" smtClean="0"/>
              <a:t>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4172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1513999" y="9988663"/>
            <a:ext cx="13373656" cy="28251646"/>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15392320" y="9988663"/>
            <a:ext cx="13373656" cy="28251646"/>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1A43A76A-127F-4C47-A460-867967C3C820}" type="datetimeFigureOut">
              <a:rPr lang="en-NZ" smtClean="0"/>
              <a:t>1/06/2014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2840611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1514001" y="9582373"/>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4001" y="13575850"/>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15381810" y="9582373"/>
            <a:ext cx="13384168"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81810" y="13575850"/>
            <a:ext cx="13384168"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1A43A76A-127F-4C47-A460-867967C3C820}" type="datetimeFigureOut">
              <a:rPr lang="en-NZ" smtClean="0"/>
              <a:t>1/06/2014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1114391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1A43A76A-127F-4C47-A460-867967C3C820}" type="datetimeFigureOut">
              <a:rPr lang="en-NZ" smtClean="0"/>
              <a:t>1/06/2014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282814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43A76A-127F-4C47-A460-867967C3C820}" type="datetimeFigureOut">
              <a:rPr lang="en-NZ" smtClean="0"/>
              <a:t>1/06/2014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599565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1" y="1704415"/>
            <a:ext cx="9961904" cy="7253667"/>
          </a:xfrm>
        </p:spPr>
        <p:txBody>
          <a:bodyPr anchor="b"/>
          <a:lstStyle>
            <a:lvl1pPr algn="l">
              <a:defRPr sz="9100" b="1"/>
            </a:lvl1pPr>
          </a:lstStyle>
          <a:p>
            <a:r>
              <a:rPr lang="en-US" smtClean="0"/>
              <a:t>Click to edit Master title style</a:t>
            </a:r>
            <a:endParaRPr lang="en-NZ"/>
          </a:p>
        </p:txBody>
      </p:sp>
      <p:sp>
        <p:nvSpPr>
          <p:cNvPr id="3" name="Content Placeholder 2"/>
          <p:cNvSpPr>
            <a:spLocks noGrp="1"/>
          </p:cNvSpPr>
          <p:nvPr>
            <p:ph idx="1"/>
          </p:nvPr>
        </p:nvSpPr>
        <p:spPr>
          <a:xfrm>
            <a:off x="11838629" y="1704417"/>
            <a:ext cx="16927349" cy="36535892"/>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1514001" y="8958084"/>
            <a:ext cx="9961904" cy="29282225"/>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43A76A-127F-4C47-A460-867967C3C820}" type="datetimeFigureOut">
              <a:rPr lang="en-NZ" smtClean="0"/>
              <a:t>1/06/2014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2570357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29965970"/>
            <a:ext cx="18167985" cy="3537654"/>
          </a:xfrm>
        </p:spPr>
        <p:txBody>
          <a:bodyPr anchor="b"/>
          <a:lstStyle>
            <a:lvl1pPr algn="l">
              <a:defRPr sz="9100" b="1"/>
            </a:lvl1pPr>
          </a:lstStyle>
          <a:p>
            <a:r>
              <a:rPr lang="en-US" smtClean="0"/>
              <a:t>Click to edit Master title style</a:t>
            </a:r>
            <a:endParaRPr lang="en-NZ"/>
          </a:p>
        </p:txBody>
      </p:sp>
      <p:sp>
        <p:nvSpPr>
          <p:cNvPr id="3" name="Picture Placeholder 2"/>
          <p:cNvSpPr>
            <a:spLocks noGrp="1"/>
          </p:cNvSpPr>
          <p:nvPr>
            <p:ph type="pic" idx="1"/>
          </p:nvPr>
        </p:nvSpPr>
        <p:spPr>
          <a:xfrm>
            <a:off x="5935087" y="3825019"/>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lang="en-NZ"/>
          </a:p>
        </p:txBody>
      </p:sp>
      <p:sp>
        <p:nvSpPr>
          <p:cNvPr id="4" name="Text Placeholder 3"/>
          <p:cNvSpPr>
            <a:spLocks noGrp="1"/>
          </p:cNvSpPr>
          <p:nvPr>
            <p:ph type="body" sz="half" idx="2"/>
          </p:nvPr>
        </p:nvSpPr>
        <p:spPr>
          <a:xfrm>
            <a:off x="5935087" y="33503624"/>
            <a:ext cx="18167985" cy="5024051"/>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43A76A-127F-4C47-A460-867967C3C820}" type="datetimeFigureOut">
              <a:rPr lang="en-NZ" smtClean="0"/>
              <a:t>1/06/2014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D9F4A12-6CF5-45FC-899F-62CB2FC6ADD9}" type="slidenum">
              <a:rPr lang="en-NZ" smtClean="0"/>
              <a:t>‹#›</a:t>
            </a:fld>
            <a:endParaRPr lang="en-NZ"/>
          </a:p>
        </p:txBody>
      </p:sp>
    </p:spTree>
    <p:extLst>
      <p:ext uri="{BB962C8B-B14F-4D97-AF65-F5344CB8AC3E}">
        <p14:creationId xmlns:p14="http://schemas.microsoft.com/office/powerpoint/2010/main" val="809141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1513999" y="9988663"/>
            <a:ext cx="27251978" cy="28251646"/>
          </a:xfrm>
          <a:prstGeom prst="rect">
            <a:avLst/>
          </a:prstGeom>
        </p:spPr>
        <p:txBody>
          <a:bodyPr vert="horz" lIns="417643" tIns="208822" rIns="417643" bIns="2088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1513999" y="39677166"/>
            <a:ext cx="7065328" cy="2279156"/>
          </a:xfrm>
          <a:prstGeom prst="rect">
            <a:avLst/>
          </a:prstGeom>
        </p:spPr>
        <p:txBody>
          <a:bodyPr vert="horz" lIns="417643" tIns="208822" rIns="417643" bIns="208822" rtlCol="0" anchor="ctr"/>
          <a:lstStyle>
            <a:lvl1pPr algn="l">
              <a:defRPr sz="5500">
                <a:solidFill>
                  <a:schemeClr val="tx1">
                    <a:tint val="75000"/>
                  </a:schemeClr>
                </a:solidFill>
              </a:defRPr>
            </a:lvl1pPr>
          </a:lstStyle>
          <a:p>
            <a:fld id="{1A43A76A-127F-4C47-A460-867967C3C820}" type="datetimeFigureOut">
              <a:rPr lang="en-NZ" smtClean="0"/>
              <a:t>1/06/2014</a:t>
            </a:fld>
            <a:endParaRPr lang="en-NZ"/>
          </a:p>
        </p:txBody>
      </p:sp>
      <p:sp>
        <p:nvSpPr>
          <p:cNvPr id="5" name="Footer Placeholder 4"/>
          <p:cNvSpPr>
            <a:spLocks noGrp="1"/>
          </p:cNvSpPr>
          <p:nvPr>
            <p:ph type="ftr" sz="quarter" idx="3"/>
          </p:nvPr>
        </p:nvSpPr>
        <p:spPr>
          <a:xfrm>
            <a:off x="10345658" y="39677166"/>
            <a:ext cx="9588659" cy="2279156"/>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21700649" y="39677166"/>
            <a:ext cx="7065328" cy="2279156"/>
          </a:xfrm>
          <a:prstGeom prst="rect">
            <a:avLst/>
          </a:prstGeom>
        </p:spPr>
        <p:txBody>
          <a:bodyPr vert="horz" lIns="417643" tIns="208822" rIns="417643" bIns="208822" rtlCol="0" anchor="ctr"/>
          <a:lstStyle>
            <a:lvl1pPr algn="r">
              <a:defRPr sz="5500">
                <a:solidFill>
                  <a:schemeClr val="tx1">
                    <a:tint val="75000"/>
                  </a:schemeClr>
                </a:solidFill>
              </a:defRPr>
            </a:lvl1pPr>
          </a:lstStyle>
          <a:p>
            <a:fld id="{1D9F4A12-6CF5-45FC-899F-62CB2FC6ADD9}" type="slidenum">
              <a:rPr lang="en-NZ" smtClean="0"/>
              <a:t>‹#›</a:t>
            </a:fld>
            <a:endParaRPr lang="en-NZ"/>
          </a:p>
        </p:txBody>
      </p:sp>
    </p:spTree>
    <p:extLst>
      <p:ext uri="{BB962C8B-B14F-4D97-AF65-F5344CB8AC3E}">
        <p14:creationId xmlns:p14="http://schemas.microsoft.com/office/powerpoint/2010/main" val="821318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31" rtl="0" eaLnBrk="1" latinLnBrk="0" hangingPunct="1">
        <a:spcBef>
          <a:spcPct val="0"/>
        </a:spcBef>
        <a:buNone/>
        <a:defRPr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anose="020B0604020202020204" pitchFamily="34" charset="0"/>
        <a:buChar char="•"/>
        <a:defRPr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anose="020B0604020202020204" pitchFamily="34" charset="0"/>
        <a:buChar char="–"/>
        <a:defRPr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anose="020B0604020202020204" pitchFamily="34" charset="0"/>
        <a:buChar char="•"/>
        <a:defRPr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9pPr>
    </p:bodyStyle>
    <p:other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3000">
              <a:schemeClr val="bg1">
                <a:tint val="40000"/>
                <a:satMod val="350000"/>
              </a:schemeClr>
            </a:gs>
            <a:gs pos="44000">
              <a:schemeClr val="bg1">
                <a:tint val="45000"/>
                <a:shade val="99000"/>
                <a:satMod val="350000"/>
              </a:schemeClr>
            </a:gs>
            <a:gs pos="100000">
              <a:schemeClr val="bg1">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grpSp>
        <p:nvGrpSpPr>
          <p:cNvPr id="31" name="Group 30"/>
          <p:cNvGrpSpPr/>
          <p:nvPr/>
        </p:nvGrpSpPr>
        <p:grpSpPr>
          <a:xfrm>
            <a:off x="378347" y="8748554"/>
            <a:ext cx="29593672" cy="8479244"/>
            <a:chOff x="378347" y="8748554"/>
            <a:chExt cx="29593672" cy="8479244"/>
          </a:xfrm>
        </p:grpSpPr>
        <p:sp>
          <p:nvSpPr>
            <p:cNvPr id="17" name="TextBox 16"/>
            <p:cNvSpPr txBox="1"/>
            <p:nvPr/>
          </p:nvSpPr>
          <p:spPr>
            <a:xfrm>
              <a:off x="378347" y="8749798"/>
              <a:ext cx="14545616" cy="8478000"/>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16200000" scaled="1"/>
              <a:tileRect/>
            </a:gradFill>
            <a:scene3d>
              <a:camera prst="orthographicFront"/>
              <a:lightRig rig="threePt" dir="t"/>
            </a:scene3d>
            <a:sp3d>
              <a:bevelT w="165100" prst="coolSlant"/>
            </a:sp3d>
          </p:spPr>
          <p:txBody>
            <a:bodyPr wrap="square" lIns="252000" rIns="252000" rtlCol="0">
              <a:spAutoFit/>
            </a:bodyPr>
            <a:lstStyle/>
            <a:p>
              <a:pPr algn="just"/>
              <a:r>
                <a:rPr lang="en-NZ" sz="5400" b="1" dirty="0" smtClean="0"/>
                <a:t>Background</a:t>
              </a:r>
              <a:r>
                <a:rPr lang="en-NZ" sz="4800" b="1" dirty="0" smtClean="0"/>
                <a:t> </a:t>
              </a:r>
            </a:p>
            <a:p>
              <a:pPr algn="just"/>
              <a:r>
                <a:rPr lang="en-NZ" sz="4800" dirty="0" smtClean="0"/>
                <a:t>Children </a:t>
              </a:r>
              <a:r>
                <a:rPr lang="en-NZ" sz="4800" dirty="0" smtClean="0"/>
                <a:t>who sustain a TBI are at risk of poor participation outcomes. Findings from case study research in New Zealand  confirmed that  participation in shared occupations  with their peers is important to children and their families, but others’ lack of understanding </a:t>
              </a:r>
              <a:r>
                <a:rPr lang="en-NZ" sz="4800" dirty="0" smtClean="0"/>
                <a:t>and skill restricts </a:t>
              </a:r>
              <a:r>
                <a:rPr lang="en-NZ" sz="4800" dirty="0" smtClean="0"/>
                <a:t>them</a:t>
              </a:r>
              <a:r>
                <a:rPr lang="en-NZ" sz="4800" dirty="0"/>
                <a:t>. </a:t>
              </a:r>
              <a:r>
                <a:rPr lang="en-NZ" sz="4800" dirty="0" smtClean="0"/>
                <a:t>Guided by </a:t>
              </a:r>
              <a:r>
                <a:rPr lang="en-NZ" sz="4800" dirty="0" smtClean="0"/>
                <a:t>those findings, </a:t>
              </a:r>
              <a:r>
                <a:rPr lang="en-NZ" sz="4800" dirty="0" smtClean="0"/>
                <a:t>a resource was developed which included </a:t>
              </a:r>
              <a:r>
                <a:rPr lang="en-NZ" sz="4800" dirty="0"/>
                <a:t>strategies to enskill communities in fitting participation contexts to children’s abilities and needs, and in crafting  opportunities for their participation</a:t>
              </a:r>
              <a:r>
                <a:rPr lang="en-NZ" sz="4800" dirty="0" smtClean="0"/>
                <a:t>.</a:t>
              </a:r>
              <a:r>
                <a:rPr lang="en-NZ" sz="4800" b="1" dirty="0" smtClean="0"/>
                <a:t> </a:t>
              </a:r>
              <a:endParaRPr lang="en-NZ" sz="4800" dirty="0" smtClean="0"/>
            </a:p>
          </p:txBody>
        </p:sp>
        <p:sp>
          <p:nvSpPr>
            <p:cNvPr id="12" name="TextBox 11"/>
            <p:cNvSpPr txBox="1"/>
            <p:nvPr/>
          </p:nvSpPr>
          <p:spPr>
            <a:xfrm>
              <a:off x="15428019" y="8748554"/>
              <a:ext cx="14544000" cy="8479244"/>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16200000" scaled="1"/>
              <a:tileRect/>
            </a:gradFill>
            <a:scene3d>
              <a:camera prst="orthographicFront"/>
              <a:lightRig rig="threePt" dir="t"/>
            </a:scene3d>
            <a:sp3d>
              <a:bevelT w="165100" prst="coolSlant"/>
            </a:sp3d>
          </p:spPr>
          <p:txBody>
            <a:bodyPr wrap="square" lIns="252000" rIns="252000" rtlCol="0">
              <a:spAutoFit/>
            </a:bodyPr>
            <a:lstStyle/>
            <a:p>
              <a:pPr algn="just"/>
              <a:r>
                <a:rPr lang="en-NZ" sz="5400" b="1" dirty="0" smtClean="0"/>
                <a:t>Objective</a:t>
              </a:r>
            </a:p>
            <a:p>
              <a:pPr algn="just">
                <a:spcAft>
                  <a:spcPts val="600"/>
                </a:spcAft>
              </a:pPr>
              <a:r>
                <a:rPr lang="en-NZ" sz="4800" dirty="0" smtClean="0"/>
                <a:t>To </a:t>
              </a:r>
              <a:r>
                <a:rPr lang="en-NZ" sz="4800" dirty="0"/>
                <a:t>evaluate the conceptual basis and feasibility of a draft community-focused resource to foster participation of 9-12 year old children in shared occupations after TBI</a:t>
              </a:r>
              <a:r>
                <a:rPr lang="en-NZ" sz="4800" dirty="0" smtClean="0"/>
                <a:t>.</a:t>
              </a:r>
            </a:p>
            <a:p>
              <a:pPr algn="just"/>
              <a:r>
                <a:rPr lang="en-NZ" sz="5400" b="1" dirty="0" smtClean="0"/>
                <a:t>Methodology &amp; Method </a:t>
              </a:r>
            </a:p>
            <a:p>
              <a:pPr algn="just"/>
              <a:r>
                <a:rPr lang="en-NZ" sz="4800" dirty="0" smtClean="0"/>
                <a:t>Pragmatic </a:t>
              </a:r>
              <a:r>
                <a:rPr lang="en-NZ" sz="4800" dirty="0"/>
                <a:t>action research (Greenwood &amp; Levin, 2007</a:t>
              </a:r>
              <a:r>
                <a:rPr lang="en-NZ" sz="4800" dirty="0" smtClean="0"/>
                <a:t>).</a:t>
              </a:r>
            </a:p>
            <a:p>
              <a:pPr algn="just"/>
              <a:r>
                <a:rPr lang="en-NZ" sz="4800" dirty="0" smtClean="0"/>
                <a:t>Twenty </a:t>
              </a:r>
              <a:r>
                <a:rPr lang="en-NZ" sz="4800" dirty="0"/>
                <a:t>participants, including family members, teachers, caregivers</a:t>
              </a:r>
              <a:r>
                <a:rPr lang="en-NZ" sz="4800" dirty="0" smtClean="0"/>
                <a:t>, and </a:t>
              </a:r>
              <a:r>
                <a:rPr lang="en-NZ" sz="4800" dirty="0"/>
                <a:t>rehabilitation staff took part in two rounds of focus groups and provided feedback. Data were analysed using a cognitive mapping strategy (Northcott, 1996).</a:t>
              </a:r>
            </a:p>
          </p:txBody>
        </p:sp>
      </p:grpSp>
      <p:grpSp>
        <p:nvGrpSpPr>
          <p:cNvPr id="30" name="Group 29"/>
          <p:cNvGrpSpPr/>
          <p:nvPr/>
        </p:nvGrpSpPr>
        <p:grpSpPr>
          <a:xfrm>
            <a:off x="18307" y="17886"/>
            <a:ext cx="29811312" cy="8201361"/>
            <a:chOff x="18307" y="17886"/>
            <a:chExt cx="29811312" cy="8201361"/>
          </a:xfrm>
        </p:grpSpPr>
        <p:sp>
          <p:nvSpPr>
            <p:cNvPr id="5" name="TextBox 4"/>
            <p:cNvSpPr txBox="1"/>
            <p:nvPr/>
          </p:nvSpPr>
          <p:spPr>
            <a:xfrm>
              <a:off x="7670105" y="417111"/>
              <a:ext cx="22159514" cy="7802136"/>
            </a:xfrm>
            <a:prstGeom prst="rect">
              <a:avLst/>
            </a:prstGeom>
            <a:gradFill flip="none"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1"/>
              <a:tileRect/>
            </a:gradFill>
            <a:ln/>
            <a:scene3d>
              <a:camera prst="orthographicFront"/>
              <a:lightRig rig="threePt" dir="t"/>
            </a:scene3d>
            <a:sp3d>
              <a:bevelT w="165100" prst="coolSlant"/>
            </a:sp3d>
          </p:spPr>
          <p:style>
            <a:lnRef idx="1">
              <a:schemeClr val="accent2"/>
            </a:lnRef>
            <a:fillRef idx="3">
              <a:schemeClr val="accent2"/>
            </a:fillRef>
            <a:effectRef idx="2">
              <a:schemeClr val="accent2"/>
            </a:effectRef>
            <a:fontRef idx="minor">
              <a:schemeClr val="lt1"/>
            </a:fontRef>
          </p:style>
          <p:txBody>
            <a:bodyPr wrap="square" lIns="108000" rtlCol="0">
              <a:spAutoFit/>
            </a:bodyPr>
            <a:lstStyle/>
            <a:p>
              <a:pPr algn="ctr"/>
              <a:endParaRPr lang="en-US" sz="2400" b="1" dirty="0" smtClean="0">
                <a:latin typeface="+mj-lt"/>
                <a:cs typeface="Arial" panose="020B0604020202020204" pitchFamily="34" charset="0"/>
              </a:endParaRPr>
            </a:p>
            <a:p>
              <a:pPr algn="ctr"/>
              <a:r>
                <a:rPr lang="en-US" sz="8500" b="1" dirty="0" smtClean="0">
                  <a:latin typeface="+mj-lt"/>
                  <a:cs typeface="Arial" panose="020B0604020202020204" pitchFamily="34" charset="0"/>
                </a:rPr>
                <a:t>Development </a:t>
              </a:r>
              <a:r>
                <a:rPr lang="en-US" sz="8500" b="1" dirty="0">
                  <a:latin typeface="+mj-lt"/>
                  <a:cs typeface="Arial" panose="020B0604020202020204" pitchFamily="34" charset="0"/>
                </a:rPr>
                <a:t>of a Community Focused Resource to Facilitate Children’s Participation after Traumatic Brain Injury (TBI</a:t>
              </a:r>
              <a:r>
                <a:rPr lang="en-US" sz="8500" b="1" dirty="0" smtClean="0">
                  <a:latin typeface="+mj-lt"/>
                  <a:cs typeface="Arial" panose="020B0604020202020204" pitchFamily="34" charset="0"/>
                </a:rPr>
                <a:t>)</a:t>
              </a:r>
            </a:p>
            <a:p>
              <a:pPr algn="ctr"/>
              <a:endParaRPr lang="en-US" sz="2000" b="1" dirty="0">
                <a:latin typeface="+mj-lt"/>
                <a:cs typeface="Arial" panose="020B0604020202020204" pitchFamily="34" charset="0"/>
              </a:endParaRPr>
            </a:p>
            <a:p>
              <a:pPr algn="ctr"/>
              <a:r>
                <a:rPr lang="en-NZ" sz="5400" dirty="0"/>
                <a:t>Margaret Jones, Professor Clare Hocking &amp; Professor Kathryn McPherson</a:t>
              </a:r>
            </a:p>
            <a:p>
              <a:pPr algn="ctr"/>
              <a:r>
                <a:rPr lang="en-NZ" sz="5400" dirty="0"/>
                <a:t>Auckland University of Technology, New Zealand</a:t>
              </a:r>
            </a:p>
            <a:p>
              <a:pPr algn="ctr"/>
              <a:endParaRPr lang="en-NZ" sz="1800" dirty="0"/>
            </a:p>
            <a:p>
              <a:pPr algn="ctr"/>
              <a:r>
                <a:rPr lang="en-NZ" sz="6000" b="1" i="1" dirty="0"/>
                <a:t>WFOT Congress, Yokohama, Japan, June </a:t>
              </a:r>
              <a:r>
                <a:rPr lang="en-NZ" sz="6000" b="1" i="1" dirty="0" smtClean="0"/>
                <a:t>2014</a:t>
              </a:r>
              <a:endParaRPr lang="en-NZ" sz="6000" b="1" i="1" dirty="0">
                <a:latin typeface="+mj-lt"/>
                <a:cs typeface="Arial" panose="020B0604020202020204" pitchFamily="34" charset="0"/>
              </a:endParaRPr>
            </a:p>
          </p:txBody>
        </p:sp>
        <p:grpSp>
          <p:nvGrpSpPr>
            <p:cNvPr id="29" name="Group 28"/>
            <p:cNvGrpSpPr/>
            <p:nvPr/>
          </p:nvGrpSpPr>
          <p:grpSpPr>
            <a:xfrm>
              <a:off x="18307" y="17886"/>
              <a:ext cx="7200000" cy="8064896"/>
              <a:chOff x="18307" y="17886"/>
              <a:chExt cx="7200000" cy="8064896"/>
            </a:xfrm>
          </p:grpSpPr>
          <p:sp>
            <p:nvSpPr>
              <p:cNvPr id="2" name="TextBox 1"/>
              <p:cNvSpPr txBox="1"/>
              <p:nvPr/>
            </p:nvSpPr>
            <p:spPr>
              <a:xfrm>
                <a:off x="18307" y="17886"/>
                <a:ext cx="7200000" cy="7200000"/>
              </a:xfrm>
              <a:prstGeom prst="rect">
                <a:avLst/>
              </a:prstGeom>
              <a:solidFill>
                <a:schemeClr val="bg1">
                  <a:lumMod val="75000"/>
                </a:schemeClr>
              </a:solidFill>
            </p:spPr>
            <p:txBody>
              <a:bodyPr wrap="square" rtlCol="0">
                <a:spAutoFit/>
              </a:bodyPr>
              <a:lstStyle/>
              <a:p>
                <a:r>
                  <a:rPr lang="en-NZ" dirty="0" smtClean="0">
                    <a:ln>
                      <a:solidFill>
                        <a:schemeClr val="tx1"/>
                      </a:solidFill>
                    </a:ln>
                  </a:rPr>
                  <a:t>Poster Number </a:t>
                </a:r>
              </a:p>
              <a:p>
                <a:endParaRPr lang="en-NZ" dirty="0">
                  <a:ln>
                    <a:solidFill>
                      <a:schemeClr val="tx1"/>
                    </a:solidFill>
                  </a:ln>
                </a:endParaRPr>
              </a:p>
              <a:p>
                <a:endParaRPr lang="en-NZ" dirty="0">
                  <a:ln>
                    <a:solidFill>
                      <a:schemeClr val="tx1"/>
                    </a:solidFill>
                  </a:ln>
                  <a:solidFill>
                    <a:schemeClr val="bg1">
                      <a:lumMod val="75000"/>
                    </a:schemeClr>
                  </a:solidFill>
                </a:endParaRPr>
              </a:p>
            </p:txBody>
          </p:sp>
          <p:sp>
            <p:nvSpPr>
              <p:cNvPr id="3" name="TextBox 2"/>
              <p:cNvSpPr txBox="1"/>
              <p:nvPr/>
            </p:nvSpPr>
            <p:spPr>
              <a:xfrm>
                <a:off x="162323" y="7313341"/>
                <a:ext cx="6967739" cy="769441"/>
              </a:xfrm>
              <a:prstGeom prst="rect">
                <a:avLst/>
              </a:prstGeom>
              <a:noFill/>
            </p:spPr>
            <p:txBody>
              <a:bodyPr wrap="square" rtlCol="0">
                <a:spAutoFit/>
              </a:bodyPr>
              <a:lstStyle/>
              <a:p>
                <a:r>
                  <a:rPr lang="en-US" sz="4400" b="1" dirty="0" smtClean="0"/>
                  <a:t>Contact: </a:t>
                </a:r>
                <a:r>
                  <a:rPr lang="en-US" sz="4400" dirty="0" smtClean="0"/>
                  <a:t>margjone@aut.ac.nz</a:t>
                </a:r>
                <a:endParaRPr lang="en-US" sz="4400" dirty="0"/>
              </a:p>
            </p:txBody>
          </p:sp>
        </p:grpSp>
      </p:grpSp>
      <p:grpSp>
        <p:nvGrpSpPr>
          <p:cNvPr id="19" name="Group 18"/>
          <p:cNvGrpSpPr/>
          <p:nvPr/>
        </p:nvGrpSpPr>
        <p:grpSpPr>
          <a:xfrm>
            <a:off x="425626" y="40486382"/>
            <a:ext cx="29546385" cy="2134111"/>
            <a:chOff x="425626" y="40486382"/>
            <a:chExt cx="29546385" cy="2134111"/>
          </a:xfrm>
        </p:grpSpPr>
        <p:sp>
          <p:nvSpPr>
            <p:cNvPr id="24" name="TextBox 23"/>
            <p:cNvSpPr txBox="1"/>
            <p:nvPr/>
          </p:nvSpPr>
          <p:spPr>
            <a:xfrm>
              <a:off x="3402683" y="40558390"/>
              <a:ext cx="13608000" cy="2062103"/>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16200000" scaled="1"/>
              <a:tileRect/>
            </a:gradFill>
            <a:scene3d>
              <a:camera prst="orthographicFront"/>
              <a:lightRig rig="threePt" dir="t"/>
            </a:scene3d>
            <a:sp3d>
              <a:bevelT w="165100" prst="coolSlant"/>
            </a:sp3d>
          </p:spPr>
          <p:txBody>
            <a:bodyPr wrap="square" lIns="216000" rIns="216000" rtlCol="0">
              <a:spAutoFit/>
            </a:bodyPr>
            <a:lstStyle/>
            <a:p>
              <a:pPr algn="just"/>
              <a:r>
                <a:rPr lang="en-NZ" sz="3200" b="1" dirty="0" smtClean="0"/>
                <a:t>References</a:t>
              </a:r>
              <a:endParaRPr lang="en-NZ" sz="3200" b="1" dirty="0" smtClean="0"/>
            </a:p>
            <a:p>
              <a:pPr marL="152400" indent="-152400" algn="just"/>
              <a:r>
                <a:rPr lang="en-US" sz="2400" dirty="0" smtClean="0"/>
                <a:t>Greenwood</a:t>
              </a:r>
              <a:r>
                <a:rPr lang="en-US" sz="2400" dirty="0"/>
                <a:t>, D. J., &amp; Levin, M. (2007). </a:t>
              </a:r>
              <a:r>
                <a:rPr lang="en-US" sz="2400" i="1" dirty="0"/>
                <a:t>Introduction to action research: Social research for social change</a:t>
              </a:r>
              <a:r>
                <a:rPr lang="en-US" sz="2400" dirty="0"/>
                <a:t> (2nd ed.). Thousand Oaks, CA: SAGE</a:t>
              </a:r>
              <a:r>
                <a:rPr lang="en-US" sz="2400" dirty="0" smtClean="0"/>
                <a:t>.</a:t>
              </a:r>
            </a:p>
            <a:p>
              <a:pPr marL="152400" indent="-152400" algn="just"/>
              <a:r>
                <a:rPr lang="en-US" sz="2400" dirty="0" err="1" smtClean="0"/>
                <a:t>Northcott</a:t>
              </a:r>
              <a:r>
                <a:rPr lang="en-US" sz="2400" dirty="0"/>
                <a:t>, N. (1996). Cognitive mapping: An approach to qualitative data analysis. </a:t>
              </a:r>
              <a:r>
                <a:rPr lang="en-US" sz="2400" i="1" dirty="0"/>
                <a:t>Journal of Research in Nursing, 1</a:t>
              </a:r>
              <a:r>
                <a:rPr lang="en-US" sz="2400" dirty="0"/>
                <a:t>, 456-464. </a:t>
              </a:r>
              <a:r>
                <a:rPr lang="en-US" sz="2400" dirty="0" smtClean="0"/>
                <a:t>doi:10.1177/174498719600100610</a:t>
              </a:r>
              <a:endParaRPr lang="en-NZ" sz="2400" dirty="0"/>
            </a:p>
          </p:txBody>
        </p:sp>
        <p:grpSp>
          <p:nvGrpSpPr>
            <p:cNvPr id="7" name="Group 6"/>
            <p:cNvGrpSpPr/>
            <p:nvPr/>
          </p:nvGrpSpPr>
          <p:grpSpPr>
            <a:xfrm>
              <a:off x="17228219" y="40558390"/>
              <a:ext cx="12743792" cy="2062103"/>
              <a:chOff x="17228219" y="40558390"/>
              <a:chExt cx="12743792" cy="2062103"/>
            </a:xfrm>
          </p:grpSpPr>
          <p:sp>
            <p:nvSpPr>
              <p:cNvPr id="25" name="TextBox 24"/>
              <p:cNvSpPr txBox="1"/>
              <p:nvPr/>
            </p:nvSpPr>
            <p:spPr>
              <a:xfrm>
                <a:off x="17228219" y="40558390"/>
                <a:ext cx="12743792" cy="2062103"/>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16200000" scaled="1"/>
                <a:tileRect/>
              </a:gradFill>
              <a:scene3d>
                <a:camera prst="orthographicFront"/>
                <a:lightRig rig="threePt" dir="t"/>
              </a:scene3d>
              <a:sp3d>
                <a:bevelT w="165100" prst="coolSlant"/>
              </a:sp3d>
            </p:spPr>
            <p:txBody>
              <a:bodyPr wrap="square" lIns="216000" rIns="216000" rtlCol="0">
                <a:spAutoFit/>
              </a:bodyPr>
              <a:lstStyle/>
              <a:p>
                <a:pPr algn="just"/>
                <a:r>
                  <a:rPr lang="en-NZ" sz="3200" b="1" dirty="0" smtClean="0"/>
                  <a:t>Acknowledgements</a:t>
                </a:r>
                <a:endParaRPr lang="en-NZ" sz="3200" b="1" dirty="0" smtClean="0"/>
              </a:p>
              <a:p>
                <a:pPr algn="just"/>
                <a:r>
                  <a:rPr lang="en-US" sz="3200" dirty="0" smtClean="0"/>
                  <a:t>The study </a:t>
                </a:r>
                <a:r>
                  <a:rPr lang="en-US" sz="3200" dirty="0" smtClean="0"/>
                  <a:t>was partially funded through an </a:t>
                </a:r>
              </a:p>
              <a:p>
                <a:pPr algn="just"/>
                <a:r>
                  <a:rPr lang="en-US" sz="3200" dirty="0" smtClean="0"/>
                  <a:t>award from </a:t>
                </a:r>
                <a:r>
                  <a:rPr lang="en-US" sz="3200" dirty="0" smtClean="0"/>
                  <a:t>the Health Research Council of </a:t>
                </a:r>
              </a:p>
              <a:p>
                <a:pPr algn="just"/>
                <a:r>
                  <a:rPr lang="en-US" sz="3200" dirty="0" smtClean="0"/>
                  <a:t>New </a:t>
                </a:r>
                <a:r>
                  <a:rPr lang="en-US" sz="3200" dirty="0" smtClean="0"/>
                  <a:t>Zealand.</a:t>
                </a:r>
                <a:endParaRPr lang="en-US" sz="3200" dirty="0" smtClean="0"/>
              </a:p>
            </p:txBody>
          </p:sp>
          <p:pic>
            <p:nvPicPr>
              <p:cNvPr id="26" name="Picture 2" descr="http://www.whariki.ac.nz/massey/fms/Colleges/College%20of%20Humanities%20and%20Social%20Sciences/Shore/images/HRC%20FULL%20LOGO%20CMYK.jpg?59970E27272819F9A86F045DF03C4B7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92595" y="40836338"/>
                <a:ext cx="4121235" cy="1506206"/>
              </a:xfrm>
              <a:prstGeom prst="rect">
                <a:avLst/>
              </a:prstGeom>
              <a:noFill/>
              <a:extLst>
                <a:ext uri="{909E8E84-426E-40DD-AFC4-6F175D3DCCD1}">
                  <a14:hiddenFill xmlns:a14="http://schemas.microsoft.com/office/drawing/2010/main">
                    <a:solidFill>
                      <a:srgbClr val="FFFFFF"/>
                    </a:solidFill>
                  </a14:hiddenFill>
                </a:ext>
              </a:extLst>
            </p:spPr>
          </p:pic>
        </p:grpSp>
        <p:pic>
          <p:nvPicPr>
            <p:cNvPr id="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5626" y="40486382"/>
              <a:ext cx="2689025"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p:cNvGrpSpPr/>
          <p:nvPr/>
        </p:nvGrpSpPr>
        <p:grpSpPr>
          <a:xfrm>
            <a:off x="379387" y="17686376"/>
            <a:ext cx="29593208" cy="22511294"/>
            <a:chOff x="379387" y="17686376"/>
            <a:chExt cx="29593208" cy="22511294"/>
          </a:xfrm>
        </p:grpSpPr>
        <p:grpSp>
          <p:nvGrpSpPr>
            <p:cNvPr id="15" name="Group 14"/>
            <p:cNvGrpSpPr/>
            <p:nvPr/>
          </p:nvGrpSpPr>
          <p:grpSpPr>
            <a:xfrm>
              <a:off x="1715905" y="17686376"/>
              <a:ext cx="26848164" cy="17898774"/>
              <a:chOff x="1715905" y="17686376"/>
              <a:chExt cx="26848164" cy="17898774"/>
            </a:xfrm>
          </p:grpSpPr>
          <p:pic>
            <p:nvPicPr>
              <p:cNvPr id="28" name="Picture 27"/>
              <p:cNvPicPr>
                <a:picLocks noChangeAspect="1"/>
              </p:cNvPicPr>
              <p:nvPr/>
            </p:nvPicPr>
            <p:blipFill rotWithShape="1">
              <a:blip r:embed="rId5" cstate="print">
                <a:extLst>
                  <a:ext uri="{28A0092B-C50C-407E-A947-70E740481C1C}">
                    <a14:useLocalDpi xmlns:a14="http://schemas.microsoft.com/office/drawing/2010/main" val="0"/>
                  </a:ext>
                </a:extLst>
              </a:blip>
              <a:srcRect t="-193" b="193"/>
              <a:stretch/>
            </p:blipFill>
            <p:spPr>
              <a:xfrm>
                <a:off x="1715905" y="17686376"/>
                <a:ext cx="26848164" cy="17898774"/>
              </a:xfrm>
              <a:prstGeom prst="rect">
                <a:avLst/>
              </a:prstGeom>
              <a:ln w="57150">
                <a:noFill/>
              </a:ln>
              <a:effectLst>
                <a:innerShdw blurRad="63500" dist="50800" dir="2700000">
                  <a:prstClr val="black">
                    <a:alpha val="50000"/>
                  </a:prstClr>
                </a:innerShdw>
              </a:effectLst>
              <a:scene3d>
                <a:camera prst="orthographicFront"/>
                <a:lightRig rig="threePt" dir="t"/>
              </a:scene3d>
              <a:sp3d>
                <a:bevelT w="165100" prst="coolSlant"/>
              </a:sp3d>
            </p:spPr>
          </p:pic>
          <p:sp>
            <p:nvSpPr>
              <p:cNvPr id="11" name="TextBox 10"/>
              <p:cNvSpPr txBox="1"/>
              <p:nvPr/>
            </p:nvSpPr>
            <p:spPr>
              <a:xfrm>
                <a:off x="9307339" y="31341366"/>
                <a:ext cx="18794088" cy="2431435"/>
              </a:xfrm>
              <a:prstGeom prst="rect">
                <a:avLst/>
              </a:prstGeom>
              <a:noFill/>
            </p:spPr>
            <p:txBody>
              <a:bodyPr wrap="square" rtlCol="0">
                <a:spAutoFit/>
              </a:bodyPr>
              <a:lstStyle/>
              <a:p>
                <a:pPr algn="r"/>
                <a:r>
                  <a:rPr lang="en-NZ" sz="8000" b="1" dirty="0" smtClean="0">
                    <a:solidFill>
                      <a:schemeClr val="bg1"/>
                    </a:solidFill>
                  </a:rPr>
                  <a:t>Ta Kupenga</a:t>
                </a:r>
              </a:p>
              <a:p>
                <a:pPr algn="r"/>
                <a:r>
                  <a:rPr lang="en-NZ" sz="7200" b="1" dirty="0" smtClean="0">
                    <a:solidFill>
                      <a:schemeClr val="bg1"/>
                    </a:solidFill>
                  </a:rPr>
                  <a:t>Weaving a network of community connections</a:t>
                </a:r>
                <a:endParaRPr lang="en-NZ" sz="7200" b="1" dirty="0">
                  <a:solidFill>
                    <a:schemeClr val="bg1"/>
                  </a:solidFill>
                </a:endParaRPr>
              </a:p>
            </p:txBody>
          </p:sp>
        </p:grpSp>
        <p:sp>
          <p:nvSpPr>
            <p:cNvPr id="13" name="TextBox 12"/>
            <p:cNvSpPr txBox="1"/>
            <p:nvPr/>
          </p:nvSpPr>
          <p:spPr>
            <a:xfrm>
              <a:off x="20612595" y="34077670"/>
              <a:ext cx="9360000" cy="6120000"/>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85000">
                  <a:schemeClr val="bg1">
                    <a:lumMod val="95000"/>
                    <a:shade val="100000"/>
                    <a:satMod val="115000"/>
                  </a:schemeClr>
                </a:gs>
              </a:gsLst>
              <a:lin ang="16200000" scaled="1"/>
              <a:tileRect/>
            </a:gradFill>
            <a:scene3d>
              <a:camera prst="orthographicFront"/>
              <a:lightRig rig="threePt" dir="t"/>
            </a:scene3d>
            <a:sp3d>
              <a:bevelT w="165100" prst="coolSlant"/>
            </a:sp3d>
          </p:spPr>
          <p:txBody>
            <a:bodyPr wrap="square" lIns="252000" rIns="252000" rtlCol="0">
              <a:spAutoFit/>
            </a:bodyPr>
            <a:lstStyle/>
            <a:p>
              <a:pPr algn="just"/>
              <a:r>
                <a:rPr lang="en-NZ" sz="5400" b="1" dirty="0" smtClean="0"/>
                <a:t>Conclusion</a:t>
              </a:r>
            </a:p>
            <a:p>
              <a:pPr algn="just"/>
              <a:r>
                <a:rPr lang="en-NZ" sz="5400" dirty="0" smtClean="0"/>
                <a:t>Feedback </a:t>
              </a:r>
              <a:r>
                <a:rPr lang="en-NZ" sz="5400" dirty="0"/>
                <a:t>affirmed the utility of the resource across multiple contexts. </a:t>
              </a:r>
              <a:r>
                <a:rPr lang="en-NZ" sz="5400" dirty="0" smtClean="0"/>
                <a:t>It aims </a:t>
              </a:r>
              <a:r>
                <a:rPr lang="en-NZ" sz="5400" dirty="0"/>
                <a:t>to weave a network of relationships through shared occupation in order to support </a:t>
              </a:r>
              <a:r>
                <a:rPr lang="en-NZ" sz="5400" dirty="0" smtClean="0"/>
                <a:t>participation.</a:t>
              </a:r>
              <a:endParaRPr lang="en-NZ" sz="6000" dirty="0"/>
            </a:p>
          </p:txBody>
        </p:sp>
        <p:sp>
          <p:nvSpPr>
            <p:cNvPr id="21" name="TextBox 20"/>
            <p:cNvSpPr txBox="1"/>
            <p:nvPr/>
          </p:nvSpPr>
          <p:spPr>
            <a:xfrm>
              <a:off x="10027987" y="34077670"/>
              <a:ext cx="10224000" cy="6120000"/>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16200000" scaled="1"/>
              <a:tileRect/>
            </a:gradFill>
            <a:scene3d>
              <a:camera prst="orthographicFront"/>
              <a:lightRig rig="threePt" dir="t"/>
            </a:scene3d>
            <a:sp3d>
              <a:bevelT w="165100" prst="coolSlant"/>
            </a:sp3d>
          </p:spPr>
          <p:txBody>
            <a:bodyPr wrap="square" lIns="252000" rIns="252000" numCol="1" rtlCol="0">
              <a:spAutoFit/>
            </a:bodyPr>
            <a:lstStyle/>
            <a:p>
              <a:pPr algn="just"/>
              <a:r>
                <a:rPr lang="en-NZ" sz="5400" b="1" dirty="0" smtClean="0"/>
                <a:t>Discussion</a:t>
              </a:r>
            </a:p>
            <a:p>
              <a:pPr algn="just"/>
              <a:r>
                <a:rPr lang="en-NZ" sz="4800" dirty="0" smtClean="0"/>
                <a:t>The </a:t>
              </a:r>
              <a:r>
                <a:rPr lang="en-NZ" sz="4800" dirty="0"/>
                <a:t>participatory study </a:t>
              </a:r>
              <a:r>
                <a:rPr lang="en-NZ" sz="4800" dirty="0" smtClean="0"/>
                <a:t>endorsed the resource and supported it’s evolution so that it reflects </a:t>
              </a:r>
              <a:r>
                <a:rPr lang="en-NZ" sz="4800" dirty="0"/>
                <a:t>the context in which it will be applied. It provides evidence about how to enable children’s participation in shared occupations, by establishing community connections</a:t>
              </a:r>
              <a:r>
                <a:rPr lang="en-NZ" sz="4800" dirty="0" smtClean="0"/>
                <a:t>.</a:t>
              </a:r>
              <a:endParaRPr lang="en-NZ" sz="4800" dirty="0"/>
            </a:p>
          </p:txBody>
        </p:sp>
        <p:sp>
          <p:nvSpPr>
            <p:cNvPr id="22" name="TextBox 21"/>
            <p:cNvSpPr txBox="1"/>
            <p:nvPr/>
          </p:nvSpPr>
          <p:spPr>
            <a:xfrm>
              <a:off x="379387" y="34077670"/>
              <a:ext cx="9360000" cy="6120000"/>
            </a:xfrm>
            <a:prstGeom prst="rect">
              <a:avLst/>
            </a:prstGeom>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16200000" scaled="1"/>
              <a:tileRect/>
            </a:gradFill>
            <a:scene3d>
              <a:camera prst="orthographicFront"/>
              <a:lightRig rig="threePt" dir="t"/>
            </a:scene3d>
            <a:sp3d>
              <a:bevelT w="165100" prst="coolSlant"/>
            </a:sp3d>
          </p:spPr>
          <p:txBody>
            <a:bodyPr wrap="square" lIns="252000" rIns="252000" rtlCol="0">
              <a:spAutoFit/>
            </a:bodyPr>
            <a:lstStyle/>
            <a:p>
              <a:pPr algn="just">
                <a:spcAft>
                  <a:spcPts val="600"/>
                </a:spcAft>
              </a:pPr>
              <a:r>
                <a:rPr lang="en-NZ" sz="5400" b="1" dirty="0" smtClean="0"/>
                <a:t>Results</a:t>
              </a:r>
            </a:p>
            <a:p>
              <a:pPr algn="just">
                <a:spcAft>
                  <a:spcPts val="600"/>
                </a:spcAft>
              </a:pPr>
              <a:r>
                <a:rPr lang="en-NZ" sz="4800" dirty="0" smtClean="0"/>
                <a:t>Re-connecting </a:t>
              </a:r>
              <a:r>
                <a:rPr lang="en-NZ" sz="4800" dirty="0" smtClean="0"/>
                <a:t>with the community was likened to the traditional craft of net-weaving. Parents work with community members to gradually repair and extend their children’s connections, helping them go out into the world</a:t>
              </a:r>
              <a:r>
                <a:rPr lang="en-NZ" sz="4800" dirty="0" smtClean="0"/>
                <a:t>.</a:t>
              </a:r>
              <a:endParaRPr lang="en-NZ" sz="6000" dirty="0"/>
            </a:p>
          </p:txBody>
        </p:sp>
      </p:grpSp>
    </p:spTree>
    <p:extLst>
      <p:ext uri="{BB962C8B-B14F-4D97-AF65-F5344CB8AC3E}">
        <p14:creationId xmlns:p14="http://schemas.microsoft.com/office/powerpoint/2010/main" val="323048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740</TotalTime>
  <Words>408</Words>
  <Application>Microsoft Office PowerPoint</Application>
  <PresentationFormat>Custom</PresentationFormat>
  <Paragraphs>32</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AUT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margjone</dc:creator>
  <cp:lastModifiedBy>Clare Hocking</cp:lastModifiedBy>
  <cp:revision>71</cp:revision>
  <dcterms:created xsi:type="dcterms:W3CDTF">2014-05-10T02:51:05Z</dcterms:created>
  <dcterms:modified xsi:type="dcterms:W3CDTF">2014-05-31T17:13:32Z</dcterms:modified>
</cp:coreProperties>
</file>