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0" r:id="rId3"/>
    <p:sldId id="29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94" r:id="rId16"/>
    <p:sldId id="282" r:id="rId17"/>
    <p:sldId id="283" r:id="rId18"/>
    <p:sldId id="291" r:id="rId19"/>
    <p:sldId id="284" r:id="rId20"/>
    <p:sldId id="285" r:id="rId21"/>
    <p:sldId id="286" r:id="rId22"/>
    <p:sldId id="287" r:id="rId23"/>
    <p:sldId id="288" r:id="rId24"/>
    <p:sldId id="292" r:id="rId25"/>
    <p:sldId id="289" r:id="rId26"/>
    <p:sldId id="293" r:id="rId27"/>
  </p:sldIdLst>
  <p:sldSz cx="9144000" cy="6858000" type="screen4x3"/>
  <p:notesSz cx="6735763" cy="9866313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95DB76F3-7B87-496B-9DBC-BB072B8C243E}">
          <p14:sldIdLst>
            <p14:sldId id="256"/>
            <p14:sldId id="270"/>
            <p14:sldId id="290"/>
          </p14:sldIdLst>
        </p14:section>
        <p14:section name="Untitled Section" id="{71E97F57-758C-41FD-A77C-AE3EB2FD22CD}">
          <p14:sldIdLst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94"/>
            <p14:sldId id="282"/>
            <p14:sldId id="283"/>
            <p14:sldId id="291"/>
            <p14:sldId id="284"/>
            <p14:sldId id="285"/>
            <p14:sldId id="286"/>
            <p14:sldId id="287"/>
            <p14:sldId id="288"/>
            <p14:sldId id="292"/>
            <p14:sldId id="289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32" autoAdjust="0"/>
    <p:restoredTop sz="94660"/>
  </p:normalViewPr>
  <p:slideViewPr>
    <p:cSldViewPr>
      <p:cViewPr>
        <p:scale>
          <a:sx n="93" d="100"/>
          <a:sy n="93" d="100"/>
        </p:scale>
        <p:origin x="-1758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notesViewPr>
    <p:cSldViewPr>
      <p:cViewPr varScale="1">
        <p:scale>
          <a:sx n="83" d="100"/>
          <a:sy n="83" d="100"/>
        </p:scale>
        <p:origin x="-1908" y="-9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0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5" y="1"/>
            <a:ext cx="2918830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7FB2F9D-BF76-450A-B7C2-5D604430D284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NZ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0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D4E158C-51F4-4C98-8850-75DE580E6859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806763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CCE1F2-57B4-4822-A716-AEEA0F3751D9}" type="slidenum">
              <a:rPr lang="en-NZ" smtClean="0"/>
              <a:pPr/>
              <a:t>1</a:t>
            </a:fld>
            <a:endParaRPr lang="en-NZ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CCE1F2-57B4-4822-A716-AEEA0F3751D9}" type="slidenum">
              <a:rPr lang="en-NZ" smtClean="0"/>
              <a:pPr/>
              <a:t>2</a:t>
            </a:fld>
            <a:endParaRPr lang="en-NZ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EC8D7-107F-41AC-876C-4BFE725A96B1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57219-8247-4278-927F-4D2E141F02F1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ED6F8-12E4-402B-9F57-C4332E898A48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D02C5-E123-49C7-BAF8-783B39C80397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B3C5C-D26F-4982-B3C4-E3053CFAABA5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B4105-4A89-41D7-891B-A1A4F35E515B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DC75-4F5B-4E04-ACE6-10CF34435405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88D98-0A20-449A-85D4-A93A2FD421E5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5EBA6-3098-4D5D-BD68-AAF392CAFCA6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1E583-FD2C-4981-8160-347934858C11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32927-7A8E-4A30-B849-2A06C74A0404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CEB61-1475-4001-91B5-4F1760C50D4D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21468-DDC0-4688-8455-CF0093F998F7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C4868-1417-4973-A05B-1C12E4520997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426CE-BC8A-4BB2-A02D-27C764E0A77A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6C2DD-FF68-4FFA-83BD-704C8AA2EC3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E568D-F291-4A1D-9A88-269D30A49CEE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A637D-016A-4D33-8EF4-908DBF23453E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CCD3F-4877-4299-9CCF-6AD25E38976B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60987-248E-4B85-AECC-E26783015647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NZ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60741-986C-4151-B3C3-B9A4CDE36D6D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C15F6-D6EB-4228-A2D6-D47B37ADF2D9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Infinity Maori Medium" pitchFamily="50" charset="0"/>
                <a:cs typeface="+mn-cs"/>
              </a:defRPr>
            </a:lvl1pPr>
          </a:lstStyle>
          <a:p>
            <a:pPr>
              <a:defRPr/>
            </a:pPr>
            <a:fld id="{29CD23D0-C0C3-4E0F-9389-6F67CBED55DD}" type="datetimeFigureOut">
              <a:rPr lang="en-US"/>
              <a:pPr>
                <a:defRPr/>
              </a:pPr>
              <a:t>11/28/2013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Infinity Maori Medium" pitchFamily="50" charset="0"/>
                <a:cs typeface="+mn-cs"/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Infinity Maori Medium" pitchFamily="50" charset="0"/>
                <a:cs typeface="+mn-cs"/>
              </a:defRPr>
            </a:lvl1pPr>
          </a:lstStyle>
          <a:p>
            <a:pPr>
              <a:defRPr/>
            </a:pPr>
            <a:fld id="{90128771-6085-4787-90F9-7E6F69FA0BFD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Infinity Maori Medium" pitchFamily="50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Infinity Maori Mediu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Infinity Maori Medium" pitchFamily="50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Infinity Maori Medium" pitchFamily="50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Infinity Maori Medium" pitchFamily="50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Infinity Maori Medium" pitchFamily="50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Infinity Maori Medium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UT_LAW_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" y="-24"/>
            <a:ext cx="9195569" cy="6858024"/>
          </a:xfrm>
          <a:prstGeom prst="rect">
            <a:avLst/>
          </a:prstGeom>
        </p:spPr>
      </p:pic>
      <p:sp>
        <p:nvSpPr>
          <p:cNvPr id="2051" name="TextBox 8"/>
          <p:cNvSpPr txBox="1">
            <a:spLocks noChangeArrowheads="1"/>
          </p:cNvSpPr>
          <p:nvPr/>
        </p:nvSpPr>
        <p:spPr bwMode="auto">
          <a:xfrm>
            <a:off x="218804" y="417988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AU" sz="2800" b="1" dirty="0"/>
              <a:t>Judicial Anxiety: </a:t>
            </a:r>
            <a:endParaRPr lang="en-NZ" sz="2800" b="1" dirty="0"/>
          </a:p>
          <a:p>
            <a:r>
              <a:rPr lang="en-AU" sz="2800" b="1" dirty="0"/>
              <a:t>Customary International </a:t>
            </a:r>
            <a:r>
              <a:rPr lang="en-AU" sz="2800" b="1" dirty="0" smtClean="0"/>
              <a:t>Protection </a:t>
            </a:r>
            <a:r>
              <a:rPr lang="en-AU" sz="2800" b="1" dirty="0"/>
              <a:t>of Human Rights in the Domestic Arena </a:t>
            </a:r>
            <a:endParaRPr lang="en-NZ" sz="2800" b="1" dirty="0"/>
          </a:p>
        </p:txBody>
      </p:sp>
      <p:pic>
        <p:nvPicPr>
          <p:cNvPr id="16" name="Picture 15" descr="AUTlaw_CMYK_rev_high.jpg"/>
          <p:cNvPicPr>
            <a:picLocks noChangeAspect="1"/>
          </p:cNvPicPr>
          <p:nvPr/>
        </p:nvPicPr>
        <p:blipFill>
          <a:blip r:embed="rId4"/>
          <a:srcRect t="10969" b="10683"/>
          <a:stretch>
            <a:fillRect/>
          </a:stretch>
        </p:blipFill>
        <p:spPr>
          <a:xfrm>
            <a:off x="2494459" y="5072074"/>
            <a:ext cx="4577871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2" y="404664"/>
            <a:ext cx="7488833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Current regime in New Zealand:</a:t>
            </a:r>
            <a:endParaRPr lang="en-US" dirty="0">
              <a:ea typeface="ＭＳ Ｐゴシック" pitchFamily="-106" charset="-128"/>
            </a:endParaRPr>
          </a:p>
          <a:p>
            <a:pPr marL="0" indent="0"/>
            <a:r>
              <a:rPr lang="en-AU" dirty="0" smtClean="0">
                <a:ea typeface="ＭＳ Ｐゴシック" pitchFamily="-106" charset="-128"/>
              </a:rPr>
              <a:t> 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/>
              <a:t>S</a:t>
            </a:r>
            <a:r>
              <a:rPr lang="en-US" dirty="0" smtClean="0"/>
              <a:t>hareholders </a:t>
            </a:r>
            <a:r>
              <a:rPr lang="en-US" dirty="0"/>
              <a:t>can </a:t>
            </a:r>
            <a:r>
              <a:rPr lang="en-US" dirty="0" smtClean="0"/>
              <a:t>only bring personal actions </a:t>
            </a:r>
            <a:r>
              <a:rPr lang="en-US" dirty="0"/>
              <a:t>against directors for duties owed to them </a:t>
            </a:r>
            <a:r>
              <a:rPr lang="en-US" dirty="0" smtClean="0"/>
              <a:t>personally: ss </a:t>
            </a:r>
            <a:r>
              <a:rPr lang="en-US" dirty="0"/>
              <a:t>169(1) and (3)(a)-(c</a:t>
            </a:r>
            <a:r>
              <a:rPr lang="en-US" dirty="0" smtClean="0"/>
              <a:t>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/>
              <a:t>D</a:t>
            </a:r>
            <a:r>
              <a:rPr lang="en-US" dirty="0" smtClean="0"/>
              <a:t>uty </a:t>
            </a:r>
            <a:r>
              <a:rPr lang="en-US" dirty="0"/>
              <a:t>to supervise the share register (s 90), duty to disclose interests (s 140) and duty to disclose share dealings (s 148</a:t>
            </a:r>
            <a:r>
              <a:rPr lang="en-US" dirty="0" smtClean="0"/>
              <a:t>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P</a:t>
            </a:r>
            <a:r>
              <a:rPr lang="en-US" dirty="0" smtClean="0"/>
              <a:t>ersonal </a:t>
            </a:r>
            <a:r>
              <a:rPr lang="en-US" dirty="0"/>
              <a:t>litigation cannot be brought for breaches of directors' duties owed to the </a:t>
            </a:r>
            <a:r>
              <a:rPr lang="en-US" dirty="0" smtClean="0"/>
              <a:t>company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S</a:t>
            </a:r>
            <a:r>
              <a:rPr lang="en-US" dirty="0" smtClean="0"/>
              <a:t>hareholders may bring </a:t>
            </a:r>
            <a:r>
              <a:rPr lang="en-US" dirty="0"/>
              <a:t>a derivate action for a breach of directors' duties </a:t>
            </a:r>
            <a:r>
              <a:rPr lang="en-US" dirty="0" smtClean="0"/>
              <a:t>under s 165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Need leave of the court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D</a:t>
            </a:r>
            <a:r>
              <a:rPr lang="en-US" dirty="0" smtClean="0"/>
              <a:t>iscretionary </a:t>
            </a:r>
            <a:r>
              <a:rPr lang="en-US" dirty="0"/>
              <a:t>factors stated in s 165(2</a:t>
            </a:r>
            <a:r>
              <a:rPr lang="en-US" dirty="0" smtClean="0"/>
              <a:t>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s </a:t>
            </a:r>
            <a:r>
              <a:rPr lang="en-US" dirty="0"/>
              <a:t>165(3) </a:t>
            </a:r>
            <a:r>
              <a:rPr lang="en-US" dirty="0" smtClean="0"/>
              <a:t>requires (i) company </a:t>
            </a:r>
            <a:r>
              <a:rPr lang="en-US" dirty="0"/>
              <a:t>does not </a:t>
            </a:r>
            <a:r>
              <a:rPr lang="en-US" dirty="0" smtClean="0"/>
              <a:t>intend </a:t>
            </a:r>
            <a:r>
              <a:rPr lang="en-US" dirty="0"/>
              <a:t>to bring </a:t>
            </a:r>
            <a:r>
              <a:rPr lang="en-US" dirty="0" smtClean="0"/>
              <a:t>the </a:t>
            </a:r>
            <a:r>
              <a:rPr lang="en-US" dirty="0"/>
              <a:t>proceedings and </a:t>
            </a:r>
            <a:r>
              <a:rPr lang="en-US" dirty="0" smtClean="0"/>
              <a:t>(ii) company’s interests not </a:t>
            </a:r>
            <a:r>
              <a:rPr lang="en-US" dirty="0"/>
              <a:t>be left to </a:t>
            </a:r>
            <a:r>
              <a:rPr lang="en-US" dirty="0" smtClean="0"/>
              <a:t>directors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L</a:t>
            </a:r>
            <a:r>
              <a:rPr lang="en-US" dirty="0" smtClean="0"/>
              <a:t>itigation </a:t>
            </a:r>
            <a:r>
              <a:rPr lang="en-US" dirty="0"/>
              <a:t>is </a:t>
            </a:r>
            <a:r>
              <a:rPr lang="en-US" dirty="0" smtClean="0"/>
              <a:t>costly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A</a:t>
            </a:r>
            <a:r>
              <a:rPr lang="en-US" dirty="0" smtClean="0"/>
              <a:t>ny </a:t>
            </a:r>
            <a:r>
              <a:rPr lang="en-US" dirty="0"/>
              <a:t>compensation </a:t>
            </a:r>
            <a:r>
              <a:rPr lang="en-US" dirty="0" smtClean="0"/>
              <a:t>is </a:t>
            </a:r>
            <a:r>
              <a:rPr lang="en-US" dirty="0"/>
              <a:t>paid to the company, not the </a:t>
            </a:r>
            <a:r>
              <a:rPr lang="en-US" dirty="0" smtClean="0"/>
              <a:t>shareholder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Typically shareholders only learn of the conduct post </a:t>
            </a:r>
            <a:r>
              <a:rPr lang="en-US" dirty="0"/>
              <a:t>the </a:t>
            </a:r>
            <a:r>
              <a:rPr lang="en-US" dirty="0" smtClean="0"/>
              <a:t>breach</a:t>
            </a:r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178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>
                <a:ea typeface="ＭＳ Ｐゴシック" pitchFamily="-106" charset="-128"/>
              </a:rPr>
              <a:t>Current regime in New Zealand</a:t>
            </a:r>
            <a:r>
              <a:rPr lang="en-US" b="1" dirty="0" smtClean="0">
                <a:ea typeface="ＭＳ Ｐゴシック" pitchFamily="-106" charset="-128"/>
              </a:rPr>
              <a:t>:</a:t>
            </a:r>
            <a:endParaRPr lang="en-US" dirty="0">
              <a:ea typeface="ＭＳ Ｐゴシック" pitchFamily="-106" charset="-128"/>
            </a:endParaRPr>
          </a:p>
          <a:p>
            <a:pPr marL="0" indent="0"/>
            <a:r>
              <a:rPr lang="en-AU" dirty="0">
                <a:ea typeface="ＭＳ Ｐゴシック" pitchFamily="-106" charset="-128"/>
              </a:rPr>
              <a:t> 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>
                <a:ea typeface="ＭＳ Ｐゴシック" pitchFamily="-106" charset="-128"/>
              </a:rPr>
              <a:t> </a:t>
            </a:r>
            <a:r>
              <a:rPr lang="en-US" dirty="0"/>
              <a:t>FMA cannot enforce even </a:t>
            </a:r>
            <a:r>
              <a:rPr lang="en-US" dirty="0" smtClean="0"/>
              <a:t>the statutory directors</a:t>
            </a:r>
            <a:r>
              <a:rPr lang="en-US" dirty="0"/>
              <a:t>' </a:t>
            </a:r>
            <a:r>
              <a:rPr lang="en-US" dirty="0" smtClean="0"/>
              <a:t>duties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N</a:t>
            </a:r>
            <a:r>
              <a:rPr lang="en-US" dirty="0" smtClean="0"/>
              <a:t>o </a:t>
            </a:r>
            <a:r>
              <a:rPr lang="en-US" dirty="0"/>
              <a:t>power to litigate seeking compensation for the </a:t>
            </a:r>
            <a:r>
              <a:rPr lang="en-US" dirty="0" smtClean="0"/>
              <a:t>company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No power to seek </a:t>
            </a:r>
            <a:r>
              <a:rPr lang="en-US" dirty="0"/>
              <a:t>a civil </a:t>
            </a:r>
            <a:r>
              <a:rPr lang="en-US" dirty="0" smtClean="0"/>
              <a:t>penalty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No power to commence </a:t>
            </a:r>
            <a:r>
              <a:rPr lang="en-US" dirty="0"/>
              <a:t>criminal proceedings even for the most serious breaches</a:t>
            </a:r>
            <a:r>
              <a:rPr lang="en-US" dirty="0" smtClean="0"/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P</a:t>
            </a:r>
            <a:r>
              <a:rPr lang="en-US" dirty="0" smtClean="0"/>
              <a:t>owers </a:t>
            </a:r>
            <a:r>
              <a:rPr lang="en-US" dirty="0"/>
              <a:t>to initiate civil actions are limited to contraventions of the Securities </a:t>
            </a:r>
            <a:r>
              <a:rPr lang="en-US" dirty="0" smtClean="0"/>
              <a:t>legislation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No power to </a:t>
            </a:r>
            <a:r>
              <a:rPr lang="en-US" dirty="0"/>
              <a:t>bring </a:t>
            </a:r>
            <a:r>
              <a:rPr lang="en-US" dirty="0" smtClean="0"/>
              <a:t>civil actions for </a:t>
            </a:r>
            <a:r>
              <a:rPr lang="en-US" dirty="0"/>
              <a:t>breaches of the Companies Act </a:t>
            </a:r>
            <a:r>
              <a:rPr lang="en-US" dirty="0" smtClean="0"/>
              <a:t>1993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Power to commence criminal proceedings for offences </a:t>
            </a:r>
            <a:r>
              <a:rPr lang="en-US" dirty="0"/>
              <a:t>under the Securities Act 1978 </a:t>
            </a: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Power to commence criminal proceedings for offences </a:t>
            </a:r>
            <a:r>
              <a:rPr lang="en-US" dirty="0" smtClean="0"/>
              <a:t>under </a:t>
            </a:r>
            <a:r>
              <a:rPr lang="en-US" dirty="0"/>
              <a:t>s 373 Companies Act </a:t>
            </a:r>
            <a:r>
              <a:rPr lang="en-US" dirty="0" smtClean="0"/>
              <a:t>1993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But s 373 does not include directors’ duties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Companies Act 1993 includes powers to disqualify directors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</a:t>
            </a:r>
            <a:r>
              <a:rPr lang="en-US" dirty="0" smtClean="0">
                <a:ea typeface="ＭＳ Ｐゴシック" pitchFamily="-106" charset="-128"/>
              </a:rPr>
              <a:t>But only limited availability for breaches of directors’ duties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dirty="0" smtClean="0"/>
              <a:t> Directors' duty regime is a private enforcement regime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51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Reform Proposals: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A number of reviews in light of </a:t>
            </a:r>
            <a:r>
              <a:rPr lang="en-US" dirty="0"/>
              <a:t>the GFC and the </a:t>
            </a:r>
            <a:r>
              <a:rPr lang="en-US" dirty="0" smtClean="0"/>
              <a:t>failure </a:t>
            </a:r>
            <a:r>
              <a:rPr lang="en-US" dirty="0"/>
              <a:t>of many New Zealand finance companies </a:t>
            </a: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Ministry </a:t>
            </a:r>
            <a:r>
              <a:rPr lang="en-US" dirty="0"/>
              <a:t>of Economic </a:t>
            </a:r>
            <a:r>
              <a:rPr lang="en-US" dirty="0" smtClean="0"/>
              <a:t>Development, Review </a:t>
            </a:r>
            <a:r>
              <a:rPr lang="en-US" dirty="0"/>
              <a:t>of Securities Law </a:t>
            </a:r>
            <a:r>
              <a:rPr lang="en-US" dirty="0" smtClean="0"/>
              <a:t>Discussion Paper (June 2010)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Office of the Minister of </a:t>
            </a:r>
            <a:r>
              <a:rPr lang="en-US" dirty="0" smtClean="0"/>
              <a:t>Commerce, </a:t>
            </a:r>
            <a:r>
              <a:rPr lang="en-US" dirty="0"/>
              <a:t>Cabinet Paper to the Chair of the Cabinet Economic Growth and Infrastructure Committee: Securities Law Reform (February 2011) </a:t>
            </a: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>
                <a:ea typeface="ＭＳ Ｐゴシック" pitchFamily="-106" charset="-128"/>
              </a:rPr>
              <a:t> </a:t>
            </a:r>
            <a:r>
              <a:rPr lang="en-US" dirty="0"/>
              <a:t>Commerce Minister’s </a:t>
            </a:r>
            <a:r>
              <a:rPr lang="en-US" dirty="0" smtClean="0"/>
              <a:t>announcement of </a:t>
            </a:r>
            <a:r>
              <a:rPr lang="en-US" dirty="0"/>
              <a:t>a comprehensive review of securities laws</a:t>
            </a:r>
            <a:r>
              <a:rPr lang="en-AU" dirty="0" smtClean="0">
                <a:ea typeface="ＭＳ Ｐゴシック" pitchFamily="-106" charset="-128"/>
              </a:rPr>
              <a:t> (</a:t>
            </a:r>
            <a:r>
              <a:rPr lang="en-US" dirty="0" smtClean="0"/>
              <a:t>17 </a:t>
            </a:r>
            <a:r>
              <a:rPr lang="en-US" dirty="0"/>
              <a:t>March </a:t>
            </a:r>
            <a:r>
              <a:rPr lang="en-US" dirty="0" smtClean="0"/>
              <a:t>2011)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Office </a:t>
            </a:r>
            <a:r>
              <a:rPr lang="en-US" dirty="0"/>
              <a:t>of the Minister of </a:t>
            </a:r>
            <a:r>
              <a:rPr lang="en-US" dirty="0" smtClean="0"/>
              <a:t>Commerce, </a:t>
            </a:r>
            <a:r>
              <a:rPr lang="en-US" dirty="0"/>
              <a:t>Cabinet Paper to the Chair of the Cabinet Economic Growth and Infrastructure Committee: Securities Law Reform </a:t>
            </a:r>
            <a:r>
              <a:rPr lang="en-US" dirty="0" smtClean="0"/>
              <a:t>– Additional Policy Decisions and Costings (May 2011)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Companies and Limited Partnership Amendment Bill </a:t>
            </a:r>
            <a:r>
              <a:rPr lang="en-US" dirty="0" smtClean="0"/>
              <a:t>2011, s 138A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Referred to Commerce Committee, Report (11 December 2012)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House of Representatives, Supplementary Order Paper (5 June 2013</a:t>
            </a:r>
            <a:r>
              <a:rPr lang="en-US" dirty="0" smtClean="0">
                <a:ea typeface="ＭＳ Ｐゴシック" pitchFamily="-106" charset="-128"/>
              </a:rPr>
              <a:t>)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House of Representatives, Supplementary Order Paper </a:t>
            </a:r>
            <a:r>
              <a:rPr lang="en-US" dirty="0" smtClean="0">
                <a:ea typeface="ＭＳ Ｐゴシック" pitchFamily="-106" charset="-128"/>
              </a:rPr>
              <a:t>(19 November 2013</a:t>
            </a:r>
            <a:r>
              <a:rPr lang="en-US" dirty="0">
                <a:ea typeface="ＭＳ Ｐゴシック" pitchFamily="-106" charset="-128"/>
              </a:rPr>
              <a:t>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424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4829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Reform proposals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 smtClean="0">
                <a:ea typeface="ＭＳ Ｐゴシック" pitchFamily="-106" charset="-128"/>
              </a:rPr>
              <a:t> </a:t>
            </a:r>
            <a:r>
              <a:rPr lang="en-US" dirty="0" smtClean="0"/>
              <a:t>“[P]</a:t>
            </a:r>
            <a:r>
              <a:rPr lang="en-US" dirty="0" err="1" smtClean="0"/>
              <a:t>otential</a:t>
            </a:r>
            <a:r>
              <a:rPr lang="en-US" dirty="0" smtClean="0"/>
              <a:t> </a:t>
            </a:r>
            <a:r>
              <a:rPr lang="en-US" dirty="0"/>
              <a:t>for substantial harm to individual and public interests from directors breaching their duties …” </a:t>
            </a: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NZ" dirty="0" smtClean="0">
                <a:ea typeface="ＭＳ Ｐゴシック" pitchFamily="-106" charset="-128"/>
              </a:rPr>
              <a:t>Need for </a:t>
            </a:r>
            <a:r>
              <a:rPr lang="en-US" dirty="0" smtClean="0"/>
              <a:t>regulatory </a:t>
            </a:r>
            <a:r>
              <a:rPr lang="en-US" dirty="0"/>
              <a:t>regime </a:t>
            </a:r>
            <a:r>
              <a:rPr lang="en-US" dirty="0" smtClean="0"/>
              <a:t>that encourages </a:t>
            </a:r>
            <a:r>
              <a:rPr lang="en-US" dirty="0"/>
              <a:t>directors </a:t>
            </a:r>
            <a:r>
              <a:rPr lang="en-US" dirty="0" smtClean="0"/>
              <a:t>"to </a:t>
            </a:r>
            <a:r>
              <a:rPr lang="en-US" dirty="0"/>
              <a:t>act in socially appropriate way" </a:t>
            </a:r>
            <a:r>
              <a:rPr lang="en-NZ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 smtClean="0">
                <a:ea typeface="ＭＳ Ｐゴシック" pitchFamily="-106" charset="-128"/>
              </a:rPr>
              <a:t> Need to </a:t>
            </a:r>
            <a:r>
              <a:rPr lang="en-US" dirty="0" smtClean="0"/>
              <a:t>ensure </a:t>
            </a:r>
            <a:r>
              <a:rPr lang="en-US" dirty="0"/>
              <a:t>there are remedies for those </a:t>
            </a:r>
            <a:r>
              <a:rPr lang="en-US" dirty="0" smtClean="0"/>
              <a:t>"who </a:t>
            </a:r>
            <a:r>
              <a:rPr lang="en-US" dirty="0"/>
              <a:t>are adversely affected </a:t>
            </a:r>
            <a:r>
              <a:rPr lang="en-US" dirty="0" smtClean="0"/>
              <a:t>by contraventions </a:t>
            </a:r>
            <a:r>
              <a:rPr lang="en-US" dirty="0"/>
              <a:t>of the duties" </a:t>
            </a:r>
            <a:endParaRPr lang="en-NZ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U</a:t>
            </a:r>
            <a:r>
              <a:rPr lang="en-US" dirty="0" smtClean="0"/>
              <a:t>nder-enforcement </a:t>
            </a:r>
            <a:r>
              <a:rPr lang="en-US" dirty="0"/>
              <a:t>of directors' duties under the current New Zealand regime</a:t>
            </a:r>
            <a:r>
              <a:rPr lang="en-NZ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Introduce </a:t>
            </a:r>
            <a:r>
              <a:rPr lang="en-US" dirty="0"/>
              <a:t>an "escalating hierarchy of </a:t>
            </a:r>
            <a:r>
              <a:rPr lang="en-US" dirty="0" smtClean="0"/>
              <a:t>liability"</a:t>
            </a:r>
            <a:r>
              <a:rPr lang="en-NZ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NZ" dirty="0" smtClean="0">
                <a:ea typeface="ＭＳ Ｐゴシック" pitchFamily="-106" charset="-128"/>
              </a:rPr>
              <a:t>Need </a:t>
            </a:r>
            <a:r>
              <a:rPr lang="en-NZ" dirty="0">
                <a:ea typeface="ＭＳ Ｐゴシック" pitchFamily="-106" charset="-128"/>
              </a:rPr>
              <a:t>for </a:t>
            </a:r>
            <a:r>
              <a:rPr lang="en-US" dirty="0"/>
              <a:t>public enforcement of directors' duties</a:t>
            </a:r>
            <a:endParaRPr lang="en-NZ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FMA and Registar of Companies </a:t>
            </a:r>
            <a:r>
              <a:rPr lang="en-US" dirty="0" smtClean="0"/>
              <a:t>to have </a:t>
            </a:r>
            <a:r>
              <a:rPr lang="en-US" dirty="0"/>
              <a:t>the ability to enforce egregious breaches of </a:t>
            </a:r>
            <a:r>
              <a:rPr lang="en-US" dirty="0" smtClean="0"/>
              <a:t>specified </a:t>
            </a:r>
            <a:r>
              <a:rPr lang="en-US" dirty="0"/>
              <a:t>directors </a:t>
            </a:r>
            <a:r>
              <a:rPr lang="en-US" dirty="0" smtClean="0"/>
              <a:t>duties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Egregious breaches: "</a:t>
            </a:r>
            <a:r>
              <a:rPr lang="en-US" dirty="0"/>
              <a:t>deliberate or </a:t>
            </a:r>
            <a:r>
              <a:rPr lang="en-US" dirty="0" smtClean="0"/>
              <a:t>reckless”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Criminal offences attracting possibly substantial </a:t>
            </a:r>
            <a:r>
              <a:rPr lang="en-US" dirty="0" smtClean="0"/>
              <a:t>fines or considerable </a:t>
            </a:r>
            <a:r>
              <a:rPr lang="en-US" dirty="0"/>
              <a:t>terms of imprisonment </a:t>
            </a:r>
            <a:r>
              <a:rPr lang="en-US" dirty="0" smtClean="0"/>
              <a:t>to </a:t>
            </a:r>
            <a:r>
              <a:rPr lang="en-US" dirty="0"/>
              <a:t>both punish and </a:t>
            </a:r>
            <a:r>
              <a:rPr lang="en-US" dirty="0" smtClean="0"/>
              <a:t>deter</a:t>
            </a: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75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6462465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Reform proposals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dirty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R</a:t>
            </a:r>
            <a:r>
              <a:rPr lang="en-US" dirty="0" smtClean="0"/>
              <a:t>ecommendation </a:t>
            </a:r>
            <a:r>
              <a:rPr lang="en-US" dirty="0"/>
              <a:t>to </a:t>
            </a:r>
            <a:r>
              <a:rPr lang="en-US" dirty="0" smtClean="0"/>
              <a:t>criminalize confined </a:t>
            </a:r>
            <a:r>
              <a:rPr lang="en-US" dirty="0"/>
              <a:t>to </a:t>
            </a:r>
            <a:r>
              <a:rPr lang="en-US" dirty="0" smtClean="0"/>
              <a:t>the </a:t>
            </a:r>
            <a:r>
              <a:rPr lang="en-US" dirty="0"/>
              <a:t>duty to act in good faith and in the best interests of the company (ss 131 and 138A(1)) and reckless trading (ss 145 and </a:t>
            </a:r>
            <a:r>
              <a:rPr lang="en-US" dirty="0" smtClean="0"/>
              <a:t>(138A(2)) now 380(4)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In Australia also the </a:t>
            </a:r>
            <a:r>
              <a:rPr lang="en-US" dirty="0"/>
              <a:t>proper purposes doctrine (s 181(1)(b) and 184(1)(d)) </a:t>
            </a:r>
            <a:r>
              <a:rPr lang="en-US" dirty="0" smtClean="0"/>
              <a:t>and </a:t>
            </a:r>
            <a:r>
              <a:rPr lang="en-US" dirty="0"/>
              <a:t>improper use of position or corporate information (ss 182, 183 and 184(2) and (3</a:t>
            </a:r>
            <a:r>
              <a:rPr lang="en-US" dirty="0" smtClean="0"/>
              <a:t>))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Discussion </a:t>
            </a:r>
            <a:r>
              <a:rPr lang="en-US" dirty="0"/>
              <a:t>paper identified </a:t>
            </a:r>
            <a:r>
              <a:rPr lang="en-US" dirty="0" smtClean="0"/>
              <a:t>“</a:t>
            </a:r>
            <a:r>
              <a:rPr lang="en-US" dirty="0" smtClean="0"/>
              <a:t>undesirable </a:t>
            </a:r>
            <a:r>
              <a:rPr lang="en-US" dirty="0"/>
              <a:t>conduct by </a:t>
            </a:r>
            <a:r>
              <a:rPr lang="en-US" dirty="0" smtClean="0"/>
              <a:t>directors” beyond just these two duties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934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433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Reform proposals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dirty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Watson: s 133, </a:t>
            </a:r>
            <a:r>
              <a:rPr lang="en-US" dirty="0"/>
              <a:t>the proper purposes </a:t>
            </a:r>
            <a:r>
              <a:rPr lang="en-US" dirty="0" smtClean="0"/>
              <a:t>doctrine, is "misunderstood </a:t>
            </a:r>
            <a:r>
              <a:rPr lang="en-US" dirty="0"/>
              <a:t>and rarely </a:t>
            </a:r>
            <a:r>
              <a:rPr lang="en-US" dirty="0" smtClean="0"/>
              <a:t>enforced”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W</a:t>
            </a:r>
            <a:r>
              <a:rPr lang="en-US" dirty="0" smtClean="0"/>
              <a:t>ealth </a:t>
            </a:r>
            <a:r>
              <a:rPr lang="en-US" dirty="0"/>
              <a:t>of English and Australian case law </a:t>
            </a:r>
            <a:r>
              <a:rPr lang="en-US" dirty="0" smtClean="0"/>
              <a:t>but does </a:t>
            </a:r>
            <a:r>
              <a:rPr lang="en-US" dirty="0"/>
              <a:t>not appear to be a criminal prosecution of </a:t>
            </a:r>
            <a:r>
              <a:rPr lang="en-US" dirty="0" smtClean="0"/>
              <a:t>ss </a:t>
            </a:r>
            <a:r>
              <a:rPr lang="en-US" dirty="0"/>
              <a:t>181(1)(b) and </a:t>
            </a:r>
            <a:r>
              <a:rPr lang="en-US" dirty="0" smtClean="0"/>
              <a:t>184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/>
              <a:t>New Zealand statutory equivalent to the Australian prohibition of an improper use of position (s 182</a:t>
            </a:r>
            <a:r>
              <a:rPr lang="en-US" dirty="0" smtClean="0"/>
              <a:t>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There is a </a:t>
            </a:r>
            <a:r>
              <a:rPr lang="en-US" dirty="0" smtClean="0"/>
              <a:t>New </a:t>
            </a:r>
            <a:r>
              <a:rPr lang="en-US" dirty="0"/>
              <a:t>Zealand equivalent to the prohibition of an improper use of corporate </a:t>
            </a:r>
            <a:r>
              <a:rPr lang="en-US" dirty="0" smtClean="0"/>
              <a:t>information, s 145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No explanation why excluded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Strange given proposals based on Australian regime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leading case on the application of s 184, </a:t>
            </a:r>
            <a:r>
              <a:rPr lang="en-US" i="1" dirty="0"/>
              <a:t>ASIC v </a:t>
            </a:r>
            <a:r>
              <a:rPr lang="en-US" i="1" dirty="0" smtClean="0"/>
              <a:t>Adler</a:t>
            </a:r>
            <a:r>
              <a:rPr lang="en-US" dirty="0" smtClean="0"/>
              <a:t>, included </a:t>
            </a:r>
            <a:r>
              <a:rPr lang="en-US" dirty="0"/>
              <a:t>criminal breaches of ss 182, 183 and 184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949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2834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Reform proposals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dirty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D</a:t>
            </a:r>
            <a:r>
              <a:rPr lang="en-US" dirty="0" smtClean="0"/>
              <a:t>ecision </a:t>
            </a:r>
            <a:r>
              <a:rPr lang="en-US" dirty="0"/>
              <a:t>to introduce criminal sanctions for certain directors' duties was coupled with a rejection of a concurrent </a:t>
            </a:r>
            <a:r>
              <a:rPr lang="en-US" dirty="0" smtClean="0"/>
              <a:t>a </a:t>
            </a:r>
            <a:r>
              <a:rPr lang="en-US" dirty="0"/>
              <a:t>civil penalty regime</a:t>
            </a:r>
            <a:endParaRPr lang="en-NZ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C</a:t>
            </a:r>
            <a:r>
              <a:rPr lang="en-US" dirty="0" smtClean="0"/>
              <a:t>ivil </a:t>
            </a:r>
            <a:r>
              <a:rPr lang="en-US" dirty="0"/>
              <a:t>penalties "would result in too great a risk of people being deterred from taking on </a:t>
            </a:r>
            <a:r>
              <a:rPr lang="en-US" dirty="0" smtClean="0"/>
              <a:t>directorships"</a:t>
            </a:r>
            <a:r>
              <a:rPr lang="en-US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Civil penalties </a:t>
            </a:r>
            <a:r>
              <a:rPr lang="en-US" dirty="0" smtClean="0"/>
              <a:t>would </a:t>
            </a:r>
            <a:r>
              <a:rPr lang="en-US" dirty="0"/>
              <a:t>be inappropriate as it would involve the regulator "second-guessing the soundness of directors' business </a:t>
            </a:r>
            <a:r>
              <a:rPr lang="en-US" dirty="0" smtClean="0"/>
              <a:t>decisions”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Both points addressed later in context of arguments for/against reform</a:t>
            </a: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25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433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Arguments against reform: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dirty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D</a:t>
            </a:r>
            <a:r>
              <a:rPr lang="en-US" dirty="0" smtClean="0"/>
              <a:t>ifficult </a:t>
            </a:r>
            <a:r>
              <a:rPr lang="en-US" dirty="0"/>
              <a:t>to distinguish </a:t>
            </a:r>
            <a:r>
              <a:rPr lang="en-US" dirty="0" smtClean="0"/>
              <a:t>“</a:t>
            </a:r>
            <a:r>
              <a:rPr lang="en-US" dirty="0"/>
              <a:t>decisions that turn out badly from bad decisions</a:t>
            </a:r>
            <a:r>
              <a:rPr lang="en-US" dirty="0" smtClean="0"/>
              <a:t>”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 smtClean="0">
                <a:ea typeface="ＭＳ Ｐゴシック" pitchFamily="-106" charset="-128"/>
              </a:rPr>
              <a:t> </a:t>
            </a:r>
            <a:r>
              <a:rPr lang="en-US" dirty="0"/>
              <a:t>D</a:t>
            </a:r>
            <a:r>
              <a:rPr lang="en-US" dirty="0" smtClean="0"/>
              <a:t>irectors </a:t>
            </a:r>
            <a:r>
              <a:rPr lang="en-US" dirty="0"/>
              <a:t>might be unfairly held liable when things go wrong</a:t>
            </a:r>
            <a:r>
              <a:rPr lang="en-US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First, </a:t>
            </a:r>
            <a:r>
              <a:rPr lang="en-US" dirty="0"/>
              <a:t>a high threshold has not be met before criminal prosecution is even a possibility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/>
              <a:t>Sections 138A(1) and 380(4) requires </a:t>
            </a:r>
            <a:r>
              <a:rPr lang="en-US" dirty="0"/>
              <a:t>knowledge of the serious </a:t>
            </a:r>
            <a:r>
              <a:rPr lang="en-US" dirty="0" smtClean="0"/>
              <a:t>consequences of </a:t>
            </a:r>
            <a:r>
              <a:rPr lang="en-US" dirty="0"/>
              <a:t>the </a:t>
            </a:r>
            <a:r>
              <a:rPr lang="en-US" dirty="0" smtClean="0"/>
              <a:t>breach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Second, the onus of proof lies with FMA</a:t>
            </a:r>
            <a:endParaRPr lang="en-NZ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S</a:t>
            </a:r>
            <a:r>
              <a:rPr lang="en-US" dirty="0" smtClean="0"/>
              <a:t>tandard </a:t>
            </a:r>
            <a:r>
              <a:rPr lang="en-US" dirty="0"/>
              <a:t>of proof will be beyond reasonable </a:t>
            </a:r>
            <a:r>
              <a:rPr lang="en-US" dirty="0" smtClean="0"/>
              <a:t>doubt</a:t>
            </a:r>
            <a:r>
              <a:rPr lang="en-US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Third, </a:t>
            </a:r>
            <a:r>
              <a:rPr lang="en-US" dirty="0"/>
              <a:t>the threat of </a:t>
            </a:r>
            <a:r>
              <a:rPr lang="en-US" dirty="0" smtClean="0"/>
              <a:t>criminal proceedings is equally </a:t>
            </a:r>
            <a:r>
              <a:rPr lang="en-US" dirty="0"/>
              <a:t>applicable to cases involving ‘non-director’ decision </a:t>
            </a:r>
            <a:r>
              <a:rPr lang="en-US" dirty="0" smtClean="0"/>
              <a:t>makers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Why should directors be treated differently?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27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4829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>
                <a:ea typeface="ＭＳ Ｐゴシック" pitchFamily="-106" charset="-128"/>
              </a:rPr>
              <a:t>Arguments against reform: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106" charset="-128"/>
              </a:rPr>
              <a:t> </a:t>
            </a:r>
            <a:endParaRPr lang="en-US" dirty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Will </a:t>
            </a:r>
            <a:r>
              <a:rPr lang="en-US" dirty="0" smtClean="0"/>
              <a:t>discourage </a:t>
            </a:r>
            <a:r>
              <a:rPr lang="en-US" dirty="0"/>
              <a:t>reasonable risk </a:t>
            </a:r>
            <a:r>
              <a:rPr lang="en-US" dirty="0" smtClean="0"/>
              <a:t>taking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B</a:t>
            </a:r>
            <a:r>
              <a:rPr lang="en-US" dirty="0" smtClean="0"/>
              <a:t>ased </a:t>
            </a:r>
            <a:r>
              <a:rPr lang="en-US" dirty="0"/>
              <a:t>on </a:t>
            </a:r>
            <a:r>
              <a:rPr lang="en-US" dirty="0" smtClean="0"/>
              <a:t>the </a:t>
            </a:r>
            <a:r>
              <a:rPr lang="en-US" dirty="0"/>
              <a:t>need to encourage entrepreneurial </a:t>
            </a:r>
            <a:r>
              <a:rPr lang="en-US" dirty="0" smtClean="0"/>
              <a:t>spirit and notion shareholders expect </a:t>
            </a:r>
            <a:r>
              <a:rPr lang="en-US" dirty="0"/>
              <a:t>risks to be taken </a:t>
            </a: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A</a:t>
            </a:r>
            <a:r>
              <a:rPr lang="en-US" dirty="0" smtClean="0"/>
              <a:t>ccords </a:t>
            </a:r>
            <a:r>
              <a:rPr lang="en-US" dirty="0"/>
              <a:t>the notion of risk taking a positive quality which may not be shared by all </a:t>
            </a:r>
            <a:r>
              <a:rPr lang="en-US" dirty="0" smtClean="0"/>
              <a:t>investors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Fails to </a:t>
            </a:r>
            <a:r>
              <a:rPr lang="en-US" dirty="0" smtClean="0"/>
              <a:t>acknowledge </a:t>
            </a:r>
            <a:r>
              <a:rPr lang="en-US" dirty="0"/>
              <a:t>the role of shares in long and medium term investment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D</a:t>
            </a:r>
            <a:r>
              <a:rPr lang="en-US" dirty="0" smtClean="0"/>
              <a:t>ecades of ‘entrepreneurial </a:t>
            </a:r>
            <a:r>
              <a:rPr lang="en-US" dirty="0"/>
              <a:t>spirit’ </a:t>
            </a:r>
            <a:r>
              <a:rPr lang="en-US" dirty="0" smtClean="0"/>
              <a:t>have </a:t>
            </a:r>
            <a:r>
              <a:rPr lang="en-US" dirty="0"/>
              <a:t>cost many New Zealand shareholders, investors, creditors and employees their life savings and / or </a:t>
            </a:r>
            <a:r>
              <a:rPr lang="en-US" dirty="0" smtClean="0"/>
              <a:t>livelihoods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A</a:t>
            </a:r>
            <a:r>
              <a:rPr lang="en-US" dirty="0" smtClean="0"/>
              <a:t>n </a:t>
            </a:r>
            <a:r>
              <a:rPr lang="en-US" dirty="0"/>
              <a:t>inappropriate reversal of the burden of corporate </a:t>
            </a:r>
            <a:r>
              <a:rPr lang="en-US" dirty="0" smtClean="0"/>
              <a:t>responsibility requiring shareholders to monitor board’s risk taking activities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A</a:t>
            </a:r>
            <a:r>
              <a:rPr lang="en-US" dirty="0" smtClean="0"/>
              <a:t>ssumes </a:t>
            </a:r>
            <a:r>
              <a:rPr lang="en-US" dirty="0"/>
              <a:t>that the courts are unable to distinguish between reasonable business risks and unreasonable business risks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853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4829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>
                <a:ea typeface="ＭＳ Ｐゴシック" pitchFamily="-106" charset="-128"/>
              </a:rPr>
              <a:t>Arguments against reform: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106" charset="-128"/>
              </a:rPr>
              <a:t> 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NZ" dirty="0" smtClean="0">
                <a:ea typeface="ＭＳ Ｐゴシック" pitchFamily="-106" charset="-128"/>
              </a:rPr>
              <a:t>Will </a:t>
            </a:r>
            <a:r>
              <a:rPr lang="en-US" dirty="0" smtClean="0"/>
              <a:t>discourage </a:t>
            </a:r>
            <a:r>
              <a:rPr lang="en-US" dirty="0"/>
              <a:t>people taking up appointments as </a:t>
            </a:r>
            <a:r>
              <a:rPr lang="en-US" dirty="0" smtClean="0"/>
              <a:t>directors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C</a:t>
            </a:r>
            <a:r>
              <a:rPr lang="en-US" dirty="0" smtClean="0"/>
              <a:t>an </a:t>
            </a:r>
            <a:r>
              <a:rPr lang="en-US" dirty="0"/>
              <a:t>be tested against the expectations in other </a:t>
            </a:r>
            <a:r>
              <a:rPr lang="en-US" dirty="0" smtClean="0"/>
              <a:t>professions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Would qualified directors be any more fearful of being held criminally liable for </a:t>
            </a:r>
            <a:r>
              <a:rPr lang="en-US" dirty="0" smtClean="0"/>
              <a:t>egregious breaches </a:t>
            </a:r>
            <a:r>
              <a:rPr lang="en-US" dirty="0"/>
              <a:t>than qualified persons in any other field of </a:t>
            </a:r>
            <a:r>
              <a:rPr lang="en-US" dirty="0" smtClean="0"/>
              <a:t>profession ie doctors? </a:t>
            </a:r>
            <a:r>
              <a:rPr lang="en-NZ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D</a:t>
            </a:r>
            <a:r>
              <a:rPr lang="en-US" dirty="0" smtClean="0"/>
              <a:t>octors </a:t>
            </a:r>
            <a:r>
              <a:rPr lang="en-US" dirty="0"/>
              <a:t>also face criminal liability for extreme breaches of duty under the Crimes </a:t>
            </a:r>
            <a:r>
              <a:rPr lang="en-US" dirty="0" smtClean="0"/>
              <a:t>Act</a:t>
            </a:r>
            <a:r>
              <a:rPr lang="en-US" dirty="0" smtClean="0">
                <a:ea typeface="ＭＳ Ｐゴシック" pitchFamily="-106" charset="-128"/>
              </a:rPr>
              <a:t>; this </a:t>
            </a:r>
            <a:r>
              <a:rPr lang="en-US" dirty="0" smtClean="0"/>
              <a:t>has </a:t>
            </a:r>
            <a:r>
              <a:rPr lang="en-US" dirty="0"/>
              <a:t>not discouraged such professionals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 smtClean="0"/>
              <a:t>Should be able to expect directors will not </a:t>
            </a:r>
            <a:r>
              <a:rPr lang="en-US" dirty="0"/>
              <a:t>be dishonest and </a:t>
            </a:r>
            <a:r>
              <a:rPr lang="en-US" dirty="0" smtClean="0"/>
              <a:t>reckless; fears </a:t>
            </a:r>
            <a:r>
              <a:rPr lang="en-US" dirty="0"/>
              <a:t>of criminal suits </a:t>
            </a:r>
            <a:r>
              <a:rPr lang="en-US" dirty="0" smtClean="0"/>
              <a:t>unfounded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Criminal </a:t>
            </a:r>
            <a:r>
              <a:rPr lang="en-US" dirty="0"/>
              <a:t>liability for breaches of directors’ duties under s 184 </a:t>
            </a:r>
            <a:r>
              <a:rPr lang="en-US" dirty="0" smtClean="0"/>
              <a:t>did </a:t>
            </a:r>
            <a:r>
              <a:rPr lang="en-US" dirty="0"/>
              <a:t>not see the board rooms across the ditch empty </a:t>
            </a:r>
            <a:r>
              <a:rPr lang="en-US" dirty="0" smtClean="0"/>
              <a:t>out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Ultimately, it would be wrong to relieve directors from liability for such extreme breaches </a:t>
            </a:r>
            <a:r>
              <a:rPr lang="en-US" dirty="0" smtClean="0"/>
              <a:t>because without </a:t>
            </a:r>
            <a:r>
              <a:rPr lang="en-US" dirty="0"/>
              <a:t>this ‘safety net’ persons will be unwilling to take up directorships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848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UT_LAW_TIT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" y="0"/>
            <a:ext cx="9144000" cy="6858000"/>
          </a:xfrm>
          <a:prstGeom prst="rect">
            <a:avLst/>
          </a:prstGeom>
        </p:spPr>
      </p:pic>
      <p:sp>
        <p:nvSpPr>
          <p:cNvPr id="2051" name="TextBox 8"/>
          <p:cNvSpPr txBox="1">
            <a:spLocks noChangeArrowheads="1"/>
          </p:cNvSpPr>
          <p:nvPr/>
        </p:nvSpPr>
        <p:spPr bwMode="auto">
          <a:xfrm>
            <a:off x="-32" y="3143248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Wake up New Zealand: Directors’ Duties Reform Responses to the GFC</a:t>
            </a:r>
            <a:endParaRPr lang="en-NZ" sz="2800" dirty="0">
              <a:solidFill>
                <a:schemeClr val="bg1"/>
              </a:solidFill>
            </a:endParaRPr>
          </a:p>
        </p:txBody>
      </p:sp>
      <p:pic>
        <p:nvPicPr>
          <p:cNvPr id="6" name="Picture 5" descr="AUTlaw_CMYK_rev_high.jpg"/>
          <p:cNvPicPr>
            <a:picLocks noChangeAspect="1"/>
          </p:cNvPicPr>
          <p:nvPr/>
        </p:nvPicPr>
        <p:blipFill>
          <a:blip r:embed="rId4"/>
          <a:srcRect t="10969" b="10683"/>
          <a:stretch>
            <a:fillRect/>
          </a:stretch>
        </p:blipFill>
        <p:spPr>
          <a:xfrm>
            <a:off x="5923451" y="5634011"/>
            <a:ext cx="3149143" cy="1081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433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>
                <a:ea typeface="ＭＳ Ｐゴシック" pitchFamily="-106" charset="-128"/>
              </a:rPr>
              <a:t>Arguments against reform: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106" charset="-128"/>
              </a:rPr>
              <a:t> 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C</a:t>
            </a:r>
            <a:r>
              <a:rPr lang="en-US" dirty="0" smtClean="0"/>
              <a:t>riminal </a:t>
            </a:r>
            <a:r>
              <a:rPr lang="en-US" dirty="0"/>
              <a:t>prosecutions attract a higher degree of publicity than civil </a:t>
            </a:r>
            <a:r>
              <a:rPr lang="en-US" dirty="0" smtClean="0"/>
              <a:t>proceedings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Criminalization </a:t>
            </a:r>
            <a:r>
              <a:rPr lang="en-US" dirty="0"/>
              <a:t>of breaches </a:t>
            </a:r>
            <a:r>
              <a:rPr lang="en-US" dirty="0" smtClean="0"/>
              <a:t>of directors’ duties</a:t>
            </a:r>
            <a:r>
              <a:rPr lang="en-US" dirty="0"/>
              <a:t> </a:t>
            </a:r>
            <a:r>
              <a:rPr lang="en-US" dirty="0" smtClean="0"/>
              <a:t>provide greater personal and general deterrence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2011 Cabinet </a:t>
            </a:r>
            <a:r>
              <a:rPr lang="en-US" dirty="0" smtClean="0"/>
              <a:t>paper: Criminal </a:t>
            </a:r>
            <a:r>
              <a:rPr lang="en-US" dirty="0"/>
              <a:t>offences attracting possibly substantial fines or considerable terms of imprisonment were considered appropriate to both punish and deter </a:t>
            </a: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Such deterrence will hopefully prevent a recurrence of the recent corporate </a:t>
            </a:r>
            <a:r>
              <a:rPr lang="en-US" dirty="0" smtClean="0"/>
              <a:t>collapses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N</a:t>
            </a:r>
            <a:r>
              <a:rPr lang="en-US" dirty="0" smtClean="0"/>
              <a:t>eed to </a:t>
            </a:r>
            <a:r>
              <a:rPr lang="en-US" dirty="0"/>
              <a:t>restore public confidence in the capital </a:t>
            </a:r>
            <a:r>
              <a:rPr lang="en-US" dirty="0" smtClean="0"/>
              <a:t>market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Arguably, by making directors more accountable, the public may be more willing to consider this form of investment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690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87624" y="404664"/>
            <a:ext cx="7560841" cy="4829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Australian comparison: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dirty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 smtClean="0"/>
              <a:t>The core </a:t>
            </a:r>
            <a:r>
              <a:rPr lang="en-US" dirty="0"/>
              <a:t>directors duties are civil penalty provisions: s </a:t>
            </a:r>
            <a:r>
              <a:rPr lang="en-US" dirty="0" smtClean="0"/>
              <a:t>1317E(1)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They are </a:t>
            </a:r>
            <a:r>
              <a:rPr lang="en-US" dirty="0" smtClean="0"/>
              <a:t>corporations/scheme </a:t>
            </a:r>
            <a:r>
              <a:rPr lang="en-US" dirty="0"/>
              <a:t>civil penalty provisions: s </a:t>
            </a:r>
            <a:r>
              <a:rPr lang="en-US" dirty="0" smtClean="0"/>
              <a:t>1317DA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NZ" dirty="0" smtClean="0">
                <a:ea typeface="ＭＳ Ｐゴシック" pitchFamily="-106" charset="-128"/>
              </a:rPr>
              <a:t>ASIC may seek a declaration under s 1317E(1) that a civil penalty provision has been breached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NZ" dirty="0" smtClean="0">
                <a:ea typeface="ＭＳ Ｐゴシック" pitchFamily="-106" charset="-128"/>
              </a:rPr>
              <a:t>If the court is satisfied there is a breach, it must make a declaration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U</a:t>
            </a:r>
            <a:r>
              <a:rPr lang="en-US" dirty="0" smtClean="0"/>
              <a:t>nder </a:t>
            </a:r>
            <a:r>
              <a:rPr lang="en-US" dirty="0"/>
              <a:t>s 1317G the ASIC can seek a civil penalty of up to $200,000 against individuals and $1m against a body corporate for each </a:t>
            </a:r>
            <a:r>
              <a:rPr lang="en-US" dirty="0" smtClean="0"/>
              <a:t>offence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Applies where breach materially prejudices corporation’s, members’ or creditors’ interests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/>
              <a:t>Is intended </a:t>
            </a:r>
            <a:r>
              <a:rPr lang="en-US" dirty="0"/>
              <a:t>to impose a personal punishment on the director, while also providing a general </a:t>
            </a:r>
            <a:r>
              <a:rPr lang="en-US" dirty="0" smtClean="0"/>
              <a:t>deterrent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Note, </a:t>
            </a:r>
            <a:r>
              <a:rPr lang="en-US" dirty="0" smtClean="0"/>
              <a:t>under </a:t>
            </a:r>
            <a:r>
              <a:rPr lang="en-US" cap="small" dirty="0" smtClean="0"/>
              <a:t>1317S</a:t>
            </a:r>
            <a:r>
              <a:rPr lang="en-US" dirty="0" smtClean="0"/>
              <a:t> relief </a:t>
            </a:r>
            <a:r>
              <a:rPr lang="en-US" dirty="0"/>
              <a:t>may be provided where the director has acted honestly and, having regard to all the circumstances, ought fairly to be excused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407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>
                <a:ea typeface="ＭＳ Ｐゴシック" pitchFamily="-106" charset="-128"/>
              </a:rPr>
              <a:t>Australian comparison: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106" charset="-128"/>
              </a:rPr>
              <a:t> 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Another consequence of breaching </a:t>
            </a:r>
            <a:r>
              <a:rPr lang="en-US" dirty="0" smtClean="0"/>
              <a:t>civil </a:t>
            </a:r>
            <a:r>
              <a:rPr lang="en-US" dirty="0"/>
              <a:t>penalty provisions is disqualification from the management of </a:t>
            </a:r>
            <a:r>
              <a:rPr lang="en-US" dirty="0" smtClean="0"/>
              <a:t>corporations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Under s 206C (</a:t>
            </a:r>
            <a:r>
              <a:rPr lang="en-US" dirty="0" smtClean="0"/>
              <a:t>1)and (</a:t>
            </a:r>
            <a:r>
              <a:rPr lang="en-US" dirty="0"/>
              <a:t>2), where a declaration of contravention has been made under s 1317E, on the application of the ASIC, the court may disqualify a person from management</a:t>
            </a:r>
            <a:r>
              <a:rPr lang="en-NZ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NZ" dirty="0" smtClean="0">
                <a:ea typeface="ＭＳ Ｐゴシック" pitchFamily="-106" charset="-128"/>
              </a:rPr>
              <a:t>Determined </a:t>
            </a:r>
            <a:r>
              <a:rPr lang="en-US" dirty="0" smtClean="0"/>
              <a:t>in </a:t>
            </a:r>
            <a:r>
              <a:rPr lang="en-US" dirty="0"/>
              <a:t>light of, inter alia, the person's conduct in relation to the management, business or property of the corporation</a:t>
            </a:r>
            <a:r>
              <a:rPr lang="en-US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P</a:t>
            </a:r>
            <a:r>
              <a:rPr lang="en-US" dirty="0" smtClean="0"/>
              <a:t>eriod </a:t>
            </a:r>
            <a:r>
              <a:rPr lang="en-US" dirty="0"/>
              <a:t>of disqualification is a matter for the court's </a:t>
            </a:r>
            <a:r>
              <a:rPr lang="en-US" dirty="0" smtClean="0"/>
              <a:t>discretion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Disqualification prevents offending directors simply moving to a new corporate </a:t>
            </a:r>
            <a:r>
              <a:rPr lang="en-US" dirty="0" smtClean="0"/>
              <a:t>vehicle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NZ" dirty="0" smtClean="0">
                <a:ea typeface="ＭＳ Ｐゴシック" pitchFamily="-106" charset="-128"/>
              </a:rPr>
              <a:t>Objects includes both personal and general deterrence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R</a:t>
            </a:r>
            <a:r>
              <a:rPr lang="en-US" dirty="0" smtClean="0"/>
              <a:t>ecent </a:t>
            </a:r>
            <a:r>
              <a:rPr lang="en-US" dirty="0"/>
              <a:t>cases </a:t>
            </a:r>
            <a:r>
              <a:rPr lang="en-US" dirty="0" smtClean="0"/>
              <a:t>have </a:t>
            </a:r>
            <a:r>
              <a:rPr lang="en-US" dirty="0"/>
              <a:t>also stressed the importance of the role of section 206C in punishing the </a:t>
            </a:r>
            <a:r>
              <a:rPr lang="en-US" dirty="0" smtClean="0"/>
              <a:t>director</a:t>
            </a:r>
            <a:endParaRPr lang="en-NZ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543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>
                <a:ea typeface="ＭＳ Ｐゴシック" pitchFamily="-106" charset="-128"/>
              </a:rPr>
              <a:t>Australian comparison: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106" charset="-128"/>
              </a:rPr>
              <a:t> 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S</a:t>
            </a:r>
            <a:r>
              <a:rPr lang="en-US" dirty="0" smtClean="0"/>
              <a:t>ections </a:t>
            </a:r>
            <a:r>
              <a:rPr lang="en-US" dirty="0"/>
              <a:t>1317H and 1317J </a:t>
            </a:r>
            <a:r>
              <a:rPr lang="en-US" dirty="0" smtClean="0"/>
              <a:t>allow </a:t>
            </a:r>
            <a:r>
              <a:rPr lang="en-US" dirty="0"/>
              <a:t>the company </a:t>
            </a:r>
            <a:r>
              <a:rPr lang="en-US" dirty="0" smtClean="0"/>
              <a:t>to seek </a:t>
            </a:r>
            <a:r>
              <a:rPr lang="en-US" dirty="0"/>
              <a:t>compensation for the damage suffered </a:t>
            </a: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Company may initiate </a:t>
            </a:r>
            <a:r>
              <a:rPr lang="en-US" dirty="0"/>
              <a:t>an </a:t>
            </a:r>
            <a:r>
              <a:rPr lang="en-US" dirty="0" smtClean="0"/>
              <a:t>action </a:t>
            </a:r>
            <a:r>
              <a:rPr lang="en-US" dirty="0"/>
              <a:t>or intervene in civil penalty </a:t>
            </a:r>
            <a:r>
              <a:rPr lang="en-US" dirty="0" smtClean="0"/>
              <a:t>proceedings brought by ASIC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Allows </a:t>
            </a:r>
            <a:r>
              <a:rPr lang="en-US" dirty="0"/>
              <a:t>the </a:t>
            </a:r>
            <a:r>
              <a:rPr lang="en-US" dirty="0" smtClean="0"/>
              <a:t>corporation </a:t>
            </a:r>
            <a:r>
              <a:rPr lang="en-US" dirty="0"/>
              <a:t>to </a:t>
            </a:r>
            <a:r>
              <a:rPr lang="en-US" dirty="0" smtClean="0"/>
              <a:t>‘piggy-backing</a:t>
            </a:r>
            <a:r>
              <a:rPr lang="en-US" dirty="0"/>
              <a:t>' on </a:t>
            </a:r>
            <a:r>
              <a:rPr lang="en-US" dirty="0" smtClean="0"/>
              <a:t>ASIC litigation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Corporation </a:t>
            </a:r>
            <a:r>
              <a:rPr lang="en-US" dirty="0"/>
              <a:t>might not itself have the resources to commence </a:t>
            </a:r>
            <a:r>
              <a:rPr lang="en-US" dirty="0" smtClean="0"/>
              <a:t>litigation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 smtClean="0">
                <a:ea typeface="ＭＳ Ｐゴシック" pitchFamily="-106" charset="-128"/>
              </a:rPr>
              <a:t> </a:t>
            </a:r>
            <a:r>
              <a:rPr lang="en-US" dirty="0"/>
              <a:t>C</a:t>
            </a:r>
            <a:r>
              <a:rPr lang="en-US" dirty="0" smtClean="0"/>
              <a:t>osts </a:t>
            </a:r>
            <a:r>
              <a:rPr lang="en-US" dirty="0"/>
              <a:t>of litigation way heavy on a company considering bringing an action against a non-compliant director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218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>
                <a:ea typeface="ＭＳ Ｐゴシック" pitchFamily="-106" charset="-128"/>
              </a:rPr>
              <a:t>Australian comparison: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106" charset="-128"/>
              </a:rPr>
              <a:t> </a:t>
            </a:r>
            <a:endParaRPr lang="en-US" dirty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breach of directors’ duties may also give rise to criminal consequences</a:t>
            </a:r>
            <a:r>
              <a:rPr lang="en-NZ" dirty="0" smtClean="0">
                <a:ea typeface="ＭＳ Ｐゴシック" pitchFamily="-106" charset="-128"/>
              </a:rPr>
              <a:t>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NZ" dirty="0" smtClean="0">
                <a:ea typeface="ＭＳ Ｐゴシック" pitchFamily="-106" charset="-128"/>
              </a:rPr>
              <a:t> </a:t>
            </a:r>
            <a:r>
              <a:rPr lang="en-US" dirty="0" smtClean="0"/>
              <a:t>Under s 184 a </a:t>
            </a:r>
            <a:r>
              <a:rPr lang="en-US" dirty="0"/>
              <a:t>breach </a:t>
            </a:r>
            <a:r>
              <a:rPr lang="en-US" dirty="0" smtClean="0"/>
              <a:t>of: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dirty="0" smtClean="0"/>
              <a:t> s 181(1)(a) </a:t>
            </a:r>
            <a:r>
              <a:rPr lang="en-US" dirty="0"/>
              <a:t>(duty to act </a:t>
            </a:r>
            <a:r>
              <a:rPr lang="en-US" dirty="0" smtClean="0"/>
              <a:t>in good faith in the best interests of the corporation)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dirty="0"/>
              <a:t> s </a:t>
            </a:r>
            <a:r>
              <a:rPr lang="en-US" dirty="0" smtClean="0"/>
              <a:t>181(1)(b) </a:t>
            </a:r>
            <a:r>
              <a:rPr lang="en-US" dirty="0"/>
              <a:t>(duty to </a:t>
            </a:r>
            <a:r>
              <a:rPr lang="en-US" dirty="0" smtClean="0"/>
              <a:t>exercise </a:t>
            </a:r>
            <a:r>
              <a:rPr lang="en-US" dirty="0"/>
              <a:t>powers for proper purposes</a:t>
            </a:r>
            <a:r>
              <a:rPr lang="en-US" dirty="0" smtClean="0"/>
              <a:t>)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s 182 </a:t>
            </a:r>
            <a:r>
              <a:rPr lang="en-US" dirty="0"/>
              <a:t>(prohibiting an improper use of position) or </a:t>
            </a:r>
            <a:endParaRPr lang="en-US" dirty="0" smtClean="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s 183 </a:t>
            </a:r>
            <a:r>
              <a:rPr lang="en-US" dirty="0"/>
              <a:t>(prohibiting an improper use of corporate information) constitutes an offence when the director contravened the relevant provision recklessly or with intentional </a:t>
            </a:r>
            <a:r>
              <a:rPr lang="en-US" dirty="0" smtClean="0"/>
              <a:t>dishonesty</a:t>
            </a:r>
            <a:endParaRPr lang="en-NZ" dirty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 smtClean="0"/>
              <a:t>An individual: $220,000 </a:t>
            </a:r>
            <a:r>
              <a:rPr lang="en-US" dirty="0"/>
              <a:t>fine and/or up to </a:t>
            </a:r>
            <a:r>
              <a:rPr lang="en-US" dirty="0" smtClean="0"/>
              <a:t>5 </a:t>
            </a:r>
            <a:r>
              <a:rPr lang="en-US" dirty="0"/>
              <a:t>years </a:t>
            </a:r>
            <a:r>
              <a:rPr lang="en-US" dirty="0" smtClean="0"/>
              <a:t>imprisonment; </a:t>
            </a:r>
            <a:r>
              <a:rPr lang="en-US" dirty="0"/>
              <a:t>or </a:t>
            </a:r>
            <a:r>
              <a:rPr lang="en-US" dirty="0" smtClean="0"/>
              <a:t>body corporate: </a:t>
            </a:r>
            <a:r>
              <a:rPr lang="en-US" dirty="0"/>
              <a:t>a $1.1m </a:t>
            </a:r>
            <a:r>
              <a:rPr lang="en-US" dirty="0" smtClean="0"/>
              <a:t>fine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dirty="0" smtClean="0"/>
              <a:t> s 588G (insolvent trading) constitutes an offence when </a:t>
            </a:r>
            <a:r>
              <a:rPr lang="en-US" dirty="0"/>
              <a:t>the failure to prevent the company from incurring the debt was dishonest: s 588G(3</a:t>
            </a:r>
            <a:r>
              <a:rPr lang="en-US" dirty="0" smtClean="0"/>
              <a:t>)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dirty="0"/>
              <a:t> A fine of up to $220,000 and/or up to </a:t>
            </a:r>
            <a:r>
              <a:rPr lang="en-US" dirty="0" smtClean="0"/>
              <a:t>5 </a:t>
            </a:r>
            <a:r>
              <a:rPr lang="en-US" dirty="0"/>
              <a:t>years imprisonment may </a:t>
            </a:r>
            <a:r>
              <a:rPr lang="en-US" dirty="0" smtClean="0"/>
              <a:t>be ordered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5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5327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>
                <a:ea typeface="ＭＳ Ｐゴシック" pitchFamily="-106" charset="-128"/>
              </a:rPr>
              <a:t>Australian comparison: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106" charset="-128"/>
              </a:rPr>
              <a:t> 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/>
              <a:t>While the company continues to be able to enforce the common law/equity directors' </a:t>
            </a:r>
            <a:r>
              <a:rPr lang="en-US" dirty="0" smtClean="0"/>
              <a:t>duties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 smtClean="0">
                <a:ea typeface="ＭＳ Ｐゴシック" pitchFamily="-106" charset="-128"/>
              </a:rPr>
              <a:t> </a:t>
            </a:r>
            <a:r>
              <a:rPr lang="en-US" dirty="0" smtClean="0"/>
              <a:t>ASIC has </a:t>
            </a:r>
            <a:r>
              <a:rPr lang="en-US" dirty="0"/>
              <a:t>powers of enforcement in regard to the statutory </a:t>
            </a:r>
            <a:r>
              <a:rPr lang="en-US" dirty="0" smtClean="0"/>
              <a:t>directors’ </a:t>
            </a:r>
            <a:r>
              <a:rPr lang="en-US" dirty="0"/>
              <a:t>duties</a:t>
            </a:r>
            <a:r>
              <a:rPr lang="en-NZ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NZ" dirty="0" smtClean="0">
                <a:ea typeface="ＭＳ Ｐゴシック" pitchFamily="-106" charset="-128"/>
              </a:rPr>
              <a:t>Part 3 ASIC Act 2001 confers extensive investigatory and information gathering powers where ASIC has reason to suspect a breach of the Corporations Act 2001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 smtClean="0"/>
              <a:t>Under s 50 ASIC Act 2001 ASIC may bring </a:t>
            </a:r>
            <a:r>
              <a:rPr lang="en-US" dirty="0"/>
              <a:t>civil proceedings on behalf of third parties where as a result of investigation "it appears to the ASIC  to be in the public interest" </a:t>
            </a:r>
            <a:r>
              <a:rPr lang="en-NZ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NZ" dirty="0" smtClean="0">
                <a:ea typeface="ＭＳ Ｐゴシック" pitchFamily="-106" charset="-128"/>
              </a:rPr>
              <a:t>May also intervene in litigation: s 1330 Corporations Act 2001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US" dirty="0" smtClean="0"/>
              <a:t>Under s 49 </a:t>
            </a:r>
            <a:r>
              <a:rPr lang="en-US" dirty="0"/>
              <a:t>ASIC Act </a:t>
            </a:r>
            <a:r>
              <a:rPr lang="en-US" dirty="0" smtClean="0"/>
              <a:t>2001 </a:t>
            </a:r>
            <a:r>
              <a:rPr lang="en-US" dirty="0"/>
              <a:t>ASIC </a:t>
            </a:r>
            <a:r>
              <a:rPr lang="en-US" dirty="0" smtClean="0"/>
              <a:t>may bring criminal proceedings </a:t>
            </a:r>
            <a:r>
              <a:rPr lang="en-NZ" dirty="0" smtClean="0"/>
              <a:t>where investigations indicate that a person has committed an offence</a:t>
            </a:r>
            <a:endParaRPr lang="en-NZ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 smtClean="0">
                <a:ea typeface="ＭＳ Ｐゴシック" pitchFamily="-106" charset="-128"/>
              </a:rPr>
              <a:t> Concurrent power with the DPP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974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Conclusion: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106" charset="-128"/>
              </a:rPr>
              <a:t> 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NZ" dirty="0" smtClean="0">
                <a:ea typeface="ＭＳ Ｐゴシック" pitchFamily="-106" charset="-128"/>
              </a:rPr>
              <a:t>New Zealand proposal for public enforcement of directors’ duties by FMA is to be applauded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New Zealand </a:t>
            </a:r>
            <a:r>
              <a:rPr lang="en-NZ" dirty="0" smtClean="0">
                <a:ea typeface="ＭＳ Ｐゴシック" pitchFamily="-106" charset="-128"/>
              </a:rPr>
              <a:t>proposal </a:t>
            </a:r>
            <a:r>
              <a:rPr lang="en-NZ" dirty="0">
                <a:ea typeface="ＭＳ Ｐゴシック" pitchFamily="-106" charset="-128"/>
              </a:rPr>
              <a:t>for </a:t>
            </a:r>
            <a:r>
              <a:rPr lang="en-US" dirty="0" smtClean="0"/>
              <a:t>criminalization of directors’ duties is to be applauded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 smtClean="0">
                <a:ea typeface="ＭＳ Ｐゴシック" pitchFamily="-106" charset="-128"/>
              </a:rPr>
              <a:t> </a:t>
            </a:r>
            <a:r>
              <a:rPr lang="en-NZ" dirty="0" smtClean="0"/>
              <a:t>But why only two duties?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/>
              <a:t> </a:t>
            </a:r>
            <a:r>
              <a:rPr lang="en-NZ" dirty="0" smtClean="0"/>
              <a:t>Does not go far enough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NZ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 smtClean="0"/>
              <a:t> Should be complemented by civil penalties for cases that do not meet the bar of egregious breaches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>
                <a:ea typeface="ＭＳ Ｐゴシック" pitchFamily="-106" charset="-128"/>
              </a:rPr>
              <a:t> </a:t>
            </a:r>
            <a:r>
              <a:rPr lang="en-NZ" dirty="0" smtClean="0">
                <a:ea typeface="ＭＳ Ｐゴシック" pitchFamily="-106" charset="-128"/>
              </a:rPr>
              <a:t>Would provide </a:t>
            </a:r>
            <a:r>
              <a:rPr lang="en-US" dirty="0" smtClean="0"/>
              <a:t>an </a:t>
            </a:r>
            <a:r>
              <a:rPr lang="en-US" dirty="0"/>
              <a:t>"escalating hierarchy of liability</a:t>
            </a:r>
            <a:r>
              <a:rPr lang="en-US" dirty="0" smtClean="0"/>
              <a:t>"</a:t>
            </a:r>
            <a:endParaRPr lang="en-NZ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 dirty="0" smtClean="0">
                <a:ea typeface="ＭＳ Ｐゴシック" pitchFamily="-106" charset="-128"/>
              </a:rPr>
              <a:t> Benefit of punishment and deterrence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NZ">
                <a:ea typeface="ＭＳ Ｐゴシック" pitchFamily="-106" charset="-128"/>
              </a:rPr>
              <a:t> </a:t>
            </a:r>
            <a:r>
              <a:rPr lang="en-NZ" smtClean="0">
                <a:ea typeface="ＭＳ Ｐゴシック" pitchFamily="-106" charset="-128"/>
              </a:rPr>
              <a:t>Would </a:t>
            </a:r>
            <a:r>
              <a:rPr lang="en-NZ" dirty="0" smtClean="0">
                <a:ea typeface="ＭＳ Ｐゴシック" pitchFamily="-106" charset="-128"/>
              </a:rPr>
              <a:t>allow corporations to ‘piggy back’ on FMA civil penalty proceedings seeking compensation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097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5999" y="404664"/>
            <a:ext cx="5742385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Wake up New Zealand: Directors’ Duties Reform Responses to the GFC</a:t>
            </a:r>
            <a:endParaRPr lang="en-NZ" dirty="0"/>
          </a:p>
          <a:p>
            <a:pPr algn="ctr"/>
            <a:endParaRPr lang="en-AU" dirty="0" smtClean="0"/>
          </a:p>
          <a:p>
            <a:pPr algn="ctr"/>
            <a:r>
              <a:rPr lang="en-AU" dirty="0" smtClean="0"/>
              <a:t>Julie </a:t>
            </a:r>
            <a:r>
              <a:rPr lang="en-AU" dirty="0"/>
              <a:t>Cassidy</a:t>
            </a:r>
            <a:endParaRPr lang="en-NZ" b="1" dirty="0"/>
          </a:p>
          <a:p>
            <a:pPr algn="ctr"/>
            <a:r>
              <a:rPr lang="en-AU" dirty="0"/>
              <a:t>School of Law</a:t>
            </a:r>
            <a:endParaRPr lang="en-NZ" b="1" dirty="0"/>
          </a:p>
          <a:p>
            <a:pPr algn="ctr"/>
            <a:r>
              <a:rPr lang="en-AU" dirty="0"/>
              <a:t>Auckland University of </a:t>
            </a:r>
            <a:r>
              <a:rPr lang="en-AU" dirty="0" smtClean="0"/>
              <a:t>Technology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240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87625" y="404664"/>
            <a:ext cx="6840760" cy="557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Introduction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Major corporate collapses in recent </a:t>
            </a:r>
            <a:r>
              <a:rPr lang="en-US" dirty="0" smtClean="0"/>
              <a:t>decades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C</a:t>
            </a:r>
            <a:r>
              <a:rPr lang="en-US" dirty="0" smtClean="0"/>
              <a:t>onsider </a:t>
            </a:r>
            <a:r>
              <a:rPr lang="en-US" dirty="0"/>
              <a:t>whether the directors </a:t>
            </a:r>
            <a:r>
              <a:rPr lang="en-US" dirty="0" smtClean="0"/>
              <a:t>meet </a:t>
            </a:r>
            <a:r>
              <a:rPr lang="en-US" dirty="0"/>
              <a:t>the </a:t>
            </a:r>
            <a:r>
              <a:rPr lang="en-US" dirty="0" smtClean="0"/>
              <a:t>standards expected </a:t>
            </a:r>
            <a:r>
              <a:rPr lang="en-US" dirty="0"/>
              <a:t>in the modern commercial </a:t>
            </a:r>
            <a:r>
              <a:rPr lang="en-US" dirty="0" smtClean="0"/>
              <a:t>world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New Zealand has lagged behind other nations </a:t>
            </a: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ie Australia reform in late </a:t>
            </a:r>
            <a:r>
              <a:rPr lang="en-US" dirty="0"/>
              <a:t>1980’s and early </a:t>
            </a:r>
            <a:r>
              <a:rPr lang="en-US" dirty="0" smtClean="0"/>
              <a:t>1990’s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S</a:t>
            </a:r>
            <a:r>
              <a:rPr lang="en-US" dirty="0" smtClean="0"/>
              <a:t>ignificant </a:t>
            </a:r>
            <a:r>
              <a:rPr lang="en-US" dirty="0"/>
              <a:t>legislative amendment to Australian directors’ duties in </a:t>
            </a:r>
            <a:r>
              <a:rPr lang="en-US" dirty="0" smtClean="0"/>
              <a:t>1992, 1999 and 2001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 smtClean="0"/>
              <a:t>Failure to </a:t>
            </a:r>
            <a:r>
              <a:rPr lang="en-US" dirty="0"/>
              <a:t>strengthen its directors’ duties </a:t>
            </a:r>
            <a:r>
              <a:rPr lang="en-US" dirty="0" smtClean="0"/>
              <a:t>not </a:t>
            </a:r>
            <a:r>
              <a:rPr lang="en-US" dirty="0"/>
              <a:t>because New Zealand was immune from the GFC</a:t>
            </a:r>
            <a:r>
              <a:rPr lang="en-US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ie </a:t>
            </a:r>
            <a:r>
              <a:rPr lang="en-US" dirty="0"/>
              <a:t>Hanover </a:t>
            </a:r>
            <a:r>
              <a:rPr lang="en-US" dirty="0" smtClean="0"/>
              <a:t>Finance, </a:t>
            </a:r>
            <a:r>
              <a:rPr lang="en-US" dirty="0"/>
              <a:t>Five Star Consumer </a:t>
            </a:r>
            <a:r>
              <a:rPr lang="en-US" dirty="0" smtClean="0"/>
              <a:t>Finance, </a:t>
            </a:r>
            <a:r>
              <a:rPr lang="en-US" dirty="0"/>
              <a:t>Capital + Merchant Finance </a:t>
            </a:r>
            <a:r>
              <a:rPr lang="en-US" dirty="0" smtClean="0"/>
              <a:t>Ltd, </a:t>
            </a:r>
            <a:r>
              <a:rPr lang="en-US" dirty="0"/>
              <a:t>Bridgecorp </a:t>
            </a:r>
            <a:r>
              <a:rPr lang="en-US" dirty="0" smtClean="0"/>
              <a:t>group, </a:t>
            </a:r>
            <a:r>
              <a:rPr lang="en-US" dirty="0"/>
              <a:t>Nathans Finance </a:t>
            </a:r>
            <a:r>
              <a:rPr lang="en-US" dirty="0" smtClean="0"/>
              <a:t>Ltd and </a:t>
            </a:r>
            <a:r>
              <a:rPr lang="en-US" dirty="0"/>
              <a:t>Lombard Finance &amp; Investments Ltd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number of spectacular corporate collapses </a:t>
            </a:r>
            <a:r>
              <a:rPr lang="en-US" dirty="0" smtClean="0"/>
              <a:t>with </a:t>
            </a:r>
            <a:r>
              <a:rPr lang="en-US" dirty="0"/>
              <a:t>many investors losing much or all of their </a:t>
            </a:r>
            <a:r>
              <a:rPr lang="en-US" dirty="0" smtClean="0"/>
              <a:t>savings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Broader </a:t>
            </a:r>
            <a:r>
              <a:rPr lang="en-US" dirty="0"/>
              <a:t>public mistrust and lack of confidence in capital markets and the finance sector generally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711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15617" y="404664"/>
            <a:ext cx="6912768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Introduction: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R</a:t>
            </a:r>
            <a:r>
              <a:rPr lang="en-US" dirty="0" smtClean="0"/>
              <a:t>esponse </a:t>
            </a:r>
            <a:r>
              <a:rPr lang="en-US" dirty="0"/>
              <a:t>to the GFC in </a:t>
            </a:r>
            <a:r>
              <a:rPr lang="en-US" dirty="0" smtClean="0"/>
              <a:t>has </a:t>
            </a:r>
            <a:r>
              <a:rPr lang="en-US" dirty="0"/>
              <a:t>been confined to reform of </a:t>
            </a:r>
            <a:r>
              <a:rPr lang="en-US" dirty="0" smtClean="0"/>
              <a:t>banking </a:t>
            </a:r>
            <a:r>
              <a:rPr lang="en-US" dirty="0"/>
              <a:t>sector and more recently securities laws</a:t>
            </a:r>
            <a:r>
              <a:rPr lang="en-US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D</a:t>
            </a:r>
            <a:r>
              <a:rPr lang="en-US" dirty="0" smtClean="0"/>
              <a:t>irectors</a:t>
            </a:r>
            <a:r>
              <a:rPr lang="en-US" dirty="0"/>
              <a:t>’ conduct continues </a:t>
            </a:r>
            <a:r>
              <a:rPr lang="en-US" dirty="0" smtClean="0"/>
              <a:t>governed </a:t>
            </a:r>
            <a:r>
              <a:rPr lang="en-US" dirty="0"/>
              <a:t>by a regime that is weak </a:t>
            </a:r>
            <a:r>
              <a:rPr lang="en-US" dirty="0" smtClean="0"/>
              <a:t>re standards </a:t>
            </a:r>
            <a:r>
              <a:rPr lang="en-US" dirty="0"/>
              <a:t>of </a:t>
            </a:r>
            <a:r>
              <a:rPr lang="en-US" dirty="0" smtClean="0"/>
              <a:t>conduct and review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Regulatory </a:t>
            </a:r>
            <a:r>
              <a:rPr lang="en-US" dirty="0"/>
              <a:t>body, </a:t>
            </a:r>
            <a:r>
              <a:rPr lang="en-US" dirty="0" smtClean="0"/>
              <a:t>now </a:t>
            </a:r>
            <a:r>
              <a:rPr lang="en-US" dirty="0"/>
              <a:t>the Financial Markets Authority ('FMA</a:t>
            </a:r>
            <a:r>
              <a:rPr lang="en-US" dirty="0" smtClean="0"/>
              <a:t>'), has no power </a:t>
            </a:r>
            <a:r>
              <a:rPr lang="en-US" dirty="0"/>
              <a:t>to pursue directors for even </a:t>
            </a:r>
            <a:r>
              <a:rPr lang="en-US" dirty="0" smtClean="0"/>
              <a:t>egregious </a:t>
            </a:r>
            <a:r>
              <a:rPr lang="en-US" dirty="0"/>
              <a:t>breaches</a:t>
            </a:r>
            <a:endParaRPr lang="en-AU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>
                <a:ea typeface="ＭＳ Ｐゴシック" pitchFamily="-106" charset="-128"/>
              </a:rPr>
              <a:t> </a:t>
            </a:r>
            <a:r>
              <a:rPr lang="en-US" dirty="0" smtClean="0"/>
              <a:t>Had </a:t>
            </a:r>
            <a:r>
              <a:rPr lang="en-US" dirty="0"/>
              <a:t>to resort to alternative sources of punishment, in particular offences relating to misstatements in financial </a:t>
            </a:r>
            <a:r>
              <a:rPr lang="en-US" dirty="0" smtClean="0"/>
              <a:t>products</a:t>
            </a:r>
            <a:endParaRPr lang="en-AU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Outside </a:t>
            </a:r>
            <a:r>
              <a:rPr lang="en-US" dirty="0"/>
              <a:t>the realm of such breaches the FMA is powerless to take actions against </a:t>
            </a:r>
            <a:r>
              <a:rPr lang="en-US" dirty="0" smtClean="0"/>
              <a:t>directors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There are no offences that apply to core directors' duties post the allotment of </a:t>
            </a:r>
            <a:r>
              <a:rPr lang="en-US" dirty="0" smtClean="0"/>
              <a:t>securities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R</a:t>
            </a:r>
            <a:r>
              <a:rPr lang="en-US" dirty="0" smtClean="0"/>
              <a:t>egulatory </a:t>
            </a:r>
            <a:r>
              <a:rPr lang="en-US" dirty="0"/>
              <a:t>regime in New Zealand is inadequate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11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87625" y="404664"/>
            <a:ext cx="68407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Introduction: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>
                <a:ea typeface="ＭＳ Ｐゴシック" pitchFamily="-106" charset="-128"/>
              </a:rPr>
              <a:t> </a:t>
            </a:r>
            <a:r>
              <a:rPr lang="en-US" dirty="0"/>
              <a:t>C</a:t>
            </a:r>
            <a:r>
              <a:rPr lang="en-US" dirty="0" smtClean="0"/>
              <a:t>urrent </a:t>
            </a:r>
            <a:r>
              <a:rPr lang="en-US" dirty="0"/>
              <a:t>proposal </a:t>
            </a:r>
            <a:r>
              <a:rPr lang="en-US" dirty="0" smtClean="0"/>
              <a:t>to criminalize </a:t>
            </a:r>
            <a:r>
              <a:rPr lang="en-US" dirty="0"/>
              <a:t>serious </a:t>
            </a:r>
            <a:r>
              <a:rPr lang="en-US" dirty="0" smtClean="0"/>
              <a:t>breaches: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s 131: duty </a:t>
            </a:r>
            <a:r>
              <a:rPr lang="en-US" dirty="0"/>
              <a:t>of act in good faith and in the best interests of the </a:t>
            </a:r>
            <a:r>
              <a:rPr lang="en-US" dirty="0" smtClean="0"/>
              <a:t>company</a:t>
            </a:r>
            <a:endParaRPr lang="en-AU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/>
              <a:t>s </a:t>
            </a:r>
            <a:r>
              <a:rPr lang="en-US" dirty="0" smtClean="0"/>
              <a:t>135: reckless </a:t>
            </a:r>
            <a:r>
              <a:rPr lang="en-US" dirty="0"/>
              <a:t>trading</a:t>
            </a:r>
            <a:endParaRPr lang="en-AU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>
                <a:ea typeface="ＭＳ Ｐゴシック" pitchFamily="-106" charset="-128"/>
              </a:rPr>
              <a:t> </a:t>
            </a:r>
            <a:r>
              <a:rPr lang="en-US" dirty="0"/>
              <a:t>Companies and Limited Partnership Amendment Bill </a:t>
            </a:r>
            <a:r>
              <a:rPr lang="en-US" dirty="0" smtClean="0"/>
              <a:t>will amend Companies </a:t>
            </a:r>
            <a:r>
              <a:rPr lang="en-US" dirty="0"/>
              <a:t>Act </a:t>
            </a:r>
            <a:r>
              <a:rPr lang="en-US" dirty="0" smtClean="0"/>
              <a:t>1993: new </a:t>
            </a:r>
            <a:r>
              <a:rPr lang="en-US" dirty="0" err="1" smtClean="0"/>
              <a:t>ss</a:t>
            </a:r>
            <a:r>
              <a:rPr lang="en-US" dirty="0" smtClean="0"/>
              <a:t> 138A and </a:t>
            </a:r>
            <a:r>
              <a:rPr lang="en-AU" dirty="0" smtClean="0">
                <a:ea typeface="ＭＳ Ｐゴシック" pitchFamily="-106" charset="-128"/>
              </a:rPr>
              <a:t>380(4)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 smtClean="0"/>
              <a:t>s 131: director acts in “bad faith”, “believing” the conduct is not in the company’s best interests and "knowing or being reckless” </a:t>
            </a:r>
            <a:r>
              <a:rPr lang="en-US" dirty="0"/>
              <a:t>that the </a:t>
            </a:r>
            <a:r>
              <a:rPr lang="en-US" dirty="0" smtClean="0"/>
              <a:t>conduct will cause “serious loss to company“ or “benefit or advantage a person”: </a:t>
            </a:r>
            <a:r>
              <a:rPr lang="en-US" dirty="0"/>
              <a:t>s 138A(1</a:t>
            </a:r>
            <a:r>
              <a:rPr lang="en-US" dirty="0" smtClean="0"/>
              <a:t>)</a:t>
            </a:r>
            <a:endParaRPr lang="en-AU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>
                <a:ea typeface="ＭＳ Ｐゴシック" pitchFamily="-106" charset="-128"/>
              </a:rPr>
              <a:t> </a:t>
            </a:r>
            <a:r>
              <a:rPr lang="en-US" dirty="0"/>
              <a:t>s </a:t>
            </a:r>
            <a:r>
              <a:rPr lang="en-US" dirty="0" smtClean="0"/>
              <a:t>135: director </a:t>
            </a:r>
            <a:r>
              <a:rPr lang="en-US" dirty="0"/>
              <a:t>"</a:t>
            </a:r>
            <a:r>
              <a:rPr lang="en-US" dirty="0" smtClean="0"/>
              <a:t>knows” the company’s business is conducted in a manner that will result in “a </a:t>
            </a:r>
            <a:r>
              <a:rPr lang="en-US" dirty="0"/>
              <a:t>serious loss to the </a:t>
            </a:r>
            <a:r>
              <a:rPr lang="en-US" dirty="0" smtClean="0"/>
              <a:t>company‘s creditors” and 1 or more non-consenting creditors suffer serious loss: </a:t>
            </a:r>
            <a:r>
              <a:rPr lang="en-US" dirty="0"/>
              <a:t>s </a:t>
            </a:r>
            <a:r>
              <a:rPr lang="en-NZ" dirty="0" smtClean="0"/>
              <a:t>380(4)</a:t>
            </a:r>
            <a:endParaRPr lang="en-AU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>
                <a:ea typeface="ＭＳ Ｐゴシック" pitchFamily="-106" charset="-128"/>
              </a:rPr>
              <a:t> </a:t>
            </a:r>
            <a:r>
              <a:rPr lang="en-US" dirty="0"/>
              <a:t>I</a:t>
            </a:r>
            <a:r>
              <a:rPr lang="en-US" dirty="0" smtClean="0"/>
              <a:t>mprisonment 5 </a:t>
            </a:r>
            <a:r>
              <a:rPr lang="en-US" dirty="0" err="1" smtClean="0"/>
              <a:t>yrs</a:t>
            </a:r>
            <a:r>
              <a:rPr lang="en-US" dirty="0" smtClean="0"/>
              <a:t> or fine $200,000: s 373(4)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Automatic 5 year bans </a:t>
            </a:r>
            <a:r>
              <a:rPr lang="en-US" dirty="0"/>
              <a:t>from </a:t>
            </a:r>
            <a:r>
              <a:rPr lang="en-US" dirty="0" smtClean="0"/>
              <a:t>management: s </a:t>
            </a:r>
            <a:r>
              <a:rPr lang="en-US" dirty="0"/>
              <a:t>382 </a:t>
            </a: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980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2" y="404664"/>
            <a:ext cx="6244245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Introduction: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>
                <a:ea typeface="ＭＳ Ｐゴシック" pitchFamily="-106" charset="-128"/>
              </a:rPr>
              <a:t> </a:t>
            </a:r>
            <a:r>
              <a:rPr lang="en-US" dirty="0" smtClean="0"/>
              <a:t>First, current </a:t>
            </a:r>
            <a:r>
              <a:rPr lang="en-US" dirty="0"/>
              <a:t>regime as to directors' duties in New Zealand</a:t>
            </a:r>
            <a:r>
              <a:rPr lang="en-AU" dirty="0" smtClean="0">
                <a:ea typeface="ＭＳ Ｐゴシック" pitchFamily="-106" charset="-128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 smtClean="0"/>
              <a:t>Second, arguments for/against </a:t>
            </a:r>
            <a:r>
              <a:rPr lang="en-US" dirty="0"/>
              <a:t>the </a:t>
            </a:r>
            <a:r>
              <a:rPr lang="en-US" dirty="0" smtClean="0"/>
              <a:t>changes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/>
              <a:t>Third, evaluation in </a:t>
            </a:r>
            <a:r>
              <a:rPr lang="en-US" dirty="0"/>
              <a:t>light </a:t>
            </a:r>
            <a:r>
              <a:rPr lang="en-US" dirty="0" smtClean="0"/>
              <a:t>of </a:t>
            </a:r>
            <a:r>
              <a:rPr lang="en-US" dirty="0"/>
              <a:t>regulatory regime in Australia</a:t>
            </a:r>
            <a:endParaRPr lang="en-AU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AU" i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>
                <a:ea typeface="ＭＳ Ｐゴシック" pitchFamily="-106" charset="-128"/>
              </a:rPr>
              <a:t> </a:t>
            </a:r>
            <a:r>
              <a:rPr lang="en-US" dirty="0"/>
              <a:t>C</a:t>
            </a:r>
            <a:r>
              <a:rPr lang="en-US" dirty="0" smtClean="0"/>
              <a:t>hanges </a:t>
            </a:r>
            <a:r>
              <a:rPr lang="en-US" dirty="0"/>
              <a:t>are to be applauded, </a:t>
            </a:r>
            <a:r>
              <a:rPr lang="en-US" dirty="0" smtClean="0"/>
              <a:t>but do </a:t>
            </a:r>
            <a:r>
              <a:rPr lang="en-US" dirty="0"/>
              <a:t>not do far enough</a:t>
            </a: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C</a:t>
            </a:r>
            <a:r>
              <a:rPr lang="en-US" dirty="0" smtClean="0"/>
              <a:t>riminal </a:t>
            </a:r>
            <a:r>
              <a:rPr lang="en-US" dirty="0"/>
              <a:t>breaches should not be confined to these two directors' </a:t>
            </a:r>
            <a:r>
              <a:rPr lang="en-US" dirty="0" smtClean="0"/>
              <a:t>duties</a:t>
            </a:r>
            <a:endParaRPr lang="en-AU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>
                <a:ea typeface="ＭＳ Ｐゴシック" pitchFamily="-106" charset="-128"/>
              </a:rPr>
              <a:t> </a:t>
            </a:r>
            <a:r>
              <a:rPr lang="en-US" dirty="0"/>
              <a:t>In Australia criminal liability also extends to the duty to exercise powers for their proper purpose and the duties not to improperly use the directors' position and corporate </a:t>
            </a:r>
            <a:r>
              <a:rPr lang="en-US" dirty="0" smtClean="0"/>
              <a:t>information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S</a:t>
            </a:r>
            <a:r>
              <a:rPr lang="en-US" dirty="0" smtClean="0"/>
              <a:t>hould reconsider complementing reforms with a </a:t>
            </a:r>
            <a:r>
              <a:rPr lang="en-US" dirty="0"/>
              <a:t>civil penalty regime as in Australia</a:t>
            </a: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925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87625" y="404664"/>
            <a:ext cx="7128792" cy="433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90000"/>
              </a:lnSpc>
            </a:pPr>
            <a:r>
              <a:rPr lang="en-US" b="1" dirty="0" smtClean="0">
                <a:ea typeface="ＭＳ Ｐゴシック" pitchFamily="-106" charset="-128"/>
              </a:rPr>
              <a:t>Current regime in New Zealand: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Directors' duties </a:t>
            </a:r>
            <a:r>
              <a:rPr lang="en-US" dirty="0" smtClean="0"/>
              <a:t>are </a:t>
            </a:r>
            <a:r>
              <a:rPr lang="en-US" dirty="0"/>
              <a:t>governed by ss </a:t>
            </a:r>
            <a:r>
              <a:rPr lang="en-US" dirty="0" smtClean="0"/>
              <a:t>131-138 and 145 </a:t>
            </a:r>
            <a:r>
              <a:rPr lang="en-US" dirty="0"/>
              <a:t>Companies Act </a:t>
            </a:r>
            <a:r>
              <a:rPr lang="en-US" dirty="0" smtClean="0"/>
              <a:t>1993:</a:t>
            </a:r>
            <a:endParaRPr lang="en-US" dirty="0" smtClean="0">
              <a:ea typeface="ＭＳ Ｐゴシック" pitchFamily="-106" charset="-128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/>
              <a:t>duty to act in good faith and in the best interests of the company: s </a:t>
            </a:r>
            <a:r>
              <a:rPr lang="en-US" dirty="0" smtClean="0"/>
              <a:t>131</a:t>
            </a:r>
            <a:endParaRPr lang="en-NZ" dirty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/>
              <a:t>duty to exercise powers for a proper purpose: s 133</a:t>
            </a:r>
            <a:endParaRPr lang="en-AU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/>
              <a:t>duty to comply with the constitution: s 134</a:t>
            </a:r>
            <a:endParaRPr lang="en-AU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>
                <a:ea typeface="ＭＳ Ｐゴシック" pitchFamily="-106" charset="-128"/>
              </a:rPr>
              <a:t> </a:t>
            </a:r>
            <a:r>
              <a:rPr lang="en-US" dirty="0"/>
              <a:t>duty to avoid reckless trading: s </a:t>
            </a:r>
            <a:r>
              <a:rPr lang="en-US" dirty="0" smtClean="0"/>
              <a:t>135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/>
              <a:t>duty not to agree to the company incurring an obligation that it will be unable to perform: s </a:t>
            </a:r>
            <a:r>
              <a:rPr lang="en-US" dirty="0" smtClean="0"/>
              <a:t>136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/>
              <a:t>duty of </a:t>
            </a:r>
            <a:r>
              <a:rPr lang="en-US" dirty="0" smtClean="0"/>
              <a:t>care, diligence and skill: </a:t>
            </a:r>
            <a:r>
              <a:rPr lang="en-US" dirty="0"/>
              <a:t>s </a:t>
            </a:r>
            <a:r>
              <a:rPr lang="en-US" dirty="0" smtClean="0"/>
              <a:t>137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/>
              <a:t>duty not to disclose, </a:t>
            </a:r>
            <a:r>
              <a:rPr lang="en-US" dirty="0" smtClean="0"/>
              <a:t>use or </a:t>
            </a:r>
            <a:r>
              <a:rPr lang="en-US" dirty="0"/>
              <a:t>act on company information: s </a:t>
            </a:r>
            <a:r>
              <a:rPr lang="en-US" dirty="0" smtClean="0"/>
              <a:t>145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Note, interrelationship </a:t>
            </a:r>
            <a:r>
              <a:rPr lang="en-US" dirty="0"/>
              <a:t>between </a:t>
            </a:r>
            <a:r>
              <a:rPr lang="en-US" dirty="0" smtClean="0"/>
              <a:t>statutory </a:t>
            </a:r>
            <a:r>
              <a:rPr lang="en-US" dirty="0"/>
              <a:t>duties and the fiduciary </a:t>
            </a:r>
            <a:r>
              <a:rPr lang="en-US" dirty="0" smtClean="0"/>
              <a:t>duties/common </a:t>
            </a:r>
            <a:r>
              <a:rPr lang="en-US" dirty="0"/>
              <a:t>law </a:t>
            </a:r>
            <a:r>
              <a:rPr lang="en-US" dirty="0" smtClean="0"/>
              <a:t>duties remains unclear in New Zealand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105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T_LAW_STRI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2159"/>
            <a:ext cx="9144000" cy="1365865"/>
          </a:xfrm>
          <a:prstGeom prst="rect">
            <a:avLst/>
          </a:prstGeom>
        </p:spPr>
      </p:pic>
      <p:pic>
        <p:nvPicPr>
          <p:cNvPr id="8" name="Picture 7" descr="AUTlaw_CMYK_rev_high.jpg"/>
          <p:cNvPicPr>
            <a:picLocks noChangeAspect="1"/>
          </p:cNvPicPr>
          <p:nvPr/>
        </p:nvPicPr>
        <p:blipFill>
          <a:blip r:embed="rId3"/>
          <a:srcRect t="10969" b="10683"/>
          <a:stretch>
            <a:fillRect/>
          </a:stretch>
        </p:blipFill>
        <p:spPr>
          <a:xfrm>
            <a:off x="6000760" y="5715016"/>
            <a:ext cx="3006235" cy="1032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9633" y="404664"/>
            <a:ext cx="7056784" cy="5327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ea typeface="ＭＳ Ｐゴシック" pitchFamily="-106" charset="-128"/>
              </a:rPr>
              <a:t>Current regime in New </a:t>
            </a:r>
            <a:r>
              <a:rPr lang="en-US" b="1" dirty="0" smtClean="0">
                <a:ea typeface="ＭＳ Ｐゴシック" pitchFamily="-106" charset="-128"/>
              </a:rPr>
              <a:t>Zealand:</a:t>
            </a:r>
            <a:endParaRPr lang="en-US" b="1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/>
              <a:t>New Zealand's directors' duties </a:t>
            </a:r>
            <a:r>
              <a:rPr lang="en-US" dirty="0" smtClean="0"/>
              <a:t>regime is based </a:t>
            </a:r>
            <a:r>
              <a:rPr lang="en-US" dirty="0"/>
              <a:t>on a private </a:t>
            </a:r>
            <a:r>
              <a:rPr lang="en-US" dirty="0" smtClean="0"/>
              <a:t>enforcement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AU" dirty="0" smtClean="0">
                <a:ea typeface="ＭＳ Ｐゴシック" pitchFamily="-106" charset="-128"/>
              </a:rPr>
              <a:t> </a:t>
            </a:r>
            <a:r>
              <a:rPr lang="en-US" dirty="0"/>
              <a:t>Echoing the position under equity and the common </a:t>
            </a:r>
            <a:r>
              <a:rPr lang="en-US" dirty="0" smtClean="0"/>
              <a:t>law, </a:t>
            </a:r>
            <a:r>
              <a:rPr lang="en-US" dirty="0"/>
              <a:t>these core directors’ duties </a:t>
            </a:r>
            <a:r>
              <a:rPr lang="en-US" dirty="0" smtClean="0"/>
              <a:t>are </a:t>
            </a:r>
            <a:r>
              <a:rPr lang="en-US" dirty="0"/>
              <a:t>owed to the company: s 169(3)(d)-(i)</a:t>
            </a:r>
            <a:r>
              <a:rPr lang="en-AU" dirty="0" smtClean="0">
                <a:ea typeface="ＭＳ Ｐゴシック" pitchFamily="-106" charset="-128"/>
              </a:rPr>
              <a:t> 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Company (a legal fiction) is </a:t>
            </a:r>
            <a:r>
              <a:rPr lang="en-US" dirty="0"/>
              <a:t>the proper plaintiff </a:t>
            </a: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</a:t>
            </a:r>
            <a:r>
              <a:rPr lang="en-US" dirty="0"/>
              <a:t>The decision to litigate is a management decision</a:t>
            </a: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 Management </a:t>
            </a:r>
            <a:r>
              <a:rPr lang="en-US" dirty="0"/>
              <a:t>powers are conferred </a:t>
            </a:r>
            <a:r>
              <a:rPr lang="en-US" dirty="0" smtClean="0"/>
              <a:t>on the board: s </a:t>
            </a:r>
            <a:r>
              <a:rPr lang="en-US" dirty="0"/>
              <a:t>128(1) and (2) Companies Act 1993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>
                <a:ea typeface="ＭＳ Ｐゴシック" pitchFamily="-106" charset="-128"/>
              </a:rPr>
              <a:t> </a:t>
            </a:r>
            <a:r>
              <a:rPr lang="en-US" dirty="0" smtClean="0">
                <a:ea typeface="ＭＳ Ｐゴシック" pitchFamily="-106" charset="-128"/>
              </a:rPr>
              <a:t>Decision </a:t>
            </a:r>
            <a:r>
              <a:rPr lang="en-US" dirty="0" smtClean="0"/>
              <a:t>rests </a:t>
            </a:r>
            <a:r>
              <a:rPr lang="en-US" dirty="0"/>
              <a:t>in the hands of the directors who may be the offending director or closely affiliated to that </a:t>
            </a:r>
            <a:r>
              <a:rPr lang="en-US" dirty="0" smtClean="0"/>
              <a:t>person</a:t>
            </a: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ea typeface="ＭＳ Ｐゴシック" pitchFamily="-106" charset="-128"/>
              </a:rPr>
              <a:t> </a:t>
            </a:r>
            <a:r>
              <a:rPr lang="en-US" dirty="0"/>
              <a:t>L</a:t>
            </a:r>
            <a:r>
              <a:rPr lang="en-US" dirty="0" smtClean="0"/>
              <a:t>itigation </a:t>
            </a:r>
            <a:r>
              <a:rPr lang="en-US" dirty="0"/>
              <a:t>against directors often </a:t>
            </a:r>
            <a:r>
              <a:rPr lang="en-US" dirty="0" smtClean="0"/>
              <a:t>only occurs </a:t>
            </a:r>
            <a:r>
              <a:rPr lang="en-US" dirty="0"/>
              <a:t>once the company is insolvent and </a:t>
            </a:r>
            <a:r>
              <a:rPr lang="en-US" dirty="0" smtClean="0"/>
              <a:t>management </a:t>
            </a:r>
            <a:r>
              <a:rPr lang="en-US" dirty="0"/>
              <a:t>powers have shifted to a </a:t>
            </a:r>
            <a:r>
              <a:rPr lang="en-US" dirty="0" smtClean="0"/>
              <a:t>liquidator</a:t>
            </a: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</a:pPr>
            <a:endParaRPr lang="en-US" dirty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>
              <a:ea typeface="ＭＳ Ｐゴシック" pitchFamily="-106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Char char="•"/>
            </a:pPr>
            <a:endParaRPr lang="en-US" dirty="0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00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MBA Template - 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MBA Template - Black</Template>
  <TotalTime>21790</TotalTime>
  <Words>2968</Words>
  <Application>Microsoft Office PowerPoint</Application>
  <PresentationFormat>On-screen Show (4:3)</PresentationFormat>
  <Paragraphs>264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Business MBA Template - Black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Auckland University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AUT User</dc:creator>
  <cp:lastModifiedBy>jcassidy</cp:lastModifiedBy>
  <cp:revision>777</cp:revision>
  <cp:lastPrinted>2013-11-11T01:58:15Z</cp:lastPrinted>
  <dcterms:created xsi:type="dcterms:W3CDTF">2009-03-03T22:36:35Z</dcterms:created>
  <dcterms:modified xsi:type="dcterms:W3CDTF">2013-11-27T22:30:06Z</dcterms:modified>
</cp:coreProperties>
</file>