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17" r:id="rId2"/>
    <p:sldId id="321" r:id="rId3"/>
    <p:sldId id="320" r:id="rId4"/>
    <p:sldId id="324" r:id="rId5"/>
    <p:sldId id="323" r:id="rId6"/>
    <p:sldId id="333" r:id="rId7"/>
    <p:sldId id="325" r:id="rId8"/>
    <p:sldId id="326" r:id="rId9"/>
    <p:sldId id="327" r:id="rId10"/>
    <p:sldId id="332" r:id="rId11"/>
    <p:sldId id="328" r:id="rId12"/>
    <p:sldId id="329" r:id="rId13"/>
    <p:sldId id="330" r:id="rId14"/>
    <p:sldId id="331" r:id="rId15"/>
    <p:sldId id="334" r:id="rId16"/>
    <p:sldId id="345" r:id="rId17"/>
    <p:sldId id="264" r:id="rId18"/>
    <p:sldId id="344" r:id="rId19"/>
    <p:sldId id="335" r:id="rId20"/>
    <p:sldId id="314" r:id="rId21"/>
    <p:sldId id="338" r:id="rId22"/>
    <p:sldId id="315" r:id="rId23"/>
    <p:sldId id="337" r:id="rId24"/>
    <p:sldId id="342" r:id="rId25"/>
    <p:sldId id="343" r:id="rId26"/>
    <p:sldId id="318" r:id="rId27"/>
  </p:sldIdLst>
  <p:sldSz cx="12192000" cy="6858000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9A6"/>
    <a:srgbClr val="20B4C2"/>
    <a:srgbClr val="4CC3E9"/>
    <a:srgbClr val="66CC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6D730-7635-4A62-AE4F-5F27BD45B8AD}" type="datetimeFigureOut">
              <a:rPr lang="en-NZ" smtClean="0"/>
              <a:t>30/11/2015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A5746-1A2C-4FCA-84B4-8D4C3D1D44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5310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A9C88-5007-4067-BDB2-E0D8D26B4DFF}" type="datetimeFigureOut">
              <a:rPr lang="en-NZ" smtClean="0"/>
              <a:t>30/11/2015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71D04-30A5-48A7-828E-9CE077EA33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47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71D04-30A5-48A7-828E-9CE077EA33B1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6936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71D04-30A5-48A7-828E-9CE077EA33B1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3222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71D04-30A5-48A7-828E-9CE077EA33B1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713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71D04-30A5-48A7-828E-9CE077EA33B1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2147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71D04-30A5-48A7-828E-9CE077EA33B1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532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621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062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8378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- Te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3283132"/>
            <a:ext cx="9231084" cy="2107475"/>
          </a:xfrm>
          <a:prstGeom prst="rect">
            <a:avLst/>
          </a:prstGeom>
          <a:solidFill>
            <a:srgbClr val="339FAD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600" baseline="-25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15" y="3495040"/>
            <a:ext cx="8140700" cy="1277938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865415" y="4772978"/>
            <a:ext cx="8140700" cy="61762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655" y="0"/>
            <a:ext cx="2235829" cy="166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54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Te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4605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339FA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460500" y="1844530"/>
            <a:ext cx="10515600" cy="4351338"/>
          </a:xfrm>
        </p:spPr>
        <p:txBody>
          <a:bodyPr/>
          <a:lstStyle>
            <a:lvl1pPr>
              <a:buClr>
                <a:srgbClr val="339FAD"/>
              </a:buClr>
              <a:defRPr/>
            </a:lvl1pPr>
            <a:lvl2pPr>
              <a:buClr>
                <a:srgbClr val="339FAD"/>
              </a:buClr>
              <a:defRPr/>
            </a:lvl2pPr>
            <a:lvl3pPr>
              <a:buClr>
                <a:srgbClr val="339FAD"/>
              </a:buClr>
              <a:defRPr/>
            </a:lvl3pPr>
            <a:lvl4pPr>
              <a:buClr>
                <a:srgbClr val="339FAD"/>
              </a:buClr>
              <a:defRPr/>
            </a:lvl4pPr>
            <a:lvl5pPr>
              <a:buClr>
                <a:srgbClr val="339FAD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237495" y="642486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E556EFB4-A86E-481B-8999-3442E6D8B5B0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73862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817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614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318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0475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438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129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738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093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F5898-ABE7-4052-94A8-1D962A5A10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304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8833" y="4520946"/>
            <a:ext cx="8140700" cy="617628"/>
          </a:xfrm>
        </p:spPr>
        <p:txBody>
          <a:bodyPr/>
          <a:lstStyle/>
          <a:p>
            <a:r>
              <a:rPr lang="en-NZ" sz="2400" dirty="0"/>
              <a:t>Janet Pearson, Alain Vandal, Elizabeth Binns, Denise Taylor</a:t>
            </a:r>
          </a:p>
          <a:p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712" y="5644055"/>
            <a:ext cx="5759673" cy="10244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351314"/>
            <a:ext cx="9231086" cy="1010491"/>
          </a:xfrm>
          <a:prstGeom prst="rect">
            <a:avLst/>
          </a:prstGeom>
          <a:solidFill>
            <a:srgbClr val="2C99A6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8834" y="2634343"/>
            <a:ext cx="10756430" cy="1644754"/>
          </a:xfrm>
        </p:spPr>
        <p:txBody>
          <a:bodyPr>
            <a:normAutofit/>
          </a:bodyPr>
          <a:lstStyle/>
          <a:p>
            <a:r>
              <a:rPr lang="en-NZ" sz="3600" b="1" dirty="0"/>
              <a:t>Case study in analytical planning: Investigating the sensitivity of outcome measures to a Tai Chi Intervention in people with </a:t>
            </a:r>
            <a:r>
              <a:rPr lang="en-NZ" sz="3600" b="1" dirty="0" smtClean="0"/>
              <a:t>Multiple Sclerosis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7456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Comparison of process to analysis for a conclusive trial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46123" y="1984416"/>
            <a:ext cx="10515600" cy="43513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/>
              <a:t>Would have a pre-specified analysis plan, including the significance level that we would be using to assess our hypotheses</a:t>
            </a:r>
          </a:p>
          <a:p>
            <a:r>
              <a:rPr lang="en-NZ" dirty="0" smtClean="0"/>
              <a:t>Analyst would also have been blinded as to which group received the intervention first</a:t>
            </a:r>
          </a:p>
          <a:p>
            <a:r>
              <a:rPr lang="en-NZ" dirty="0" smtClean="0"/>
              <a:t>Would only keep covariates in that were significant before un-blinding</a:t>
            </a:r>
          </a:p>
          <a:p>
            <a:r>
              <a:rPr lang="en-NZ" dirty="0" smtClean="0"/>
              <a:t>Direction of my Sustainability hypothesis for TUAG would have been set a priori instead of after viewing the direction of effect for the main hypothesis</a:t>
            </a:r>
          </a:p>
          <a:p>
            <a:r>
              <a:rPr lang="en-NZ" dirty="0" smtClean="0"/>
              <a:t>… here however, we are searching for signals (trying to identify which outcomes are the most sensitive to the intervention) on a small pilot data set to inform planning for a full study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861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60500" y="-87157"/>
            <a:ext cx="10515600" cy="1325563"/>
          </a:xfrm>
        </p:spPr>
        <p:txBody>
          <a:bodyPr/>
          <a:lstStyle/>
          <a:p>
            <a:r>
              <a:rPr lang="en-NZ" b="1" dirty="0"/>
              <a:t>Analysis possibilities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60500" y="1238406"/>
            <a:ext cx="10515600" cy="535187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NZ" b="1" dirty="0" smtClean="0"/>
              <a:t>Analyse data in the flow diagram in three parts, using three separate models: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b="1" dirty="0" smtClean="0"/>
              <a:t>Data Part 1. </a:t>
            </a:r>
            <a:r>
              <a:rPr lang="en-NZ" dirty="0" smtClean="0"/>
              <a:t>Assessment 2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	Two sample t-test comparing first tai-chi class post-pre to the control post-pre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b="1" dirty="0" smtClean="0"/>
              <a:t>Data Part 2.</a:t>
            </a:r>
            <a:r>
              <a:rPr lang="en-NZ" dirty="0" smtClean="0"/>
              <a:t> Assessment 3 vs Assessment 2 for Group 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	One sample t-test to test sustainability of the intervention (for Group 1)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b="1" dirty="0" smtClean="0"/>
              <a:t>(Data Part 3.</a:t>
            </a:r>
            <a:r>
              <a:rPr lang="en-NZ" dirty="0" smtClean="0"/>
              <a:t> Combining Tai Chi Assessments to utilise both sets of Tai Chi data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	Combine the post-pre data from the two Tai Chi classes together and do a one 	sample t-test of no effect)</a:t>
            </a:r>
          </a:p>
          <a:p>
            <a:pPr marL="514350" indent="-514350">
              <a:buFont typeface="+mj-lt"/>
              <a:buAutoNum type="arabicPeriod"/>
            </a:pPr>
            <a:r>
              <a:rPr lang="en-NZ" b="1" dirty="0" smtClean="0"/>
              <a:t>Random effects analysis - ‘Best of all world’s analysis</a:t>
            </a:r>
            <a:r>
              <a:rPr lang="en-NZ" dirty="0" smtClean="0"/>
              <a:t> - analyse all the data together in one model, enabling: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NZ" dirty="0" smtClean="0"/>
              <a:t>Comparison of Tai Chi to Control, with </a:t>
            </a:r>
            <a:r>
              <a:rPr lang="en-NZ" dirty="0"/>
              <a:t>increased </a:t>
            </a:r>
            <a:r>
              <a:rPr lang="en-NZ" dirty="0" smtClean="0"/>
              <a:t>power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NZ" dirty="0" smtClean="0"/>
              <a:t>Assessment of sustainability of the intervention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NZ" dirty="0" smtClean="0"/>
              <a:t>Utilising both sets of Tai Chi data in the one model makes Data Part 3 above redundant (we really want to compare to control)</a:t>
            </a:r>
          </a:p>
          <a:p>
            <a:pPr marL="971550" lvl="1" indent="-514350">
              <a:buFont typeface="+mj-lt"/>
              <a:buAutoNum type="alphaLcPeriod"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39089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60500" y="68827"/>
            <a:ext cx="10515600" cy="993058"/>
          </a:xfrm>
        </p:spPr>
        <p:txBody>
          <a:bodyPr>
            <a:normAutofit fontScale="90000"/>
          </a:bodyPr>
          <a:lstStyle/>
          <a:p>
            <a:r>
              <a:rPr lang="en-NZ" b="1" dirty="0"/>
              <a:t>Analysis possibility 1: Data Part 1</a:t>
            </a:r>
            <a:br>
              <a:rPr lang="en-NZ" b="1" dirty="0"/>
            </a:br>
            <a:endParaRPr lang="en-NZ" dirty="0"/>
          </a:p>
        </p:txBody>
      </p:sp>
      <p:grpSp>
        <p:nvGrpSpPr>
          <p:cNvPr id="11" name="Group 1"/>
          <p:cNvGrpSpPr>
            <a:grpSpLocks noChangeAspect="1"/>
          </p:cNvGrpSpPr>
          <p:nvPr/>
        </p:nvGrpSpPr>
        <p:grpSpPr bwMode="auto">
          <a:xfrm>
            <a:off x="213400" y="896449"/>
            <a:ext cx="6604935" cy="6713905"/>
            <a:chOff x="1747" y="-620"/>
            <a:chExt cx="8106" cy="9554"/>
          </a:xfrm>
        </p:grpSpPr>
        <p:sp>
          <p:nvSpPr>
            <p:cNvPr id="12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747" y="250"/>
              <a:ext cx="8106" cy="8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3442" y="230"/>
              <a:ext cx="4214" cy="489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Baseline Assessment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3425" y="1425"/>
              <a:ext cx="1842" cy="156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3390" y="3315"/>
              <a:ext cx="4260" cy="449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2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5800" y="1430"/>
              <a:ext cx="1842" cy="126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Control group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432" y="-620"/>
              <a:ext cx="4224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Recruitment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3450" y="435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3425" y="6700"/>
              <a:ext cx="424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3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5805" y="438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1x/wk for 20 weeks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4357" y="728"/>
              <a:ext cx="0" cy="6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6697" y="728"/>
              <a:ext cx="0" cy="6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3" name="Line 8"/>
            <p:cNvSpPr>
              <a:spLocks noChangeShapeType="1"/>
            </p:cNvSpPr>
            <p:nvPr/>
          </p:nvSpPr>
          <p:spPr bwMode="auto">
            <a:xfrm>
              <a:off x="4317" y="2988"/>
              <a:ext cx="0" cy="32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6717" y="2688"/>
              <a:ext cx="0" cy="62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5" name="Line 6"/>
            <p:cNvSpPr>
              <a:spLocks noChangeShapeType="1"/>
            </p:cNvSpPr>
            <p:nvPr/>
          </p:nvSpPr>
          <p:spPr bwMode="auto">
            <a:xfrm>
              <a:off x="6717" y="3778"/>
              <a:ext cx="1" cy="6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257" y="5608"/>
              <a:ext cx="0" cy="108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4312" y="3763"/>
              <a:ext cx="0" cy="57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8" name="Line 3"/>
            <p:cNvSpPr>
              <a:spLocks noChangeShapeType="1"/>
            </p:cNvSpPr>
            <p:nvPr/>
          </p:nvSpPr>
          <p:spPr bwMode="auto">
            <a:xfrm>
              <a:off x="6742" y="5938"/>
              <a:ext cx="0" cy="73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</p:grpSp>
      <p:sp>
        <p:nvSpPr>
          <p:cNvPr id="29" name="Oval 28"/>
          <p:cNvSpPr/>
          <p:nvPr/>
        </p:nvSpPr>
        <p:spPr>
          <a:xfrm>
            <a:off x="1667576" y="1266622"/>
            <a:ext cx="1230974" cy="2897355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0" name="Oval 29"/>
          <p:cNvSpPr/>
          <p:nvPr/>
        </p:nvSpPr>
        <p:spPr>
          <a:xfrm>
            <a:off x="3567925" y="1293682"/>
            <a:ext cx="1296866" cy="2897355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31" name="Straight Connector 30"/>
          <p:cNvCxnSpPr/>
          <p:nvPr/>
        </p:nvCxnSpPr>
        <p:spPr>
          <a:xfrm>
            <a:off x="2940695" y="2576159"/>
            <a:ext cx="651510" cy="0"/>
          </a:xfrm>
          <a:prstGeom prst="line">
            <a:avLst/>
          </a:prstGeom>
          <a:ln w="508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838861" y="618082"/>
            <a:ext cx="6219789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/>
              <a:t>I</a:t>
            </a:r>
            <a:r>
              <a:rPr lang="en-NZ" sz="1600" dirty="0" smtClean="0"/>
              <a:t>ndependent samples t-test (i.e. Tai Chi vs Control) if had normally distributed data</a:t>
            </a:r>
          </a:p>
          <a:p>
            <a:endParaRPr lang="en-NZ" sz="1600" dirty="0" smtClean="0"/>
          </a:p>
          <a:p>
            <a:r>
              <a:rPr lang="en-NZ" sz="1600" dirty="0" smtClean="0"/>
              <a:t>H0: Group 1 (Assessment 2- Baseline) = Group 2 (Assessment 2- Baseline)</a:t>
            </a:r>
          </a:p>
          <a:p>
            <a:endParaRPr lang="en-NZ" sz="1600" dirty="0"/>
          </a:p>
          <a:p>
            <a:r>
              <a:rPr lang="en-NZ" sz="1600" dirty="0" smtClean="0"/>
              <a:t>H1: Group 1 (Assessment 2- Baseline) ≠ Group 2 (Assessment 2- Baseline)</a:t>
            </a:r>
          </a:p>
          <a:p>
            <a:endParaRPr lang="en-NZ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6154023" y="2433964"/>
            <a:ext cx="555238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Similarly:</a:t>
            </a:r>
            <a:endParaRPr lang="en-NZ" dirty="0"/>
          </a:p>
          <a:p>
            <a:r>
              <a:rPr lang="en-NZ" dirty="0" smtClean="0"/>
              <a:t>Could perform an ANCOVA testing for no difference in means between the two groups at assessment 2, adjusting for baseline value plus gender and age.</a:t>
            </a:r>
            <a:endParaRPr lang="en-NZ" dirty="0"/>
          </a:p>
        </p:txBody>
      </p:sp>
      <p:sp>
        <p:nvSpPr>
          <p:cNvPr id="34" name="TextBox 33"/>
          <p:cNvSpPr txBox="1"/>
          <p:nvPr/>
        </p:nvSpPr>
        <p:spPr>
          <a:xfrm>
            <a:off x="5931750" y="4024627"/>
            <a:ext cx="5833502" cy="258532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Comparison to a control group, can detect if ‘no change’ in Tai Chi group is good if there is otherwise natural deterioration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Baseline values are taken into account (and other individual covariates are adjusted for)</a:t>
            </a:r>
          </a:p>
          <a:p>
            <a:r>
              <a:rPr lang="en-NZ" dirty="0" smtClean="0"/>
              <a:t>Disadvantages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Does not utilise Group 2’s post-Tai-Chi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Needs normally distributed data in the groups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203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Analysis possibility 1: Data Part 2</a:t>
            </a:r>
            <a:br>
              <a:rPr lang="en-NZ" b="1" dirty="0"/>
            </a:br>
            <a:endParaRPr lang="en-NZ" dirty="0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314390" y="1235908"/>
            <a:ext cx="6604935" cy="5936666"/>
            <a:chOff x="1747" y="-620"/>
            <a:chExt cx="8106" cy="9554"/>
          </a:xfrm>
        </p:grpSpPr>
        <p:sp>
          <p:nvSpPr>
            <p:cNvPr id="4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747" y="250"/>
              <a:ext cx="8106" cy="8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3442" y="230"/>
              <a:ext cx="4214" cy="4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Baseline Assessment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21"/>
            <p:cNvSpPr txBox="1">
              <a:spLocks noChangeArrowheads="1"/>
            </p:cNvSpPr>
            <p:nvPr/>
          </p:nvSpPr>
          <p:spPr bwMode="auto">
            <a:xfrm>
              <a:off x="3425" y="142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20"/>
            <p:cNvSpPr txBox="1">
              <a:spLocks noChangeArrowheads="1"/>
            </p:cNvSpPr>
            <p:nvPr/>
          </p:nvSpPr>
          <p:spPr bwMode="auto">
            <a:xfrm>
              <a:off x="3390" y="3315"/>
              <a:ext cx="426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2 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5800" y="143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Control group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432" y="-620"/>
              <a:ext cx="4224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Recruitment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3450" y="4350"/>
              <a:ext cx="1842" cy="126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425" y="6700"/>
              <a:ext cx="424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3 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5805" y="438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1x/wk for 20 weeks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435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669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4317" y="2988"/>
              <a:ext cx="0" cy="32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6717" y="2688"/>
              <a:ext cx="0" cy="62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6717" y="3778"/>
              <a:ext cx="1" cy="6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9" name="Line 5"/>
            <p:cNvSpPr>
              <a:spLocks noChangeShapeType="1"/>
            </p:cNvSpPr>
            <p:nvPr/>
          </p:nvSpPr>
          <p:spPr bwMode="auto">
            <a:xfrm>
              <a:off x="4257" y="5608"/>
              <a:ext cx="0" cy="10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0" name="Line 4"/>
            <p:cNvSpPr>
              <a:spLocks noChangeShapeType="1"/>
            </p:cNvSpPr>
            <p:nvPr/>
          </p:nvSpPr>
          <p:spPr bwMode="auto">
            <a:xfrm>
              <a:off x="4312" y="3763"/>
              <a:ext cx="0" cy="57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1" name="Line 3"/>
            <p:cNvSpPr>
              <a:spLocks noChangeShapeType="1"/>
            </p:cNvSpPr>
            <p:nvPr/>
          </p:nvSpPr>
          <p:spPr bwMode="auto">
            <a:xfrm>
              <a:off x="6742" y="5938"/>
              <a:ext cx="0" cy="73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</p:grpSp>
      <p:sp>
        <p:nvSpPr>
          <p:cNvPr id="22" name="Oval 21"/>
          <p:cNvSpPr/>
          <p:nvPr/>
        </p:nvSpPr>
        <p:spPr>
          <a:xfrm>
            <a:off x="1791252" y="3509884"/>
            <a:ext cx="1226306" cy="2943399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23" name="Straight Connector 22"/>
          <p:cNvCxnSpPr/>
          <p:nvPr/>
        </p:nvCxnSpPr>
        <p:spPr>
          <a:xfrm>
            <a:off x="1673104" y="3710591"/>
            <a:ext cx="1707049" cy="43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27474" y="3999836"/>
            <a:ext cx="1707049" cy="43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ine 4"/>
          <p:cNvSpPr>
            <a:spLocks noChangeShapeType="1"/>
          </p:cNvSpPr>
          <p:nvPr/>
        </p:nvSpPr>
        <p:spPr bwMode="auto">
          <a:xfrm>
            <a:off x="1644585" y="3688068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cxnSp>
        <p:nvCxnSpPr>
          <p:cNvPr id="26" name="Straight Connector 25"/>
          <p:cNvCxnSpPr/>
          <p:nvPr/>
        </p:nvCxnSpPr>
        <p:spPr>
          <a:xfrm>
            <a:off x="1730757" y="5806043"/>
            <a:ext cx="1707049" cy="43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85127" y="6095288"/>
            <a:ext cx="1707049" cy="43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ine 4"/>
          <p:cNvSpPr>
            <a:spLocks noChangeShapeType="1"/>
          </p:cNvSpPr>
          <p:nvPr/>
        </p:nvSpPr>
        <p:spPr bwMode="auto">
          <a:xfrm>
            <a:off x="1702238" y="5783520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9" name="TextBox 28"/>
          <p:cNvSpPr txBox="1"/>
          <p:nvPr/>
        </p:nvSpPr>
        <p:spPr>
          <a:xfrm>
            <a:off x="5731723" y="1451282"/>
            <a:ext cx="6306552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/>
              <a:t>T</a:t>
            </a:r>
            <a:r>
              <a:rPr lang="en-NZ" dirty="0" smtClean="0"/>
              <a:t>esting sustainability of intervention – non-inferiority of Post-Tai Chi compared to Tai Chi – paired t-test.</a:t>
            </a:r>
          </a:p>
          <a:p>
            <a:endParaRPr lang="en-NZ" dirty="0"/>
          </a:p>
          <a:p>
            <a:r>
              <a:rPr lang="en-NZ" dirty="0" smtClean="0"/>
              <a:t>H0: Group 1 Assessment 3 &lt; Group 1 Assessment 2</a:t>
            </a:r>
          </a:p>
          <a:p>
            <a:r>
              <a:rPr lang="en-NZ" dirty="0" smtClean="0"/>
              <a:t>H1: Group 1 Assessment 3 &gt;= Group 1 Assessment 2</a:t>
            </a:r>
          </a:p>
          <a:p>
            <a:endParaRPr lang="en-NZ" dirty="0"/>
          </a:p>
          <a:p>
            <a:r>
              <a:rPr lang="en-NZ" dirty="0" smtClean="0"/>
              <a:t>Where larger is better (signs reversed where outcome is better if smaller).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31" name="TextBox 30"/>
          <p:cNvSpPr txBox="1"/>
          <p:nvPr/>
        </p:nvSpPr>
        <p:spPr>
          <a:xfrm>
            <a:off x="5890258" y="4685874"/>
            <a:ext cx="5833502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Disadvantages:</a:t>
            </a:r>
          </a:p>
          <a:p>
            <a:pPr marL="285750" indent="-285750">
              <a:buFontTx/>
              <a:buChar char="-"/>
            </a:pPr>
            <a:r>
              <a:rPr lang="en-NZ" dirty="0" smtClean="0"/>
              <a:t>Does not utilise the rest of the data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81351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60500" y="182107"/>
            <a:ext cx="10515600" cy="1508583"/>
          </a:xfrm>
        </p:spPr>
        <p:txBody>
          <a:bodyPr>
            <a:normAutofit fontScale="90000"/>
          </a:bodyPr>
          <a:lstStyle/>
          <a:p>
            <a:r>
              <a:rPr lang="en-NZ" b="1" dirty="0"/>
              <a:t>Analysis possibility 1: Data Part 3 – </a:t>
            </a:r>
            <a:r>
              <a:rPr lang="en-NZ" b="1" dirty="0" smtClean="0"/>
              <a:t/>
            </a:r>
            <a:br>
              <a:rPr lang="en-NZ" b="1" dirty="0" smtClean="0"/>
            </a:br>
            <a:r>
              <a:rPr lang="en-NZ" b="1" dirty="0" smtClean="0"/>
              <a:t>to </a:t>
            </a:r>
            <a:r>
              <a:rPr lang="en-NZ" b="1" dirty="0"/>
              <a:t>utilise Group 2’s Tai Chi data</a:t>
            </a:r>
            <a:br>
              <a:rPr lang="en-NZ" b="1" dirty="0"/>
            </a:br>
            <a:endParaRPr lang="en-NZ" dirty="0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1728607" y="1462109"/>
            <a:ext cx="3550988" cy="4828124"/>
            <a:chOff x="3298" y="-620"/>
            <a:chExt cx="4358" cy="7770"/>
          </a:xfrm>
        </p:grpSpPr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3442" y="230"/>
              <a:ext cx="4214" cy="4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Baseline Assessment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21"/>
            <p:cNvSpPr txBox="1">
              <a:spLocks noChangeArrowheads="1"/>
            </p:cNvSpPr>
            <p:nvPr/>
          </p:nvSpPr>
          <p:spPr bwMode="auto">
            <a:xfrm>
              <a:off x="3425" y="1425"/>
              <a:ext cx="1842" cy="156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3390" y="3315"/>
              <a:ext cx="426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2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5800" y="143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Control group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3432" y="-620"/>
              <a:ext cx="4224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Recruitment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450" y="435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3298" y="6701"/>
              <a:ext cx="424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3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5805" y="4385"/>
              <a:ext cx="1842" cy="156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1x/wk for 20 weeks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4357" y="728"/>
              <a:ext cx="0" cy="6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6697" y="728"/>
              <a:ext cx="0" cy="680"/>
            </a:xfrm>
            <a:prstGeom prst="lin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>
              <a:off x="4317" y="2988"/>
              <a:ext cx="0" cy="32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717" y="2688"/>
              <a:ext cx="0" cy="620"/>
            </a:xfrm>
            <a:prstGeom prst="lin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6717" y="3778"/>
              <a:ext cx="1" cy="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8" name="Line 5"/>
            <p:cNvSpPr>
              <a:spLocks noChangeShapeType="1"/>
            </p:cNvSpPr>
            <p:nvPr/>
          </p:nvSpPr>
          <p:spPr bwMode="auto">
            <a:xfrm>
              <a:off x="4257" y="5608"/>
              <a:ext cx="0" cy="1080"/>
            </a:xfrm>
            <a:prstGeom prst="lin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4312" y="3763"/>
              <a:ext cx="0" cy="5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6742" y="5938"/>
              <a:ext cx="0" cy="7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</p:grpSp>
      <p:sp>
        <p:nvSpPr>
          <p:cNvPr id="21" name="Oval 20"/>
          <p:cNvSpPr/>
          <p:nvPr/>
        </p:nvSpPr>
        <p:spPr>
          <a:xfrm>
            <a:off x="3857977" y="3711690"/>
            <a:ext cx="1308382" cy="2897355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2" name="Oval 21"/>
          <p:cNvSpPr/>
          <p:nvPr/>
        </p:nvSpPr>
        <p:spPr>
          <a:xfrm>
            <a:off x="1913925" y="1761093"/>
            <a:ext cx="1230974" cy="2659689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3" name="TextBox 22"/>
          <p:cNvSpPr txBox="1"/>
          <p:nvPr/>
        </p:nvSpPr>
        <p:spPr>
          <a:xfrm>
            <a:off x="6550494" y="1297931"/>
            <a:ext cx="5408786" cy="20313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Paired t-test combining data from both Tai Chi classes (if had normally distributed Post-Pre data)</a:t>
            </a:r>
          </a:p>
          <a:p>
            <a:endParaRPr lang="en-NZ" dirty="0"/>
          </a:p>
          <a:p>
            <a:r>
              <a:rPr lang="en-NZ" dirty="0"/>
              <a:t>H0: </a:t>
            </a:r>
            <a:r>
              <a:rPr lang="en-NZ" dirty="0" smtClean="0"/>
              <a:t>Post Intervention – Pre Intervention = 0</a:t>
            </a:r>
            <a:endParaRPr lang="en-NZ" dirty="0"/>
          </a:p>
          <a:p>
            <a:endParaRPr lang="en-NZ" dirty="0"/>
          </a:p>
          <a:p>
            <a:r>
              <a:rPr lang="en-NZ" dirty="0"/>
              <a:t>H1</a:t>
            </a:r>
            <a:r>
              <a:rPr lang="en-NZ" dirty="0" smtClean="0"/>
              <a:t>: </a:t>
            </a:r>
            <a:r>
              <a:rPr lang="en-NZ" dirty="0"/>
              <a:t>Post Intervention – Pre Intervention ≠ </a:t>
            </a:r>
            <a:r>
              <a:rPr lang="en-NZ" dirty="0" smtClean="0"/>
              <a:t>0</a:t>
            </a:r>
          </a:p>
          <a:p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24" name="TextBox 23"/>
          <p:cNvSpPr txBox="1"/>
          <p:nvPr/>
        </p:nvSpPr>
        <p:spPr>
          <a:xfrm>
            <a:off x="2184807" y="1944262"/>
            <a:ext cx="6892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7030A0"/>
                </a:solidFill>
              </a:rPr>
              <a:t>‘Pre’</a:t>
            </a:r>
            <a:endParaRPr lang="en-NZ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0494" y="3469724"/>
            <a:ext cx="5431889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Utilising Group 2’s post intervention data increases our power to detect a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Internally controlled (each person’s value compared to their baseline)</a:t>
            </a:r>
          </a:p>
          <a:p>
            <a:endParaRPr lang="en-NZ" dirty="0" smtClean="0"/>
          </a:p>
          <a:p>
            <a:r>
              <a:rPr lang="en-NZ" dirty="0" smtClean="0"/>
              <a:t>Disadvantages: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 external control – no change may be a good 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Not controlling for seasonality (‘time’)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Not controlling for other variables</a:t>
            </a:r>
          </a:p>
          <a:p>
            <a:endParaRPr lang="en-NZ" dirty="0"/>
          </a:p>
        </p:txBody>
      </p:sp>
      <p:sp>
        <p:nvSpPr>
          <p:cNvPr id="27" name="TextBox 26"/>
          <p:cNvSpPr txBox="1"/>
          <p:nvPr/>
        </p:nvSpPr>
        <p:spPr>
          <a:xfrm>
            <a:off x="4188668" y="3862074"/>
            <a:ext cx="6892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7030A0"/>
                </a:solidFill>
              </a:rPr>
              <a:t>‘Pre’</a:t>
            </a:r>
            <a:endParaRPr lang="en-NZ" b="1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81974" y="5951270"/>
            <a:ext cx="7959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7030A0"/>
                </a:solidFill>
              </a:rPr>
              <a:t>‘Post’</a:t>
            </a:r>
            <a:endParaRPr lang="en-NZ" b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84807" y="3861719"/>
            <a:ext cx="7513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7030A0"/>
                </a:solidFill>
              </a:rPr>
              <a:t>‘Post’</a:t>
            </a:r>
            <a:endParaRPr lang="en-NZ" b="1" dirty="0">
              <a:solidFill>
                <a:srgbClr val="7030A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785809" y="5975179"/>
            <a:ext cx="1402991" cy="126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2" idx="0"/>
          </p:cNvCxnSpPr>
          <p:nvPr/>
        </p:nvCxnSpPr>
        <p:spPr>
          <a:xfrm>
            <a:off x="1810670" y="3876170"/>
            <a:ext cx="1522318" cy="622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ine 4"/>
          <p:cNvSpPr>
            <a:spLocks noChangeShapeType="1"/>
          </p:cNvSpPr>
          <p:nvPr/>
        </p:nvSpPr>
        <p:spPr bwMode="auto">
          <a:xfrm>
            <a:off x="5183446" y="5970830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cxnSp>
        <p:nvCxnSpPr>
          <p:cNvPr id="33" name="Straight Connector 32"/>
          <p:cNvCxnSpPr/>
          <p:nvPr/>
        </p:nvCxnSpPr>
        <p:spPr>
          <a:xfrm>
            <a:off x="1903453" y="1968069"/>
            <a:ext cx="1449905" cy="55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857823" y="2257314"/>
            <a:ext cx="1495535" cy="2967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1874934" y="1945546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cxnSp>
        <p:nvCxnSpPr>
          <p:cNvPr id="36" name="Straight Connector 35"/>
          <p:cNvCxnSpPr/>
          <p:nvPr/>
        </p:nvCxnSpPr>
        <p:spPr>
          <a:xfrm>
            <a:off x="3785809" y="6290233"/>
            <a:ext cx="1366278" cy="69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812133" y="4181269"/>
            <a:ext cx="1520570" cy="744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Line 4"/>
          <p:cNvSpPr>
            <a:spLocks noChangeShapeType="1"/>
          </p:cNvSpPr>
          <p:nvPr/>
        </p:nvSpPr>
        <p:spPr bwMode="auto">
          <a:xfrm>
            <a:off x="1810670" y="3834528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cxnSp>
        <p:nvCxnSpPr>
          <p:cNvPr id="39" name="Straight Connector 38"/>
          <p:cNvCxnSpPr/>
          <p:nvPr/>
        </p:nvCxnSpPr>
        <p:spPr>
          <a:xfrm>
            <a:off x="3767287" y="3881097"/>
            <a:ext cx="1508386" cy="99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785809" y="4209897"/>
            <a:ext cx="1464554" cy="395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ine 4"/>
          <p:cNvSpPr>
            <a:spLocks noChangeShapeType="1"/>
          </p:cNvSpPr>
          <p:nvPr/>
        </p:nvSpPr>
        <p:spPr bwMode="auto">
          <a:xfrm>
            <a:off x="5270319" y="3886736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1810670" y="3876170"/>
            <a:ext cx="0" cy="3541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30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42513" y="0"/>
            <a:ext cx="10515600" cy="1091381"/>
          </a:xfrm>
        </p:spPr>
        <p:txBody>
          <a:bodyPr/>
          <a:lstStyle/>
          <a:p>
            <a:r>
              <a:rPr lang="en-NZ" b="1" dirty="0"/>
              <a:t>What we really want to be able to do</a:t>
            </a:r>
            <a:endParaRPr lang="en-N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1473487" y="959082"/>
                <a:ext cx="10515600" cy="486205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2400" dirty="0" smtClean="0"/>
                  <a:t>Test two hypotheses </a:t>
                </a:r>
                <a:r>
                  <a:rPr lang="en-NZ" sz="2400" b="1" dirty="0" smtClean="0"/>
                  <a:t>utilising ALL data</a:t>
                </a:r>
                <a:r>
                  <a:rPr lang="en-NZ" sz="2400" dirty="0" smtClean="0"/>
                  <a:t>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Z" sz="2000" dirty="0" smtClean="0"/>
                  <a:t>Main hypothesis – difference between Tai Chi and Control groups is zero</a:t>
                </a:r>
              </a:p>
              <a:p>
                <a:pPr marL="1371600" lvl="3" indent="0">
                  <a:buFont typeface="Arial" panose="020B0604020202020204" pitchFamily="34" charset="0"/>
                  <a:buNone/>
                </a:pPr>
                <a:r>
                  <a:rPr lang="en-NZ" sz="2000" dirty="0"/>
                  <a:t>H0:</a:t>
                </a:r>
                <a:r>
                  <a:rPr lang="en-NZ" sz="2000" dirty="0" smtClean="0"/>
                  <a:t>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𝑇𝑎𝑖𝐶h𝑖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NZ" sz="2000" dirty="0"/>
                  <a:t>=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𝑐𝑜𝑛𝑡𝑟𝑜𝑙</m:t>
                    </m:r>
                  </m:oMath>
                </a14:m>
                <a:endParaRPr lang="en-NZ" sz="2000" dirty="0"/>
              </a:p>
              <a:p>
                <a:pPr marL="1371600" lvl="3" indent="0">
                  <a:buFont typeface="Arial" panose="020B0604020202020204" pitchFamily="34" charset="0"/>
                  <a:buNone/>
                </a:pPr>
                <a:r>
                  <a:rPr lang="en-NZ" sz="2000" dirty="0"/>
                  <a:t>H1</a:t>
                </a:r>
                <a:r>
                  <a:rPr lang="en-NZ" sz="2000" dirty="0" smtClean="0"/>
                  <a:t>: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𝑇𝑎𝑖𝐶h𝑖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NZ" sz="2000" dirty="0" smtClean="0"/>
                  <a:t>≠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𝑐𝑜𝑛𝑡𝑟𝑜𝑙</m:t>
                    </m:r>
                  </m:oMath>
                </a14:m>
                <a:endParaRPr lang="en-NZ" sz="2000" baseline="-25000" dirty="0" smtClean="0">
                  <a:ea typeface="Cambria Math" panose="02040503050406030204" pitchFamily="18" charset="0"/>
                </a:endParaRPr>
              </a:p>
              <a:p>
                <a:pPr marL="1371600" lvl="3" indent="0">
                  <a:buFont typeface="Arial" panose="020B0604020202020204" pitchFamily="34" charset="0"/>
                  <a:buNone/>
                </a:pPr>
                <a:endParaRPr lang="en-NZ" sz="2000" dirty="0" smtClean="0"/>
              </a:p>
              <a:p>
                <a:pPr marL="914400" lvl="1" indent="-457200">
                  <a:buFont typeface="+mj-lt"/>
                  <a:buAutoNum type="arabicPeriod" startAt="2"/>
                </a:pPr>
                <a:r>
                  <a:rPr lang="en-NZ" sz="2000" dirty="0" smtClean="0"/>
                  <a:t>Non-inferiority (i.e. one-sided) Sustainability hypothesis – Effect Post-Tai-Chi (22 weeks later) is the same or better than that immediately after the Tai-Chi intervention, where larger is better:</a:t>
                </a:r>
              </a:p>
              <a:p>
                <a:pPr marL="1371600" lvl="3" indent="0">
                  <a:buFont typeface="Arial" panose="020B0604020202020204" pitchFamily="34" charset="0"/>
                  <a:buNone/>
                </a:pPr>
                <a:r>
                  <a:rPr lang="en-NZ" sz="2000" dirty="0"/>
                  <a:t>H0: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𝑃𝑜𝑠𝑡𝑇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𝑎𝑖𝐶h𝑖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NZ" sz="2000" dirty="0" smtClean="0"/>
                  <a:t>&lt;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𝑇𝑎𝑖𝐶h𝑖</m:t>
                    </m:r>
                  </m:oMath>
                </a14:m>
                <a:endParaRPr lang="en-NZ" sz="2000" dirty="0"/>
              </a:p>
              <a:p>
                <a:pPr marL="1371600" lvl="3" indent="0">
                  <a:buFont typeface="Arial" panose="020B0604020202020204" pitchFamily="34" charset="0"/>
                  <a:buNone/>
                </a:pPr>
                <a:r>
                  <a:rPr lang="en-NZ" sz="2000" dirty="0"/>
                  <a:t>H1: </a:t>
                </a:r>
                <a14:m>
                  <m:oMath xmlns:m="http://schemas.openxmlformats.org/officeDocument/2006/math"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𝑃𝑜𝑠𝑡𝑇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𝑎𝑖𝐶h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NZ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≥</m:t>
                    </m:r>
                    <m:r>
                      <m:rPr>
                        <m:nor/>
                      </m:rPr>
                      <a:rPr lang="en-NZ" sz="2000" dirty="0"/>
                      <m:t> </m:t>
                    </m:r>
                    <m:r>
                      <a:rPr lang="en-NZ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NZ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𝑇𝑎𝑖𝐶h𝑖</m:t>
                    </m:r>
                  </m:oMath>
                </a14:m>
                <a:endParaRPr lang="en-NZ" sz="2000" dirty="0"/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NZ" sz="2000" dirty="0" smtClean="0"/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r>
                  <a:rPr lang="en-NZ" sz="2000" dirty="0" smtClean="0"/>
                  <a:t>- in both cases, utilising all data, and controlling </a:t>
                </a:r>
                <a:r>
                  <a:rPr lang="en-NZ" sz="2000" dirty="0"/>
                  <a:t>for time, value at </a:t>
                </a:r>
                <a:r>
                  <a:rPr lang="en-NZ" sz="2000" dirty="0" smtClean="0"/>
                  <a:t>baseline, age, gender, </a:t>
                </a:r>
                <a:r>
                  <a:rPr lang="en-NZ" sz="2000" dirty="0"/>
                  <a:t>and lack of independence among observations on the same </a:t>
                </a:r>
                <a:r>
                  <a:rPr lang="en-NZ" sz="2000" dirty="0" smtClean="0"/>
                  <a:t>person</a:t>
                </a:r>
                <a:endParaRPr lang="en-NZ" sz="2000" dirty="0"/>
              </a:p>
              <a:p>
                <a:r>
                  <a:rPr lang="en-NZ" sz="2400" dirty="0" smtClean="0"/>
                  <a:t>Use a method that is more robust to any non-normality</a:t>
                </a:r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487" y="959082"/>
                <a:ext cx="10515600" cy="4862054"/>
              </a:xfrm>
              <a:prstGeom prst="rect">
                <a:avLst/>
              </a:prstGeom>
              <a:blipFill rotWithShape="0">
                <a:blip r:embed="rId2"/>
                <a:stretch>
                  <a:fillRect l="-812" t="-1754" b="-251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730855" y="5848109"/>
            <a:ext cx="775496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2400" i="1" dirty="0" smtClean="0"/>
              <a:t>Enter Analysis possibility 2: the ‘Best of all worlds’ analysis….</a:t>
            </a:r>
            <a:endParaRPr lang="en-NZ" sz="2400" i="1" dirty="0"/>
          </a:p>
        </p:txBody>
      </p:sp>
    </p:spTree>
    <p:extLst>
      <p:ext uri="{BB962C8B-B14F-4D97-AF65-F5344CB8AC3E}">
        <p14:creationId xmlns:p14="http://schemas.microsoft.com/office/powerpoint/2010/main" val="12515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28874" y="134839"/>
            <a:ext cx="11263126" cy="1511996"/>
          </a:xfrm>
        </p:spPr>
        <p:txBody>
          <a:bodyPr>
            <a:normAutofit fontScale="90000"/>
          </a:bodyPr>
          <a:lstStyle/>
          <a:p>
            <a:r>
              <a:rPr lang="en-NZ" sz="4200" b="1" dirty="0"/>
              <a:t>Analysis possibility 2: ‘Best of all worlds’ – random effects </a:t>
            </a:r>
            <a:r>
              <a:rPr lang="en-NZ" b="1" dirty="0"/>
              <a:t/>
            </a:r>
            <a:br>
              <a:rPr lang="en-NZ" b="1" dirty="0"/>
            </a:br>
            <a:endParaRPr lang="en-N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1134614" y="1900237"/>
                <a:ext cx="10104120" cy="65435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44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</a:rPr>
                        <m:t>𝑖𝑗𝑘𝑔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NZ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p>
                          <m:r>
                            <a:rPr lang="en-NZ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4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4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𝑖𝑗𝑘𝑔</m:t>
                      </m:r>
                    </m:oMath>
                  </m:oMathPara>
                </a14:m>
                <a:endParaRPr lang="en-NZ" sz="4400" baseline="-250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614" y="1900237"/>
                <a:ext cx="10104120" cy="654351"/>
              </a:xfrm>
              <a:prstGeom prst="rect">
                <a:avLst/>
              </a:prstGeom>
              <a:blipFill rotWithShape="0">
                <a:blip r:embed="rId2"/>
                <a:stretch>
                  <a:fillRect b="-112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4653668" y="2598585"/>
            <a:ext cx="130172" cy="182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97543" y="3314210"/>
            <a:ext cx="329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Individual covariates:</a:t>
            </a:r>
          </a:p>
          <a:p>
            <a:pPr marL="285750" indent="-285750">
              <a:buFontTx/>
              <a:buChar char="-"/>
            </a:pPr>
            <a:r>
              <a:rPr lang="en-NZ" dirty="0" smtClean="0"/>
              <a:t>Value at baseline</a:t>
            </a:r>
          </a:p>
          <a:p>
            <a:pPr marL="285750" indent="-285750">
              <a:buFontTx/>
              <a:buChar char="-"/>
            </a:pPr>
            <a:r>
              <a:rPr lang="en-NZ" dirty="0" smtClean="0"/>
              <a:t>Age and gender</a:t>
            </a:r>
            <a:endParaRPr lang="en-NZ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38053" y="2587703"/>
            <a:ext cx="594751" cy="726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36371" y="4466666"/>
            <a:ext cx="35242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Tai-Chi group</a:t>
            </a:r>
          </a:p>
          <a:p>
            <a:r>
              <a:rPr lang="en-NZ" dirty="0" smtClean="0"/>
              <a:t>(different to randomisation group):</a:t>
            </a:r>
          </a:p>
          <a:p>
            <a:r>
              <a:rPr lang="en-NZ" dirty="0" smtClean="0"/>
              <a:t>-Tai-Chi</a:t>
            </a:r>
          </a:p>
          <a:p>
            <a:r>
              <a:rPr lang="en-NZ" dirty="0" smtClean="0"/>
              <a:t>-Control</a:t>
            </a:r>
          </a:p>
          <a:p>
            <a:r>
              <a:rPr lang="en-NZ" dirty="0" smtClean="0"/>
              <a:t>-Post-Tai-Chi</a:t>
            </a:r>
            <a:endParaRPr lang="en-NZ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777051" y="2662776"/>
            <a:ext cx="233196" cy="1113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80578" y="3955438"/>
            <a:ext cx="148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Time (1 or 2)</a:t>
            </a:r>
            <a:endParaRPr lang="en-NZ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08000" y="2598585"/>
            <a:ext cx="558048" cy="7105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57542" y="3347065"/>
            <a:ext cx="1912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Individual random effect</a:t>
            </a:r>
            <a:endParaRPr lang="en-NZ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843012" y="3124441"/>
            <a:ext cx="1162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Error ter</a:t>
            </a:r>
            <a:r>
              <a:rPr lang="en-NZ" b="1" dirty="0"/>
              <a:t>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363801" y="2563541"/>
            <a:ext cx="461010" cy="509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66048" y="4443052"/>
            <a:ext cx="4605935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Normal regression for scales, and time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Using normal regression as an approximation for count data as means&gt;=7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Logistic regression for data where the outcome has been dichotomised at ‘achieved maximum possible time/score’</a:t>
            </a:r>
            <a:endParaRPr lang="en-NZ" dirty="0"/>
          </a:p>
        </p:txBody>
      </p:sp>
      <p:sp>
        <p:nvSpPr>
          <p:cNvPr id="17" name="TextBox 16"/>
          <p:cNvSpPr txBox="1"/>
          <p:nvPr/>
        </p:nvSpPr>
        <p:spPr>
          <a:xfrm>
            <a:off x="1881077" y="1229025"/>
            <a:ext cx="523494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Utilises </a:t>
            </a:r>
            <a:r>
              <a:rPr lang="en-NZ" sz="2400" dirty="0"/>
              <a:t>all data </a:t>
            </a:r>
            <a:r>
              <a:rPr lang="en-NZ" sz="2400" dirty="0" smtClean="0"/>
              <a:t>at once in one model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5064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-54973" y="3993481"/>
                <a:ext cx="5873651" cy="12444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21=</m:t>
                      </m:r>
                      <m:sSup>
                        <m:sSupPr>
                          <m:ctrlP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</m:oMath>
                  </m:oMathPara>
                </a14:m>
                <a:endParaRPr lang="en-NZ" sz="2400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54973" y="3993481"/>
                <a:ext cx="5873651" cy="1244496"/>
              </a:xfrm>
              <a:blipFill rotWithShape="0">
                <a:blip r:embed="rId2"/>
                <a:stretch>
                  <a:fillRect l="-311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3290151" y="1670132"/>
            <a:ext cx="5331110" cy="5936666"/>
            <a:chOff x="1747" y="-620"/>
            <a:chExt cx="8106" cy="9554"/>
          </a:xfrm>
        </p:grpSpPr>
        <p:sp>
          <p:nvSpPr>
            <p:cNvPr id="5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747" y="250"/>
              <a:ext cx="8106" cy="8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3442" y="230"/>
              <a:ext cx="4214" cy="4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Baseline Assessment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21"/>
            <p:cNvSpPr txBox="1">
              <a:spLocks noChangeArrowheads="1"/>
            </p:cNvSpPr>
            <p:nvPr/>
          </p:nvSpPr>
          <p:spPr bwMode="auto">
            <a:xfrm>
              <a:off x="3425" y="142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20"/>
            <p:cNvSpPr txBox="1">
              <a:spLocks noChangeArrowheads="1"/>
            </p:cNvSpPr>
            <p:nvPr/>
          </p:nvSpPr>
          <p:spPr bwMode="auto">
            <a:xfrm>
              <a:off x="3390" y="3315"/>
              <a:ext cx="426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2 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5800" y="143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Control group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432" y="-620"/>
              <a:ext cx="4224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Recruitment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3450" y="435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3425" y="6700"/>
              <a:ext cx="424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3 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5805" y="438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1x/wk for 20 weeks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435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669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4317" y="2988"/>
              <a:ext cx="0" cy="3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717" y="2688"/>
              <a:ext cx="0" cy="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6717" y="3778"/>
              <a:ext cx="1" cy="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4257" y="5608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4312" y="3763"/>
              <a:ext cx="0" cy="5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5" name="Line 3"/>
            <p:cNvSpPr>
              <a:spLocks noChangeShapeType="1"/>
            </p:cNvSpPr>
            <p:nvPr/>
          </p:nvSpPr>
          <p:spPr bwMode="auto">
            <a:xfrm>
              <a:off x="6742" y="5938"/>
              <a:ext cx="0" cy="7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/>
              <p:cNvSpPr txBox="1">
                <a:spLocks/>
              </p:cNvSpPr>
              <p:nvPr/>
            </p:nvSpPr>
            <p:spPr>
              <a:xfrm>
                <a:off x="-40237" y="6111082"/>
                <a:ext cx="5873651" cy="12444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24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31=</m:t>
                      </m:r>
                      <m:sSup>
                        <m:sSupPr>
                          <m:ctrlP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31</m:t>
                      </m:r>
                    </m:oMath>
                  </m:oMathPara>
                </a14:m>
                <a:endParaRPr lang="en-NZ" sz="2400" baseline="-25000" dirty="0"/>
              </a:p>
            </p:txBody>
          </p:sp>
        </mc:Choice>
        <mc:Fallback xmlns="">
          <p:sp>
            <p:nvSpPr>
              <p:cNvPr id="2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237" y="6111082"/>
                <a:ext cx="5873651" cy="1244496"/>
              </a:xfrm>
              <a:prstGeom prst="rect">
                <a:avLst/>
              </a:prstGeom>
              <a:blipFill rotWithShape="0">
                <a:blip r:embed="rId3"/>
                <a:stretch>
                  <a:fillRect l="-207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/>
              <p:cNvSpPr txBox="1">
                <a:spLocks/>
              </p:cNvSpPr>
              <p:nvPr/>
            </p:nvSpPr>
            <p:spPr>
              <a:xfrm>
                <a:off x="7109422" y="6102258"/>
                <a:ext cx="5873651" cy="12444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24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22=</m:t>
                      </m:r>
                      <m:sSup>
                        <m:sSupPr>
                          <m:ctrlP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NZ" sz="2400" baseline="-25000" dirty="0"/>
              </a:p>
            </p:txBody>
          </p:sp>
        </mc:Choice>
        <mc:Fallback xmlns="">
          <p:sp>
            <p:nvSpPr>
              <p:cNvPr id="2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422" y="6102258"/>
                <a:ext cx="5873651" cy="1244496"/>
              </a:xfrm>
              <a:prstGeom prst="rect">
                <a:avLst/>
              </a:prstGeom>
              <a:blipFill rotWithShape="0">
                <a:blip r:embed="rId4"/>
                <a:stretch>
                  <a:fillRect l="-207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/>
              <p:cNvSpPr txBox="1">
                <a:spLocks/>
              </p:cNvSpPr>
              <p:nvPr/>
            </p:nvSpPr>
            <p:spPr>
              <a:xfrm>
                <a:off x="7167143" y="4026197"/>
                <a:ext cx="5873651" cy="12444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24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</a:rPr>
                        <m:t>12=</m:t>
                      </m:r>
                      <m:sSup>
                        <m:sSupPr>
                          <m:ctrlP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N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NZ" sz="24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</m:t>
                      </m:r>
                    </m:oMath>
                  </m:oMathPara>
                </a14:m>
                <a:endParaRPr lang="en-NZ" sz="2400" baseline="-25000" dirty="0"/>
              </a:p>
            </p:txBody>
          </p:sp>
        </mc:Choice>
        <mc:Fallback xmlns="">
          <p:sp>
            <p:nvSpPr>
              <p:cNvPr id="2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143" y="4026197"/>
                <a:ext cx="5873651" cy="1244496"/>
              </a:xfrm>
              <a:prstGeom prst="rect">
                <a:avLst/>
              </a:prstGeom>
              <a:blipFill rotWithShape="0">
                <a:blip r:embed="rId5"/>
                <a:stretch>
                  <a:fillRect l="-312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1120141" y="849833"/>
                <a:ext cx="7852409" cy="61518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40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NZ" sz="4000" b="0" i="1" baseline="-25000" smtClean="0">
                          <a:latin typeface="Cambria Math" panose="02040503050406030204" pitchFamily="18" charset="0"/>
                        </a:rPr>
                        <m:t>𝑖𝑗𝑘𝑔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NZ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NZ" sz="4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NZ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NZ" sz="40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NZ" sz="4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NZ" sz="40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NZ" sz="40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NZ" sz="4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NZ" sz="400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NZ" sz="4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NZ" sz="4000" baseline="-25000" dirty="0"/>
              </a:p>
            </p:txBody>
          </p:sp>
        </mc:Choice>
        <mc:Fallback xmlns="">
          <p:sp>
            <p:nvSpPr>
              <p:cNvPr id="3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141" y="849833"/>
                <a:ext cx="7852409" cy="615181"/>
              </a:xfrm>
              <a:prstGeom prst="rect">
                <a:avLst/>
              </a:prstGeom>
              <a:blipFill rotWithShape="0">
                <a:blip r:embed="rId6"/>
                <a:stretch>
                  <a:fillRect b="-776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1769329" y="3909781"/>
            <a:ext cx="569626" cy="7099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1" name="Oval 30"/>
          <p:cNvSpPr/>
          <p:nvPr/>
        </p:nvSpPr>
        <p:spPr>
          <a:xfrm>
            <a:off x="8991401" y="3899773"/>
            <a:ext cx="569626" cy="7099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2" name="Oval 31"/>
          <p:cNvSpPr/>
          <p:nvPr/>
        </p:nvSpPr>
        <p:spPr>
          <a:xfrm>
            <a:off x="1769329" y="6019987"/>
            <a:ext cx="569626" cy="7099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3" name="Oval 32"/>
          <p:cNvSpPr/>
          <p:nvPr/>
        </p:nvSpPr>
        <p:spPr>
          <a:xfrm>
            <a:off x="8922821" y="6011495"/>
            <a:ext cx="569626" cy="7099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>
            <a:off x="8919217" y="5500238"/>
            <a:ext cx="250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Tai Chi mu group</a:t>
            </a:r>
            <a:endParaRPr lang="en-NZ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8889746" y="3319780"/>
            <a:ext cx="2636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Control mu group</a:t>
            </a:r>
            <a:endParaRPr lang="en-NZ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091766" y="3402936"/>
            <a:ext cx="250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Tai Chi mu group</a:t>
            </a:r>
            <a:endParaRPr lang="en-NZ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170180" y="5398562"/>
            <a:ext cx="288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Post Tai </a:t>
            </a:r>
            <a:r>
              <a:rPr lang="en-NZ" sz="2400" dirty="0"/>
              <a:t>C</a:t>
            </a:r>
            <a:r>
              <a:rPr lang="en-NZ" sz="2400" dirty="0" smtClean="0"/>
              <a:t>hi mu group</a:t>
            </a:r>
            <a:endParaRPr lang="en-NZ" sz="2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373" y="-147224"/>
            <a:ext cx="10766469" cy="114319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74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1326030" y="11730"/>
            <a:ext cx="10515600" cy="1325563"/>
          </a:xfrm>
        </p:spPr>
        <p:txBody>
          <a:bodyPr>
            <a:normAutofit/>
          </a:bodyPr>
          <a:lstStyle/>
          <a:p>
            <a:r>
              <a:rPr lang="en-NZ" sz="4200" b="1" dirty="0"/>
              <a:t>‘Best of all worlds’ analysis – </a:t>
            </a:r>
            <a:br>
              <a:rPr lang="en-NZ" sz="4200" b="1" dirty="0"/>
            </a:br>
            <a:r>
              <a:rPr lang="en-NZ" sz="4200" b="1" dirty="0"/>
              <a:t>random effects covariance structure</a:t>
            </a:r>
            <a:endParaRPr lang="en-NZ" sz="4200" dirty="0"/>
          </a:p>
        </p:txBody>
      </p:sp>
      <p:pic>
        <p:nvPicPr>
          <p:cNvPr id="35" name="Content Placeholder 3" descr="Box Plot for _2_MinusBase_MSISphy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58" y="2180219"/>
            <a:ext cx="5799039" cy="465626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8462111" y="3828724"/>
                <a:ext cx="299370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NZ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NZ" sz="28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NZ" sz="28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𝑗𝑘𝑔</m:t>
                    </m:r>
                    <m:r>
                      <a:rPr lang="en-NZ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NZ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NZ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</m:t>
                    </m:r>
                    <m:r>
                      <a:rPr lang="en-NZ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NZ" sz="28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𝑔𝑟𝑜𝑢𝑝</m:t>
                    </m:r>
                    <m:r>
                      <a:rPr lang="en-NZ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NZ" sz="2800" dirty="0" smtClean="0"/>
                  <a:t> </a:t>
                </a:r>
                <a:endParaRPr lang="en-NZ" sz="2800" baseline="-25000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2111" y="3828724"/>
                <a:ext cx="2993705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1259789" y="1186070"/>
            <a:ext cx="10581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 smtClean="0"/>
              <a:t>From exploratory graphs, decided to also have different residual variances depending on the randomisation group for some outcomes measures – for MSIS physical (below), MSIS psychological, Step Test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95729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8782" y="356163"/>
            <a:ext cx="10830112" cy="1325563"/>
          </a:xfrm>
        </p:spPr>
        <p:txBody>
          <a:bodyPr/>
          <a:lstStyle/>
          <a:p>
            <a:r>
              <a:rPr lang="en-NZ" b="1" dirty="0"/>
              <a:t>‘Best of all worlds’ analysis – issues encountered</a:t>
            </a:r>
            <a:endParaRPr lang="en-NZ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0500" y="1849417"/>
            <a:ext cx="10758394" cy="47009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NZ" dirty="0" smtClean="0"/>
              <a:t>Small numbers:</a:t>
            </a:r>
          </a:p>
          <a:p>
            <a:pPr lvl="1"/>
            <a:r>
              <a:rPr lang="en-NZ" dirty="0" smtClean="0"/>
              <a:t>Significance no longer an indicator of whether to leave a covariate in or not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NZ" dirty="0" smtClean="0"/>
              <a:t>SOLUTION: Present effect sizes of fully adjusted model, as we are just in search of a signal</a:t>
            </a:r>
          </a:p>
          <a:p>
            <a:pPr lvl="1"/>
            <a:r>
              <a:rPr lang="en-NZ" dirty="0" smtClean="0"/>
              <a:t>numerical problems (‘G matrix not positive definite’)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NZ" dirty="0" smtClean="0"/>
              <a:t>SOLUTION: remove random effect, and note if results change</a:t>
            </a:r>
          </a:p>
          <a:p>
            <a:pPr marL="914400" lvl="2" indent="0">
              <a:buNone/>
            </a:pPr>
            <a:endParaRPr lang="en-NZ" dirty="0" smtClean="0"/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Inability, in logistic model to easily:</a:t>
            </a:r>
          </a:p>
          <a:p>
            <a:pPr lvl="1"/>
            <a:r>
              <a:rPr lang="en-NZ" dirty="0" smtClean="0"/>
              <a:t>Adjust for baseline value</a:t>
            </a:r>
          </a:p>
          <a:p>
            <a:pPr lvl="1"/>
            <a:r>
              <a:rPr lang="en-NZ" dirty="0" smtClean="0"/>
              <a:t>Adjust for time as well as including a random individual effect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99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770" y="582216"/>
            <a:ext cx="7470447" cy="47283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70671" y="5719520"/>
            <a:ext cx="5013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/>
              <a:t>http://www.hcs.harvard.edu/~htctc/taichikung.php</a:t>
            </a:r>
          </a:p>
        </p:txBody>
      </p:sp>
    </p:spTree>
    <p:extLst>
      <p:ext uri="{BB962C8B-B14F-4D97-AF65-F5344CB8AC3E}">
        <p14:creationId xmlns:p14="http://schemas.microsoft.com/office/powerpoint/2010/main" val="58266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94116"/>
              </p:ext>
            </p:extLst>
          </p:nvPr>
        </p:nvGraphicFramePr>
        <p:xfrm>
          <a:off x="146260" y="765570"/>
          <a:ext cx="12045739" cy="476395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2245876"/>
                <a:gridCol w="3342237"/>
                <a:gridCol w="1319570"/>
                <a:gridCol w="4149606"/>
                <a:gridCol w="988450"/>
              </a:tblGrid>
              <a:tr h="574645">
                <a:tc>
                  <a:txBody>
                    <a:bodyPr/>
                    <a:lstStyle/>
                    <a:p>
                      <a:endParaRPr lang="en-NZ" sz="17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NZ" sz="1700" dirty="0" smtClean="0"/>
                        <a:t>‘Best of</a:t>
                      </a:r>
                      <a:r>
                        <a:rPr lang="en-NZ" sz="1700" baseline="0" dirty="0" smtClean="0"/>
                        <a:t> all</a:t>
                      </a:r>
                      <a:r>
                        <a:rPr lang="en-NZ" sz="1700" dirty="0" smtClean="0"/>
                        <a:t> worlds’ model</a:t>
                      </a:r>
                      <a:endParaRPr lang="en-NZ" sz="1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NZ" sz="1700" dirty="0" smtClean="0"/>
                        <a:t>Analysis</a:t>
                      </a:r>
                      <a:r>
                        <a:rPr lang="en-NZ" sz="1700" baseline="0" dirty="0" smtClean="0"/>
                        <a:t> possibility 1 Data Part 1 –</a:t>
                      </a:r>
                    </a:p>
                    <a:p>
                      <a:r>
                        <a:rPr lang="en-NZ" sz="1700" baseline="0" dirty="0" smtClean="0"/>
                        <a:t> the </a:t>
                      </a:r>
                      <a:r>
                        <a:rPr lang="en-NZ" sz="1700" dirty="0" smtClean="0"/>
                        <a:t>ANCOVA**</a:t>
                      </a:r>
                      <a:endParaRPr lang="en-NZ" sz="1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39290">
                <a:tc>
                  <a:txBody>
                    <a:bodyPr/>
                    <a:lstStyle/>
                    <a:p>
                      <a:endParaRPr lang="en-N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 smtClean="0"/>
                        <a:t>Estimate* of</a:t>
                      </a:r>
                      <a:r>
                        <a:rPr lang="en-NZ" sz="1700" baseline="0" dirty="0" smtClean="0"/>
                        <a:t> </a:t>
                      </a:r>
                      <a:r>
                        <a:rPr lang="en-NZ" sz="1700" dirty="0" smtClean="0"/>
                        <a:t>µ </a:t>
                      </a:r>
                      <a:r>
                        <a:rPr lang="en-NZ" sz="1700" baseline="-25000" dirty="0" smtClean="0"/>
                        <a:t>tai-chi  - </a:t>
                      </a:r>
                      <a:r>
                        <a:rPr lang="en-NZ" sz="1700" dirty="0" smtClean="0"/>
                        <a:t>µ </a:t>
                      </a:r>
                      <a:r>
                        <a:rPr lang="en-NZ" sz="1700" baseline="-25000" dirty="0" smtClean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700" dirty="0" smtClean="0"/>
                        <a:t>P-value</a:t>
                      </a:r>
                      <a:endParaRPr lang="en-N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dirty="0" smtClean="0"/>
                        <a:t>Estimate of</a:t>
                      </a:r>
                      <a:r>
                        <a:rPr lang="en-NZ" sz="1800" baseline="0" dirty="0" smtClean="0"/>
                        <a:t> </a:t>
                      </a:r>
                      <a:r>
                        <a:rPr lang="en-NZ" sz="1800" dirty="0" smtClean="0"/>
                        <a:t>µ </a:t>
                      </a:r>
                      <a:r>
                        <a:rPr lang="en-NZ" sz="1800" baseline="-25000" dirty="0" smtClean="0"/>
                        <a:t>tai-chi  - </a:t>
                      </a:r>
                      <a:r>
                        <a:rPr lang="en-NZ" sz="1800" dirty="0" smtClean="0"/>
                        <a:t>µ </a:t>
                      </a:r>
                      <a:r>
                        <a:rPr lang="en-NZ" sz="1800" baseline="-25000" dirty="0" smtClean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dirty="0" smtClean="0"/>
                        <a:t>P-value</a:t>
                      </a:r>
                    </a:p>
                  </a:txBody>
                  <a:tcPr/>
                </a:tc>
              </a:tr>
              <a:tr h="818869">
                <a:tc>
                  <a:txBody>
                    <a:bodyPr/>
                    <a:lstStyle/>
                    <a:p>
                      <a:r>
                        <a:rPr lang="en-NZ" sz="1700" i="0" dirty="0" smtClean="0"/>
                        <a:t>MSIS-29 (psychological impact)^</a:t>
                      </a:r>
                      <a:endParaRPr lang="en-NZ" sz="1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-4.26 (-8.82, 0.29)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0.06</a:t>
                      </a:r>
                      <a:endParaRPr lang="en-NZ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-4.01 (-8.72, 0.71)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0.09</a:t>
                      </a:r>
                      <a:endParaRPr lang="en-NZ" b="1" i="1" dirty="0"/>
                    </a:p>
                  </a:txBody>
                  <a:tcPr/>
                </a:tc>
              </a:tr>
              <a:tr h="8188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i="0" dirty="0" smtClean="0"/>
                        <a:t>MSIS-29 (physiological impact)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-5.14 (-15.43,</a:t>
                      </a:r>
                      <a:r>
                        <a:rPr lang="en-NZ" baseline="0" dirty="0" smtClean="0"/>
                        <a:t> 5.16)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0.31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-5.57 (-16.31, 5.16)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0.29</a:t>
                      </a:r>
                      <a:endParaRPr lang="en-NZ" dirty="0"/>
                    </a:p>
                  </a:txBody>
                  <a:tcPr/>
                </a:tc>
              </a:tr>
              <a:tr h="574645">
                <a:tc>
                  <a:txBody>
                    <a:bodyPr/>
                    <a:lstStyle/>
                    <a:p>
                      <a:r>
                        <a:rPr lang="en-NZ" sz="1700" i="0" dirty="0" err="1" smtClean="0"/>
                        <a:t>Chalder</a:t>
                      </a:r>
                      <a:r>
                        <a:rPr lang="en-NZ" sz="1700" i="0" dirty="0" smtClean="0"/>
                        <a:t> fatigue</a:t>
                      </a:r>
                      <a:r>
                        <a:rPr lang="en-NZ" sz="1700" i="0" baseline="0" dirty="0" smtClean="0"/>
                        <a:t> scale^</a:t>
                      </a:r>
                      <a:endParaRPr lang="en-NZ" sz="1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0.15 (-1.57, 1.88)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0.85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-0.34 (-1.81, 1.13)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0.63</a:t>
                      </a:r>
                      <a:endParaRPr lang="en-NZ" dirty="0"/>
                    </a:p>
                  </a:txBody>
                  <a:tcPr/>
                </a:tc>
              </a:tr>
              <a:tr h="344787">
                <a:tc>
                  <a:txBody>
                    <a:bodyPr/>
                    <a:lstStyle/>
                    <a:p>
                      <a:r>
                        <a:rPr lang="en-NZ" sz="1700" i="0" dirty="0" smtClean="0"/>
                        <a:t>Step Test</a:t>
                      </a:r>
                      <a:endParaRPr lang="en-NZ" sz="1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1.57 (-0.59, 3.73)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0.15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1.72 (-0.26, 3.69)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0.08</a:t>
                      </a:r>
                      <a:endParaRPr lang="en-NZ" b="1" i="1" dirty="0"/>
                    </a:p>
                  </a:txBody>
                  <a:tcPr/>
                </a:tc>
              </a:tr>
              <a:tr h="574645">
                <a:tc>
                  <a:txBody>
                    <a:bodyPr/>
                    <a:lstStyle/>
                    <a:p>
                      <a:r>
                        <a:rPr lang="en-NZ" sz="1700" i="0" dirty="0" smtClean="0"/>
                        <a:t>30</a:t>
                      </a:r>
                      <a:r>
                        <a:rPr lang="en-NZ" sz="1700" i="0" baseline="0" dirty="0" smtClean="0"/>
                        <a:t> S</a:t>
                      </a:r>
                      <a:r>
                        <a:rPr lang="en-NZ" sz="1700" i="0" dirty="0" smtClean="0"/>
                        <a:t>econd Chair stand test</a:t>
                      </a:r>
                      <a:endParaRPr lang="en-NZ" sz="1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1.59 (-1.06, 4.23)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0.21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1.70 (-0.77, 4.16)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0.17</a:t>
                      </a:r>
                      <a:endParaRPr lang="en-NZ" dirty="0"/>
                    </a:p>
                  </a:txBody>
                  <a:tcPr/>
                </a:tc>
              </a:tr>
              <a:tr h="527320">
                <a:tc>
                  <a:txBody>
                    <a:bodyPr/>
                    <a:lstStyle/>
                    <a:p>
                      <a:r>
                        <a:rPr lang="en-NZ" sz="1700" i="0" dirty="0" smtClean="0"/>
                        <a:t>TUAG*</a:t>
                      </a:r>
                      <a:endParaRPr lang="en-NZ" sz="17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17.8% increase (-0.5%,</a:t>
                      </a:r>
                      <a:r>
                        <a:rPr lang="en-NZ" baseline="0" dirty="0" smtClean="0"/>
                        <a:t> +39.5%)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0.06</a:t>
                      </a:r>
                      <a:endParaRPr lang="en-NZ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18.5% increase (+6.3%, +39.6%)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0.04</a:t>
                      </a:r>
                      <a:endParaRPr lang="en-NZ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1504628" cy="5373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NZ" sz="27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261" y="5618848"/>
            <a:ext cx="120457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500" dirty="0" smtClean="0">
                <a:solidFill>
                  <a:prstClr val="black"/>
                </a:solidFill>
              </a:rPr>
              <a:t>*TUAG had a log transform applied first before modelling – results presented for TUAG are for geometric mean of % increase/decrease for Tai Chi group versus control group</a:t>
            </a:r>
          </a:p>
          <a:p>
            <a:r>
              <a:rPr lang="en-NZ" sz="1500" dirty="0" smtClean="0">
                <a:solidFill>
                  <a:prstClr val="black"/>
                </a:solidFill>
              </a:rPr>
              <a:t>**allowing for different residual variation in the two randomisation groups for MSIS psych, MSIS </a:t>
            </a:r>
            <a:r>
              <a:rPr lang="en-NZ" sz="1500" dirty="0" err="1" smtClean="0">
                <a:solidFill>
                  <a:prstClr val="black"/>
                </a:solidFill>
              </a:rPr>
              <a:t>phys</a:t>
            </a:r>
            <a:r>
              <a:rPr lang="en-NZ" sz="1500" dirty="0" smtClean="0">
                <a:solidFill>
                  <a:prstClr val="black"/>
                </a:solidFill>
              </a:rPr>
              <a:t>, and the Step Test.</a:t>
            </a:r>
          </a:p>
          <a:p>
            <a:r>
              <a:rPr lang="en-NZ" sz="1500" dirty="0">
                <a:solidFill>
                  <a:prstClr val="black"/>
                </a:solidFill>
              </a:rPr>
              <a:t>^Estimated G matrix not positive definite – removing it gave similar significance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654424" y="229971"/>
            <a:ext cx="108502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b="1" dirty="0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‘Best of all worlds</a:t>
            </a:r>
            <a:r>
              <a:rPr lang="en-NZ" sz="2400" b="1" dirty="0" smtClean="0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’ results </a:t>
            </a:r>
            <a:r>
              <a:rPr lang="en-NZ" sz="2400" b="1" dirty="0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compared </a:t>
            </a:r>
            <a:r>
              <a:rPr lang="en-NZ" sz="2400" b="1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to </a:t>
            </a:r>
            <a:r>
              <a:rPr lang="en-NZ" sz="2400" b="1" smtClean="0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ANCOVA</a:t>
            </a:r>
            <a:r>
              <a:rPr lang="en-NZ" sz="2400" b="1" dirty="0">
                <a:solidFill>
                  <a:srgbClr val="339FAD"/>
                </a:solidFill>
                <a:latin typeface="Calibri Light" panose="020F0302020204030204"/>
                <a:ea typeface="+mj-ea"/>
                <a:cs typeface="+mj-cs"/>
              </a:rPr>
              <a:t>– main hypothesis – continuous outcomes </a:t>
            </a:r>
            <a:endParaRPr lang="en-NZ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564586" y="6356350"/>
            <a:ext cx="789214" cy="365125"/>
          </a:xfrm>
        </p:spPr>
        <p:txBody>
          <a:bodyPr/>
          <a:lstStyle/>
          <a:p>
            <a:fld id="{581F5898-ABE7-4052-94A8-1D962A5A1023}" type="slidenum">
              <a:rPr lang="en-NZ" sz="1800" b="1" smtClean="0"/>
              <a:t>20</a:t>
            </a:fld>
            <a:endParaRPr lang="en-NZ" sz="1800" b="1" dirty="0"/>
          </a:p>
        </p:txBody>
      </p:sp>
    </p:spTree>
    <p:extLst>
      <p:ext uri="{BB962C8B-B14F-4D97-AF65-F5344CB8AC3E}">
        <p14:creationId xmlns:p14="http://schemas.microsoft.com/office/powerpoint/2010/main" val="13690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b="1" dirty="0"/>
              <a:t>‘Best of all worlds’ results– main hypothesis –dichotomous outcomes</a:t>
            </a:r>
            <a:endParaRPr lang="en-NZ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953396"/>
              </p:ext>
            </p:extLst>
          </p:nvPr>
        </p:nvGraphicFramePr>
        <p:xfrm>
          <a:off x="1680511" y="2045769"/>
          <a:ext cx="8743286" cy="2664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2025"/>
                <a:gridCol w="3751385"/>
                <a:gridCol w="1359876"/>
              </a:tblGrid>
              <a:tr h="464518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dirty="0" smtClean="0"/>
                        <a:t>‘Best of</a:t>
                      </a:r>
                      <a:r>
                        <a:rPr lang="en-NZ" sz="1800" baseline="0" dirty="0" smtClean="0"/>
                        <a:t> all</a:t>
                      </a:r>
                      <a:r>
                        <a:rPr lang="en-NZ" sz="1800" dirty="0" smtClean="0"/>
                        <a:t> worlds’ model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 smtClean="0"/>
                        <a:t>Odds Ratio (Tai</a:t>
                      </a:r>
                      <a:r>
                        <a:rPr lang="en-NZ" b="1" baseline="0" dirty="0" smtClean="0"/>
                        <a:t> Chi vs Control)</a:t>
                      </a:r>
                      <a:endParaRPr lang="en-NZ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dirty="0" smtClean="0"/>
                        <a:t>P-value</a:t>
                      </a:r>
                      <a:endParaRPr lang="en-NZ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Single-Limb</a:t>
                      </a:r>
                      <a:r>
                        <a:rPr lang="en-NZ" sz="1800" baseline="0" dirty="0" smtClean="0"/>
                        <a:t> support </a:t>
                      </a:r>
                    </a:p>
                    <a:p>
                      <a:r>
                        <a:rPr lang="en-NZ" sz="1800" baseline="0" dirty="0" smtClean="0"/>
                        <a:t>(achieved 30 seconds)*</a:t>
                      </a:r>
                    </a:p>
                    <a:p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1.37</a:t>
                      </a:r>
                      <a:r>
                        <a:rPr lang="en-NZ" baseline="0" dirty="0" smtClean="0"/>
                        <a:t> </a:t>
                      </a:r>
                      <a:r>
                        <a:rPr lang="en-NZ" dirty="0" smtClean="0"/>
                        <a:t>(0.09, 20.26)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0.81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BERG </a:t>
                      </a:r>
                    </a:p>
                    <a:p>
                      <a:r>
                        <a:rPr lang="en-NZ" dirty="0" smtClean="0"/>
                        <a:t>(achieved</a:t>
                      </a:r>
                      <a:r>
                        <a:rPr lang="en-NZ" baseline="0" dirty="0" smtClean="0"/>
                        <a:t> maximum score 56)*</a:t>
                      </a:r>
                    </a:p>
                    <a:p>
                      <a:endParaRPr lang="en-NZ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1.48 (0.10,</a:t>
                      </a:r>
                      <a:r>
                        <a:rPr lang="en-NZ" baseline="0" dirty="0" smtClean="0"/>
                        <a:t> 22.45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0.76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80511" y="5051625"/>
            <a:ext cx="6611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prstClr val="black"/>
                </a:solidFill>
              </a:rPr>
              <a:t>* Time and baseline value unable </a:t>
            </a:r>
            <a:r>
              <a:rPr lang="en-NZ" dirty="0">
                <a:solidFill>
                  <a:prstClr val="black"/>
                </a:solidFill>
              </a:rPr>
              <a:t>to be adjusted for.</a:t>
            </a:r>
          </a:p>
          <a:p>
            <a:endParaRPr lang="en-NZ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8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92058"/>
              </p:ext>
            </p:extLst>
          </p:nvPr>
        </p:nvGraphicFramePr>
        <p:xfrm>
          <a:off x="248390" y="1208309"/>
          <a:ext cx="11841479" cy="441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560"/>
                <a:gridCol w="2620025"/>
                <a:gridCol w="1326256"/>
                <a:gridCol w="2857210"/>
                <a:gridCol w="2257428"/>
              </a:tblGrid>
              <a:tr h="1109538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dirty="0" smtClean="0"/>
                        <a:t>‘Best of all worlds model’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NZ" sz="1800" dirty="0" smtClean="0"/>
                        <a:t>Analysis</a:t>
                      </a:r>
                      <a:r>
                        <a:rPr lang="en-NZ" sz="1800" baseline="0" dirty="0" smtClean="0"/>
                        <a:t> possibility 1 Data Part 2</a:t>
                      </a:r>
                    </a:p>
                    <a:p>
                      <a:endParaRPr lang="en-NZ" sz="1800" baseline="0" dirty="0" smtClean="0"/>
                    </a:p>
                    <a:p>
                      <a:r>
                        <a:rPr lang="en-NZ" sz="1800" baseline="0" dirty="0" smtClean="0"/>
                        <a:t>One sample </a:t>
                      </a:r>
                      <a:r>
                        <a:rPr lang="en-NZ" sz="1800" dirty="0" smtClean="0"/>
                        <a:t>T-test *</a:t>
                      </a:r>
                      <a:endParaRPr lang="en-NZ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605793"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Estimate* of</a:t>
                      </a:r>
                      <a:r>
                        <a:rPr lang="en-NZ" sz="1600" baseline="0" dirty="0" smtClean="0"/>
                        <a:t> </a:t>
                      </a:r>
                      <a:r>
                        <a:rPr lang="en-NZ" sz="1600" dirty="0" smtClean="0"/>
                        <a:t>µ </a:t>
                      </a:r>
                      <a:r>
                        <a:rPr lang="en-NZ" sz="1600" baseline="-25000" dirty="0" smtClean="0"/>
                        <a:t>post-tai-chi  - </a:t>
                      </a:r>
                      <a:r>
                        <a:rPr lang="en-NZ" sz="1600" dirty="0" smtClean="0"/>
                        <a:t>µ </a:t>
                      </a:r>
                      <a:r>
                        <a:rPr lang="en-NZ" sz="1600" baseline="-25000" dirty="0" smtClean="0"/>
                        <a:t>tai-chi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P-value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Estimate* of</a:t>
                      </a:r>
                      <a:r>
                        <a:rPr lang="en-NZ" sz="1600" baseline="0" dirty="0" smtClean="0"/>
                        <a:t> </a:t>
                      </a:r>
                      <a:r>
                        <a:rPr lang="en-NZ" sz="1600" dirty="0" smtClean="0"/>
                        <a:t>µ </a:t>
                      </a:r>
                      <a:r>
                        <a:rPr lang="en-NZ" sz="1600" baseline="-25000" dirty="0" smtClean="0"/>
                        <a:t>post-tai-chi  - </a:t>
                      </a:r>
                      <a:r>
                        <a:rPr lang="en-NZ" sz="1600" dirty="0" smtClean="0"/>
                        <a:t>µ </a:t>
                      </a:r>
                      <a:r>
                        <a:rPr lang="en-NZ" sz="1600" baseline="-25000" dirty="0" smtClean="0"/>
                        <a:t>tai-chi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P-value</a:t>
                      </a:r>
                      <a:endParaRPr lang="en-NZ" dirty="0"/>
                    </a:p>
                  </a:txBody>
                  <a:tcPr/>
                </a:tc>
              </a:tr>
              <a:tr h="539739"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MSIS-29 (psychological impact)^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-1.94 (-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, 2.14)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0.21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-0.89 (-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, 2.21)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0.30</a:t>
                      </a:r>
                      <a:endParaRPr lang="en-NZ" dirty="0"/>
                    </a:p>
                  </a:txBody>
                  <a:tcPr/>
                </a:tc>
              </a:tr>
              <a:tr h="3826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MSIS-29 (physiological impact)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1.18 (-</a:t>
                      </a:r>
                      <a:r>
                        <a:rPr lang="en-NZ" i="1" dirty="0" err="1" smtClean="0"/>
                        <a:t>inf</a:t>
                      </a:r>
                      <a:r>
                        <a:rPr lang="en-NZ" i="1" dirty="0" smtClean="0"/>
                        <a:t>, 10.09)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0.59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-0.67 (-</a:t>
                      </a:r>
                      <a:r>
                        <a:rPr lang="en-NZ" i="1" dirty="0" err="1" smtClean="0"/>
                        <a:t>inf</a:t>
                      </a:r>
                      <a:r>
                        <a:rPr lang="en-NZ" i="1" dirty="0" smtClean="0"/>
                        <a:t>, 4.67)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0.41</a:t>
                      </a:r>
                      <a:endParaRPr lang="en-NZ" dirty="0"/>
                    </a:p>
                  </a:txBody>
                  <a:tcPr/>
                </a:tc>
              </a:tr>
              <a:tr h="341397">
                <a:tc>
                  <a:txBody>
                    <a:bodyPr/>
                    <a:lstStyle/>
                    <a:p>
                      <a:r>
                        <a:rPr lang="en-NZ" sz="1600" dirty="0" err="1" smtClean="0"/>
                        <a:t>Chalder</a:t>
                      </a:r>
                      <a:r>
                        <a:rPr lang="en-NZ" sz="1600" dirty="0" smtClean="0"/>
                        <a:t> fatigue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-0.67 (-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, 0.84)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0.23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-0.56 (-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, 0.73)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0.22</a:t>
                      </a:r>
                      <a:endParaRPr lang="en-NZ" dirty="0"/>
                    </a:p>
                  </a:txBody>
                  <a:tcPr/>
                </a:tc>
              </a:tr>
              <a:tr h="341397">
                <a:tc>
                  <a:txBody>
                    <a:bodyPr/>
                    <a:lstStyle/>
                    <a:p>
                      <a:r>
                        <a:rPr lang="en-NZ" sz="1600" i="0" dirty="0" smtClean="0"/>
                        <a:t>Step Test</a:t>
                      </a:r>
                      <a:endParaRPr lang="en-NZ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-0.05</a:t>
                      </a:r>
                      <a:r>
                        <a:rPr lang="en-NZ" baseline="0" dirty="0" smtClean="0"/>
                        <a:t> (-2.11, +</a:t>
                      </a:r>
                      <a:r>
                        <a:rPr lang="en-NZ" baseline="0" dirty="0" err="1" smtClean="0"/>
                        <a:t>inf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0.52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-2.00* (-4.38, +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0.93</a:t>
                      </a:r>
                      <a:endParaRPr lang="en-NZ" dirty="0"/>
                    </a:p>
                  </a:txBody>
                  <a:tcPr/>
                </a:tc>
              </a:tr>
              <a:tr h="341397">
                <a:tc>
                  <a:txBody>
                    <a:bodyPr/>
                    <a:lstStyle/>
                    <a:p>
                      <a:r>
                        <a:rPr lang="en-NZ" sz="1600" i="0" dirty="0" smtClean="0"/>
                        <a:t>30 second chair stand test</a:t>
                      </a:r>
                      <a:endParaRPr lang="en-NZ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0.48 (-2.17, +</a:t>
                      </a:r>
                      <a:r>
                        <a:rPr lang="en-NZ" i="1" dirty="0" err="1" smtClean="0"/>
                        <a:t>inf</a:t>
                      </a:r>
                      <a:r>
                        <a:rPr lang="en-NZ" i="1" dirty="0" smtClean="0"/>
                        <a:t>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0.38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i="1" dirty="0" smtClean="0"/>
                        <a:t>-0.4 (-</a:t>
                      </a:r>
                      <a:r>
                        <a:rPr lang="en-NZ" i="1" dirty="0" err="1" smtClean="0"/>
                        <a:t>inf</a:t>
                      </a:r>
                      <a:r>
                        <a:rPr lang="en-NZ" i="1" dirty="0" smtClean="0"/>
                        <a:t>,</a:t>
                      </a:r>
                      <a:r>
                        <a:rPr lang="en-NZ" i="1" baseline="0" dirty="0" smtClean="0"/>
                        <a:t> 0.45)</a:t>
                      </a:r>
                      <a:endParaRPr lang="en-N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0.19</a:t>
                      </a:r>
                      <a:endParaRPr lang="en-NZ" dirty="0"/>
                    </a:p>
                  </a:txBody>
                  <a:tcPr/>
                </a:tc>
              </a:tr>
              <a:tr h="341397">
                <a:tc>
                  <a:txBody>
                    <a:bodyPr/>
                    <a:lstStyle/>
                    <a:p>
                      <a:r>
                        <a:rPr lang="en-NZ" sz="1600" i="0" dirty="0" smtClean="0"/>
                        <a:t>TUAG**</a:t>
                      </a:r>
                      <a:endParaRPr lang="en-NZ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23.57% increase (+3.9%,</a:t>
                      </a:r>
                      <a:r>
                        <a:rPr lang="en-NZ" baseline="0" dirty="0" smtClean="0"/>
                        <a:t> +</a:t>
                      </a:r>
                      <a:r>
                        <a:rPr lang="en-NZ" baseline="0" dirty="0" err="1" smtClean="0"/>
                        <a:t>inf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0.03</a:t>
                      </a:r>
                      <a:endParaRPr lang="en-NZ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4.3%</a:t>
                      </a:r>
                      <a:r>
                        <a:rPr lang="en-NZ" baseline="0" dirty="0" smtClean="0"/>
                        <a:t> increase (-6.8%,+</a:t>
                      </a:r>
                      <a:r>
                        <a:rPr lang="en-NZ" baseline="0" dirty="0" err="1" smtClean="0"/>
                        <a:t>inf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dirty="0" smtClean="0"/>
                        <a:t>0.24</a:t>
                      </a:r>
                      <a:endParaRPr lang="en-NZ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3479"/>
            <a:ext cx="12192000" cy="1097101"/>
          </a:xfrm>
        </p:spPr>
        <p:txBody>
          <a:bodyPr>
            <a:normAutofit/>
          </a:bodyPr>
          <a:lstStyle/>
          <a:p>
            <a:pPr algn="ctr"/>
            <a:r>
              <a:rPr lang="en-NZ" sz="3600" b="1" dirty="0">
                <a:solidFill>
                  <a:srgbClr val="339FAD"/>
                </a:solidFill>
              </a:rPr>
              <a:t>‘Best of all worlds’ results compared to one sample t-test</a:t>
            </a:r>
            <a:br>
              <a:rPr lang="en-NZ" sz="3600" b="1" dirty="0">
                <a:solidFill>
                  <a:srgbClr val="339FAD"/>
                </a:solidFill>
              </a:rPr>
            </a:br>
            <a:r>
              <a:rPr lang="en-NZ" sz="3600" b="1" dirty="0">
                <a:solidFill>
                  <a:srgbClr val="339FAD"/>
                </a:solidFill>
              </a:rPr>
              <a:t>– sustainability hypothesis – continuous outcomes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6998" y="5630745"/>
            <a:ext cx="10115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*analysis done on average over left and right leg for a person</a:t>
            </a:r>
          </a:p>
          <a:p>
            <a:r>
              <a:rPr lang="en-NZ" dirty="0" smtClean="0">
                <a:solidFill>
                  <a:prstClr val="black"/>
                </a:solidFill>
              </a:rPr>
              <a:t>**TUAG </a:t>
            </a:r>
            <a:r>
              <a:rPr lang="en-NZ" dirty="0">
                <a:solidFill>
                  <a:prstClr val="black"/>
                </a:solidFill>
              </a:rPr>
              <a:t>had a log transform applied first before modelling – results presented for TUAG are for geometric mean of % increase/decrease for tai chi group versus control group</a:t>
            </a:r>
          </a:p>
          <a:p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5898-ABE7-4052-94A8-1D962A5A1023}" type="slidenum">
              <a:rPr lang="en-NZ" sz="1800" b="1" smtClean="0"/>
              <a:t>22</a:t>
            </a:fld>
            <a:endParaRPr lang="en-NZ" sz="1800" b="1" dirty="0"/>
          </a:p>
        </p:txBody>
      </p:sp>
    </p:spTree>
    <p:extLst>
      <p:ext uri="{BB962C8B-B14F-4D97-AF65-F5344CB8AC3E}">
        <p14:creationId xmlns:p14="http://schemas.microsoft.com/office/powerpoint/2010/main" val="114971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dirty="0"/>
              <a:t>‘Best of all worlds’ </a:t>
            </a:r>
            <a:r>
              <a:rPr lang="en-NZ" sz="3600" b="1" dirty="0" smtClean="0"/>
              <a:t>results – </a:t>
            </a:r>
            <a:r>
              <a:rPr lang="en-NZ" sz="3600" b="1" dirty="0"/>
              <a:t>sustainability </a:t>
            </a:r>
            <a:r>
              <a:rPr lang="en-NZ" sz="3600" b="1" dirty="0" smtClean="0"/>
              <a:t>hypothesis </a:t>
            </a:r>
            <a:r>
              <a:rPr lang="en-NZ" sz="3600" b="1" dirty="0"/>
              <a:t>– dichotomous outcomes</a:t>
            </a:r>
            <a:endParaRPr lang="en-NZ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213895"/>
              </p:ext>
            </p:extLst>
          </p:nvPr>
        </p:nvGraphicFramePr>
        <p:xfrm>
          <a:off x="1610646" y="1899335"/>
          <a:ext cx="9448418" cy="256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6796"/>
                <a:gridCol w="4408098"/>
                <a:gridCol w="1673524"/>
              </a:tblGrid>
              <a:tr h="43478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dirty="0" smtClean="0"/>
                        <a:t>‘Best of</a:t>
                      </a:r>
                      <a:r>
                        <a:rPr lang="en-NZ" sz="1800" baseline="0" dirty="0" smtClean="0"/>
                        <a:t> all</a:t>
                      </a:r>
                      <a:r>
                        <a:rPr lang="en-NZ" sz="1800" dirty="0" smtClean="0"/>
                        <a:t> worlds’ model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dirty="0" smtClean="0"/>
                    </a:p>
                  </a:txBody>
                  <a:tcPr/>
                </a:tc>
              </a:tr>
              <a:tr h="43478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 smtClean="0"/>
                        <a:t>Odds Ratio (Post Tai</a:t>
                      </a:r>
                      <a:r>
                        <a:rPr lang="en-NZ" b="1" baseline="0" dirty="0" smtClean="0"/>
                        <a:t> Chi vs Tai chi)</a:t>
                      </a:r>
                      <a:endParaRPr lang="en-NZ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dirty="0" smtClean="0"/>
                        <a:t>P-value</a:t>
                      </a:r>
                      <a:endParaRPr lang="en-NZ" b="1" dirty="0"/>
                    </a:p>
                  </a:txBody>
                  <a:tcPr/>
                </a:tc>
              </a:tr>
              <a:tr h="845569"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Single-Limb</a:t>
                      </a:r>
                      <a:r>
                        <a:rPr lang="en-NZ" sz="1800" baseline="0" dirty="0" smtClean="0"/>
                        <a:t> support </a:t>
                      </a:r>
                    </a:p>
                    <a:p>
                      <a:r>
                        <a:rPr lang="en-NZ" sz="1800" baseline="0" dirty="0" smtClean="0"/>
                        <a:t>(achieved 30 seconds)*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14.02 (0.96, +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1" i="1" dirty="0" smtClean="0"/>
                        <a:t>0.05</a:t>
                      </a:r>
                      <a:endParaRPr lang="en-NZ" b="1" i="1" dirty="0"/>
                    </a:p>
                  </a:txBody>
                  <a:tcPr/>
                </a:tc>
              </a:tr>
              <a:tr h="845389">
                <a:tc>
                  <a:txBody>
                    <a:bodyPr/>
                    <a:lstStyle/>
                    <a:p>
                      <a:r>
                        <a:rPr lang="en-NZ" dirty="0" smtClean="0"/>
                        <a:t>BERG </a:t>
                      </a:r>
                    </a:p>
                    <a:p>
                      <a:r>
                        <a:rPr lang="en-NZ" dirty="0" smtClean="0"/>
                        <a:t>(achieved</a:t>
                      </a:r>
                      <a:r>
                        <a:rPr lang="en-NZ" baseline="0" dirty="0" smtClean="0"/>
                        <a:t> maximum score 56)*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5.55 (-0.40, +</a:t>
                      </a:r>
                      <a:r>
                        <a:rPr lang="en-NZ" dirty="0" err="1" smtClean="0"/>
                        <a:t>inf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0.13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0646" y="5006081"/>
            <a:ext cx="1105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prstClr val="black"/>
                </a:solidFill>
              </a:rPr>
              <a:t>*Time and baseline value not </a:t>
            </a:r>
            <a:r>
              <a:rPr lang="en-NZ" dirty="0">
                <a:solidFill>
                  <a:prstClr val="black"/>
                </a:solidFill>
              </a:rPr>
              <a:t>able to be adjusted for.</a:t>
            </a:r>
          </a:p>
          <a:p>
            <a:endParaRPr lang="en-NZ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2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Sensitivity of Measures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60500" y="1511860"/>
            <a:ext cx="10515600" cy="43513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NZ" dirty="0" smtClean="0"/>
              <a:t>Sensitivity of measures:</a:t>
            </a:r>
          </a:p>
          <a:p>
            <a:pPr marL="742950" lvl="1" indent="-285750"/>
            <a:r>
              <a:rPr lang="en-NZ" dirty="0" smtClean="0"/>
              <a:t>Of the </a:t>
            </a:r>
            <a:r>
              <a:rPr lang="en-NZ" b="1" dirty="0" smtClean="0"/>
              <a:t>Balance Outcome measures</a:t>
            </a:r>
            <a:r>
              <a:rPr lang="en-NZ" dirty="0" smtClean="0"/>
              <a:t>, the Step test seems to be the most sensitive to picking up changes (lower p-value for the main hypothesis, and didn’t have to be dichotomised), although was insignificant. However in terms of picking up a sustainability of effect, Single Limb Support looks promising (although the effect immediately after Tai Chi was insignificant).</a:t>
            </a:r>
          </a:p>
          <a:p>
            <a:pPr marL="457200" lvl="1" indent="0">
              <a:buNone/>
            </a:pPr>
            <a:r>
              <a:rPr lang="en-NZ" dirty="0" smtClean="0"/>
              <a:t> </a:t>
            </a:r>
          </a:p>
          <a:p>
            <a:pPr marL="742950" lvl="1" indent="-285750"/>
            <a:r>
              <a:rPr lang="en-NZ" dirty="0" smtClean="0"/>
              <a:t>Of the </a:t>
            </a:r>
            <a:r>
              <a:rPr lang="en-NZ" b="1" dirty="0" smtClean="0"/>
              <a:t>quality of life measures, </a:t>
            </a:r>
            <a:r>
              <a:rPr lang="en-NZ" dirty="0" smtClean="0"/>
              <a:t>the psychological impact of MS, and TUAG  seem the most sensitive to the intervention which were both significant at the 10% level, and changed in the expected direction.</a:t>
            </a:r>
          </a:p>
          <a:p>
            <a:pPr marL="457200" lvl="1" indent="0">
              <a:buNone/>
            </a:pPr>
            <a:endParaRPr lang="en-NZ" dirty="0" smtClean="0"/>
          </a:p>
          <a:p>
            <a:pPr marL="742950" lvl="1" indent="-285750"/>
            <a:r>
              <a:rPr lang="en-NZ" dirty="0" smtClean="0"/>
              <a:t>The </a:t>
            </a:r>
            <a:r>
              <a:rPr lang="en-NZ" b="1" dirty="0" smtClean="0"/>
              <a:t>strength measure </a:t>
            </a:r>
            <a:r>
              <a:rPr lang="en-NZ" dirty="0" smtClean="0"/>
              <a:t>‘30 second chair stand test’ showed an effect in the expected direction, but it was highly insignificant.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52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Conclusions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60500" y="1518397"/>
            <a:ext cx="10515600" cy="50375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/>
              <a:t>Tai Chi had a significant (at the 10% level) effect on the psychological impact of MS (a reduction), and on the time taken to complete the ‘Timed Up and Go Test’ in this small sample (an increase); a full trial will be needed to be conclusive </a:t>
            </a:r>
          </a:p>
          <a:p>
            <a:r>
              <a:rPr lang="en-NZ" dirty="0" smtClean="0"/>
              <a:t>These outcomes were the most sensitive to the intervention</a:t>
            </a:r>
          </a:p>
          <a:p>
            <a:r>
              <a:rPr lang="en-NZ" dirty="0" smtClean="0"/>
              <a:t>The effect on the TUAG time was sustained through to 22 weeks after the end of the intervention (this was significant at the 10% level)</a:t>
            </a:r>
          </a:p>
          <a:p>
            <a:r>
              <a:rPr lang="en-NZ" dirty="0" smtClean="0"/>
              <a:t>Effect sizes may be clinically significant</a:t>
            </a:r>
          </a:p>
          <a:p>
            <a:r>
              <a:rPr lang="en-NZ" dirty="0" smtClean="0"/>
              <a:t>Utilising all the data in a random effects analysis is preferable to doing fragmented analyses that do not take advantage of all the information available, and can give less reliable results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855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Acknowledgements</a:t>
            </a: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49188" y="1789765"/>
            <a:ext cx="10515600" cy="48233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/>
              <a:t>Funder – AUT Contestable Grants (Health and Environmental Sciences)</a:t>
            </a:r>
            <a:endParaRPr lang="en-NZ" dirty="0" smtClean="0">
              <a:solidFill>
                <a:srgbClr val="FF0000"/>
              </a:solidFill>
            </a:endParaRPr>
          </a:p>
          <a:p>
            <a:r>
              <a:rPr lang="en-NZ" dirty="0" smtClean="0"/>
              <a:t>The people who participated in the study</a:t>
            </a:r>
          </a:p>
          <a:p>
            <a:r>
              <a:rPr lang="en-NZ" dirty="0" smtClean="0"/>
              <a:t>Collaborators – Liz </a:t>
            </a:r>
            <a:r>
              <a:rPr lang="en-NZ" dirty="0" err="1" smtClean="0"/>
              <a:t>Binns</a:t>
            </a:r>
            <a:r>
              <a:rPr lang="en-NZ" dirty="0" smtClean="0"/>
              <a:t>, Denise Taylor, Alain Vandal, Kathryn McPherson, Nicola </a:t>
            </a:r>
            <a:r>
              <a:rPr lang="en-NZ" dirty="0" err="1" smtClean="0"/>
              <a:t>Kayes</a:t>
            </a:r>
            <a:endParaRPr lang="en-NZ" dirty="0" smtClean="0"/>
          </a:p>
          <a:p>
            <a:r>
              <a:rPr lang="en-NZ" dirty="0" smtClean="0"/>
              <a:t>Advice – Nick Garrett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488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481" y="-163148"/>
            <a:ext cx="10515600" cy="1325563"/>
          </a:xfrm>
        </p:spPr>
        <p:txBody>
          <a:bodyPr/>
          <a:lstStyle/>
          <a:p>
            <a:r>
              <a:rPr lang="en-NZ" b="1" dirty="0"/>
              <a:t>Objectives of the pilot study</a:t>
            </a:r>
            <a:endParaRPr lang="en-NZ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826463" y="982287"/>
            <a:ext cx="10832618" cy="2022170"/>
          </a:xfrm>
        </p:spPr>
        <p:txBody>
          <a:bodyPr>
            <a:normAutofit/>
          </a:bodyPr>
          <a:lstStyle/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NZ" sz="2500" dirty="0" smtClean="0"/>
              <a:t>Determine </a:t>
            </a:r>
            <a:r>
              <a:rPr lang="en-NZ" sz="2500" dirty="0"/>
              <a:t>if the intervention </a:t>
            </a:r>
            <a:r>
              <a:rPr lang="en-NZ" sz="2500" dirty="0" smtClean="0"/>
              <a:t>(a course in Tai Chi) is </a:t>
            </a:r>
            <a:r>
              <a:rPr lang="en-NZ" sz="2500" dirty="0"/>
              <a:t>acceptable and suitable to people with </a:t>
            </a:r>
            <a:r>
              <a:rPr lang="en-NZ" sz="2500" dirty="0" smtClean="0"/>
              <a:t>Multiple Sclerosis (MS)</a:t>
            </a:r>
            <a:endParaRPr lang="en-NZ" sz="2500" dirty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NZ" sz="2500" b="1" dirty="0"/>
              <a:t>Determine how sensitive the outcome measures are in detecting changes in strength, balance and quality of life in response to the intervention (information will feed into a full study design</a:t>
            </a:r>
            <a:r>
              <a:rPr lang="en-NZ" sz="2500" b="1" dirty="0" smtClean="0"/>
              <a:t>)</a:t>
            </a:r>
          </a:p>
          <a:p>
            <a:pPr marL="742950" lvl="1" indent="-285750">
              <a:spcAft>
                <a:spcPts val="600"/>
              </a:spcAft>
            </a:pPr>
            <a:endParaRPr lang="en-NZ" dirty="0"/>
          </a:p>
          <a:p>
            <a:pPr marL="1200150" lvl="2" indent="-285750"/>
            <a:endParaRPr lang="en-NZ" dirty="0" smtClean="0"/>
          </a:p>
          <a:p>
            <a:pPr marL="742950" lvl="1" indent="-285750"/>
            <a:endParaRPr lang="en-NZ" dirty="0" smtClean="0"/>
          </a:p>
          <a:p>
            <a:pPr marL="742950" lvl="1" indent="-285750"/>
            <a:endParaRPr lang="en-NZ" dirty="0" smtClean="0"/>
          </a:p>
          <a:p>
            <a:pPr marL="742950" lvl="1" indent="-285750"/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826463" y="3116298"/>
            <a:ext cx="988156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/>
            <a:r>
              <a:rPr lang="en-NZ" sz="2500" b="1" i="1" dirty="0" smtClean="0"/>
              <a:t>Strength </a:t>
            </a:r>
            <a:r>
              <a:rPr lang="en-NZ" sz="2500" b="1" i="1" dirty="0"/>
              <a:t>measures:</a:t>
            </a:r>
          </a:p>
          <a:p>
            <a:pPr marL="1200150" lvl="2" indent="-285750"/>
            <a:r>
              <a:rPr lang="en-NZ" sz="2500" dirty="0" smtClean="0"/>
              <a:t>30 second Chair stand test (↑)</a:t>
            </a:r>
          </a:p>
          <a:p>
            <a:pPr marL="742950" lvl="1" indent="-285750"/>
            <a:r>
              <a:rPr lang="en-NZ" sz="2500" b="1" i="1" dirty="0" smtClean="0"/>
              <a:t>Balance</a:t>
            </a:r>
            <a:r>
              <a:rPr lang="en-NZ" sz="2500" b="1" i="1" dirty="0"/>
              <a:t>: </a:t>
            </a:r>
          </a:p>
          <a:p>
            <a:pPr marL="1200150" lvl="2" indent="-285750"/>
            <a:r>
              <a:rPr lang="en-NZ" sz="2500" dirty="0"/>
              <a:t>Step test  (↑</a:t>
            </a:r>
            <a:r>
              <a:rPr lang="en-NZ" sz="2500" dirty="0" smtClean="0"/>
              <a:t>)</a:t>
            </a:r>
          </a:p>
          <a:p>
            <a:pPr marL="1200150" lvl="2" indent="-285750"/>
            <a:r>
              <a:rPr lang="en-NZ" sz="2500" dirty="0" smtClean="0"/>
              <a:t>Single-limb </a:t>
            </a:r>
            <a:r>
              <a:rPr lang="en-NZ" sz="2500" dirty="0"/>
              <a:t>support test  (↑</a:t>
            </a:r>
            <a:r>
              <a:rPr lang="en-NZ" sz="2500" dirty="0" smtClean="0"/>
              <a:t>)</a:t>
            </a:r>
            <a:endParaRPr lang="en-NZ" sz="2500" dirty="0"/>
          </a:p>
          <a:p>
            <a:pPr marL="1200150" lvl="2" indent="-285750"/>
            <a:r>
              <a:rPr lang="en-NZ" sz="2500" dirty="0" smtClean="0"/>
              <a:t>Berg </a:t>
            </a:r>
            <a:r>
              <a:rPr lang="en-NZ" sz="2500" dirty="0"/>
              <a:t>balance test  (↑</a:t>
            </a:r>
            <a:r>
              <a:rPr lang="en-NZ" sz="2500" dirty="0" smtClean="0"/>
              <a:t>)</a:t>
            </a:r>
            <a:endParaRPr lang="en-NZ" sz="2500" dirty="0"/>
          </a:p>
          <a:p>
            <a:pPr marL="1200150" lvl="2" indent="-285750"/>
            <a:r>
              <a:rPr lang="en-NZ" sz="2400" dirty="0" smtClean="0"/>
              <a:t> 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67244" y="3051959"/>
            <a:ext cx="58918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/>
            <a:r>
              <a:rPr lang="en-NZ" sz="2500" b="1" i="1" dirty="0"/>
              <a:t>Quality of life</a:t>
            </a:r>
          </a:p>
          <a:p>
            <a:pPr marL="1200150" lvl="2" indent="-285750"/>
            <a:r>
              <a:rPr lang="en-NZ" sz="2500" dirty="0"/>
              <a:t>Timed Up and Go test </a:t>
            </a:r>
            <a:r>
              <a:rPr lang="en-NZ" sz="2500" dirty="0" smtClean="0"/>
              <a:t>(TUAG) </a:t>
            </a:r>
            <a:r>
              <a:rPr lang="en-NZ" sz="2500" dirty="0"/>
              <a:t>(</a:t>
            </a:r>
            <a:r>
              <a:rPr lang="en-NZ" sz="2500" b="1" dirty="0"/>
              <a:t>↑↓</a:t>
            </a:r>
            <a:r>
              <a:rPr lang="en-NZ" sz="2500" dirty="0"/>
              <a:t>)</a:t>
            </a:r>
          </a:p>
          <a:p>
            <a:pPr marL="1200150" lvl="2" indent="-285750"/>
            <a:r>
              <a:rPr lang="en-NZ" sz="2500" dirty="0"/>
              <a:t>(</a:t>
            </a:r>
            <a:r>
              <a:rPr lang="en-NZ" sz="2500" i="1" dirty="0"/>
              <a:t>measures functional mobility</a:t>
            </a:r>
            <a:r>
              <a:rPr lang="en-NZ" sz="2500" dirty="0"/>
              <a:t>)</a:t>
            </a:r>
          </a:p>
          <a:p>
            <a:pPr lvl="2"/>
            <a:r>
              <a:rPr lang="en-NZ" sz="2500" dirty="0" smtClean="0"/>
              <a:t>MS </a:t>
            </a:r>
            <a:r>
              <a:rPr lang="en-NZ" sz="2500" dirty="0"/>
              <a:t>Impact Scale (↓) (MSIS-29)</a:t>
            </a:r>
          </a:p>
          <a:p>
            <a:pPr lvl="2"/>
            <a:r>
              <a:rPr lang="en-NZ" sz="2500" dirty="0"/>
              <a:t>	-</a:t>
            </a:r>
            <a:r>
              <a:rPr lang="en-NZ" sz="2500" i="1" dirty="0"/>
              <a:t>physical impact</a:t>
            </a:r>
          </a:p>
          <a:p>
            <a:pPr lvl="2"/>
            <a:r>
              <a:rPr lang="en-NZ" sz="2500" i="1" dirty="0"/>
              <a:t>	-psychological impact</a:t>
            </a:r>
          </a:p>
          <a:p>
            <a:pPr lvl="2"/>
            <a:r>
              <a:rPr lang="en-NZ" sz="2500" dirty="0" err="1"/>
              <a:t>Chalder</a:t>
            </a:r>
            <a:r>
              <a:rPr lang="en-NZ" sz="2500" dirty="0"/>
              <a:t> Fatigue Questionnaire (↓)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45046" y="6071995"/>
            <a:ext cx="9112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i="1" dirty="0" smtClean="0"/>
              <a:t>(Expected direction of change in response to Tai Chi shown in brackets)</a:t>
            </a:r>
            <a:endParaRPr lang="en-NZ" sz="2400" i="1" dirty="0"/>
          </a:p>
        </p:txBody>
      </p:sp>
    </p:spTree>
    <p:extLst>
      <p:ext uri="{BB962C8B-B14F-4D97-AF65-F5344CB8AC3E}">
        <p14:creationId xmlns:p14="http://schemas.microsoft.com/office/powerpoint/2010/main" val="70085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Study Design</a:t>
            </a:r>
            <a:br>
              <a:rPr lang="en-NZ" b="1" dirty="0"/>
            </a:br>
            <a:endParaRPr lang="en-NZ" b="1" dirty="0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4033400" y="1126671"/>
            <a:ext cx="7170776" cy="6445257"/>
            <a:chOff x="1747" y="-620"/>
            <a:chExt cx="8106" cy="9554"/>
          </a:xfrm>
        </p:grpSpPr>
        <p:sp>
          <p:nvSpPr>
            <p:cNvPr id="4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747" y="250"/>
              <a:ext cx="8106" cy="8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3442" y="230"/>
              <a:ext cx="4214" cy="4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Baseline Assessment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21"/>
            <p:cNvSpPr txBox="1">
              <a:spLocks noChangeArrowheads="1"/>
            </p:cNvSpPr>
            <p:nvPr/>
          </p:nvSpPr>
          <p:spPr bwMode="auto">
            <a:xfrm>
              <a:off x="3425" y="142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20"/>
            <p:cNvSpPr txBox="1">
              <a:spLocks noChangeArrowheads="1"/>
            </p:cNvSpPr>
            <p:nvPr/>
          </p:nvSpPr>
          <p:spPr bwMode="auto">
            <a:xfrm>
              <a:off x="3390" y="3315"/>
              <a:ext cx="426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2 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8260" y="3320"/>
              <a:ext cx="1383" cy="4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Week 21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8330" y="250"/>
              <a:ext cx="1360" cy="4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Week 0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7890" y="1780"/>
              <a:ext cx="1800" cy="4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Weeks 1-20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5800" y="143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Control group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7920" y="4790"/>
              <a:ext cx="1753" cy="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Weeks 22-42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432" y="-620"/>
              <a:ext cx="4224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Recruitment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3450" y="4350"/>
              <a:ext cx="184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1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Waits (no intervention)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3425" y="6700"/>
              <a:ext cx="4240" cy="4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Assessment 3 </a:t>
              </a:r>
              <a:endPara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5805" y="4385"/>
              <a:ext cx="1842" cy="15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Group 2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Tai Chi</a:t>
              </a:r>
              <a:endParaRPr kumimoji="0" lang="en-GB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1x/</a:t>
              </a:r>
              <a:r>
                <a:rPr kumimoji="0" lang="en-GB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wk</a:t>
              </a: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for 20 weeks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435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6697" y="728"/>
              <a:ext cx="0" cy="6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4317" y="2988"/>
              <a:ext cx="0" cy="3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717" y="2688"/>
              <a:ext cx="0" cy="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6717" y="3778"/>
              <a:ext cx="1" cy="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4257" y="5608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4312" y="3763"/>
              <a:ext cx="0" cy="5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5" name="Line 3"/>
            <p:cNvSpPr>
              <a:spLocks noChangeShapeType="1"/>
            </p:cNvSpPr>
            <p:nvPr/>
          </p:nvSpPr>
          <p:spPr bwMode="auto">
            <a:xfrm>
              <a:off x="6742" y="5938"/>
              <a:ext cx="0" cy="7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7905" y="6710"/>
              <a:ext cx="1753" cy="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Week 43</a:t>
              </a:r>
              <a:endPara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003721" y="1856435"/>
            <a:ext cx="407677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 smtClean="0"/>
              <a:t>Pilot, wait-list control study</a:t>
            </a:r>
          </a:p>
          <a:p>
            <a:endParaRPr lang="en-NZ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/>
              <a:t>Two groups </a:t>
            </a:r>
            <a:r>
              <a:rPr lang="en-NZ" sz="2000" dirty="0" smtClean="0"/>
              <a:t>each of </a:t>
            </a:r>
            <a:r>
              <a:rPr lang="en-NZ" sz="2000" dirty="0"/>
              <a:t>15 </a:t>
            </a:r>
            <a:r>
              <a:rPr lang="en-NZ" sz="2000" dirty="0" smtClean="0"/>
              <a:t>people with MS </a:t>
            </a:r>
            <a:r>
              <a:rPr lang="en-NZ" sz="2000" dirty="0"/>
              <a:t>were randomised to either the Tai Chi </a:t>
            </a:r>
            <a:r>
              <a:rPr lang="en-NZ" sz="2000" dirty="0" smtClean="0"/>
              <a:t>intervention (‘Group 1’), </a:t>
            </a:r>
            <a:r>
              <a:rPr lang="en-NZ" sz="2000" dirty="0"/>
              <a:t>or  </a:t>
            </a:r>
            <a:r>
              <a:rPr lang="en-NZ" sz="2000" dirty="0" smtClean="0"/>
              <a:t>to the waiting control (‘Group 2’)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366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Outline</a:t>
            </a: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35783" y="1690690"/>
            <a:ext cx="10515600" cy="50095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/>
              <a:t>Objectives</a:t>
            </a:r>
          </a:p>
          <a:p>
            <a:r>
              <a:rPr lang="en-NZ" dirty="0" smtClean="0"/>
              <a:t>Data</a:t>
            </a:r>
          </a:p>
          <a:p>
            <a:r>
              <a:rPr lang="en-NZ" dirty="0" smtClean="0"/>
              <a:t>Comparison to process for full trial</a:t>
            </a:r>
          </a:p>
          <a:p>
            <a:r>
              <a:rPr lang="en-NZ" dirty="0" smtClean="0"/>
              <a:t>Analysis options</a:t>
            </a:r>
          </a:p>
          <a:p>
            <a:r>
              <a:rPr lang="en-NZ" dirty="0" smtClean="0"/>
              <a:t>Results</a:t>
            </a:r>
          </a:p>
          <a:p>
            <a:r>
              <a:rPr lang="en-NZ" dirty="0" smtClean="0"/>
              <a:t>Sensitivity of the outcome measures</a:t>
            </a:r>
          </a:p>
          <a:p>
            <a:r>
              <a:rPr lang="en-NZ" dirty="0" smtClean="0"/>
              <a:t>Conclusions</a:t>
            </a:r>
          </a:p>
          <a:p>
            <a:endParaRPr lang="en-NZ" dirty="0" smtClean="0"/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8609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Objectives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60500" y="1766631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/>
              <a:t>Give a comparison to what would have been done for a trial in search of conclusive answers rather than searching for signals for planning for a full </a:t>
            </a:r>
            <a:r>
              <a:rPr lang="en-NZ" dirty="0" smtClean="0"/>
              <a:t>study</a:t>
            </a:r>
          </a:p>
          <a:p>
            <a:r>
              <a:rPr lang="en-NZ" dirty="0" smtClean="0"/>
              <a:t>Present different options for the analysis</a:t>
            </a:r>
          </a:p>
          <a:p>
            <a:r>
              <a:rPr lang="en-NZ" dirty="0" smtClean="0"/>
              <a:t>Give ‘best of all worlds’ analysis results</a:t>
            </a:r>
          </a:p>
          <a:p>
            <a:r>
              <a:rPr lang="en-NZ" dirty="0" smtClean="0"/>
              <a:t>Discuss sensitivity of the outcome measures</a:t>
            </a:r>
          </a:p>
          <a:p>
            <a:r>
              <a:rPr lang="en-NZ" dirty="0" smtClean="0"/>
              <a:t>Give a comparison of the ‘best of all worlds’ analysis to the alternative analyses just for the continuous outcomes</a:t>
            </a:r>
          </a:p>
        </p:txBody>
      </p:sp>
    </p:spTree>
    <p:extLst>
      <p:ext uri="{BB962C8B-B14F-4D97-AF65-F5344CB8AC3E}">
        <p14:creationId xmlns:p14="http://schemas.microsoft.com/office/powerpoint/2010/main" val="2396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The Data – how collected</a:t>
            </a: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42950" y="1575719"/>
            <a:ext cx="11147747" cy="519358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altLang="en-US" sz="62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Convenience sample</a:t>
            </a:r>
          </a:p>
          <a:p>
            <a:pPr lvl="2"/>
            <a:r>
              <a:rPr lang="en-GB" altLang="en-US" sz="5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Adverts placed in Multiple Sclerosis newsletters (MS Auckland and MS North Shore Society); invitation included in information pack for an ongoing study</a:t>
            </a:r>
          </a:p>
          <a:p>
            <a:pPr lvl="2"/>
            <a:r>
              <a:rPr lang="en-GB" altLang="en-US" sz="5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15 participants were needed for each of the 2 groups (i.e. classes) - volunteers were chosen on a </a:t>
            </a:r>
            <a:r>
              <a:rPr lang="en-GB" altLang="en-US" sz="5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“first come first served” basis</a:t>
            </a:r>
          </a:p>
          <a:p>
            <a:pPr lvl="2"/>
            <a:r>
              <a:rPr lang="en-GB" altLang="en-US" sz="62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People who met the study criteria were invited for a baseline assessment</a:t>
            </a:r>
          </a:p>
          <a:p>
            <a:pPr lvl="1"/>
            <a:r>
              <a:rPr lang="en-GB" altLang="en-US" sz="59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People were either in Waitakere City or North Shore City. These two groups were </a:t>
            </a:r>
            <a:r>
              <a:rPr lang="en-GB" altLang="en-US" sz="59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randomised by tossing a coin</a:t>
            </a:r>
            <a:r>
              <a:rPr lang="en-GB" altLang="en-US" sz="59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to decide which received the Tai Chi input first.</a:t>
            </a:r>
          </a:p>
          <a:p>
            <a:pPr lvl="1"/>
            <a:r>
              <a:rPr lang="en-GB" altLang="en-US" sz="59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Trained assessors blinded to treatment allocation, completed all assessments</a:t>
            </a:r>
          </a:p>
        </p:txBody>
      </p:sp>
    </p:spTree>
    <p:extLst>
      <p:ext uri="{BB962C8B-B14F-4D97-AF65-F5344CB8AC3E}">
        <p14:creationId xmlns:p14="http://schemas.microsoft.com/office/powerpoint/2010/main" val="334850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60500" y="123081"/>
            <a:ext cx="10515600" cy="916826"/>
          </a:xfrm>
        </p:spPr>
        <p:txBody>
          <a:bodyPr/>
          <a:lstStyle/>
          <a:p>
            <a:r>
              <a:rPr lang="en-NZ" b="1" dirty="0"/>
              <a:t>The Data - characteristics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95285" y="923365"/>
            <a:ext cx="9969186" cy="41416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>
                <a:cs typeface="Arial" panose="020B0604020202020204" pitchFamily="34" charset="0"/>
              </a:rPr>
              <a:t>Numbers </a:t>
            </a:r>
          </a:p>
          <a:p>
            <a:pPr lvl="1"/>
            <a:r>
              <a:rPr lang="en-NZ" sz="2200" dirty="0" smtClean="0"/>
              <a:t>Class 1 (Tai Chi, followed by waiting): </a:t>
            </a:r>
          </a:p>
          <a:p>
            <a:pPr lvl="2"/>
            <a:r>
              <a:rPr lang="en-NZ" sz="2200" dirty="0" smtClean="0"/>
              <a:t>15 people (one that never attended; 3 withdrew from class after baseline)</a:t>
            </a:r>
          </a:p>
          <a:p>
            <a:pPr lvl="2"/>
            <a:r>
              <a:rPr lang="en-NZ" sz="2200" dirty="0" smtClean="0"/>
              <a:t>assessment 3 ‘sustainability of tai chi’ information: 2 people had totally missing information, and 4 had limited information (due to being via post)</a:t>
            </a:r>
          </a:p>
          <a:p>
            <a:pPr lvl="1"/>
            <a:r>
              <a:rPr lang="en-NZ" sz="2200" dirty="0" smtClean="0"/>
              <a:t>Class 2 (Waiting, followed by Tai Chi)</a:t>
            </a:r>
          </a:p>
          <a:p>
            <a:pPr lvl="2"/>
            <a:r>
              <a:rPr lang="en-NZ" sz="2200" dirty="0" smtClean="0"/>
              <a:t>15 people (3 withdrew from class after baseline)</a:t>
            </a:r>
          </a:p>
          <a:p>
            <a:pPr lvl="2"/>
            <a:r>
              <a:rPr lang="en-NZ" sz="2200" dirty="0" smtClean="0"/>
              <a:t>assessment 3 ‘after tai chi’ information: 1 had totally missing information, and 1 had limited information (due to being via post)</a:t>
            </a:r>
          </a:p>
          <a:p>
            <a:r>
              <a:rPr lang="en-NZ" sz="2200" dirty="0" smtClean="0"/>
              <a:t>Characteristics</a:t>
            </a:r>
            <a:endParaRPr lang="en-NZ" sz="2200" b="1" dirty="0" smtClean="0"/>
          </a:p>
          <a:p>
            <a:pPr lvl="1"/>
            <a:r>
              <a:rPr lang="en-NZ" sz="2200" dirty="0" smtClean="0"/>
              <a:t>Gender (Class 1 – 64% female; Class 2 – 87% female)</a:t>
            </a:r>
          </a:p>
          <a:p>
            <a:pPr lvl="1"/>
            <a:endParaRPr lang="en-NZ" sz="2200" dirty="0" smtClean="0"/>
          </a:p>
          <a:p>
            <a:pPr lvl="1"/>
            <a:endParaRPr lang="en-NZ" sz="2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707410"/>
              </p:ext>
            </p:extLst>
          </p:nvPr>
        </p:nvGraphicFramePr>
        <p:xfrm>
          <a:off x="2354875" y="4987905"/>
          <a:ext cx="4722830" cy="13106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519601"/>
                <a:gridCol w="582577"/>
                <a:gridCol w="791852"/>
                <a:gridCol w="867266"/>
                <a:gridCol w="961534"/>
              </a:tblGrid>
              <a:tr h="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NZ" sz="19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Age</a:t>
                      </a:r>
                      <a:endParaRPr lang="en-NZ" sz="19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Std</a:t>
                      </a:r>
                      <a:r>
                        <a:rPr lang="en-NZ" sz="14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Dev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Minimum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Maximum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</a:t>
                      </a:r>
                      <a:r>
                        <a:rPr lang="en-NZ" sz="1400" b="0" i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11.1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2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11.5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NZ" sz="1400" b="0" i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</a:t>
                      </a:r>
                      <a:endParaRPr lang="en-NZ" sz="14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72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4694" y="0"/>
            <a:ext cx="10515600" cy="884903"/>
          </a:xfrm>
        </p:spPr>
        <p:txBody>
          <a:bodyPr/>
          <a:lstStyle/>
          <a:p>
            <a:r>
              <a:rPr lang="en-NZ" b="1" dirty="0"/>
              <a:t>Why is this an important study?</a:t>
            </a:r>
            <a:endParaRPr lang="en-N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58917" y="884903"/>
            <a:ext cx="11133083" cy="58457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500" b="1" dirty="0" smtClean="0"/>
              <a:t>MS (Multiple Sclerosis) is a chronic inflammatory</a:t>
            </a:r>
            <a:r>
              <a:rPr lang="en-GB" sz="2500" dirty="0" smtClean="0"/>
              <a:t> demyelinating </a:t>
            </a:r>
            <a:r>
              <a:rPr lang="en-GB" sz="2500" b="1" dirty="0" smtClean="0"/>
              <a:t>disease of the central nervous system</a:t>
            </a:r>
            <a:r>
              <a:rPr lang="en-GB" sz="2400" dirty="0" smtClean="0"/>
              <a:t>, characterised by the formation of sclerotic plaques in the white matter of the central nervous system – </a:t>
            </a:r>
            <a:r>
              <a:rPr lang="en-GB" sz="2500" b="1" dirty="0" smtClean="0"/>
              <a:t>leads to various symptoms (loss of balance, muscle weakness, fatigue </a:t>
            </a:r>
            <a:r>
              <a:rPr lang="en-GB" sz="2500" b="1" dirty="0" err="1" smtClean="0"/>
              <a:t>etc</a:t>
            </a:r>
            <a:r>
              <a:rPr lang="en-GB" sz="2500" dirty="0" smtClean="0"/>
              <a:t>)</a:t>
            </a:r>
          </a:p>
          <a:p>
            <a:r>
              <a:rPr lang="en-GB" sz="2400" dirty="0" smtClean="0"/>
              <a:t>Strength and balance are two common symptoms of MS that are </a:t>
            </a:r>
            <a:r>
              <a:rPr lang="en-GB" sz="2500" b="1" dirty="0" smtClean="0"/>
              <a:t>modifiable</a:t>
            </a:r>
            <a:r>
              <a:rPr lang="en-GB" sz="2400" dirty="0" smtClean="0"/>
              <a:t> and have a large impact on people’s functional ability levels (Lord, Wade, &amp; Halligan, 1998)</a:t>
            </a:r>
          </a:p>
          <a:p>
            <a:r>
              <a:rPr lang="en-GB" sz="2400" dirty="0" smtClean="0"/>
              <a:t>Improving strength and balance may result in people with MS </a:t>
            </a:r>
            <a:r>
              <a:rPr lang="en-GB" sz="2500" b="1" dirty="0" smtClean="0"/>
              <a:t>maintaining functional independence</a:t>
            </a:r>
            <a:r>
              <a:rPr lang="en-GB" sz="2400" b="1" dirty="0" smtClean="0"/>
              <a:t> </a:t>
            </a:r>
            <a:r>
              <a:rPr lang="en-GB" sz="2400" dirty="0" smtClean="0"/>
              <a:t>and hence have a positive impact on their </a:t>
            </a:r>
            <a:r>
              <a:rPr lang="en-GB" sz="2500" b="1" dirty="0" smtClean="0"/>
              <a:t>quality of life</a:t>
            </a:r>
            <a:endParaRPr lang="en-GB" sz="2400" dirty="0" smtClean="0"/>
          </a:p>
          <a:p>
            <a:r>
              <a:rPr lang="en-GB" sz="2500" b="1" dirty="0" smtClean="0"/>
              <a:t>Tai Chi (TC) reported benefits </a:t>
            </a:r>
            <a:r>
              <a:rPr lang="en-GB" sz="2400" dirty="0" smtClean="0"/>
              <a:t>include psychological, improved flexibility, strength, balance, and cardiovascular and respiratory function (Wang, Collet, &amp; Lau, 2004) however </a:t>
            </a:r>
            <a:r>
              <a:rPr lang="en-GB" sz="2500" b="1" dirty="0" smtClean="0"/>
              <a:t>little research has explored the effects of TC in people with MS</a:t>
            </a:r>
            <a:r>
              <a:rPr lang="en-GB" sz="2400" dirty="0" smtClean="0"/>
              <a:t>. </a:t>
            </a:r>
          </a:p>
          <a:p>
            <a:r>
              <a:rPr lang="en-GB" sz="2400" dirty="0" smtClean="0"/>
              <a:t>If TC is acceptable and potentially beneficial to people with MS, the findings from </a:t>
            </a:r>
            <a:r>
              <a:rPr lang="en-GB" sz="2500" b="1" dirty="0" smtClean="0"/>
              <a:t>this research may strengthen the case for further research</a:t>
            </a:r>
            <a:r>
              <a:rPr lang="en-GB" sz="2400" dirty="0" smtClean="0"/>
              <a:t> into this activity and for funding to be sought to provide TC programmes for people with MS (some already funded by ACC for older people).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78861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16772</TotalTime>
  <Words>2754</Words>
  <Application>Microsoft Office PowerPoint</Application>
  <PresentationFormat>Widescreen</PresentationFormat>
  <Paragraphs>407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Case study in analytical planning: Investigating the sensitivity of outcome measures to a Tai Chi Intervention in people with Multiple Sclerosis</vt:lpstr>
      <vt:lpstr>PowerPoint Presentation</vt:lpstr>
      <vt:lpstr>Objectives of the pilot study</vt:lpstr>
      <vt:lpstr>Study Design </vt:lpstr>
      <vt:lpstr>Outline</vt:lpstr>
      <vt:lpstr>Objectives</vt:lpstr>
      <vt:lpstr>The Data – how collected</vt:lpstr>
      <vt:lpstr>The Data - characteristics</vt:lpstr>
      <vt:lpstr>Why is this an important study?</vt:lpstr>
      <vt:lpstr>Comparison of process to analysis for a conclusive trial</vt:lpstr>
      <vt:lpstr>Analysis possibilities</vt:lpstr>
      <vt:lpstr>Analysis possibility 1: Data Part 1 </vt:lpstr>
      <vt:lpstr>Analysis possibility 1: Data Part 2 </vt:lpstr>
      <vt:lpstr>Analysis possibility 1: Data Part 3 –  to utilise Group 2’s Tai Chi data </vt:lpstr>
      <vt:lpstr>What we really want to be able to do</vt:lpstr>
      <vt:lpstr>Analysis possibility 2: ‘Best of all worlds’ – random effects  </vt:lpstr>
      <vt:lpstr>PowerPoint Presentation</vt:lpstr>
      <vt:lpstr>‘Best of all worlds’ analysis –  random effects covariance structure</vt:lpstr>
      <vt:lpstr>‘Best of all worlds’ analysis – issues encountered</vt:lpstr>
      <vt:lpstr>PowerPoint Presentation</vt:lpstr>
      <vt:lpstr>‘Best of all worlds’ results– main hypothesis –dichotomous outcomes</vt:lpstr>
      <vt:lpstr>‘Best of all worlds’ results compared to one sample t-test – sustainability hypothesis – continuous outcomes</vt:lpstr>
      <vt:lpstr>‘Best of all worlds’ results – sustainability hypothesis – dichotomous outcomes</vt:lpstr>
      <vt:lpstr>Sensitivity of Measures</vt:lpstr>
      <vt:lpstr>Conclusions</vt:lpstr>
      <vt:lpstr>Acknowledgements</vt:lpstr>
    </vt:vector>
  </TitlesOfParts>
  <Company>AUT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Pearson</dc:creator>
  <cp:lastModifiedBy>Janet Pearson</cp:lastModifiedBy>
  <cp:revision>908</cp:revision>
  <cp:lastPrinted>2015-11-17T23:42:05Z</cp:lastPrinted>
  <dcterms:created xsi:type="dcterms:W3CDTF">2015-09-22T01:17:09Z</dcterms:created>
  <dcterms:modified xsi:type="dcterms:W3CDTF">2015-11-29T23:33:28Z</dcterms:modified>
</cp:coreProperties>
</file>