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80" r:id="rId3"/>
    <p:sldId id="281" r:id="rId4"/>
    <p:sldId id="282" r:id="rId5"/>
    <p:sldId id="283" r:id="rId6"/>
    <p:sldId id="284" r:id="rId7"/>
    <p:sldId id="285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6" r:id="rId16"/>
    <p:sldId id="267" r:id="rId17"/>
    <p:sldId id="271" r:id="rId18"/>
    <p:sldId id="272" r:id="rId19"/>
    <p:sldId id="273" r:id="rId20"/>
    <p:sldId id="274" r:id="rId21"/>
    <p:sldId id="275" r:id="rId22"/>
    <p:sldId id="276" r:id="rId23"/>
    <p:sldId id="286" r:id="rId2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74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3EE465-A567-49D1-BDB7-374F1ECC96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6B68ED-621A-4546-8237-D6235809E786}" type="slidenum">
              <a:rPr lang="en-US"/>
              <a:pPr/>
              <a:t>1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252D4E-850E-4C3A-A9EF-BB8986C8DE81}" type="slidenum">
              <a:rPr lang="en-US"/>
              <a:pPr/>
              <a:t>16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1E12B-AF52-4154-A2AE-A4D8A4ACA774}" type="slidenum">
              <a:rPr lang="en-US"/>
              <a:pPr/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809EDC-7AE4-43F4-8121-B972F7758578}" type="slidenum">
              <a:rPr lang="en-US"/>
              <a:pPr/>
              <a:t>18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9B04F-2AD7-4EC9-81AF-EC5EF4D0B3A6}" type="slidenum">
              <a:rPr lang="en-US"/>
              <a:pPr/>
              <a:t>19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4EE6C-C195-483B-A671-A5F8255E30E7}" type="slidenum">
              <a:rPr lang="en-US"/>
              <a:pPr/>
              <a:t>20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D7CDCA-E8F9-4508-992F-41E489250D66}" type="slidenum">
              <a:rPr lang="en-US"/>
              <a:pPr/>
              <a:t>21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D77DD-1054-4211-8091-85D57A1282FF}" type="slidenum">
              <a:rPr lang="en-US"/>
              <a:pPr/>
              <a:t>22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BFC944-A8BC-45B0-906E-EF33D0E16C3D}" type="slidenum">
              <a:rPr lang="en-US"/>
              <a:pPr/>
              <a:t>8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3355D-EB5E-47CD-8DC2-98BD7632BA92}" type="slidenum">
              <a:rPr lang="en-US"/>
              <a:pPr/>
              <a:t>9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5F2DC-1710-4A24-951E-B168FFEDBF1C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1BB29-4A18-42ED-909C-3C78D1BE85CA}" type="slidenum">
              <a:rPr lang="en-US"/>
              <a:pPr/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E1888-FBF3-4924-8E29-FC3F471D8DDC}" type="slidenum">
              <a:rPr lang="en-US"/>
              <a:pPr/>
              <a:t>12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5887B-8138-418E-A2DC-2B489469BF96}" type="slidenum">
              <a:rPr lang="en-US"/>
              <a:pPr/>
              <a:t>13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594B3-D292-4256-B087-1F0915FFA862}" type="slidenum">
              <a:rPr lang="en-US"/>
              <a:pPr/>
              <a:t>14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289B8-25D7-4DFB-AAC1-F43D1A42DB7D}" type="slidenum">
              <a:rPr lang="en-US"/>
              <a:pPr/>
              <a:t>15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DF72F-CE23-44D0-ADF7-922DCF9441C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2C6CF-B0C7-442F-90A7-161D9C34A499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2E29B-75D3-4279-8D74-3ABF5342E28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12E71-6249-462D-9AF9-096D773111D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B8A5F-76DC-4713-A32E-E1BF719BB86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EDABF-916D-41C4-8035-3829133D122D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FEFD2-DA3A-4EE7-BC35-AB06E8293DBA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9FE05-D2B8-47BB-94E5-0FA37F2DBCB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36701-8816-4CDB-86BB-2661AB5B318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78A06-B498-4622-8030-120503D2020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5C07B-9AC4-4DF2-A76E-7D5496B5310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N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N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9EF469-E96D-42BE-A8CC-CCF2C99114D2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IT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9342438" cy="2457450"/>
          </a:xfrm>
          <a:prstGeom prst="rect">
            <a:avLst/>
          </a:prstGeom>
          <a:noFill/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551613" y="6553200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1400">
                <a:solidFill>
                  <a:srgbClr val="FCC11C"/>
                </a:solidFill>
              </a:rPr>
              <a:t>PATRICIA STRINGER /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hestudy_guidingprincipa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195513" y="1412875"/>
            <a:ext cx="633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95513" y="1341438"/>
            <a:ext cx="5761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124075" y="1412875"/>
            <a:ext cx="6119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268538" y="1341438"/>
            <a:ext cx="6696075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u="sng"/>
              <a:t>Two assumptions underscore the study</a:t>
            </a:r>
            <a:r>
              <a:rPr lang="en-NZ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External and internal environments play significant and influential roles in shaping/structuring what happens in schools.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Capacity building for improvement involves all stakeholders.</a:t>
            </a:r>
          </a:p>
          <a:p>
            <a:pPr>
              <a:spcBef>
                <a:spcPct val="50000"/>
              </a:spcBef>
            </a:pPr>
            <a:r>
              <a:rPr lang="en-NZ" u="sng"/>
              <a:t>Guiding principles</a:t>
            </a:r>
            <a:r>
              <a:rPr lang="en-NZ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Study necessitates joint construction of meaning – positioning the study in the interpretivist paradigm and employing a case study approach.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Theory must be grounded in data.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The theory has to establish ‘fit’ with participants’ world views – Involvement of many stakeholders.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Discussion of tensions – Minimisation of limitations and maximisation of opportunities to build capacity.</a:t>
            </a:r>
          </a:p>
          <a:p>
            <a:pPr>
              <a:spcBef>
                <a:spcPct val="50000"/>
              </a:spcBef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thestudy_reaearchfoc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35150" y="1773238"/>
            <a:ext cx="5976938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/>
              <a:t>Research questions: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How is capacity for school improvement defined – what are its feature?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How do internal school factors – vision, stakeholder activity, culture and professional development – evolve capacity?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In what ways do external wider societal factors influence the development of capacity?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What links exist between capacity building and school improvement in this school setting?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ethodology_theperspectivesofthestu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24000" y="1676400"/>
            <a:ext cx="655161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The study is concerned with participants’ perceptions of capacity building – a subjective reality. What is taken for reality is what is shared and accepted by participants, built through shared history, experience and dialogue.</a:t>
            </a:r>
          </a:p>
          <a:p>
            <a:endParaRPr lang="en-NZ"/>
          </a:p>
          <a:p>
            <a:r>
              <a:rPr lang="en-NZ"/>
              <a:t>Interpretivist paradigm - methodology that is participative and collaborative</a:t>
            </a:r>
          </a:p>
          <a:p>
            <a:endParaRPr lang="en-NZ"/>
          </a:p>
          <a:p>
            <a:r>
              <a:rPr lang="en-NZ"/>
              <a:t>Case study approach - Instrumental (Stake, 2003) / explanatory (Yin, 1994)</a:t>
            </a:r>
          </a:p>
          <a:p>
            <a:endParaRPr lang="en-NZ"/>
          </a:p>
          <a:p>
            <a:r>
              <a:rPr lang="en-NZ"/>
              <a:t>Grounded theory in data analysis (Straussian approach)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ethodology_theperspectivesofthestu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0"/>
            <a:ext cx="9180513" cy="6864350"/>
          </a:xfrm>
          <a:prstGeom prst="rect">
            <a:avLst/>
          </a:prstGeom>
          <a:noFill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1600200"/>
            <a:ext cx="95250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CASE STUDY</a:t>
            </a:r>
          </a:p>
          <a:p>
            <a:r>
              <a:rPr lang="en-NZ"/>
              <a:t>Strengths of the case studies:</a:t>
            </a:r>
          </a:p>
          <a:p>
            <a:pPr>
              <a:buFontTx/>
              <a:buChar char="-"/>
            </a:pPr>
            <a:r>
              <a:rPr lang="en-NZ"/>
              <a:t>Answers the “How?” and “Why?” questions in context </a:t>
            </a:r>
          </a:p>
          <a:p>
            <a:pPr>
              <a:buFontTx/>
              <a:buChar char="-"/>
            </a:pPr>
            <a:r>
              <a:rPr lang="en-NZ"/>
              <a:t>Encourages use of multiple sources of evidence and flexibility in data collection to obtain a complete account of social issues / processes</a:t>
            </a:r>
          </a:p>
          <a:p>
            <a:pPr>
              <a:buFontTx/>
              <a:buChar char="-"/>
            </a:pPr>
            <a:r>
              <a:rPr lang="en-NZ"/>
              <a:t>Incorporation of a chain of evidence stregthens internal validity</a:t>
            </a:r>
          </a:p>
          <a:p>
            <a:pPr>
              <a:buFontTx/>
              <a:buChar char="-"/>
            </a:pPr>
            <a:r>
              <a:rPr lang="en-NZ"/>
              <a:t>Facilitates examination of complexity</a:t>
            </a:r>
          </a:p>
          <a:p>
            <a:pPr>
              <a:buFontTx/>
              <a:buChar char="-"/>
            </a:pPr>
            <a:r>
              <a:rPr lang="en-NZ"/>
              <a:t>Tells its own story - researcher can be a teacher, teaching what has been learnt and learner, gaining knowledge through oint construction of meaning.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4267200"/>
            <a:ext cx="97536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Limitations of the case studies</a:t>
            </a:r>
          </a:p>
          <a:p>
            <a:r>
              <a:rPr lang="en-NZ"/>
              <a:t>-A single case and lack of statistical data renders case study research incapable of generalisation - replication is impossible</a:t>
            </a:r>
          </a:p>
          <a:p>
            <a:r>
              <a:rPr lang="en-NZ"/>
              <a:t>-Concern with lack of rigour - researcher bias</a:t>
            </a:r>
          </a:p>
          <a:p>
            <a:r>
              <a:rPr lang="en-NZ"/>
              <a:t>-Length taken to complete the research and accumulation of massive amounts of data.</a:t>
            </a:r>
          </a:p>
          <a:p>
            <a:endParaRPr lang="en-NZ"/>
          </a:p>
          <a:p>
            <a:r>
              <a:rPr lang="en-NZ"/>
              <a:t>Justification: Inquiry focused on instrumental, explanatory value of the case, range of data collection tools employed and empolyment of grounded theory for data analysis helps establish rigour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ethodology_theperspectivesofthestu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2557463"/>
            <a:ext cx="292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Grounded Theory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000" y="2997200"/>
            <a:ext cx="6507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Essential properties of a Grounded Theory: </a:t>
            </a:r>
          </a:p>
          <a:p>
            <a:r>
              <a:rPr lang="en-NZ"/>
              <a:t>fit, understanding, generality and control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1000" y="3638550"/>
            <a:ext cx="8077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Critique of Grounded Theory:</a:t>
            </a:r>
          </a:p>
          <a:p>
            <a:r>
              <a:rPr lang="en-NZ"/>
              <a:t>Fracturing the data reduces understanding of participants’ world</a:t>
            </a:r>
          </a:p>
          <a:p>
            <a:r>
              <a:rPr lang="en-NZ"/>
              <a:t>Curtails representation of both social world and subjective experiences</a:t>
            </a:r>
          </a:p>
          <a:p>
            <a:r>
              <a:rPr lang="en-NZ"/>
              <a:t>Relies on researcher’s authority as expert</a:t>
            </a:r>
          </a:p>
          <a:p>
            <a:r>
              <a:rPr lang="en-NZ"/>
              <a:t>Posits objectivist procedures for data analysis</a:t>
            </a:r>
          </a:p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ethodology_theresearchproc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4213" y="2420938"/>
            <a:ext cx="7488237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b="1"/>
              <a:t>School selection</a:t>
            </a:r>
            <a:r>
              <a:rPr lang="en-NZ"/>
              <a:t>: purposeful sampling strategies:</a:t>
            </a:r>
          </a:p>
          <a:p>
            <a:r>
              <a:rPr lang="en-NZ"/>
              <a:t>intensity sampling; snowball or chain sampling; opportunistic sampling and criteria sampling</a:t>
            </a:r>
          </a:p>
          <a:p>
            <a:r>
              <a:rPr lang="en-NZ"/>
              <a:t>Entry to the school:</a:t>
            </a:r>
          </a:p>
          <a:p>
            <a:r>
              <a:rPr lang="en-NZ"/>
              <a:t>Evolving and fluid - October 2001 - principal’s powhiri; Meetings related to initiating school-based improvement (2002 – 2003); November 2003 - official invitation to school to participate in the research; March 2004 – three formal meetings to gain site entry; 2004 - site-based data collection.</a:t>
            </a:r>
          </a:p>
          <a:p>
            <a:r>
              <a:rPr lang="en-NZ"/>
              <a:t>Exit from the school:</a:t>
            </a:r>
          </a:p>
          <a:p>
            <a:r>
              <a:rPr lang="en-NZ"/>
              <a:t>Gradual easing out or transition from the field. Coinciding with end of the year activities was helpful.</a:t>
            </a:r>
          </a:p>
          <a:p>
            <a:r>
              <a:rPr lang="en-NZ"/>
              <a:t>Return visits provided opportunities to maintain contact with the school.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ethodology_theresearchproc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9750" y="2557463"/>
            <a:ext cx="77041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/>
              <a:t>Ethical Issues relative to perception. This meant:</a:t>
            </a:r>
          </a:p>
          <a:p>
            <a:pPr>
              <a:buFontTx/>
              <a:buChar char="•"/>
            </a:pPr>
            <a:r>
              <a:rPr lang="en-NZ"/>
              <a:t>Conducting an inquiry dependent on face-to-face contact with participants</a:t>
            </a:r>
          </a:p>
          <a:p>
            <a:pPr>
              <a:buFontTx/>
              <a:buChar char="•"/>
            </a:pPr>
            <a:r>
              <a:rPr lang="en-NZ"/>
              <a:t>Maintaining confidentiality and anonymity</a:t>
            </a:r>
          </a:p>
          <a:p>
            <a:pPr>
              <a:buFontTx/>
              <a:buChar char="•"/>
            </a:pPr>
            <a:r>
              <a:rPr lang="en-NZ"/>
              <a:t>Building and preserving relationships of trust</a:t>
            </a:r>
          </a:p>
          <a:p>
            <a:pPr>
              <a:buFontTx/>
              <a:buChar char="•"/>
            </a:pPr>
            <a:r>
              <a:rPr lang="en-NZ"/>
              <a:t>Open negotiation of meaning with respect to participants’ views. A participative mode of inquiry was emphasised. Negotiation was enacted in ways data were collected and intitially interpretted.</a:t>
            </a:r>
          </a:p>
          <a:p>
            <a:pPr>
              <a:buFontTx/>
              <a:buChar char="•"/>
            </a:pPr>
            <a:r>
              <a:rPr lang="en-NZ"/>
              <a:t>Framing the study thoughtfully – knowing what to include and exclude and how to represent self (Lincoln &amp; Guba, 2003).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roundedtheory_attrib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17411" name="Picture 3" descr="School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1484313"/>
            <a:ext cx="5976937" cy="4738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roundedtheory_attrib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18435" name="Picture 3" descr="Stakehold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412875"/>
            <a:ext cx="6264275" cy="4772025"/>
          </a:xfrm>
          <a:prstGeom prst="rect">
            <a:avLst/>
          </a:prstGeom>
          <a:solidFill>
            <a:schemeClr val="accent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roundedtheory_attrib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19459" name="Picture 3" descr="School Cul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3000" y="1268413"/>
            <a:ext cx="6191250" cy="4976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Tongan</a:t>
            </a:r>
          </a:p>
        </p:txBody>
      </p:sp>
      <p:pic>
        <p:nvPicPr>
          <p:cNvPr id="51204" name="Picture 4" descr="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roundedtheory_attrib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20483" name="Picture 3" descr="Professional Develop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1484313"/>
            <a:ext cx="6011863" cy="490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rounded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21507" name="Picture 3" descr="Practic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306513"/>
            <a:ext cx="6408738" cy="507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roundedtheory_groundedthe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70700"/>
          </a:xfrm>
          <a:prstGeom prst="rect">
            <a:avLst/>
          </a:prstGeom>
          <a:noFill/>
        </p:spPr>
      </p:pic>
      <p:pic>
        <p:nvPicPr>
          <p:cNvPr id="22531" name="Picture 3" descr="graph2pagelayout_pv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1304925"/>
            <a:ext cx="7164387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Tongan</a:t>
            </a:r>
          </a:p>
        </p:txBody>
      </p:sp>
      <p:pic>
        <p:nvPicPr>
          <p:cNvPr id="53252" name="Picture 4" descr="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Samoan</a:t>
            </a:r>
          </a:p>
        </p:txBody>
      </p:sp>
      <p:pic>
        <p:nvPicPr>
          <p:cNvPr id="55300" name="Picture 4" descr="0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Tongan</a:t>
            </a:r>
          </a:p>
        </p:txBody>
      </p:sp>
      <p:pic>
        <p:nvPicPr>
          <p:cNvPr id="57348" name="Picture 4" descr="0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Indian</a:t>
            </a:r>
          </a:p>
        </p:txBody>
      </p:sp>
      <p:pic>
        <p:nvPicPr>
          <p:cNvPr id="59396" name="Picture 4" descr="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Maori</a:t>
            </a:r>
          </a:p>
        </p:txBody>
      </p:sp>
      <p:pic>
        <p:nvPicPr>
          <p:cNvPr id="61444" name="Picture 4" descr="0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ntrodu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411413" y="1412875"/>
            <a:ext cx="5184775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The concept is now aligned with school improvement however, limited empirical research on the topic exists.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Absence of debate on political, socio-economic and cultural trends with implications for capacity building. Situatedness and connectedness require investigation.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Concept lacks clarity given the complexity school stakeholders work within to build capacity for school improvement.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Valuable tool for taking a fresh look at what schools do to meet challenges of change in productive ways.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Personal interest.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Recording of one school’s journey.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NZ"/>
          </a:p>
          <a:p>
            <a:pPr>
              <a:spcBef>
                <a:spcPct val="50000"/>
              </a:spcBef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ntroduction_backgroundtostu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64350"/>
          </a:xfrm>
          <a:prstGeom prst="rect">
            <a:avLst/>
          </a:prstGeom>
          <a:noFill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484438" y="1628775"/>
            <a:ext cx="554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55875" y="1844675"/>
            <a:ext cx="6192838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Ministry of Education rhetoric – raising student achievement and reducing disparity.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Official documents / policies / projects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What the literature states – pressure on schools to respond to and / or confront deeply seated tensions in the quest to build capacity for improvement. For example: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NZ"/>
              <a:t>Funding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NZ"/>
              <a:t>Accountability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NZ"/>
              <a:t>Socio-ecomonmic factors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NZ"/>
              <a:t>Cultural diversity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NZ"/>
              <a:t>How do schools build capacity for school improvement?</a:t>
            </a:r>
          </a:p>
          <a:p>
            <a:pPr>
              <a:spcBef>
                <a:spcPct val="50000"/>
              </a:spcBef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812</Words>
  <Application>Microsoft Office PowerPoint</Application>
  <PresentationFormat>On-screen Show (4:3)</PresentationFormat>
  <Paragraphs>91</Paragraphs>
  <Slides>23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Slide 1</vt:lpstr>
      <vt:lpstr>Tongan</vt:lpstr>
      <vt:lpstr>Tongan</vt:lpstr>
      <vt:lpstr>Samoan</vt:lpstr>
      <vt:lpstr>Tongan</vt:lpstr>
      <vt:lpstr>Indian</vt:lpstr>
      <vt:lpstr>Maori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Stringer</dc:creator>
  <cp:lastModifiedBy>Patsy Stringer</cp:lastModifiedBy>
  <cp:revision>9</cp:revision>
  <dcterms:created xsi:type="dcterms:W3CDTF">2007-04-16T01:13:25Z</dcterms:created>
  <dcterms:modified xsi:type="dcterms:W3CDTF">2011-03-06T16:03:41Z</dcterms:modified>
</cp:coreProperties>
</file>