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25"/>
  </p:notesMasterIdLst>
  <p:handoutMasterIdLst>
    <p:handoutMasterId r:id="rId26"/>
  </p:handoutMasterIdLst>
  <p:sldIdLst>
    <p:sldId id="257" r:id="rId3"/>
    <p:sldId id="258" r:id="rId4"/>
    <p:sldId id="259" r:id="rId5"/>
    <p:sldId id="260" r:id="rId6"/>
    <p:sldId id="261" r:id="rId7"/>
    <p:sldId id="262" r:id="rId8"/>
    <p:sldId id="264" r:id="rId9"/>
    <p:sldId id="263" r:id="rId10"/>
    <p:sldId id="266" r:id="rId11"/>
    <p:sldId id="274" r:id="rId12"/>
    <p:sldId id="276" r:id="rId13"/>
    <p:sldId id="279" r:id="rId14"/>
    <p:sldId id="277" r:id="rId15"/>
    <p:sldId id="278" r:id="rId16"/>
    <p:sldId id="272" r:id="rId17"/>
    <p:sldId id="275" r:id="rId18"/>
    <p:sldId id="267" r:id="rId19"/>
    <p:sldId id="273" r:id="rId20"/>
    <p:sldId id="268" r:id="rId21"/>
    <p:sldId id="269" r:id="rId22"/>
    <p:sldId id="280" r:id="rId23"/>
    <p:sldId id="271" r:id="rId24"/>
  </p:sldIdLst>
  <p:sldSz cx="12192000" cy="6858000"/>
  <p:notesSz cx="6807200"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9432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81" autoAdjust="0"/>
    <p:restoredTop sz="94660"/>
  </p:normalViewPr>
  <p:slideViewPr>
    <p:cSldViewPr snapToGrid="0">
      <p:cViewPr varScale="1">
        <p:scale>
          <a:sx n="103" d="100"/>
          <a:sy n="103" d="100"/>
        </p:scale>
        <p:origin x="150" y="3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9575" cy="498475"/>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sz="quarter" idx="1"/>
          </p:nvPr>
        </p:nvSpPr>
        <p:spPr>
          <a:xfrm>
            <a:off x="3856039" y="1"/>
            <a:ext cx="2949575" cy="498475"/>
          </a:xfrm>
          <a:prstGeom prst="rect">
            <a:avLst/>
          </a:prstGeom>
        </p:spPr>
        <p:txBody>
          <a:bodyPr vert="horz" lIns="91440" tIns="45720" rIns="91440" bIns="45720" rtlCol="0"/>
          <a:lstStyle>
            <a:lvl1pPr algn="r">
              <a:defRPr sz="1200"/>
            </a:lvl1pPr>
          </a:lstStyle>
          <a:p>
            <a:fld id="{EF7CEDCF-F5D2-489A-B17A-13592A4079B1}" type="datetimeFigureOut">
              <a:rPr lang="en-NZ" smtClean="0"/>
              <a:t>3/11/2014</a:t>
            </a:fld>
            <a:endParaRPr lang="en-NZ"/>
          </a:p>
        </p:txBody>
      </p:sp>
      <p:sp>
        <p:nvSpPr>
          <p:cNvPr id="4" name="Footer Placeholder 3"/>
          <p:cNvSpPr>
            <a:spLocks noGrp="1"/>
          </p:cNvSpPr>
          <p:nvPr>
            <p:ph type="ftr" sz="quarter" idx="2"/>
          </p:nvPr>
        </p:nvSpPr>
        <p:spPr>
          <a:xfrm>
            <a:off x="1" y="9440864"/>
            <a:ext cx="2949575" cy="498475"/>
          </a:xfrm>
          <a:prstGeom prst="rect">
            <a:avLst/>
          </a:prstGeom>
        </p:spPr>
        <p:txBody>
          <a:bodyPr vert="horz" lIns="91440" tIns="45720" rIns="91440" bIns="45720" rtlCol="0" anchor="b"/>
          <a:lstStyle>
            <a:lvl1pPr algn="l">
              <a:defRPr sz="1200"/>
            </a:lvl1pPr>
          </a:lstStyle>
          <a:p>
            <a:endParaRPr lang="en-NZ"/>
          </a:p>
        </p:txBody>
      </p:sp>
      <p:sp>
        <p:nvSpPr>
          <p:cNvPr id="5" name="Slide Number Placeholder 4"/>
          <p:cNvSpPr>
            <a:spLocks noGrp="1"/>
          </p:cNvSpPr>
          <p:nvPr>
            <p:ph type="sldNum" sz="quarter" idx="3"/>
          </p:nvPr>
        </p:nvSpPr>
        <p:spPr>
          <a:xfrm>
            <a:off x="3856039" y="9440864"/>
            <a:ext cx="2949575" cy="498475"/>
          </a:xfrm>
          <a:prstGeom prst="rect">
            <a:avLst/>
          </a:prstGeom>
        </p:spPr>
        <p:txBody>
          <a:bodyPr vert="horz" lIns="91440" tIns="45720" rIns="91440" bIns="45720" rtlCol="0" anchor="b"/>
          <a:lstStyle>
            <a:lvl1pPr algn="r">
              <a:defRPr sz="1200"/>
            </a:lvl1pPr>
          </a:lstStyle>
          <a:p>
            <a:fld id="{078FCB5B-2EC3-41CF-816D-41679B489591}" type="slidenum">
              <a:rPr lang="en-NZ" smtClean="0"/>
              <a:t>‹#›</a:t>
            </a:fld>
            <a:endParaRPr lang="en-NZ"/>
          </a:p>
        </p:txBody>
      </p:sp>
    </p:spTree>
    <p:extLst>
      <p:ext uri="{BB962C8B-B14F-4D97-AF65-F5344CB8AC3E}">
        <p14:creationId xmlns:p14="http://schemas.microsoft.com/office/powerpoint/2010/main" val="40060849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9787" cy="498693"/>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55839" y="0"/>
            <a:ext cx="2949787" cy="498693"/>
          </a:xfrm>
          <a:prstGeom prst="rect">
            <a:avLst/>
          </a:prstGeom>
        </p:spPr>
        <p:txBody>
          <a:bodyPr vert="horz" lIns="91440" tIns="45720" rIns="91440" bIns="45720" rtlCol="0"/>
          <a:lstStyle>
            <a:lvl1pPr algn="r">
              <a:defRPr sz="1200"/>
            </a:lvl1pPr>
          </a:lstStyle>
          <a:p>
            <a:fld id="{C1AC3312-C7DC-4240-9F9D-07B135A150F9}" type="datetimeFigureOut">
              <a:rPr lang="en-NZ" smtClean="0"/>
              <a:t>3/11/2014</a:t>
            </a:fld>
            <a:endParaRPr lang="en-NZ"/>
          </a:p>
        </p:txBody>
      </p:sp>
      <p:sp>
        <p:nvSpPr>
          <p:cNvPr id="4" name="Slide Image Placeholder 3"/>
          <p:cNvSpPr>
            <a:spLocks noGrp="1" noRot="1" noChangeAspect="1"/>
          </p:cNvSpPr>
          <p:nvPr>
            <p:ph type="sldImg" idx="2"/>
          </p:nvPr>
        </p:nvSpPr>
        <p:spPr>
          <a:xfrm>
            <a:off x="423863" y="1243013"/>
            <a:ext cx="5959475" cy="33528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1" y="9440648"/>
            <a:ext cx="2949787" cy="498691"/>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55839" y="9440648"/>
            <a:ext cx="2949787" cy="498691"/>
          </a:xfrm>
          <a:prstGeom prst="rect">
            <a:avLst/>
          </a:prstGeom>
        </p:spPr>
        <p:txBody>
          <a:bodyPr vert="horz" lIns="91440" tIns="45720" rIns="91440" bIns="45720" rtlCol="0" anchor="b"/>
          <a:lstStyle>
            <a:lvl1pPr algn="r">
              <a:defRPr sz="1200"/>
            </a:lvl1pPr>
          </a:lstStyle>
          <a:p>
            <a:fld id="{79536A2B-6886-4B60-8FC2-60A3E529ADFB}" type="slidenum">
              <a:rPr lang="en-NZ" smtClean="0"/>
              <a:t>‹#›</a:t>
            </a:fld>
            <a:endParaRPr lang="en-NZ"/>
          </a:p>
        </p:txBody>
      </p:sp>
    </p:spTree>
    <p:extLst>
      <p:ext uri="{BB962C8B-B14F-4D97-AF65-F5344CB8AC3E}">
        <p14:creationId xmlns:p14="http://schemas.microsoft.com/office/powerpoint/2010/main" val="8549241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0C97CF56-03BB-4823-B362-C5692BD42DD8}" type="slidenum">
              <a:rPr lang="en-US" altLang="en-US">
                <a:solidFill>
                  <a:srgbClr val="000000"/>
                </a:solidFill>
              </a:rPr>
              <a:pPr eaLnBrk="1" hangingPunct="1"/>
              <a:t>1</a:t>
            </a:fld>
            <a:endParaRPr lang="en-US" altLang="en-US">
              <a:solidFill>
                <a:srgbClr val="000000"/>
              </a:solidFill>
            </a:endParaRPr>
          </a:p>
        </p:txBody>
      </p:sp>
      <p:sp>
        <p:nvSpPr>
          <p:cNvPr id="23555" name="Rectangle 2"/>
          <p:cNvSpPr>
            <a:spLocks noGrp="1" noRot="1" noChangeAspect="1" noChangeArrowheads="1" noTextEdit="1"/>
          </p:cNvSpPr>
          <p:nvPr>
            <p:ph type="sldImg"/>
          </p:nvPr>
        </p:nvSpPr>
        <p:spPr>
          <a:xfrm>
            <a:off x="423863" y="1243013"/>
            <a:ext cx="5959475" cy="3352800"/>
          </a:xfrm>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NZ" altLang="en-US" smtClean="0">
              <a:latin typeface="Arial" panose="020B0604020202020204" pitchFamily="34" charset="0"/>
            </a:endParaRPr>
          </a:p>
        </p:txBody>
      </p:sp>
    </p:spTree>
    <p:extLst>
      <p:ext uri="{BB962C8B-B14F-4D97-AF65-F5344CB8AC3E}">
        <p14:creationId xmlns:p14="http://schemas.microsoft.com/office/powerpoint/2010/main" val="2476669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508000" y="1295400"/>
            <a:ext cx="9956800" cy="1905000"/>
          </a:xfrm>
        </p:spPr>
        <p:txBody>
          <a:bodyPr/>
          <a:lstStyle>
            <a:lvl1pPr>
              <a:defRPr sz="6601"/>
            </a:lvl1pPr>
          </a:lstStyle>
          <a:p>
            <a:r>
              <a:rPr lang="en-NZ"/>
              <a:t>CLICK TO EDIT</a:t>
            </a:r>
          </a:p>
        </p:txBody>
      </p:sp>
      <p:sp>
        <p:nvSpPr>
          <p:cNvPr id="7171" name="Rectangle 3"/>
          <p:cNvSpPr>
            <a:spLocks noGrp="1" noChangeArrowheads="1"/>
          </p:cNvSpPr>
          <p:nvPr>
            <p:ph type="subTitle" idx="1"/>
          </p:nvPr>
        </p:nvSpPr>
        <p:spPr>
          <a:xfrm>
            <a:off x="508000" y="3276600"/>
            <a:ext cx="9956800" cy="3200400"/>
          </a:xfrm>
        </p:spPr>
        <p:txBody>
          <a:bodyPr/>
          <a:lstStyle>
            <a:lvl1pPr marL="0" indent="0">
              <a:defRPr>
                <a:solidFill>
                  <a:srgbClr val="0E3296"/>
                </a:solidFill>
              </a:defRPr>
            </a:lvl1pPr>
          </a:lstStyle>
          <a:p>
            <a:r>
              <a:rPr lang="en-NZ"/>
              <a:t>Click to edit Master subtitle style</a:t>
            </a:r>
          </a:p>
        </p:txBody>
      </p:sp>
    </p:spTree>
    <p:extLst>
      <p:ext uri="{BB962C8B-B14F-4D97-AF65-F5344CB8AC3E}">
        <p14:creationId xmlns:p14="http://schemas.microsoft.com/office/powerpoint/2010/main" val="40212384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Tree>
    <p:extLst>
      <p:ext uri="{BB962C8B-B14F-4D97-AF65-F5344CB8AC3E}">
        <p14:creationId xmlns:p14="http://schemas.microsoft.com/office/powerpoint/2010/main" val="33050680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90004" y="381000"/>
            <a:ext cx="2794000" cy="6115050"/>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508004" y="381000"/>
            <a:ext cx="8178800" cy="61150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Tree>
    <p:extLst>
      <p:ext uri="{BB962C8B-B14F-4D97-AF65-F5344CB8AC3E}">
        <p14:creationId xmlns:p14="http://schemas.microsoft.com/office/powerpoint/2010/main" val="17032503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508000" y="1295400"/>
            <a:ext cx="9956800" cy="1905000"/>
          </a:xfrm>
        </p:spPr>
        <p:txBody>
          <a:bodyPr/>
          <a:lstStyle>
            <a:lvl1pPr>
              <a:defRPr sz="6601"/>
            </a:lvl1pPr>
          </a:lstStyle>
          <a:p>
            <a:r>
              <a:rPr lang="en-NZ"/>
              <a:t>CLICK TO EDIT</a:t>
            </a:r>
          </a:p>
        </p:txBody>
      </p:sp>
      <p:sp>
        <p:nvSpPr>
          <p:cNvPr id="7171" name="Rectangle 3"/>
          <p:cNvSpPr>
            <a:spLocks noGrp="1" noChangeArrowheads="1"/>
          </p:cNvSpPr>
          <p:nvPr>
            <p:ph type="subTitle" idx="1"/>
          </p:nvPr>
        </p:nvSpPr>
        <p:spPr>
          <a:xfrm>
            <a:off x="508000" y="3276600"/>
            <a:ext cx="9956800" cy="3200400"/>
          </a:xfrm>
        </p:spPr>
        <p:txBody>
          <a:bodyPr/>
          <a:lstStyle>
            <a:lvl1pPr marL="0" indent="0">
              <a:defRPr>
                <a:solidFill>
                  <a:srgbClr val="0E3296"/>
                </a:solidFill>
              </a:defRPr>
            </a:lvl1pPr>
          </a:lstStyle>
          <a:p>
            <a:r>
              <a:rPr lang="en-NZ"/>
              <a:t>Click to edit Master subtitle style</a:t>
            </a:r>
          </a:p>
        </p:txBody>
      </p:sp>
    </p:spTree>
    <p:extLst>
      <p:ext uri="{BB962C8B-B14F-4D97-AF65-F5344CB8AC3E}">
        <p14:creationId xmlns:p14="http://schemas.microsoft.com/office/powerpoint/2010/main" val="34560137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Tree>
    <p:extLst>
      <p:ext uri="{BB962C8B-B14F-4D97-AF65-F5344CB8AC3E}">
        <p14:creationId xmlns:p14="http://schemas.microsoft.com/office/powerpoint/2010/main" val="24689527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8"/>
            <a:ext cx="103632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963084" y="2906720"/>
            <a:ext cx="10363200" cy="1500187"/>
          </a:xfrm>
        </p:spPr>
        <p:txBody>
          <a:bodyPr anchor="b"/>
          <a:lstStyle>
            <a:lvl1pPr marL="0" indent="0">
              <a:buNone/>
              <a:defRPr sz="2000"/>
            </a:lvl1pPr>
            <a:lvl2pPr marL="457201" indent="0">
              <a:buNone/>
              <a:defRPr sz="1801"/>
            </a:lvl2pPr>
            <a:lvl3pPr marL="914400" indent="0">
              <a:buNone/>
              <a:defRPr sz="1600"/>
            </a:lvl3pPr>
            <a:lvl4pPr marL="1371600" indent="0">
              <a:buNone/>
              <a:defRPr sz="1401"/>
            </a:lvl4pPr>
            <a:lvl5pPr marL="1828800" indent="0">
              <a:buNone/>
              <a:defRPr sz="1401"/>
            </a:lvl5pPr>
            <a:lvl6pPr marL="2286000" indent="0">
              <a:buNone/>
              <a:defRPr sz="1401"/>
            </a:lvl6pPr>
            <a:lvl7pPr marL="2743199" indent="0">
              <a:buNone/>
              <a:defRPr sz="1401"/>
            </a:lvl7pPr>
            <a:lvl8pPr marL="3200400" indent="0">
              <a:buNone/>
              <a:defRPr sz="1401"/>
            </a:lvl8pPr>
            <a:lvl9pPr marL="3657601" indent="0">
              <a:buNone/>
              <a:defRPr sz="1401"/>
            </a:lvl9pPr>
          </a:lstStyle>
          <a:p>
            <a:pPr lvl="0"/>
            <a:r>
              <a:rPr lang="en-US" smtClean="0"/>
              <a:t>Click to edit Master text styles</a:t>
            </a:r>
          </a:p>
        </p:txBody>
      </p:sp>
    </p:spTree>
    <p:extLst>
      <p:ext uri="{BB962C8B-B14F-4D97-AF65-F5344CB8AC3E}">
        <p14:creationId xmlns:p14="http://schemas.microsoft.com/office/powerpoint/2010/main" val="30857798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508000" y="2057400"/>
            <a:ext cx="5486400" cy="4438650"/>
          </a:xfrm>
        </p:spPr>
        <p:txBody>
          <a:bodyPr/>
          <a:lstStyle>
            <a:lvl1pPr>
              <a:defRPr sz="2800"/>
            </a:lvl1pPr>
            <a:lvl2pPr>
              <a:defRPr sz="2400"/>
            </a:lvl2pPr>
            <a:lvl3pPr>
              <a:defRPr sz="2000"/>
            </a:lvl3pPr>
            <a:lvl4pPr>
              <a:defRPr sz="1801"/>
            </a:lvl4pPr>
            <a:lvl5pPr>
              <a:defRPr sz="1801"/>
            </a:lvl5pPr>
            <a:lvl6pPr>
              <a:defRPr sz="1801"/>
            </a:lvl6pPr>
            <a:lvl7pPr>
              <a:defRPr sz="1801"/>
            </a:lvl7pPr>
            <a:lvl8pPr>
              <a:defRPr sz="1801"/>
            </a:lvl8pPr>
            <a:lvl9pPr>
              <a:defRPr sz="1801"/>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6197600" y="2057400"/>
            <a:ext cx="5486400" cy="4438650"/>
          </a:xfrm>
        </p:spPr>
        <p:txBody>
          <a:bodyPr/>
          <a:lstStyle>
            <a:lvl1pPr>
              <a:defRPr sz="2800"/>
            </a:lvl1pPr>
            <a:lvl2pPr>
              <a:defRPr sz="2400"/>
            </a:lvl2pPr>
            <a:lvl3pPr>
              <a:defRPr sz="2000"/>
            </a:lvl3pPr>
            <a:lvl4pPr>
              <a:defRPr sz="1801"/>
            </a:lvl4pPr>
            <a:lvl5pPr>
              <a:defRPr sz="1801"/>
            </a:lvl5pPr>
            <a:lvl6pPr>
              <a:defRPr sz="1801"/>
            </a:lvl6pPr>
            <a:lvl7pPr>
              <a:defRPr sz="1801"/>
            </a:lvl7pPr>
            <a:lvl8pPr>
              <a:defRPr sz="1801"/>
            </a:lvl8pPr>
            <a:lvl9pPr>
              <a:defRPr sz="1801"/>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Tree>
    <p:extLst>
      <p:ext uri="{BB962C8B-B14F-4D97-AF65-F5344CB8AC3E}">
        <p14:creationId xmlns:p14="http://schemas.microsoft.com/office/powerpoint/2010/main" val="18041878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609604" y="1535113"/>
            <a:ext cx="5386917" cy="639762"/>
          </a:xfrm>
        </p:spPr>
        <p:txBody>
          <a:bodyPr anchor="b"/>
          <a:lstStyle>
            <a:lvl1pPr marL="0" indent="0">
              <a:buNone/>
              <a:defRPr sz="2400" b="1"/>
            </a:lvl1pPr>
            <a:lvl2pPr marL="457201" indent="0">
              <a:buNone/>
              <a:defRPr sz="2000" b="1"/>
            </a:lvl2pPr>
            <a:lvl3pPr marL="914400" indent="0">
              <a:buNone/>
              <a:defRPr sz="1801" b="1"/>
            </a:lvl3pPr>
            <a:lvl4pPr marL="1371600" indent="0">
              <a:buNone/>
              <a:defRPr sz="1600" b="1"/>
            </a:lvl4pPr>
            <a:lvl5pPr marL="1828800" indent="0">
              <a:buNone/>
              <a:defRPr sz="1600" b="1"/>
            </a:lvl5pPr>
            <a:lvl6pPr marL="2286000" indent="0">
              <a:buNone/>
              <a:defRPr sz="1600" b="1"/>
            </a:lvl6pPr>
            <a:lvl7pPr marL="2743199" indent="0">
              <a:buNone/>
              <a:defRPr sz="1600" b="1"/>
            </a:lvl7pPr>
            <a:lvl8pPr marL="3200400" indent="0">
              <a:buNone/>
              <a:defRPr sz="1600" b="1"/>
            </a:lvl8pPr>
            <a:lvl9pPr marL="3657601"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4" y="2174875"/>
            <a:ext cx="5386917" cy="3951288"/>
          </a:xfrm>
        </p:spPr>
        <p:txBody>
          <a:bodyPr/>
          <a:lstStyle>
            <a:lvl1pPr>
              <a:defRPr sz="2400"/>
            </a:lvl1pPr>
            <a:lvl2pPr>
              <a:defRPr sz="2000"/>
            </a:lvl2pPr>
            <a:lvl3pPr>
              <a:defRPr sz="1801"/>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6193376" y="1535113"/>
            <a:ext cx="5389033" cy="639762"/>
          </a:xfrm>
        </p:spPr>
        <p:txBody>
          <a:bodyPr anchor="b"/>
          <a:lstStyle>
            <a:lvl1pPr marL="0" indent="0">
              <a:buNone/>
              <a:defRPr sz="2400" b="1"/>
            </a:lvl1pPr>
            <a:lvl2pPr marL="457201" indent="0">
              <a:buNone/>
              <a:defRPr sz="2000" b="1"/>
            </a:lvl2pPr>
            <a:lvl3pPr marL="914400" indent="0">
              <a:buNone/>
              <a:defRPr sz="1801" b="1"/>
            </a:lvl3pPr>
            <a:lvl4pPr marL="1371600" indent="0">
              <a:buNone/>
              <a:defRPr sz="1600" b="1"/>
            </a:lvl4pPr>
            <a:lvl5pPr marL="1828800" indent="0">
              <a:buNone/>
              <a:defRPr sz="1600" b="1"/>
            </a:lvl5pPr>
            <a:lvl6pPr marL="2286000" indent="0">
              <a:buNone/>
              <a:defRPr sz="1600" b="1"/>
            </a:lvl6pPr>
            <a:lvl7pPr marL="2743199" indent="0">
              <a:buNone/>
              <a:defRPr sz="1600" b="1"/>
            </a:lvl7pPr>
            <a:lvl8pPr marL="3200400" indent="0">
              <a:buNone/>
              <a:defRPr sz="1600" b="1"/>
            </a:lvl8pPr>
            <a:lvl9pPr marL="3657601"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76" y="2174875"/>
            <a:ext cx="5389033" cy="3951288"/>
          </a:xfrm>
        </p:spPr>
        <p:txBody>
          <a:bodyPr/>
          <a:lstStyle>
            <a:lvl1pPr>
              <a:defRPr sz="2400"/>
            </a:lvl1pPr>
            <a:lvl2pPr>
              <a:defRPr sz="2000"/>
            </a:lvl2pPr>
            <a:lvl3pPr>
              <a:defRPr sz="1801"/>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Tree>
    <p:extLst>
      <p:ext uri="{BB962C8B-B14F-4D97-AF65-F5344CB8AC3E}">
        <p14:creationId xmlns:p14="http://schemas.microsoft.com/office/powerpoint/2010/main" val="38265881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Tree>
    <p:extLst>
      <p:ext uri="{BB962C8B-B14F-4D97-AF65-F5344CB8AC3E}">
        <p14:creationId xmlns:p14="http://schemas.microsoft.com/office/powerpoint/2010/main" val="10326438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76073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4766735" y="273058"/>
            <a:ext cx="6815668"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609603" y="1435104"/>
            <a:ext cx="4011084" cy="4691063"/>
          </a:xfrm>
        </p:spPr>
        <p:txBody>
          <a:bodyPr/>
          <a:lstStyle>
            <a:lvl1pPr marL="0" indent="0">
              <a:buNone/>
              <a:defRPr sz="1401"/>
            </a:lvl1pPr>
            <a:lvl2pPr marL="457201" indent="0">
              <a:buNone/>
              <a:defRPr sz="1200"/>
            </a:lvl2pPr>
            <a:lvl3pPr marL="914400" indent="0">
              <a:buNone/>
              <a:defRPr sz="1001"/>
            </a:lvl3pPr>
            <a:lvl4pPr marL="1371600" indent="0">
              <a:buNone/>
              <a:defRPr sz="900"/>
            </a:lvl4pPr>
            <a:lvl5pPr marL="1828800" indent="0">
              <a:buNone/>
              <a:defRPr sz="900"/>
            </a:lvl5pPr>
            <a:lvl6pPr marL="2286000" indent="0">
              <a:buNone/>
              <a:defRPr sz="900"/>
            </a:lvl6pPr>
            <a:lvl7pPr marL="2743199" indent="0">
              <a:buNone/>
              <a:defRPr sz="900"/>
            </a:lvl7pPr>
            <a:lvl8pPr marL="3200400" indent="0">
              <a:buNone/>
              <a:defRPr sz="900"/>
            </a:lvl8pPr>
            <a:lvl9pPr marL="3657601" indent="0">
              <a:buNone/>
              <a:defRPr sz="900"/>
            </a:lvl9pPr>
          </a:lstStyle>
          <a:p>
            <a:pPr lvl="0"/>
            <a:r>
              <a:rPr lang="en-US" smtClean="0"/>
              <a:t>Click to edit Master text styles</a:t>
            </a:r>
          </a:p>
        </p:txBody>
      </p:sp>
    </p:spTree>
    <p:extLst>
      <p:ext uri="{BB962C8B-B14F-4D97-AF65-F5344CB8AC3E}">
        <p14:creationId xmlns:p14="http://schemas.microsoft.com/office/powerpoint/2010/main" val="15545684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Tree>
    <p:extLst>
      <p:ext uri="{BB962C8B-B14F-4D97-AF65-F5344CB8AC3E}">
        <p14:creationId xmlns:p14="http://schemas.microsoft.com/office/powerpoint/2010/main" val="32089571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1"/>
            <a:ext cx="7315200" cy="566738"/>
          </a:xfrm>
        </p:spPr>
        <p:txBody>
          <a:bodyPr/>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1"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199" indent="0">
              <a:buNone/>
              <a:defRPr sz="2000"/>
            </a:lvl7pPr>
            <a:lvl8pPr marL="3200400" indent="0">
              <a:buNone/>
              <a:defRPr sz="2000"/>
            </a:lvl8pPr>
            <a:lvl9pPr marL="3657601" indent="0">
              <a:buNone/>
              <a:defRPr sz="2000"/>
            </a:lvl9pPr>
          </a:lstStyle>
          <a:p>
            <a:pPr lvl="0"/>
            <a:endParaRPr lang="en-NZ" noProof="0" smtClean="0"/>
          </a:p>
        </p:txBody>
      </p:sp>
      <p:sp>
        <p:nvSpPr>
          <p:cNvPr id="4" name="Text Placeholder 3"/>
          <p:cNvSpPr>
            <a:spLocks noGrp="1"/>
          </p:cNvSpPr>
          <p:nvPr>
            <p:ph type="body" sz="half" idx="2"/>
          </p:nvPr>
        </p:nvSpPr>
        <p:spPr>
          <a:xfrm>
            <a:off x="2389717" y="5367339"/>
            <a:ext cx="7315200" cy="804862"/>
          </a:xfrm>
        </p:spPr>
        <p:txBody>
          <a:bodyPr/>
          <a:lstStyle>
            <a:lvl1pPr marL="0" indent="0">
              <a:buNone/>
              <a:defRPr sz="1401"/>
            </a:lvl1pPr>
            <a:lvl2pPr marL="457201" indent="0">
              <a:buNone/>
              <a:defRPr sz="1200"/>
            </a:lvl2pPr>
            <a:lvl3pPr marL="914400" indent="0">
              <a:buNone/>
              <a:defRPr sz="1001"/>
            </a:lvl3pPr>
            <a:lvl4pPr marL="1371600" indent="0">
              <a:buNone/>
              <a:defRPr sz="900"/>
            </a:lvl4pPr>
            <a:lvl5pPr marL="1828800" indent="0">
              <a:buNone/>
              <a:defRPr sz="900"/>
            </a:lvl5pPr>
            <a:lvl6pPr marL="2286000" indent="0">
              <a:buNone/>
              <a:defRPr sz="900"/>
            </a:lvl6pPr>
            <a:lvl7pPr marL="2743199" indent="0">
              <a:buNone/>
              <a:defRPr sz="900"/>
            </a:lvl7pPr>
            <a:lvl8pPr marL="3200400" indent="0">
              <a:buNone/>
              <a:defRPr sz="900"/>
            </a:lvl8pPr>
            <a:lvl9pPr marL="3657601" indent="0">
              <a:buNone/>
              <a:defRPr sz="900"/>
            </a:lvl9pPr>
          </a:lstStyle>
          <a:p>
            <a:pPr lvl="0"/>
            <a:r>
              <a:rPr lang="en-US" smtClean="0"/>
              <a:t>Click to edit Master text styles</a:t>
            </a:r>
          </a:p>
        </p:txBody>
      </p:sp>
    </p:spTree>
    <p:extLst>
      <p:ext uri="{BB962C8B-B14F-4D97-AF65-F5344CB8AC3E}">
        <p14:creationId xmlns:p14="http://schemas.microsoft.com/office/powerpoint/2010/main" val="11096308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Tree>
    <p:extLst>
      <p:ext uri="{BB962C8B-B14F-4D97-AF65-F5344CB8AC3E}">
        <p14:creationId xmlns:p14="http://schemas.microsoft.com/office/powerpoint/2010/main" val="28864447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90004" y="381000"/>
            <a:ext cx="2794000" cy="6115050"/>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508004" y="381000"/>
            <a:ext cx="8178800" cy="61150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Tree>
    <p:extLst>
      <p:ext uri="{BB962C8B-B14F-4D97-AF65-F5344CB8AC3E}">
        <p14:creationId xmlns:p14="http://schemas.microsoft.com/office/powerpoint/2010/main" val="21014629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8"/>
            <a:ext cx="103632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963084" y="2906720"/>
            <a:ext cx="10363200" cy="1500187"/>
          </a:xfrm>
        </p:spPr>
        <p:txBody>
          <a:bodyPr anchor="b"/>
          <a:lstStyle>
            <a:lvl1pPr marL="0" indent="0">
              <a:buNone/>
              <a:defRPr sz="2000"/>
            </a:lvl1pPr>
            <a:lvl2pPr marL="457201" indent="0">
              <a:buNone/>
              <a:defRPr sz="1801"/>
            </a:lvl2pPr>
            <a:lvl3pPr marL="914400" indent="0">
              <a:buNone/>
              <a:defRPr sz="1600"/>
            </a:lvl3pPr>
            <a:lvl4pPr marL="1371600" indent="0">
              <a:buNone/>
              <a:defRPr sz="1401"/>
            </a:lvl4pPr>
            <a:lvl5pPr marL="1828800" indent="0">
              <a:buNone/>
              <a:defRPr sz="1401"/>
            </a:lvl5pPr>
            <a:lvl6pPr marL="2286000" indent="0">
              <a:buNone/>
              <a:defRPr sz="1401"/>
            </a:lvl6pPr>
            <a:lvl7pPr marL="2743199" indent="0">
              <a:buNone/>
              <a:defRPr sz="1401"/>
            </a:lvl7pPr>
            <a:lvl8pPr marL="3200400" indent="0">
              <a:buNone/>
              <a:defRPr sz="1401"/>
            </a:lvl8pPr>
            <a:lvl9pPr marL="3657601" indent="0">
              <a:buNone/>
              <a:defRPr sz="1401"/>
            </a:lvl9pPr>
          </a:lstStyle>
          <a:p>
            <a:pPr lvl="0"/>
            <a:r>
              <a:rPr lang="en-US" smtClean="0"/>
              <a:t>Click to edit Master text styles</a:t>
            </a:r>
          </a:p>
        </p:txBody>
      </p:sp>
    </p:spTree>
    <p:extLst>
      <p:ext uri="{BB962C8B-B14F-4D97-AF65-F5344CB8AC3E}">
        <p14:creationId xmlns:p14="http://schemas.microsoft.com/office/powerpoint/2010/main" val="25191334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508000" y="2057400"/>
            <a:ext cx="5486400" cy="4438650"/>
          </a:xfrm>
        </p:spPr>
        <p:txBody>
          <a:bodyPr/>
          <a:lstStyle>
            <a:lvl1pPr>
              <a:defRPr sz="2800"/>
            </a:lvl1pPr>
            <a:lvl2pPr>
              <a:defRPr sz="2400"/>
            </a:lvl2pPr>
            <a:lvl3pPr>
              <a:defRPr sz="2000"/>
            </a:lvl3pPr>
            <a:lvl4pPr>
              <a:defRPr sz="1801"/>
            </a:lvl4pPr>
            <a:lvl5pPr>
              <a:defRPr sz="1801"/>
            </a:lvl5pPr>
            <a:lvl6pPr>
              <a:defRPr sz="1801"/>
            </a:lvl6pPr>
            <a:lvl7pPr>
              <a:defRPr sz="1801"/>
            </a:lvl7pPr>
            <a:lvl8pPr>
              <a:defRPr sz="1801"/>
            </a:lvl8pPr>
            <a:lvl9pPr>
              <a:defRPr sz="1801"/>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6197600" y="2057400"/>
            <a:ext cx="5486400" cy="4438650"/>
          </a:xfrm>
        </p:spPr>
        <p:txBody>
          <a:bodyPr/>
          <a:lstStyle>
            <a:lvl1pPr>
              <a:defRPr sz="2800"/>
            </a:lvl1pPr>
            <a:lvl2pPr>
              <a:defRPr sz="2400"/>
            </a:lvl2pPr>
            <a:lvl3pPr>
              <a:defRPr sz="2000"/>
            </a:lvl3pPr>
            <a:lvl4pPr>
              <a:defRPr sz="1801"/>
            </a:lvl4pPr>
            <a:lvl5pPr>
              <a:defRPr sz="1801"/>
            </a:lvl5pPr>
            <a:lvl6pPr>
              <a:defRPr sz="1801"/>
            </a:lvl6pPr>
            <a:lvl7pPr>
              <a:defRPr sz="1801"/>
            </a:lvl7pPr>
            <a:lvl8pPr>
              <a:defRPr sz="1801"/>
            </a:lvl8pPr>
            <a:lvl9pPr>
              <a:defRPr sz="1801"/>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Tree>
    <p:extLst>
      <p:ext uri="{BB962C8B-B14F-4D97-AF65-F5344CB8AC3E}">
        <p14:creationId xmlns:p14="http://schemas.microsoft.com/office/powerpoint/2010/main" val="36217091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609604" y="1535113"/>
            <a:ext cx="5386917" cy="639762"/>
          </a:xfrm>
        </p:spPr>
        <p:txBody>
          <a:bodyPr anchor="b"/>
          <a:lstStyle>
            <a:lvl1pPr marL="0" indent="0">
              <a:buNone/>
              <a:defRPr sz="2400" b="1"/>
            </a:lvl1pPr>
            <a:lvl2pPr marL="457201" indent="0">
              <a:buNone/>
              <a:defRPr sz="2000" b="1"/>
            </a:lvl2pPr>
            <a:lvl3pPr marL="914400" indent="0">
              <a:buNone/>
              <a:defRPr sz="1801" b="1"/>
            </a:lvl3pPr>
            <a:lvl4pPr marL="1371600" indent="0">
              <a:buNone/>
              <a:defRPr sz="1600" b="1"/>
            </a:lvl4pPr>
            <a:lvl5pPr marL="1828800" indent="0">
              <a:buNone/>
              <a:defRPr sz="1600" b="1"/>
            </a:lvl5pPr>
            <a:lvl6pPr marL="2286000" indent="0">
              <a:buNone/>
              <a:defRPr sz="1600" b="1"/>
            </a:lvl6pPr>
            <a:lvl7pPr marL="2743199" indent="0">
              <a:buNone/>
              <a:defRPr sz="1600" b="1"/>
            </a:lvl7pPr>
            <a:lvl8pPr marL="3200400" indent="0">
              <a:buNone/>
              <a:defRPr sz="1600" b="1"/>
            </a:lvl8pPr>
            <a:lvl9pPr marL="3657601"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4" y="2174875"/>
            <a:ext cx="5386917" cy="3951288"/>
          </a:xfrm>
        </p:spPr>
        <p:txBody>
          <a:bodyPr/>
          <a:lstStyle>
            <a:lvl1pPr>
              <a:defRPr sz="2400"/>
            </a:lvl1pPr>
            <a:lvl2pPr>
              <a:defRPr sz="2000"/>
            </a:lvl2pPr>
            <a:lvl3pPr>
              <a:defRPr sz="1801"/>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6193376" y="1535113"/>
            <a:ext cx="5389033" cy="639762"/>
          </a:xfrm>
        </p:spPr>
        <p:txBody>
          <a:bodyPr anchor="b"/>
          <a:lstStyle>
            <a:lvl1pPr marL="0" indent="0">
              <a:buNone/>
              <a:defRPr sz="2400" b="1"/>
            </a:lvl1pPr>
            <a:lvl2pPr marL="457201" indent="0">
              <a:buNone/>
              <a:defRPr sz="2000" b="1"/>
            </a:lvl2pPr>
            <a:lvl3pPr marL="914400" indent="0">
              <a:buNone/>
              <a:defRPr sz="1801" b="1"/>
            </a:lvl3pPr>
            <a:lvl4pPr marL="1371600" indent="0">
              <a:buNone/>
              <a:defRPr sz="1600" b="1"/>
            </a:lvl4pPr>
            <a:lvl5pPr marL="1828800" indent="0">
              <a:buNone/>
              <a:defRPr sz="1600" b="1"/>
            </a:lvl5pPr>
            <a:lvl6pPr marL="2286000" indent="0">
              <a:buNone/>
              <a:defRPr sz="1600" b="1"/>
            </a:lvl6pPr>
            <a:lvl7pPr marL="2743199" indent="0">
              <a:buNone/>
              <a:defRPr sz="1600" b="1"/>
            </a:lvl7pPr>
            <a:lvl8pPr marL="3200400" indent="0">
              <a:buNone/>
              <a:defRPr sz="1600" b="1"/>
            </a:lvl8pPr>
            <a:lvl9pPr marL="3657601"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76" y="2174875"/>
            <a:ext cx="5389033" cy="3951288"/>
          </a:xfrm>
        </p:spPr>
        <p:txBody>
          <a:bodyPr/>
          <a:lstStyle>
            <a:lvl1pPr>
              <a:defRPr sz="2400"/>
            </a:lvl1pPr>
            <a:lvl2pPr>
              <a:defRPr sz="2000"/>
            </a:lvl2pPr>
            <a:lvl3pPr>
              <a:defRPr sz="1801"/>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Tree>
    <p:extLst>
      <p:ext uri="{BB962C8B-B14F-4D97-AF65-F5344CB8AC3E}">
        <p14:creationId xmlns:p14="http://schemas.microsoft.com/office/powerpoint/2010/main" val="9183671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Tree>
    <p:extLst>
      <p:ext uri="{BB962C8B-B14F-4D97-AF65-F5344CB8AC3E}">
        <p14:creationId xmlns:p14="http://schemas.microsoft.com/office/powerpoint/2010/main" val="9124868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8585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4766735" y="273058"/>
            <a:ext cx="6815668"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609603" y="1435104"/>
            <a:ext cx="4011084" cy="4691063"/>
          </a:xfrm>
        </p:spPr>
        <p:txBody>
          <a:bodyPr/>
          <a:lstStyle>
            <a:lvl1pPr marL="0" indent="0">
              <a:buNone/>
              <a:defRPr sz="1401"/>
            </a:lvl1pPr>
            <a:lvl2pPr marL="457201" indent="0">
              <a:buNone/>
              <a:defRPr sz="1200"/>
            </a:lvl2pPr>
            <a:lvl3pPr marL="914400" indent="0">
              <a:buNone/>
              <a:defRPr sz="1001"/>
            </a:lvl3pPr>
            <a:lvl4pPr marL="1371600" indent="0">
              <a:buNone/>
              <a:defRPr sz="900"/>
            </a:lvl4pPr>
            <a:lvl5pPr marL="1828800" indent="0">
              <a:buNone/>
              <a:defRPr sz="900"/>
            </a:lvl5pPr>
            <a:lvl6pPr marL="2286000" indent="0">
              <a:buNone/>
              <a:defRPr sz="900"/>
            </a:lvl6pPr>
            <a:lvl7pPr marL="2743199" indent="0">
              <a:buNone/>
              <a:defRPr sz="900"/>
            </a:lvl7pPr>
            <a:lvl8pPr marL="3200400" indent="0">
              <a:buNone/>
              <a:defRPr sz="900"/>
            </a:lvl8pPr>
            <a:lvl9pPr marL="3657601" indent="0">
              <a:buNone/>
              <a:defRPr sz="900"/>
            </a:lvl9pPr>
          </a:lstStyle>
          <a:p>
            <a:pPr lvl="0"/>
            <a:r>
              <a:rPr lang="en-US" smtClean="0"/>
              <a:t>Click to edit Master text styles</a:t>
            </a:r>
          </a:p>
        </p:txBody>
      </p:sp>
    </p:spTree>
    <p:extLst>
      <p:ext uri="{BB962C8B-B14F-4D97-AF65-F5344CB8AC3E}">
        <p14:creationId xmlns:p14="http://schemas.microsoft.com/office/powerpoint/2010/main" val="8678067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1"/>
            <a:ext cx="7315200" cy="566738"/>
          </a:xfrm>
        </p:spPr>
        <p:txBody>
          <a:bodyPr/>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1"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199" indent="0">
              <a:buNone/>
              <a:defRPr sz="2000"/>
            </a:lvl7pPr>
            <a:lvl8pPr marL="3200400" indent="0">
              <a:buNone/>
              <a:defRPr sz="2000"/>
            </a:lvl8pPr>
            <a:lvl9pPr marL="3657601" indent="0">
              <a:buNone/>
              <a:defRPr sz="2000"/>
            </a:lvl9pPr>
          </a:lstStyle>
          <a:p>
            <a:pPr lvl="0"/>
            <a:endParaRPr lang="en-NZ" noProof="0" smtClean="0"/>
          </a:p>
        </p:txBody>
      </p:sp>
      <p:sp>
        <p:nvSpPr>
          <p:cNvPr id="4" name="Text Placeholder 3"/>
          <p:cNvSpPr>
            <a:spLocks noGrp="1"/>
          </p:cNvSpPr>
          <p:nvPr>
            <p:ph type="body" sz="half" idx="2"/>
          </p:nvPr>
        </p:nvSpPr>
        <p:spPr>
          <a:xfrm>
            <a:off x="2389717" y="5367339"/>
            <a:ext cx="7315200" cy="804862"/>
          </a:xfrm>
        </p:spPr>
        <p:txBody>
          <a:bodyPr/>
          <a:lstStyle>
            <a:lvl1pPr marL="0" indent="0">
              <a:buNone/>
              <a:defRPr sz="1401"/>
            </a:lvl1pPr>
            <a:lvl2pPr marL="457201" indent="0">
              <a:buNone/>
              <a:defRPr sz="1200"/>
            </a:lvl2pPr>
            <a:lvl3pPr marL="914400" indent="0">
              <a:buNone/>
              <a:defRPr sz="1001"/>
            </a:lvl3pPr>
            <a:lvl4pPr marL="1371600" indent="0">
              <a:buNone/>
              <a:defRPr sz="900"/>
            </a:lvl4pPr>
            <a:lvl5pPr marL="1828800" indent="0">
              <a:buNone/>
              <a:defRPr sz="900"/>
            </a:lvl5pPr>
            <a:lvl6pPr marL="2286000" indent="0">
              <a:buNone/>
              <a:defRPr sz="900"/>
            </a:lvl6pPr>
            <a:lvl7pPr marL="2743199" indent="0">
              <a:buNone/>
              <a:defRPr sz="900"/>
            </a:lvl7pPr>
            <a:lvl8pPr marL="3200400" indent="0">
              <a:buNone/>
              <a:defRPr sz="900"/>
            </a:lvl8pPr>
            <a:lvl9pPr marL="3657601" indent="0">
              <a:buNone/>
              <a:defRPr sz="900"/>
            </a:lvl9pPr>
          </a:lstStyle>
          <a:p>
            <a:pPr lvl="0"/>
            <a:r>
              <a:rPr lang="en-US" smtClean="0"/>
              <a:t>Click to edit Master text styles</a:t>
            </a:r>
          </a:p>
        </p:txBody>
      </p:sp>
    </p:spTree>
    <p:extLst>
      <p:ext uri="{BB962C8B-B14F-4D97-AF65-F5344CB8AC3E}">
        <p14:creationId xmlns:p14="http://schemas.microsoft.com/office/powerpoint/2010/main" val="8189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08000" y="381001"/>
            <a:ext cx="11176000" cy="1524000"/>
          </a:xfrm>
          <a:prstGeom prst="rect">
            <a:avLst/>
          </a:prstGeom>
          <a:solidFill>
            <a:srgbClr val="0E32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NZ" altLang="en-US" smtClean="0"/>
              <a:t>CLICK TO EDIT MASTER TITLE STYLE</a:t>
            </a:r>
          </a:p>
        </p:txBody>
      </p:sp>
      <p:sp>
        <p:nvSpPr>
          <p:cNvPr id="1027" name="Rectangle 3"/>
          <p:cNvSpPr>
            <a:spLocks noGrp="1" noChangeArrowheads="1"/>
          </p:cNvSpPr>
          <p:nvPr>
            <p:ph type="body" idx="1"/>
          </p:nvPr>
        </p:nvSpPr>
        <p:spPr bwMode="auto">
          <a:xfrm>
            <a:off x="508000" y="2057400"/>
            <a:ext cx="11176000" cy="4438650"/>
          </a:xfrm>
          <a:prstGeom prst="rect">
            <a:avLst/>
          </a:prstGeom>
          <a:noFill/>
          <a:ln w="9525">
            <a:solidFill>
              <a:srgbClr val="0E3296"/>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r>
              <a:rPr lang="en-NZ" altLang="en-US" smtClean="0"/>
              <a:t>CLICK TO EDIT MASTER TEXT STYLES</a:t>
            </a:r>
          </a:p>
          <a:p>
            <a:pPr lvl="1"/>
            <a:r>
              <a:rPr lang="en-NZ" altLang="en-US" smtClean="0"/>
              <a:t>Second level</a:t>
            </a:r>
          </a:p>
          <a:p>
            <a:pPr lvl="2"/>
            <a:r>
              <a:rPr lang="en-NZ" altLang="en-US" smtClean="0"/>
              <a:t>THIRD LEVEL</a:t>
            </a:r>
          </a:p>
          <a:p>
            <a:pPr lvl="3"/>
            <a:r>
              <a:rPr lang="en-NZ" altLang="en-US" smtClean="0"/>
              <a:t>Fourth level</a:t>
            </a:r>
          </a:p>
          <a:p>
            <a:pPr lvl="4"/>
            <a:r>
              <a:rPr lang="en-NZ" altLang="en-US" smtClean="0"/>
              <a:t>Fifth level</a:t>
            </a:r>
          </a:p>
        </p:txBody>
      </p:sp>
    </p:spTree>
    <p:extLst>
      <p:ext uri="{BB962C8B-B14F-4D97-AF65-F5344CB8AC3E}">
        <p14:creationId xmlns:p14="http://schemas.microsoft.com/office/powerpoint/2010/main" val="10350079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r" rtl="0" eaLnBrk="0" fontAlgn="base" hangingPunct="0">
        <a:spcBef>
          <a:spcPct val="0"/>
        </a:spcBef>
        <a:spcAft>
          <a:spcPct val="0"/>
        </a:spcAft>
        <a:defRPr sz="4400">
          <a:solidFill>
            <a:schemeClr val="bg1"/>
          </a:solidFill>
          <a:latin typeface="+mj-lt"/>
          <a:ea typeface="+mj-ea"/>
          <a:cs typeface="+mj-cs"/>
        </a:defRPr>
      </a:lvl1pPr>
      <a:lvl2pPr algn="r" rtl="0" eaLnBrk="0" fontAlgn="base" hangingPunct="0">
        <a:spcBef>
          <a:spcPct val="0"/>
        </a:spcBef>
        <a:spcAft>
          <a:spcPct val="0"/>
        </a:spcAft>
        <a:defRPr sz="4400">
          <a:solidFill>
            <a:schemeClr val="bg1"/>
          </a:solidFill>
          <a:latin typeface="Univers 67 CondensedBold" charset="0"/>
        </a:defRPr>
      </a:lvl2pPr>
      <a:lvl3pPr algn="r" rtl="0" eaLnBrk="0" fontAlgn="base" hangingPunct="0">
        <a:spcBef>
          <a:spcPct val="0"/>
        </a:spcBef>
        <a:spcAft>
          <a:spcPct val="0"/>
        </a:spcAft>
        <a:defRPr sz="4400">
          <a:solidFill>
            <a:schemeClr val="bg1"/>
          </a:solidFill>
          <a:latin typeface="Univers 67 CondensedBold" charset="0"/>
        </a:defRPr>
      </a:lvl3pPr>
      <a:lvl4pPr algn="r" rtl="0" eaLnBrk="0" fontAlgn="base" hangingPunct="0">
        <a:spcBef>
          <a:spcPct val="0"/>
        </a:spcBef>
        <a:spcAft>
          <a:spcPct val="0"/>
        </a:spcAft>
        <a:defRPr sz="4400">
          <a:solidFill>
            <a:schemeClr val="bg1"/>
          </a:solidFill>
          <a:latin typeface="Univers 67 CondensedBold" charset="0"/>
        </a:defRPr>
      </a:lvl4pPr>
      <a:lvl5pPr algn="r" rtl="0" eaLnBrk="0" fontAlgn="base" hangingPunct="0">
        <a:spcBef>
          <a:spcPct val="0"/>
        </a:spcBef>
        <a:spcAft>
          <a:spcPct val="0"/>
        </a:spcAft>
        <a:defRPr sz="4400">
          <a:solidFill>
            <a:schemeClr val="bg1"/>
          </a:solidFill>
          <a:latin typeface="Univers 67 CondensedBold" charset="0"/>
        </a:defRPr>
      </a:lvl5pPr>
      <a:lvl6pPr marL="457201" algn="r" rtl="0" fontAlgn="base">
        <a:spcBef>
          <a:spcPct val="0"/>
        </a:spcBef>
        <a:spcAft>
          <a:spcPct val="0"/>
        </a:spcAft>
        <a:defRPr sz="4400">
          <a:solidFill>
            <a:schemeClr val="bg1"/>
          </a:solidFill>
          <a:latin typeface="Univers 67 CondensedBold" charset="0"/>
        </a:defRPr>
      </a:lvl6pPr>
      <a:lvl7pPr marL="914400" algn="r" rtl="0" fontAlgn="base">
        <a:spcBef>
          <a:spcPct val="0"/>
        </a:spcBef>
        <a:spcAft>
          <a:spcPct val="0"/>
        </a:spcAft>
        <a:defRPr sz="4400">
          <a:solidFill>
            <a:schemeClr val="bg1"/>
          </a:solidFill>
          <a:latin typeface="Univers 67 CondensedBold" charset="0"/>
        </a:defRPr>
      </a:lvl7pPr>
      <a:lvl8pPr marL="1371600" algn="r" rtl="0" fontAlgn="base">
        <a:spcBef>
          <a:spcPct val="0"/>
        </a:spcBef>
        <a:spcAft>
          <a:spcPct val="0"/>
        </a:spcAft>
        <a:defRPr sz="4400">
          <a:solidFill>
            <a:schemeClr val="bg1"/>
          </a:solidFill>
          <a:latin typeface="Univers 67 CondensedBold" charset="0"/>
        </a:defRPr>
      </a:lvl8pPr>
      <a:lvl9pPr marL="1828800" algn="r" rtl="0" fontAlgn="base">
        <a:spcBef>
          <a:spcPct val="0"/>
        </a:spcBef>
        <a:spcAft>
          <a:spcPct val="0"/>
        </a:spcAft>
        <a:defRPr sz="4400">
          <a:solidFill>
            <a:schemeClr val="bg1"/>
          </a:solidFill>
          <a:latin typeface="Univers 67 CondensedBold" charset="0"/>
        </a:defRPr>
      </a:lvl9pPr>
    </p:titleStyle>
    <p:bodyStyle>
      <a:lvl1pPr marL="342899" indent="-342899" algn="l" rtl="0" eaLnBrk="0" fontAlgn="base" hangingPunct="0">
        <a:spcBef>
          <a:spcPct val="20000"/>
        </a:spcBef>
        <a:spcAft>
          <a:spcPct val="0"/>
        </a:spcAft>
        <a:defRPr sz="2400">
          <a:solidFill>
            <a:srgbClr val="E4AD3E"/>
          </a:solidFill>
          <a:latin typeface="+mn-lt"/>
          <a:ea typeface="+mn-ea"/>
          <a:cs typeface="+mn-cs"/>
        </a:defRPr>
      </a:lvl1pPr>
      <a:lvl2pPr marL="742951" indent="-285750" algn="l" rtl="0" eaLnBrk="0" fontAlgn="base" hangingPunct="0">
        <a:spcBef>
          <a:spcPct val="20000"/>
        </a:spcBef>
        <a:spcAft>
          <a:spcPct val="0"/>
        </a:spcAft>
        <a:defRPr>
          <a:solidFill>
            <a:schemeClr val="tx1"/>
          </a:solidFill>
          <a:latin typeface="+mn-lt"/>
        </a:defRPr>
      </a:lvl2pPr>
      <a:lvl3pPr marL="1143001" indent="-228602" algn="l" rtl="0" eaLnBrk="0" fontAlgn="base" hangingPunct="0">
        <a:spcBef>
          <a:spcPct val="20000"/>
        </a:spcBef>
        <a:spcAft>
          <a:spcPct val="0"/>
        </a:spcAft>
        <a:defRPr sz="2000">
          <a:solidFill>
            <a:srgbClr val="E4AD3E"/>
          </a:solidFill>
          <a:latin typeface="+mn-lt"/>
        </a:defRPr>
      </a:lvl3pPr>
      <a:lvl4pPr marL="1600201" indent="-228602" algn="l" rtl="0" eaLnBrk="0" fontAlgn="base" hangingPunct="0">
        <a:spcBef>
          <a:spcPct val="20000"/>
        </a:spcBef>
        <a:spcAft>
          <a:spcPct val="0"/>
        </a:spcAft>
        <a:defRPr sz="2000">
          <a:solidFill>
            <a:srgbClr val="E4AD3E"/>
          </a:solidFill>
          <a:latin typeface="+mn-lt"/>
        </a:defRPr>
      </a:lvl4pPr>
      <a:lvl5pPr marL="2057402" indent="-228602" algn="l" rtl="0" eaLnBrk="0" fontAlgn="base" hangingPunct="0">
        <a:spcBef>
          <a:spcPct val="20000"/>
        </a:spcBef>
        <a:spcAft>
          <a:spcPct val="0"/>
        </a:spcAft>
        <a:buChar char="•"/>
        <a:defRPr>
          <a:solidFill>
            <a:schemeClr val="tx1"/>
          </a:solidFill>
          <a:latin typeface="+mn-lt"/>
        </a:defRPr>
      </a:lvl5pPr>
      <a:lvl6pPr marL="2514602" indent="-228602" algn="l" rtl="0" fontAlgn="base">
        <a:spcBef>
          <a:spcPct val="20000"/>
        </a:spcBef>
        <a:spcAft>
          <a:spcPct val="0"/>
        </a:spcAft>
        <a:buChar char="•"/>
        <a:defRPr>
          <a:solidFill>
            <a:schemeClr val="tx1"/>
          </a:solidFill>
          <a:latin typeface="+mn-lt"/>
        </a:defRPr>
      </a:lvl6pPr>
      <a:lvl7pPr marL="2971801" indent="-228602" algn="l" rtl="0" fontAlgn="base">
        <a:spcBef>
          <a:spcPct val="20000"/>
        </a:spcBef>
        <a:spcAft>
          <a:spcPct val="0"/>
        </a:spcAft>
        <a:buChar char="•"/>
        <a:defRPr>
          <a:solidFill>
            <a:schemeClr val="tx1"/>
          </a:solidFill>
          <a:latin typeface="+mn-lt"/>
        </a:defRPr>
      </a:lvl7pPr>
      <a:lvl8pPr marL="3429002" indent="-228602" algn="l" rtl="0" fontAlgn="base">
        <a:spcBef>
          <a:spcPct val="20000"/>
        </a:spcBef>
        <a:spcAft>
          <a:spcPct val="0"/>
        </a:spcAft>
        <a:buChar char="•"/>
        <a:defRPr>
          <a:solidFill>
            <a:schemeClr val="tx1"/>
          </a:solidFill>
          <a:latin typeface="+mn-lt"/>
        </a:defRPr>
      </a:lvl8pPr>
      <a:lvl9pPr marL="3886200" indent="-228602"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1" kern="1200">
          <a:solidFill>
            <a:schemeClr val="tx1"/>
          </a:solidFill>
          <a:latin typeface="+mn-lt"/>
          <a:ea typeface="+mn-ea"/>
          <a:cs typeface="+mn-cs"/>
        </a:defRPr>
      </a:lvl1pPr>
      <a:lvl2pPr marL="457201" algn="l" defTabSz="914400" rtl="0" eaLnBrk="1" latinLnBrk="0" hangingPunct="1">
        <a:defRPr sz="1801" kern="1200">
          <a:solidFill>
            <a:schemeClr val="tx1"/>
          </a:solidFill>
          <a:latin typeface="+mn-lt"/>
          <a:ea typeface="+mn-ea"/>
          <a:cs typeface="+mn-cs"/>
        </a:defRPr>
      </a:lvl2pPr>
      <a:lvl3pPr marL="914400" algn="l" defTabSz="914400" rtl="0" eaLnBrk="1" latinLnBrk="0" hangingPunct="1">
        <a:defRPr sz="1801" kern="1200">
          <a:solidFill>
            <a:schemeClr val="tx1"/>
          </a:solidFill>
          <a:latin typeface="+mn-lt"/>
          <a:ea typeface="+mn-ea"/>
          <a:cs typeface="+mn-cs"/>
        </a:defRPr>
      </a:lvl3pPr>
      <a:lvl4pPr marL="1371600" algn="l" defTabSz="914400" rtl="0" eaLnBrk="1" latinLnBrk="0" hangingPunct="1">
        <a:defRPr sz="1801" kern="1200">
          <a:solidFill>
            <a:schemeClr val="tx1"/>
          </a:solidFill>
          <a:latin typeface="+mn-lt"/>
          <a:ea typeface="+mn-ea"/>
          <a:cs typeface="+mn-cs"/>
        </a:defRPr>
      </a:lvl4pPr>
      <a:lvl5pPr marL="1828800" algn="l" defTabSz="914400" rtl="0" eaLnBrk="1" latinLnBrk="0" hangingPunct="1">
        <a:defRPr sz="1801" kern="1200">
          <a:solidFill>
            <a:schemeClr val="tx1"/>
          </a:solidFill>
          <a:latin typeface="+mn-lt"/>
          <a:ea typeface="+mn-ea"/>
          <a:cs typeface="+mn-cs"/>
        </a:defRPr>
      </a:lvl5pPr>
      <a:lvl6pPr marL="2286000" algn="l" defTabSz="914400" rtl="0" eaLnBrk="1" latinLnBrk="0" hangingPunct="1">
        <a:defRPr sz="1801" kern="1200">
          <a:solidFill>
            <a:schemeClr val="tx1"/>
          </a:solidFill>
          <a:latin typeface="+mn-lt"/>
          <a:ea typeface="+mn-ea"/>
          <a:cs typeface="+mn-cs"/>
        </a:defRPr>
      </a:lvl6pPr>
      <a:lvl7pPr marL="2743199" algn="l" defTabSz="914400" rtl="0" eaLnBrk="1" latinLnBrk="0" hangingPunct="1">
        <a:defRPr sz="1801" kern="1200">
          <a:solidFill>
            <a:schemeClr val="tx1"/>
          </a:solidFill>
          <a:latin typeface="+mn-lt"/>
          <a:ea typeface="+mn-ea"/>
          <a:cs typeface="+mn-cs"/>
        </a:defRPr>
      </a:lvl7pPr>
      <a:lvl8pPr marL="3200400" algn="l" defTabSz="914400" rtl="0" eaLnBrk="1" latinLnBrk="0" hangingPunct="1">
        <a:defRPr sz="1801" kern="1200">
          <a:solidFill>
            <a:schemeClr val="tx1"/>
          </a:solidFill>
          <a:latin typeface="+mn-lt"/>
          <a:ea typeface="+mn-ea"/>
          <a:cs typeface="+mn-cs"/>
        </a:defRPr>
      </a:lvl8pPr>
      <a:lvl9pPr marL="3657601" algn="l" defTabSz="914400" rtl="0" eaLnBrk="1" latinLnBrk="0" hangingPunct="1">
        <a:defRPr sz="1801"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08000" y="381001"/>
            <a:ext cx="11176000" cy="1524000"/>
          </a:xfrm>
          <a:prstGeom prst="rect">
            <a:avLst/>
          </a:prstGeom>
          <a:solidFill>
            <a:srgbClr val="0E32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NZ" altLang="en-US" smtClean="0"/>
              <a:t>CLICK TO EDIT MASTER TITLE STYLE</a:t>
            </a:r>
          </a:p>
        </p:txBody>
      </p:sp>
      <p:sp>
        <p:nvSpPr>
          <p:cNvPr id="1027" name="Rectangle 3"/>
          <p:cNvSpPr>
            <a:spLocks noGrp="1" noChangeArrowheads="1"/>
          </p:cNvSpPr>
          <p:nvPr>
            <p:ph type="body" idx="1"/>
          </p:nvPr>
        </p:nvSpPr>
        <p:spPr bwMode="auto">
          <a:xfrm>
            <a:off x="508000" y="2057400"/>
            <a:ext cx="11176000" cy="4438650"/>
          </a:xfrm>
          <a:prstGeom prst="rect">
            <a:avLst/>
          </a:prstGeom>
          <a:noFill/>
          <a:ln w="9525">
            <a:solidFill>
              <a:srgbClr val="0E3296"/>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r>
              <a:rPr lang="en-NZ" altLang="en-US" smtClean="0"/>
              <a:t>CLICK TO EDIT MASTER TEXT STYLES</a:t>
            </a:r>
          </a:p>
          <a:p>
            <a:pPr lvl="1"/>
            <a:r>
              <a:rPr lang="en-NZ" altLang="en-US" smtClean="0"/>
              <a:t>Second level</a:t>
            </a:r>
          </a:p>
          <a:p>
            <a:pPr lvl="2"/>
            <a:r>
              <a:rPr lang="en-NZ" altLang="en-US" smtClean="0"/>
              <a:t>THIRD LEVEL</a:t>
            </a:r>
          </a:p>
          <a:p>
            <a:pPr lvl="3"/>
            <a:r>
              <a:rPr lang="en-NZ" altLang="en-US" smtClean="0"/>
              <a:t>Fourth level</a:t>
            </a:r>
          </a:p>
          <a:p>
            <a:pPr lvl="4"/>
            <a:r>
              <a:rPr lang="en-NZ" altLang="en-US" smtClean="0"/>
              <a:t>Fifth level</a:t>
            </a:r>
          </a:p>
        </p:txBody>
      </p:sp>
    </p:spTree>
    <p:extLst>
      <p:ext uri="{BB962C8B-B14F-4D97-AF65-F5344CB8AC3E}">
        <p14:creationId xmlns:p14="http://schemas.microsoft.com/office/powerpoint/2010/main" val="42237864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r" rtl="0" eaLnBrk="0" fontAlgn="base" hangingPunct="0">
        <a:spcBef>
          <a:spcPct val="0"/>
        </a:spcBef>
        <a:spcAft>
          <a:spcPct val="0"/>
        </a:spcAft>
        <a:defRPr sz="4400">
          <a:solidFill>
            <a:schemeClr val="bg1"/>
          </a:solidFill>
          <a:latin typeface="+mj-lt"/>
          <a:ea typeface="+mj-ea"/>
          <a:cs typeface="+mj-cs"/>
        </a:defRPr>
      </a:lvl1pPr>
      <a:lvl2pPr algn="r" rtl="0" eaLnBrk="0" fontAlgn="base" hangingPunct="0">
        <a:spcBef>
          <a:spcPct val="0"/>
        </a:spcBef>
        <a:spcAft>
          <a:spcPct val="0"/>
        </a:spcAft>
        <a:defRPr sz="4400">
          <a:solidFill>
            <a:schemeClr val="bg1"/>
          </a:solidFill>
          <a:latin typeface="Univers 67 CondensedBold" charset="0"/>
        </a:defRPr>
      </a:lvl2pPr>
      <a:lvl3pPr algn="r" rtl="0" eaLnBrk="0" fontAlgn="base" hangingPunct="0">
        <a:spcBef>
          <a:spcPct val="0"/>
        </a:spcBef>
        <a:spcAft>
          <a:spcPct val="0"/>
        </a:spcAft>
        <a:defRPr sz="4400">
          <a:solidFill>
            <a:schemeClr val="bg1"/>
          </a:solidFill>
          <a:latin typeface="Univers 67 CondensedBold" charset="0"/>
        </a:defRPr>
      </a:lvl3pPr>
      <a:lvl4pPr algn="r" rtl="0" eaLnBrk="0" fontAlgn="base" hangingPunct="0">
        <a:spcBef>
          <a:spcPct val="0"/>
        </a:spcBef>
        <a:spcAft>
          <a:spcPct val="0"/>
        </a:spcAft>
        <a:defRPr sz="4400">
          <a:solidFill>
            <a:schemeClr val="bg1"/>
          </a:solidFill>
          <a:latin typeface="Univers 67 CondensedBold" charset="0"/>
        </a:defRPr>
      </a:lvl4pPr>
      <a:lvl5pPr algn="r" rtl="0" eaLnBrk="0" fontAlgn="base" hangingPunct="0">
        <a:spcBef>
          <a:spcPct val="0"/>
        </a:spcBef>
        <a:spcAft>
          <a:spcPct val="0"/>
        </a:spcAft>
        <a:defRPr sz="4400">
          <a:solidFill>
            <a:schemeClr val="bg1"/>
          </a:solidFill>
          <a:latin typeface="Univers 67 CondensedBold" charset="0"/>
        </a:defRPr>
      </a:lvl5pPr>
      <a:lvl6pPr marL="457201" algn="r" rtl="0" fontAlgn="base">
        <a:spcBef>
          <a:spcPct val="0"/>
        </a:spcBef>
        <a:spcAft>
          <a:spcPct val="0"/>
        </a:spcAft>
        <a:defRPr sz="4400">
          <a:solidFill>
            <a:schemeClr val="bg1"/>
          </a:solidFill>
          <a:latin typeface="Univers 67 CondensedBold" charset="0"/>
        </a:defRPr>
      </a:lvl6pPr>
      <a:lvl7pPr marL="914400" algn="r" rtl="0" fontAlgn="base">
        <a:spcBef>
          <a:spcPct val="0"/>
        </a:spcBef>
        <a:spcAft>
          <a:spcPct val="0"/>
        </a:spcAft>
        <a:defRPr sz="4400">
          <a:solidFill>
            <a:schemeClr val="bg1"/>
          </a:solidFill>
          <a:latin typeface="Univers 67 CondensedBold" charset="0"/>
        </a:defRPr>
      </a:lvl7pPr>
      <a:lvl8pPr marL="1371600" algn="r" rtl="0" fontAlgn="base">
        <a:spcBef>
          <a:spcPct val="0"/>
        </a:spcBef>
        <a:spcAft>
          <a:spcPct val="0"/>
        </a:spcAft>
        <a:defRPr sz="4400">
          <a:solidFill>
            <a:schemeClr val="bg1"/>
          </a:solidFill>
          <a:latin typeface="Univers 67 CondensedBold" charset="0"/>
        </a:defRPr>
      </a:lvl8pPr>
      <a:lvl9pPr marL="1828800" algn="r" rtl="0" fontAlgn="base">
        <a:spcBef>
          <a:spcPct val="0"/>
        </a:spcBef>
        <a:spcAft>
          <a:spcPct val="0"/>
        </a:spcAft>
        <a:defRPr sz="4400">
          <a:solidFill>
            <a:schemeClr val="bg1"/>
          </a:solidFill>
          <a:latin typeface="Univers 67 CondensedBold" charset="0"/>
        </a:defRPr>
      </a:lvl9pPr>
    </p:titleStyle>
    <p:bodyStyle>
      <a:lvl1pPr marL="342899" indent="-342899" algn="l" rtl="0" eaLnBrk="0" fontAlgn="base" hangingPunct="0">
        <a:spcBef>
          <a:spcPct val="20000"/>
        </a:spcBef>
        <a:spcAft>
          <a:spcPct val="0"/>
        </a:spcAft>
        <a:defRPr sz="2400">
          <a:solidFill>
            <a:srgbClr val="E4AD3E"/>
          </a:solidFill>
          <a:latin typeface="+mn-lt"/>
          <a:ea typeface="+mn-ea"/>
          <a:cs typeface="+mn-cs"/>
        </a:defRPr>
      </a:lvl1pPr>
      <a:lvl2pPr marL="742951" indent="-285750" algn="l" rtl="0" eaLnBrk="0" fontAlgn="base" hangingPunct="0">
        <a:spcBef>
          <a:spcPct val="20000"/>
        </a:spcBef>
        <a:spcAft>
          <a:spcPct val="0"/>
        </a:spcAft>
        <a:defRPr>
          <a:solidFill>
            <a:schemeClr val="tx1"/>
          </a:solidFill>
          <a:latin typeface="+mn-lt"/>
        </a:defRPr>
      </a:lvl2pPr>
      <a:lvl3pPr marL="1143001" indent="-228602" algn="l" rtl="0" eaLnBrk="0" fontAlgn="base" hangingPunct="0">
        <a:spcBef>
          <a:spcPct val="20000"/>
        </a:spcBef>
        <a:spcAft>
          <a:spcPct val="0"/>
        </a:spcAft>
        <a:defRPr sz="2000">
          <a:solidFill>
            <a:srgbClr val="E4AD3E"/>
          </a:solidFill>
          <a:latin typeface="+mn-lt"/>
        </a:defRPr>
      </a:lvl3pPr>
      <a:lvl4pPr marL="1600201" indent="-228602" algn="l" rtl="0" eaLnBrk="0" fontAlgn="base" hangingPunct="0">
        <a:spcBef>
          <a:spcPct val="20000"/>
        </a:spcBef>
        <a:spcAft>
          <a:spcPct val="0"/>
        </a:spcAft>
        <a:defRPr sz="2000">
          <a:solidFill>
            <a:srgbClr val="E4AD3E"/>
          </a:solidFill>
          <a:latin typeface="+mn-lt"/>
        </a:defRPr>
      </a:lvl4pPr>
      <a:lvl5pPr marL="2057402" indent="-228602" algn="l" rtl="0" eaLnBrk="0" fontAlgn="base" hangingPunct="0">
        <a:spcBef>
          <a:spcPct val="20000"/>
        </a:spcBef>
        <a:spcAft>
          <a:spcPct val="0"/>
        </a:spcAft>
        <a:buChar char="•"/>
        <a:defRPr>
          <a:solidFill>
            <a:schemeClr val="tx1"/>
          </a:solidFill>
          <a:latin typeface="+mn-lt"/>
        </a:defRPr>
      </a:lvl5pPr>
      <a:lvl6pPr marL="2514602" indent="-228602" algn="l" rtl="0" fontAlgn="base">
        <a:spcBef>
          <a:spcPct val="20000"/>
        </a:spcBef>
        <a:spcAft>
          <a:spcPct val="0"/>
        </a:spcAft>
        <a:buChar char="•"/>
        <a:defRPr>
          <a:solidFill>
            <a:schemeClr val="tx1"/>
          </a:solidFill>
          <a:latin typeface="+mn-lt"/>
        </a:defRPr>
      </a:lvl6pPr>
      <a:lvl7pPr marL="2971801" indent="-228602" algn="l" rtl="0" fontAlgn="base">
        <a:spcBef>
          <a:spcPct val="20000"/>
        </a:spcBef>
        <a:spcAft>
          <a:spcPct val="0"/>
        </a:spcAft>
        <a:buChar char="•"/>
        <a:defRPr>
          <a:solidFill>
            <a:schemeClr val="tx1"/>
          </a:solidFill>
          <a:latin typeface="+mn-lt"/>
        </a:defRPr>
      </a:lvl7pPr>
      <a:lvl8pPr marL="3429002" indent="-228602" algn="l" rtl="0" fontAlgn="base">
        <a:spcBef>
          <a:spcPct val="20000"/>
        </a:spcBef>
        <a:spcAft>
          <a:spcPct val="0"/>
        </a:spcAft>
        <a:buChar char="•"/>
        <a:defRPr>
          <a:solidFill>
            <a:schemeClr val="tx1"/>
          </a:solidFill>
          <a:latin typeface="+mn-lt"/>
        </a:defRPr>
      </a:lvl8pPr>
      <a:lvl9pPr marL="3886200" indent="-228602"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1" kern="1200">
          <a:solidFill>
            <a:schemeClr val="tx1"/>
          </a:solidFill>
          <a:latin typeface="+mn-lt"/>
          <a:ea typeface="+mn-ea"/>
          <a:cs typeface="+mn-cs"/>
        </a:defRPr>
      </a:lvl1pPr>
      <a:lvl2pPr marL="457201" algn="l" defTabSz="914400" rtl="0" eaLnBrk="1" latinLnBrk="0" hangingPunct="1">
        <a:defRPr sz="1801" kern="1200">
          <a:solidFill>
            <a:schemeClr val="tx1"/>
          </a:solidFill>
          <a:latin typeface="+mn-lt"/>
          <a:ea typeface="+mn-ea"/>
          <a:cs typeface="+mn-cs"/>
        </a:defRPr>
      </a:lvl2pPr>
      <a:lvl3pPr marL="914400" algn="l" defTabSz="914400" rtl="0" eaLnBrk="1" latinLnBrk="0" hangingPunct="1">
        <a:defRPr sz="1801" kern="1200">
          <a:solidFill>
            <a:schemeClr val="tx1"/>
          </a:solidFill>
          <a:latin typeface="+mn-lt"/>
          <a:ea typeface="+mn-ea"/>
          <a:cs typeface="+mn-cs"/>
        </a:defRPr>
      </a:lvl3pPr>
      <a:lvl4pPr marL="1371600" algn="l" defTabSz="914400" rtl="0" eaLnBrk="1" latinLnBrk="0" hangingPunct="1">
        <a:defRPr sz="1801" kern="1200">
          <a:solidFill>
            <a:schemeClr val="tx1"/>
          </a:solidFill>
          <a:latin typeface="+mn-lt"/>
          <a:ea typeface="+mn-ea"/>
          <a:cs typeface="+mn-cs"/>
        </a:defRPr>
      </a:lvl4pPr>
      <a:lvl5pPr marL="1828800" algn="l" defTabSz="914400" rtl="0" eaLnBrk="1" latinLnBrk="0" hangingPunct="1">
        <a:defRPr sz="1801" kern="1200">
          <a:solidFill>
            <a:schemeClr val="tx1"/>
          </a:solidFill>
          <a:latin typeface="+mn-lt"/>
          <a:ea typeface="+mn-ea"/>
          <a:cs typeface="+mn-cs"/>
        </a:defRPr>
      </a:lvl5pPr>
      <a:lvl6pPr marL="2286000" algn="l" defTabSz="914400" rtl="0" eaLnBrk="1" latinLnBrk="0" hangingPunct="1">
        <a:defRPr sz="1801" kern="1200">
          <a:solidFill>
            <a:schemeClr val="tx1"/>
          </a:solidFill>
          <a:latin typeface="+mn-lt"/>
          <a:ea typeface="+mn-ea"/>
          <a:cs typeface="+mn-cs"/>
        </a:defRPr>
      </a:lvl6pPr>
      <a:lvl7pPr marL="2743199" algn="l" defTabSz="914400" rtl="0" eaLnBrk="1" latinLnBrk="0" hangingPunct="1">
        <a:defRPr sz="1801" kern="1200">
          <a:solidFill>
            <a:schemeClr val="tx1"/>
          </a:solidFill>
          <a:latin typeface="+mn-lt"/>
          <a:ea typeface="+mn-ea"/>
          <a:cs typeface="+mn-cs"/>
        </a:defRPr>
      </a:lvl7pPr>
      <a:lvl8pPr marL="3200400" algn="l" defTabSz="914400" rtl="0" eaLnBrk="1" latinLnBrk="0" hangingPunct="1">
        <a:defRPr sz="1801" kern="1200">
          <a:solidFill>
            <a:schemeClr val="tx1"/>
          </a:solidFill>
          <a:latin typeface="+mn-lt"/>
          <a:ea typeface="+mn-ea"/>
          <a:cs typeface="+mn-cs"/>
        </a:defRPr>
      </a:lvl8pPr>
      <a:lvl9pPr marL="3657601" algn="l" defTabSz="914400" rtl="0" eaLnBrk="1" latinLnBrk="0" hangingPunct="1">
        <a:defRPr sz="18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hyperlink" Target="mailto:keith.macky@aut.ac.nz" TargetMode="Externa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WMF"/><Relationship Id="rId1" Type="http://schemas.openxmlformats.org/officeDocument/2006/relationships/slideLayout" Target="../slideLayouts/slideLayout13.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017037" y="291313"/>
            <a:ext cx="10011747" cy="3568588"/>
          </a:xfrm>
        </p:spPr>
        <p:txBody>
          <a:bodyPr/>
          <a:lstStyle/>
          <a:p>
            <a:pPr algn="ctr" eaLnBrk="1" hangingPunct="1"/>
            <a:r>
              <a:rPr lang="en-NZ" altLang="en-US" sz="3600" b="1" dirty="0">
                <a:solidFill>
                  <a:srgbClr val="FFFF00"/>
                </a:solidFill>
              </a:rPr>
              <a:t>INTRINSIC, EXTRINSIC OR TOTAL REWARDS</a:t>
            </a:r>
            <a:r>
              <a:rPr lang="en-NZ" altLang="en-US" sz="4000" b="1" dirty="0">
                <a:solidFill>
                  <a:srgbClr val="FFFF00"/>
                </a:solidFill>
              </a:rPr>
              <a:t/>
            </a:r>
            <a:br>
              <a:rPr lang="en-NZ" altLang="en-US" sz="4000" b="1" dirty="0">
                <a:solidFill>
                  <a:srgbClr val="FFFF00"/>
                </a:solidFill>
              </a:rPr>
            </a:br>
            <a:r>
              <a:rPr lang="en-NZ" altLang="en-US" sz="4000" dirty="0"/>
              <a:t/>
            </a:r>
            <a:br>
              <a:rPr lang="en-NZ" altLang="en-US" sz="4000" dirty="0"/>
            </a:br>
            <a:r>
              <a:rPr lang="en-NZ" altLang="en-US" sz="2800" dirty="0"/>
              <a:t>REMNET Annual Conference Nov 2014</a:t>
            </a:r>
            <a:br>
              <a:rPr lang="en-NZ" altLang="en-US" sz="2800" dirty="0"/>
            </a:br>
            <a:r>
              <a:rPr lang="en-NZ" altLang="en-US" sz="2400" i="1" dirty="0"/>
              <a:t>Engaging Tomorrow’s People: Reward to Total Rewards</a:t>
            </a:r>
            <a:r>
              <a:rPr lang="en-NZ" altLang="en-US" sz="2800" dirty="0"/>
              <a:t/>
            </a:r>
            <a:br>
              <a:rPr lang="en-NZ" altLang="en-US" sz="2800" dirty="0"/>
            </a:br>
            <a:endParaRPr lang="en-NZ" altLang="en-US" sz="2800" dirty="0"/>
          </a:p>
        </p:txBody>
      </p:sp>
      <p:sp>
        <p:nvSpPr>
          <p:cNvPr id="2051" name="Rectangle 3"/>
          <p:cNvSpPr>
            <a:spLocks noGrp="1" noChangeArrowheads="1"/>
          </p:cNvSpPr>
          <p:nvPr>
            <p:ph type="subTitle" idx="1"/>
          </p:nvPr>
        </p:nvSpPr>
        <p:spPr>
          <a:xfrm>
            <a:off x="1017037" y="3859903"/>
            <a:ext cx="10011747" cy="2293071"/>
          </a:xfrm>
        </p:spPr>
        <p:txBody>
          <a:bodyPr/>
          <a:lstStyle/>
          <a:p>
            <a:pPr algn="ctr" eaLnBrk="1" hangingPunct="1"/>
            <a:r>
              <a:rPr lang="en-NZ" altLang="en-US" sz="3200" b="1" dirty="0" smtClean="0">
                <a:solidFill>
                  <a:schemeClr val="bg1"/>
                </a:solidFill>
              </a:rPr>
              <a:t>Associate </a:t>
            </a:r>
            <a:r>
              <a:rPr lang="en-NZ" altLang="en-US" sz="3200" b="1" dirty="0">
                <a:solidFill>
                  <a:schemeClr val="bg1"/>
                </a:solidFill>
              </a:rPr>
              <a:t>Professor Keith Macky </a:t>
            </a:r>
          </a:p>
          <a:p>
            <a:pPr eaLnBrk="1" hangingPunct="1"/>
            <a:endParaRPr lang="en-NZ" altLang="en-US" sz="1401" b="1" dirty="0">
              <a:solidFill>
                <a:schemeClr val="bg1"/>
              </a:solidFill>
            </a:endParaRPr>
          </a:p>
          <a:p>
            <a:pPr algn="ctr" eaLnBrk="1" hangingPunct="1"/>
            <a:r>
              <a:rPr lang="en-NZ" altLang="en-US" b="1" dirty="0" smtClean="0">
                <a:solidFill>
                  <a:schemeClr val="bg1"/>
                </a:solidFill>
              </a:rPr>
              <a:t>Auckland University of Technology (AUT)</a:t>
            </a:r>
          </a:p>
          <a:p>
            <a:pPr algn="ctr" eaLnBrk="1" hangingPunct="1"/>
            <a:r>
              <a:rPr lang="en-NZ" altLang="en-US" sz="2000" b="1" dirty="0">
                <a:solidFill>
                  <a:schemeClr val="bg1"/>
                </a:solidFill>
              </a:rPr>
              <a:t>Department of </a:t>
            </a:r>
            <a:r>
              <a:rPr lang="en-NZ" altLang="en-US" sz="2000" b="1" dirty="0" smtClean="0">
                <a:solidFill>
                  <a:schemeClr val="bg1"/>
                </a:solidFill>
              </a:rPr>
              <a:t>Management</a:t>
            </a:r>
          </a:p>
          <a:p>
            <a:pPr algn="ctr" eaLnBrk="1" hangingPunct="1"/>
            <a:r>
              <a:rPr lang="en-NZ" altLang="en-US" sz="2000" b="1" dirty="0">
                <a:solidFill>
                  <a:schemeClr val="bg1"/>
                </a:solidFill>
              </a:rPr>
              <a:t>k</a:t>
            </a:r>
            <a:r>
              <a:rPr lang="en-NZ" altLang="en-US" sz="2000" b="1" dirty="0" smtClean="0">
                <a:solidFill>
                  <a:schemeClr val="bg1"/>
                </a:solidFill>
              </a:rPr>
              <a:t>eith.macky@aut.ac.nz</a:t>
            </a:r>
            <a:endParaRPr lang="en-NZ" altLang="en-US" sz="2000" b="1" dirty="0">
              <a:solidFill>
                <a:schemeClr val="bg1"/>
              </a:solidFill>
            </a:endParaRPr>
          </a:p>
        </p:txBody>
      </p:sp>
    </p:spTree>
    <p:extLst>
      <p:ext uri="{BB962C8B-B14F-4D97-AF65-F5344CB8AC3E}">
        <p14:creationId xmlns:p14="http://schemas.microsoft.com/office/powerpoint/2010/main" val="38678611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8415" y="259706"/>
            <a:ext cx="10440955" cy="969817"/>
          </a:xfrm>
        </p:spPr>
        <p:txBody>
          <a:bodyPr/>
          <a:lstStyle/>
          <a:p>
            <a:pPr algn="l"/>
            <a:r>
              <a:rPr lang="en-NZ" dirty="0" smtClean="0"/>
              <a:t>More recent…</a:t>
            </a:r>
            <a:endParaRPr lang="en-NZ" dirty="0"/>
          </a:p>
        </p:txBody>
      </p:sp>
      <p:sp>
        <p:nvSpPr>
          <p:cNvPr id="3" name="Content Placeholder 2"/>
          <p:cNvSpPr>
            <a:spLocks noGrp="1"/>
          </p:cNvSpPr>
          <p:nvPr>
            <p:ph idx="1"/>
          </p:nvPr>
        </p:nvSpPr>
        <p:spPr>
          <a:xfrm>
            <a:off x="858414" y="1350821"/>
            <a:ext cx="10440955" cy="5133955"/>
          </a:xfrm>
        </p:spPr>
        <p:txBody>
          <a:bodyPr/>
          <a:lstStyle/>
          <a:p>
            <a:r>
              <a:rPr lang="en-NZ" dirty="0" smtClean="0">
                <a:solidFill>
                  <a:srgbClr val="FFFF00"/>
                </a:solidFill>
              </a:rPr>
              <a:t>Nyberg, Pieper &amp; Trevor (2013) – 11,939 finance sector employees in 517 US business units over 5 years. Found:</a:t>
            </a:r>
          </a:p>
          <a:p>
            <a:pPr marL="342900" indent="-342900">
              <a:buFont typeface="Arial" panose="020B0604020202020204" pitchFamily="34" charset="0"/>
              <a:buChar char="•"/>
            </a:pPr>
            <a:r>
              <a:rPr lang="en-NZ" dirty="0" smtClean="0">
                <a:solidFill>
                  <a:schemeClr val="bg1"/>
                </a:solidFill>
              </a:rPr>
              <a:t> both merit pay (annualised % based on manager appraisal) and bonus pay (re-earnable lump sum % of salary) positively predict future job performance, with bonus pay having the stronger effect (213% ROI)</a:t>
            </a:r>
          </a:p>
          <a:p>
            <a:pPr marL="342900" indent="-342900">
              <a:buFont typeface="Arial" panose="020B0604020202020204" pitchFamily="34" charset="0"/>
              <a:buChar char="•"/>
            </a:pPr>
            <a:r>
              <a:rPr lang="en-NZ" dirty="0" smtClean="0">
                <a:solidFill>
                  <a:schemeClr val="bg1"/>
                </a:solidFill>
              </a:rPr>
              <a:t>that short-term disappointments have less impact if employees are optimistic about the PFP future. Indicates such rewards systems are more durable in their influence than critics suggest</a:t>
            </a:r>
          </a:p>
          <a:p>
            <a:pPr marL="342900" indent="-342900">
              <a:buFont typeface="Arial" panose="020B0604020202020204" pitchFamily="34" charset="0"/>
              <a:buChar char="•"/>
            </a:pPr>
            <a:r>
              <a:rPr lang="en-NZ" dirty="0" smtClean="0">
                <a:solidFill>
                  <a:schemeClr val="bg1"/>
                </a:solidFill>
              </a:rPr>
              <a:t>BUT when merit increases and bonuses are seen as insufficient or inequitable, employees are more likely to quit </a:t>
            </a:r>
            <a:r>
              <a:rPr lang="en-NZ" dirty="0" smtClean="0">
                <a:solidFill>
                  <a:srgbClr val="E94327"/>
                </a:solidFill>
              </a:rPr>
              <a:t>(more on this later!!)</a:t>
            </a:r>
          </a:p>
          <a:p>
            <a:pPr marL="342900" indent="-342900">
              <a:buFont typeface="Arial" panose="020B0604020202020204" pitchFamily="34" charset="0"/>
              <a:buChar char="•"/>
            </a:pPr>
            <a:r>
              <a:rPr lang="en-NZ" dirty="0" smtClean="0">
                <a:solidFill>
                  <a:schemeClr val="bg1"/>
                </a:solidFill>
              </a:rPr>
              <a:t>Conclude employee responses to reward systems are not just short-term transactional events; instead reward expectations develop over time.</a:t>
            </a:r>
            <a:endParaRPr lang="en-NZ" dirty="0">
              <a:solidFill>
                <a:schemeClr val="bg1"/>
              </a:solidFill>
            </a:endParaRPr>
          </a:p>
        </p:txBody>
      </p:sp>
    </p:spTree>
    <p:extLst>
      <p:ext uri="{BB962C8B-B14F-4D97-AF65-F5344CB8AC3E}">
        <p14:creationId xmlns:p14="http://schemas.microsoft.com/office/powerpoint/2010/main" val="1615817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additive="base">
                                        <p:cTn id="2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additive="base">
                                        <p:cTn id="3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8415" y="381004"/>
            <a:ext cx="10440955" cy="969817"/>
          </a:xfrm>
        </p:spPr>
        <p:txBody>
          <a:bodyPr/>
          <a:lstStyle/>
          <a:p>
            <a:pPr algn="l"/>
            <a:r>
              <a:rPr lang="en-NZ" dirty="0" smtClean="0"/>
              <a:t>+ </a:t>
            </a:r>
            <a:r>
              <a:rPr lang="en-NZ" dirty="0" err="1" smtClean="0"/>
              <a:t>Garbers</a:t>
            </a:r>
            <a:r>
              <a:rPr lang="en-NZ" dirty="0" smtClean="0"/>
              <a:t> &amp; </a:t>
            </a:r>
            <a:r>
              <a:rPr lang="en-NZ" dirty="0" err="1" smtClean="0"/>
              <a:t>Konradt</a:t>
            </a:r>
            <a:r>
              <a:rPr lang="en-NZ" dirty="0" smtClean="0"/>
              <a:t> (2014)</a:t>
            </a:r>
            <a:endParaRPr lang="en-NZ" dirty="0"/>
          </a:p>
        </p:txBody>
      </p:sp>
      <p:sp>
        <p:nvSpPr>
          <p:cNvPr id="3" name="Content Placeholder 2"/>
          <p:cNvSpPr>
            <a:spLocks noGrp="1"/>
          </p:cNvSpPr>
          <p:nvPr>
            <p:ph idx="1"/>
          </p:nvPr>
        </p:nvSpPr>
        <p:spPr>
          <a:xfrm>
            <a:off x="858415" y="1569030"/>
            <a:ext cx="10440955" cy="4542521"/>
          </a:xfrm>
        </p:spPr>
        <p:txBody>
          <a:bodyPr/>
          <a:lstStyle/>
          <a:p>
            <a:pPr marL="342900" indent="-342900">
              <a:buFont typeface="Arial" panose="020B0604020202020204" pitchFamily="34" charset="0"/>
              <a:buChar char="•"/>
            </a:pPr>
            <a:r>
              <a:rPr lang="en-NZ" sz="2800" dirty="0" smtClean="0">
                <a:solidFill>
                  <a:schemeClr val="bg1"/>
                </a:solidFill>
              </a:rPr>
              <a:t>Meta-analysis of 146 samples involving 31,861 employees worldwide</a:t>
            </a:r>
          </a:p>
          <a:p>
            <a:pPr marL="342900" indent="-342900">
              <a:buFont typeface="Arial" panose="020B0604020202020204" pitchFamily="34" charset="0"/>
              <a:buChar char="•"/>
            </a:pPr>
            <a:r>
              <a:rPr lang="en-NZ" sz="2800" dirty="0" smtClean="0">
                <a:solidFill>
                  <a:schemeClr val="bg1"/>
                </a:solidFill>
              </a:rPr>
              <a:t>Individual financial incentives have a positive effect on subsequent performance (g=.32)</a:t>
            </a:r>
          </a:p>
          <a:p>
            <a:pPr marL="342900" indent="-342900">
              <a:buFont typeface="Arial" panose="020B0604020202020204" pitchFamily="34" charset="0"/>
              <a:buChar char="•"/>
            </a:pPr>
            <a:r>
              <a:rPr lang="en-NZ" sz="2800" dirty="0" smtClean="0">
                <a:solidFill>
                  <a:schemeClr val="bg1"/>
                </a:solidFill>
              </a:rPr>
              <a:t>More so for more complex tasks</a:t>
            </a:r>
          </a:p>
          <a:p>
            <a:pPr marL="342900" indent="-342900">
              <a:buFont typeface="Arial" panose="020B0604020202020204" pitchFamily="34" charset="0"/>
              <a:buChar char="•"/>
            </a:pPr>
            <a:r>
              <a:rPr lang="en-NZ" sz="2800" dirty="0" smtClean="0">
                <a:solidFill>
                  <a:schemeClr val="bg1"/>
                </a:solidFill>
              </a:rPr>
              <a:t>And for when performance is measured subjectively (g=.39) rather than quantitatively (g=.28)</a:t>
            </a:r>
            <a:endParaRPr lang="en-NZ" sz="2800" dirty="0">
              <a:solidFill>
                <a:schemeClr val="bg1"/>
              </a:solidFill>
            </a:endParaRPr>
          </a:p>
        </p:txBody>
      </p:sp>
    </p:spTree>
    <p:extLst>
      <p:ext uri="{BB962C8B-B14F-4D97-AF65-F5344CB8AC3E}">
        <p14:creationId xmlns:p14="http://schemas.microsoft.com/office/powerpoint/2010/main" val="27930315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8415" y="259706"/>
            <a:ext cx="10440955" cy="969817"/>
          </a:xfrm>
        </p:spPr>
        <p:txBody>
          <a:bodyPr/>
          <a:lstStyle/>
          <a:p>
            <a:pPr algn="l"/>
            <a:r>
              <a:rPr lang="en-NZ" sz="4000" dirty="0" err="1" smtClean="0"/>
              <a:t>Cerasoli</a:t>
            </a:r>
            <a:r>
              <a:rPr lang="en-NZ" sz="4000" dirty="0" smtClean="0"/>
              <a:t>, </a:t>
            </a:r>
            <a:r>
              <a:rPr lang="en-NZ" sz="4000" dirty="0" err="1" smtClean="0"/>
              <a:t>Nicklin</a:t>
            </a:r>
            <a:r>
              <a:rPr lang="en-NZ" sz="4000" dirty="0" smtClean="0"/>
              <a:t> &amp; Ford  (2014)</a:t>
            </a:r>
            <a:endParaRPr lang="en-NZ" sz="4000" dirty="0"/>
          </a:p>
        </p:txBody>
      </p:sp>
      <p:sp>
        <p:nvSpPr>
          <p:cNvPr id="3" name="Content Placeholder 2"/>
          <p:cNvSpPr>
            <a:spLocks noGrp="1"/>
          </p:cNvSpPr>
          <p:nvPr>
            <p:ph idx="1"/>
          </p:nvPr>
        </p:nvSpPr>
        <p:spPr>
          <a:xfrm>
            <a:off x="858414" y="1341490"/>
            <a:ext cx="10440955" cy="5087301"/>
          </a:xfrm>
        </p:spPr>
        <p:txBody>
          <a:bodyPr/>
          <a:lstStyle/>
          <a:p>
            <a:r>
              <a:rPr lang="en-NZ" dirty="0" smtClean="0">
                <a:solidFill>
                  <a:srgbClr val="FFFF00"/>
                </a:solidFill>
              </a:rPr>
              <a:t>A meta-analysis of 40 years of research in the intrinsic vs extrinsic rewards debate involving 183 independent samples totalling 212,468 people</a:t>
            </a:r>
          </a:p>
          <a:p>
            <a:r>
              <a:rPr lang="en-NZ" dirty="0" smtClean="0">
                <a:solidFill>
                  <a:srgbClr val="FFFF00"/>
                </a:solidFill>
              </a:rPr>
              <a:t>Conclude</a:t>
            </a:r>
          </a:p>
          <a:p>
            <a:pPr marL="457200" indent="-457200">
              <a:buFont typeface="+mj-lt"/>
              <a:buAutoNum type="arabicPeriod"/>
            </a:pPr>
            <a:r>
              <a:rPr lang="en-NZ" dirty="0" smtClean="0">
                <a:solidFill>
                  <a:srgbClr val="FFFF00"/>
                </a:solidFill>
              </a:rPr>
              <a:t>Intrinsic motivations are a medium to strong determinant of performance  (.21 - .45 confidence interval)</a:t>
            </a:r>
          </a:p>
          <a:p>
            <a:pPr marL="457200" indent="-457200">
              <a:buFont typeface="+mj-lt"/>
              <a:buAutoNum type="arabicPeriod"/>
            </a:pPr>
            <a:r>
              <a:rPr lang="en-NZ" dirty="0" smtClean="0">
                <a:solidFill>
                  <a:srgbClr val="FFFF00"/>
                </a:solidFill>
              </a:rPr>
              <a:t>The importance of intrinsic motivations remain irrespective of whether extrinsic incentives are available or not</a:t>
            </a:r>
          </a:p>
          <a:p>
            <a:pPr marL="457200" indent="-457200">
              <a:buFont typeface="+mj-lt"/>
              <a:buAutoNum type="arabicPeriod"/>
            </a:pPr>
            <a:r>
              <a:rPr lang="en-NZ" dirty="0" smtClean="0">
                <a:solidFill>
                  <a:srgbClr val="FFFF00"/>
                </a:solidFill>
              </a:rPr>
              <a:t>But become less salient when extrinsic rewards are directly rather than indirectly tied to performance (a “crowding out” effect)</a:t>
            </a:r>
          </a:p>
          <a:p>
            <a:pPr marL="457200" indent="-457200">
              <a:buFont typeface="+mj-lt"/>
              <a:buAutoNum type="arabicPeriod"/>
            </a:pPr>
            <a:r>
              <a:rPr lang="en-NZ" dirty="0" smtClean="0">
                <a:solidFill>
                  <a:srgbClr val="FFFF00"/>
                </a:solidFill>
              </a:rPr>
              <a:t>Intrinsic motivations have a stronger effect on the quality of performance</a:t>
            </a:r>
          </a:p>
          <a:p>
            <a:pPr marL="457200" indent="-457200">
              <a:buFont typeface="+mj-lt"/>
              <a:buAutoNum type="arabicPeriod"/>
            </a:pPr>
            <a:r>
              <a:rPr lang="en-NZ" dirty="0" smtClean="0">
                <a:solidFill>
                  <a:srgbClr val="FFFF00"/>
                </a:solidFill>
              </a:rPr>
              <a:t>Extrinsic rewards have a stronger effect on the quantity of performance</a:t>
            </a:r>
          </a:p>
          <a:p>
            <a:pPr marL="457200" indent="-457200">
              <a:buFont typeface="+mj-lt"/>
              <a:buAutoNum type="arabicPeriod"/>
            </a:pPr>
            <a:r>
              <a:rPr lang="en-NZ" dirty="0" smtClean="0">
                <a:solidFill>
                  <a:srgbClr val="FFFF00"/>
                </a:solidFill>
              </a:rPr>
              <a:t>Both are important to performance rather than antagonistic</a:t>
            </a:r>
          </a:p>
          <a:p>
            <a:pPr marL="457200" indent="-457200">
              <a:buFont typeface="+mj-lt"/>
              <a:buAutoNum type="arabicPeriod"/>
            </a:pPr>
            <a:endParaRPr lang="en-NZ" dirty="0" smtClean="0"/>
          </a:p>
          <a:p>
            <a:endParaRPr lang="en-NZ" dirty="0" smtClean="0"/>
          </a:p>
          <a:p>
            <a:endParaRPr lang="en-NZ"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53535" y="413377"/>
            <a:ext cx="1464907" cy="662473"/>
          </a:xfrm>
          <a:prstGeom prst="rect">
            <a:avLst/>
          </a:prstGeom>
        </p:spPr>
      </p:pic>
    </p:spTree>
    <p:extLst>
      <p:ext uri="{BB962C8B-B14F-4D97-AF65-F5344CB8AC3E}">
        <p14:creationId xmlns:p14="http://schemas.microsoft.com/office/powerpoint/2010/main" val="2723134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randombar(horizontal)">
                                      <p:cBhvr>
                                        <p:cTn id="7" dur="500"/>
                                        <p:tgtEl>
                                          <p:spTgt spid="3">
                                            <p:bg/>
                                          </p:spTgt>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0" dur="500"/>
                                        <p:tgtEl>
                                          <p:spTgt spid="3">
                                            <p:txEl>
                                              <p:pRg st="0" end="0"/>
                                            </p:txEl>
                                          </p:spTgt>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3" dur="500"/>
                                        <p:tgtEl>
                                          <p:spTgt spid="3">
                                            <p:txEl>
                                              <p:pRg st="1" end="1"/>
                                            </p:txEl>
                                          </p:spTgt>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1" dur="500"/>
                                        <p:tgtEl>
                                          <p:spTgt spid="3">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grpId="0"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6" dur="500"/>
                                        <p:tgtEl>
                                          <p:spTgt spid="3">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randombar(horizontal)">
                                      <p:cBhvr>
                                        <p:cTn id="31" dur="500"/>
                                        <p:tgtEl>
                                          <p:spTgt spid="3">
                                            <p:txEl>
                                              <p:pRg st="5" end="5"/>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4" presetClass="entr" presetSubtype="10" fill="hold" grpId="0" nodeType="click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Effect transition="in" filter="randombar(horizontal)">
                                      <p:cBhvr>
                                        <p:cTn id="36" dur="500"/>
                                        <p:tgtEl>
                                          <p:spTgt spid="3">
                                            <p:txEl>
                                              <p:pRg st="6" end="6"/>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4" presetClass="entr" presetSubtype="10" fill="hold" grpId="0" nodeType="click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Effect transition="in" filter="randombar(horizontal)">
                                      <p:cBhvr>
                                        <p:cTn id="4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8415" y="381004"/>
            <a:ext cx="10440955" cy="969817"/>
          </a:xfrm>
        </p:spPr>
        <p:txBody>
          <a:bodyPr/>
          <a:lstStyle/>
          <a:p>
            <a:pPr algn="l"/>
            <a:r>
              <a:rPr lang="en-NZ" sz="4000" dirty="0" smtClean="0">
                <a:solidFill>
                  <a:srgbClr val="FFFF00"/>
                </a:solidFill>
              </a:rPr>
              <a:t>Issue 2: How to reward team performance</a:t>
            </a:r>
            <a:endParaRPr lang="en-NZ" sz="4000" dirty="0">
              <a:solidFill>
                <a:srgbClr val="FFFF00"/>
              </a:solidFill>
            </a:endParaRPr>
          </a:p>
        </p:txBody>
      </p:sp>
      <p:sp>
        <p:nvSpPr>
          <p:cNvPr id="3" name="Content Placeholder 2"/>
          <p:cNvSpPr>
            <a:spLocks noGrp="1"/>
          </p:cNvSpPr>
          <p:nvPr>
            <p:ph idx="1"/>
          </p:nvPr>
        </p:nvSpPr>
        <p:spPr>
          <a:xfrm>
            <a:off x="858415" y="1569030"/>
            <a:ext cx="10440955" cy="4710472"/>
          </a:xfrm>
        </p:spPr>
        <p:txBody>
          <a:bodyPr/>
          <a:lstStyle/>
          <a:p>
            <a:r>
              <a:rPr lang="en-NZ" dirty="0" smtClean="0">
                <a:solidFill>
                  <a:srgbClr val="FFFF00"/>
                </a:solidFill>
              </a:rPr>
              <a:t>The problems:</a:t>
            </a:r>
          </a:p>
          <a:p>
            <a:pPr marL="342900" indent="-342900">
              <a:buFont typeface="Arial" panose="020B0604020202020204" pitchFamily="34" charset="0"/>
              <a:buChar char="•"/>
            </a:pPr>
            <a:r>
              <a:rPr lang="en-NZ" dirty="0" smtClean="0">
                <a:solidFill>
                  <a:schemeClr val="bg1"/>
                </a:solidFill>
              </a:rPr>
              <a:t>Should rewards be equally distributed among team members</a:t>
            </a:r>
          </a:p>
          <a:p>
            <a:pPr marL="342900" indent="-342900">
              <a:buFont typeface="Arial" panose="020B0604020202020204" pitchFamily="34" charset="0"/>
              <a:buChar char="•"/>
            </a:pPr>
            <a:r>
              <a:rPr lang="en-NZ" dirty="0" smtClean="0">
                <a:solidFill>
                  <a:schemeClr val="bg1"/>
                </a:solidFill>
              </a:rPr>
              <a:t>Are other distribution methods better</a:t>
            </a:r>
          </a:p>
          <a:p>
            <a:pPr marL="342900" indent="-342900">
              <a:buFont typeface="Arial" panose="020B0604020202020204" pitchFamily="34" charset="0"/>
              <a:buChar char="•"/>
            </a:pPr>
            <a:r>
              <a:rPr lang="en-NZ" dirty="0" smtClean="0">
                <a:solidFill>
                  <a:schemeClr val="bg1"/>
                </a:solidFill>
              </a:rPr>
              <a:t>What about “free riders”</a:t>
            </a:r>
          </a:p>
          <a:p>
            <a:pPr marL="342900" indent="-342900">
              <a:buFont typeface="Arial" panose="020B0604020202020204" pitchFamily="34" charset="0"/>
              <a:buChar char="•"/>
            </a:pPr>
            <a:r>
              <a:rPr lang="en-NZ" dirty="0" smtClean="0">
                <a:solidFill>
                  <a:schemeClr val="bg1"/>
                </a:solidFill>
              </a:rPr>
              <a:t>Does giving unequal individual rewards to team members undermine cooperation and the intrinsic motivation to cooperate (see SDT needs)</a:t>
            </a:r>
          </a:p>
          <a:p>
            <a:pPr marL="0" indent="0"/>
            <a:r>
              <a:rPr lang="en-NZ" b="1" dirty="0" smtClean="0">
                <a:solidFill>
                  <a:srgbClr val="FFFF00"/>
                </a:solidFill>
              </a:rPr>
              <a:t>Distribution Rules matter!</a:t>
            </a:r>
            <a:endParaRPr lang="en-NZ" b="1" dirty="0">
              <a:solidFill>
                <a:srgbClr val="FFFF00"/>
              </a:solidFill>
            </a:endParaRPr>
          </a:p>
          <a:p>
            <a:pPr marL="342900" indent="-342900">
              <a:buFont typeface="Arial" panose="020B0604020202020204" pitchFamily="34" charset="0"/>
              <a:buChar char="•"/>
            </a:pPr>
            <a:r>
              <a:rPr lang="en-NZ" dirty="0" smtClean="0">
                <a:solidFill>
                  <a:schemeClr val="bg1"/>
                </a:solidFill>
              </a:rPr>
              <a:t>Equally distributed rewards positively effects cohesion in highly interdependent teams       </a:t>
            </a:r>
            <a:r>
              <a:rPr lang="en-NZ" b="1" dirty="0" smtClean="0">
                <a:solidFill>
                  <a:srgbClr val="FFFF00"/>
                </a:solidFill>
              </a:rPr>
              <a:t>BUT </a:t>
            </a:r>
          </a:p>
          <a:p>
            <a:pPr marL="342900" indent="-342900">
              <a:buFont typeface="Arial" panose="020B0604020202020204" pitchFamily="34" charset="0"/>
              <a:buChar char="•"/>
            </a:pPr>
            <a:r>
              <a:rPr lang="en-NZ" dirty="0" smtClean="0">
                <a:solidFill>
                  <a:schemeClr val="bg1"/>
                </a:solidFill>
              </a:rPr>
              <a:t>There is strong evidence that equitably distributed rewards does lead to higher team performance.</a:t>
            </a:r>
            <a:endParaRPr lang="en-NZ" dirty="0">
              <a:solidFill>
                <a:schemeClr val="bg1"/>
              </a:solidFill>
            </a:endParaRPr>
          </a:p>
        </p:txBody>
      </p:sp>
    </p:spTree>
    <p:extLst>
      <p:ext uri="{BB962C8B-B14F-4D97-AF65-F5344CB8AC3E}">
        <p14:creationId xmlns:p14="http://schemas.microsoft.com/office/powerpoint/2010/main" val="1328570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randombar(horizontal)">
                                      <p:cBhvr>
                                        <p:cTn id="7" dur="500"/>
                                        <p:tgtEl>
                                          <p:spTgt spid="3">
                                            <p:bg/>
                                          </p:spTgt>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0" dur="500"/>
                                        <p:tgtEl>
                                          <p:spTgt spid="3">
                                            <p:txEl>
                                              <p:pRg st="0" end="0"/>
                                            </p:txEl>
                                          </p:spTgt>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3" dur="500"/>
                                        <p:tgtEl>
                                          <p:spTgt spid="3">
                                            <p:txEl>
                                              <p:pRg st="1" end="1"/>
                                            </p:txEl>
                                          </p:spTgt>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6" dur="500"/>
                                        <p:tgtEl>
                                          <p:spTgt spid="3">
                                            <p:txEl>
                                              <p:pRg st="2" end="2"/>
                                            </p:txEl>
                                          </p:spTgt>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randombar(horizontal)">
                                      <p:cBhvr>
                                        <p:cTn id="19" dur="500"/>
                                        <p:tgtEl>
                                          <p:spTgt spid="3">
                                            <p:txEl>
                                              <p:pRg st="3" end="3"/>
                                            </p:txEl>
                                          </p:spTgt>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randombar(horizontal)">
                                      <p:cBhvr>
                                        <p:cTn id="27" dur="500"/>
                                        <p:tgtEl>
                                          <p:spTgt spid="3">
                                            <p:txEl>
                                              <p:pRg st="5" end="5"/>
                                            </p:txEl>
                                          </p:spTgt>
                                        </p:tgtEl>
                                      </p:cBhvr>
                                    </p:animEffect>
                                  </p:childTnLst>
                                </p:cTn>
                              </p:par>
                              <p:par>
                                <p:cTn id="28" presetID="14" presetClass="entr" presetSubtype="10" fill="hold" grpId="0" nodeType="with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randombar(horizontal)">
                                      <p:cBhvr>
                                        <p:cTn id="30" dur="500"/>
                                        <p:tgtEl>
                                          <p:spTgt spid="3">
                                            <p:txEl>
                                              <p:pRg st="6" end="6"/>
                                            </p:txEl>
                                          </p:spTgt>
                                        </p:tgtEl>
                                      </p:cBhvr>
                                    </p:animEffect>
                                  </p:childTnLst>
                                </p:cTn>
                              </p:par>
                              <p:par>
                                <p:cTn id="31" presetID="14" presetClass="entr" presetSubtype="10" fill="hold" grpId="0"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Effect transition="in" filter="randombar(horizontal)">
                                      <p:cBhvr>
                                        <p:cTn id="33"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8415" y="381004"/>
            <a:ext cx="10440955" cy="969817"/>
          </a:xfrm>
        </p:spPr>
        <p:txBody>
          <a:bodyPr/>
          <a:lstStyle/>
          <a:p>
            <a:pPr algn="l"/>
            <a:r>
              <a:rPr lang="en-NZ" dirty="0" err="1" smtClean="0"/>
              <a:t>Garbers</a:t>
            </a:r>
            <a:r>
              <a:rPr lang="en-NZ" dirty="0" smtClean="0"/>
              <a:t> &amp; </a:t>
            </a:r>
            <a:r>
              <a:rPr lang="en-NZ" dirty="0" err="1" smtClean="0"/>
              <a:t>Konradt</a:t>
            </a:r>
            <a:r>
              <a:rPr lang="en-NZ" dirty="0" smtClean="0"/>
              <a:t> (2014) again</a:t>
            </a:r>
            <a:endParaRPr lang="en-NZ" dirty="0"/>
          </a:p>
        </p:txBody>
      </p:sp>
      <p:sp>
        <p:nvSpPr>
          <p:cNvPr id="3" name="Content Placeholder 2"/>
          <p:cNvSpPr>
            <a:spLocks noGrp="1"/>
          </p:cNvSpPr>
          <p:nvPr>
            <p:ph idx="1"/>
          </p:nvPr>
        </p:nvSpPr>
        <p:spPr>
          <a:xfrm>
            <a:off x="858415" y="1427584"/>
            <a:ext cx="10440955" cy="5029200"/>
          </a:xfrm>
        </p:spPr>
        <p:txBody>
          <a:bodyPr/>
          <a:lstStyle/>
          <a:p>
            <a:pPr marL="342900" indent="-342900">
              <a:buFont typeface="Arial" panose="020B0604020202020204" pitchFamily="34" charset="0"/>
              <a:buChar char="•"/>
            </a:pPr>
            <a:r>
              <a:rPr lang="en-NZ" sz="2800" dirty="0" smtClean="0">
                <a:solidFill>
                  <a:srgbClr val="92D050"/>
                </a:solidFill>
              </a:rPr>
              <a:t>Meta-analysis of 30 studies involving team-based rewards</a:t>
            </a:r>
          </a:p>
          <a:p>
            <a:pPr marL="342900" indent="-342900">
              <a:buFont typeface="Arial" panose="020B0604020202020204" pitchFamily="34" charset="0"/>
              <a:buChar char="•"/>
            </a:pPr>
            <a:r>
              <a:rPr lang="en-NZ" sz="2800" dirty="0" smtClean="0">
                <a:solidFill>
                  <a:srgbClr val="92D050"/>
                </a:solidFill>
              </a:rPr>
              <a:t>Team based rewards positively effect subsequent performance (g=.45)</a:t>
            </a:r>
          </a:p>
          <a:p>
            <a:pPr marL="342900" indent="-342900">
              <a:buFont typeface="Arial" panose="020B0604020202020204" pitchFamily="34" charset="0"/>
              <a:buChar char="•"/>
            </a:pPr>
            <a:r>
              <a:rPr lang="en-NZ" sz="2800" dirty="0" smtClean="0">
                <a:solidFill>
                  <a:srgbClr val="92D050"/>
                </a:solidFill>
              </a:rPr>
              <a:t>More so for equitably distributed rewards than for equally distributed rewards</a:t>
            </a:r>
          </a:p>
          <a:p>
            <a:pPr marL="342900" indent="-342900">
              <a:buFont typeface="Arial" panose="020B0604020202020204" pitchFamily="34" charset="0"/>
              <a:buChar char="•"/>
            </a:pPr>
            <a:r>
              <a:rPr lang="en-NZ" sz="2800" dirty="0" smtClean="0">
                <a:solidFill>
                  <a:srgbClr val="92D050"/>
                </a:solidFill>
              </a:rPr>
              <a:t>The effect is stronger for more complex tasks</a:t>
            </a:r>
          </a:p>
          <a:p>
            <a:pPr marL="0" indent="0"/>
            <a:r>
              <a:rPr lang="en-NZ" sz="2800" dirty="0" smtClean="0">
                <a:solidFill>
                  <a:srgbClr val="92D050"/>
                </a:solidFill>
              </a:rPr>
              <a:t>BUT it also depends on:</a:t>
            </a:r>
          </a:p>
          <a:p>
            <a:pPr marL="342900" indent="-342900">
              <a:buFont typeface="Arial" panose="020B0604020202020204" pitchFamily="34" charset="0"/>
              <a:buChar char="•"/>
            </a:pPr>
            <a:r>
              <a:rPr lang="en-NZ" sz="2800" dirty="0" smtClean="0">
                <a:solidFill>
                  <a:srgbClr val="92D050"/>
                </a:solidFill>
              </a:rPr>
              <a:t>Team size – incentive effects are larger for smaller teams</a:t>
            </a:r>
          </a:p>
          <a:p>
            <a:pPr marL="342900" indent="-342900">
              <a:buFont typeface="Arial" panose="020B0604020202020204" pitchFamily="34" charset="0"/>
              <a:buChar char="•"/>
            </a:pPr>
            <a:r>
              <a:rPr lang="en-NZ" sz="2800" dirty="0" smtClean="0">
                <a:solidFill>
                  <a:srgbClr val="92D050"/>
                </a:solidFill>
              </a:rPr>
              <a:t>Gender composition – incentive effects are stronger for mixed gender teams than for same sex teams</a:t>
            </a:r>
            <a:endParaRPr lang="en-NZ" sz="2800" dirty="0">
              <a:solidFill>
                <a:srgbClr val="92D050"/>
              </a:solidFill>
            </a:endParaRPr>
          </a:p>
        </p:txBody>
      </p:sp>
    </p:spTree>
    <p:extLst>
      <p:ext uri="{BB962C8B-B14F-4D97-AF65-F5344CB8AC3E}">
        <p14:creationId xmlns:p14="http://schemas.microsoft.com/office/powerpoint/2010/main" val="13643114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2433" y="201540"/>
            <a:ext cx="10403631" cy="832502"/>
          </a:xfrm>
        </p:spPr>
        <p:txBody>
          <a:bodyPr/>
          <a:lstStyle/>
          <a:p>
            <a:pPr algn="l"/>
            <a:r>
              <a:rPr lang="en-NZ" sz="4000" b="1" dirty="0" smtClean="0">
                <a:solidFill>
                  <a:srgbClr val="FFFF00"/>
                </a:solidFill>
              </a:rPr>
              <a:t>Issue 3: </a:t>
            </a:r>
            <a:r>
              <a:rPr lang="en-NZ" sz="4000" b="1" dirty="0">
                <a:solidFill>
                  <a:srgbClr val="FFFF00"/>
                </a:solidFill>
              </a:rPr>
              <a:t>Pay </a:t>
            </a:r>
            <a:r>
              <a:rPr lang="en-NZ" sz="4000" b="1" dirty="0" smtClean="0">
                <a:solidFill>
                  <a:srgbClr val="FFFF00"/>
                </a:solidFill>
              </a:rPr>
              <a:t>Dispersion</a:t>
            </a:r>
            <a:endParaRPr lang="en-NZ" sz="4000" b="1" dirty="0">
              <a:solidFill>
                <a:srgbClr val="FFFF00"/>
              </a:solidFill>
            </a:endParaRPr>
          </a:p>
        </p:txBody>
      </p:sp>
      <p:sp>
        <p:nvSpPr>
          <p:cNvPr id="3" name="Content Placeholder 2"/>
          <p:cNvSpPr>
            <a:spLocks noGrp="1"/>
          </p:cNvSpPr>
          <p:nvPr>
            <p:ph idx="1"/>
          </p:nvPr>
        </p:nvSpPr>
        <p:spPr>
          <a:xfrm>
            <a:off x="802433" y="1034042"/>
            <a:ext cx="10403631" cy="5501840"/>
          </a:xfrm>
        </p:spPr>
        <p:txBody>
          <a:bodyPr/>
          <a:lstStyle/>
          <a:p>
            <a:pPr marL="342900" indent="-342900">
              <a:spcBef>
                <a:spcPts val="600"/>
              </a:spcBef>
              <a:spcAft>
                <a:spcPts val="0"/>
              </a:spcAft>
              <a:buFont typeface="Arial" panose="020B0604020202020204" pitchFamily="34" charset="0"/>
              <a:buChar char="•"/>
            </a:pPr>
            <a:r>
              <a:rPr lang="en-NZ" dirty="0" smtClean="0">
                <a:solidFill>
                  <a:schemeClr val="bg1"/>
                </a:solidFill>
              </a:rPr>
              <a:t>Also referred to as pay variation or pay differentials. </a:t>
            </a:r>
          </a:p>
          <a:p>
            <a:pPr marL="342900" indent="-342900">
              <a:spcBef>
                <a:spcPts val="600"/>
              </a:spcBef>
              <a:spcAft>
                <a:spcPts val="0"/>
              </a:spcAft>
              <a:buFont typeface="Arial" panose="020B0604020202020204" pitchFamily="34" charset="0"/>
              <a:buChar char="•"/>
            </a:pPr>
            <a:r>
              <a:rPr lang="en-NZ" dirty="0" smtClean="0">
                <a:solidFill>
                  <a:schemeClr val="bg1"/>
                </a:solidFill>
              </a:rPr>
              <a:t>The primary focus of research on pay structures, particularly tournament variants  (steep pay differentials tied to relative rank rather than directly to performance)</a:t>
            </a:r>
          </a:p>
          <a:p>
            <a:pPr marL="342900" indent="-342900">
              <a:spcBef>
                <a:spcPts val="600"/>
              </a:spcBef>
              <a:spcAft>
                <a:spcPts val="0"/>
              </a:spcAft>
              <a:buFont typeface="Arial" panose="020B0604020202020204" pitchFamily="34" charset="0"/>
              <a:buChar char="•"/>
            </a:pPr>
            <a:r>
              <a:rPr lang="en-NZ" sz="2000" b="1" dirty="0">
                <a:solidFill>
                  <a:srgbClr val="FFFF00"/>
                </a:solidFill>
              </a:rPr>
              <a:t>The logic: tournaments motivate higher performance as people compete to move up the ranks, while attracting and retaining those who want to reach the top (Shaw 2014)</a:t>
            </a:r>
          </a:p>
          <a:p>
            <a:pPr marL="342900" indent="-342900">
              <a:spcBef>
                <a:spcPts val="600"/>
              </a:spcBef>
              <a:spcAft>
                <a:spcPts val="0"/>
              </a:spcAft>
              <a:buFont typeface="Arial" panose="020B0604020202020204" pitchFamily="34" charset="0"/>
              <a:buChar char="•"/>
            </a:pPr>
            <a:r>
              <a:rPr lang="en-NZ" sz="2000" dirty="0">
                <a:solidFill>
                  <a:schemeClr val="bg1"/>
                </a:solidFill>
              </a:rPr>
              <a:t>A fixed number of “winners” means that this is a competition based pay system that also reinforces organisational hierarchies.</a:t>
            </a:r>
          </a:p>
          <a:p>
            <a:pPr marL="342900" indent="-342900">
              <a:spcBef>
                <a:spcPts val="600"/>
              </a:spcBef>
              <a:spcAft>
                <a:spcPts val="0"/>
              </a:spcAft>
              <a:buFont typeface="Arial" panose="020B0604020202020204" pitchFamily="34" charset="0"/>
              <a:buChar char="•"/>
            </a:pPr>
            <a:r>
              <a:rPr lang="en-NZ" b="1" dirty="0" smtClean="0">
                <a:solidFill>
                  <a:srgbClr val="FFFF00"/>
                </a:solidFill>
              </a:rPr>
              <a:t>The wider the pay differences and the less linear these are up the hierarchy, the greater the motivation to perform to get promoted upwards. </a:t>
            </a:r>
            <a:r>
              <a:rPr lang="en-NZ" sz="2000" dirty="0">
                <a:solidFill>
                  <a:schemeClr val="bg1"/>
                </a:solidFill>
              </a:rPr>
              <a:t>This should lead to higher individual, team and thence organisational performance.</a:t>
            </a:r>
          </a:p>
          <a:p>
            <a:pPr marL="342900" indent="-342900">
              <a:spcBef>
                <a:spcPts val="600"/>
              </a:spcBef>
              <a:spcAft>
                <a:spcPts val="0"/>
              </a:spcAft>
              <a:buFont typeface="Arial" panose="020B0604020202020204" pitchFamily="34" charset="0"/>
              <a:buChar char="•"/>
            </a:pPr>
            <a:r>
              <a:rPr lang="en-NZ" sz="2800" b="1" dirty="0">
                <a:solidFill>
                  <a:schemeClr val="bg1"/>
                </a:solidFill>
              </a:rPr>
              <a:t>BUT DOES IT?      </a:t>
            </a:r>
            <a:r>
              <a:rPr lang="en-NZ" sz="2800" dirty="0">
                <a:solidFill>
                  <a:schemeClr val="bg1"/>
                </a:solidFill>
              </a:rPr>
              <a:t>A rather complex question!</a:t>
            </a:r>
          </a:p>
        </p:txBody>
      </p:sp>
    </p:spTree>
    <p:extLst>
      <p:ext uri="{BB962C8B-B14F-4D97-AF65-F5344CB8AC3E}">
        <p14:creationId xmlns:p14="http://schemas.microsoft.com/office/powerpoint/2010/main" val="3069374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randombar(horizontal)">
                                      <p:cBhvr>
                                        <p:cTn id="7" dur="500"/>
                                        <p:tgtEl>
                                          <p:spTgt spid="3">
                                            <p:bg/>
                                          </p:spTgt>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0" dur="500"/>
                                        <p:tgtEl>
                                          <p:spTgt spid="3">
                                            <p:txEl>
                                              <p:pRg st="0" end="0"/>
                                            </p:txEl>
                                          </p:spTgt>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8" dur="500"/>
                                        <p:tgtEl>
                                          <p:spTgt spid="3">
                                            <p:txEl>
                                              <p:pRg st="2" end="2"/>
                                            </p:txEl>
                                          </p:spTgt>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1" dur="500"/>
                                        <p:tgtEl>
                                          <p:spTgt spid="3">
                                            <p:txEl>
                                              <p:pRg st="3" end="3"/>
                                            </p:txEl>
                                          </p:spTgt>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4" dur="500"/>
                                        <p:tgtEl>
                                          <p:spTgt spid="3">
                                            <p:txEl>
                                              <p:pRg st="4" end="4"/>
                                            </p:txEl>
                                          </p:spTgt>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randombar(horizontal)">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242596"/>
            <a:ext cx="11176000" cy="1017037"/>
          </a:xfrm>
        </p:spPr>
        <p:txBody>
          <a:bodyPr/>
          <a:lstStyle/>
          <a:p>
            <a:pPr algn="l"/>
            <a:r>
              <a:rPr lang="en-NZ" sz="3200" dirty="0" smtClean="0"/>
              <a:t>Social and public media link it to executive greed and </a:t>
            </a:r>
            <a:r>
              <a:rPr lang="en-NZ" sz="3200" smtClean="0"/>
              <a:t>thence to social </a:t>
            </a:r>
            <a:r>
              <a:rPr lang="en-NZ" sz="3200" dirty="0" smtClean="0"/>
              <a:t>inequality and unrest</a:t>
            </a:r>
            <a:endParaRPr lang="en-NZ" sz="3200" dirty="0"/>
          </a:p>
        </p:txBody>
      </p:sp>
      <p:pic>
        <p:nvPicPr>
          <p:cNvPr id="11" name="Content Placeholder 10"/>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6008914" y="1446423"/>
            <a:ext cx="5675086" cy="4898393"/>
          </a:xfrm>
        </p:spPr>
      </p:pic>
      <p:pic>
        <p:nvPicPr>
          <p:cNvPr id="10" name="Content Placeholder 9"/>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08000" y="1446423"/>
            <a:ext cx="5233436" cy="4898393"/>
          </a:xfrm>
        </p:spPr>
      </p:pic>
    </p:spTree>
    <p:extLst>
      <p:ext uri="{BB962C8B-B14F-4D97-AF65-F5344CB8AC3E}">
        <p14:creationId xmlns:p14="http://schemas.microsoft.com/office/powerpoint/2010/main" val="6230222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9796" y="201540"/>
            <a:ext cx="10758196" cy="832502"/>
          </a:xfrm>
        </p:spPr>
        <p:txBody>
          <a:bodyPr/>
          <a:lstStyle/>
          <a:p>
            <a:pPr algn="l"/>
            <a:r>
              <a:rPr lang="en-NZ" dirty="0" smtClean="0"/>
              <a:t>Recent Scholarly Publications</a:t>
            </a:r>
            <a:endParaRPr lang="en-NZ" dirty="0"/>
          </a:p>
        </p:txBody>
      </p:sp>
      <p:sp>
        <p:nvSpPr>
          <p:cNvPr id="3" name="Content Placeholder 2"/>
          <p:cNvSpPr>
            <a:spLocks noGrp="1"/>
          </p:cNvSpPr>
          <p:nvPr>
            <p:ph idx="1"/>
          </p:nvPr>
        </p:nvSpPr>
        <p:spPr>
          <a:xfrm>
            <a:off x="699796" y="1127560"/>
            <a:ext cx="10758196" cy="5306938"/>
          </a:xfrm>
        </p:spPr>
        <p:txBody>
          <a:bodyPr/>
          <a:lstStyle/>
          <a:p>
            <a:pPr marL="0" indent="0"/>
            <a:r>
              <a:rPr lang="en-NZ" sz="2800" dirty="0">
                <a:solidFill>
                  <a:srgbClr val="FFFF00"/>
                </a:solidFill>
              </a:rPr>
              <a:t>1. Merriman 2014 – reviews the research on tournament based pay dispersion &amp; working hours</a:t>
            </a:r>
          </a:p>
          <a:p>
            <a:pPr marL="342900" indent="-342900">
              <a:buFont typeface="Arial" panose="020B0604020202020204" pitchFamily="34" charset="0"/>
              <a:buChar char="•"/>
            </a:pPr>
            <a:r>
              <a:rPr lang="en-NZ" dirty="0" smtClean="0">
                <a:solidFill>
                  <a:srgbClr val="FFFF00"/>
                </a:solidFill>
              </a:rPr>
              <a:t>Observes that they create  ‘long work hours’ cultures (a ‘rat-race equilibrium’) of overwork at all levels, with stigma attached to those who work less than the norm </a:t>
            </a:r>
          </a:p>
          <a:p>
            <a:pPr marL="342900" indent="-342900">
              <a:buFont typeface="Arial" panose="020B0604020202020204" pitchFamily="34" charset="0"/>
              <a:buChar char="•"/>
            </a:pPr>
            <a:r>
              <a:rPr lang="en-NZ" dirty="0" smtClean="0">
                <a:solidFill>
                  <a:srgbClr val="FFFF00"/>
                </a:solidFill>
              </a:rPr>
              <a:t>Longer hours worked MAY increase employee performance BUT</a:t>
            </a:r>
          </a:p>
          <a:p>
            <a:pPr marL="342900" indent="-342900">
              <a:buFont typeface="Arial" panose="020B0604020202020204" pitchFamily="34" charset="0"/>
              <a:buChar char="•"/>
            </a:pPr>
            <a:r>
              <a:rPr lang="en-NZ" dirty="0" smtClean="0">
                <a:solidFill>
                  <a:srgbClr val="FFFF00"/>
                </a:solidFill>
              </a:rPr>
              <a:t>They also increase stress levels, burnout, and work-life imbalance (plus voluntary turnover among those with little chance of winning or who have topped out) </a:t>
            </a:r>
            <a:endParaRPr lang="en-NZ" dirty="0">
              <a:solidFill>
                <a:srgbClr val="FFFF00"/>
              </a:solidFill>
            </a:endParaRPr>
          </a:p>
          <a:p>
            <a:pPr marL="342900" indent="-342900">
              <a:buFont typeface="Arial" panose="020B0604020202020204" pitchFamily="34" charset="0"/>
              <a:buChar char="•"/>
            </a:pPr>
            <a:r>
              <a:rPr lang="en-NZ" dirty="0" smtClean="0">
                <a:solidFill>
                  <a:srgbClr val="FFFF00"/>
                </a:solidFill>
              </a:rPr>
              <a:t>Paradox: The longer you stay, the harder it is to leave! (sunk cost loss aversion)</a:t>
            </a:r>
            <a:endParaRPr lang="en-NZ" dirty="0">
              <a:solidFill>
                <a:srgbClr val="FFFF00"/>
              </a:solidFill>
            </a:endParaRPr>
          </a:p>
        </p:txBody>
      </p:sp>
    </p:spTree>
    <p:extLst>
      <p:ext uri="{BB962C8B-B14F-4D97-AF65-F5344CB8AC3E}">
        <p14:creationId xmlns:p14="http://schemas.microsoft.com/office/powerpoint/2010/main" val="19310290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8457" y="245922"/>
            <a:ext cx="10674221" cy="969817"/>
          </a:xfrm>
        </p:spPr>
        <p:txBody>
          <a:bodyPr/>
          <a:lstStyle/>
          <a:p>
            <a:pPr algn="l"/>
            <a:r>
              <a:rPr lang="en-NZ" dirty="0" smtClean="0"/>
              <a:t>2. </a:t>
            </a:r>
            <a:r>
              <a:rPr lang="en-NZ" dirty="0" err="1" smtClean="0"/>
              <a:t>Downes</a:t>
            </a:r>
            <a:r>
              <a:rPr lang="en-NZ" dirty="0" smtClean="0"/>
              <a:t> &amp; Choi (2014)</a:t>
            </a:r>
            <a:endParaRPr lang="en-NZ" dirty="0"/>
          </a:p>
        </p:txBody>
      </p:sp>
      <p:sp>
        <p:nvSpPr>
          <p:cNvPr id="3" name="Content Placeholder 2"/>
          <p:cNvSpPr>
            <a:spLocks noGrp="1"/>
          </p:cNvSpPr>
          <p:nvPr>
            <p:ph idx="1"/>
          </p:nvPr>
        </p:nvSpPr>
        <p:spPr>
          <a:xfrm>
            <a:off x="718457" y="1361212"/>
            <a:ext cx="10674221" cy="5134841"/>
          </a:xfrm>
        </p:spPr>
        <p:txBody>
          <a:bodyPr/>
          <a:lstStyle/>
          <a:p>
            <a:pPr marL="342900" indent="-342900">
              <a:buFontTx/>
              <a:buChar char="-"/>
            </a:pPr>
            <a:r>
              <a:rPr lang="en-NZ" dirty="0" smtClean="0">
                <a:solidFill>
                  <a:srgbClr val="FFFF00"/>
                </a:solidFill>
              </a:rPr>
              <a:t>A systematic review of the research on different forms of pay dispersion and how employees react to them.</a:t>
            </a:r>
          </a:p>
          <a:p>
            <a:pPr marL="342900" indent="-342900">
              <a:buFontTx/>
              <a:buChar char="-"/>
            </a:pPr>
            <a:r>
              <a:rPr lang="en-NZ" dirty="0" smtClean="0">
                <a:solidFill>
                  <a:srgbClr val="FFFF00"/>
                </a:solidFill>
              </a:rPr>
              <a:t>They note mixed results re the link to organisational performance – some positive, some negative</a:t>
            </a:r>
          </a:p>
          <a:p>
            <a:pPr marL="342900" indent="-342900">
              <a:buFontTx/>
              <a:buChar char="-"/>
            </a:pPr>
            <a:r>
              <a:rPr lang="en-NZ" dirty="0" smtClean="0">
                <a:solidFill>
                  <a:srgbClr val="FFFF00"/>
                </a:solidFill>
              </a:rPr>
              <a:t>Both horizontal &amp; vertical pay </a:t>
            </a:r>
            <a:r>
              <a:rPr lang="en-NZ" dirty="0">
                <a:solidFill>
                  <a:srgbClr val="FFFF00"/>
                </a:solidFill>
              </a:rPr>
              <a:t>dispersion </a:t>
            </a:r>
            <a:r>
              <a:rPr lang="en-NZ" dirty="0" smtClean="0">
                <a:solidFill>
                  <a:srgbClr val="FFFF00"/>
                </a:solidFill>
              </a:rPr>
              <a:t>effectiveness depends on four specific contingencies:</a:t>
            </a:r>
          </a:p>
          <a:p>
            <a:pPr marL="457200" indent="-457200">
              <a:buFont typeface="+mj-lt"/>
              <a:buAutoNum type="arabicPeriod"/>
            </a:pPr>
            <a:r>
              <a:rPr lang="en-NZ" b="1" dirty="0" smtClean="0">
                <a:solidFill>
                  <a:schemeClr val="bg1"/>
                </a:solidFill>
              </a:rPr>
              <a:t>Employees work independently of each other</a:t>
            </a:r>
          </a:p>
          <a:p>
            <a:pPr marL="457200" indent="-457200">
              <a:buFont typeface="+mj-lt"/>
              <a:buAutoNum type="arabicPeriod"/>
            </a:pPr>
            <a:r>
              <a:rPr lang="en-NZ" b="1" dirty="0" smtClean="0">
                <a:solidFill>
                  <a:schemeClr val="bg1"/>
                </a:solidFill>
              </a:rPr>
              <a:t>The pay system is seen as legitimate by employees</a:t>
            </a:r>
          </a:p>
          <a:p>
            <a:pPr marL="457200" indent="-457200">
              <a:buFont typeface="+mj-lt"/>
              <a:buAutoNum type="arabicPeriod"/>
            </a:pPr>
            <a:r>
              <a:rPr lang="en-NZ" b="1" dirty="0" smtClean="0">
                <a:solidFill>
                  <a:schemeClr val="bg1"/>
                </a:solidFill>
              </a:rPr>
              <a:t>It is well communicated and looks transparent &amp; fair</a:t>
            </a:r>
          </a:p>
          <a:p>
            <a:pPr marL="457200" indent="-457200">
              <a:buFont typeface="+mj-lt"/>
              <a:buAutoNum type="arabicPeriod"/>
            </a:pPr>
            <a:r>
              <a:rPr lang="en-NZ" b="1" dirty="0" smtClean="0">
                <a:solidFill>
                  <a:schemeClr val="bg1"/>
                </a:solidFill>
              </a:rPr>
              <a:t>Pay differences appear closely linked to actual performance (as opposed to seniority, favouritism or political game playing)</a:t>
            </a:r>
          </a:p>
          <a:p>
            <a:pPr marL="457200" indent="-457200">
              <a:buFont typeface="+mj-lt"/>
              <a:buAutoNum type="arabicPeriod"/>
            </a:pPr>
            <a:endParaRPr lang="en-NZ" dirty="0" smtClean="0"/>
          </a:p>
          <a:p>
            <a:pPr marL="457200" indent="-457200">
              <a:buFont typeface="+mj-lt"/>
              <a:buAutoNum type="arabicPeriod"/>
            </a:pPr>
            <a:endParaRPr lang="en-NZ" dirty="0" smtClean="0"/>
          </a:p>
          <a:p>
            <a:pPr marL="342900" indent="-342900">
              <a:buFontTx/>
              <a:buChar char="-"/>
            </a:pPr>
            <a:endParaRPr lang="en-NZ" dirty="0" smtClean="0"/>
          </a:p>
          <a:p>
            <a:pPr marL="342900" indent="-342900">
              <a:buFontTx/>
              <a:buChar char="-"/>
            </a:pPr>
            <a:endParaRPr lang="en-NZ" dirty="0" smtClean="0"/>
          </a:p>
          <a:p>
            <a:pPr marL="342900" indent="-342900">
              <a:buFontTx/>
              <a:buChar char="-"/>
            </a:pPr>
            <a:endParaRPr lang="en-NZ" dirty="0"/>
          </a:p>
        </p:txBody>
      </p:sp>
    </p:spTree>
    <p:extLst>
      <p:ext uri="{BB962C8B-B14F-4D97-AF65-F5344CB8AC3E}">
        <p14:creationId xmlns:p14="http://schemas.microsoft.com/office/powerpoint/2010/main" val="27740606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7118" y="175903"/>
            <a:ext cx="10776858" cy="747044"/>
          </a:xfrm>
        </p:spPr>
        <p:txBody>
          <a:bodyPr/>
          <a:lstStyle/>
          <a:p>
            <a:pPr algn="l"/>
            <a:r>
              <a:rPr lang="en-NZ" dirty="0" smtClean="0"/>
              <a:t>Pay dispersion conclusions?</a:t>
            </a:r>
            <a:endParaRPr lang="en-NZ" dirty="0"/>
          </a:p>
        </p:txBody>
      </p:sp>
      <p:sp>
        <p:nvSpPr>
          <p:cNvPr id="3" name="Content Placeholder 2"/>
          <p:cNvSpPr>
            <a:spLocks noGrp="1"/>
          </p:cNvSpPr>
          <p:nvPr>
            <p:ph idx="1"/>
          </p:nvPr>
        </p:nvSpPr>
        <p:spPr>
          <a:xfrm>
            <a:off x="737118" y="922950"/>
            <a:ext cx="10776858" cy="5573103"/>
          </a:xfrm>
        </p:spPr>
        <p:txBody>
          <a:bodyPr/>
          <a:lstStyle/>
          <a:p>
            <a:pPr marL="342900" indent="-342900">
              <a:buFont typeface="Arial" panose="020B0604020202020204" pitchFamily="34" charset="0"/>
              <a:buChar char="•"/>
            </a:pPr>
            <a:r>
              <a:rPr lang="en-NZ" sz="2800" dirty="0" smtClean="0">
                <a:solidFill>
                  <a:schemeClr val="bg1"/>
                </a:solidFill>
              </a:rPr>
              <a:t>Legitimacy and equity perceptions are everything! </a:t>
            </a:r>
          </a:p>
          <a:p>
            <a:pPr marL="342900" indent="-342900">
              <a:buFont typeface="Arial" panose="020B0604020202020204" pitchFamily="34" charset="0"/>
              <a:buChar char="•"/>
            </a:pPr>
            <a:r>
              <a:rPr lang="en-NZ" sz="2800" dirty="0" smtClean="0">
                <a:solidFill>
                  <a:schemeClr val="bg1"/>
                </a:solidFill>
              </a:rPr>
              <a:t>If people come to believe that winning through performance is not possible and or that others have unfairly succeeded,  INEQUITY perceptions will form. </a:t>
            </a:r>
          </a:p>
          <a:p>
            <a:pPr marL="342900" indent="-342900">
              <a:buFont typeface="Arial" panose="020B0604020202020204" pitchFamily="34" charset="0"/>
              <a:buChar char="•"/>
            </a:pPr>
            <a:r>
              <a:rPr lang="en-NZ" sz="2800" dirty="0" smtClean="0">
                <a:solidFill>
                  <a:schemeClr val="bg1"/>
                </a:solidFill>
              </a:rPr>
              <a:t>Unlike some older motivation theories, Equity Theory mostly holds true – people are motivated to restore equity if they feel under rewarded for their efforts relative to others. </a:t>
            </a:r>
          </a:p>
          <a:p>
            <a:pPr marL="342900" indent="-342900">
              <a:buFont typeface="Arial" panose="020B0604020202020204" pitchFamily="34" charset="0"/>
              <a:buChar char="•"/>
            </a:pPr>
            <a:r>
              <a:rPr lang="en-NZ" sz="2800" dirty="0" smtClean="0">
                <a:solidFill>
                  <a:schemeClr val="bg1"/>
                </a:solidFill>
              </a:rPr>
              <a:t>The more the perceived inequity, the stronger the motivation to restore it.</a:t>
            </a:r>
          </a:p>
          <a:p>
            <a:pPr marL="342900" indent="-342900">
              <a:buFont typeface="Arial" panose="020B0604020202020204" pitchFamily="34" charset="0"/>
              <a:buChar char="•"/>
            </a:pPr>
            <a:r>
              <a:rPr lang="en-NZ" sz="2800" dirty="0" smtClean="0">
                <a:solidFill>
                  <a:schemeClr val="bg1"/>
                </a:solidFill>
              </a:rPr>
              <a:t>Strategies to restore equity include: reduction of effort (demotivation), disengagement, industrial / collective action, sabotage, theft, and voluntary turnover. </a:t>
            </a:r>
          </a:p>
        </p:txBody>
      </p:sp>
    </p:spTree>
    <p:extLst>
      <p:ext uri="{BB962C8B-B14F-4D97-AF65-F5344CB8AC3E}">
        <p14:creationId xmlns:p14="http://schemas.microsoft.com/office/powerpoint/2010/main" val="25669635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34482" y="379486"/>
            <a:ext cx="10758196" cy="865188"/>
          </a:xfrm>
        </p:spPr>
        <p:txBody>
          <a:bodyPr/>
          <a:lstStyle/>
          <a:p>
            <a:pPr algn="ctr" eaLnBrk="1" hangingPunct="1"/>
            <a:r>
              <a:rPr lang="en-NZ" altLang="en-US" smtClean="0"/>
              <a:t>Outline</a:t>
            </a:r>
            <a:endParaRPr lang="en-AU" altLang="en-US" smtClean="0"/>
          </a:p>
        </p:txBody>
      </p:sp>
      <p:sp>
        <p:nvSpPr>
          <p:cNvPr id="3075" name="Rectangle 3"/>
          <p:cNvSpPr>
            <a:spLocks noGrp="1" noChangeArrowheads="1"/>
          </p:cNvSpPr>
          <p:nvPr>
            <p:ph type="body" idx="1"/>
          </p:nvPr>
        </p:nvSpPr>
        <p:spPr>
          <a:xfrm>
            <a:off x="634482" y="1520890"/>
            <a:ext cx="10758196" cy="4830706"/>
          </a:xfrm>
        </p:spPr>
        <p:txBody>
          <a:bodyPr/>
          <a:lstStyle/>
          <a:p>
            <a:pPr marL="457201" indent="-457201" eaLnBrk="1" hangingPunct="1"/>
            <a:r>
              <a:rPr lang="en-NZ" altLang="en-US" sz="3200" dirty="0">
                <a:solidFill>
                  <a:srgbClr val="FFFF00"/>
                </a:solidFill>
                <a:latin typeface="Arial" panose="020B0604020202020204" pitchFamily="34" charset="0"/>
              </a:rPr>
              <a:t>My talk today outlines the latest international research on </a:t>
            </a:r>
            <a:r>
              <a:rPr lang="en-NZ" altLang="en-US" sz="3200" dirty="0" smtClean="0">
                <a:solidFill>
                  <a:srgbClr val="FFFF00"/>
                </a:solidFill>
                <a:latin typeface="Arial" panose="020B0604020202020204" pitchFamily="34" charset="0"/>
              </a:rPr>
              <a:t>three </a:t>
            </a:r>
            <a:r>
              <a:rPr lang="en-NZ" altLang="en-US" sz="3200" dirty="0">
                <a:solidFill>
                  <a:srgbClr val="FFFF00"/>
                </a:solidFill>
                <a:latin typeface="Arial" panose="020B0604020202020204" pitchFamily="34" charset="0"/>
              </a:rPr>
              <a:t>areas relevant to the conference theme of rewards and total rewards:</a:t>
            </a:r>
          </a:p>
          <a:p>
            <a:pPr marL="457201" indent="-457201" eaLnBrk="1" hangingPunct="1">
              <a:buFontTx/>
              <a:buAutoNum type="arabicPeriod"/>
            </a:pPr>
            <a:r>
              <a:rPr lang="en-NZ" altLang="en-US" sz="3200" dirty="0">
                <a:solidFill>
                  <a:srgbClr val="FFFF00"/>
                </a:solidFill>
                <a:latin typeface="Arial" panose="020B0604020202020204" pitchFamily="34" charset="0"/>
              </a:rPr>
              <a:t>Linking rewards </a:t>
            </a:r>
            <a:r>
              <a:rPr lang="en-NZ" altLang="en-US" sz="3200" dirty="0" smtClean="0">
                <a:solidFill>
                  <a:srgbClr val="FFFF00"/>
                </a:solidFill>
                <a:latin typeface="Arial" panose="020B0604020202020204" pitchFamily="34" charset="0"/>
              </a:rPr>
              <a:t>to employee performance outcomes</a:t>
            </a:r>
            <a:endParaRPr lang="en-NZ" altLang="en-US" sz="3200" dirty="0">
              <a:solidFill>
                <a:srgbClr val="FFFF00"/>
              </a:solidFill>
              <a:latin typeface="Arial" panose="020B0604020202020204" pitchFamily="34" charset="0"/>
            </a:endParaRPr>
          </a:p>
          <a:p>
            <a:pPr marL="457201" indent="-457201" eaLnBrk="1" hangingPunct="1">
              <a:buFontTx/>
              <a:buAutoNum type="arabicPeriod"/>
            </a:pPr>
            <a:r>
              <a:rPr lang="en-NZ" altLang="en-US" sz="3200" dirty="0">
                <a:solidFill>
                  <a:srgbClr val="FFFF00"/>
                </a:solidFill>
                <a:latin typeface="Arial" panose="020B0604020202020204" pitchFamily="34" charset="0"/>
              </a:rPr>
              <a:t>How </a:t>
            </a:r>
            <a:r>
              <a:rPr lang="en-NZ" altLang="en-US" sz="3200" dirty="0" smtClean="0">
                <a:solidFill>
                  <a:srgbClr val="FFFF00"/>
                </a:solidFill>
                <a:latin typeface="Arial" panose="020B0604020202020204" pitchFamily="34" charset="0"/>
              </a:rPr>
              <a:t>to </a:t>
            </a:r>
            <a:r>
              <a:rPr lang="en-NZ" altLang="en-US" sz="3200" dirty="0">
                <a:solidFill>
                  <a:srgbClr val="FFFF00"/>
                </a:solidFill>
                <a:latin typeface="Arial" panose="020B0604020202020204" pitchFamily="34" charset="0"/>
              </a:rPr>
              <a:t>use rewards to incentivise team and individual performance</a:t>
            </a:r>
          </a:p>
          <a:p>
            <a:pPr marL="457201" indent="-457201" eaLnBrk="1" hangingPunct="1">
              <a:buFontTx/>
              <a:buAutoNum type="arabicPeriod"/>
            </a:pPr>
            <a:r>
              <a:rPr lang="en-NZ" altLang="en-US" sz="3200" dirty="0">
                <a:solidFill>
                  <a:srgbClr val="FFFF00"/>
                </a:solidFill>
                <a:latin typeface="Arial" panose="020B0604020202020204" pitchFamily="34" charset="0"/>
              </a:rPr>
              <a:t>The impact that pay dispersion has on employees, and how this might be </a:t>
            </a:r>
            <a:r>
              <a:rPr lang="en-NZ" altLang="en-US" sz="3200" dirty="0" smtClean="0">
                <a:solidFill>
                  <a:srgbClr val="FFFF00"/>
                </a:solidFill>
                <a:latin typeface="Arial" panose="020B0604020202020204" pitchFamily="34" charset="0"/>
              </a:rPr>
              <a:t>managed</a:t>
            </a:r>
            <a:endParaRPr lang="en-NZ" altLang="en-US" sz="3200" dirty="0">
              <a:solidFill>
                <a:srgbClr val="FFFF00"/>
              </a:solidFill>
              <a:latin typeface="Arial" panose="020B0604020202020204" pitchFamily="34" charset="0"/>
            </a:endParaRPr>
          </a:p>
        </p:txBody>
      </p:sp>
    </p:spTree>
    <p:extLst>
      <p:ext uri="{BB962C8B-B14F-4D97-AF65-F5344CB8AC3E}">
        <p14:creationId xmlns:p14="http://schemas.microsoft.com/office/powerpoint/2010/main" val="29007889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5739" y="252817"/>
            <a:ext cx="10338318" cy="969817"/>
          </a:xfrm>
        </p:spPr>
        <p:txBody>
          <a:bodyPr/>
          <a:lstStyle/>
          <a:p>
            <a:pPr algn="l"/>
            <a:r>
              <a:rPr lang="en-NZ" dirty="0" smtClean="0"/>
              <a:t>Final thoughts</a:t>
            </a:r>
            <a:endParaRPr lang="en-NZ" dirty="0"/>
          </a:p>
        </p:txBody>
      </p:sp>
      <p:sp>
        <p:nvSpPr>
          <p:cNvPr id="3" name="Content Placeholder 2"/>
          <p:cNvSpPr>
            <a:spLocks noGrp="1"/>
          </p:cNvSpPr>
          <p:nvPr>
            <p:ph idx="1"/>
          </p:nvPr>
        </p:nvSpPr>
        <p:spPr>
          <a:xfrm>
            <a:off x="895739" y="1222634"/>
            <a:ext cx="10338317" cy="5273419"/>
          </a:xfrm>
        </p:spPr>
        <p:txBody>
          <a:bodyPr/>
          <a:lstStyle/>
          <a:p>
            <a:r>
              <a:rPr lang="en-NZ" dirty="0" smtClean="0">
                <a:solidFill>
                  <a:srgbClr val="FFFF00"/>
                </a:solidFill>
              </a:rPr>
              <a:t>1. Perceived equity is more important than equality!</a:t>
            </a:r>
          </a:p>
          <a:p>
            <a:r>
              <a:rPr lang="en-NZ" dirty="0" smtClean="0">
                <a:solidFill>
                  <a:srgbClr val="FFFF00"/>
                </a:solidFill>
              </a:rPr>
              <a:t>   Compressed or egalitarian rewards systems can lead to equal pay for unequal performance, thereby creating inequity issues </a:t>
            </a:r>
          </a:p>
          <a:p>
            <a:r>
              <a:rPr lang="en-NZ" dirty="0" smtClean="0">
                <a:solidFill>
                  <a:schemeClr val="bg1"/>
                </a:solidFill>
              </a:rPr>
              <a:t>2. BOTH extrinsic and intrinsic rewards are important. </a:t>
            </a:r>
          </a:p>
          <a:p>
            <a:r>
              <a:rPr lang="en-NZ" dirty="0" smtClean="0">
                <a:solidFill>
                  <a:schemeClr val="bg1"/>
                </a:solidFill>
              </a:rPr>
              <a:t>   But reality check for remuneration specialists - using the latter require us to get involved in job (re)design and management development. </a:t>
            </a:r>
          </a:p>
          <a:p>
            <a:r>
              <a:rPr lang="en-NZ" dirty="0" smtClean="0">
                <a:solidFill>
                  <a:srgbClr val="FFFF00"/>
                </a:solidFill>
              </a:rPr>
              <a:t>3. Pay dispersion systems based on standards based performance are preferable. Those based on subjective merit ratings can also work.</a:t>
            </a:r>
          </a:p>
          <a:p>
            <a:r>
              <a:rPr lang="en-NZ" dirty="0" smtClean="0">
                <a:solidFill>
                  <a:srgbClr val="FFFF00"/>
                </a:solidFill>
              </a:rPr>
              <a:t>    But subjective merit ratings using </a:t>
            </a:r>
            <a:r>
              <a:rPr lang="en-NZ" i="1" dirty="0" smtClean="0">
                <a:solidFill>
                  <a:srgbClr val="FFFF00"/>
                </a:solidFill>
              </a:rPr>
              <a:t>forced</a:t>
            </a:r>
            <a:r>
              <a:rPr lang="en-NZ" dirty="0" smtClean="0">
                <a:solidFill>
                  <a:srgbClr val="FFFF00"/>
                </a:solidFill>
              </a:rPr>
              <a:t> </a:t>
            </a:r>
            <a:r>
              <a:rPr lang="en-NZ" i="1" dirty="0" smtClean="0">
                <a:solidFill>
                  <a:srgbClr val="FFFF00"/>
                </a:solidFill>
              </a:rPr>
              <a:t>grading (</a:t>
            </a:r>
            <a:r>
              <a:rPr lang="en-NZ" dirty="0" smtClean="0">
                <a:solidFill>
                  <a:srgbClr val="FFFF00"/>
                </a:solidFill>
              </a:rPr>
              <a:t>restricting the number of winners to a pre-determined % and requiring a fixed % to fail) are a VERY BAD IDEA !!!</a:t>
            </a:r>
          </a:p>
          <a:p>
            <a:r>
              <a:rPr lang="en-NZ" dirty="0" smtClean="0">
                <a:solidFill>
                  <a:srgbClr val="FFFF00"/>
                </a:solidFill>
              </a:rPr>
              <a:t>4. </a:t>
            </a:r>
            <a:r>
              <a:rPr lang="en-NZ" dirty="0" smtClean="0">
                <a:solidFill>
                  <a:schemeClr val="bg1"/>
                </a:solidFill>
              </a:rPr>
              <a:t>Employees develop their relationship with a total reward system over time. Stability in the system is important.</a:t>
            </a:r>
          </a:p>
          <a:p>
            <a:endParaRPr lang="en-NZ" dirty="0"/>
          </a:p>
        </p:txBody>
      </p:sp>
    </p:spTree>
    <p:extLst>
      <p:ext uri="{BB962C8B-B14F-4D97-AF65-F5344CB8AC3E}">
        <p14:creationId xmlns:p14="http://schemas.microsoft.com/office/powerpoint/2010/main" val="1316595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randombar(horizontal)">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2" dur="500"/>
                                        <p:tgtEl>
                                          <p:spTgt spid="3">
                                            <p:txEl>
                                              <p:pRg st="0" end="0"/>
                                            </p:txEl>
                                          </p:spTgt>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randombar(horizontal)">
                                      <p:cBhvr>
                                        <p:cTn id="20" dur="500"/>
                                        <p:tgtEl>
                                          <p:spTgt spid="3">
                                            <p:txEl>
                                              <p:pRg st="2" end="2"/>
                                            </p:txEl>
                                          </p:spTgt>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3" dur="5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8" dur="500"/>
                                        <p:tgtEl>
                                          <p:spTgt spid="3">
                                            <p:txEl>
                                              <p:pRg st="4" end="4"/>
                                            </p:txEl>
                                          </p:spTgt>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randombar(horizontal)">
                                      <p:cBhvr>
                                        <p:cTn id="31" dur="500"/>
                                        <p:tgtEl>
                                          <p:spTgt spid="3">
                                            <p:txEl>
                                              <p:pRg st="5" end="5"/>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4" presetClass="entr" presetSubtype="10" fill="hold" grpId="0" nodeType="click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Effect transition="in" filter="randombar(horizontal)">
                                      <p:cBhvr>
                                        <p:cTn id="36"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a:xfrm>
            <a:off x="606490" y="410547"/>
            <a:ext cx="10982130" cy="979714"/>
          </a:xfrm>
        </p:spPr>
        <p:txBody>
          <a:bodyPr/>
          <a:lstStyle/>
          <a:p>
            <a:pPr algn="l" eaLnBrk="1" hangingPunct="1">
              <a:defRPr/>
            </a:pPr>
            <a:r>
              <a:rPr lang="en-NZ" sz="3600" dirty="0" smtClean="0">
                <a:solidFill>
                  <a:srgbClr val="FFFF00"/>
                </a:solidFill>
              </a:rPr>
              <a:t>Best practices? (the application of common sense!)</a:t>
            </a:r>
          </a:p>
        </p:txBody>
      </p:sp>
      <p:sp>
        <p:nvSpPr>
          <p:cNvPr id="26627" name="Rectangle 3"/>
          <p:cNvSpPr>
            <a:spLocks noGrp="1" noChangeArrowheads="1"/>
          </p:cNvSpPr>
          <p:nvPr>
            <p:ph type="body" idx="1"/>
          </p:nvPr>
        </p:nvSpPr>
        <p:spPr>
          <a:xfrm>
            <a:off x="606490" y="1539551"/>
            <a:ext cx="10982130" cy="4851724"/>
          </a:xfrm>
        </p:spPr>
        <p:txBody>
          <a:bodyPr/>
          <a:lstStyle/>
          <a:p>
            <a:pPr eaLnBrk="1" hangingPunct="1">
              <a:lnSpc>
                <a:spcPct val="90000"/>
              </a:lnSpc>
              <a:buFontTx/>
              <a:buNone/>
            </a:pPr>
            <a:r>
              <a:rPr lang="en-NZ" altLang="en-US" sz="2800" dirty="0" smtClean="0">
                <a:solidFill>
                  <a:schemeClr val="bg1"/>
                </a:solidFill>
              </a:rPr>
              <a:t>In addition to transparency and equity, make sure that …</a:t>
            </a:r>
          </a:p>
          <a:p>
            <a:pPr marL="514350" indent="-514350" eaLnBrk="1" hangingPunct="1">
              <a:lnSpc>
                <a:spcPct val="90000"/>
              </a:lnSpc>
              <a:buFont typeface="+mj-lt"/>
              <a:buAutoNum type="arabicPeriod"/>
            </a:pPr>
            <a:r>
              <a:rPr lang="en-GB" altLang="en-US" sz="2800" dirty="0" smtClean="0">
                <a:solidFill>
                  <a:schemeClr val="bg1"/>
                </a:solidFill>
              </a:rPr>
              <a:t>The behaviour rewarded is actually what is wanted by managers</a:t>
            </a:r>
          </a:p>
          <a:p>
            <a:pPr marL="514350" indent="-514350" eaLnBrk="1" hangingPunct="1">
              <a:lnSpc>
                <a:spcPct val="90000"/>
              </a:lnSpc>
              <a:buFont typeface="+mj-lt"/>
              <a:buAutoNum type="arabicPeriod"/>
            </a:pPr>
            <a:r>
              <a:rPr lang="en-GB" altLang="en-US" sz="2800" dirty="0" smtClean="0">
                <a:solidFill>
                  <a:schemeClr val="bg1"/>
                </a:solidFill>
              </a:rPr>
              <a:t>The rewards offered by management are actually wanted by employees and at a level that will satisfy a need</a:t>
            </a:r>
          </a:p>
          <a:p>
            <a:pPr marL="514350" indent="-514350" eaLnBrk="1" hangingPunct="1">
              <a:lnSpc>
                <a:spcPct val="90000"/>
              </a:lnSpc>
              <a:buFont typeface="+mj-lt"/>
              <a:buAutoNum type="arabicPeriod"/>
            </a:pPr>
            <a:r>
              <a:rPr lang="en-GB" altLang="en-US" sz="2800" dirty="0" smtClean="0">
                <a:solidFill>
                  <a:schemeClr val="bg1"/>
                </a:solidFill>
              </a:rPr>
              <a:t>Employees trust that management will deliver the rewards offered if they do what is required (so no goal-post shifting!)</a:t>
            </a:r>
          </a:p>
          <a:p>
            <a:pPr marL="514350" indent="-514350" eaLnBrk="1" hangingPunct="1">
              <a:lnSpc>
                <a:spcPct val="90000"/>
              </a:lnSpc>
              <a:buFont typeface="+mj-lt"/>
              <a:buAutoNum type="arabicPeriod"/>
            </a:pPr>
            <a:r>
              <a:rPr lang="en-GB" altLang="en-US" sz="2800" dirty="0" smtClean="0">
                <a:solidFill>
                  <a:schemeClr val="bg1"/>
                </a:solidFill>
              </a:rPr>
              <a:t>Employees believe they can achieve the performance goals set (stretch goals, not aspirational ones!)</a:t>
            </a:r>
            <a:endParaRPr lang="en-GB" altLang="en-US" dirty="0">
              <a:solidFill>
                <a:schemeClr val="bg1"/>
              </a:solidFill>
            </a:endParaRPr>
          </a:p>
          <a:p>
            <a:pPr marL="514350" indent="-514350" eaLnBrk="1" hangingPunct="1">
              <a:lnSpc>
                <a:spcPct val="90000"/>
              </a:lnSpc>
              <a:buFont typeface="+mj-lt"/>
              <a:buAutoNum type="arabicPeriod"/>
            </a:pPr>
            <a:r>
              <a:rPr lang="en-GB" altLang="en-US" sz="2800" dirty="0" smtClean="0">
                <a:solidFill>
                  <a:schemeClr val="bg1"/>
                </a:solidFill>
              </a:rPr>
              <a:t>Performance measures </a:t>
            </a:r>
            <a:r>
              <a:rPr lang="en-GB" altLang="en-US" sz="2800" smtClean="0">
                <a:solidFill>
                  <a:schemeClr val="bg1"/>
                </a:solidFill>
              </a:rPr>
              <a:t>are understood and </a:t>
            </a:r>
            <a:r>
              <a:rPr lang="en-GB" altLang="en-US" sz="2800" dirty="0" smtClean="0">
                <a:solidFill>
                  <a:schemeClr val="bg1"/>
                </a:solidFill>
              </a:rPr>
              <a:t>can be defended.</a:t>
            </a: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61249" y="5635690"/>
            <a:ext cx="1455575" cy="904875"/>
          </a:xfrm>
          <a:prstGeom prst="rect">
            <a:avLst/>
          </a:prstGeom>
        </p:spPr>
      </p:pic>
    </p:spTree>
    <p:extLst>
      <p:ext uri="{BB962C8B-B14F-4D97-AF65-F5344CB8AC3E}">
        <p14:creationId xmlns:p14="http://schemas.microsoft.com/office/powerpoint/2010/main" val="30606410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0424" y="311730"/>
            <a:ext cx="10198360" cy="1031877"/>
          </a:xfrm>
        </p:spPr>
        <p:txBody>
          <a:bodyPr/>
          <a:lstStyle/>
          <a:p>
            <a:pPr algn="l"/>
            <a:r>
              <a:rPr lang="en-NZ" sz="3200" dirty="0" smtClean="0"/>
              <a:t>Sources – email me at </a:t>
            </a:r>
            <a:r>
              <a:rPr lang="en-NZ" sz="3200" dirty="0" smtClean="0">
                <a:hlinkClick r:id="rId2"/>
              </a:rPr>
              <a:t>keith.macky@aut.ac.nz</a:t>
            </a:r>
            <a:r>
              <a:rPr lang="en-NZ" sz="3200" dirty="0" smtClean="0"/>
              <a:t>  if you cant access them and want copies</a:t>
            </a:r>
            <a:endParaRPr lang="en-NZ" sz="3200" dirty="0"/>
          </a:p>
        </p:txBody>
      </p:sp>
      <p:sp>
        <p:nvSpPr>
          <p:cNvPr id="3" name="Content Placeholder 2"/>
          <p:cNvSpPr>
            <a:spLocks noGrp="1"/>
          </p:cNvSpPr>
          <p:nvPr>
            <p:ph idx="1"/>
          </p:nvPr>
        </p:nvSpPr>
        <p:spPr>
          <a:xfrm>
            <a:off x="830424" y="1483567"/>
            <a:ext cx="10198360" cy="5012483"/>
          </a:xfrm>
        </p:spPr>
        <p:txBody>
          <a:bodyPr/>
          <a:lstStyle/>
          <a:p>
            <a:r>
              <a:rPr lang="en-NZ" sz="1800" dirty="0" err="1" smtClean="0">
                <a:solidFill>
                  <a:schemeClr val="bg1"/>
                </a:solidFill>
              </a:rPr>
              <a:t>Cerasoli</a:t>
            </a:r>
            <a:r>
              <a:rPr lang="en-NZ" sz="1800" dirty="0" smtClean="0">
                <a:solidFill>
                  <a:schemeClr val="bg1"/>
                </a:solidFill>
              </a:rPr>
              <a:t> CP, </a:t>
            </a:r>
            <a:r>
              <a:rPr lang="en-NZ" sz="1800" dirty="0" err="1" smtClean="0">
                <a:solidFill>
                  <a:schemeClr val="bg1"/>
                </a:solidFill>
              </a:rPr>
              <a:t>Nicklin</a:t>
            </a:r>
            <a:r>
              <a:rPr lang="en-NZ" sz="1800" dirty="0" smtClean="0">
                <a:solidFill>
                  <a:schemeClr val="bg1"/>
                </a:solidFill>
              </a:rPr>
              <a:t> JM &amp; Ford MT (2014). Intrinsic motivation and extrinsic rewards jointly predict performance: a 40-year meta-analysis. Psychological Bulletin, 4, 980-1008.</a:t>
            </a:r>
          </a:p>
          <a:p>
            <a:r>
              <a:rPr lang="en-NZ" sz="1800" dirty="0" err="1" smtClean="0">
                <a:solidFill>
                  <a:schemeClr val="bg1"/>
                </a:solidFill>
              </a:rPr>
              <a:t>Downes</a:t>
            </a:r>
            <a:r>
              <a:rPr lang="en-NZ" sz="1800" dirty="0" smtClean="0">
                <a:solidFill>
                  <a:schemeClr val="bg1"/>
                </a:solidFill>
              </a:rPr>
              <a:t>, PE &amp; Choi D (2014). Employee reactions to pay dispersion: a typology of existing research. </a:t>
            </a:r>
            <a:r>
              <a:rPr lang="en-NZ" sz="1800" i="1" dirty="0" smtClean="0">
                <a:solidFill>
                  <a:schemeClr val="bg1"/>
                </a:solidFill>
              </a:rPr>
              <a:t>Human Resource Management Review</a:t>
            </a:r>
            <a:r>
              <a:rPr lang="en-NZ" sz="1800" dirty="0" smtClean="0">
                <a:solidFill>
                  <a:schemeClr val="bg1"/>
                </a:solidFill>
              </a:rPr>
              <a:t>, 24, 53-66.</a:t>
            </a:r>
          </a:p>
          <a:p>
            <a:r>
              <a:rPr lang="en-NZ" sz="1800" dirty="0" err="1" smtClean="0">
                <a:solidFill>
                  <a:schemeClr val="bg1"/>
                </a:solidFill>
              </a:rPr>
              <a:t>Garbers</a:t>
            </a:r>
            <a:r>
              <a:rPr lang="en-NZ" sz="1800" dirty="0" smtClean="0">
                <a:solidFill>
                  <a:schemeClr val="bg1"/>
                </a:solidFill>
              </a:rPr>
              <a:t> Y &amp; </a:t>
            </a:r>
            <a:r>
              <a:rPr lang="en-NZ" sz="1800" dirty="0" err="1" smtClean="0">
                <a:solidFill>
                  <a:schemeClr val="bg1"/>
                </a:solidFill>
              </a:rPr>
              <a:t>Konradt</a:t>
            </a:r>
            <a:r>
              <a:rPr lang="en-NZ" sz="1800" dirty="0" smtClean="0">
                <a:solidFill>
                  <a:schemeClr val="bg1"/>
                </a:solidFill>
              </a:rPr>
              <a:t> U (2013). The effect of financial incentives on performance: a quantitative review of individual and team-based financial incentives. </a:t>
            </a:r>
            <a:r>
              <a:rPr lang="en-NZ" sz="1800" i="1" dirty="0" smtClean="0">
                <a:solidFill>
                  <a:schemeClr val="bg1"/>
                </a:solidFill>
              </a:rPr>
              <a:t>Journal of Occupational and Organisational Psychology</a:t>
            </a:r>
            <a:r>
              <a:rPr lang="en-NZ" sz="1800" dirty="0" smtClean="0">
                <a:solidFill>
                  <a:schemeClr val="bg1"/>
                </a:solidFill>
              </a:rPr>
              <a:t>, 87, 102-137.</a:t>
            </a:r>
          </a:p>
          <a:p>
            <a:r>
              <a:rPr lang="en-NZ" sz="1800" dirty="0" smtClean="0">
                <a:solidFill>
                  <a:schemeClr val="bg1"/>
                </a:solidFill>
              </a:rPr>
              <a:t>Macky &amp; Wilson (2013). </a:t>
            </a:r>
            <a:r>
              <a:rPr lang="en-NZ" sz="1800" i="1" dirty="0" smtClean="0">
                <a:solidFill>
                  <a:schemeClr val="bg1"/>
                </a:solidFill>
              </a:rPr>
              <a:t>Rewards, Remuneration and Performance: A Strategic Approach. </a:t>
            </a:r>
            <a:r>
              <a:rPr lang="en-NZ" sz="1800" dirty="0" smtClean="0">
                <a:solidFill>
                  <a:schemeClr val="bg1"/>
                </a:solidFill>
              </a:rPr>
              <a:t>CCH Wolters Kluwer.</a:t>
            </a:r>
          </a:p>
          <a:p>
            <a:r>
              <a:rPr lang="en-NZ" sz="1800" dirty="0" smtClean="0">
                <a:solidFill>
                  <a:schemeClr val="bg1"/>
                </a:solidFill>
              </a:rPr>
              <a:t>Merriman, KK (2014). The psychological role of pay systems in choosing to work long hours. </a:t>
            </a:r>
            <a:r>
              <a:rPr lang="en-NZ" sz="1800" i="1" dirty="0" smtClean="0">
                <a:solidFill>
                  <a:schemeClr val="bg1"/>
                </a:solidFill>
              </a:rPr>
              <a:t>Human Resource </a:t>
            </a:r>
            <a:r>
              <a:rPr lang="en-NZ" sz="1800" i="1" dirty="0">
                <a:solidFill>
                  <a:schemeClr val="bg1"/>
                </a:solidFill>
              </a:rPr>
              <a:t>M</a:t>
            </a:r>
            <a:r>
              <a:rPr lang="en-NZ" sz="1800" i="1" dirty="0" smtClean="0">
                <a:solidFill>
                  <a:schemeClr val="bg1"/>
                </a:solidFill>
              </a:rPr>
              <a:t>anagement Review,</a:t>
            </a:r>
            <a:r>
              <a:rPr lang="en-NZ" sz="1800" dirty="0" smtClean="0">
                <a:solidFill>
                  <a:schemeClr val="bg1"/>
                </a:solidFill>
              </a:rPr>
              <a:t> 24, 67-79.</a:t>
            </a:r>
          </a:p>
          <a:p>
            <a:r>
              <a:rPr lang="en-NZ" sz="1800" dirty="0" smtClean="0">
                <a:solidFill>
                  <a:schemeClr val="bg1"/>
                </a:solidFill>
              </a:rPr>
              <a:t>Nyberg, AJ, Pieper JR &amp; Trevor CO (2013). Pay-for-performance effect on future employee performance: integrating psychological and economic principles towards a contingency perspective, </a:t>
            </a:r>
            <a:r>
              <a:rPr lang="en-NZ" sz="1800" i="1" dirty="0" smtClean="0">
                <a:solidFill>
                  <a:schemeClr val="bg1"/>
                </a:solidFill>
              </a:rPr>
              <a:t>Journal of Management</a:t>
            </a:r>
            <a:r>
              <a:rPr lang="en-NZ" sz="1800" dirty="0" smtClean="0">
                <a:solidFill>
                  <a:schemeClr val="bg1"/>
                </a:solidFill>
              </a:rPr>
              <a:t>, 1-31.</a:t>
            </a:r>
          </a:p>
          <a:p>
            <a:r>
              <a:rPr lang="en-NZ" sz="1800" dirty="0" smtClean="0">
                <a:solidFill>
                  <a:schemeClr val="bg1"/>
                </a:solidFill>
              </a:rPr>
              <a:t>Shaw, JD (2014). Pay dispersion. </a:t>
            </a:r>
            <a:r>
              <a:rPr lang="en-NZ" sz="1800" i="1" dirty="0" smtClean="0">
                <a:solidFill>
                  <a:schemeClr val="bg1"/>
                </a:solidFill>
              </a:rPr>
              <a:t>Annual Review of Organizational Psychology and Organizational Behaviour</a:t>
            </a:r>
            <a:r>
              <a:rPr lang="en-NZ" sz="1800" dirty="0" smtClean="0">
                <a:solidFill>
                  <a:schemeClr val="bg1"/>
                </a:solidFill>
              </a:rPr>
              <a:t>, 1, 521-544.</a:t>
            </a:r>
            <a:endParaRPr lang="en-NZ" sz="1800" dirty="0">
              <a:solidFill>
                <a:schemeClr val="bg1"/>
              </a:solidFill>
            </a:endParaRPr>
          </a:p>
        </p:txBody>
      </p:sp>
    </p:spTree>
    <p:extLst>
      <p:ext uri="{BB962C8B-B14F-4D97-AF65-F5344CB8AC3E}">
        <p14:creationId xmlns:p14="http://schemas.microsoft.com/office/powerpoint/2010/main" val="41228183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1803" y="275805"/>
            <a:ext cx="10711543" cy="808528"/>
          </a:xfrm>
        </p:spPr>
        <p:txBody>
          <a:bodyPr/>
          <a:lstStyle/>
          <a:p>
            <a:pPr algn="l"/>
            <a:r>
              <a:rPr lang="en-NZ" dirty="0" smtClean="0"/>
              <a:t>But first … a bit of history</a:t>
            </a:r>
            <a:endParaRPr lang="en-NZ" dirty="0"/>
          </a:p>
        </p:txBody>
      </p:sp>
      <p:sp>
        <p:nvSpPr>
          <p:cNvPr id="3" name="Content Placeholder 2"/>
          <p:cNvSpPr>
            <a:spLocks noGrp="1"/>
          </p:cNvSpPr>
          <p:nvPr>
            <p:ph idx="1"/>
          </p:nvPr>
        </p:nvSpPr>
        <p:spPr>
          <a:xfrm>
            <a:off x="671803" y="1189530"/>
            <a:ext cx="10711543" cy="5306520"/>
          </a:xfrm>
        </p:spPr>
        <p:txBody>
          <a:bodyPr/>
          <a:lstStyle/>
          <a:p>
            <a:pPr marL="457200" indent="-457200">
              <a:buFont typeface="+mj-lt"/>
              <a:buAutoNum type="arabicPeriod"/>
            </a:pPr>
            <a:r>
              <a:rPr lang="en-NZ" dirty="0" smtClean="0">
                <a:solidFill>
                  <a:schemeClr val="bg1"/>
                </a:solidFill>
              </a:rPr>
              <a:t>The differentiation between extrinsic and intrinsic rewards goes back to the early motivational theories of Herzberg, Maslow and others of the 1950s and 60s. While these theories have now been superseded, the Extrinsic vs Intrinsic distinction has stood the test of time.</a:t>
            </a:r>
          </a:p>
          <a:p>
            <a:pPr marL="457200" indent="-457200">
              <a:buFont typeface="+mj-lt"/>
              <a:buAutoNum type="arabicPeriod"/>
            </a:pPr>
            <a:endParaRPr lang="en-NZ" dirty="0" smtClean="0">
              <a:solidFill>
                <a:schemeClr val="bg1"/>
              </a:solidFill>
            </a:endParaRPr>
          </a:p>
          <a:p>
            <a:pPr marL="457200" indent="-457200">
              <a:buFont typeface="+mj-lt"/>
              <a:buAutoNum type="arabicPeriod"/>
            </a:pPr>
            <a:r>
              <a:rPr lang="en-NZ" dirty="0" smtClean="0">
                <a:solidFill>
                  <a:srgbClr val="FFFF00"/>
                </a:solidFill>
              </a:rPr>
              <a:t>On the extrinsic side, the notion of </a:t>
            </a:r>
            <a:r>
              <a:rPr lang="en-NZ" b="1" dirty="0" smtClean="0">
                <a:solidFill>
                  <a:srgbClr val="FFFF00"/>
                </a:solidFill>
              </a:rPr>
              <a:t>Total </a:t>
            </a:r>
            <a:r>
              <a:rPr lang="en-NZ" b="1" dirty="0">
                <a:solidFill>
                  <a:srgbClr val="FFFF00"/>
                </a:solidFill>
              </a:rPr>
              <a:t>R</a:t>
            </a:r>
            <a:r>
              <a:rPr lang="en-NZ" b="1" dirty="0" smtClean="0">
                <a:solidFill>
                  <a:srgbClr val="FFFF00"/>
                </a:solidFill>
              </a:rPr>
              <a:t>emuneration </a:t>
            </a:r>
            <a:r>
              <a:rPr lang="en-NZ" dirty="0" smtClean="0">
                <a:solidFill>
                  <a:srgbClr val="FFFF00"/>
                </a:solidFill>
              </a:rPr>
              <a:t>is also now no longer new. Total Rem =  “the </a:t>
            </a:r>
            <a:r>
              <a:rPr lang="en-US" dirty="0" smtClean="0">
                <a:solidFill>
                  <a:srgbClr val="FFFF00"/>
                </a:solidFill>
              </a:rPr>
              <a:t>total </a:t>
            </a:r>
            <a:r>
              <a:rPr lang="en-US" dirty="0">
                <a:solidFill>
                  <a:srgbClr val="FFFF00"/>
                </a:solidFill>
              </a:rPr>
              <a:t>monetary income value that an employee receives </a:t>
            </a:r>
            <a:r>
              <a:rPr lang="en-US" dirty="0" smtClean="0">
                <a:solidFill>
                  <a:srgbClr val="FFFF00"/>
                </a:solidFill>
              </a:rPr>
              <a:t>from an </a:t>
            </a:r>
            <a:r>
              <a:rPr lang="en-US" dirty="0">
                <a:solidFill>
                  <a:srgbClr val="FFFF00"/>
                </a:solidFill>
              </a:rPr>
              <a:t>employer in exchange for their capacity for </a:t>
            </a:r>
            <a:r>
              <a:rPr lang="en-US" dirty="0" smtClean="0">
                <a:solidFill>
                  <a:srgbClr val="FFFF00"/>
                </a:solidFill>
              </a:rPr>
              <a:t>labour… includes </a:t>
            </a:r>
            <a:r>
              <a:rPr lang="en-US" dirty="0">
                <a:solidFill>
                  <a:srgbClr val="FFFF00"/>
                </a:solidFill>
              </a:rPr>
              <a:t>all </a:t>
            </a:r>
            <a:r>
              <a:rPr lang="en-US" dirty="0" smtClean="0">
                <a:solidFill>
                  <a:srgbClr val="FFFF00"/>
                </a:solidFill>
              </a:rPr>
              <a:t>the (direct and indirect) components </a:t>
            </a:r>
            <a:r>
              <a:rPr lang="en-US" dirty="0">
                <a:solidFill>
                  <a:srgbClr val="FFFF00"/>
                </a:solidFill>
              </a:rPr>
              <a:t>of a firm’s reward system which have a clear cash value for employees</a:t>
            </a:r>
            <a:r>
              <a:rPr lang="en-US" dirty="0" smtClean="0">
                <a:solidFill>
                  <a:srgbClr val="FFFF00"/>
                </a:solidFill>
              </a:rPr>
              <a:t>.” (Macky 2008, p. 345)</a:t>
            </a:r>
            <a:endParaRPr lang="en-NZ" dirty="0" smtClean="0">
              <a:solidFill>
                <a:srgbClr val="FFFF00"/>
              </a:solidFill>
            </a:endParaRPr>
          </a:p>
          <a:p>
            <a:pPr marL="0" indent="0"/>
            <a:endParaRPr lang="en-NZ" dirty="0">
              <a:solidFill>
                <a:srgbClr val="FFFF00"/>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31249" y="5223199"/>
            <a:ext cx="1697135" cy="1272851"/>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96343" y="5115264"/>
            <a:ext cx="1883565" cy="1380785"/>
          </a:xfrm>
          <a:prstGeom prst="rect">
            <a:avLst/>
          </a:prstGeom>
        </p:spPr>
      </p:pic>
    </p:spTree>
    <p:extLst>
      <p:ext uri="{BB962C8B-B14F-4D97-AF65-F5344CB8AC3E}">
        <p14:creationId xmlns:p14="http://schemas.microsoft.com/office/powerpoint/2010/main" val="19832956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755" y="283897"/>
            <a:ext cx="10478278" cy="735700"/>
          </a:xfrm>
        </p:spPr>
        <p:txBody>
          <a:bodyPr/>
          <a:lstStyle/>
          <a:p>
            <a:pPr algn="l"/>
            <a:r>
              <a:rPr lang="en-NZ" dirty="0" smtClean="0"/>
              <a:t>Plus…</a:t>
            </a:r>
            <a:endParaRPr lang="en-NZ" dirty="0"/>
          </a:p>
        </p:txBody>
      </p:sp>
      <p:sp>
        <p:nvSpPr>
          <p:cNvPr id="3" name="Content Placeholder 2"/>
          <p:cNvSpPr>
            <a:spLocks noGrp="1"/>
          </p:cNvSpPr>
          <p:nvPr>
            <p:ph idx="1"/>
          </p:nvPr>
        </p:nvSpPr>
        <p:spPr>
          <a:xfrm>
            <a:off x="839755" y="1019600"/>
            <a:ext cx="10478277" cy="5476453"/>
          </a:xfrm>
        </p:spPr>
        <p:txBody>
          <a:bodyPr/>
          <a:lstStyle/>
          <a:p>
            <a:r>
              <a:rPr lang="en-NZ" dirty="0" smtClean="0">
                <a:solidFill>
                  <a:schemeClr val="bg1"/>
                </a:solidFill>
              </a:rPr>
              <a:t>3. We are also now much clearer about what we are trying to achieve from our rewards systems. This goes well beyond our historical emphasis on </a:t>
            </a:r>
            <a:r>
              <a:rPr lang="en-NZ" i="1" dirty="0" smtClean="0">
                <a:solidFill>
                  <a:srgbClr val="FFC000"/>
                </a:solidFill>
              </a:rPr>
              <a:t>cost control </a:t>
            </a:r>
            <a:r>
              <a:rPr lang="en-NZ" dirty="0" smtClean="0">
                <a:solidFill>
                  <a:schemeClr val="bg1"/>
                </a:solidFill>
              </a:rPr>
              <a:t>to include:</a:t>
            </a:r>
          </a:p>
          <a:p>
            <a:endParaRPr lang="en-NZ" dirty="0" smtClean="0">
              <a:solidFill>
                <a:schemeClr val="bg1"/>
              </a:solidFill>
            </a:endParaRPr>
          </a:p>
          <a:p>
            <a:pPr marL="342900" indent="-342900">
              <a:spcBef>
                <a:spcPts val="1800"/>
              </a:spcBef>
              <a:buFont typeface="Arial" panose="020B0604020202020204" pitchFamily="34" charset="0"/>
              <a:buChar char="•"/>
            </a:pPr>
            <a:r>
              <a:rPr lang="en-NZ" dirty="0" smtClean="0">
                <a:solidFill>
                  <a:srgbClr val="FFFF00"/>
                </a:solidFill>
              </a:rPr>
              <a:t>Employee attraction and retention via a compelling </a:t>
            </a:r>
            <a:r>
              <a:rPr lang="en-NZ" b="1" i="1" dirty="0" smtClean="0">
                <a:solidFill>
                  <a:schemeClr val="bg1"/>
                </a:solidFill>
              </a:rPr>
              <a:t>employee value proposition </a:t>
            </a:r>
            <a:r>
              <a:rPr lang="en-NZ" dirty="0" smtClean="0">
                <a:solidFill>
                  <a:srgbClr val="FFFF00"/>
                </a:solidFill>
              </a:rPr>
              <a:t>answering the question: “Why should I work for you?” </a:t>
            </a:r>
          </a:p>
          <a:p>
            <a:pPr marL="342900" indent="-342900">
              <a:spcBef>
                <a:spcPts val="1800"/>
              </a:spcBef>
              <a:buFont typeface="Arial" panose="020B0604020202020204" pitchFamily="34" charset="0"/>
              <a:buChar char="•"/>
            </a:pPr>
            <a:r>
              <a:rPr lang="en-NZ" dirty="0" smtClean="0">
                <a:solidFill>
                  <a:schemeClr val="bg1"/>
                </a:solidFill>
              </a:rPr>
              <a:t>Motivating employee </a:t>
            </a:r>
            <a:r>
              <a:rPr lang="en-NZ" b="1" i="1" dirty="0" smtClean="0">
                <a:solidFill>
                  <a:srgbClr val="FFFF00"/>
                </a:solidFill>
              </a:rPr>
              <a:t>discretionary effort  </a:t>
            </a:r>
            <a:r>
              <a:rPr lang="en-NZ" dirty="0" smtClean="0">
                <a:solidFill>
                  <a:schemeClr val="bg1"/>
                </a:solidFill>
              </a:rPr>
              <a:t>to achieve beyond the minimum expected performance standards  AND</a:t>
            </a:r>
          </a:p>
          <a:p>
            <a:pPr marL="342900" indent="-342900">
              <a:spcBef>
                <a:spcPts val="1800"/>
              </a:spcBef>
              <a:buFont typeface="Arial" panose="020B0604020202020204" pitchFamily="34" charset="0"/>
              <a:buChar char="•"/>
            </a:pPr>
            <a:r>
              <a:rPr lang="en-NZ" dirty="0" smtClean="0">
                <a:solidFill>
                  <a:srgbClr val="FFFF00"/>
                </a:solidFill>
              </a:rPr>
              <a:t>Rewarding high performance, thereby strengthening the likelihood that it will be repeated - a much neglected aspect of </a:t>
            </a:r>
            <a:r>
              <a:rPr lang="en-NZ" b="1" i="1" dirty="0" smtClean="0">
                <a:solidFill>
                  <a:schemeClr val="bg1"/>
                </a:solidFill>
              </a:rPr>
              <a:t>performance management </a:t>
            </a:r>
            <a:r>
              <a:rPr lang="en-NZ" dirty="0" smtClean="0">
                <a:solidFill>
                  <a:srgbClr val="FFFF00"/>
                </a:solidFill>
              </a:rPr>
              <a:t>and central to all </a:t>
            </a:r>
            <a:r>
              <a:rPr lang="en-NZ" b="1" i="1" dirty="0" smtClean="0">
                <a:solidFill>
                  <a:schemeClr val="bg1"/>
                </a:solidFill>
              </a:rPr>
              <a:t>high-performance work systems (HPWS) </a:t>
            </a:r>
            <a:r>
              <a:rPr lang="en-NZ" sz="1800" b="1" dirty="0">
                <a:solidFill>
                  <a:schemeClr val="bg1"/>
                </a:solidFill>
              </a:rPr>
              <a:t>(Macky &amp; Wilson, 2013)</a:t>
            </a:r>
            <a:endParaRPr lang="en-NZ" sz="1800" dirty="0">
              <a:solidFill>
                <a:schemeClr val="bg1"/>
              </a:solidFill>
            </a:endParaRPr>
          </a:p>
          <a:p>
            <a:pPr marL="342900" indent="-342900">
              <a:buFont typeface="Arial" panose="020B0604020202020204" pitchFamily="34" charset="0"/>
              <a:buChar char="•"/>
            </a:pPr>
            <a:endParaRPr lang="en-NZ" dirty="0" smtClean="0"/>
          </a:p>
          <a:p>
            <a:pPr marL="342900" indent="-342900">
              <a:buFont typeface="Arial" panose="020B0604020202020204" pitchFamily="34" charset="0"/>
              <a:buChar char="•"/>
            </a:pPr>
            <a:endParaRPr lang="en-NZ"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87601" y="3892547"/>
            <a:ext cx="496999" cy="661057"/>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52791" y="2800516"/>
            <a:ext cx="1045291" cy="785462"/>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87601" y="5222239"/>
            <a:ext cx="670833" cy="871811"/>
          </a:xfrm>
          <a:prstGeom prst="rect">
            <a:avLst/>
          </a:prstGeom>
        </p:spPr>
      </p:pic>
    </p:spTree>
    <p:extLst>
      <p:ext uri="{BB962C8B-B14F-4D97-AF65-F5344CB8AC3E}">
        <p14:creationId xmlns:p14="http://schemas.microsoft.com/office/powerpoint/2010/main" val="14525065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1805" y="154424"/>
            <a:ext cx="10683550" cy="727608"/>
          </a:xfrm>
        </p:spPr>
        <p:txBody>
          <a:bodyPr/>
          <a:lstStyle/>
          <a:p>
            <a:pPr algn="l"/>
            <a:r>
              <a:rPr lang="en-NZ" dirty="0" smtClean="0"/>
              <a:t>Enter… Total Rewards</a:t>
            </a:r>
            <a:endParaRPr lang="en-NZ" dirty="0"/>
          </a:p>
        </p:txBody>
      </p:sp>
      <p:sp>
        <p:nvSpPr>
          <p:cNvPr id="3" name="Content Placeholder 2"/>
          <p:cNvSpPr>
            <a:spLocks noGrp="1"/>
          </p:cNvSpPr>
          <p:nvPr>
            <p:ph idx="1"/>
          </p:nvPr>
        </p:nvSpPr>
        <p:spPr>
          <a:xfrm>
            <a:off x="671806" y="1012661"/>
            <a:ext cx="10683549" cy="5614018"/>
          </a:xfrm>
        </p:spPr>
        <p:txBody>
          <a:bodyPr/>
          <a:lstStyle/>
          <a:p>
            <a:pPr marL="0" indent="0"/>
            <a:r>
              <a:rPr lang="en-NZ" dirty="0" smtClean="0">
                <a:solidFill>
                  <a:schemeClr val="bg1"/>
                </a:solidFill>
              </a:rPr>
              <a:t>A relatively new idea</a:t>
            </a:r>
          </a:p>
          <a:p>
            <a:pPr marL="342900" indent="-342900">
              <a:buFont typeface="Arial" panose="020B0604020202020204" pitchFamily="34" charset="0"/>
              <a:buChar char="•"/>
            </a:pPr>
            <a:r>
              <a:rPr lang="en-NZ" sz="2800" b="1" i="1" dirty="0">
                <a:solidFill>
                  <a:schemeClr val="accent1">
                    <a:lumMod val="60000"/>
                    <a:lumOff val="40000"/>
                  </a:schemeClr>
                </a:solidFill>
              </a:rPr>
              <a:t>All the monetary and non-monetary rewards available to an employer that can be used to attract, retain and motivate employees.</a:t>
            </a:r>
          </a:p>
          <a:p>
            <a:pPr marL="0" indent="0"/>
            <a:r>
              <a:rPr lang="en-NZ" dirty="0" smtClean="0">
                <a:solidFill>
                  <a:schemeClr val="bg1"/>
                </a:solidFill>
              </a:rPr>
              <a:t>The reward elements include:</a:t>
            </a:r>
          </a:p>
          <a:p>
            <a:pPr marL="457200" indent="-457200">
              <a:spcBef>
                <a:spcPts val="600"/>
              </a:spcBef>
              <a:spcAft>
                <a:spcPts val="600"/>
              </a:spcAft>
              <a:buFont typeface="+mj-lt"/>
              <a:buAutoNum type="arabicPeriod"/>
            </a:pPr>
            <a:r>
              <a:rPr lang="en-NZ" sz="2000" dirty="0">
                <a:solidFill>
                  <a:schemeClr val="bg1"/>
                </a:solidFill>
              </a:rPr>
              <a:t>The usual intrinsic ones such as job variety, autonomy, recognition, and the sense of satisfaction that comes from achievement</a:t>
            </a:r>
          </a:p>
          <a:p>
            <a:pPr marL="457200" indent="-457200">
              <a:spcBef>
                <a:spcPts val="600"/>
              </a:spcBef>
              <a:spcAft>
                <a:spcPts val="600"/>
              </a:spcAft>
              <a:buFont typeface="+mj-lt"/>
              <a:buAutoNum type="arabicPeriod"/>
            </a:pPr>
            <a:r>
              <a:rPr lang="en-NZ" sz="2000" dirty="0">
                <a:solidFill>
                  <a:srgbClr val="FFFF00"/>
                </a:solidFill>
              </a:rPr>
              <a:t>Indirect and direct forms of remuneration, including all benefits (mandated and voluntary), skill development opportunities, and delayed forms such as </a:t>
            </a:r>
            <a:r>
              <a:rPr lang="en-NZ" sz="2000" dirty="0" err="1">
                <a:solidFill>
                  <a:srgbClr val="FFFF00"/>
                </a:solidFill>
              </a:rPr>
              <a:t>Kiwisaver</a:t>
            </a:r>
            <a:r>
              <a:rPr lang="en-NZ" sz="2000" dirty="0">
                <a:solidFill>
                  <a:srgbClr val="FFFF00"/>
                </a:solidFill>
              </a:rPr>
              <a:t> </a:t>
            </a:r>
          </a:p>
          <a:p>
            <a:pPr marL="457200" indent="-457200">
              <a:spcBef>
                <a:spcPts val="600"/>
              </a:spcBef>
              <a:spcAft>
                <a:spcPts val="600"/>
              </a:spcAft>
              <a:buFont typeface="+mj-lt"/>
              <a:buAutoNum type="arabicPeriod"/>
            </a:pPr>
            <a:r>
              <a:rPr lang="en-NZ" sz="2000" dirty="0" smtClean="0">
                <a:solidFill>
                  <a:schemeClr val="bg1"/>
                </a:solidFill>
              </a:rPr>
              <a:t>                   that </a:t>
            </a:r>
            <a:r>
              <a:rPr lang="en-NZ" sz="2000" dirty="0">
                <a:solidFill>
                  <a:schemeClr val="bg1"/>
                </a:solidFill>
              </a:rPr>
              <a:t>rewards can be derived from the social interactions that we have with others at work (belonging, companionship, friendships, positive climate &amp; culture)</a:t>
            </a:r>
          </a:p>
          <a:p>
            <a:pPr marL="457200" indent="-457200">
              <a:spcBef>
                <a:spcPts val="600"/>
              </a:spcBef>
              <a:spcAft>
                <a:spcPts val="600"/>
              </a:spcAft>
              <a:buFont typeface="+mj-lt"/>
              <a:buAutoNum type="arabicPeriod"/>
            </a:pPr>
            <a:r>
              <a:rPr lang="en-NZ" sz="2000" dirty="0" smtClean="0">
                <a:solidFill>
                  <a:srgbClr val="FFFF00"/>
                </a:solidFill>
              </a:rPr>
              <a:t>            Work-life </a:t>
            </a:r>
            <a:r>
              <a:rPr lang="en-NZ" sz="2000" dirty="0">
                <a:solidFill>
                  <a:srgbClr val="FFFF00"/>
                </a:solidFill>
              </a:rPr>
              <a:t>balance, a reduction in the intensity of work, and wellness / employee well-being interventions (aka QWL)</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83953" y="5448754"/>
            <a:ext cx="666146" cy="471236"/>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4037" y="4626162"/>
            <a:ext cx="1421924" cy="555438"/>
          </a:xfrm>
          <a:prstGeom prst="rect">
            <a:avLst/>
          </a:prstGeom>
        </p:spPr>
      </p:pic>
    </p:spTree>
    <p:extLst>
      <p:ext uri="{BB962C8B-B14F-4D97-AF65-F5344CB8AC3E}">
        <p14:creationId xmlns:p14="http://schemas.microsoft.com/office/powerpoint/2010/main" val="26641505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804" y="84499"/>
            <a:ext cx="10543592" cy="6598624"/>
          </a:xfrm>
          <a:prstGeom prst="rect">
            <a:avLst/>
          </a:prstGeom>
        </p:spPr>
      </p:pic>
    </p:spTree>
    <p:extLst>
      <p:ext uri="{BB962C8B-B14F-4D97-AF65-F5344CB8AC3E}">
        <p14:creationId xmlns:p14="http://schemas.microsoft.com/office/powerpoint/2010/main" val="32978183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7747" y="259620"/>
            <a:ext cx="10506269" cy="834242"/>
          </a:xfrm>
        </p:spPr>
        <p:txBody>
          <a:bodyPr/>
          <a:lstStyle/>
          <a:p>
            <a:pPr algn="l"/>
            <a:r>
              <a:rPr lang="en-NZ" sz="3200" dirty="0"/>
              <a:t>And the few studies </a:t>
            </a:r>
            <a:r>
              <a:rPr lang="en-NZ" sz="3200" dirty="0" smtClean="0"/>
              <a:t>on it are </a:t>
            </a:r>
            <a:r>
              <a:rPr lang="en-NZ" sz="3200" dirty="0"/>
              <a:t>(mostly) positive…</a:t>
            </a:r>
          </a:p>
        </p:txBody>
      </p:sp>
      <p:sp>
        <p:nvSpPr>
          <p:cNvPr id="3" name="Content Placeholder 2"/>
          <p:cNvSpPr>
            <a:spLocks noGrp="1"/>
          </p:cNvSpPr>
          <p:nvPr>
            <p:ph idx="1"/>
          </p:nvPr>
        </p:nvSpPr>
        <p:spPr>
          <a:xfrm>
            <a:off x="867747" y="1302100"/>
            <a:ext cx="10506269" cy="5231272"/>
          </a:xfrm>
        </p:spPr>
        <p:txBody>
          <a:bodyPr/>
          <a:lstStyle/>
          <a:p>
            <a:pPr marL="342900" indent="-342900">
              <a:buFont typeface="Arial" panose="020B0604020202020204" pitchFamily="34" charset="0"/>
              <a:buChar char="•"/>
            </a:pPr>
            <a:r>
              <a:rPr lang="en-NZ" dirty="0" smtClean="0">
                <a:solidFill>
                  <a:schemeClr val="bg1"/>
                </a:solidFill>
              </a:rPr>
              <a:t>See the 2012 Aon Hewitt Total </a:t>
            </a:r>
            <a:r>
              <a:rPr lang="en-NZ" dirty="0">
                <a:solidFill>
                  <a:schemeClr val="bg1"/>
                </a:solidFill>
              </a:rPr>
              <a:t>R</a:t>
            </a:r>
            <a:r>
              <a:rPr lang="en-NZ" dirty="0" smtClean="0">
                <a:solidFill>
                  <a:schemeClr val="bg1"/>
                </a:solidFill>
              </a:rPr>
              <a:t>ewards study re the adoption of total rewards by high-performing companies.</a:t>
            </a:r>
          </a:p>
          <a:p>
            <a:pPr marL="342900" indent="-342900">
              <a:buFont typeface="Arial" panose="020B0604020202020204" pitchFamily="34" charset="0"/>
              <a:buChar char="•"/>
            </a:pPr>
            <a:endParaRPr lang="en-NZ" dirty="0" smtClean="0">
              <a:solidFill>
                <a:schemeClr val="bg1"/>
              </a:solidFill>
            </a:endParaRPr>
          </a:p>
          <a:p>
            <a:pPr marL="342900" indent="-342900">
              <a:buFont typeface="Arial" panose="020B0604020202020204" pitchFamily="34" charset="0"/>
              <a:buChar char="•"/>
            </a:pPr>
            <a:r>
              <a:rPr lang="en-NZ" dirty="0" smtClean="0">
                <a:solidFill>
                  <a:schemeClr val="bg1"/>
                </a:solidFill>
              </a:rPr>
              <a:t>Also their session this afternoon regarding total rewards and the employee value proposition</a:t>
            </a:r>
          </a:p>
          <a:p>
            <a:pPr marL="342900" indent="-342900">
              <a:buFont typeface="Arial" panose="020B0604020202020204" pitchFamily="34" charset="0"/>
              <a:buChar char="•"/>
            </a:pPr>
            <a:endParaRPr lang="en-NZ" dirty="0">
              <a:solidFill>
                <a:schemeClr val="bg1"/>
              </a:solidFill>
            </a:endParaRPr>
          </a:p>
          <a:p>
            <a:pPr marL="342900" indent="-342900">
              <a:buFont typeface="Arial" panose="020B0604020202020204" pitchFamily="34" charset="0"/>
              <a:buChar char="•"/>
            </a:pPr>
            <a:r>
              <a:rPr lang="en-NZ" dirty="0" smtClean="0">
                <a:solidFill>
                  <a:schemeClr val="bg1"/>
                </a:solidFill>
              </a:rPr>
              <a:t>Example negative: </a:t>
            </a:r>
            <a:r>
              <a:rPr lang="en-NZ" dirty="0" err="1" smtClean="0">
                <a:solidFill>
                  <a:schemeClr val="bg1"/>
                </a:solidFill>
              </a:rPr>
              <a:t>Giancola</a:t>
            </a:r>
            <a:r>
              <a:rPr lang="en-NZ" dirty="0" smtClean="0">
                <a:solidFill>
                  <a:schemeClr val="bg1"/>
                </a:solidFill>
              </a:rPr>
              <a:t> (2009) in </a:t>
            </a:r>
            <a:r>
              <a:rPr lang="en-NZ" i="1" dirty="0" smtClean="0">
                <a:solidFill>
                  <a:schemeClr val="bg1"/>
                </a:solidFill>
              </a:rPr>
              <a:t>Compensation &amp; Benefits Review</a:t>
            </a:r>
            <a:r>
              <a:rPr lang="en-NZ" dirty="0" smtClean="0">
                <a:solidFill>
                  <a:schemeClr val="bg1"/>
                </a:solidFill>
              </a:rPr>
              <a:t> – ‘total rewards’ have all the hallmarks of a management fad, as well as being characterised by confusion, disruption, and costs well in excess of any benefits.</a:t>
            </a:r>
          </a:p>
          <a:p>
            <a:pPr marL="342900" indent="-342900">
              <a:buFont typeface="Arial" panose="020B0604020202020204" pitchFamily="34" charset="0"/>
              <a:buChar char="•"/>
            </a:pPr>
            <a:endParaRPr lang="en-NZ" dirty="0">
              <a:solidFill>
                <a:schemeClr val="bg1"/>
              </a:solidFill>
            </a:endParaRPr>
          </a:p>
          <a:p>
            <a:pPr marL="0" indent="0" algn="r"/>
            <a:r>
              <a:rPr lang="en-NZ" sz="3200" dirty="0" smtClean="0">
                <a:solidFill>
                  <a:srgbClr val="FFFF00"/>
                </a:solidFill>
              </a:rPr>
              <a:t>HOWEVER  …</a:t>
            </a:r>
            <a:endParaRPr lang="en-NZ" sz="3200" dirty="0">
              <a:solidFill>
                <a:srgbClr val="FFFF00"/>
              </a:solidFill>
            </a:endParaRPr>
          </a:p>
        </p:txBody>
      </p:sp>
    </p:spTree>
    <p:extLst>
      <p:ext uri="{BB962C8B-B14F-4D97-AF65-F5344CB8AC3E}">
        <p14:creationId xmlns:p14="http://schemas.microsoft.com/office/powerpoint/2010/main" val="15103085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1053" y="279918"/>
            <a:ext cx="10356979" cy="1166327"/>
          </a:xfrm>
        </p:spPr>
        <p:txBody>
          <a:bodyPr/>
          <a:lstStyle/>
          <a:p>
            <a:pPr algn="l"/>
            <a:r>
              <a:rPr lang="en-NZ" sz="3600" dirty="0"/>
              <a:t>The BIG debates that have dogged the area are starting to be resolved</a:t>
            </a:r>
          </a:p>
        </p:txBody>
      </p:sp>
      <p:sp>
        <p:nvSpPr>
          <p:cNvPr id="3" name="Content Placeholder 2"/>
          <p:cNvSpPr>
            <a:spLocks noGrp="1"/>
          </p:cNvSpPr>
          <p:nvPr>
            <p:ph idx="1"/>
          </p:nvPr>
        </p:nvSpPr>
        <p:spPr>
          <a:xfrm>
            <a:off x="961053" y="1558213"/>
            <a:ext cx="10356979" cy="4937840"/>
          </a:xfrm>
        </p:spPr>
        <p:txBody>
          <a:bodyPr/>
          <a:lstStyle/>
          <a:p>
            <a:r>
              <a:rPr lang="en-NZ" sz="3200" b="1" dirty="0">
                <a:solidFill>
                  <a:srgbClr val="FFFF00"/>
                </a:solidFill>
              </a:rPr>
              <a:t>ISSUE 1</a:t>
            </a:r>
            <a:r>
              <a:rPr lang="en-NZ" sz="3200" b="1" dirty="0" smtClean="0">
                <a:solidFill>
                  <a:srgbClr val="FFFF00"/>
                </a:solidFill>
              </a:rPr>
              <a:t>: Do rewards systems actually influence employee performance?</a:t>
            </a:r>
          </a:p>
          <a:p>
            <a:r>
              <a:rPr lang="en-NZ" sz="2800" b="1" dirty="0" smtClean="0"/>
              <a:t>The answer might seem self evident but there have been influential naysayers. Examples:</a:t>
            </a:r>
          </a:p>
          <a:p>
            <a:pPr marL="457200" indent="-457200">
              <a:buFont typeface="Arial" panose="020B0604020202020204" pitchFamily="34" charset="0"/>
              <a:buChar char="•"/>
            </a:pPr>
            <a:r>
              <a:rPr lang="en-NZ" sz="2000" b="1" dirty="0" smtClean="0">
                <a:solidFill>
                  <a:schemeClr val="bg1"/>
                </a:solidFill>
              </a:rPr>
              <a:t>Edward Deming – the father of TQM – performance pay is just a lottery because workers have little control over performance.</a:t>
            </a:r>
          </a:p>
          <a:p>
            <a:pPr marL="457200" indent="-457200">
              <a:buFont typeface="Arial" panose="020B0604020202020204" pitchFamily="34" charset="0"/>
              <a:buChar char="•"/>
            </a:pPr>
            <a:r>
              <a:rPr lang="en-NZ" sz="2000" b="1" dirty="0" smtClean="0">
                <a:solidFill>
                  <a:schemeClr val="bg1"/>
                </a:solidFill>
              </a:rPr>
              <a:t>Alfie Kohn – 1993 Harvard Business Review – incentive rewards, particularly extrinsic, do not work because they cannot produce lasting behaviour change</a:t>
            </a:r>
          </a:p>
          <a:p>
            <a:pPr marL="457200" indent="-457200">
              <a:buFont typeface="Arial" panose="020B0604020202020204" pitchFamily="34" charset="0"/>
              <a:buChar char="•"/>
            </a:pPr>
            <a:r>
              <a:rPr lang="en-NZ" sz="2000" b="1" dirty="0" smtClean="0">
                <a:solidFill>
                  <a:schemeClr val="bg1"/>
                </a:solidFill>
              </a:rPr>
              <a:t>Edward </a:t>
            </a:r>
            <a:r>
              <a:rPr lang="en-NZ" sz="2000" b="1" dirty="0" err="1" smtClean="0">
                <a:solidFill>
                  <a:schemeClr val="bg1"/>
                </a:solidFill>
              </a:rPr>
              <a:t>Deci</a:t>
            </a:r>
            <a:r>
              <a:rPr lang="en-NZ" sz="2000" b="1" dirty="0" smtClean="0">
                <a:solidFill>
                  <a:schemeClr val="bg1"/>
                </a:solidFill>
              </a:rPr>
              <a:t> &amp; Richard Ryan et al. – providing extrinsic rewards undermines intrinsic self-motivation and creates an instrumentalist orientation (“what's in it for me?”)  to work. Led to the development of </a:t>
            </a:r>
            <a:r>
              <a:rPr lang="en-NZ" sz="2000" b="1" i="1" dirty="0" smtClean="0">
                <a:solidFill>
                  <a:srgbClr val="FFFF00"/>
                </a:solidFill>
              </a:rPr>
              <a:t>Self-Determination Theory (SDT) – needs for competence, autonomy &amp; psychological relatedness are what really drives self-motivated behaviour. </a:t>
            </a:r>
            <a:endParaRPr lang="en-NZ" sz="2000" b="1" i="1" dirty="0">
              <a:solidFill>
                <a:srgbClr val="FFFF00"/>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9718" y="4027133"/>
            <a:ext cx="791335" cy="1259632"/>
          </a:xfrm>
          <a:prstGeom prst="rect">
            <a:avLst/>
          </a:prstGeom>
        </p:spPr>
      </p:pic>
    </p:spTree>
    <p:extLst>
      <p:ext uri="{BB962C8B-B14F-4D97-AF65-F5344CB8AC3E}">
        <p14:creationId xmlns:p14="http://schemas.microsoft.com/office/powerpoint/2010/main" val="37434927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8415" y="381004"/>
            <a:ext cx="10440955" cy="969817"/>
          </a:xfrm>
        </p:spPr>
        <p:txBody>
          <a:bodyPr/>
          <a:lstStyle/>
          <a:p>
            <a:pPr algn="l"/>
            <a:r>
              <a:rPr lang="en-NZ" dirty="0" smtClean="0"/>
              <a:t>BUT what does the evidence tell us?</a:t>
            </a:r>
            <a:endParaRPr lang="en-NZ" dirty="0"/>
          </a:p>
        </p:txBody>
      </p:sp>
      <p:sp>
        <p:nvSpPr>
          <p:cNvPr id="3" name="Content Placeholder 2"/>
          <p:cNvSpPr>
            <a:spLocks noGrp="1"/>
          </p:cNvSpPr>
          <p:nvPr>
            <p:ph idx="1"/>
          </p:nvPr>
        </p:nvSpPr>
        <p:spPr>
          <a:xfrm>
            <a:off x="858415" y="1569030"/>
            <a:ext cx="10440955" cy="4701141"/>
          </a:xfrm>
        </p:spPr>
        <p:txBody>
          <a:bodyPr/>
          <a:lstStyle/>
          <a:p>
            <a:r>
              <a:rPr lang="en-NZ" dirty="0" smtClean="0"/>
              <a:t>THE EARLY RESEARCH</a:t>
            </a:r>
          </a:p>
          <a:p>
            <a:pPr eaLnBrk="1" hangingPunct="1">
              <a:buFontTx/>
              <a:buNone/>
            </a:pPr>
            <a:r>
              <a:rPr lang="en-GB" altLang="en-US" dirty="0" err="1" smtClean="0">
                <a:solidFill>
                  <a:srgbClr val="FFFF00"/>
                </a:solidFill>
              </a:rPr>
              <a:t>Guzzo</a:t>
            </a:r>
            <a:r>
              <a:rPr lang="en-GB" altLang="en-US" dirty="0">
                <a:solidFill>
                  <a:srgbClr val="FFFF00"/>
                </a:solidFill>
              </a:rPr>
              <a:t>, </a:t>
            </a:r>
            <a:r>
              <a:rPr lang="en-GB" altLang="en-US" dirty="0" err="1">
                <a:solidFill>
                  <a:srgbClr val="FFFF00"/>
                </a:solidFill>
              </a:rPr>
              <a:t>Jette</a:t>
            </a:r>
            <a:r>
              <a:rPr lang="en-GB" altLang="en-US" dirty="0">
                <a:solidFill>
                  <a:srgbClr val="FFFF00"/>
                </a:solidFill>
              </a:rPr>
              <a:t> &amp; </a:t>
            </a:r>
            <a:r>
              <a:rPr lang="en-GB" altLang="en-US" dirty="0" err="1">
                <a:solidFill>
                  <a:srgbClr val="FFFF00"/>
                </a:solidFill>
              </a:rPr>
              <a:t>Katzell</a:t>
            </a:r>
            <a:r>
              <a:rPr lang="en-GB" altLang="en-US" dirty="0">
                <a:solidFill>
                  <a:srgbClr val="FFFF00"/>
                </a:solidFill>
              </a:rPr>
              <a:t>  (1985</a:t>
            </a:r>
            <a:r>
              <a:rPr lang="en-GB" altLang="en-US" dirty="0" smtClean="0">
                <a:solidFill>
                  <a:srgbClr val="FFFF00"/>
                </a:solidFill>
              </a:rPr>
              <a:t>) - </a:t>
            </a:r>
            <a:r>
              <a:rPr lang="en-NZ" altLang="en-US" dirty="0" smtClean="0">
                <a:solidFill>
                  <a:srgbClr val="FFFF00"/>
                </a:solidFill>
              </a:rPr>
              <a:t>A </a:t>
            </a:r>
            <a:r>
              <a:rPr lang="en-NZ" altLang="en-US" dirty="0">
                <a:solidFill>
                  <a:srgbClr val="FFFF00"/>
                </a:solidFill>
              </a:rPr>
              <a:t>meta-analysis of the pay-for-performance literature </a:t>
            </a:r>
            <a:r>
              <a:rPr lang="en-NZ" altLang="en-US" dirty="0" smtClean="0">
                <a:solidFill>
                  <a:srgbClr val="FFFF00"/>
                </a:solidFill>
              </a:rPr>
              <a:t>. Showed </a:t>
            </a:r>
            <a:r>
              <a:rPr lang="en-NZ" altLang="en-US" dirty="0">
                <a:solidFill>
                  <a:srgbClr val="FFFF00"/>
                </a:solidFill>
              </a:rPr>
              <a:t>an average 20% increase in productivity above baseline</a:t>
            </a:r>
            <a:r>
              <a:rPr lang="en-NZ" altLang="en-US" dirty="0" smtClean="0">
                <a:solidFill>
                  <a:srgbClr val="FFFF00"/>
                </a:solidFill>
              </a:rPr>
              <a:t>. The </a:t>
            </a:r>
            <a:r>
              <a:rPr lang="en-NZ" altLang="en-US" dirty="0">
                <a:solidFill>
                  <a:srgbClr val="FFFF00"/>
                </a:solidFill>
              </a:rPr>
              <a:t>range was from -5% to 75% </a:t>
            </a:r>
            <a:r>
              <a:rPr lang="en-NZ" altLang="en-US" dirty="0" smtClean="0">
                <a:solidFill>
                  <a:srgbClr val="FFFF00"/>
                </a:solidFill>
              </a:rPr>
              <a:t>.</a:t>
            </a:r>
          </a:p>
          <a:p>
            <a:pPr eaLnBrk="1" hangingPunct="1"/>
            <a:r>
              <a:rPr lang="en-NZ" altLang="en-US" dirty="0" smtClean="0">
                <a:solidFill>
                  <a:schemeClr val="bg1"/>
                </a:solidFill>
              </a:rPr>
              <a:t>McAdams &amp; Hawk (1994) – </a:t>
            </a:r>
            <a:r>
              <a:rPr lang="en-GB" altLang="en-US" dirty="0" smtClean="0">
                <a:solidFill>
                  <a:schemeClr val="bg1"/>
                </a:solidFill>
              </a:rPr>
              <a:t>Analysed 663 </a:t>
            </a:r>
            <a:r>
              <a:rPr lang="en-GB" altLang="en-US" dirty="0">
                <a:solidFill>
                  <a:schemeClr val="bg1"/>
                </a:solidFill>
              </a:rPr>
              <a:t>performance-based-pay </a:t>
            </a:r>
            <a:r>
              <a:rPr lang="en-GB" altLang="en-US" dirty="0" smtClean="0">
                <a:solidFill>
                  <a:schemeClr val="bg1"/>
                </a:solidFill>
              </a:rPr>
              <a:t>schemes in US companies. Found </a:t>
            </a:r>
            <a:r>
              <a:rPr lang="en-GB" altLang="en-US" dirty="0">
                <a:solidFill>
                  <a:schemeClr val="bg1"/>
                </a:solidFill>
              </a:rPr>
              <a:t>the median gain per company was US$2,400 per employee per year.  </a:t>
            </a:r>
            <a:r>
              <a:rPr lang="en-GB" altLang="en-US" dirty="0" smtClean="0">
                <a:solidFill>
                  <a:schemeClr val="bg1"/>
                </a:solidFill>
              </a:rPr>
              <a:t>The </a:t>
            </a:r>
            <a:r>
              <a:rPr lang="en-GB" altLang="en-US" dirty="0">
                <a:solidFill>
                  <a:schemeClr val="bg1"/>
                </a:solidFill>
              </a:rPr>
              <a:t>median net return to the employer was 134% (range 68 to 378</a:t>
            </a:r>
            <a:r>
              <a:rPr lang="en-GB" altLang="en-US" dirty="0" smtClean="0">
                <a:solidFill>
                  <a:schemeClr val="bg1"/>
                </a:solidFill>
              </a:rPr>
              <a:t>%)</a:t>
            </a:r>
            <a:r>
              <a:rPr lang="en-NZ" altLang="en-US" dirty="0" smtClean="0">
                <a:solidFill>
                  <a:schemeClr val="bg1"/>
                </a:solidFill>
              </a:rPr>
              <a:t>.</a:t>
            </a:r>
          </a:p>
          <a:p>
            <a:pPr eaLnBrk="1" hangingPunct="1"/>
            <a:r>
              <a:rPr lang="en-GB" dirty="0"/>
              <a:t>Hale &amp; Bailey (1998</a:t>
            </a:r>
            <a:r>
              <a:rPr lang="en-GB" dirty="0" smtClean="0"/>
              <a:t>) - </a:t>
            </a:r>
            <a:r>
              <a:rPr lang="en-GB" altLang="en-US" dirty="0"/>
              <a:t>614 US </a:t>
            </a:r>
            <a:r>
              <a:rPr lang="en-GB" altLang="en-US" dirty="0" smtClean="0"/>
              <a:t>companies. Found </a:t>
            </a:r>
            <a:r>
              <a:rPr lang="en-GB" altLang="en-US" dirty="0"/>
              <a:t>firms paying employees for performance had annual total shareholder returns of 13.9</a:t>
            </a:r>
            <a:r>
              <a:rPr lang="en-GB" altLang="en-US" dirty="0" smtClean="0"/>
              <a:t>%, nearly </a:t>
            </a:r>
            <a:r>
              <a:rPr lang="en-GB" altLang="en-US" dirty="0"/>
              <a:t>40% higher than firms with weak links between employee performance and their pay.</a:t>
            </a:r>
            <a:r>
              <a:rPr lang="en-NZ" altLang="en-US" dirty="0"/>
              <a:t> </a:t>
            </a:r>
            <a:endParaRPr lang="en-GB" altLang="en-US" dirty="0"/>
          </a:p>
          <a:p>
            <a:pPr eaLnBrk="1" hangingPunct="1"/>
            <a:endParaRPr lang="en-NZ" altLang="en-US" dirty="0">
              <a:solidFill>
                <a:srgbClr val="FFFF00"/>
              </a:solidFill>
            </a:endParaRPr>
          </a:p>
          <a:p>
            <a:pPr eaLnBrk="1" hangingPunct="1">
              <a:buFontTx/>
              <a:buNone/>
            </a:pPr>
            <a:endParaRPr lang="en-NZ" altLang="en-US" dirty="0">
              <a:solidFill>
                <a:srgbClr val="FFFF00"/>
              </a:solidFill>
            </a:endParaRPr>
          </a:p>
          <a:p>
            <a:endParaRPr lang="en-NZ" dirty="0">
              <a:solidFill>
                <a:srgbClr val="FFFF00"/>
              </a:solidFill>
            </a:endParaRPr>
          </a:p>
        </p:txBody>
      </p:sp>
    </p:spTree>
    <p:extLst>
      <p:ext uri="{BB962C8B-B14F-4D97-AF65-F5344CB8AC3E}">
        <p14:creationId xmlns:p14="http://schemas.microsoft.com/office/powerpoint/2010/main" val="3119549886"/>
      </p:ext>
    </p:extLst>
  </p:cSld>
  <p:clrMapOvr>
    <a:masterClrMapping/>
  </p:clrMapOvr>
  <p:timing>
    <p:tnLst>
      <p:par>
        <p:cTn id="1" dur="indefinite" restart="never" nodeType="tmRoot"/>
      </p:par>
    </p:tnLst>
  </p:timing>
</p:sld>
</file>

<file path=ppt/theme/theme1.xml><?xml version="1.0" encoding="utf-8"?>
<a:theme xmlns:a="http://schemas.openxmlformats.org/drawingml/2006/main" name="College-of-Business">
  <a:themeElements>
    <a:clrScheme name="College-of-Business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ollege-of-Business">
      <a:majorFont>
        <a:latin typeface="Univers 67 CondensedBold"/>
        <a:ea typeface=""/>
        <a:cs typeface=""/>
      </a:majorFont>
      <a:minorFont>
        <a:latin typeface="Univers 67 CondensedBol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ollege-of-Business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ollege-of-Business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ollege-of-Business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ollege-of-Business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ollege-of-Busines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ollege-of-Busines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ollege-of-Busines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ollege-of-Business">
  <a:themeElements>
    <a:clrScheme name="College-of-Business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ollege-of-Business">
      <a:majorFont>
        <a:latin typeface="Univers 67 CondensedBold"/>
        <a:ea typeface=""/>
        <a:cs typeface=""/>
      </a:majorFont>
      <a:minorFont>
        <a:latin typeface="Univers 67 CondensedBol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ollege-of-Business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ollege-of-Business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ollege-of-Business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ollege-of-Business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ollege-of-Busines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ollege-of-Busines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ollege-of-Busines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1090</TotalTime>
  <Words>2207</Words>
  <Application>Microsoft Office PowerPoint</Application>
  <PresentationFormat>Widescreen</PresentationFormat>
  <Paragraphs>142</Paragraphs>
  <Slides>22</Slides>
  <Notes>1</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22</vt:i4>
      </vt:variant>
    </vt:vector>
  </HeadingPairs>
  <TitlesOfParts>
    <vt:vector size="27" baseType="lpstr">
      <vt:lpstr>Arial</vt:lpstr>
      <vt:lpstr>Calibri</vt:lpstr>
      <vt:lpstr>Univers 67 CondensedBold</vt:lpstr>
      <vt:lpstr>College-of-Business</vt:lpstr>
      <vt:lpstr>1_College-of-Business</vt:lpstr>
      <vt:lpstr>INTRINSIC, EXTRINSIC OR TOTAL REWARDS  REMNET Annual Conference Nov 2014 Engaging Tomorrow’s People: Reward to Total Rewards </vt:lpstr>
      <vt:lpstr>Outline</vt:lpstr>
      <vt:lpstr>But first … a bit of history</vt:lpstr>
      <vt:lpstr>Plus…</vt:lpstr>
      <vt:lpstr>Enter… Total Rewards</vt:lpstr>
      <vt:lpstr>PowerPoint Presentation</vt:lpstr>
      <vt:lpstr>And the few studies on it are (mostly) positive…</vt:lpstr>
      <vt:lpstr>The BIG debates that have dogged the area are starting to be resolved</vt:lpstr>
      <vt:lpstr>BUT what does the evidence tell us?</vt:lpstr>
      <vt:lpstr>More recent…</vt:lpstr>
      <vt:lpstr>+ Garbers &amp; Konradt (2014)</vt:lpstr>
      <vt:lpstr>Cerasoli, Nicklin &amp; Ford  (2014)</vt:lpstr>
      <vt:lpstr>Issue 2: How to reward team performance</vt:lpstr>
      <vt:lpstr>Garbers &amp; Konradt (2014) again</vt:lpstr>
      <vt:lpstr>Issue 3: Pay Dispersion</vt:lpstr>
      <vt:lpstr>Social and public media link it to executive greed and thence to social inequality and unrest</vt:lpstr>
      <vt:lpstr>Recent Scholarly Publications</vt:lpstr>
      <vt:lpstr>2. Downes &amp; Choi (2014)</vt:lpstr>
      <vt:lpstr>Pay dispersion conclusions?</vt:lpstr>
      <vt:lpstr>Final thoughts</vt:lpstr>
      <vt:lpstr>Best practices? (the application of common sense!)</vt:lpstr>
      <vt:lpstr>Sources – email me at keith.macky@aut.ac.nz  if you cant access them and want copies</vt:lpstr>
    </vt:vector>
  </TitlesOfParts>
  <Company>AUT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Organizational Downsizing: Is there a better way? EMA Employment Relations Conference July, 2007</dc:title>
  <dc:creator>Keith Macky</dc:creator>
  <cp:lastModifiedBy>Keith Macky</cp:lastModifiedBy>
  <cp:revision>183</cp:revision>
  <cp:lastPrinted>2014-11-03T02:02:49Z</cp:lastPrinted>
  <dcterms:created xsi:type="dcterms:W3CDTF">2014-10-22T21:04:18Z</dcterms:created>
  <dcterms:modified xsi:type="dcterms:W3CDTF">2014-11-03T02:31:20Z</dcterms:modified>
</cp:coreProperties>
</file>