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79" r:id="rId9"/>
    <p:sldId id="263" r:id="rId10"/>
    <p:sldId id="264" r:id="rId11"/>
    <p:sldId id="280" r:id="rId12"/>
    <p:sldId id="281" r:id="rId13"/>
    <p:sldId id="283" r:id="rId14"/>
    <p:sldId id="285" r:id="rId15"/>
    <p:sldId id="265" r:id="rId16"/>
    <p:sldId id="266" r:id="rId17"/>
    <p:sldId id="286" r:id="rId18"/>
    <p:sldId id="267" r:id="rId19"/>
    <p:sldId id="268" r:id="rId20"/>
    <p:sldId id="284" r:id="rId21"/>
  </p:sldIdLst>
  <p:sldSz cx="9144000" cy="6858000" type="screen4x3"/>
  <p:notesSz cx="6813550" cy="9945688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72D4"/>
    <a:srgbClr val="69D969"/>
    <a:srgbClr val="FF6600"/>
    <a:srgbClr val="FF8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26" autoAdjust="0"/>
    <p:restoredTop sz="94737" autoAdjust="0"/>
  </p:normalViewPr>
  <p:slideViewPr>
    <p:cSldViewPr>
      <p:cViewPr varScale="1">
        <p:scale>
          <a:sx n="62" d="100"/>
          <a:sy n="62" d="100"/>
        </p:scale>
        <p:origin x="-72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86" y="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/>
          <a:lstStyle>
            <a:lvl1pPr algn="r">
              <a:defRPr sz="1200"/>
            </a:lvl1pPr>
          </a:lstStyle>
          <a:p>
            <a:fld id="{04FEC0CB-377C-44BC-9722-6B03C2B7150A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404" tIns="44202" rIns="88404" bIns="4420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51" y="4723700"/>
            <a:ext cx="5451449" cy="4475328"/>
          </a:xfrm>
          <a:prstGeom prst="rect">
            <a:avLst/>
          </a:prstGeom>
        </p:spPr>
        <p:txBody>
          <a:bodyPr vert="horz" lIns="88404" tIns="44202" rIns="88404" bIns="4420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740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86" y="944740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 anchor="b"/>
          <a:lstStyle>
            <a:lvl1pPr algn="r">
              <a:defRPr sz="1200"/>
            </a:lvl1pPr>
          </a:lstStyle>
          <a:p>
            <a:fld id="{04A25F71-DE17-434D-80C9-7298DF70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1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84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emperor's new clothes: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in contexts where people are widely acclaimed and admired but where others question whether what they have created is of any value, refers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willingness of people to engage into an unspoken contract to willfully disbelieve what they know to be true.</a:t>
            </a:r>
            <a:endParaRPr lang="en-NZ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29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53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64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868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17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185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25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4B2C561-D642-4CF3-B0BD-2890B02E2BAE}" type="datetimeFigureOut">
              <a:rPr lang="pt-PT" smtClean="0"/>
              <a:t>01-05-2014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605" y="2204720"/>
            <a:ext cx="8208645" cy="1642110"/>
          </a:xfrm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91440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b="1" dirty="0" smtClean="0">
                <a:solidFill>
                  <a:srgbClr val="464646"/>
                </a:solidFill>
                <a:latin typeface="Calibri" charset="0"/>
              </a:rPr>
              <a:t>Do Good Starts Make Good Finishes?</a:t>
            </a:r>
            <a:br>
              <a:rPr lang="en-US" altLang="ko-KR" sz="4400" b="1" dirty="0" smtClean="0">
                <a:solidFill>
                  <a:srgbClr val="464646"/>
                </a:solidFill>
                <a:latin typeface="Calibri" charset="0"/>
              </a:rPr>
            </a:br>
            <a:r>
              <a:rPr lang="en-US" altLang="ko-KR" sz="4400" b="1" dirty="0" smtClean="0">
                <a:solidFill>
                  <a:srgbClr val="464646"/>
                </a:solidFill>
                <a:latin typeface="Calibri" charset="0"/>
              </a:rPr>
              <a:t>The Case of CEO Pay</a:t>
            </a:r>
            <a:endParaRPr lang="ko-KR" altLang="en-US" sz="4400" b="1" dirty="0" smtClean="0">
              <a:latin typeface="Calibri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74237" y="4005064"/>
            <a:ext cx="6984776" cy="1337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pt-PT" sz="3200" dirty="0" smtClean="0">
                <a:solidFill>
                  <a:schemeClr val="tx2"/>
                </a:solidFill>
              </a:rPr>
              <a:t>Helena Címerová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pt-PT" sz="3200" dirty="0" smtClean="0">
                <a:solidFill>
                  <a:schemeClr val="tx2"/>
                </a:solidFill>
              </a:rPr>
              <a:t>Auckland University of Technology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625069"/>
            <a:ext cx="1368152" cy="93054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27"/>
          <a:stretch/>
        </p:blipFill>
        <p:spPr>
          <a:xfrm>
            <a:off x="2267744" y="5489579"/>
            <a:ext cx="3960440" cy="1094869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2051720" y="904240"/>
            <a:ext cx="6552531" cy="868576"/>
          </a:xfrm>
          <a:prstGeom prst="rect">
            <a:avLst/>
          </a:prstGeom>
        </p:spPr>
        <p:txBody>
          <a:bodyPr wrap="square" lIns="91440" tIns="45720" rIns="91440" bIns="45720" anchor="t">
            <a:normAutofit/>
          </a:bodyPr>
          <a:lstStyle/>
          <a:p>
            <a:pPr marL="0" indent="0" algn="r" defTabSz="91440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200" dirty="0" smtClean="0">
                <a:solidFill>
                  <a:srgbClr val="464646"/>
                </a:solidFill>
                <a:latin typeface="Calibri" charset="0"/>
              </a:rPr>
              <a:t>School of Economics and Finance Seminar Series </a:t>
            </a:r>
            <a:endParaRPr lang="ko-KR" altLang="en-US" sz="2200" dirty="0" smtClean="0">
              <a:latin typeface="Calibri" charset="0"/>
            </a:endParaRPr>
          </a:p>
          <a:p>
            <a:pPr marL="0" indent="0" algn="r" defTabSz="91440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200" dirty="0" smtClean="0">
                <a:solidFill>
                  <a:srgbClr val="464646"/>
                </a:solidFill>
                <a:latin typeface="Calibri" charset="0"/>
              </a:rPr>
              <a:t>Victoria University of Wellington, 2 May 2014</a:t>
            </a:r>
            <a:endParaRPr lang="ko-KR" altLang="en-US" sz="2200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97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27683"/>
            <a:ext cx="2520280" cy="1820363"/>
          </a:xfrm>
        </p:spPr>
        <p:txBody>
          <a:bodyPr>
            <a:noAutofit/>
          </a:bodyPr>
          <a:lstStyle/>
          <a:p>
            <a:pPr algn="ctr"/>
            <a:r>
              <a:rPr lang="pt-PT" sz="3200" b="1" dirty="0"/>
              <a:t>Empirical methodology (</a:t>
            </a:r>
            <a:r>
              <a:rPr lang="pt-PT" sz="3200" b="1" dirty="0" smtClean="0"/>
              <a:t>IV/2SLS)</a:t>
            </a:r>
            <a:endParaRPr lang="pt-PT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33629" y="801122"/>
            <a:ext cx="5715000" cy="557784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95536" y="2396338"/>
            <a:ext cx="2139696" cy="4243615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Controls:</a:t>
            </a:r>
          </a:p>
          <a:p>
            <a:r>
              <a:rPr lang="en-US" sz="2000" i="1" dirty="0" smtClean="0"/>
              <a:t>Firm-level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size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i</a:t>
            </a:r>
            <a:r>
              <a:rPr lang="en-US" sz="2000" dirty="0" smtClean="0"/>
              <a:t>nv. opportunity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f</a:t>
            </a:r>
            <a:r>
              <a:rPr lang="en-US" sz="2000" dirty="0" smtClean="0"/>
              <a:t>irm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v</a:t>
            </a:r>
            <a:r>
              <a:rPr lang="en-US" sz="2000" dirty="0" smtClean="0"/>
              <a:t>olatility of firm performance</a:t>
            </a:r>
          </a:p>
          <a:p>
            <a:r>
              <a:rPr lang="en-US" sz="2000" i="1" dirty="0" smtClean="0"/>
              <a:t>CEO-level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enure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</a:t>
            </a:r>
            <a:r>
              <a:rPr lang="en-US" sz="2000" dirty="0" smtClean="0"/>
              <a:t>uality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external hire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</a:t>
            </a:r>
            <a:r>
              <a:rPr lang="en-US" sz="2000" dirty="0" smtClean="0"/>
              <a:t>ducation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gender</a:t>
            </a:r>
            <a:endParaRPr lang="en-US" sz="2000" dirty="0"/>
          </a:p>
          <a:p>
            <a:endParaRPr lang="en-US" sz="2000" i="1" dirty="0" smtClean="0"/>
          </a:p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670246" y="1170454"/>
            <a:ext cx="3969238" cy="2844316"/>
            <a:chOff x="1259632" y="2060848"/>
            <a:chExt cx="6048672" cy="3600400"/>
          </a:xfrm>
        </p:grpSpPr>
        <p:sp>
          <p:nvSpPr>
            <p:cNvPr id="16" name="Rounded Rectangle 15"/>
            <p:cNvSpPr/>
            <p:nvPr/>
          </p:nvSpPr>
          <p:spPr>
            <a:xfrm>
              <a:off x="1259632" y="2060848"/>
              <a:ext cx="2664296" cy="13681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644008" y="2060848"/>
              <a:ext cx="2664296" cy="13681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259632" y="4293096"/>
              <a:ext cx="2664296" cy="1368152"/>
            </a:xfrm>
            <a:prstGeom prst="roundRect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9" name="Right Arrow 18"/>
            <p:cNvSpPr/>
            <p:nvPr/>
          </p:nvSpPr>
          <p:spPr>
            <a:xfrm rot="16200000">
              <a:off x="2051720" y="3573016"/>
              <a:ext cx="1080120" cy="504056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3779912" y="2492896"/>
              <a:ext cx="1080120" cy="504056"/>
            </a:xfrm>
            <a:prstGeom prst="rightArrow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888913" y="1356931"/>
            <a:ext cx="1748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CEO </a:t>
            </a:r>
            <a:r>
              <a:rPr lang="pt-PT" sz="2000" b="1" dirty="0" err="1" smtClean="0">
                <a:solidFill>
                  <a:srgbClr val="002060"/>
                </a:solidFill>
              </a:rPr>
              <a:t>compensation</a:t>
            </a:r>
            <a:endParaRPr lang="pt-PT" sz="2000" b="1" dirty="0" smtClean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70246" y="1356931"/>
            <a:ext cx="1748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err="1" smtClean="0">
                <a:solidFill>
                  <a:srgbClr val="002060"/>
                </a:solidFill>
              </a:rPr>
              <a:t>first</a:t>
            </a:r>
            <a:r>
              <a:rPr lang="pt-PT" sz="20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pt-PT" sz="2000" b="1" dirty="0" err="1" smtClean="0">
                <a:solidFill>
                  <a:srgbClr val="002060"/>
                </a:solidFill>
              </a:rPr>
              <a:t>firm</a:t>
            </a:r>
            <a:r>
              <a:rPr lang="pt-PT" sz="2000" b="1" dirty="0" smtClean="0">
                <a:solidFill>
                  <a:srgbClr val="002060"/>
                </a:solidFill>
              </a:rPr>
              <a:t> </a:t>
            </a:r>
            <a:r>
              <a:rPr lang="pt-PT" sz="2000" b="1" dirty="0" err="1" smtClean="0">
                <a:solidFill>
                  <a:srgbClr val="002060"/>
                </a:solidFill>
              </a:rPr>
              <a:t>size</a:t>
            </a:r>
            <a:endParaRPr lang="pt-PT" sz="2000" b="1" dirty="0" smtClean="0"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97261" y="3120407"/>
            <a:ext cx="1748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macro </a:t>
            </a:r>
            <a:r>
              <a:rPr lang="pt-PT" sz="2000" b="1" dirty="0" err="1" smtClean="0">
                <a:solidFill>
                  <a:srgbClr val="002060"/>
                </a:solidFill>
              </a:rPr>
              <a:t>cond</a:t>
            </a:r>
            <a:r>
              <a:rPr lang="pt-PT" sz="2000" b="1" dirty="0" smtClean="0">
                <a:solidFill>
                  <a:srgbClr val="002060"/>
                </a:solidFill>
              </a:rPr>
              <a:t>. / </a:t>
            </a:r>
            <a:r>
              <a:rPr lang="pt-PT" sz="2000" b="1" dirty="0" err="1" smtClean="0">
                <a:solidFill>
                  <a:srgbClr val="002060"/>
                </a:solidFill>
              </a:rPr>
              <a:t>fin</a:t>
            </a:r>
            <a:r>
              <a:rPr lang="pt-PT" sz="2000" b="1" dirty="0" smtClean="0">
                <a:solidFill>
                  <a:srgbClr val="002060"/>
                </a:solidFill>
              </a:rPr>
              <a:t>. </a:t>
            </a:r>
            <a:r>
              <a:rPr lang="pt-PT" sz="2000" b="1" dirty="0" err="1" smtClean="0">
                <a:solidFill>
                  <a:srgbClr val="002060"/>
                </a:solidFill>
              </a:rPr>
              <a:t>mkts</a:t>
            </a:r>
            <a:endParaRPr lang="pt-PT" sz="2000" b="1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1598" y="3645024"/>
            <a:ext cx="37124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Instruments: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Related to macroeconomic conditions: </a:t>
            </a:r>
            <a:r>
              <a:rPr lang="en-US" dirty="0" smtClean="0"/>
              <a:t>recession </a:t>
            </a:r>
            <a:r>
              <a:rPr lang="en-US" dirty="0"/>
              <a:t>indicator, U.S. unemployment rate, investment-grade bond yield spread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/>
              <a:t>Related to financial </a:t>
            </a:r>
            <a:r>
              <a:rPr lang="en-US" b="1" dirty="0" smtClean="0"/>
              <a:t>markets:</a:t>
            </a:r>
            <a:endParaRPr lang="en-US" b="1" dirty="0"/>
          </a:p>
          <a:p>
            <a:pPr lvl="1"/>
            <a:r>
              <a:rPr lang="en-US" dirty="0" smtClean="0"/>
              <a:t>1-yr </a:t>
            </a:r>
            <a:r>
              <a:rPr lang="en-US" dirty="0"/>
              <a:t>volume </a:t>
            </a:r>
            <a:r>
              <a:rPr lang="en-US" dirty="0" err="1" smtClean="0"/>
              <a:t>chng</a:t>
            </a:r>
            <a:r>
              <a:rPr lang="en-US" dirty="0" smtClean="0"/>
              <a:t>., </a:t>
            </a:r>
            <a:r>
              <a:rPr lang="en-US" dirty="0"/>
              <a:t>1-yr return, 2-yr std. dev</a:t>
            </a:r>
            <a:r>
              <a:rPr lang="en-US" dirty="0" smtClean="0"/>
              <a:t>. of </a:t>
            </a:r>
            <a:r>
              <a:rPr lang="en-US" dirty="0"/>
              <a:t>S&amp;P 500 index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64738" y="225129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TDC1, TDC2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78113" y="801122"/>
            <a:ext cx="2613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Mkt. cap, total assets, …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27322" y="2564169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u="sng" dirty="0" smtClean="0">
                <a:solidFill>
                  <a:srgbClr val="002060"/>
                </a:solidFill>
              </a:rPr>
              <a:t>CEO talent pipeline</a:t>
            </a:r>
            <a:endParaRPr lang="en-NZ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9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4913"/>
            <a:ext cx="6805077" cy="634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87624" y="1556792"/>
            <a:ext cx="6696744" cy="3600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8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270"/>
          <a:stretch/>
        </p:blipFill>
        <p:spPr bwMode="auto">
          <a:xfrm>
            <a:off x="1036882" y="474913"/>
            <a:ext cx="6955819" cy="144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880" y="3035994"/>
            <a:ext cx="71913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87624" y="1556792"/>
            <a:ext cx="6696744" cy="3600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06"/>
          <a:stretch/>
        </p:blipFill>
        <p:spPr bwMode="auto">
          <a:xfrm>
            <a:off x="1036882" y="1916832"/>
            <a:ext cx="6980971" cy="88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11753" y="3556444"/>
            <a:ext cx="6998226" cy="36004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30" y="4509120"/>
            <a:ext cx="72485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187624" y="5013176"/>
            <a:ext cx="6922355" cy="43204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154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32656"/>
            <a:ext cx="5905500" cy="643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87624" y="1377719"/>
            <a:ext cx="6696744" cy="3600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0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01853" cy="6178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5537" y="1196752"/>
            <a:ext cx="8301852" cy="86409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87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 (1)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FEs (firm fixed effects): &lt;4% / no effects </a:t>
            </a:r>
            <a:r>
              <a:rPr lang="en-US" sz="3200" i="1" dirty="0" smtClean="0"/>
              <a:t>or</a:t>
            </a:r>
            <a:r>
              <a:rPr lang="en-US" sz="3200" dirty="0" smtClean="0"/>
              <a:t> lack of support in the data?</a:t>
            </a:r>
          </a:p>
          <a:p>
            <a:pPr marL="274320" lvl="1" indent="0">
              <a:buNone/>
            </a:pPr>
            <a:r>
              <a:rPr lang="en-US" sz="3000" dirty="0" smtClean="0"/>
              <a:t>(firm rank 6-12% TDC1, top ten firm 12-14.5% TDC1)</a:t>
            </a:r>
          </a:p>
          <a:p>
            <a:r>
              <a:rPr lang="en-US" sz="3200" dirty="0" smtClean="0"/>
              <a:t>IV: 30%-50% countercyclical </a:t>
            </a:r>
            <a:r>
              <a:rPr lang="en-US" sz="3200" dirty="0"/>
              <a:t>cohort </a:t>
            </a:r>
            <a:r>
              <a:rPr lang="en-US" sz="3200" dirty="0" smtClean="0"/>
              <a:t>effects</a:t>
            </a:r>
          </a:p>
          <a:p>
            <a:pPr marL="274320" lvl="1" indent="0">
              <a:buNone/>
            </a:pPr>
            <a:r>
              <a:rPr lang="en-US" sz="3000" dirty="0" smtClean="0"/>
              <a:t>(single instrument, reduced-form regressions)</a:t>
            </a:r>
          </a:p>
          <a:p>
            <a:r>
              <a:rPr lang="en-US" sz="3200" dirty="0" smtClean="0"/>
              <a:t>Cross-section: </a:t>
            </a:r>
            <a:r>
              <a:rPr lang="en-US" sz="3200" i="1" dirty="0" smtClean="0"/>
              <a:t>first</a:t>
            </a:r>
            <a:r>
              <a:rPr lang="en-US" sz="3200" dirty="0" smtClean="0"/>
              <a:t> CEO pay up to 30% higher if top-ten firm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5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 (2)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Robustness:</a:t>
            </a:r>
          </a:p>
          <a:p>
            <a:pPr lvl="1"/>
            <a:r>
              <a:rPr lang="en-US" sz="2800" dirty="0" smtClean="0"/>
              <a:t>IV with employment growth rate: no cohort effects</a:t>
            </a:r>
          </a:p>
          <a:p>
            <a:pPr lvl="1"/>
            <a:r>
              <a:rPr lang="en-US" sz="2800" dirty="0" smtClean="0"/>
              <a:t>Cross-section: stable coefficients</a:t>
            </a:r>
          </a:p>
          <a:p>
            <a:pPr lvl="1"/>
            <a:r>
              <a:rPr lang="en-US" sz="2800" dirty="0" smtClean="0"/>
              <a:t>Weak-instrument robust estimation with CLR confidence sets: first firm size elasticity </a:t>
            </a:r>
            <a:r>
              <a:rPr lang="en-US" sz="2800" dirty="0" err="1" smtClean="0"/>
              <a:t>relat</a:t>
            </a:r>
            <a:r>
              <a:rPr lang="en-US" sz="2800" dirty="0" smtClean="0"/>
              <a:t>. to current CEO compensation &lt;-1%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07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809750"/>
            <a:ext cx="75438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00100" y="4005064"/>
            <a:ext cx="7444308" cy="3600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19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/>
              <a:t>Conclusions</a:t>
            </a:r>
            <a:r>
              <a:rPr lang="pt-PT" b="1" dirty="0" smtClean="0"/>
              <a:t> / </a:t>
            </a:r>
            <a:r>
              <a:rPr lang="pt-PT" b="1" dirty="0" err="1" smtClean="0"/>
              <a:t>Contributions</a:t>
            </a:r>
            <a:endParaRPr lang="pt-P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3600" dirty="0" smtClean="0">
                <a:solidFill>
                  <a:srgbClr val="0070C0"/>
                </a:solidFill>
              </a:rPr>
              <a:t> </a:t>
            </a:r>
            <a:r>
              <a:rPr lang="pt-PT" sz="3600" dirty="0" err="1" smtClean="0"/>
              <a:t>another</a:t>
            </a:r>
            <a:r>
              <a:rPr lang="pt-PT" sz="3600" dirty="0" smtClean="0"/>
              <a:t> </a:t>
            </a:r>
            <a:r>
              <a:rPr lang="pt-PT" sz="3600" dirty="0" err="1"/>
              <a:t>test</a:t>
            </a:r>
            <a:r>
              <a:rPr lang="pt-PT" sz="3600" dirty="0"/>
              <a:t> </a:t>
            </a:r>
            <a:r>
              <a:rPr lang="pt-PT" sz="3600" dirty="0" err="1"/>
              <a:t>of</a:t>
            </a:r>
            <a:r>
              <a:rPr lang="pt-PT" sz="3600" dirty="0"/>
              <a:t> CEO </a:t>
            </a:r>
            <a:r>
              <a:rPr lang="pt-PT" sz="3600" dirty="0" err="1"/>
              <a:t>market</a:t>
            </a:r>
            <a:r>
              <a:rPr lang="pt-PT" sz="3600" dirty="0"/>
              <a:t> </a:t>
            </a:r>
            <a:r>
              <a:rPr lang="pt-PT" sz="3600" dirty="0" err="1" smtClean="0"/>
              <a:t>efficiency</a:t>
            </a:r>
            <a:endParaRPr lang="pt-PT" sz="3600" dirty="0" smtClean="0"/>
          </a:p>
          <a:p>
            <a:r>
              <a:rPr lang="pt-PT" sz="3600" dirty="0" smtClean="0"/>
              <a:t> existence and persistence of cohort effects seems to depend on the segment of labor market</a:t>
            </a:r>
            <a:endParaRPr lang="pt-PT" sz="3600" dirty="0"/>
          </a:p>
          <a:p>
            <a:pPr marL="0" indent="0">
              <a:buNone/>
            </a:pPr>
            <a:endParaRPr lang="pt-PT" sz="3600" dirty="0" smtClean="0">
              <a:solidFill>
                <a:srgbClr val="0070C0"/>
              </a:solidFill>
            </a:endParaRPr>
          </a:p>
          <a:p>
            <a:r>
              <a:rPr lang="pt-PT" sz="3600" b="1" dirty="0" err="1">
                <a:solidFill>
                  <a:srgbClr val="0070C0"/>
                </a:solidFill>
              </a:rPr>
              <a:t>e</a:t>
            </a:r>
            <a:r>
              <a:rPr lang="pt-PT" sz="3600" b="1" dirty="0" err="1" smtClean="0">
                <a:solidFill>
                  <a:srgbClr val="0070C0"/>
                </a:solidFill>
              </a:rPr>
              <a:t>fficient</a:t>
            </a:r>
            <a:r>
              <a:rPr lang="pt-PT" sz="3600" b="1" dirty="0" smtClean="0">
                <a:solidFill>
                  <a:srgbClr val="0070C0"/>
                </a:solidFill>
              </a:rPr>
              <a:t> </a:t>
            </a:r>
            <a:r>
              <a:rPr lang="pt-PT" sz="3600" dirty="0" err="1"/>
              <a:t>m</a:t>
            </a:r>
            <a:r>
              <a:rPr lang="pt-PT" sz="3600" dirty="0" err="1" smtClean="0"/>
              <a:t>arket</a:t>
            </a:r>
            <a:r>
              <a:rPr lang="pt-PT" sz="3600" dirty="0" smtClean="0"/>
              <a:t> for </a:t>
            </a:r>
            <a:r>
              <a:rPr lang="pt-PT" sz="3600" dirty="0" err="1" smtClean="0"/>
              <a:t>CEOs</a:t>
            </a:r>
            <a:r>
              <a:rPr lang="pt-PT" sz="3600" dirty="0" smtClean="0"/>
              <a:t>: </a:t>
            </a:r>
          </a:p>
          <a:p>
            <a:pPr marL="0" indent="0">
              <a:buNone/>
            </a:pPr>
            <a:r>
              <a:rPr lang="pt-PT" sz="3600" dirty="0"/>
              <a:t> </a:t>
            </a:r>
            <a:r>
              <a:rPr lang="pt-PT" sz="3600" dirty="0" smtClean="0"/>
              <a:t> </a:t>
            </a:r>
            <a:r>
              <a:rPr lang="pt-PT" sz="3600" dirty="0" err="1" smtClean="0"/>
              <a:t>initial</a:t>
            </a:r>
            <a:r>
              <a:rPr lang="pt-PT" sz="3600" dirty="0" smtClean="0"/>
              <a:t> </a:t>
            </a:r>
            <a:r>
              <a:rPr lang="pt-PT" sz="3600" dirty="0" err="1" smtClean="0"/>
              <a:t>luck</a:t>
            </a:r>
            <a:r>
              <a:rPr lang="pt-PT" sz="3600" dirty="0" smtClean="0"/>
              <a:t> </a:t>
            </a:r>
            <a:r>
              <a:rPr lang="pt-PT" sz="3600" dirty="0" err="1" smtClean="0"/>
              <a:t>not</a:t>
            </a:r>
            <a:r>
              <a:rPr lang="pt-PT" sz="3600" dirty="0" smtClean="0"/>
              <a:t> </a:t>
            </a:r>
            <a:r>
              <a:rPr lang="pt-PT" sz="3600" dirty="0" err="1" smtClean="0"/>
              <a:t>reflected</a:t>
            </a:r>
            <a:r>
              <a:rPr lang="pt-PT" sz="3600" dirty="0" smtClean="0"/>
              <a:t> in CEO </a:t>
            </a:r>
            <a:r>
              <a:rPr lang="pt-PT" sz="3600" dirty="0" err="1" smtClean="0"/>
              <a:t>pay</a:t>
            </a:r>
            <a:endParaRPr lang="pt-PT" sz="3600" dirty="0" smtClean="0"/>
          </a:p>
          <a:p>
            <a:pPr marL="0" indent="0">
              <a:buNone/>
            </a:pPr>
            <a:endParaRPr lang="pt-PT" sz="2900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6656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Thank you.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80362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/>
              <a:t>Motivation</a:t>
            </a:r>
            <a:endParaRPr lang="pt-PT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430490"/>
            <a:ext cx="4114800" cy="4876800"/>
          </a:xfrm>
        </p:spPr>
        <p:txBody>
          <a:bodyPr>
            <a:normAutofit/>
          </a:bodyPr>
          <a:lstStyle/>
          <a:p>
            <a:pPr lvl="1"/>
            <a:endParaRPr lang="pt-PT" sz="800" dirty="0" smtClean="0"/>
          </a:p>
          <a:p>
            <a:pPr marL="0" indent="0" algn="ctr">
              <a:buNone/>
            </a:pPr>
            <a:endParaRPr lang="pt-PT" sz="330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pt-PT" sz="3300" dirty="0" smtClean="0">
                <a:solidFill>
                  <a:srgbClr val="0070C0"/>
                </a:solidFill>
              </a:rPr>
              <a:t>Is the market for CEOs </a:t>
            </a:r>
            <a:r>
              <a:rPr lang="pt-PT" sz="3300" dirty="0" err="1" smtClean="0">
                <a:solidFill>
                  <a:srgbClr val="0070C0"/>
                </a:solidFill>
              </a:rPr>
              <a:t>efficient</a:t>
            </a:r>
            <a:r>
              <a:rPr lang="pt-PT" sz="3300" dirty="0" smtClean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12776"/>
            <a:ext cx="3457948" cy="4585863"/>
          </a:xfrm>
          <a:prstGeom prst="rect">
            <a:avLst/>
          </a:prstGeom>
        </p:spPr>
      </p:pic>
      <p:sp>
        <p:nvSpPr>
          <p:cNvPr id="8" name="Title 3"/>
          <p:cNvSpPr txBox="1">
            <a:spLocks/>
          </p:cNvSpPr>
          <p:nvPr/>
        </p:nvSpPr>
        <p:spPr>
          <a:xfrm>
            <a:off x="4788024" y="6028457"/>
            <a:ext cx="2446708" cy="632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Source:</a:t>
            </a:r>
            <a:br>
              <a:rPr lang="pt-PT" dirty="0" smtClean="0"/>
            </a:br>
            <a:r>
              <a:rPr lang="pt-PT" dirty="0" smtClean="0"/>
              <a:t>www.newyorker.com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448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509838"/>
            <a:ext cx="59055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701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Outline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Under focus: CEO pay efficiency</a:t>
            </a:r>
          </a:p>
          <a:p>
            <a:r>
              <a:rPr lang="en-US" sz="3400" dirty="0" smtClean="0"/>
              <a:t>Key findings </a:t>
            </a:r>
          </a:p>
          <a:p>
            <a:r>
              <a:rPr lang="en-US" sz="3400" dirty="0" smtClean="0"/>
              <a:t>Cohort </a:t>
            </a:r>
            <a:r>
              <a:rPr lang="en-US" sz="3400" dirty="0"/>
              <a:t>effects research &amp;</a:t>
            </a:r>
            <a:r>
              <a:rPr lang="en-US" sz="3400" dirty="0" smtClean="0"/>
              <a:t> explanations for findings</a:t>
            </a:r>
            <a:endParaRPr lang="en-US" sz="3400" dirty="0"/>
          </a:p>
          <a:p>
            <a:r>
              <a:rPr lang="en-US" sz="3400" dirty="0" smtClean="0"/>
              <a:t>Data + Empirical </a:t>
            </a:r>
            <a:r>
              <a:rPr lang="en-US" sz="3400" dirty="0"/>
              <a:t>methodology </a:t>
            </a:r>
          </a:p>
          <a:p>
            <a:r>
              <a:rPr lang="en-US" sz="3400" dirty="0" smtClean="0"/>
              <a:t>Results</a:t>
            </a:r>
          </a:p>
          <a:p>
            <a:r>
              <a:rPr lang="en-US" sz="3400" dirty="0" smtClean="0"/>
              <a:t>Conclusions</a:t>
            </a:r>
            <a:endParaRPr lang="en-US" sz="3000" dirty="0"/>
          </a:p>
          <a:p>
            <a:endParaRPr lang="en-US" sz="36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20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b="1" dirty="0" err="1" smtClean="0"/>
              <a:t>Key</a:t>
            </a:r>
            <a:r>
              <a:rPr lang="pt-PT" b="1" dirty="0" smtClean="0"/>
              <a:t> </a:t>
            </a:r>
            <a:r>
              <a:rPr lang="pt-PT" b="1" dirty="0" err="1" smtClean="0"/>
              <a:t>results</a:t>
            </a:r>
            <a:endParaRPr lang="pt-P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3300" dirty="0">
                <a:solidFill>
                  <a:srgbClr val="0070C0"/>
                </a:solidFill>
              </a:rPr>
              <a:t>The market for CEOs is </a:t>
            </a:r>
            <a:r>
              <a:rPr lang="pt-PT" sz="3300" dirty="0" smtClean="0">
                <a:solidFill>
                  <a:srgbClr val="0070C0"/>
                </a:solidFill>
              </a:rPr>
              <a:t>efficient: </a:t>
            </a:r>
            <a:r>
              <a:rPr lang="pt-PT" sz="3300" dirty="0" smtClean="0"/>
              <a:t>initial </a:t>
            </a:r>
            <a:r>
              <a:rPr lang="pt-PT" sz="3300" dirty="0"/>
              <a:t>luck not reflected in CEO </a:t>
            </a:r>
            <a:r>
              <a:rPr lang="pt-PT" sz="3300" dirty="0" smtClean="0"/>
              <a:t>pay</a:t>
            </a:r>
          </a:p>
          <a:p>
            <a:pPr lvl="1"/>
            <a:r>
              <a:rPr lang="en-US" sz="2900" dirty="0" smtClean="0"/>
              <a:t>No </a:t>
            </a:r>
            <a:r>
              <a:rPr lang="en-US" sz="2900" dirty="0"/>
              <a:t>evidence of persistent rewards for CEOs for </a:t>
            </a:r>
            <a:r>
              <a:rPr lang="en-US" sz="2900" dirty="0" smtClean="0"/>
              <a:t>good first job</a:t>
            </a:r>
          </a:p>
          <a:p>
            <a:pPr lvl="1"/>
            <a:r>
              <a:rPr lang="en-US" sz="2900" dirty="0" smtClean="0"/>
              <a:t>No </a:t>
            </a:r>
            <a:r>
              <a:rPr lang="en-US" sz="2900" dirty="0" err="1" smtClean="0"/>
              <a:t>procyclical</a:t>
            </a:r>
            <a:r>
              <a:rPr lang="en-US" sz="2900" dirty="0" smtClean="0"/>
              <a:t> cohort effects, rather countercyclical (IV)</a:t>
            </a:r>
          </a:p>
          <a:p>
            <a:pPr lvl="1"/>
            <a:r>
              <a:rPr lang="en-US" sz="2900" dirty="0"/>
              <a:t>A</a:t>
            </a:r>
            <a:r>
              <a:rPr lang="en-US" sz="2900" dirty="0" smtClean="0"/>
              <a:t> </a:t>
            </a:r>
            <a:r>
              <a:rPr lang="en-US" sz="2900" dirty="0"/>
              <a:t>higher first </a:t>
            </a:r>
            <a:r>
              <a:rPr lang="en-US" sz="2900" dirty="0" smtClean="0"/>
              <a:t>CEO compensation if good first job </a:t>
            </a:r>
            <a:r>
              <a:rPr lang="en-US" sz="2900" dirty="0"/>
              <a:t>(</a:t>
            </a:r>
            <a:r>
              <a:rPr lang="en-US" sz="2900" dirty="0" smtClean="0"/>
              <a:t>≈30% for top-ten firm), dissipates over time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100793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Cohort effects research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err="1" smtClean="0"/>
              <a:t>Neumark</a:t>
            </a:r>
            <a:r>
              <a:rPr lang="en-US" sz="3200" dirty="0" smtClean="0"/>
              <a:t> (2002): early job </a:t>
            </a:r>
            <a:r>
              <a:rPr lang="en-US" sz="3200" dirty="0" err="1" smtClean="0"/>
              <a:t>mkt</a:t>
            </a:r>
            <a:r>
              <a:rPr lang="en-US" sz="3200" dirty="0" smtClean="0"/>
              <a:t> stability</a:t>
            </a:r>
          </a:p>
          <a:p>
            <a:r>
              <a:rPr lang="en-US" sz="3200" dirty="0" err="1" smtClean="0"/>
              <a:t>Oyer</a:t>
            </a:r>
            <a:r>
              <a:rPr lang="en-US" sz="3200" dirty="0" smtClean="0"/>
              <a:t> (2006): PhD economists</a:t>
            </a:r>
          </a:p>
          <a:p>
            <a:r>
              <a:rPr lang="en-US" sz="3200" dirty="0" err="1" smtClean="0"/>
              <a:t>Oyer</a:t>
            </a:r>
            <a:r>
              <a:rPr lang="en-US" sz="3200" dirty="0" smtClean="0"/>
              <a:t> (2008): MBA investment bankers</a:t>
            </a:r>
          </a:p>
          <a:p>
            <a:r>
              <a:rPr lang="en-US" sz="3200" dirty="0" smtClean="0"/>
              <a:t>Kahn (2010): US male college graduates</a:t>
            </a:r>
          </a:p>
          <a:p>
            <a:r>
              <a:rPr lang="en-US" sz="3200" dirty="0" smtClean="0"/>
              <a:t>Kwon et al. (2010): US &amp; Swedish workers (recovery phase of business cycle)</a:t>
            </a:r>
          </a:p>
          <a:p>
            <a:r>
              <a:rPr lang="en-US" sz="3200" dirty="0" err="1" smtClean="0"/>
              <a:t>Oreopulos</a:t>
            </a:r>
            <a:r>
              <a:rPr lang="en-US" sz="3200" dirty="0" smtClean="0"/>
              <a:t> et al. (2014): CAN college graduates</a:t>
            </a:r>
          </a:p>
          <a:p>
            <a:pPr marL="182880" lvl="1"/>
            <a:r>
              <a:rPr lang="en-US" sz="3200" dirty="0" err="1"/>
              <a:t>Schoar</a:t>
            </a:r>
            <a:r>
              <a:rPr lang="en-US" sz="3200" dirty="0"/>
              <a:t> and </a:t>
            </a:r>
            <a:r>
              <a:rPr lang="en-US" sz="3200" dirty="0" err="1"/>
              <a:t>Zuo</a:t>
            </a:r>
            <a:r>
              <a:rPr lang="en-US" sz="3200" dirty="0"/>
              <a:t> (</a:t>
            </a:r>
            <a:r>
              <a:rPr lang="en-US" sz="3200" dirty="0" smtClean="0"/>
              <a:t>2013): </a:t>
            </a:r>
            <a:r>
              <a:rPr lang="en-US" sz="3200" dirty="0"/>
              <a:t>“recession </a:t>
            </a:r>
            <a:r>
              <a:rPr lang="en-US" sz="3200" u="sng" dirty="0"/>
              <a:t>CEO</a:t>
            </a:r>
            <a:r>
              <a:rPr lang="en-US" sz="3200" dirty="0"/>
              <a:t>s”</a:t>
            </a:r>
          </a:p>
          <a:p>
            <a:pPr marL="0" indent="0" algn="ctr">
              <a:buNone/>
            </a:pPr>
            <a:r>
              <a:rPr lang="en-US" sz="4000" dirty="0" smtClean="0"/>
              <a:t>&gt;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procyclical</a:t>
            </a:r>
            <a:r>
              <a:rPr lang="en-US" sz="4000" b="1" dirty="0" smtClean="0"/>
              <a:t> cohort effects </a:t>
            </a:r>
            <a:r>
              <a:rPr lang="en-US" sz="4000" dirty="0" smtClean="0"/>
              <a:t>&lt;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28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Cohort effects research  - explanations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Productivity-based </a:t>
            </a:r>
            <a:r>
              <a:rPr lang="en-US" sz="3600" dirty="0"/>
              <a:t>explanations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(human </a:t>
            </a:r>
            <a:r>
              <a:rPr lang="en-US" sz="3600" dirty="0"/>
              <a:t>capital </a:t>
            </a:r>
            <a:r>
              <a:rPr lang="en-US" sz="3600" dirty="0" smtClean="0"/>
              <a:t>disparities)</a:t>
            </a:r>
          </a:p>
          <a:p>
            <a:pPr lvl="1"/>
            <a:r>
              <a:rPr lang="en-US" sz="3200" dirty="0" smtClean="0"/>
              <a:t>Initial match quality</a:t>
            </a:r>
          </a:p>
          <a:p>
            <a:pPr lvl="2"/>
            <a:r>
              <a:rPr lang="en-US" sz="3000" dirty="0" err="1"/>
              <a:t>p</a:t>
            </a:r>
            <a:r>
              <a:rPr lang="en-US" sz="3000" dirty="0" err="1" smtClean="0"/>
              <a:t>rocyclical</a:t>
            </a:r>
            <a:r>
              <a:rPr lang="en-US" sz="3000" dirty="0" smtClean="0"/>
              <a:t> effects</a:t>
            </a:r>
          </a:p>
          <a:p>
            <a:pPr lvl="2"/>
            <a:r>
              <a:rPr lang="en-US" sz="3000" dirty="0"/>
              <a:t>c</a:t>
            </a:r>
            <a:r>
              <a:rPr lang="en-US" sz="3000" dirty="0" smtClean="0"/>
              <a:t>ountercyclical effects </a:t>
            </a:r>
          </a:p>
          <a:p>
            <a:r>
              <a:rPr lang="en-US" sz="3600" dirty="0" smtClean="0"/>
              <a:t>Non-productivity based explanations</a:t>
            </a:r>
          </a:p>
          <a:p>
            <a:pPr marL="0" indent="0">
              <a:buNone/>
            </a:pPr>
            <a:r>
              <a:rPr lang="en-US" sz="3600" dirty="0" smtClean="0"/>
              <a:t>  (downward rigidity in jobs, LT contracts,</a:t>
            </a:r>
          </a:p>
          <a:p>
            <a:pPr marL="0" indent="0">
              <a:buNone/>
            </a:pPr>
            <a:r>
              <a:rPr lang="en-US" sz="3600" dirty="0" smtClean="0"/>
              <a:t>    signaling)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 flipV="1">
            <a:off x="4427984" y="2987040"/>
            <a:ext cx="326896" cy="1539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545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S&amp;P 1,500 universe – public CEOs</a:t>
            </a:r>
          </a:p>
          <a:p>
            <a:pPr lvl="2"/>
            <a:r>
              <a:rPr lang="en-US" sz="3000" dirty="0" smtClean="0"/>
              <a:t>13,378 obs.; 1,473 companies; 2,184 CEOs</a:t>
            </a:r>
          </a:p>
          <a:p>
            <a:pPr lvl="2"/>
            <a:r>
              <a:rPr lang="en-US" sz="3000" dirty="0" err="1" smtClean="0"/>
              <a:t>ExecuComp</a:t>
            </a:r>
            <a:r>
              <a:rPr lang="en-US" sz="3000" dirty="0"/>
              <a:t> (</a:t>
            </a:r>
            <a:r>
              <a:rPr lang="en-US" sz="3000" dirty="0" smtClean="0"/>
              <a:t>1992-2007), </a:t>
            </a:r>
            <a:r>
              <a:rPr lang="en-US" sz="3000" dirty="0" err="1" smtClean="0"/>
              <a:t>BoardEx</a:t>
            </a:r>
            <a:endParaRPr lang="en-US" sz="3000" dirty="0"/>
          </a:p>
          <a:p>
            <a:pPr lvl="2"/>
            <a:r>
              <a:rPr lang="en-US" sz="3000" dirty="0" err="1" smtClean="0"/>
              <a:t>Compustat</a:t>
            </a:r>
            <a:r>
              <a:rPr lang="en-US" sz="3000" dirty="0" smtClean="0"/>
              <a:t> + CRSP</a:t>
            </a:r>
          </a:p>
          <a:p>
            <a:pPr lvl="2"/>
            <a:r>
              <a:rPr lang="en-US" sz="3000" dirty="0" smtClean="0"/>
              <a:t>NBER, US BLS, Fed</a:t>
            </a:r>
          </a:p>
          <a:p>
            <a:r>
              <a:rPr lang="en-US" sz="3200" dirty="0" smtClean="0"/>
              <a:t>Full sample + subsamples; CS</a:t>
            </a:r>
          </a:p>
          <a:p>
            <a:r>
              <a:rPr lang="en-US" sz="3200" dirty="0" smtClean="0"/>
              <a:t>Selection issues</a:t>
            </a:r>
            <a:endParaRPr lang="en-US" sz="3200" dirty="0"/>
          </a:p>
        </p:txBody>
      </p:sp>
      <p:pic>
        <p:nvPicPr>
          <p:cNvPr id="4" name="Picture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b="3415"/>
          <a:stretch>
            <a:fillRect/>
          </a:stretch>
        </p:blipFill>
        <p:spPr>
          <a:xfrm>
            <a:off x="5658936" y="3212976"/>
            <a:ext cx="3161536" cy="29452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28737" y="6309320"/>
            <a:ext cx="2591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/>
              <a:t>Source: Adexchanger.com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197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89747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77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t-PT" sz="4000" b="1" dirty="0" err="1" smtClean="0"/>
              <a:t>Empirical</a:t>
            </a:r>
            <a:r>
              <a:rPr lang="pt-PT" sz="4000" b="1" dirty="0" smtClean="0"/>
              <a:t> </a:t>
            </a:r>
            <a:r>
              <a:rPr lang="pt-PT" sz="4000" b="1" dirty="0" err="1" smtClean="0"/>
              <a:t>methodology</a:t>
            </a:r>
            <a:endParaRPr lang="pt-PT" sz="4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3200" dirty="0" err="1" smtClean="0"/>
              <a:t>First</a:t>
            </a:r>
            <a:r>
              <a:rPr lang="pt-PT" sz="3200" dirty="0" smtClean="0"/>
              <a:t> </a:t>
            </a:r>
            <a:r>
              <a:rPr lang="pt-PT" sz="3200" dirty="0" err="1" smtClean="0"/>
              <a:t>placement</a:t>
            </a:r>
            <a:r>
              <a:rPr lang="pt-PT" sz="3200" dirty="0" smtClean="0"/>
              <a:t> </a:t>
            </a:r>
            <a:r>
              <a:rPr lang="pt-PT" sz="3200" dirty="0" err="1" smtClean="0"/>
              <a:t>success</a:t>
            </a:r>
            <a:r>
              <a:rPr lang="pt-PT" sz="3200" dirty="0" smtClean="0"/>
              <a:t> </a:t>
            </a:r>
            <a:r>
              <a:rPr lang="pt-PT" sz="3200" dirty="0"/>
              <a:t>(</a:t>
            </a:r>
            <a:r>
              <a:rPr lang="pt-PT" sz="3200" dirty="0" err="1"/>
              <a:t>firm</a:t>
            </a:r>
            <a:r>
              <a:rPr lang="pt-PT" sz="3200" dirty="0"/>
              <a:t> </a:t>
            </a:r>
            <a:r>
              <a:rPr lang="pt-PT" sz="3200" dirty="0" err="1"/>
              <a:t>size</a:t>
            </a:r>
            <a:r>
              <a:rPr lang="pt-PT" sz="3200" dirty="0" smtClean="0"/>
              <a:t>) → </a:t>
            </a:r>
            <a:r>
              <a:rPr lang="pt-PT" sz="3200" dirty="0" err="1" smtClean="0"/>
              <a:t>current</a:t>
            </a:r>
            <a:r>
              <a:rPr lang="pt-PT" sz="3200" dirty="0" smtClean="0"/>
              <a:t> </a:t>
            </a:r>
            <a:r>
              <a:rPr lang="pt-PT" sz="3200" dirty="0" err="1" smtClean="0"/>
              <a:t>placement</a:t>
            </a:r>
            <a:r>
              <a:rPr lang="pt-PT" sz="3200" dirty="0" smtClean="0"/>
              <a:t> </a:t>
            </a:r>
            <a:r>
              <a:rPr lang="pt-PT" sz="3200" dirty="0" err="1" smtClean="0"/>
              <a:t>success</a:t>
            </a:r>
            <a:r>
              <a:rPr lang="pt-PT" sz="3200" dirty="0" smtClean="0"/>
              <a:t> (CEO </a:t>
            </a:r>
            <a:r>
              <a:rPr lang="pt-PT" sz="3200" dirty="0" err="1" smtClean="0"/>
              <a:t>compensation</a:t>
            </a:r>
            <a:r>
              <a:rPr lang="pt-PT" sz="3200" dirty="0" smtClean="0"/>
              <a:t>)</a:t>
            </a:r>
          </a:p>
          <a:p>
            <a:pPr marL="0" indent="0">
              <a:buNone/>
            </a:pPr>
            <a:endParaRPr lang="pt-PT" sz="3200" dirty="0" smtClean="0"/>
          </a:p>
          <a:p>
            <a:r>
              <a:rPr lang="pt-PT" sz="3300" dirty="0" err="1" smtClean="0"/>
              <a:t>Fixed</a:t>
            </a:r>
            <a:r>
              <a:rPr lang="pt-PT" sz="3300" dirty="0" smtClean="0"/>
              <a:t> </a:t>
            </a:r>
            <a:r>
              <a:rPr lang="pt-PT" sz="3300" dirty="0" err="1" smtClean="0"/>
              <a:t>effects</a:t>
            </a:r>
            <a:r>
              <a:rPr lang="pt-PT" sz="3300" dirty="0" smtClean="0"/>
              <a:t> </a:t>
            </a:r>
            <a:r>
              <a:rPr lang="pt-PT" sz="3300" dirty="0" err="1" smtClean="0"/>
              <a:t>estimation</a:t>
            </a:r>
            <a:endParaRPr lang="pt-PT" sz="3300" dirty="0" smtClean="0"/>
          </a:p>
          <a:p>
            <a:r>
              <a:rPr lang="pt-PT" sz="3300" dirty="0" smtClean="0"/>
              <a:t>Instrumental </a:t>
            </a:r>
            <a:r>
              <a:rPr lang="pt-PT" sz="3300" dirty="0" err="1" smtClean="0"/>
              <a:t>variables</a:t>
            </a:r>
            <a:r>
              <a:rPr lang="pt-PT" sz="3300" dirty="0" smtClean="0"/>
              <a:t> </a:t>
            </a:r>
            <a:r>
              <a:rPr lang="pt-PT" sz="3300" dirty="0" err="1" smtClean="0"/>
              <a:t>estimation</a:t>
            </a:r>
            <a:r>
              <a:rPr lang="pt-PT" sz="3300" dirty="0" smtClean="0"/>
              <a:t> / </a:t>
            </a:r>
            <a:r>
              <a:rPr lang="pt-PT" sz="3300" dirty="0" err="1" smtClean="0"/>
              <a:t>Two-stage</a:t>
            </a:r>
            <a:r>
              <a:rPr lang="pt-PT" sz="3300" dirty="0" smtClean="0"/>
              <a:t> </a:t>
            </a:r>
            <a:r>
              <a:rPr lang="pt-PT" sz="3300" dirty="0" err="1" smtClean="0"/>
              <a:t>least</a:t>
            </a:r>
            <a:r>
              <a:rPr lang="pt-PT" sz="3300" dirty="0" smtClean="0"/>
              <a:t> </a:t>
            </a:r>
            <a:r>
              <a:rPr lang="pt-PT" sz="3300" dirty="0" err="1" smtClean="0"/>
              <a:t>squares</a:t>
            </a:r>
            <a:endParaRPr lang="pt-PT" sz="3300" dirty="0" smtClean="0"/>
          </a:p>
          <a:p>
            <a:r>
              <a:rPr lang="pt-PT" sz="3300" dirty="0" smtClean="0"/>
              <a:t>Cross-</a:t>
            </a:r>
            <a:r>
              <a:rPr lang="pt-PT" sz="3300" dirty="0" err="1" smtClean="0"/>
              <a:t>section</a:t>
            </a:r>
            <a:r>
              <a:rPr lang="pt-PT" sz="3300" dirty="0" smtClean="0"/>
              <a:t> (</a:t>
            </a:r>
            <a:r>
              <a:rPr lang="pt-PT" sz="3300" i="1" dirty="0" err="1" smtClean="0"/>
              <a:t>first</a:t>
            </a:r>
            <a:r>
              <a:rPr lang="pt-PT" sz="3300" dirty="0" smtClean="0"/>
              <a:t> CEO </a:t>
            </a:r>
            <a:r>
              <a:rPr lang="pt-PT" sz="3300" dirty="0" err="1" smtClean="0"/>
              <a:t>pay</a:t>
            </a:r>
            <a:r>
              <a:rPr lang="pt-PT" sz="3300" dirty="0" smtClean="0"/>
              <a:t>)</a:t>
            </a:r>
          </a:p>
          <a:p>
            <a:r>
              <a:rPr lang="pt-PT" sz="3300" dirty="0" err="1" smtClean="0"/>
              <a:t>Robustness</a:t>
            </a:r>
            <a:r>
              <a:rPr lang="pt-PT" sz="3300" dirty="0" smtClean="0"/>
              <a:t> </a:t>
            </a:r>
            <a:r>
              <a:rPr lang="pt-PT" sz="3300" dirty="0" err="1" smtClean="0"/>
              <a:t>checks</a:t>
            </a:r>
            <a:endParaRPr lang="pt-PT" sz="3300" dirty="0" smtClean="0"/>
          </a:p>
          <a:p>
            <a:endParaRPr lang="pt-PT" sz="3300" dirty="0"/>
          </a:p>
        </p:txBody>
      </p:sp>
    </p:spTree>
    <p:extLst>
      <p:ext uri="{BB962C8B-B14F-4D97-AF65-F5344CB8AC3E}">
        <p14:creationId xmlns:p14="http://schemas.microsoft.com/office/powerpoint/2010/main" val="76708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18782</TotalTime>
  <Words>602</Words>
  <Application>Microsoft Office PowerPoint</Application>
  <PresentationFormat>On-screen Show (4:3)</PresentationFormat>
  <Paragraphs>112</Paragraphs>
  <Slides>20</Slides>
  <Notes>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Clarity</vt:lpstr>
      <vt:lpstr>Do Good Starts Make Good Finishes? The Case of CEO Pay</vt:lpstr>
      <vt:lpstr>Motivation</vt:lpstr>
      <vt:lpstr>Outline</vt:lpstr>
      <vt:lpstr>Key results</vt:lpstr>
      <vt:lpstr>Cohort effects research</vt:lpstr>
      <vt:lpstr>Cohort effects research  - explanations</vt:lpstr>
      <vt:lpstr>Data</vt:lpstr>
      <vt:lpstr>PowerPoint Presentation</vt:lpstr>
      <vt:lpstr>Empirical methodology</vt:lpstr>
      <vt:lpstr>Empirical methodology (IV/2SLS)</vt:lpstr>
      <vt:lpstr>PowerPoint Presentation</vt:lpstr>
      <vt:lpstr>PowerPoint Presentation</vt:lpstr>
      <vt:lpstr>PowerPoint Presentation</vt:lpstr>
      <vt:lpstr>PowerPoint Presentation</vt:lpstr>
      <vt:lpstr>Results (1)</vt:lpstr>
      <vt:lpstr>Results (2)</vt:lpstr>
      <vt:lpstr>PowerPoint Presentation</vt:lpstr>
      <vt:lpstr>Conclusions / Contributions</vt:lpstr>
      <vt:lpstr>Thank you.</vt:lpstr>
      <vt:lpstr>PowerPoint Presentation</vt:lpstr>
    </vt:vector>
  </TitlesOfParts>
  <Company>Instituto Superior Técnico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Essays on the Market for CEOs</dc:title>
  <dc:creator>Helena Címerová</dc:creator>
  <cp:lastModifiedBy>hcimerov</cp:lastModifiedBy>
  <cp:revision>114</cp:revision>
  <cp:lastPrinted>2012-12-15T01:13:00Z</cp:lastPrinted>
  <dcterms:created xsi:type="dcterms:W3CDTF">2012-11-20T03:12:52Z</dcterms:created>
  <dcterms:modified xsi:type="dcterms:W3CDTF">2014-05-01T07:59:31Z</dcterms:modified>
</cp:coreProperties>
</file>