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0" r:id="rId3"/>
    <p:sldId id="29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</p:sldIdLst>
  <p:sldSz cx="9144000" cy="6858000" type="screen4x3"/>
  <p:notesSz cx="6807200" cy="9939338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2" autoAdjust="0"/>
    <p:restoredTop sz="94660"/>
  </p:normalViewPr>
  <p:slideViewPr>
    <p:cSldViewPr>
      <p:cViewPr varScale="1">
        <p:scale>
          <a:sx n="73" d="100"/>
          <a:sy n="73" d="100"/>
        </p:scale>
        <p:origin x="5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>
      <p:cViewPr varScale="1">
        <p:scale>
          <a:sx n="83" d="100"/>
          <a:sy n="83" d="100"/>
        </p:scale>
        <p:origin x="-190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FB2F9D-BF76-450A-B7C2-5D604430D284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4E158C-51F4-4C98-8850-75DE580E685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0676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CCE1F2-57B4-4822-A716-AEEA0F3751D9}" type="slidenum">
              <a:rPr lang="en-NZ" smtClean="0"/>
              <a:pPr/>
              <a:t>1</a:t>
            </a:fld>
            <a:endParaRPr lang="en-NZ" smtClean="0"/>
          </a:p>
        </p:txBody>
      </p:sp>
    </p:spTree>
    <p:extLst>
      <p:ext uri="{BB962C8B-B14F-4D97-AF65-F5344CB8AC3E}">
        <p14:creationId xmlns:p14="http://schemas.microsoft.com/office/powerpoint/2010/main" val="4119499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CCE1F2-57B4-4822-A716-AEEA0F3751D9}" type="slidenum">
              <a:rPr lang="en-NZ" smtClean="0"/>
              <a:pPr/>
              <a:t>2</a:t>
            </a:fld>
            <a:endParaRPr lang="en-NZ" smtClean="0"/>
          </a:p>
        </p:txBody>
      </p:sp>
    </p:spTree>
    <p:extLst>
      <p:ext uri="{BB962C8B-B14F-4D97-AF65-F5344CB8AC3E}">
        <p14:creationId xmlns:p14="http://schemas.microsoft.com/office/powerpoint/2010/main" val="392071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C8D7-107F-41AC-876C-4BFE725A96B1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7219-8247-4278-927F-4D2E141F02F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D6F8-12E4-402B-9F57-C4332E898A48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D02C5-E123-49C7-BAF8-783B39C8039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B3C5C-D26F-4982-B3C4-E3053CFAABA5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4105-4A89-41D7-891B-A1A4F35E515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DC75-4F5B-4E04-ACE6-10CF34435405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8D98-0A20-449A-85D4-A93A2FD421E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5EBA6-3098-4D5D-BD68-AAF392CAFCA6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1E583-FD2C-4981-8160-347934858C1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32927-7A8E-4A30-B849-2A06C74A0404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CEB61-1475-4001-91B5-4F1760C50D4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21468-DDC0-4688-8455-CF0093F998F7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4868-1417-4973-A05B-1C12E452099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26CE-BC8A-4BB2-A02D-27C764E0A77A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C2DD-FF68-4FFA-83BD-704C8AA2EC3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E568D-F291-4A1D-9A88-269D30A49CEE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37D-016A-4D33-8EF4-908DBF23453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CD3F-4877-4299-9CCF-6AD25E38976B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0987-248E-4B85-AECC-E2678301564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60741-986C-4151-B3C3-B9A4CDE36D6D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C15F6-D6EB-4228-A2D6-D47B37ADF2D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fld id="{29CD23D0-C0C3-4E0F-9389-6F67CBED55DD}" type="datetimeFigureOut">
              <a:rPr lang="en-US"/>
              <a:pPr>
                <a:defRPr/>
              </a:pPr>
              <a:t>7/24/2015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fld id="{90128771-6085-4787-90F9-7E6F69FA0BF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Infinity Maori Medium" pitchFamily="50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UT_LAW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-24"/>
            <a:ext cx="9195569" cy="6858024"/>
          </a:xfrm>
          <a:prstGeom prst="rect">
            <a:avLst/>
          </a:prstGeom>
        </p:spPr>
      </p:pic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218804" y="41798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sz="2800" b="1" dirty="0"/>
              <a:t>Judicial Anxiety: </a:t>
            </a:r>
            <a:endParaRPr lang="en-NZ" sz="2800" b="1" dirty="0"/>
          </a:p>
          <a:p>
            <a:r>
              <a:rPr lang="en-AU" sz="2800" b="1" dirty="0"/>
              <a:t>Customary International </a:t>
            </a:r>
            <a:r>
              <a:rPr lang="en-AU" sz="2800" b="1" dirty="0" err="1" smtClean="0"/>
              <a:t>LaJuJuw’s</a:t>
            </a:r>
            <a:r>
              <a:rPr lang="en-AU" sz="2800" b="1" dirty="0" smtClean="0"/>
              <a:t> </a:t>
            </a:r>
            <a:r>
              <a:rPr lang="en-AU" sz="2800" b="1" dirty="0"/>
              <a:t>Protection of Human Rights in the Domestic Arena </a:t>
            </a:r>
            <a:endParaRPr lang="en-NZ" sz="2800" b="1" dirty="0"/>
          </a:p>
        </p:txBody>
      </p:sp>
      <p:pic>
        <p:nvPicPr>
          <p:cNvPr id="16" name="Picture 15" descr="AUTlaw_CMYK_rev_high.jpg"/>
          <p:cNvPicPr>
            <a:picLocks noChangeAspect="1"/>
          </p:cNvPicPr>
          <p:nvPr/>
        </p:nvPicPr>
        <p:blipFill>
          <a:blip r:embed="rId4"/>
          <a:srcRect t="10969" b="10683"/>
          <a:stretch>
            <a:fillRect/>
          </a:stretch>
        </p:blipFill>
        <p:spPr>
          <a:xfrm>
            <a:off x="2494459" y="5072074"/>
            <a:ext cx="4577871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029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Shift to "self-management" / "self-empowerment" (quasi-assimilationist) and rejection of self-determination: Minister of Indigenous Affairs John Herron (1996)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An "active partnership and consultation with government": Commonwealth Govt Response to CAR Final Report (2002)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As NT Intervention laws and Shared Responsibility Agreements evidence, far from self-management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CERD Report (2000) concern re Howard Government's disregard of the right to self determination (Art 1 ICCPR 1966)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Voted again UNDRIP 2007, Art 1 right to self determination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Abolition of ATSIC and ATSIS (2005) and funding shifted to mainstream non-Indigenous government departments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CERD Report (2005) expressed concern re the reduced participation of Indigenous peoples as required by ICCPR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17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428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ZA" smtClean="0"/>
              <a:t>Shared Responsibility Agreements:</a:t>
            </a: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ZA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Under this new policy Indigenous communities were not autonomous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Rather working in "partnership and consultation with government" and had "shared responsibilities"</a:t>
            </a:r>
            <a:endParaRPr lang="en-ZA" smtClean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SRAs are agreements between Indigenous communities and government whereby funding is conditional on satisfaction of a prerequisite(s), often behavioural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Under these agreements basic facilities are at times only conditionally extended to Indigenous communities</a:t>
            </a:r>
            <a:endParaRPr lang="en-ZA" smtClean="0"/>
          </a:p>
          <a:p>
            <a:pPr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51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4535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A number of concerning aspects of the SRA policy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First, racially discriminatory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Not applied to non-Indigenous communities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Indigenous communities must bargain for basic rights and services they are entitled to as citizens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A breach of s 9 RDA and the Convention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Second, based on retrograde notions of paternalism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For example, Mulan Indigenous community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SRAs are akin to the assimilation policy; to coerce Indigenous Australians to adopt western ways in the same way as rationing: Lawrence and Gibson (2007)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42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029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Third, SRAs are imposed in an environment founded on an imbalance of power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Powerless remote Indigenous communities pitted  against the federal government and mainstream government Departments</a:t>
            </a: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abolition of ATSIC was part of introducing SRAs (Minister for Indigenous Affairs, Amanda Vandastone (2004))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For example, the Northern Territory Mutitjulu Aboriginal Community</a:t>
            </a:r>
            <a:endParaRPr lang="en-US" i="1" smtClean="0"/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Fourth, SRAs are ad hoc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Not integrated into broader regional or national programs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They are not needs based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7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523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SRAs are not the only example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2006  Aboriginal Land Rights (Northern Territory) Amendment Act</a:t>
            </a: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To "improve access to Aboriginal land for development, especially mining"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To encourage 99 year leases of Aboriginal land to the government which would be subleased for establishing businesses and private home ownership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As with SRAs funding and services were tied to granting the 99 year leases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These forced leases have continued under subsequent Labor and Liberal governments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Prime Minister Tony Abbott has just announced proposals to amend NTA 1993 to facilitate development on Aboriginal land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34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769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  <a:endParaRPr lang="en-US" b="1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Further examples include the overt racial discrimination through deliberate breaches of the RDA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Native Title Amendment Act, note esp ss 7(2) and (3)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CERD Reports re breaches of The Convention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NT Intervention legislation 2007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Speared headed by an unprecedented peace time military presence in remote Northern Territory Aboriginal communities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Includes compulsory acquisition of Aboriginal lands by forced leases: Part 4 NTNERA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Overriding just compensation: ss 60 and 134 NTNERA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Again, express sections overriding RDA ie s 132 NTNERA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Claims that they are special measures and thus do not breach RDA ie s 132 NTNERA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Does not meet the definition: sole purpose of advancement of racial group and requires consent of affected community (Art 1(4) Convention and Gerhardy v Brown)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25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428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Indigenous policy today: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One step forward two steps back</a:t>
            </a:r>
            <a:endParaRPr lang="en-US" b="1" smtClean="0"/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Five months after the announcement of the NT Intervention the Labor party was elected to government</a:t>
            </a:r>
            <a:endParaRPr lang="en-US" i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While there were a number of positive gestures, very much one step forward two steps back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Labor completed CERD Reports, including for periods under Howard era (Combined 15th, 16th and 17th Reports)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Labor adopted a very different attitude to UN monitoring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However, did not address CERD concerns regarding, inter alia, RDA breaches in NTA and NT Intervention legislation (discussed further)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2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029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Indigenous policy today: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One step forward two steps back</a:t>
            </a:r>
            <a:endParaRPr lang="en-US" b="1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Labor signed UNDRIP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Art 1 recognises the right to self-determination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Prime Minister Kevin Rudd apologised to the stolen generation and recognised the damage caused by past government policies (13 February 2008)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However, steadfastly refused to provide any compensation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Policy of privatising Aboriginal land for private home ownership continued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Policy of forced long term leases for services and infrastructure continued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forced five year leases  under Part 4 NTNERA continue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4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523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Indigenous policy today: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One step forward, two steps back</a:t>
            </a:r>
            <a:endParaRPr lang="en-US" b="1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Promised reinstatement of RDA into NTA did not happen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CERD Reports did not address the suspension of RDA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i="1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Promise of RDA reinstated in NTNERA legislation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While ss 1-3 repealed by Reinstatement of RDA Act 2010, detailed provisions overriding RDA remain in NTNERA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i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CERD Report (2010) noted the absence of any entrenched prohibition against racial discrimination in the Constitution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Final Report of the Expert Panel (2012) had recommended insertion of new s 116A into the Constitution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Prohibiting the Commonwealth, a State or Territory discriminating on the basis of "race, colour or ethnic or national origin"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69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029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b="1" smtClean="0"/>
              <a:t>Indigenous policy today:</a:t>
            </a: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smtClean="0"/>
              <a:t>One step forward, two steps back</a:t>
            </a:r>
            <a:endParaRPr lang="en-US" b="1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In the lead up to the election, the then Labor government announced in September 2012 it was postponing the referendum for two years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On 12 March 2013 ATSI People's Recognition Act 2013 passed recognising the first occupants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Did not include a statutory endorsement of s 116A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Prime Minister Tony Aabbott's opening of parliament referred to the proposed constitutional recognition of Aboriginal and Torres Starit Islanders</a:t>
            </a:r>
            <a:endParaRPr lang="en-US" i="1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No reference to proposed prohibition against racial discrimination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Abbott has subsequently rejected such a clause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07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UT_LAW_TIT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0"/>
            <a:ext cx="9144000" cy="6858000"/>
          </a:xfrm>
          <a:prstGeom prst="rect">
            <a:avLst/>
          </a:prstGeom>
        </p:spPr>
      </p:pic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-32" y="3143248"/>
            <a:ext cx="9144000" cy="137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NZ" sz="2800" b="1" spc="100" smtClean="0">
                <a:solidFill>
                  <a:schemeClr val="bg1"/>
                </a:solidFill>
                <a:latin typeface="Infinity Maori TMedium" pitchFamily="50" charset="0"/>
              </a:rPr>
              <a:t>"Lifestyle choice":</a:t>
            </a:r>
          </a:p>
          <a:p>
            <a:pPr algn="ctr">
              <a:defRPr/>
            </a:pPr>
            <a:r>
              <a:rPr lang="en-NZ" sz="2800" b="1" spc="100">
                <a:solidFill>
                  <a:schemeClr val="bg1"/>
                </a:solidFill>
                <a:latin typeface="Infinity Maori TMedium" pitchFamily="50" charset="0"/>
              </a:rPr>
              <a:t>The racially discriminatory treatment of remote Indigenous  Communities</a:t>
            </a:r>
            <a:endParaRPr lang="en-NZ" sz="2800" b="1" spc="100" dirty="0">
              <a:solidFill>
                <a:schemeClr val="bg1"/>
              </a:solidFill>
              <a:latin typeface="Infinity Maori TMedium" pitchFamily="50" charset="0"/>
            </a:endParaRPr>
          </a:p>
        </p:txBody>
      </p:sp>
      <p:pic>
        <p:nvPicPr>
          <p:cNvPr id="6" name="Picture 5" descr="AUTlaw_CMYK_rev_high.jpg"/>
          <p:cNvPicPr>
            <a:picLocks noChangeAspect="1"/>
          </p:cNvPicPr>
          <p:nvPr/>
        </p:nvPicPr>
        <p:blipFill>
          <a:blip r:embed="rId4"/>
          <a:srcRect t="10969" b="10683"/>
          <a:stretch>
            <a:fillRect/>
          </a:stretch>
        </p:blipFill>
        <p:spPr>
          <a:xfrm>
            <a:off x="5923451" y="5634011"/>
            <a:ext cx="3149143" cy="1081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6263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Indigenous policy today: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One step forward, two steps back</a:t>
            </a:r>
            <a:endParaRPr lang="en-US" b="1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Tony Abbott: cannot "endlessly subsidise lifestyle choices", referring to remote Aboriginal communities (10 March 2014)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Hardly a "lifestyle choice"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"Remote Hope" Four Corners 11 May 2015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These are their traditional lands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Offered WA government a final lump sum of $90m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WA Premier Colin Barnett announced in parliament that there would be mass closures of up to 150 communities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He referred to the current 273 remote Aboriginal communities as not been "sustainable into the future"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WA Aboriginal Affairs Minister, Peter Collier: there is no list on remote community closures, but says there are "too many"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Communities will have to show "sustainability"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Must prove a "safe, nurturing environment for the children; it can provide job opportunities and training ... Outcomes for the entire community"</a:t>
            </a: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54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7251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Indigenous policy today: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One step forward, two steps back</a:t>
            </a:r>
            <a:endParaRPr lang="en-US" b="1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What will happen to the closed communities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History repeats itself: the modern fringe dweller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Most recently White paper on developing northern Australia (18 June 2015)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 more efficient native title process to create more certainty for investors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Amend A&amp;TSI Heritage Protection Act 1984 (Cth)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Increase individual property rights in townships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Transfer of communal land to home ownership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Conversion of Indigenous communal land to ordinary freehold with no restrictions on commercial leasing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More 99 year township leases in NT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Head lease to Executive Director of Township leasing, subleases to third parties, these sublease assignable without consultation or consent of traditional owners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Uses the term "willing" but coincides with no funding</a:t>
            </a:r>
          </a:p>
          <a:p>
            <a:pPr marL="0" indent="0" eaLnBrk="1" hangingPunct="1">
              <a:lnSpc>
                <a:spcPct val="90000"/>
              </a:lnSpc>
              <a:buClrTx/>
              <a:buSzTx/>
              <a:buFontTx/>
              <a:buNone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</a:t>
            </a:r>
            <a:r>
              <a:rPr lang="en-US" smtClean="0">
                <a:ea typeface="ＭＳ Ｐゴシック" pitchFamily="-106" charset="-128"/>
              </a:rPr>
              <a:t>Acts </a:t>
            </a:r>
            <a:r>
              <a:rPr lang="en-US">
                <a:ea typeface="ＭＳ Ｐゴシック" pitchFamily="-106" charset="-128"/>
              </a:rPr>
              <a:t>committed with intention of destroying plaintiffs’ racial group may give rise to an actionable claim for damages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But </a:t>
            </a:r>
            <a:r>
              <a:rPr lang="en-US" err="1">
                <a:ea typeface="ＭＳ Ｐゴシック" pitchFamily="-106" charset="-128"/>
              </a:rPr>
              <a:t>Gaudron</a:t>
            </a:r>
            <a:r>
              <a:rPr lang="en-US">
                <a:ea typeface="ＭＳ Ｐゴシック" pitchFamily="-106" charset="-128"/>
              </a:rPr>
              <a:t> J was the minority, dissenting justice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21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5769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smtClean="0">
                <a:ea typeface="ＭＳ Ｐゴシック" pitchFamily="-106" charset="-128"/>
              </a:rPr>
              <a:t>Concluding thoughts</a:t>
            </a:r>
            <a:endParaRPr lang="en-US" b="1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The racially discriminatory legislation enacted by Howard continues under both Labor and Liberal governments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Racially discriminatory policy of SRAs  continues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ea typeface="ＭＳ Ｐゴシック" pitchFamily="-106" charset="-128"/>
              </a:rPr>
              <a:t> Proposed constitutional prohibition against racial discrimination has been rejected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forced dispossession via 99 year leases is now a key plank in Abbott's plans for Northern Australia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closure of remote Aboriginal communities living on their traditional lands</a:t>
            </a: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Assimilatist policy of converting communal land to individual property interests, focus on "home ownership"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Allotment policies have lead to dispossession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Stolen Generation finally received an Apology on 13 February 2008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But governments refuse to compensate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Hardly a lifestyle choice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7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742385" cy="225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/>
              <a:t>"Lifestyle Choice": </a:t>
            </a:r>
            <a:endParaRPr lang="en-NZ" b="1" dirty="0"/>
          </a:p>
          <a:p>
            <a:pPr algn="ctr"/>
            <a:r>
              <a:rPr lang="en-AU" b="1"/>
              <a:t>The racially discriminatory treatment of remote Indigenous Communities </a:t>
            </a:r>
            <a:endParaRPr lang="en-NZ" b="1" dirty="0"/>
          </a:p>
          <a:p>
            <a:pPr algn="ctr"/>
            <a:endParaRPr lang="en-AU" dirty="0" smtClean="0"/>
          </a:p>
          <a:p>
            <a:pPr algn="ctr"/>
            <a:r>
              <a:rPr lang="en-AU" smtClean="0"/>
              <a:t>Julie </a:t>
            </a:r>
            <a:r>
              <a:rPr lang="en-AU"/>
              <a:t>Cassidy</a:t>
            </a:r>
            <a:endParaRPr lang="en-NZ" b="1" dirty="0"/>
          </a:p>
          <a:p>
            <a:pPr algn="ctr"/>
            <a:r>
              <a:rPr lang="en-AU"/>
              <a:t>School of Law</a:t>
            </a:r>
            <a:endParaRPr lang="en-NZ" b="1" dirty="0"/>
          </a:p>
          <a:p>
            <a:pPr algn="ctr"/>
            <a:r>
              <a:rPr lang="en-AU"/>
              <a:t>Auckland University of </a:t>
            </a:r>
            <a:r>
              <a:rPr lang="en-AU" smtClean="0"/>
              <a:t>Technology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24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742385" cy="5276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-106" charset="-128"/>
              </a:rPr>
              <a:t>Introduction: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Australian Prime Minister Tony Abbott</a:t>
            </a:r>
            <a:r>
              <a:rPr lang="en-US" smtClean="0">
                <a:ea typeface="ＭＳ Ｐゴシック" pitchFamily="-106" charset="-128"/>
              </a:rPr>
              <a:t> recently described living in remote Indigenous communities as a "lifestyle choice" (10 March 2015)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Commonwealth funding has been withdrawn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Proposed closure of "unsustainable" remote Aboriginal communities (18 March 2015 WA Premier Colin Barnett)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Hardly a life style choice: grinding poverty, little employment opportunity, chronic substance abuse</a:t>
            </a: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final nail in the coffin that started with the Howard government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This era was exemplified by racially discriminatory legislation (ALR (NT)Act, NTAct and NTNERAct)</a:t>
            </a: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rejection of self determination and reinstatement of policies based on paternalism and cultural superiority (ie shared responsibility agreements)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Another attempt at stealing traditional lands</a:t>
            </a:r>
            <a:endParaRPr lang="en-US" i="1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1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742385" cy="478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Background: The Self-Determination Era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failure of earlier Aboriginal policy to accomodate Indigenous needs led to increased Indigenous activism in the 1960's and 1970's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Greater concern in the international arena for the plight of Indigenous peoples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Spurred the adoption of policies of 'self-management' and 'self-determination'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Finally accepted assimilation policies were based on a denial of human rights and tainted by notions of cultural superiority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Aboriginal policies began to reflect support for Indigenous claims to social and political rights such as self determination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1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742385" cy="45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Self-Determination Era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election of the federal Whitlam Labor government in 1972 marked the beginning of a new era respecting the inherent right of Indigenous people to practice their own culture and manage their affairs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First Commonwealth Department of Aboriginal Affairs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National Aboriginal Consultative Committee created to advise the Department and Minister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NACC replaced by the Fraser government by the National Aboriginal Conference</a:t>
            </a:r>
            <a:endParaRPr lang="en-US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The Aboriginal Development Commission established to administer monies allocated to Aboriginal affairs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Heralded as a new era of self-determination</a:t>
            </a:r>
            <a:endParaRPr lang="en-US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98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217877" cy="4288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-106" charset="-128"/>
              </a:rPr>
              <a:t>The Self-Determination Era: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Both Whitlam and Fraser federal governments sought to return some autonomy to Indigenous people through land rights legislation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For example, Aboriginal Land Rights (Northern Territory) Act 1976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Not just a mechanism for the return of land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Self-management fostered through the creation of local and regional Aboriginal Land Councils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Creation of a further representative body, the Aboriginal and Torres Strait Islander Commission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Creation of Council for Aboriginal Reconciliation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"rise of the Indigenous sector": Rowse (2002)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92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030417" cy="428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Self-Determination Era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Mabo No 2 (1992)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Prime Minister Paul Keating's response</a:t>
            </a:r>
            <a:r>
              <a:rPr lang="en-US" smtClean="0">
                <a:ea typeface="ＭＳ Ｐゴシック" pitchFamily="-106" charset="-128"/>
              </a:rPr>
              <a:t>: </a:t>
            </a:r>
            <a:endParaRPr lang="en-US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i="1" smtClean="0"/>
              <a:t> Native </a:t>
            </a:r>
            <a:r>
              <a:rPr lang="en-US" i="1"/>
              <a:t>Title Act 1993</a:t>
            </a:r>
            <a:r>
              <a:rPr lang="en-US"/>
              <a:t> (</a:t>
            </a:r>
            <a:r>
              <a:rPr lang="en-US" err="1"/>
              <a:t>Cth</a:t>
            </a:r>
            <a:r>
              <a:rPr lang="en-US"/>
              <a:t>)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 The establishment of the Indigenous Land Fund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 The Social Justice Package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 HREOC Report, Bringing them home (1997)</a:t>
            </a:r>
            <a:endParaRPr lang="en-US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 Howard government elected soon after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 Self-Determination era was not perfect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 Criticised by the Royal Commission into Aboriginal Deaths in Custody (1991)</a:t>
            </a:r>
            <a:endParaRPr lang="en-US" dirty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But it was based on the recognition of Indigenous rights and the importance of Indigenous autonomy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105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030417" cy="5523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>
                <a:ea typeface="ＭＳ Ｐゴシック" pitchFamily="-106" charset="-128"/>
              </a:rPr>
              <a:t>The Retrograde Era: The Howard Era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Howard era marked an extraordinary retrograde period of Australian Indigenous Policy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Self-Determination discarded in favour of policies based on so-called "mutuality" and "equal rights"</a:t>
            </a:r>
            <a:endParaRPr lang="en-US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A denial of Indigenous autonomy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The imposition of racially discriminatory policies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Abandoned the formal process of "reconciliation" and adopted "practical reconciliation": McRae et al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mtClean="0">
                <a:ea typeface="ＭＳ Ｐゴシック" pitchFamily="-106" charset="-128"/>
              </a:rPr>
              <a:t> Rejection of CAR recommendations and its abolition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Indigenous policy based on paternalism and the consequent implication of cultural superiority</a:t>
            </a:r>
            <a:endParaRPr lang="en-US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A theme throughout this period was refusal on the part of the Howard government to acknowledge past injustices to Indigenous Australians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ea typeface="ＭＳ Ｐゴシック" pitchFamily="-106" charset="-128"/>
              </a:rPr>
              <a:t> Fuelled by the 'new right' Howard maintained an idealised past of the Australian nation: Brett (2001)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0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MBA Template -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MBA Template - Black</Template>
  <TotalTime>18043</TotalTime>
  <Words>2185</Words>
  <Application>Microsoft Office PowerPoint</Application>
  <PresentationFormat>On-screen Show (4:3)</PresentationFormat>
  <Paragraphs>256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Calibri</vt:lpstr>
      <vt:lpstr>Infinity Maori Medium</vt:lpstr>
      <vt:lpstr>Infinity Maori TMedium</vt:lpstr>
      <vt:lpstr>Business MBA Template - 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Auckland University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 User</dc:creator>
  <cp:lastModifiedBy>jcassidy</cp:lastModifiedBy>
  <cp:revision>553</cp:revision>
  <cp:lastPrinted>2015-07-23T22:34:53Z</cp:lastPrinted>
  <dcterms:created xsi:type="dcterms:W3CDTF">2015-07-06T23:24:26Z</dcterms:created>
  <dcterms:modified xsi:type="dcterms:W3CDTF">2015-07-23T22:35:04Z</dcterms:modified>
</cp:coreProperties>
</file>