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71" r:id="rId14"/>
    <p:sldId id="273" r:id="rId15"/>
    <p:sldId id="274" r:id="rId16"/>
    <p:sldId id="267" r:id="rId17"/>
    <p:sldId id="268" r:id="rId18"/>
    <p:sldId id="269" r:id="rId19"/>
    <p:sldId id="272" r:id="rId20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070D5-AE20-4A8E-B5F6-3C11EFBE8B33}" type="datetimeFigureOut">
              <a:rPr lang="en-US" smtClean="0"/>
              <a:pPr/>
              <a:t>10/29/2008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2E9EA-208E-4753-A6F2-2951CECD2561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EE6C40-97BA-4696-8D4F-FDE791A32F1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4733F4-094A-4A3E-9B51-0944C20F49F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18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18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0A9662-F5C4-4276-A21F-E588ACEA23A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286776" y="6215082"/>
            <a:ext cx="714380" cy="476250"/>
          </a:xfrm>
        </p:spPr>
        <p:txBody>
          <a:bodyPr/>
          <a:lstStyle>
            <a:lvl1pPr>
              <a:defRPr/>
            </a:lvl1pPr>
          </a:lstStyle>
          <a:p>
            <a:fld id="{2AD0D8E7-7009-4972-ACE6-36F6F22C5BA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38B3DA-45DC-4F26-9BD0-96C36E3A6E5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8E2C49-201D-48E9-9B9B-E07E5221E7B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367EA5F-D944-4907-970F-4502F33D8D0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E69EE93-1017-4DD4-9513-C2A233C6EA4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A25F20-6723-4290-A84F-083C11BF71B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0C6B79-2FEE-4E80-941C-6604F029DA4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887709-7B16-407A-9AC3-05631A41465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TITLES IN CAPS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660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C3C0335B-24E0-49BB-95E8-86B951166F79}" type="slidenum">
              <a:rPr lang="en-AU"/>
              <a:pPr/>
              <a:t>‹#›</a:t>
            </a:fld>
            <a:endParaRPr lang="en-AU"/>
          </a:p>
        </p:txBody>
      </p:sp>
      <p:pic>
        <p:nvPicPr>
          <p:cNvPr id="1038" name="Picture 14" descr="AUT Engineerin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l="6631" t="26247" r="7179" b="22688"/>
          <a:stretch>
            <a:fillRect/>
          </a:stretch>
        </p:blipFill>
        <p:spPr bwMode="auto">
          <a:xfrm>
            <a:off x="107950" y="6140450"/>
            <a:ext cx="3887788" cy="5683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haroni" pitchFamily="2" charset="-79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haroni" pitchFamily="2" charset="-79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haroni" pitchFamily="2" charset="-79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haroni" pitchFamily="2" charset="-79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haroni" pitchFamily="2" charset="-79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haroni" pitchFamily="2" charset="-79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haroni" pitchFamily="2" charset="-79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haroni" pitchFamily="2" charset="-79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2357430"/>
            <a:ext cx="8218487" cy="777875"/>
          </a:xfrm>
        </p:spPr>
        <p:txBody>
          <a:bodyPr/>
          <a:lstStyle/>
          <a:p>
            <a:pPr algn="ctr"/>
            <a:r>
              <a:rPr lang="en-GB" dirty="0" smtClean="0"/>
              <a:t>Sheet Metal Engineering</a:t>
            </a:r>
            <a:br>
              <a:rPr lang="en-GB" dirty="0" smtClean="0"/>
            </a:br>
            <a:r>
              <a:rPr lang="en-GB" dirty="0" smtClean="0"/>
              <a:t> Research Roadmap</a:t>
            </a:r>
            <a:endParaRPr lang="en-GB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4500571"/>
            <a:ext cx="8229600" cy="1592254"/>
          </a:xfrm>
        </p:spPr>
        <p:txBody>
          <a:bodyPr/>
          <a:lstStyle/>
          <a:p>
            <a:pPr algn="r">
              <a:buFontTx/>
              <a:buNone/>
            </a:pPr>
            <a:r>
              <a:rPr lang="en-GB" dirty="0" smtClean="0">
                <a:latin typeface="Tahoma" pitchFamily="34" charset="0"/>
              </a:rPr>
              <a:t>T. </a:t>
            </a:r>
            <a:r>
              <a:rPr lang="en-GB" dirty="0" err="1" smtClean="0">
                <a:latin typeface="Tahoma" pitchFamily="34" charset="0"/>
              </a:rPr>
              <a:t>Neitzert</a:t>
            </a:r>
            <a:endParaRPr lang="en-GB" dirty="0" smtClean="0">
              <a:latin typeface="Tahoma" pitchFamily="34" charset="0"/>
            </a:endParaRPr>
          </a:p>
          <a:p>
            <a:pPr algn="r">
              <a:buFontTx/>
              <a:buNone/>
            </a:pPr>
            <a:r>
              <a:rPr lang="en-GB" dirty="0" smtClean="0">
                <a:latin typeface="Tahoma" pitchFamily="34" charset="0"/>
              </a:rPr>
              <a:t>H. </a:t>
            </a:r>
            <a:r>
              <a:rPr lang="en-GB" dirty="0" err="1" smtClean="0">
                <a:latin typeface="Tahoma" pitchFamily="34" charset="0"/>
              </a:rPr>
              <a:t>Heinzel</a:t>
            </a:r>
            <a:endParaRPr lang="en-GB" dirty="0" smtClean="0">
              <a:latin typeface="Tahoma" pitchFamily="34" charset="0"/>
            </a:endParaRPr>
          </a:p>
          <a:p>
            <a:pPr algn="r">
              <a:buFontTx/>
              <a:buNone/>
            </a:pPr>
            <a:r>
              <a:rPr lang="en-GB" dirty="0" smtClean="0">
                <a:latin typeface="Tahoma" pitchFamily="34" charset="0"/>
              </a:rPr>
              <a:t>P. </a:t>
            </a:r>
            <a:r>
              <a:rPr lang="en-GB" dirty="0" err="1" smtClean="0">
                <a:latin typeface="Tahoma" pitchFamily="34" charset="0"/>
              </a:rPr>
              <a:t>Bagshaw</a:t>
            </a:r>
            <a:endParaRPr lang="en-GB" dirty="0">
              <a:latin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Emerging Technologies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 smtClean="0"/>
              <a:t>Coatings developments</a:t>
            </a:r>
            <a:endParaRPr lang="en-NZ" sz="1600" b="1" dirty="0" smtClean="0"/>
          </a:p>
          <a:p>
            <a:pPr lvl="1"/>
            <a:r>
              <a:rPr lang="en-GB" dirty="0" smtClean="0"/>
              <a:t>Water based coatings</a:t>
            </a:r>
            <a:endParaRPr lang="en-NZ" sz="1400" dirty="0" smtClean="0"/>
          </a:p>
          <a:p>
            <a:pPr lvl="1"/>
            <a:r>
              <a:rPr lang="en-GB" dirty="0" smtClean="0"/>
              <a:t>Printing on steel – precision lithography</a:t>
            </a:r>
            <a:endParaRPr lang="en-NZ" sz="1400" dirty="0" smtClean="0"/>
          </a:p>
          <a:p>
            <a:pPr lvl="1"/>
            <a:r>
              <a:rPr lang="en-GB" dirty="0" smtClean="0"/>
              <a:t>Anti-graffiti performance </a:t>
            </a:r>
            <a:endParaRPr lang="en-NZ" sz="1400" dirty="0" smtClean="0"/>
          </a:p>
          <a:p>
            <a:pPr lvl="0"/>
            <a:r>
              <a:rPr lang="en-GB" b="1" dirty="0" smtClean="0"/>
              <a:t>Composite research</a:t>
            </a:r>
            <a:endParaRPr lang="en-NZ" sz="1600" b="1" dirty="0" smtClean="0"/>
          </a:p>
          <a:p>
            <a:pPr lvl="0"/>
            <a:r>
              <a:rPr lang="en-GB" b="1" dirty="0" smtClean="0"/>
              <a:t>Nanotechnology</a:t>
            </a:r>
            <a:endParaRPr lang="en-NZ" sz="1600" b="1" dirty="0" smtClean="0"/>
          </a:p>
          <a:p>
            <a:pPr lvl="1"/>
            <a:r>
              <a:rPr lang="en-GB" dirty="0" smtClean="0"/>
              <a:t>Adjust material performance through </a:t>
            </a:r>
            <a:r>
              <a:rPr lang="en-GB" dirty="0" err="1" smtClean="0"/>
              <a:t>nano</a:t>
            </a:r>
            <a:r>
              <a:rPr lang="en-GB" dirty="0" smtClean="0"/>
              <a:t>-alloying</a:t>
            </a:r>
            <a:endParaRPr lang="en-NZ" sz="14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10</a:t>
            </a:fld>
            <a:endParaRPr lang="en-A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Opportunities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sz="2800" b="1" dirty="0" smtClean="0"/>
              <a:t>Sector overarching</a:t>
            </a:r>
            <a:endParaRPr lang="en-NZ" sz="2800" dirty="0" smtClean="0"/>
          </a:p>
          <a:p>
            <a:pPr lvl="2"/>
            <a:r>
              <a:rPr lang="en-GB" dirty="0" smtClean="0"/>
              <a:t>Durability/Corrosion </a:t>
            </a:r>
            <a:endParaRPr lang="en-NZ" sz="1200" dirty="0" smtClean="0"/>
          </a:p>
          <a:p>
            <a:pPr lvl="3"/>
            <a:r>
              <a:rPr lang="en-GB" dirty="0" smtClean="0"/>
              <a:t>Fastening systems </a:t>
            </a:r>
            <a:endParaRPr lang="en-NZ" sz="1100" dirty="0" smtClean="0"/>
          </a:p>
          <a:p>
            <a:pPr lvl="3"/>
            <a:r>
              <a:rPr lang="en-GB" dirty="0" smtClean="0"/>
              <a:t>Exposed and structural elements</a:t>
            </a:r>
            <a:endParaRPr lang="en-NZ" sz="1100" dirty="0" smtClean="0"/>
          </a:p>
          <a:p>
            <a:pPr lvl="2"/>
            <a:r>
              <a:rPr lang="en-GB" dirty="0" smtClean="0"/>
              <a:t>Joining systems</a:t>
            </a:r>
            <a:endParaRPr lang="en-NZ" sz="1200" dirty="0" smtClean="0"/>
          </a:p>
          <a:p>
            <a:pPr lvl="3"/>
            <a:r>
              <a:rPr lang="en-GB" dirty="0" smtClean="0"/>
              <a:t>Consumable free fastening systems</a:t>
            </a:r>
            <a:endParaRPr lang="en-NZ" sz="1100" dirty="0" smtClean="0"/>
          </a:p>
          <a:p>
            <a:pPr lvl="3"/>
            <a:r>
              <a:rPr lang="en-GB" dirty="0" smtClean="0"/>
              <a:t>Penetration free  attachment systems</a:t>
            </a:r>
            <a:endParaRPr lang="en-NZ" sz="1100" dirty="0" smtClean="0"/>
          </a:p>
          <a:p>
            <a:pPr lvl="3"/>
            <a:r>
              <a:rPr lang="en-GB" dirty="0" smtClean="0"/>
              <a:t>Seamless joints – no overlaps</a:t>
            </a:r>
            <a:endParaRPr lang="en-NZ" sz="1100" dirty="0" smtClean="0"/>
          </a:p>
          <a:p>
            <a:pPr lvl="2"/>
            <a:r>
              <a:rPr lang="en-GB" dirty="0" smtClean="0"/>
              <a:t>Coatings</a:t>
            </a:r>
            <a:endParaRPr lang="en-NZ" sz="1200" dirty="0" smtClean="0"/>
          </a:p>
          <a:p>
            <a:pPr lvl="2"/>
            <a:r>
              <a:rPr lang="en-GB" dirty="0" smtClean="0"/>
              <a:t>Composites - Laminated products </a:t>
            </a:r>
            <a:endParaRPr lang="en-NZ" sz="12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11</a:t>
            </a:fld>
            <a:endParaRPr lang="en-A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Opportunities cont.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sz="2800" b="1" dirty="0" smtClean="0"/>
              <a:t>Building Products</a:t>
            </a:r>
            <a:endParaRPr lang="en-NZ" sz="2800" dirty="0" smtClean="0"/>
          </a:p>
          <a:p>
            <a:pPr lvl="2"/>
            <a:r>
              <a:rPr lang="en-GB" b="1" dirty="0" smtClean="0"/>
              <a:t>Roofing</a:t>
            </a:r>
            <a:endParaRPr lang="en-NZ" sz="1200" b="1" dirty="0" smtClean="0"/>
          </a:p>
          <a:p>
            <a:pPr lvl="3"/>
            <a:r>
              <a:rPr lang="en-GB" dirty="0" err="1" smtClean="0"/>
              <a:t>Purlin</a:t>
            </a:r>
            <a:r>
              <a:rPr lang="en-GB" dirty="0" smtClean="0"/>
              <a:t> free roofing systems</a:t>
            </a:r>
            <a:endParaRPr lang="en-NZ" sz="1100" dirty="0" smtClean="0"/>
          </a:p>
          <a:p>
            <a:pPr lvl="3"/>
            <a:r>
              <a:rPr lang="en-GB" dirty="0" smtClean="0"/>
              <a:t>Long span</a:t>
            </a:r>
            <a:endParaRPr lang="en-NZ" sz="1100" dirty="0" smtClean="0"/>
          </a:p>
          <a:p>
            <a:pPr lvl="3"/>
            <a:r>
              <a:rPr lang="en-GB" dirty="0" smtClean="0"/>
              <a:t>Structural Roofs (truss-less)</a:t>
            </a:r>
            <a:endParaRPr lang="en-NZ" sz="1100" dirty="0" smtClean="0"/>
          </a:p>
          <a:p>
            <a:pPr lvl="3"/>
            <a:r>
              <a:rPr lang="en-GB" dirty="0" smtClean="0"/>
              <a:t>Penetration free roof cladding</a:t>
            </a:r>
            <a:endParaRPr lang="en-NZ" sz="1100" dirty="0" smtClean="0"/>
          </a:p>
          <a:p>
            <a:pPr lvl="3"/>
            <a:r>
              <a:rPr lang="en-GB" dirty="0" smtClean="0"/>
              <a:t>Integration of additional functionality into existing roofing systems</a:t>
            </a:r>
            <a:endParaRPr lang="en-NZ" sz="1100" dirty="0" smtClean="0"/>
          </a:p>
          <a:p>
            <a:pPr lvl="4"/>
            <a:r>
              <a:rPr lang="en-GB" dirty="0" smtClean="0"/>
              <a:t>Photovoltaic coatings</a:t>
            </a:r>
            <a:endParaRPr lang="en-NZ" sz="1050" dirty="0" smtClean="0"/>
          </a:p>
          <a:p>
            <a:pPr lvl="4"/>
            <a:r>
              <a:rPr lang="en-GB" dirty="0" smtClean="0"/>
              <a:t>Solar heat collectors air based</a:t>
            </a:r>
            <a:endParaRPr lang="en-NZ" sz="1050" dirty="0" smtClean="0"/>
          </a:p>
          <a:p>
            <a:pPr lvl="4"/>
            <a:r>
              <a:rPr lang="en-GB" dirty="0" smtClean="0"/>
              <a:t>Solar heat collectors water based </a:t>
            </a:r>
            <a:endParaRPr lang="en-NZ" sz="1050" dirty="0" smtClean="0"/>
          </a:p>
          <a:p>
            <a:pPr lvl="4"/>
            <a:r>
              <a:rPr lang="en-GB" dirty="0" smtClean="0"/>
              <a:t>Insulation </a:t>
            </a:r>
            <a:endParaRPr lang="en-NZ" sz="1050" dirty="0" smtClean="0"/>
          </a:p>
          <a:p>
            <a:pPr lvl="3"/>
            <a:r>
              <a:rPr lang="en-GB" dirty="0" smtClean="0"/>
              <a:t>Building solution</a:t>
            </a:r>
            <a:endParaRPr lang="en-NZ" sz="1100" dirty="0" smtClean="0"/>
          </a:p>
          <a:p>
            <a:pPr lvl="3"/>
            <a:r>
              <a:rPr lang="en-GB" dirty="0" smtClean="0"/>
              <a:t>Curved roofs</a:t>
            </a:r>
            <a:endParaRPr lang="en-NZ" sz="16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12</a:t>
            </a:fld>
            <a:endParaRPr lang="en-AU"/>
          </a:p>
        </p:txBody>
      </p:sp>
      <p:pic>
        <p:nvPicPr>
          <p:cNvPr id="5" name="Picture 4" descr="Photovolta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643313"/>
            <a:ext cx="3143272" cy="208713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Development Opportunities cont.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GB" b="1" dirty="0" smtClean="0"/>
              <a:t>Wall Cladding</a:t>
            </a:r>
            <a:endParaRPr lang="en-NZ" sz="1200" b="1" dirty="0" smtClean="0"/>
          </a:p>
          <a:p>
            <a:pPr lvl="3"/>
            <a:r>
              <a:rPr lang="en-GB" dirty="0" smtClean="0"/>
              <a:t>Structural walls</a:t>
            </a:r>
            <a:endParaRPr lang="en-NZ" sz="1100" dirty="0" smtClean="0"/>
          </a:p>
          <a:p>
            <a:pPr lvl="3"/>
            <a:r>
              <a:rPr lang="en-GB" dirty="0" smtClean="0"/>
              <a:t>Decorative walls</a:t>
            </a:r>
            <a:endParaRPr lang="en-NZ" sz="1100" dirty="0" smtClean="0"/>
          </a:p>
          <a:p>
            <a:pPr lvl="3"/>
            <a:r>
              <a:rPr lang="en-GB" dirty="0" smtClean="0"/>
              <a:t>Explosion/blast resisting walls</a:t>
            </a:r>
            <a:endParaRPr lang="en-NZ" sz="1100" dirty="0" smtClean="0"/>
          </a:p>
          <a:p>
            <a:pPr lvl="3"/>
            <a:r>
              <a:rPr lang="en-GB" dirty="0" smtClean="0"/>
              <a:t>Pre-fabricated walls</a:t>
            </a:r>
            <a:endParaRPr lang="en-NZ" sz="1100" dirty="0" smtClean="0"/>
          </a:p>
          <a:p>
            <a:pPr lvl="3"/>
            <a:r>
              <a:rPr lang="en-GB" dirty="0" smtClean="0"/>
              <a:t>Load increases for items hanging off walls</a:t>
            </a:r>
            <a:endParaRPr lang="en-NZ" sz="1100" dirty="0" smtClean="0"/>
          </a:p>
          <a:p>
            <a:pPr lvl="3"/>
            <a:r>
              <a:rPr lang="en-GB" dirty="0" smtClean="0"/>
              <a:t>Noise reduced wall systems</a:t>
            </a:r>
            <a:endParaRPr lang="en-NZ" sz="1100" dirty="0" smtClean="0"/>
          </a:p>
          <a:p>
            <a:pPr lvl="2"/>
            <a:r>
              <a:rPr lang="en-GB" b="1" dirty="0" smtClean="0"/>
              <a:t>Framing</a:t>
            </a:r>
            <a:endParaRPr lang="en-NZ" sz="1200" b="1" dirty="0" smtClean="0"/>
          </a:p>
          <a:p>
            <a:pPr lvl="3"/>
            <a:r>
              <a:rPr lang="en-GB" dirty="0" smtClean="0"/>
              <a:t>Reduced steel usage and increased strength</a:t>
            </a:r>
            <a:endParaRPr lang="en-NZ" sz="1100" dirty="0" smtClean="0"/>
          </a:p>
          <a:p>
            <a:pPr lvl="3"/>
            <a:r>
              <a:rPr lang="en-GB" dirty="0" smtClean="0"/>
              <a:t>Building steel systems research </a:t>
            </a:r>
            <a:endParaRPr lang="en-NZ" sz="1100" dirty="0" smtClean="0"/>
          </a:p>
          <a:p>
            <a:pPr lvl="3"/>
            <a:r>
              <a:rPr lang="en-GB" dirty="0" smtClean="0"/>
              <a:t>Different cross sectional area members</a:t>
            </a:r>
            <a:endParaRPr lang="en-NZ" sz="1100" dirty="0" smtClean="0"/>
          </a:p>
          <a:p>
            <a:pPr lvl="3"/>
            <a:r>
              <a:rPr lang="en-GB" dirty="0" smtClean="0"/>
              <a:t>Transverse forming</a:t>
            </a:r>
            <a:endParaRPr lang="en-NZ" sz="1100" dirty="0" smtClean="0"/>
          </a:p>
          <a:p>
            <a:pPr lvl="3"/>
            <a:r>
              <a:rPr lang="en-GB" dirty="0" smtClean="0"/>
              <a:t>Modular construction</a:t>
            </a:r>
            <a:endParaRPr lang="en-NZ" sz="1100" dirty="0" smtClean="0"/>
          </a:p>
          <a:p>
            <a:pPr lvl="3"/>
            <a:r>
              <a:rPr lang="en-GB" dirty="0" smtClean="0"/>
              <a:t>Prefabrication</a:t>
            </a:r>
            <a:endParaRPr lang="en-NZ" sz="1100" dirty="0" smtClean="0"/>
          </a:p>
          <a:p>
            <a:pPr lvl="3"/>
            <a:r>
              <a:rPr lang="en-GB" dirty="0" smtClean="0"/>
              <a:t>Thermal efficiency increase (integrated thermal brakes)</a:t>
            </a:r>
            <a:endParaRPr lang="en-NZ" sz="1100" dirty="0" smtClean="0"/>
          </a:p>
          <a:p>
            <a:pPr lvl="3"/>
            <a:r>
              <a:rPr lang="en-GB" dirty="0" smtClean="0"/>
              <a:t>Composite steel frame</a:t>
            </a:r>
            <a:endParaRPr lang="en-NZ" sz="11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13</a:t>
            </a:fld>
            <a:endParaRPr lang="en-A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Opportunities cont.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GB" b="1" dirty="0" smtClean="0"/>
              <a:t>Heating and Ventilation</a:t>
            </a:r>
            <a:endParaRPr lang="en-NZ" sz="1200" b="1" dirty="0" smtClean="0"/>
          </a:p>
          <a:p>
            <a:pPr lvl="3"/>
            <a:r>
              <a:rPr lang="en-GB" dirty="0" smtClean="0"/>
              <a:t>Hollow steel elements as conducting elements</a:t>
            </a:r>
            <a:endParaRPr lang="en-NZ" sz="1100" dirty="0" smtClean="0"/>
          </a:p>
          <a:p>
            <a:pPr lvl="2"/>
            <a:r>
              <a:rPr lang="en-GB" b="1" dirty="0" smtClean="0"/>
              <a:t>Doors</a:t>
            </a:r>
            <a:endParaRPr lang="en-NZ" sz="1200" b="1" dirty="0" smtClean="0"/>
          </a:p>
          <a:p>
            <a:pPr lvl="3"/>
            <a:r>
              <a:rPr lang="en-GB" dirty="0" smtClean="0"/>
              <a:t>Garage doors with increased stiffness</a:t>
            </a:r>
            <a:endParaRPr lang="en-NZ" sz="1100" dirty="0" smtClean="0"/>
          </a:p>
          <a:p>
            <a:pPr lvl="3"/>
            <a:r>
              <a:rPr lang="en-GB" dirty="0" smtClean="0"/>
              <a:t>Composite doors</a:t>
            </a:r>
            <a:endParaRPr lang="en-NZ" sz="1100" dirty="0" smtClean="0"/>
          </a:p>
          <a:p>
            <a:pPr lvl="3"/>
            <a:r>
              <a:rPr lang="en-GB" dirty="0" smtClean="0"/>
              <a:t>Commercial doors</a:t>
            </a:r>
            <a:endParaRPr lang="en-NZ" sz="11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14</a:t>
            </a:fld>
            <a:endParaRPr lang="en-A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Opportunities cont.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895850"/>
          </a:xfrm>
        </p:spPr>
        <p:txBody>
          <a:bodyPr/>
          <a:lstStyle/>
          <a:p>
            <a:pPr lvl="1"/>
            <a:r>
              <a:rPr lang="en-GB" b="1" dirty="0" smtClean="0"/>
              <a:t>Materials Handling/Transport</a:t>
            </a:r>
            <a:endParaRPr lang="en-NZ" sz="1400" dirty="0" smtClean="0"/>
          </a:p>
          <a:p>
            <a:pPr lvl="2"/>
            <a:r>
              <a:rPr lang="en-GB" b="1" dirty="0" smtClean="0"/>
              <a:t>Road based transport</a:t>
            </a:r>
            <a:endParaRPr lang="en-NZ" sz="1200" b="1" dirty="0" smtClean="0"/>
          </a:p>
          <a:p>
            <a:pPr lvl="3"/>
            <a:r>
              <a:rPr lang="en-GB" dirty="0" smtClean="0"/>
              <a:t>Road barriers</a:t>
            </a:r>
            <a:endParaRPr lang="en-NZ" sz="1100" dirty="0" smtClean="0"/>
          </a:p>
          <a:p>
            <a:pPr lvl="3"/>
            <a:r>
              <a:rPr lang="en-GB" dirty="0" smtClean="0"/>
              <a:t>Removable road barriers</a:t>
            </a:r>
            <a:endParaRPr lang="en-NZ" sz="1100" dirty="0" smtClean="0"/>
          </a:p>
          <a:p>
            <a:pPr lvl="3"/>
            <a:r>
              <a:rPr lang="en-GB" dirty="0" smtClean="0"/>
              <a:t>Conical lamp post</a:t>
            </a:r>
            <a:endParaRPr lang="en-NZ" sz="1100" dirty="0" smtClean="0"/>
          </a:p>
          <a:p>
            <a:pPr lvl="2"/>
            <a:r>
              <a:rPr lang="en-GB" b="1" dirty="0" smtClean="0"/>
              <a:t>Containers</a:t>
            </a:r>
            <a:endParaRPr lang="en-NZ" sz="1200" b="1" dirty="0" smtClean="0"/>
          </a:p>
          <a:p>
            <a:pPr lvl="3"/>
            <a:r>
              <a:rPr lang="en-GB" dirty="0" smtClean="0"/>
              <a:t>Steel pallets (re-usability)</a:t>
            </a:r>
            <a:endParaRPr lang="en-NZ" sz="1100" dirty="0" smtClean="0"/>
          </a:p>
          <a:p>
            <a:pPr lvl="3"/>
            <a:r>
              <a:rPr lang="en-GB" dirty="0" smtClean="0"/>
              <a:t>Square containers</a:t>
            </a:r>
            <a:endParaRPr lang="en-NZ" sz="1100" dirty="0" smtClean="0"/>
          </a:p>
          <a:p>
            <a:pPr lvl="2"/>
            <a:r>
              <a:rPr lang="en-GB" b="1" dirty="0" smtClean="0"/>
              <a:t>Tanks</a:t>
            </a:r>
            <a:endParaRPr lang="en-NZ" sz="1200" b="1" dirty="0" smtClean="0"/>
          </a:p>
          <a:p>
            <a:pPr lvl="4"/>
            <a:r>
              <a:rPr lang="en-GB" dirty="0" smtClean="0"/>
              <a:t>Water tanks</a:t>
            </a:r>
            <a:endParaRPr lang="en-NZ" sz="1050" dirty="0" smtClean="0"/>
          </a:p>
          <a:p>
            <a:pPr lvl="4"/>
            <a:r>
              <a:rPr lang="en-GB" dirty="0" smtClean="0"/>
              <a:t>Containerised tanks</a:t>
            </a:r>
            <a:endParaRPr lang="en-NZ" sz="1050" dirty="0" smtClean="0"/>
          </a:p>
          <a:p>
            <a:pPr lvl="4"/>
            <a:r>
              <a:rPr lang="en-GB" dirty="0" smtClean="0"/>
              <a:t>Collapsible tanks  (Australia)</a:t>
            </a:r>
            <a:endParaRPr lang="en-NZ" sz="1050" dirty="0" smtClean="0"/>
          </a:p>
          <a:p>
            <a:pPr lvl="2"/>
            <a:r>
              <a:rPr lang="en-GB" b="1" dirty="0" smtClean="0"/>
              <a:t>Shelving</a:t>
            </a:r>
            <a:endParaRPr lang="en-NZ" sz="1200" b="1" dirty="0" smtClean="0"/>
          </a:p>
          <a:p>
            <a:pPr lvl="3"/>
            <a:r>
              <a:rPr lang="en-GB" dirty="0" smtClean="0"/>
              <a:t>Understanding performance and steel grade relationship</a:t>
            </a:r>
            <a:endParaRPr lang="en-NZ" sz="1100" dirty="0" smtClean="0"/>
          </a:p>
          <a:p>
            <a:pPr lvl="3"/>
            <a:r>
              <a:rPr lang="en-GB" dirty="0" smtClean="0"/>
              <a:t>Be part of the building structure</a:t>
            </a:r>
            <a:endParaRPr lang="en-NZ" sz="1100" dirty="0" smtClean="0"/>
          </a:p>
          <a:p>
            <a:pPr lvl="2"/>
            <a:r>
              <a:rPr lang="en-GB" b="1" dirty="0" smtClean="0"/>
              <a:t>Food handling</a:t>
            </a:r>
            <a:endParaRPr lang="en-NZ" sz="1200" b="1" dirty="0" smtClean="0"/>
          </a:p>
          <a:p>
            <a:pPr lvl="3"/>
            <a:r>
              <a:rPr lang="en-GB" dirty="0" smtClean="0"/>
              <a:t>Coating developments</a:t>
            </a:r>
            <a:endParaRPr lang="en-NZ" sz="11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15</a:t>
            </a:fld>
            <a:endParaRPr lang="en-A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Requirements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Sector Overarching</a:t>
            </a:r>
            <a:r>
              <a:rPr lang="en-GB" dirty="0" smtClean="0"/>
              <a:t> </a:t>
            </a:r>
            <a:endParaRPr lang="en-NZ" sz="1600" dirty="0" smtClean="0"/>
          </a:p>
          <a:p>
            <a:pPr lvl="0"/>
            <a:r>
              <a:rPr lang="en-GB" dirty="0" smtClean="0"/>
              <a:t>Sustainable Steel </a:t>
            </a:r>
            <a:endParaRPr lang="en-NZ" sz="1600" dirty="0" smtClean="0"/>
          </a:p>
          <a:p>
            <a:pPr lvl="1"/>
            <a:r>
              <a:rPr lang="en-GB" dirty="0" smtClean="0"/>
              <a:t>Improving environmental foot print of the NZ steel based manufacturing industry (5-10 year sector overarching R&amp;D program?)</a:t>
            </a:r>
            <a:endParaRPr lang="en-NZ" sz="1400" dirty="0" smtClean="0"/>
          </a:p>
          <a:p>
            <a:pPr lvl="1"/>
            <a:r>
              <a:rPr lang="en-GB" dirty="0" smtClean="0"/>
              <a:t>Improving Energy Efficiency of Steel Based Building Products</a:t>
            </a:r>
            <a:endParaRPr lang="en-NZ" sz="1400" dirty="0" smtClean="0"/>
          </a:p>
          <a:p>
            <a:pPr lvl="2"/>
            <a:r>
              <a:rPr lang="en-GB" dirty="0" smtClean="0"/>
              <a:t>Thermal Breaks in Steel Frames</a:t>
            </a:r>
            <a:endParaRPr lang="en-NZ" sz="1200" dirty="0" smtClean="0"/>
          </a:p>
          <a:p>
            <a:pPr lvl="2"/>
            <a:r>
              <a:rPr lang="en-GB" dirty="0" smtClean="0"/>
              <a:t>Laminated Steel Sheets</a:t>
            </a:r>
            <a:endParaRPr lang="en-NZ" sz="1200" dirty="0" smtClean="0"/>
          </a:p>
          <a:p>
            <a:pPr lvl="2"/>
            <a:r>
              <a:rPr lang="en-GB" dirty="0" smtClean="0"/>
              <a:t>Composite Structural Assemblies with focus on thermal efficiency</a:t>
            </a:r>
            <a:endParaRPr lang="en-NZ" sz="1200" dirty="0" smtClean="0"/>
          </a:p>
          <a:p>
            <a:pPr lvl="1"/>
            <a:r>
              <a:rPr lang="en-GB" dirty="0" smtClean="0"/>
              <a:t>Durability/sustainability of steel coating systems</a:t>
            </a:r>
            <a:endParaRPr lang="en-NZ" sz="1400" dirty="0" smtClean="0"/>
          </a:p>
          <a:p>
            <a:pPr lvl="2"/>
            <a:r>
              <a:rPr lang="en-GB" dirty="0" smtClean="0"/>
              <a:t>Understanding and improving existing products</a:t>
            </a:r>
            <a:endParaRPr lang="en-NZ" sz="1200" dirty="0" smtClean="0"/>
          </a:p>
          <a:p>
            <a:pPr lvl="2"/>
            <a:r>
              <a:rPr lang="en-GB" dirty="0" smtClean="0"/>
              <a:t>New coating systems </a:t>
            </a:r>
            <a:endParaRPr lang="en-NZ" sz="16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16</a:t>
            </a:fld>
            <a:endParaRPr lang="en-AU"/>
          </a:p>
        </p:txBody>
      </p:sp>
      <p:pic>
        <p:nvPicPr>
          <p:cNvPr id="5" name="Picture 4" descr="CarbonFootpri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6602" y="500042"/>
            <a:ext cx="2157398" cy="156901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Requirements cont.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Increasing productivity </a:t>
            </a:r>
            <a:endParaRPr lang="en-NZ" sz="1600" dirty="0" smtClean="0"/>
          </a:p>
          <a:p>
            <a:pPr lvl="1"/>
            <a:r>
              <a:rPr lang="en-GB" dirty="0" smtClean="0"/>
              <a:t>Manufacturing Technology</a:t>
            </a:r>
            <a:endParaRPr lang="en-NZ" sz="1400" dirty="0" smtClean="0"/>
          </a:p>
          <a:p>
            <a:pPr lvl="2"/>
            <a:r>
              <a:rPr lang="en-GB" dirty="0" smtClean="0"/>
              <a:t>Metal forming </a:t>
            </a:r>
            <a:endParaRPr lang="en-NZ" sz="1200" dirty="0" smtClean="0"/>
          </a:p>
          <a:p>
            <a:pPr lvl="2"/>
            <a:r>
              <a:rPr lang="en-GB" dirty="0" smtClean="0"/>
              <a:t>Assembly/joining</a:t>
            </a:r>
            <a:endParaRPr lang="en-NZ" sz="1200" dirty="0" smtClean="0"/>
          </a:p>
          <a:p>
            <a:pPr lvl="2"/>
            <a:r>
              <a:rPr lang="en-GB" dirty="0" smtClean="0"/>
              <a:t>Cutting</a:t>
            </a:r>
            <a:endParaRPr lang="en-NZ" sz="1200" dirty="0" smtClean="0"/>
          </a:p>
          <a:p>
            <a:pPr lvl="1"/>
            <a:r>
              <a:rPr lang="en-GB" dirty="0" smtClean="0"/>
              <a:t>Business practices</a:t>
            </a:r>
            <a:endParaRPr lang="en-NZ" sz="1400" dirty="0" smtClean="0"/>
          </a:p>
          <a:p>
            <a:pPr lvl="1"/>
            <a:r>
              <a:rPr lang="en-GB" dirty="0" smtClean="0"/>
              <a:t>Providing skilled workforce </a:t>
            </a:r>
            <a:endParaRPr lang="en-NZ" sz="14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17</a:t>
            </a:fld>
            <a:endParaRPr lang="en-A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Requirements cont.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Sector specific</a:t>
            </a:r>
            <a:endParaRPr lang="en-NZ" sz="1600" b="1" dirty="0" smtClean="0"/>
          </a:p>
          <a:p>
            <a:pPr>
              <a:buNone/>
            </a:pPr>
            <a:r>
              <a:rPr lang="en-NZ" dirty="0" smtClean="0"/>
              <a:t>e.g.</a:t>
            </a:r>
            <a:r>
              <a:rPr lang="en-NZ" sz="1600" dirty="0" smtClean="0"/>
              <a:t>  </a:t>
            </a:r>
            <a:r>
              <a:rPr lang="en-GB" dirty="0" smtClean="0"/>
              <a:t>Light Steel Framing</a:t>
            </a:r>
            <a:endParaRPr lang="en-NZ" sz="1600" dirty="0" smtClean="0"/>
          </a:p>
          <a:p>
            <a:pPr lvl="2"/>
            <a:r>
              <a:rPr lang="en-GB" dirty="0" smtClean="0"/>
              <a:t>Treat steel frame and cladding systems as composite</a:t>
            </a:r>
            <a:endParaRPr lang="en-NZ" sz="1200" dirty="0" smtClean="0"/>
          </a:p>
          <a:p>
            <a:pPr lvl="2"/>
            <a:r>
              <a:rPr lang="en-GB" dirty="0" smtClean="0"/>
              <a:t>Different cross sectional area members</a:t>
            </a:r>
            <a:endParaRPr lang="en-NZ" sz="1200" dirty="0" smtClean="0"/>
          </a:p>
          <a:p>
            <a:pPr lvl="2"/>
            <a:r>
              <a:rPr lang="en-GB" dirty="0" smtClean="0"/>
              <a:t>Prefabrication/modular construction</a:t>
            </a:r>
            <a:endParaRPr lang="en-NZ" sz="1200" dirty="0" smtClean="0"/>
          </a:p>
          <a:p>
            <a:pPr lvl="2"/>
            <a:r>
              <a:rPr lang="en-GB" dirty="0" smtClean="0"/>
              <a:t>Thermal efficiency increase (integrated thermal brakes)</a:t>
            </a:r>
            <a:endParaRPr lang="en-NZ" sz="1200" dirty="0" smtClean="0"/>
          </a:p>
          <a:p>
            <a:pPr lvl="2"/>
            <a:r>
              <a:rPr lang="en-GB" dirty="0" smtClean="0"/>
              <a:t>Consumable free joining techniques (mechanical joints) </a:t>
            </a:r>
            <a:endParaRPr lang="en-NZ" sz="12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18</a:t>
            </a:fld>
            <a:endParaRPr lang="en-A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from here?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Further investigation of New Zealand industry needs?</a:t>
            </a:r>
          </a:p>
          <a:p>
            <a:r>
              <a:rPr lang="en-US" dirty="0" smtClean="0"/>
              <a:t>Individual R&amp;D development projects?</a:t>
            </a:r>
          </a:p>
          <a:p>
            <a:r>
              <a:rPr lang="en-US" dirty="0" smtClean="0"/>
              <a:t>Applications for funding?</a:t>
            </a:r>
          </a:p>
          <a:p>
            <a:r>
              <a:rPr lang="en-US" dirty="0" smtClean="0"/>
              <a:t>Consortium approach?</a:t>
            </a:r>
          </a:p>
          <a:p>
            <a:pPr>
              <a:buNone/>
            </a:pPr>
            <a:r>
              <a:rPr lang="en-US" sz="9600" dirty="0" smtClean="0"/>
              <a:t>			</a:t>
            </a:r>
            <a:r>
              <a:rPr lang="en-US" sz="15000" dirty="0" smtClean="0"/>
              <a:t>?</a:t>
            </a:r>
            <a:endParaRPr lang="en-US" sz="15000" dirty="0" smtClean="0"/>
          </a:p>
          <a:p>
            <a:pPr>
              <a:buNone/>
            </a:pPr>
            <a:endParaRPr lang="en-US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19</a:t>
            </a:fld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Roadmap Objectives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 established Sheet-Metal Industry in NZ</a:t>
            </a:r>
          </a:p>
          <a:p>
            <a:r>
              <a:rPr lang="en-US" dirty="0" smtClean="0"/>
              <a:t>Products as well as machinery</a:t>
            </a:r>
          </a:p>
          <a:p>
            <a:r>
              <a:rPr lang="en-US" dirty="0" smtClean="0"/>
              <a:t>Export share is low</a:t>
            </a:r>
          </a:p>
          <a:p>
            <a:r>
              <a:rPr lang="en-US" dirty="0" smtClean="0"/>
              <a:t>Innovative products and sector development needed</a:t>
            </a:r>
          </a:p>
          <a:p>
            <a:r>
              <a:rPr lang="en-US" dirty="0" smtClean="0"/>
              <a:t>R&amp;D roadmap useful tool in business-planning</a:t>
            </a:r>
          </a:p>
          <a:p>
            <a:r>
              <a:rPr lang="en-US" dirty="0" err="1" smtClean="0"/>
              <a:t>Prioritise</a:t>
            </a:r>
            <a:r>
              <a:rPr lang="en-US" dirty="0" smtClean="0"/>
              <a:t> R&amp;D projects and secure funding </a:t>
            </a:r>
          </a:p>
          <a:p>
            <a:endParaRPr lang="en-US" dirty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2</a:t>
            </a:fld>
            <a:endParaRPr lang="en-AU"/>
          </a:p>
        </p:txBody>
      </p:sp>
      <p:pic>
        <p:nvPicPr>
          <p:cNvPr id="5" name="Picture 4" descr="Roadmap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4000504"/>
            <a:ext cx="3376613" cy="217316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Sectors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Building Products</a:t>
            </a:r>
            <a:endParaRPr lang="en-NZ" sz="14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Roofing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Wall Cladding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Framing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Fencing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Heating and Ventilation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Doors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1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Materials Handling/Transport</a:t>
            </a:r>
            <a:endParaRPr lang="en-NZ" sz="14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Road based transport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Marine transport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Containers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Tanks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Shelving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Food handling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3</a:t>
            </a:fld>
            <a:endParaRPr lang="en-AU"/>
          </a:p>
        </p:txBody>
      </p:sp>
      <p:pic>
        <p:nvPicPr>
          <p:cNvPr id="5" name="Picture 4" descr="Botany-dow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1643050"/>
            <a:ext cx="3929476" cy="261461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Sectors cont.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>
                <a:solidFill>
                  <a:schemeClr val="tx1"/>
                </a:solidFill>
                <a:latin typeface="+mn-lt"/>
                <a:cs typeface="+mn-cs"/>
              </a:rPr>
              <a:t>Manufactured products</a:t>
            </a:r>
            <a:endParaRPr lang="en-NZ" sz="14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 smtClean="0">
                <a:solidFill>
                  <a:schemeClr val="tx1"/>
                </a:solidFill>
                <a:latin typeface="+mn-lt"/>
                <a:cs typeface="+mn-cs"/>
              </a:rPr>
              <a:t>Furniture</a:t>
            </a:r>
            <a:endParaRPr lang="en-NZ" sz="12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 smtClean="0">
                <a:solidFill>
                  <a:schemeClr val="tx1"/>
                </a:solidFill>
                <a:latin typeface="+mn-lt"/>
                <a:cs typeface="+mn-cs"/>
              </a:rPr>
              <a:t>Appliances</a:t>
            </a:r>
            <a:endParaRPr lang="en-NZ" sz="12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 smtClean="0">
                <a:solidFill>
                  <a:schemeClr val="tx1"/>
                </a:solidFill>
                <a:latin typeface="+mn-lt"/>
                <a:cs typeface="+mn-cs"/>
              </a:rPr>
              <a:t>Cabinets </a:t>
            </a:r>
            <a:endParaRPr lang="en-NZ" sz="12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 smtClean="0">
                <a:solidFill>
                  <a:schemeClr val="tx1"/>
                </a:solidFill>
                <a:latin typeface="+mn-lt"/>
                <a:cs typeface="+mn-cs"/>
              </a:rPr>
              <a:t>Tools (e.g. saw blades)</a:t>
            </a:r>
            <a:endParaRPr lang="en-NZ" sz="12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  <a:latin typeface="+mn-lt"/>
                <a:cs typeface="+mn-cs"/>
              </a:rPr>
              <a:t>Agricultural</a:t>
            </a:r>
            <a:endParaRPr lang="en-NZ" sz="14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 smtClean="0">
                <a:solidFill>
                  <a:schemeClr val="tx1"/>
                </a:solidFill>
                <a:latin typeface="+mn-lt"/>
                <a:cs typeface="+mn-cs"/>
              </a:rPr>
              <a:t>Agricultural Machinery</a:t>
            </a:r>
            <a:endParaRPr lang="en-NZ" sz="12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 smtClean="0">
                <a:solidFill>
                  <a:schemeClr val="tx1"/>
                </a:solidFill>
                <a:latin typeface="+mn-lt"/>
                <a:cs typeface="+mn-cs"/>
              </a:rPr>
              <a:t>Sheds  </a:t>
            </a:r>
            <a:endParaRPr lang="en-NZ" sz="12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4</a:t>
            </a:fld>
            <a:endParaRPr lang="en-AU"/>
          </a:p>
        </p:txBody>
      </p:sp>
      <p:pic>
        <p:nvPicPr>
          <p:cNvPr id="5" name="Picture 4" descr="e415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1428736"/>
            <a:ext cx="19050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Providers – Tertiary Sector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AUT </a:t>
            </a:r>
            <a:r>
              <a:rPr lang="en-GB" dirty="0" smtClean="0">
                <a:solidFill>
                  <a:schemeClr val="tx1"/>
                </a:solidFill>
                <a:latin typeface="+mn-lt"/>
                <a:cs typeface="+mn-cs"/>
              </a:rPr>
              <a:t>Metal </a:t>
            </a:r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Forming Centre</a:t>
            </a:r>
            <a:endParaRPr lang="en-NZ" sz="14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Forming centre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Friction stir welding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Metallurgy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1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University of Auckland</a:t>
            </a:r>
            <a:endParaRPr lang="en-NZ" sz="14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Nanotechnology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  <a:latin typeface="+mn-lt"/>
                <a:cs typeface="+mn-cs"/>
              </a:rPr>
              <a:t>University of Canterbury</a:t>
            </a:r>
            <a:endParaRPr lang="en-NZ" sz="14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To be explored 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  <a:latin typeface="+mn-lt"/>
                <a:cs typeface="+mn-cs"/>
              </a:rPr>
              <a:t>University of Waikato </a:t>
            </a:r>
            <a:endParaRPr lang="en-NZ" sz="14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Nanotechnology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>
              <a:buNone/>
            </a:pPr>
            <a:endParaRPr lang="en-GB" sz="1200" dirty="0"/>
          </a:p>
          <a:p>
            <a:pPr lvl="2">
              <a:buNone/>
            </a:pPr>
            <a:endParaRPr lang="en-NZ" sz="12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5</a:t>
            </a:fld>
            <a:endParaRPr lang="en-AU"/>
          </a:p>
        </p:txBody>
      </p:sp>
      <p:pic>
        <p:nvPicPr>
          <p:cNvPr id="5" name="Picture 4" descr="0601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500174"/>
            <a:ext cx="1871663" cy="2451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Research Providers cont.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Industry and private research providers</a:t>
            </a:r>
            <a:endParaRPr lang="en-NZ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HERA</a:t>
            </a:r>
            <a:endParaRPr lang="en-NZ" sz="14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Composite Structural Assembly (CSA) research joint venture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Structural Design Group (Structural Steel, NASH support)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New Zealand Welding Centre (welding, joining)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1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BRANZ</a:t>
            </a:r>
            <a:endParaRPr lang="en-NZ" sz="14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2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Corrosion</a:t>
            </a:r>
            <a:endParaRPr lang="en-NZ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1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NZ Steel (link to </a:t>
            </a:r>
            <a:r>
              <a:rPr lang="en-GB" dirty="0" err="1">
                <a:solidFill>
                  <a:schemeClr val="tx1"/>
                </a:solidFill>
                <a:latin typeface="+mn-lt"/>
                <a:cs typeface="+mn-cs"/>
              </a:rPr>
              <a:t>Bluescope</a:t>
            </a:r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 steel research capabilities)</a:t>
            </a:r>
            <a:endParaRPr lang="en-NZ" sz="14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1"/>
            <a:endParaRPr lang="en-NZ" sz="14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0"/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Polytechnics</a:t>
            </a:r>
            <a:endParaRPr lang="en-NZ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dirty="0">
                <a:solidFill>
                  <a:schemeClr val="tx1"/>
                </a:solidFill>
                <a:latin typeface="+mn-lt"/>
                <a:cs typeface="+mn-cs"/>
              </a:rPr>
              <a:t>Sheet metals engineering trade</a:t>
            </a:r>
            <a:endParaRPr lang="en-NZ" sz="1400" dirty="0">
              <a:solidFill>
                <a:schemeClr val="tx1"/>
              </a:solidFill>
              <a:latin typeface="+mn-lt"/>
              <a:cs typeface="+mn-cs"/>
            </a:endParaRPr>
          </a:p>
          <a:p>
            <a:pPr lvl="0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CRI’s</a:t>
            </a:r>
            <a:endParaRPr lang="en-NZ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IRL (Material Focus, Corrosion)</a:t>
            </a:r>
            <a:b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in Sheet Metal Engineering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Forming Technology</a:t>
            </a:r>
          </a:p>
          <a:p>
            <a:pPr lvl="0"/>
            <a:r>
              <a:rPr lang="en-GB" sz="1600" b="1" dirty="0" smtClean="0"/>
              <a:t>Press forming trends</a:t>
            </a:r>
            <a:endParaRPr lang="en-NZ" sz="1600" b="1" dirty="0" smtClean="0"/>
          </a:p>
          <a:p>
            <a:pPr lvl="1"/>
            <a:r>
              <a:rPr lang="en-GB" sz="1400" dirty="0" smtClean="0"/>
              <a:t>Servo presses combining the low running costs and reliability of mechanical presses with the flexibility of hydraulic presses.</a:t>
            </a:r>
            <a:endParaRPr lang="en-NZ" sz="1400" dirty="0" smtClean="0"/>
          </a:p>
          <a:p>
            <a:pPr lvl="0"/>
            <a:r>
              <a:rPr lang="en-GB" sz="1600" b="1" dirty="0" smtClean="0"/>
              <a:t>Roll forming trends</a:t>
            </a:r>
            <a:endParaRPr lang="en-NZ" sz="1600" b="1" dirty="0" smtClean="0"/>
          </a:p>
          <a:p>
            <a:pPr lvl="1"/>
            <a:r>
              <a:rPr lang="en-GB" sz="1400" dirty="0" smtClean="0"/>
              <a:t>Flexible roll-forming to produce curved shapes</a:t>
            </a:r>
            <a:endParaRPr lang="en-NZ" sz="1400" dirty="0" smtClean="0"/>
          </a:p>
          <a:p>
            <a:pPr lvl="0"/>
            <a:r>
              <a:rPr lang="en-GB" sz="1600" b="1" dirty="0" smtClean="0"/>
              <a:t>Forming processes becoming faster as a result of productivity requirements</a:t>
            </a:r>
            <a:endParaRPr lang="en-NZ" sz="1600" b="1" dirty="0" smtClean="0"/>
          </a:p>
          <a:p>
            <a:pPr lvl="1"/>
            <a:r>
              <a:rPr lang="en-GB" sz="1400" dirty="0" smtClean="0"/>
              <a:t>High degree of automation, transfer of parts between presses and stations done by robots</a:t>
            </a:r>
            <a:endParaRPr lang="en-NZ" sz="1400" dirty="0" smtClean="0"/>
          </a:p>
          <a:p>
            <a:pPr lvl="0"/>
            <a:r>
              <a:rPr lang="en-GB" sz="1600" b="1" dirty="0" smtClean="0"/>
              <a:t>Hydro forming</a:t>
            </a:r>
            <a:endParaRPr lang="en-NZ" sz="1600" b="1" dirty="0" smtClean="0"/>
          </a:p>
          <a:p>
            <a:pPr lvl="1"/>
            <a:r>
              <a:rPr lang="en-GB" sz="1400" dirty="0" smtClean="0"/>
              <a:t>Increase the forming limit of existing materials while at the same time</a:t>
            </a:r>
            <a:endParaRPr lang="en-NZ" sz="1400" dirty="0" smtClean="0"/>
          </a:p>
          <a:p>
            <a:pPr lvl="1"/>
            <a:r>
              <a:rPr lang="en-GB" sz="1400" dirty="0" smtClean="0"/>
              <a:t>Reduced tooling costs due to the omission of exactly manufactured die</a:t>
            </a:r>
            <a:endParaRPr lang="en-NZ" sz="1400" dirty="0" smtClean="0"/>
          </a:p>
          <a:p>
            <a:pPr lvl="1"/>
            <a:r>
              <a:rPr lang="en-GB" sz="1400" dirty="0" smtClean="0"/>
              <a:t>Higher accuracy</a:t>
            </a:r>
            <a:endParaRPr lang="en-NZ" sz="1400" dirty="0" smtClean="0"/>
          </a:p>
          <a:p>
            <a:pPr lvl="1"/>
            <a:r>
              <a:rPr lang="en-GB" sz="1400" dirty="0" smtClean="0"/>
              <a:t>Higher surface quality as there is only tool contact on one side</a:t>
            </a:r>
            <a:endParaRPr lang="en-NZ" sz="1400" dirty="0" smtClean="0"/>
          </a:p>
          <a:p>
            <a:pPr lvl="0"/>
            <a:r>
              <a:rPr lang="en-GB" sz="1600" b="1" dirty="0" smtClean="0"/>
              <a:t>Hot Metal Gas Forming</a:t>
            </a:r>
            <a:endParaRPr lang="en-NZ" sz="1600" b="1" dirty="0" smtClean="0"/>
          </a:p>
          <a:p>
            <a:pPr lvl="0"/>
            <a:r>
              <a:rPr lang="en-GB" sz="1600" b="1" dirty="0" smtClean="0"/>
              <a:t>Flexible </a:t>
            </a:r>
            <a:r>
              <a:rPr lang="en-GB" sz="1600" b="1" dirty="0" err="1" smtClean="0"/>
              <a:t>blankholders</a:t>
            </a:r>
            <a:endParaRPr lang="en-NZ" sz="1600" b="1" dirty="0" smtClean="0"/>
          </a:p>
          <a:p>
            <a:pPr lvl="1"/>
            <a:r>
              <a:rPr lang="en-GB" sz="1400" dirty="0" smtClean="0"/>
              <a:t>Increase flexibility of presses</a:t>
            </a:r>
            <a:endParaRPr lang="en-NZ" sz="14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7</a:t>
            </a:fld>
            <a:endParaRPr lang="en-AU"/>
          </a:p>
        </p:txBody>
      </p:sp>
      <p:pic>
        <p:nvPicPr>
          <p:cNvPr id="5" name="Picture 6" descr="servo pre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786322"/>
            <a:ext cx="3160712" cy="1920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3" y="274638"/>
            <a:ext cx="8929718" cy="777875"/>
          </a:xfrm>
        </p:spPr>
        <p:txBody>
          <a:bodyPr/>
          <a:lstStyle/>
          <a:p>
            <a:r>
              <a:rPr lang="en-US" sz="3400" dirty="0" smtClean="0"/>
              <a:t>Trends in Sheet Metal Engineering cont.</a:t>
            </a:r>
            <a:endParaRPr lang="en-NZ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Material Developments</a:t>
            </a:r>
          </a:p>
          <a:p>
            <a:pPr lvl="0"/>
            <a:r>
              <a:rPr lang="en-GB" sz="2000" dirty="0" smtClean="0"/>
              <a:t>Emerging of advanced high strength steels with UTS of up to 1700 </a:t>
            </a:r>
            <a:r>
              <a:rPr lang="en-GB" sz="2000" dirty="0" err="1" smtClean="0"/>
              <a:t>MPa</a:t>
            </a:r>
            <a:endParaRPr lang="en-NZ" sz="2000" dirty="0" smtClean="0"/>
          </a:p>
          <a:p>
            <a:pPr lvl="1"/>
            <a:r>
              <a:rPr lang="en-GB" sz="1800" dirty="0" smtClean="0"/>
              <a:t>Challenge for tool material as material increases tool wear</a:t>
            </a:r>
            <a:endParaRPr lang="en-NZ" sz="1800" dirty="0" smtClean="0"/>
          </a:p>
          <a:p>
            <a:pPr lvl="1"/>
            <a:r>
              <a:rPr lang="en-GB" sz="1800" dirty="0" smtClean="0"/>
              <a:t>Leads to possible reduction in material thickness </a:t>
            </a:r>
            <a:endParaRPr lang="en-NZ" sz="1800" dirty="0" smtClean="0"/>
          </a:p>
          <a:p>
            <a:pPr lvl="0"/>
            <a:r>
              <a:rPr lang="en-GB" sz="2000" dirty="0" smtClean="0"/>
              <a:t>Reduction of wall thickness (cost &amp; sustainability perspective) – e.g. inclusion size becomes an issue</a:t>
            </a:r>
            <a:endParaRPr lang="en-NZ" sz="2000" dirty="0" smtClean="0"/>
          </a:p>
          <a:p>
            <a:pPr lvl="0"/>
            <a:r>
              <a:rPr lang="en-GB" sz="2000" dirty="0" smtClean="0"/>
              <a:t>Plastic laminated steel sheets</a:t>
            </a:r>
            <a:endParaRPr lang="en-NZ" sz="2000" dirty="0" smtClean="0"/>
          </a:p>
          <a:p>
            <a:pPr lvl="1"/>
            <a:r>
              <a:rPr lang="en-GB" sz="1600" dirty="0" smtClean="0"/>
              <a:t>One side plastic coated</a:t>
            </a:r>
            <a:endParaRPr lang="en-NZ" sz="1600" dirty="0" smtClean="0"/>
          </a:p>
          <a:p>
            <a:pPr lvl="2"/>
            <a:r>
              <a:rPr lang="en-GB" sz="1600" dirty="0" smtClean="0"/>
              <a:t>Increase corrosion performance of sheet material</a:t>
            </a:r>
            <a:endParaRPr lang="en-NZ" sz="1600" dirty="0" smtClean="0"/>
          </a:p>
          <a:p>
            <a:pPr lvl="1"/>
            <a:r>
              <a:rPr lang="en-GB" sz="1600" dirty="0" smtClean="0"/>
              <a:t>Plastic layer in the middle of two steel sheets</a:t>
            </a:r>
            <a:endParaRPr lang="en-NZ" sz="1600" dirty="0" smtClean="0"/>
          </a:p>
          <a:p>
            <a:pPr lvl="2"/>
            <a:r>
              <a:rPr lang="en-GB" sz="1600" dirty="0" smtClean="0"/>
              <a:t>Adjustable vibration behaviour</a:t>
            </a:r>
            <a:endParaRPr lang="en-NZ" sz="1600" dirty="0" smtClean="0"/>
          </a:p>
          <a:p>
            <a:pPr lvl="2"/>
            <a:r>
              <a:rPr lang="en-GB" sz="1600" dirty="0" smtClean="0"/>
              <a:t>Formable like traditional steel</a:t>
            </a:r>
            <a:endParaRPr lang="en-NZ" sz="1600" dirty="0" smtClean="0"/>
          </a:p>
          <a:p>
            <a:pPr lvl="2"/>
            <a:r>
              <a:rPr lang="en-GB" sz="1600" dirty="0" err="1" smtClean="0"/>
              <a:t>Weldable</a:t>
            </a:r>
            <a:endParaRPr lang="en-NZ" sz="1600" dirty="0" smtClean="0"/>
          </a:p>
          <a:p>
            <a:pPr lvl="2"/>
            <a:r>
              <a:rPr lang="en-GB" sz="1600" dirty="0" smtClean="0"/>
              <a:t>Recyclable</a:t>
            </a:r>
            <a:endParaRPr lang="en-NZ" sz="16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8</a:t>
            </a:fld>
            <a:endParaRPr lang="en-AU"/>
          </a:p>
        </p:txBody>
      </p:sp>
      <p:pic>
        <p:nvPicPr>
          <p:cNvPr id="5" name="Picture 5" descr="stress str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4629" y="4572008"/>
            <a:ext cx="2977384" cy="1777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1" y="274638"/>
            <a:ext cx="8643998" cy="777875"/>
          </a:xfrm>
        </p:spPr>
        <p:txBody>
          <a:bodyPr/>
          <a:lstStyle/>
          <a:p>
            <a:r>
              <a:rPr lang="en-US" sz="3400" dirty="0" smtClean="0"/>
              <a:t>Trends in Sheet Metal Engineering cont.</a:t>
            </a:r>
            <a:endParaRPr lang="en-NZ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Fabrication Developments</a:t>
            </a:r>
          </a:p>
          <a:p>
            <a:pPr lvl="0">
              <a:buNone/>
            </a:pPr>
            <a:r>
              <a:rPr lang="en-GB" dirty="0" smtClean="0"/>
              <a:t>Joining technology developments </a:t>
            </a:r>
            <a:endParaRPr lang="en-NZ" sz="1600" dirty="0" smtClean="0"/>
          </a:p>
          <a:p>
            <a:pPr lvl="1"/>
            <a:r>
              <a:rPr lang="en-GB" dirty="0" smtClean="0"/>
              <a:t>Mechanical joining – no consumable cost</a:t>
            </a:r>
            <a:endParaRPr lang="en-NZ" sz="1400" dirty="0" smtClean="0"/>
          </a:p>
          <a:p>
            <a:pPr lvl="2"/>
            <a:r>
              <a:rPr lang="en-GB" dirty="0" smtClean="0"/>
              <a:t>High reliability of joints</a:t>
            </a:r>
            <a:endParaRPr lang="en-NZ" sz="1200" dirty="0" smtClean="0"/>
          </a:p>
          <a:p>
            <a:pPr lvl="2"/>
            <a:r>
              <a:rPr lang="en-GB" dirty="0" smtClean="0"/>
              <a:t>Joining of dissimilar products</a:t>
            </a:r>
            <a:endParaRPr lang="en-NZ" sz="1200" dirty="0" smtClean="0"/>
          </a:p>
          <a:p>
            <a:pPr lvl="1"/>
            <a:r>
              <a:rPr lang="en-GB" dirty="0" smtClean="0"/>
              <a:t>‘Cold’ welding processes e.g. MIG brazing</a:t>
            </a:r>
            <a:endParaRPr lang="en-NZ" sz="1400" dirty="0" smtClean="0"/>
          </a:p>
          <a:p>
            <a:pPr lvl="1"/>
            <a:r>
              <a:rPr lang="en-GB" dirty="0" smtClean="0"/>
              <a:t>Laser welding </a:t>
            </a:r>
            <a:endParaRPr lang="en-NZ" sz="1400" dirty="0" smtClean="0"/>
          </a:p>
          <a:p>
            <a:pPr lvl="2"/>
            <a:r>
              <a:rPr lang="en-GB" dirty="0" smtClean="0"/>
              <a:t>cost reductions</a:t>
            </a:r>
            <a:endParaRPr lang="en-NZ" sz="1200" dirty="0" smtClean="0"/>
          </a:p>
          <a:p>
            <a:pPr lvl="2"/>
            <a:r>
              <a:rPr lang="en-GB" dirty="0" smtClean="0"/>
              <a:t>less consumable cost</a:t>
            </a:r>
            <a:endParaRPr lang="en-NZ" sz="1200" dirty="0" smtClean="0"/>
          </a:p>
          <a:p>
            <a:pPr lvl="2"/>
            <a:r>
              <a:rPr lang="en-GB" dirty="0" smtClean="0"/>
              <a:t>narrow heat affected zone (HAZ)</a:t>
            </a:r>
            <a:endParaRPr lang="en-NZ" sz="12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0D8E7-7009-4972-ACE6-36F6F22C5BAB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haroni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776</Words>
  <Application>Microsoft PowerPoint</Application>
  <PresentationFormat>On-screen Show (4:3)</PresentationFormat>
  <Paragraphs>229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Sheet Metal Engineering  Research Roadmap</vt:lpstr>
      <vt:lpstr>Research Roadmap Objectives</vt:lpstr>
      <vt:lpstr>Industry Sectors</vt:lpstr>
      <vt:lpstr>Industry Sectors cont.</vt:lpstr>
      <vt:lpstr>Research Providers – Tertiary Sector</vt:lpstr>
      <vt:lpstr>Research Providers cont.</vt:lpstr>
      <vt:lpstr>Trends in Sheet Metal Engineering</vt:lpstr>
      <vt:lpstr>Trends in Sheet Metal Engineering cont.</vt:lpstr>
      <vt:lpstr>Trends in Sheet Metal Engineering cont.</vt:lpstr>
      <vt:lpstr>Other Emerging Technologies</vt:lpstr>
      <vt:lpstr>Development Opportunities</vt:lpstr>
      <vt:lpstr>Development Opportunities cont.</vt:lpstr>
      <vt:lpstr>Development Opportunities cont.</vt:lpstr>
      <vt:lpstr>Development Opportunities cont.</vt:lpstr>
      <vt:lpstr>Development Opportunities cont.</vt:lpstr>
      <vt:lpstr>Research Requirements</vt:lpstr>
      <vt:lpstr>Research Requirements cont.</vt:lpstr>
      <vt:lpstr>Research Requirements cont.</vt:lpstr>
      <vt:lpstr>Where to from here?</vt:lpstr>
    </vt:vector>
  </TitlesOfParts>
  <Company>Auckland University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AUT</dc:creator>
  <cp:lastModifiedBy>Kuamutu</cp:lastModifiedBy>
  <cp:revision>49</cp:revision>
  <dcterms:created xsi:type="dcterms:W3CDTF">2004-07-11T23:46:26Z</dcterms:created>
  <dcterms:modified xsi:type="dcterms:W3CDTF">2008-10-29T01:27:46Z</dcterms:modified>
</cp:coreProperties>
</file>