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4"/>
  </p:sldMasterIdLst>
  <p:notesMasterIdLst>
    <p:notesMasterId r:id="rId17"/>
  </p:notesMasterIdLst>
  <p:sldIdLst>
    <p:sldId id="256" r:id="rId5"/>
    <p:sldId id="300" r:id="rId6"/>
    <p:sldId id="342" r:id="rId7"/>
    <p:sldId id="347" r:id="rId8"/>
    <p:sldId id="349" r:id="rId9"/>
    <p:sldId id="348" r:id="rId10"/>
    <p:sldId id="343" r:id="rId11"/>
    <p:sldId id="344" r:id="rId12"/>
    <p:sldId id="351" r:id="rId13"/>
    <p:sldId id="350" r:id="rId14"/>
    <p:sldId id="346" r:id="rId15"/>
    <p:sldId id="31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FAD"/>
    <a:srgbClr val="F26400"/>
    <a:srgbClr val="6C3B7A"/>
    <a:srgbClr val="92722D"/>
    <a:srgbClr val="519032"/>
    <a:srgbClr val="0089CF"/>
    <a:srgbClr val="F58220"/>
    <a:srgbClr val="DBC385"/>
    <a:srgbClr val="B3933A"/>
    <a:srgbClr val="B011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2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78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16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8C58-07EF-404D-B457-37886CF22D71}" type="datetimeFigureOut">
              <a:rPr lang="en-NZ" smtClean="0"/>
              <a:t>23/02/2017</a:t>
            </a:fld>
            <a:endParaRPr lang="en-N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14EF88-E836-44B1-9C0B-F43CD65EDBC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894259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page - Tea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1" y="3283131"/>
            <a:ext cx="6923313" cy="2107475"/>
          </a:xfrm>
          <a:prstGeom prst="rect">
            <a:avLst/>
          </a:prstGeom>
          <a:solidFill>
            <a:srgbClr val="339FAD">
              <a:alpha val="80000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 sz="600" baseline="-25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61" y="3495040"/>
            <a:ext cx="6105525" cy="1277938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NZ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649061" y="4772978"/>
            <a:ext cx="6105525" cy="61762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 smtClean="0"/>
              <a:t>Click to edit Master subtitle style</a:t>
            </a:r>
            <a:endParaRPr lang="en-NZ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241" y="0"/>
            <a:ext cx="1676872" cy="1666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647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vider page - Tea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5152401" y="2663687"/>
            <a:ext cx="3178383" cy="9070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2700">
                <a:solidFill>
                  <a:srgbClr val="339FAD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NZ" dirty="0"/>
          </a:p>
        </p:txBody>
      </p:sp>
      <p:sp>
        <p:nvSpPr>
          <p:cNvPr id="5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5152401" y="3744207"/>
            <a:ext cx="3178383" cy="678706"/>
          </a:xfrm>
        </p:spPr>
        <p:txBody>
          <a:bodyPr>
            <a:normAutofit/>
          </a:bodyPr>
          <a:lstStyle>
            <a:lvl1pPr marL="0" indent="0">
              <a:buClr>
                <a:srgbClr val="ED1C24"/>
              </a:buClr>
              <a:buNone/>
              <a:defRPr sz="2000"/>
            </a:lvl1pPr>
            <a:lvl2pPr>
              <a:buClr>
                <a:srgbClr val="ED1C24"/>
              </a:buClr>
              <a:defRPr/>
            </a:lvl2pPr>
            <a:lvl3pPr>
              <a:buClr>
                <a:srgbClr val="ED1C24"/>
              </a:buClr>
              <a:defRPr/>
            </a:lvl3pPr>
            <a:lvl4pPr>
              <a:buClr>
                <a:srgbClr val="ED1C24"/>
              </a:buClr>
              <a:defRPr/>
            </a:lvl4pPr>
            <a:lvl5pPr>
              <a:buClr>
                <a:srgbClr val="ED1C24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05620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page - Tea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095375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339FAD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NZ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1095375" y="1844530"/>
            <a:ext cx="7886700" cy="4351338"/>
          </a:xfrm>
        </p:spPr>
        <p:txBody>
          <a:bodyPr/>
          <a:lstStyle>
            <a:lvl1pPr>
              <a:buClr>
                <a:srgbClr val="339FAD"/>
              </a:buClr>
              <a:defRPr/>
            </a:lvl1pPr>
            <a:lvl2pPr>
              <a:buClr>
                <a:srgbClr val="339FAD"/>
              </a:buClr>
              <a:defRPr/>
            </a:lvl2pPr>
            <a:lvl3pPr>
              <a:buClr>
                <a:srgbClr val="339FAD"/>
              </a:buClr>
              <a:defRPr/>
            </a:lvl3pPr>
            <a:lvl4pPr>
              <a:buClr>
                <a:srgbClr val="339FAD"/>
              </a:buClr>
              <a:defRPr/>
            </a:lvl4pPr>
            <a:lvl5pPr>
              <a:buClr>
                <a:srgbClr val="339FAD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1412782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899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49061" y="3269410"/>
            <a:ext cx="6269324" cy="1673526"/>
          </a:xfrm>
        </p:spPr>
        <p:txBody>
          <a:bodyPr>
            <a:noAutofit/>
          </a:bodyPr>
          <a:lstStyle/>
          <a:p>
            <a:r>
              <a:rPr lang="en-NZ" sz="2900" dirty="0" smtClean="0"/>
              <a:t>Investigating market research ethics: </a:t>
            </a:r>
            <a:r>
              <a:rPr lang="en-NZ" sz="2900" dirty="0"/>
              <a:t>An empirical study of codes of ethics </a:t>
            </a:r>
            <a:r>
              <a:rPr lang="en-NZ" sz="2900" dirty="0" smtClean="0"/>
              <a:t>in practice </a:t>
            </a:r>
            <a:r>
              <a:rPr lang="en-NZ" sz="2900" dirty="0"/>
              <a:t>and their effect on ethical behaviour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49061" y="4942936"/>
            <a:ext cx="6105525" cy="422694"/>
          </a:xfrm>
        </p:spPr>
        <p:txBody>
          <a:bodyPr>
            <a:normAutofit/>
          </a:bodyPr>
          <a:lstStyle/>
          <a:p>
            <a:r>
              <a:rPr lang="en-NZ" sz="2400" dirty="0" smtClean="0">
                <a:solidFill>
                  <a:schemeClr val="tx1"/>
                </a:solidFill>
              </a:rPr>
              <a:t>Dr Anca C. Yallop and Dr Simon Mowatt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173267" cy="16648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268" y="0"/>
            <a:ext cx="3175775" cy="166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64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49637" y="1138686"/>
            <a:ext cx="4494363" cy="2605177"/>
          </a:xfrm>
        </p:spPr>
        <p:txBody>
          <a:bodyPr>
            <a:normAutofit fontScale="9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NZ" dirty="0" smtClean="0">
                <a:solidFill>
                  <a:schemeClr val="tx2">
                    <a:lumMod val="75000"/>
                  </a:schemeClr>
                </a:solidFill>
              </a:rPr>
              <a:t>Presentation Overview</a:t>
            </a:r>
            <a:br>
              <a:rPr lang="en-NZ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NZ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NZ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NZ" dirty="0" smtClean="0"/>
              <a:t>Rationale for research </a:t>
            </a:r>
            <a:br>
              <a:rPr lang="en-NZ" dirty="0" smtClean="0"/>
            </a:br>
            <a:r>
              <a:rPr lang="en-NZ" dirty="0" smtClean="0"/>
              <a:t>What </a:t>
            </a:r>
            <a:r>
              <a:rPr lang="en-NZ" dirty="0"/>
              <a:t>do we know so far?</a:t>
            </a:r>
            <a:br>
              <a:rPr lang="en-NZ" dirty="0"/>
            </a:br>
            <a:r>
              <a:rPr lang="en-NZ" dirty="0" smtClean="0"/>
              <a:t>Research questions</a:t>
            </a:r>
            <a:br>
              <a:rPr lang="en-NZ" dirty="0" smtClean="0"/>
            </a:br>
            <a:r>
              <a:rPr lang="en-NZ" dirty="0" smtClean="0"/>
              <a:t>Methodology</a:t>
            </a:r>
            <a:br>
              <a:rPr lang="en-NZ" dirty="0" smtClean="0"/>
            </a:br>
            <a:r>
              <a:rPr lang="en-NZ" dirty="0" smtClean="0"/>
              <a:t>Research </a:t>
            </a:r>
            <a:r>
              <a:rPr lang="en-NZ" dirty="0" smtClean="0"/>
              <a:t>findings</a:t>
            </a:r>
            <a:r>
              <a:rPr lang="en-NZ" dirty="0" smtClean="0"/>
              <a:t/>
            </a:r>
            <a:br>
              <a:rPr lang="en-NZ" dirty="0" smtClean="0"/>
            </a:br>
            <a:r>
              <a:rPr lang="en-NZ" dirty="0" smtClean="0"/>
              <a:t>What next?</a:t>
            </a:r>
            <a:br>
              <a:rPr lang="en-NZ" dirty="0" smtClean="0"/>
            </a:br>
            <a:r>
              <a:rPr lang="en-NZ" dirty="0" smtClean="0"/>
              <a:t/>
            </a:r>
            <a:br>
              <a:rPr lang="en-NZ" dirty="0" smtClean="0"/>
            </a:br>
            <a:endParaRPr lang="en-NZ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704" y="6055742"/>
            <a:ext cx="1530296" cy="80225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996" y="6055742"/>
            <a:ext cx="1540708" cy="80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77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NZ" dirty="0" smtClean="0"/>
              <a:t>Future-Fit</a:t>
            </a:r>
            <a:r>
              <a:rPr lang="en-NZ" dirty="0"/>
              <a:t>: Strategies for better business and society</a:t>
            </a:r>
            <a:br>
              <a:rPr lang="en-NZ" dirty="0"/>
            </a:br>
            <a:endParaRPr lang="en-N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NZ" b="1" dirty="0" smtClean="0"/>
              <a:t>Place of ethics</a:t>
            </a:r>
          </a:p>
          <a:p>
            <a:r>
              <a:rPr lang="en-NZ" b="1" dirty="0" smtClean="0"/>
              <a:t>Better and </a:t>
            </a:r>
            <a:r>
              <a:rPr lang="en-NZ" b="1" i="1" dirty="0" smtClean="0">
                <a:solidFill>
                  <a:srgbClr val="339FAD"/>
                </a:solidFill>
              </a:rPr>
              <a:t>ethical</a:t>
            </a:r>
            <a:r>
              <a:rPr lang="en-NZ" b="1" dirty="0" smtClean="0"/>
              <a:t> business environment and society</a:t>
            </a:r>
          </a:p>
          <a:p>
            <a:r>
              <a:rPr lang="en-NZ" b="1" dirty="0" smtClean="0"/>
              <a:t>Changing technologies and environments</a:t>
            </a:r>
          </a:p>
          <a:p>
            <a:r>
              <a:rPr lang="en-NZ" b="1" dirty="0" smtClean="0"/>
              <a:t>Recent developments in market research: use of big data, emerging research methodologies</a:t>
            </a:r>
          </a:p>
          <a:p>
            <a:r>
              <a:rPr lang="en-NZ" b="1" dirty="0" smtClean="0"/>
              <a:t>Increasing pressure to apply standards and guidelines to ensure ethical behaviour</a:t>
            </a:r>
          </a:p>
          <a:p>
            <a:r>
              <a:rPr lang="en-NZ" b="1" dirty="0" smtClean="0"/>
              <a:t>Ethics codes in market research: ESOMAR, MRS, AAPOR, MRSNZ (currently RANZ)</a:t>
            </a:r>
          </a:p>
          <a:p>
            <a:endParaRPr lang="en-NZ" b="1" dirty="0" smtClean="0"/>
          </a:p>
          <a:p>
            <a:pPr lvl="1"/>
            <a:endParaRPr lang="en-NZ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704" y="6055742"/>
            <a:ext cx="1530296" cy="8022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996" y="6055742"/>
            <a:ext cx="1540708" cy="80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Rationale for research</a:t>
            </a:r>
            <a:endParaRPr lang="en-N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NZ" dirty="0" smtClean="0"/>
              <a:t>Core assumption: </a:t>
            </a:r>
            <a:r>
              <a:rPr lang="en-NZ" dirty="0"/>
              <a:t>codes of ethics act as a mechanism </a:t>
            </a:r>
            <a:r>
              <a:rPr lang="en-NZ" dirty="0" smtClean="0"/>
              <a:t>facilitating and </a:t>
            </a:r>
            <a:r>
              <a:rPr lang="en-NZ" dirty="0"/>
              <a:t>ensuring ethical behaviours within organisations and industries</a:t>
            </a:r>
            <a:r>
              <a:rPr lang="en-NZ" dirty="0" smtClean="0"/>
              <a:t>.</a:t>
            </a:r>
          </a:p>
          <a:p>
            <a:r>
              <a:rPr lang="en-NZ" dirty="0" smtClean="0"/>
              <a:t>BUT do codes influence ethical decision-making?</a:t>
            </a:r>
          </a:p>
          <a:p>
            <a:r>
              <a:rPr lang="en-NZ" dirty="0" smtClean="0"/>
              <a:t>Focus on client relationships (i.e. micro-level of ethics)</a:t>
            </a:r>
          </a:p>
          <a:p>
            <a:r>
              <a:rPr lang="en-NZ" dirty="0" smtClean="0"/>
              <a:t>Less descriptive studies (more normative / prescriptive)</a:t>
            </a:r>
          </a:p>
          <a:p>
            <a:endParaRPr lang="en-NZ" dirty="0"/>
          </a:p>
          <a:p>
            <a:r>
              <a:rPr lang="en-NZ" dirty="0" smtClean="0"/>
              <a:t>Exploring practitioners’ perceptions of ethics codes’ role in ethical decision-making.</a:t>
            </a:r>
          </a:p>
        </p:txBody>
      </p:sp>
      <p:sp>
        <p:nvSpPr>
          <p:cNvPr id="7" name="Down Arrow 6"/>
          <p:cNvSpPr/>
          <p:nvPr/>
        </p:nvSpPr>
        <p:spPr>
          <a:xfrm>
            <a:off x="4382219" y="4295955"/>
            <a:ext cx="422694" cy="543464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 sz="2400" dirty="0">
              <a:solidFill>
                <a:srgbClr val="339FAD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704" y="6055742"/>
            <a:ext cx="1530296" cy="8022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996" y="6055742"/>
            <a:ext cx="1540708" cy="80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83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375" y="191882"/>
            <a:ext cx="7886700" cy="799440"/>
          </a:xfrm>
        </p:spPr>
        <p:txBody>
          <a:bodyPr/>
          <a:lstStyle/>
          <a:p>
            <a:r>
              <a:rPr lang="en-NZ" dirty="0" smtClean="0"/>
              <a:t>What do we know so far?</a:t>
            </a:r>
            <a:endParaRPr lang="en-N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095375" y="1112807"/>
            <a:ext cx="7886700" cy="4832894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NZ" sz="2200" dirty="0" smtClean="0">
                <a:solidFill>
                  <a:srgbClr val="339FAD"/>
                </a:solidFill>
              </a:rPr>
              <a:t>Industry/ Organisational level:</a:t>
            </a:r>
          </a:p>
          <a:p>
            <a:pPr lvl="1"/>
            <a:r>
              <a:rPr lang="en-NZ" sz="1900" dirty="0" smtClean="0"/>
              <a:t>Codes are designed with the intent to guide behaviour</a:t>
            </a:r>
          </a:p>
          <a:p>
            <a:pPr lvl="1"/>
            <a:r>
              <a:rPr lang="en-NZ" sz="1900" i="1" dirty="0" smtClean="0"/>
              <a:t>No agreement </a:t>
            </a:r>
            <a:r>
              <a:rPr lang="en-NZ" sz="1900" dirty="0" smtClean="0"/>
              <a:t>as to how useful and effective codes are</a:t>
            </a:r>
          </a:p>
          <a:p>
            <a:pPr lvl="1"/>
            <a:r>
              <a:rPr lang="en-NZ" sz="1900" i="1" dirty="0" smtClean="0"/>
              <a:t>Affiliation</a:t>
            </a:r>
            <a:r>
              <a:rPr lang="en-NZ" sz="1900" dirty="0" smtClean="0"/>
              <a:t> to professional bodies transfers attributes to a person or organisation; better business transactions, impersonal trust, credibility, positive reputation.</a:t>
            </a:r>
          </a:p>
          <a:p>
            <a:pPr lvl="1"/>
            <a:r>
              <a:rPr lang="en-NZ" sz="1900" i="1" dirty="0" smtClean="0"/>
              <a:t>Organisation’s size </a:t>
            </a:r>
            <a:r>
              <a:rPr lang="en-NZ" sz="1900" dirty="0" smtClean="0"/>
              <a:t>– relevant aspect in the option to develop and use codes of ethics.</a:t>
            </a:r>
          </a:p>
          <a:p>
            <a:pPr marL="457200" indent="-457200">
              <a:buFont typeface="+mj-lt"/>
              <a:buAutoNum type="arabicPeriod"/>
            </a:pPr>
            <a:r>
              <a:rPr lang="en-NZ" sz="2200" dirty="0" smtClean="0">
                <a:solidFill>
                  <a:srgbClr val="339FAD"/>
                </a:solidFill>
              </a:rPr>
              <a:t>Individual / Practitioner level:</a:t>
            </a:r>
          </a:p>
          <a:p>
            <a:pPr lvl="1"/>
            <a:r>
              <a:rPr lang="en-NZ" sz="1900" dirty="0" smtClean="0"/>
              <a:t>Codes – important tool in shaping ethical perceptions and judgements</a:t>
            </a:r>
          </a:p>
          <a:p>
            <a:pPr lvl="1"/>
            <a:r>
              <a:rPr lang="en-NZ" sz="1900" dirty="0" smtClean="0"/>
              <a:t>To increase </a:t>
            </a:r>
            <a:r>
              <a:rPr lang="en-NZ" sz="1900" i="1" dirty="0" smtClean="0"/>
              <a:t>moral awareness </a:t>
            </a:r>
            <a:r>
              <a:rPr lang="en-NZ" sz="1900" dirty="0" smtClean="0"/>
              <a:t>and ethical behaviour, the use and enforcement of codes is necessary</a:t>
            </a:r>
          </a:p>
          <a:p>
            <a:pPr lvl="1"/>
            <a:r>
              <a:rPr lang="en-NZ" sz="1900" dirty="0" smtClean="0"/>
              <a:t>Aware of codes but not </a:t>
            </a:r>
            <a:r>
              <a:rPr lang="en-NZ" sz="1900" i="1" dirty="0" smtClean="0"/>
              <a:t>familiar</a:t>
            </a:r>
            <a:r>
              <a:rPr lang="en-NZ" sz="1900" dirty="0" smtClean="0"/>
              <a:t> with content and how to </a:t>
            </a:r>
            <a:r>
              <a:rPr lang="en-NZ" sz="1900" i="1" dirty="0" smtClean="0"/>
              <a:t>interpret</a:t>
            </a:r>
            <a:r>
              <a:rPr lang="en-NZ" sz="1900" dirty="0" smtClean="0"/>
              <a:t> them.</a:t>
            </a:r>
          </a:p>
          <a:p>
            <a:pPr marL="457200" indent="-457200">
              <a:buFont typeface="+mj-lt"/>
              <a:buAutoNum type="arabicPeriod"/>
            </a:pPr>
            <a:r>
              <a:rPr lang="en-NZ" sz="2200" dirty="0" smtClean="0">
                <a:solidFill>
                  <a:srgbClr val="339FAD"/>
                </a:solidFill>
              </a:rPr>
              <a:t>Practitioner-Client relationship level:</a:t>
            </a:r>
          </a:p>
          <a:p>
            <a:pPr lvl="1"/>
            <a:r>
              <a:rPr lang="en-NZ" sz="1900" i="1" dirty="0" smtClean="0"/>
              <a:t>Interpersonal trust </a:t>
            </a:r>
            <a:r>
              <a:rPr lang="en-NZ" sz="1900" dirty="0" smtClean="0"/>
              <a:t>generates good business relationships</a:t>
            </a:r>
          </a:p>
          <a:p>
            <a:pPr lvl="1"/>
            <a:r>
              <a:rPr lang="en-NZ" sz="1900" dirty="0" smtClean="0"/>
              <a:t>Role of codes in generating trust – mixed results</a:t>
            </a:r>
          </a:p>
          <a:p>
            <a:pPr lvl="1"/>
            <a:r>
              <a:rPr lang="en-NZ" sz="1900" i="1" dirty="0" smtClean="0"/>
              <a:t>Personal values</a:t>
            </a:r>
            <a:r>
              <a:rPr lang="en-NZ" sz="1900" dirty="0" smtClean="0"/>
              <a:t> and openness </a:t>
            </a:r>
          </a:p>
          <a:p>
            <a:pPr lvl="1"/>
            <a:r>
              <a:rPr lang="en-NZ" sz="1900" i="1" dirty="0" smtClean="0"/>
              <a:t>Interpersonal / individual factors</a:t>
            </a:r>
            <a:r>
              <a:rPr lang="en-NZ" sz="1900" dirty="0" smtClean="0"/>
              <a:t> rather than organisational factors are more predictive of trust </a:t>
            </a:r>
          </a:p>
          <a:p>
            <a:pPr lvl="1"/>
            <a:endParaRPr lang="en-NZ" sz="1900" dirty="0"/>
          </a:p>
          <a:p>
            <a:pPr lvl="1"/>
            <a:endParaRPr lang="en-NZ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704" y="6055742"/>
            <a:ext cx="1530296" cy="8022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996" y="6055742"/>
            <a:ext cx="1540708" cy="80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18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R</a:t>
            </a:r>
            <a:r>
              <a:rPr lang="en-NZ" dirty="0" smtClean="0"/>
              <a:t>esearch questions</a:t>
            </a:r>
            <a:endParaRPr lang="en-N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NZ" dirty="0" smtClean="0"/>
              <a:t>What variables (e.g. codes, size of organisation, affiliation to a professional </a:t>
            </a:r>
            <a:r>
              <a:rPr lang="en-NZ" dirty="0" smtClean="0"/>
              <a:t>body) </a:t>
            </a:r>
            <a:r>
              <a:rPr lang="en-NZ" dirty="0" smtClean="0"/>
              <a:t>may potentially have an impact on client relationships?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NZ" dirty="0" smtClean="0"/>
              <a:t>How do practitioners perceive and interpret ethics codes as affecting their behaviour at work?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NZ" dirty="0" smtClean="0"/>
              <a:t>What is the role of codes in ethical decision-making in market researcher-client relationships?  </a:t>
            </a:r>
          </a:p>
          <a:p>
            <a:pPr marL="0" indent="0">
              <a:spcAft>
                <a:spcPts val="600"/>
              </a:spcAft>
              <a:buNone/>
            </a:pPr>
            <a:endParaRPr lang="en-NZ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704" y="6055742"/>
            <a:ext cx="1530296" cy="8022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996" y="6055742"/>
            <a:ext cx="1540708" cy="80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46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Research methodology</a:t>
            </a:r>
            <a:endParaRPr lang="en-N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095375" y="1620244"/>
            <a:ext cx="7886700" cy="4351338"/>
          </a:xfrm>
        </p:spPr>
        <p:txBody>
          <a:bodyPr/>
          <a:lstStyle/>
          <a:p>
            <a:r>
              <a:rPr lang="en-NZ" dirty="0" smtClean="0"/>
              <a:t>Inductive qualitative research</a:t>
            </a:r>
          </a:p>
          <a:p>
            <a:r>
              <a:rPr lang="en-NZ" dirty="0" smtClean="0"/>
              <a:t>Interpretive design</a:t>
            </a:r>
          </a:p>
          <a:p>
            <a:r>
              <a:rPr lang="en-NZ" dirty="0" smtClean="0"/>
              <a:t>29 in-depth semi-structured interviews</a:t>
            </a:r>
          </a:p>
          <a:p>
            <a:r>
              <a:rPr lang="en-NZ" dirty="0" smtClean="0"/>
              <a:t>Purposeful sampling (specific roles and experience, good representation of small and medium-sized organisations, both members and non-members of MRSNZ) </a:t>
            </a:r>
          </a:p>
          <a:p>
            <a:r>
              <a:rPr lang="en-NZ" dirty="0" smtClean="0"/>
              <a:t>Collection of data: March 2007-June 2008</a:t>
            </a:r>
          </a:p>
          <a:p>
            <a:r>
              <a:rPr lang="en-NZ" dirty="0"/>
              <a:t>Thematic analysis </a:t>
            </a:r>
            <a:r>
              <a:rPr lang="en-NZ" dirty="0" smtClean="0"/>
              <a:t>of 370 </a:t>
            </a:r>
            <a:r>
              <a:rPr lang="en-NZ" dirty="0"/>
              <a:t>single-spaced pages of </a:t>
            </a:r>
            <a:r>
              <a:rPr lang="en-NZ" dirty="0" smtClean="0"/>
              <a:t>transcripts finalised 2011</a:t>
            </a:r>
          </a:p>
          <a:p>
            <a:r>
              <a:rPr lang="en-NZ" dirty="0" smtClean="0"/>
              <a:t>First-order and second-order interpretations</a:t>
            </a:r>
            <a:endParaRPr lang="en-N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704" y="6055742"/>
            <a:ext cx="1530296" cy="8022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996" y="6055742"/>
            <a:ext cx="1540708" cy="80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13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375" y="537655"/>
            <a:ext cx="7886700" cy="567106"/>
          </a:xfrm>
        </p:spPr>
        <p:txBody>
          <a:bodyPr>
            <a:noAutofit/>
          </a:bodyPr>
          <a:lstStyle/>
          <a:p>
            <a:r>
              <a:rPr lang="en-NZ" dirty="0" smtClean="0"/>
              <a:t>Key research findings</a:t>
            </a:r>
            <a:endParaRPr lang="en-N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095375" y="1430461"/>
            <a:ext cx="8048625" cy="5205780"/>
          </a:xfrm>
        </p:spPr>
        <p:txBody>
          <a:bodyPr>
            <a:normAutofit/>
          </a:bodyPr>
          <a:lstStyle/>
          <a:p>
            <a:r>
              <a:rPr lang="en-NZ" dirty="0" smtClean="0"/>
              <a:t>Codes – do not appear to have a significant effect on ethical behaviour:</a:t>
            </a:r>
            <a:endParaRPr lang="en-NZ" dirty="0" smtClean="0"/>
          </a:p>
          <a:p>
            <a:pPr lvl="1"/>
            <a:r>
              <a:rPr lang="en-NZ" dirty="0" smtClean="0"/>
              <a:t>Aware, but limited </a:t>
            </a:r>
            <a:r>
              <a:rPr lang="en-NZ" dirty="0" smtClean="0"/>
              <a:t>familiarity with the code’s content</a:t>
            </a:r>
          </a:p>
          <a:p>
            <a:pPr lvl="1"/>
            <a:r>
              <a:rPr lang="en-NZ" dirty="0" smtClean="0"/>
              <a:t>Limited </a:t>
            </a:r>
            <a:r>
              <a:rPr lang="en-NZ" dirty="0" smtClean="0"/>
              <a:t>reinforcement of codes and on-going </a:t>
            </a:r>
            <a:r>
              <a:rPr lang="en-NZ" dirty="0" smtClean="0"/>
              <a:t>training on </a:t>
            </a:r>
            <a:r>
              <a:rPr lang="en-NZ" dirty="0" smtClean="0"/>
              <a:t>ethics</a:t>
            </a:r>
            <a:endParaRPr lang="en-NZ" dirty="0" smtClean="0"/>
          </a:p>
          <a:p>
            <a:pPr lvl="1"/>
            <a:r>
              <a:rPr lang="en-NZ" dirty="0" smtClean="0"/>
              <a:t>Code – </a:t>
            </a:r>
            <a:r>
              <a:rPr lang="en-NZ" dirty="0" smtClean="0"/>
              <a:t>hygiene </a:t>
            </a:r>
            <a:r>
              <a:rPr lang="en-NZ" dirty="0" smtClean="0"/>
              <a:t>factor, </a:t>
            </a:r>
            <a:r>
              <a:rPr lang="en-NZ" dirty="0" err="1" smtClean="0"/>
              <a:t>reinforcer</a:t>
            </a:r>
            <a:r>
              <a:rPr lang="en-NZ" dirty="0" smtClean="0"/>
              <a:t> of personal values and </a:t>
            </a:r>
            <a:r>
              <a:rPr lang="en-NZ" dirty="0" smtClean="0"/>
              <a:t>beliefs</a:t>
            </a:r>
          </a:p>
          <a:p>
            <a:r>
              <a:rPr lang="en-NZ" dirty="0" smtClean="0"/>
              <a:t>Affiliation to a professional body (MRSNZ): ‘seal of approval’ but does not create a significant advantage in client relations</a:t>
            </a:r>
          </a:p>
          <a:p>
            <a:pPr marL="457200" lvl="1" indent="0">
              <a:buNone/>
            </a:pPr>
            <a:r>
              <a:rPr lang="en-NZ" sz="1500" i="1" dirty="0" smtClean="0"/>
              <a:t>“Membership </a:t>
            </a:r>
            <a:r>
              <a:rPr lang="en-NZ" sz="1500" i="1" dirty="0"/>
              <a:t>has certain criteria but it doesn’t guarantee anything at the end </a:t>
            </a:r>
            <a:r>
              <a:rPr lang="en-NZ" sz="1500" i="1" dirty="0" smtClean="0"/>
              <a:t>of it</a:t>
            </a:r>
            <a:r>
              <a:rPr lang="en-NZ" sz="1500" i="1" dirty="0"/>
              <a:t>. It </a:t>
            </a:r>
            <a:r>
              <a:rPr lang="en-NZ" sz="1500" i="1" dirty="0" smtClean="0"/>
              <a:t>doesn’t </a:t>
            </a:r>
            <a:r>
              <a:rPr lang="en-NZ" sz="1500" i="1" dirty="0"/>
              <a:t>say that just because you’re a member of MRSNZ, you are a </a:t>
            </a:r>
            <a:r>
              <a:rPr lang="en-NZ" sz="1500" i="1" dirty="0" smtClean="0"/>
              <a:t>market researcher </a:t>
            </a:r>
            <a:r>
              <a:rPr lang="en-NZ" sz="1500" i="1" dirty="0"/>
              <a:t>of </a:t>
            </a:r>
            <a:r>
              <a:rPr lang="en-NZ" sz="1500" i="1" dirty="0" smtClean="0"/>
              <a:t>good </a:t>
            </a:r>
            <a:r>
              <a:rPr lang="en-NZ" sz="1500" i="1" dirty="0"/>
              <a:t>standing and your experience is at this level ... [Trust] is </a:t>
            </a:r>
            <a:r>
              <a:rPr lang="en-NZ" sz="1500" i="1" dirty="0" smtClean="0"/>
              <a:t>built on </a:t>
            </a:r>
            <a:r>
              <a:rPr lang="en-NZ" sz="1500" i="1" dirty="0"/>
              <a:t>your </a:t>
            </a:r>
            <a:r>
              <a:rPr lang="en-NZ" sz="1500" b="1" i="1" dirty="0"/>
              <a:t>ability to do </a:t>
            </a:r>
            <a:r>
              <a:rPr lang="en-NZ" sz="1500" b="1" i="1" dirty="0" smtClean="0"/>
              <a:t>the </a:t>
            </a:r>
            <a:r>
              <a:rPr lang="en-NZ" sz="1500" b="1" i="1" dirty="0"/>
              <a:t>job </a:t>
            </a:r>
            <a:r>
              <a:rPr lang="en-NZ" sz="1500" i="1" dirty="0"/>
              <a:t>and the trust that you are going to do it well. [Trust</a:t>
            </a:r>
            <a:r>
              <a:rPr lang="en-NZ" sz="1500" i="1" dirty="0" smtClean="0"/>
              <a:t>] is </a:t>
            </a:r>
            <a:r>
              <a:rPr lang="en-NZ" sz="1500" i="1" dirty="0"/>
              <a:t>your ability to deliver </a:t>
            </a:r>
            <a:r>
              <a:rPr lang="en-NZ" sz="1500" b="1" i="1" dirty="0" smtClean="0"/>
              <a:t>quality </a:t>
            </a:r>
            <a:r>
              <a:rPr lang="en-NZ" sz="1500" b="1" i="1" dirty="0"/>
              <a:t>work</a:t>
            </a:r>
            <a:r>
              <a:rPr lang="en-NZ" sz="1500" i="1" dirty="0" smtClean="0"/>
              <a:t>.”</a:t>
            </a:r>
            <a:endParaRPr lang="en-NZ" sz="1500" i="1" dirty="0" smtClean="0"/>
          </a:p>
          <a:p>
            <a:r>
              <a:rPr lang="en-NZ" dirty="0" smtClean="0"/>
              <a:t>No differences among large, medium and small organisations</a:t>
            </a:r>
          </a:p>
          <a:p>
            <a:r>
              <a:rPr lang="en-NZ" dirty="0" smtClean="0"/>
              <a:t>Consultation with peers</a:t>
            </a:r>
          </a:p>
          <a:p>
            <a:pPr marL="0" indent="0">
              <a:buNone/>
            </a:pPr>
            <a:endParaRPr lang="en-NZ" dirty="0" smtClean="0"/>
          </a:p>
          <a:p>
            <a:endParaRPr lang="en-N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704" y="6055742"/>
            <a:ext cx="1530296" cy="8022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996" y="6055742"/>
            <a:ext cx="1540708" cy="80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314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375" y="185137"/>
            <a:ext cx="7886700" cy="927671"/>
          </a:xfrm>
        </p:spPr>
        <p:txBody>
          <a:bodyPr>
            <a:normAutofit/>
          </a:bodyPr>
          <a:lstStyle/>
          <a:p>
            <a:r>
              <a:rPr lang="en-NZ" dirty="0" smtClean="0"/>
              <a:t>Key research findings (</a:t>
            </a:r>
            <a:r>
              <a:rPr lang="en-NZ" dirty="0" err="1" smtClean="0"/>
              <a:t>contd</a:t>
            </a:r>
            <a:r>
              <a:rPr lang="en-NZ" dirty="0" smtClean="0"/>
              <a:t>)</a:t>
            </a:r>
            <a:endParaRPr lang="en-N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095375" y="1112808"/>
            <a:ext cx="7886700" cy="5279366"/>
          </a:xfrm>
        </p:spPr>
        <p:txBody>
          <a:bodyPr>
            <a:normAutofit fontScale="85000" lnSpcReduction="10000"/>
          </a:bodyPr>
          <a:lstStyle/>
          <a:p>
            <a:r>
              <a:rPr lang="en-NZ" sz="2800" dirty="0"/>
              <a:t>A</a:t>
            </a:r>
            <a:r>
              <a:rPr lang="en-NZ" sz="2800" dirty="0" smtClean="0"/>
              <a:t>t </a:t>
            </a:r>
            <a:r>
              <a:rPr lang="en-NZ" sz="2800" dirty="0"/>
              <a:t>the foundation </a:t>
            </a:r>
            <a:r>
              <a:rPr lang="en-NZ" sz="2800" dirty="0" smtClean="0"/>
              <a:t>of practitioners’ </a:t>
            </a:r>
            <a:r>
              <a:rPr lang="en-NZ" sz="2800" dirty="0"/>
              <a:t>decisions lay personal ethics and values</a:t>
            </a:r>
            <a:r>
              <a:rPr lang="en-NZ" sz="2800" dirty="0" smtClean="0"/>
              <a:t>; </a:t>
            </a:r>
            <a:r>
              <a:rPr lang="en-NZ" sz="2800" dirty="0"/>
              <a:t>common sense </a:t>
            </a:r>
          </a:p>
          <a:p>
            <a:pPr marL="457200" lvl="1" indent="0">
              <a:buNone/>
            </a:pPr>
            <a:r>
              <a:rPr lang="en-NZ" sz="1800" i="1" dirty="0" smtClean="0"/>
              <a:t>“</a:t>
            </a:r>
            <a:r>
              <a:rPr lang="en-NZ" sz="1800" i="1" dirty="0"/>
              <a:t>At the end of the day I think personally I would always follow my own moral values.”</a:t>
            </a:r>
          </a:p>
          <a:p>
            <a:pPr marL="457200" lvl="1" indent="0">
              <a:buNone/>
            </a:pPr>
            <a:r>
              <a:rPr lang="en-NZ" sz="1800" i="1" dirty="0" smtClean="0"/>
              <a:t>“</a:t>
            </a:r>
            <a:r>
              <a:rPr lang="en-NZ" sz="1800" i="1" dirty="0"/>
              <a:t>If you have strong values I think that’s your code of ethics.”</a:t>
            </a:r>
          </a:p>
          <a:p>
            <a:pPr marL="457200" lvl="1" indent="0">
              <a:buNone/>
            </a:pPr>
            <a:r>
              <a:rPr lang="en-NZ" sz="1800" i="1" dirty="0" smtClean="0"/>
              <a:t>“</a:t>
            </a:r>
            <a:r>
              <a:rPr lang="en-NZ" sz="1800" i="1" dirty="0"/>
              <a:t>It’s usually a common-sense issue. No, I’d have to say I don’t [refer to the code]... I mean, I just fix it ... I use personal ethics</a:t>
            </a:r>
            <a:r>
              <a:rPr lang="en-NZ" sz="1800" i="1" dirty="0" smtClean="0"/>
              <a:t>.”</a:t>
            </a:r>
          </a:p>
          <a:p>
            <a:r>
              <a:rPr lang="en-NZ" sz="2800" dirty="0" smtClean="0"/>
              <a:t>Trust – essential!</a:t>
            </a:r>
          </a:p>
          <a:p>
            <a:pPr marL="457200" lvl="1" indent="0">
              <a:buNone/>
            </a:pPr>
            <a:r>
              <a:rPr lang="en-NZ" sz="1800" i="1" dirty="0" smtClean="0"/>
              <a:t>“[</a:t>
            </a:r>
            <a:r>
              <a:rPr lang="en-NZ" sz="1800" i="1" dirty="0"/>
              <a:t>Trust] is crucial ... New Zealand is small ... I think it constrains people to be </a:t>
            </a:r>
            <a:r>
              <a:rPr lang="en-NZ" sz="1800" i="1" dirty="0" smtClean="0"/>
              <a:t>well behaved</a:t>
            </a:r>
            <a:r>
              <a:rPr lang="en-NZ" sz="1800" i="1" dirty="0"/>
              <a:t>. It’s like being in a </a:t>
            </a:r>
            <a:r>
              <a:rPr lang="en-NZ" sz="1800" i="1" dirty="0" smtClean="0"/>
              <a:t>village… As </a:t>
            </a:r>
            <a:r>
              <a:rPr lang="en-NZ" sz="1800" i="1" dirty="0"/>
              <a:t>soon as someone behaves unethically people do know about it</a:t>
            </a:r>
            <a:r>
              <a:rPr lang="en-NZ" sz="1800" i="1" dirty="0" smtClean="0"/>
              <a:t>.”</a:t>
            </a:r>
          </a:p>
          <a:p>
            <a:r>
              <a:rPr lang="en-NZ" sz="2800" dirty="0" smtClean="0"/>
              <a:t>Impersonal and </a:t>
            </a:r>
            <a:r>
              <a:rPr lang="en-NZ" sz="2800" b="1" dirty="0" smtClean="0"/>
              <a:t>personal trust</a:t>
            </a:r>
            <a:r>
              <a:rPr lang="en-NZ" sz="2800" dirty="0" smtClean="0"/>
              <a:t>: credibility and reputation; </a:t>
            </a:r>
            <a:endParaRPr lang="en-NZ" sz="2800" dirty="0"/>
          </a:p>
          <a:p>
            <a:pPr marL="457200" lvl="1" indent="0">
              <a:buNone/>
            </a:pPr>
            <a:r>
              <a:rPr lang="en-NZ" sz="1800" i="1" dirty="0" smtClean="0"/>
              <a:t>“I </a:t>
            </a:r>
            <a:r>
              <a:rPr lang="en-NZ" sz="1800" i="1" dirty="0"/>
              <a:t>think it really comes down to the individual person as opposed to </a:t>
            </a:r>
            <a:r>
              <a:rPr lang="en-NZ" sz="1800" i="1" dirty="0" smtClean="0"/>
              <a:t>the organisation </a:t>
            </a:r>
            <a:r>
              <a:rPr lang="en-NZ" sz="1800" i="1" dirty="0"/>
              <a:t>because this is where we’ve either followed a client from </a:t>
            </a:r>
            <a:r>
              <a:rPr lang="en-NZ" sz="1800" i="1" dirty="0" smtClean="0"/>
              <a:t>organisation to </a:t>
            </a:r>
            <a:r>
              <a:rPr lang="en-NZ" sz="1800" i="1" dirty="0"/>
              <a:t>organisation or we’ve been with the organisation and had the key </a:t>
            </a:r>
            <a:r>
              <a:rPr lang="en-NZ" sz="1800" i="1" dirty="0" smtClean="0"/>
              <a:t>person change</a:t>
            </a:r>
            <a:r>
              <a:rPr lang="en-NZ" sz="1800" i="1" dirty="0"/>
              <a:t>. That level of trust really seems to reside with the individual as </a:t>
            </a:r>
            <a:r>
              <a:rPr lang="en-NZ" sz="1800" i="1" dirty="0" smtClean="0"/>
              <a:t>opposed to </a:t>
            </a:r>
            <a:r>
              <a:rPr lang="en-NZ" sz="1800" i="1" dirty="0"/>
              <a:t>the organisation</a:t>
            </a:r>
            <a:r>
              <a:rPr lang="en-NZ" sz="1800" i="1" dirty="0" smtClean="0"/>
              <a:t>.”</a:t>
            </a:r>
          </a:p>
          <a:p>
            <a:pPr marL="457200" lvl="1" indent="0">
              <a:buNone/>
            </a:pPr>
            <a:r>
              <a:rPr lang="en-NZ" sz="1800" i="1" dirty="0" smtClean="0"/>
              <a:t>“People </a:t>
            </a:r>
            <a:r>
              <a:rPr lang="en-NZ" sz="1800" i="1" dirty="0"/>
              <a:t>talk, individuals get reputations - [a company’s reputation] is only </a:t>
            </a:r>
            <a:r>
              <a:rPr lang="en-NZ" sz="1800" i="1" dirty="0" smtClean="0"/>
              <a:t>possible through </a:t>
            </a:r>
            <a:r>
              <a:rPr lang="en-NZ" sz="1800" i="1" dirty="0"/>
              <a:t>individuals’ reputations, which are cemented in the fact that in </a:t>
            </a:r>
            <a:r>
              <a:rPr lang="en-NZ" sz="1800" i="1" dirty="0" smtClean="0"/>
              <a:t>their original </a:t>
            </a:r>
            <a:r>
              <a:rPr lang="en-NZ" sz="1800" i="1" dirty="0"/>
              <a:t>client relationships they delivered a high level of value</a:t>
            </a:r>
            <a:r>
              <a:rPr lang="en-NZ" sz="1800" i="1" dirty="0" smtClean="0"/>
              <a:t>.”</a:t>
            </a:r>
          </a:p>
          <a:p>
            <a:r>
              <a:rPr lang="en-NZ" sz="2800" dirty="0" smtClean="0"/>
              <a:t>Protecting and maintaining confidentiality involving sensitive client information </a:t>
            </a:r>
            <a:endParaRPr lang="en-NZ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704" y="6055742"/>
            <a:ext cx="1530296" cy="8022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996" y="6055742"/>
            <a:ext cx="1540708" cy="80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619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767051" y="-659623"/>
            <a:ext cx="6436374" cy="83175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5532" y="6161550"/>
            <a:ext cx="1328468" cy="69644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127" y="6157356"/>
            <a:ext cx="1343405" cy="704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74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What next?</a:t>
            </a:r>
            <a:endParaRPr lang="en-N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095375" y="1482221"/>
            <a:ext cx="7886700" cy="4351338"/>
          </a:xfrm>
        </p:spPr>
        <p:txBody>
          <a:bodyPr>
            <a:normAutofit lnSpcReduction="10000"/>
          </a:bodyPr>
          <a:lstStyle/>
          <a:p>
            <a:r>
              <a:rPr lang="en-NZ" dirty="0" smtClean="0"/>
              <a:t>More resources are placed into ethics and awareness of codes</a:t>
            </a:r>
          </a:p>
          <a:p>
            <a:r>
              <a:rPr lang="en-NZ" dirty="0"/>
              <a:t>R</a:t>
            </a:r>
            <a:r>
              <a:rPr lang="en-NZ" dirty="0" smtClean="0"/>
              <a:t>ecent </a:t>
            </a:r>
            <a:r>
              <a:rPr lang="en-NZ" dirty="0"/>
              <a:t>literature continues to question the impact codes of ethics have on ethical decision-making (see Holder-Webb &amp; Cohen, 2012; </a:t>
            </a:r>
            <a:r>
              <a:rPr lang="en-NZ" dirty="0" err="1"/>
              <a:t>Jurkiewicz</a:t>
            </a:r>
            <a:r>
              <a:rPr lang="en-NZ" dirty="0"/>
              <a:t> &amp; </a:t>
            </a:r>
            <a:r>
              <a:rPr lang="en-NZ" dirty="0" err="1"/>
              <a:t>Giacalone</a:t>
            </a:r>
            <a:r>
              <a:rPr lang="en-NZ" dirty="0"/>
              <a:t>, 2016; </a:t>
            </a:r>
            <a:r>
              <a:rPr lang="en-NZ" dirty="0" err="1"/>
              <a:t>Kleynjans</a:t>
            </a:r>
            <a:r>
              <a:rPr lang="en-NZ" dirty="0"/>
              <a:t> &amp; </a:t>
            </a:r>
            <a:r>
              <a:rPr lang="en-NZ" dirty="0" err="1"/>
              <a:t>Hudon</a:t>
            </a:r>
            <a:r>
              <a:rPr lang="en-NZ" dirty="0"/>
              <a:t>, 2016; Romani &amp; </a:t>
            </a:r>
            <a:r>
              <a:rPr lang="en-NZ" dirty="0" err="1"/>
              <a:t>Szkudlarek</a:t>
            </a:r>
            <a:r>
              <a:rPr lang="en-NZ" dirty="0"/>
              <a:t>, 2014) </a:t>
            </a:r>
            <a:endParaRPr lang="en-NZ" dirty="0" smtClean="0"/>
          </a:p>
          <a:p>
            <a:r>
              <a:rPr lang="en-NZ" dirty="0" smtClean="0"/>
              <a:t>On-going </a:t>
            </a:r>
            <a:r>
              <a:rPr lang="en-NZ" dirty="0"/>
              <a:t>debate on whether or not an increased awareness of the code does, in fact, positively influence moral judgment, intent, and behaviour (see </a:t>
            </a:r>
            <a:r>
              <a:rPr lang="en-NZ" dirty="0" err="1"/>
              <a:t>Statler</a:t>
            </a:r>
            <a:r>
              <a:rPr lang="en-NZ" dirty="0"/>
              <a:t> &amp; Oliver, 2016</a:t>
            </a:r>
            <a:r>
              <a:rPr lang="en-NZ" dirty="0" smtClean="0"/>
              <a:t>)</a:t>
            </a:r>
          </a:p>
          <a:p>
            <a:r>
              <a:rPr lang="en-NZ" dirty="0" smtClean="0"/>
              <a:t>More empirical and theoretical work needed in international contexts to understand the role of codes in ethical-decision making.</a:t>
            </a:r>
            <a:endParaRPr lang="en-NZ" dirty="0" smtClean="0"/>
          </a:p>
          <a:p>
            <a:pPr lvl="1"/>
            <a:endParaRPr lang="en-N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704" y="6055742"/>
            <a:ext cx="1530296" cy="8022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996" y="6055742"/>
            <a:ext cx="1540708" cy="80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25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40366" y="606750"/>
            <a:ext cx="4307080" cy="2897025"/>
          </a:xfrm>
        </p:spPr>
        <p:txBody>
          <a:bodyPr>
            <a:normAutofit fontScale="90000"/>
          </a:bodyPr>
          <a:lstStyle/>
          <a:p>
            <a:r>
              <a:rPr lang="en-NZ" dirty="0" smtClean="0"/>
              <a:t/>
            </a:r>
            <a:br>
              <a:rPr lang="en-NZ" dirty="0" smtClean="0"/>
            </a:br>
            <a:r>
              <a:rPr lang="en-NZ" dirty="0" smtClean="0"/>
              <a:t/>
            </a:r>
            <a:br>
              <a:rPr lang="en-NZ" dirty="0" smtClean="0"/>
            </a:br>
            <a:r>
              <a:rPr lang="en-NZ" dirty="0" smtClean="0">
                <a:solidFill>
                  <a:schemeClr val="accent1">
                    <a:lumMod val="50000"/>
                  </a:schemeClr>
                </a:solidFill>
              </a:rPr>
              <a:t>Thank you!</a:t>
            </a:r>
            <a:br>
              <a:rPr lang="en-NZ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NZ" dirty="0" smtClean="0">
                <a:solidFill>
                  <a:schemeClr val="accent1">
                    <a:lumMod val="50000"/>
                  </a:schemeClr>
                </a:solidFill>
              </a:rPr>
              <a:t>Any Questions</a:t>
            </a:r>
            <a:r>
              <a:rPr lang="en-NZ" dirty="0" smtClean="0">
                <a:solidFill>
                  <a:schemeClr val="accent1">
                    <a:lumMod val="50000"/>
                  </a:schemeClr>
                </a:solidFill>
              </a:rPr>
              <a:t>?</a:t>
            </a:r>
            <a:br>
              <a:rPr lang="en-NZ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NZ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NZ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NZ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NZ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NZ" dirty="0" smtClean="0">
                <a:solidFill>
                  <a:schemeClr val="accent1">
                    <a:lumMod val="50000"/>
                  </a:schemeClr>
                </a:solidFill>
              </a:rPr>
              <a:t>What are your experiences?</a:t>
            </a:r>
            <a:r>
              <a:rPr lang="en-NZ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NZ" dirty="0">
                <a:solidFill>
                  <a:schemeClr val="accent1">
                    <a:lumMod val="50000"/>
                  </a:schemeClr>
                </a:solidFill>
              </a:rPr>
            </a:br>
            <a:endParaRPr lang="en-NZ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704" y="6055742"/>
            <a:ext cx="1530296" cy="80225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996" y="6055742"/>
            <a:ext cx="1540708" cy="80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637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C9A5102B5B754D8551214860F4B512" ma:contentTypeVersion="1" ma:contentTypeDescription="Create a new document." ma:contentTypeScope="" ma:versionID="4d5bcd3236515693560183c71834b9ea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6687c2d9dede78e24b8f92e044f97f8b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Scheduling Start Date is a site column created by the Publishing feature. It is used to specify the date and time on which this page will first appear to site visitors.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Scheduling End Date is a site column created by the Publishing feature. It is used to specify the date and time on which this page will no longer appear to site visitors.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A2070E6-45FB-41F4-913E-F10291566417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6F5A126-DDDF-4655-8182-102C580E6C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72B648-DFCD-4694-B971-131A41C124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14394</TotalTime>
  <Words>937</Words>
  <Application>Microsoft Office PowerPoint</Application>
  <PresentationFormat>On-screen Show (4:3)</PresentationFormat>
  <Paragraphs>70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Investigating market research ethics: An empirical study of codes of ethics in practice and their effect on ethical behaviour</vt:lpstr>
      <vt:lpstr>Presentation Overview  Rationale for research  What do we know so far? Research questions Methodology Research findings What next?  </vt:lpstr>
      <vt:lpstr>Future-Fit: Strategies for better business and society </vt:lpstr>
      <vt:lpstr>Rationale for research</vt:lpstr>
      <vt:lpstr>What do we know so far?</vt:lpstr>
      <vt:lpstr>Research questions</vt:lpstr>
      <vt:lpstr>Research methodology</vt:lpstr>
      <vt:lpstr>Key research findings</vt:lpstr>
      <vt:lpstr>Key research findings (contd)</vt:lpstr>
      <vt:lpstr>PowerPoint Presentation</vt:lpstr>
      <vt:lpstr>What next?</vt:lpstr>
      <vt:lpstr>  Thank you! Any Questions?   What are your experiences? </vt:lpstr>
    </vt:vector>
  </TitlesOfParts>
  <Company>AUT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</dc:title>
  <dc:creator>Remko de Jong</dc:creator>
  <cp:lastModifiedBy>Anca Yallop</cp:lastModifiedBy>
  <cp:revision>154</cp:revision>
  <dcterms:created xsi:type="dcterms:W3CDTF">2015-01-26T22:08:43Z</dcterms:created>
  <dcterms:modified xsi:type="dcterms:W3CDTF">2017-02-23T00:34:57Z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0x0101004DC9A5102B5B754D8551214860F4B512</vt:lpwstr>
  </property>
</Properties>
</file>