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5"/>
  </p:notesMasterIdLst>
  <p:sldIdLst>
    <p:sldId id="256" r:id="rId2"/>
    <p:sldId id="260" r:id="rId3"/>
    <p:sldId id="273" r:id="rId4"/>
    <p:sldId id="272" r:id="rId5"/>
    <p:sldId id="257" r:id="rId6"/>
    <p:sldId id="258" r:id="rId7"/>
    <p:sldId id="267" r:id="rId8"/>
    <p:sldId id="268" r:id="rId9"/>
    <p:sldId id="269" r:id="rId10"/>
    <p:sldId id="264" r:id="rId11"/>
    <p:sldId id="265" r:id="rId12"/>
    <p:sldId id="266" r:id="rId13"/>
    <p:sldId id="270"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A55D3"/>
    <a:srgbClr val="778899"/>
    <a:srgbClr val="3CB371"/>
    <a:srgbClr val="B8860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723" autoAdjust="0"/>
  </p:normalViewPr>
  <p:slideViewPr>
    <p:cSldViewPr>
      <p:cViewPr>
        <p:scale>
          <a:sx n="70" d="100"/>
          <a:sy n="70" d="100"/>
        </p:scale>
        <p:origin x="-137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C38FCA-5467-4EB8-B6A1-41A886C07B3B}"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en-NZ"/>
        </a:p>
      </dgm:t>
    </dgm:pt>
    <dgm:pt modelId="{0C73CEB7-F700-4A9A-9A4B-A2AF1157CA05}">
      <dgm:prSet phldrT="[Text]" custT="1">
        <dgm:style>
          <a:lnRef idx="3">
            <a:schemeClr val="lt1"/>
          </a:lnRef>
          <a:fillRef idx="1">
            <a:schemeClr val="accent1"/>
          </a:fillRef>
          <a:effectRef idx="1">
            <a:schemeClr val="accent1"/>
          </a:effectRef>
          <a:fontRef idx="minor">
            <a:schemeClr val="lt1"/>
          </a:fontRef>
        </dgm:style>
      </dgm:prSet>
      <dgm:spPr/>
      <dgm:t>
        <a:bodyPr/>
        <a:lstStyle/>
        <a:p>
          <a:r>
            <a:rPr lang="en-NZ" sz="2000" b="1" dirty="0" smtClean="0"/>
            <a:t>Phase 1:</a:t>
          </a:r>
          <a:br>
            <a:rPr lang="en-NZ" sz="2000" b="1" dirty="0" smtClean="0"/>
          </a:br>
          <a:r>
            <a:rPr lang="en-NZ" sz="2000" b="1" dirty="0" smtClean="0"/>
            <a:t>Content Analysis</a:t>
          </a:r>
          <a:r>
            <a:rPr lang="en-NZ" sz="2200" b="1" dirty="0" smtClean="0"/>
            <a:t/>
          </a:r>
          <a:br>
            <a:rPr lang="en-NZ" sz="2200" b="1" dirty="0" smtClean="0"/>
          </a:br>
          <a:r>
            <a:rPr lang="en-NZ" sz="2000" b="1" dirty="0" smtClean="0"/>
            <a:t>HR </a:t>
          </a:r>
          <a:r>
            <a:rPr lang="en-NZ" sz="1800" b="1" dirty="0" smtClean="0"/>
            <a:t>Job Descriptions</a:t>
          </a:r>
          <a:endParaRPr lang="en-NZ" sz="2200" b="1" dirty="0"/>
        </a:p>
      </dgm:t>
    </dgm:pt>
    <dgm:pt modelId="{E3A745BC-F3BA-4BD0-839D-83AC518F8064}" type="parTrans" cxnId="{E5BE95B1-6C36-4B00-BA15-C448116A87F3}">
      <dgm:prSet/>
      <dgm:spPr/>
      <dgm:t>
        <a:bodyPr/>
        <a:lstStyle/>
        <a:p>
          <a:endParaRPr lang="en-NZ"/>
        </a:p>
      </dgm:t>
    </dgm:pt>
    <dgm:pt modelId="{5FEFF20B-93AD-4735-A243-7B86723F73C9}" type="sibTrans" cxnId="{E5BE95B1-6C36-4B00-BA15-C448116A87F3}">
      <dgm:prSet/>
      <dgm:spPr/>
      <dgm:t>
        <a:bodyPr/>
        <a:lstStyle/>
        <a:p>
          <a:endParaRPr lang="en-NZ"/>
        </a:p>
      </dgm:t>
    </dgm:pt>
    <dgm:pt modelId="{D2572E49-960F-4340-95A5-94D4DC2A8F2A}">
      <dgm:prSet phldrT="[Text]" custT="1">
        <dgm:style>
          <a:lnRef idx="3">
            <a:schemeClr val="lt1"/>
          </a:lnRef>
          <a:fillRef idx="1">
            <a:schemeClr val="accent1"/>
          </a:fillRef>
          <a:effectRef idx="1">
            <a:schemeClr val="accent1"/>
          </a:effectRef>
          <a:fontRef idx="minor">
            <a:schemeClr val="lt1"/>
          </a:fontRef>
        </dgm:style>
      </dgm:prSet>
      <dgm:spPr/>
      <dgm:t>
        <a:bodyPr/>
        <a:lstStyle/>
        <a:p>
          <a:r>
            <a:rPr lang="en-NZ" sz="2000" b="1" dirty="0" smtClean="0"/>
            <a:t>Phase 2:</a:t>
          </a:r>
          <a:br>
            <a:rPr lang="en-NZ" sz="2000" b="1" dirty="0" smtClean="0"/>
          </a:br>
          <a:r>
            <a:rPr lang="en-NZ" sz="1800" b="1" dirty="0" smtClean="0"/>
            <a:t>Concept Mapping</a:t>
          </a:r>
          <a:br>
            <a:rPr lang="en-NZ" sz="1800" b="1" dirty="0" smtClean="0"/>
          </a:br>
          <a:r>
            <a:rPr lang="en-NZ" sz="1800" b="1" dirty="0" smtClean="0"/>
            <a:t>Focus Groups</a:t>
          </a:r>
          <a:endParaRPr lang="en-NZ" sz="2400" b="1" dirty="0"/>
        </a:p>
      </dgm:t>
    </dgm:pt>
    <dgm:pt modelId="{8F6AC75B-F8A8-4084-B5C6-1874AE275E95}" type="parTrans" cxnId="{6A367D8D-B844-48FB-805A-CCF40FEAF1EB}">
      <dgm:prSet/>
      <dgm:spPr/>
      <dgm:t>
        <a:bodyPr/>
        <a:lstStyle/>
        <a:p>
          <a:endParaRPr lang="en-NZ"/>
        </a:p>
      </dgm:t>
    </dgm:pt>
    <dgm:pt modelId="{872F5274-0B6E-469D-8DBB-E9EA5014715A}" type="sibTrans" cxnId="{6A367D8D-B844-48FB-805A-CCF40FEAF1EB}">
      <dgm:prSet/>
      <dgm:spPr/>
      <dgm:t>
        <a:bodyPr/>
        <a:lstStyle/>
        <a:p>
          <a:endParaRPr lang="en-NZ"/>
        </a:p>
      </dgm:t>
    </dgm:pt>
    <dgm:pt modelId="{21FA7836-6F7C-491C-8F81-7953C39664D3}">
      <dgm:prSet phldrT="[Text]" custT="1">
        <dgm:style>
          <a:lnRef idx="3">
            <a:schemeClr val="lt1"/>
          </a:lnRef>
          <a:fillRef idx="1">
            <a:schemeClr val="accent1"/>
          </a:fillRef>
          <a:effectRef idx="1">
            <a:schemeClr val="accent1"/>
          </a:effectRef>
          <a:fontRef idx="minor">
            <a:schemeClr val="lt1"/>
          </a:fontRef>
        </dgm:style>
      </dgm:prSet>
      <dgm:spPr/>
      <dgm:t>
        <a:bodyPr/>
        <a:lstStyle/>
        <a:p>
          <a:r>
            <a:rPr lang="en-NZ" sz="2000" b="1" dirty="0" smtClean="0"/>
            <a:t>Mixed Method Research Design</a:t>
          </a:r>
          <a:endParaRPr lang="en-NZ" sz="1600" b="1" dirty="0"/>
        </a:p>
      </dgm:t>
    </dgm:pt>
    <dgm:pt modelId="{B8476D01-24EA-4E8E-A50E-DF81C2A48566}" type="parTrans" cxnId="{E06EDF5C-C662-4FBA-9783-E8ED59D80488}">
      <dgm:prSet/>
      <dgm:spPr/>
      <dgm:t>
        <a:bodyPr/>
        <a:lstStyle/>
        <a:p>
          <a:endParaRPr lang="en-NZ"/>
        </a:p>
      </dgm:t>
    </dgm:pt>
    <dgm:pt modelId="{941B99A4-1946-4866-A9A8-3ED17688DF12}" type="sibTrans" cxnId="{E06EDF5C-C662-4FBA-9783-E8ED59D80488}">
      <dgm:prSet/>
      <dgm:spPr/>
      <dgm:t>
        <a:bodyPr/>
        <a:lstStyle/>
        <a:p>
          <a:endParaRPr lang="en-NZ"/>
        </a:p>
      </dgm:t>
    </dgm:pt>
    <dgm:pt modelId="{6D0680B6-49CB-4C3A-85F4-EB6FDB6EBDFA}">
      <dgm:prSet phldrT="[Text]" custT="1">
        <dgm:style>
          <a:lnRef idx="3">
            <a:schemeClr val="lt1"/>
          </a:lnRef>
          <a:fillRef idx="1">
            <a:schemeClr val="accent1"/>
          </a:fillRef>
          <a:effectRef idx="1">
            <a:schemeClr val="accent1"/>
          </a:effectRef>
          <a:fontRef idx="minor">
            <a:schemeClr val="lt1"/>
          </a:fontRef>
        </dgm:style>
      </dgm:prSet>
      <dgm:spPr/>
      <dgm:t>
        <a:bodyPr/>
        <a:lstStyle/>
        <a:p>
          <a:r>
            <a:rPr lang="en-NZ" sz="2000" b="1" dirty="0" smtClean="0"/>
            <a:t>Research Question:</a:t>
          </a:r>
          <a:r>
            <a:rPr lang="en-NZ" sz="2100" dirty="0" smtClean="0"/>
            <a:t/>
          </a:r>
          <a:br>
            <a:rPr lang="en-NZ" sz="2100" dirty="0" smtClean="0"/>
          </a:br>
          <a:r>
            <a:rPr lang="en-NZ" sz="1800" dirty="0" smtClean="0"/>
            <a:t>What are the </a:t>
          </a:r>
          <a:r>
            <a:rPr lang="en-NZ" sz="2000" b="1" dirty="0" smtClean="0"/>
            <a:t>generic</a:t>
          </a:r>
          <a:r>
            <a:rPr lang="en-NZ" sz="2000" dirty="0" smtClean="0"/>
            <a:t> </a:t>
          </a:r>
          <a:r>
            <a:rPr lang="en-NZ" sz="1800" dirty="0" smtClean="0"/>
            <a:t>and </a:t>
          </a:r>
          <a:r>
            <a:rPr lang="en-NZ" sz="2000" b="1" dirty="0" smtClean="0"/>
            <a:t>context-specific</a:t>
          </a:r>
          <a:r>
            <a:rPr lang="en-NZ" sz="1800" dirty="0" smtClean="0"/>
            <a:t> HR  </a:t>
          </a:r>
          <a:r>
            <a:rPr lang="en-NZ" sz="1800" dirty="0" smtClean="0"/>
            <a:t>competencies</a:t>
          </a:r>
          <a:br>
            <a:rPr lang="en-NZ" sz="1800" dirty="0" smtClean="0"/>
          </a:br>
          <a:r>
            <a:rPr lang="en-NZ" sz="1800" dirty="0" smtClean="0"/>
            <a:t>for domestic firms and MNEs?</a:t>
          </a:r>
          <a:endParaRPr lang="en-NZ" sz="2100" dirty="0"/>
        </a:p>
      </dgm:t>
    </dgm:pt>
    <dgm:pt modelId="{C98276DF-C37F-4ACC-B88A-04F59D984356}" type="parTrans" cxnId="{05B8E2C9-E878-42E3-A7A3-AEBEC397E08F}">
      <dgm:prSet/>
      <dgm:spPr/>
      <dgm:t>
        <a:bodyPr/>
        <a:lstStyle/>
        <a:p>
          <a:endParaRPr lang="en-NZ"/>
        </a:p>
      </dgm:t>
    </dgm:pt>
    <dgm:pt modelId="{5013906C-F091-42D2-BB1E-9F520EC7F413}" type="sibTrans" cxnId="{05B8E2C9-E878-42E3-A7A3-AEBEC397E08F}">
      <dgm:prSet/>
      <dgm:spPr/>
      <dgm:t>
        <a:bodyPr/>
        <a:lstStyle/>
        <a:p>
          <a:endParaRPr lang="en-NZ"/>
        </a:p>
      </dgm:t>
    </dgm:pt>
    <dgm:pt modelId="{71A0A7C1-4AC4-4F95-A152-BB80BB272B13}">
      <dgm:prSet custT="1">
        <dgm:style>
          <a:lnRef idx="3">
            <a:schemeClr val="lt1"/>
          </a:lnRef>
          <a:fillRef idx="1">
            <a:schemeClr val="accent1"/>
          </a:fillRef>
          <a:effectRef idx="1">
            <a:schemeClr val="accent1"/>
          </a:effectRef>
          <a:fontRef idx="minor">
            <a:schemeClr val="lt1"/>
          </a:fontRef>
        </dgm:style>
      </dgm:prSet>
      <dgm:spPr/>
      <dgm:t>
        <a:bodyPr/>
        <a:lstStyle/>
        <a:p>
          <a:r>
            <a:rPr lang="en-NZ" sz="1800" b="1" dirty="0" smtClean="0"/>
            <a:t>Phase </a:t>
          </a:r>
          <a:r>
            <a:rPr lang="en-NZ" sz="1800" b="1" dirty="0" smtClean="0"/>
            <a:t>3:</a:t>
          </a:r>
          <a:br>
            <a:rPr lang="en-NZ" sz="1800" b="1" dirty="0" smtClean="0"/>
          </a:br>
          <a:r>
            <a:rPr lang="en-NZ" sz="1800" b="1" dirty="0" smtClean="0"/>
            <a:t>Concept Mapping Online Survey</a:t>
          </a:r>
          <a:endParaRPr lang="en-NZ" sz="1800" b="1" dirty="0" smtClean="0"/>
        </a:p>
      </dgm:t>
    </dgm:pt>
    <dgm:pt modelId="{3A5F6DFF-E346-4482-A4CD-D1973DCBF6F1}" type="parTrans" cxnId="{8CB6AC78-973B-47D1-B0F4-E1BA9BC029B4}">
      <dgm:prSet/>
      <dgm:spPr/>
      <dgm:t>
        <a:bodyPr/>
        <a:lstStyle/>
        <a:p>
          <a:endParaRPr lang="en-NZ"/>
        </a:p>
      </dgm:t>
    </dgm:pt>
    <dgm:pt modelId="{D2398F3B-7153-464F-BFEF-11BAE253159B}" type="sibTrans" cxnId="{8CB6AC78-973B-47D1-B0F4-E1BA9BC029B4}">
      <dgm:prSet/>
      <dgm:spPr/>
      <dgm:t>
        <a:bodyPr/>
        <a:lstStyle/>
        <a:p>
          <a:endParaRPr lang="en-NZ"/>
        </a:p>
      </dgm:t>
    </dgm:pt>
    <dgm:pt modelId="{067C3CBC-7A0E-4AF0-AB96-8B14B960A1F8}" type="pres">
      <dgm:prSet presAssocID="{20C38FCA-5467-4EB8-B6A1-41A886C07B3B}" presName="Name0" presStyleCnt="0">
        <dgm:presLayoutVars>
          <dgm:chPref val="1"/>
          <dgm:dir/>
          <dgm:animOne val="branch"/>
          <dgm:animLvl val="lvl"/>
          <dgm:resizeHandles/>
        </dgm:presLayoutVars>
      </dgm:prSet>
      <dgm:spPr/>
      <dgm:t>
        <a:bodyPr/>
        <a:lstStyle/>
        <a:p>
          <a:endParaRPr lang="en-US"/>
        </a:p>
      </dgm:t>
    </dgm:pt>
    <dgm:pt modelId="{45E97162-0BB7-46EB-92B9-981731921506}" type="pres">
      <dgm:prSet presAssocID="{6D0680B6-49CB-4C3A-85F4-EB6FDB6EBDFA}" presName="vertOne" presStyleCnt="0"/>
      <dgm:spPr/>
    </dgm:pt>
    <dgm:pt modelId="{EED521AC-B25F-4984-97E4-8C64A4CE557F}" type="pres">
      <dgm:prSet presAssocID="{6D0680B6-49CB-4C3A-85F4-EB6FDB6EBDFA}" presName="txOne" presStyleLbl="node0" presStyleIdx="0" presStyleCnt="1" custScaleY="58322" custLinFactNeighborY="-664">
        <dgm:presLayoutVars>
          <dgm:chPref val="3"/>
        </dgm:presLayoutVars>
      </dgm:prSet>
      <dgm:spPr/>
      <dgm:t>
        <a:bodyPr/>
        <a:lstStyle/>
        <a:p>
          <a:endParaRPr lang="en-NZ"/>
        </a:p>
      </dgm:t>
    </dgm:pt>
    <dgm:pt modelId="{33EB4333-A6F8-41FE-B38F-F4E2EB84331F}" type="pres">
      <dgm:prSet presAssocID="{6D0680B6-49CB-4C3A-85F4-EB6FDB6EBDFA}" presName="parTransOne" presStyleCnt="0"/>
      <dgm:spPr/>
    </dgm:pt>
    <dgm:pt modelId="{CEE14038-F08A-49C1-9CF0-94E6E1E94FD9}" type="pres">
      <dgm:prSet presAssocID="{6D0680B6-49CB-4C3A-85F4-EB6FDB6EBDFA}" presName="horzOne" presStyleCnt="0"/>
      <dgm:spPr/>
    </dgm:pt>
    <dgm:pt modelId="{82B5CA8F-B861-46D9-9889-198260D6967F}" type="pres">
      <dgm:prSet presAssocID="{21FA7836-6F7C-491C-8F81-7953C39664D3}" presName="vertTwo" presStyleCnt="0"/>
      <dgm:spPr/>
    </dgm:pt>
    <dgm:pt modelId="{28CDF20B-3DEA-4385-8FE8-638875C02C59}" type="pres">
      <dgm:prSet presAssocID="{21FA7836-6F7C-491C-8F81-7953C39664D3}" presName="txTwo" presStyleLbl="node2" presStyleIdx="0" presStyleCnt="1" custScaleY="45420">
        <dgm:presLayoutVars>
          <dgm:chPref val="3"/>
        </dgm:presLayoutVars>
      </dgm:prSet>
      <dgm:spPr/>
      <dgm:t>
        <a:bodyPr/>
        <a:lstStyle/>
        <a:p>
          <a:endParaRPr lang="en-NZ"/>
        </a:p>
      </dgm:t>
    </dgm:pt>
    <dgm:pt modelId="{712E4A25-10CC-419B-A4A0-E62BB5C95C9B}" type="pres">
      <dgm:prSet presAssocID="{21FA7836-6F7C-491C-8F81-7953C39664D3}" presName="parTransTwo" presStyleCnt="0"/>
      <dgm:spPr/>
    </dgm:pt>
    <dgm:pt modelId="{6F1078A7-7361-48F4-BCF9-F812638D8A89}" type="pres">
      <dgm:prSet presAssocID="{21FA7836-6F7C-491C-8F81-7953C39664D3}" presName="horzTwo" presStyleCnt="0"/>
      <dgm:spPr/>
    </dgm:pt>
    <dgm:pt modelId="{A0BACEB6-EAB1-44BE-87AE-6C8A8AE14EA6}" type="pres">
      <dgm:prSet presAssocID="{0C73CEB7-F700-4A9A-9A4B-A2AF1157CA05}" presName="vertThree" presStyleCnt="0"/>
      <dgm:spPr/>
    </dgm:pt>
    <dgm:pt modelId="{1ED1E49B-2D77-470B-B57C-828391E81DC4}" type="pres">
      <dgm:prSet presAssocID="{0C73CEB7-F700-4A9A-9A4B-A2AF1157CA05}" presName="txThree" presStyleLbl="node3" presStyleIdx="0" presStyleCnt="3">
        <dgm:presLayoutVars>
          <dgm:chPref val="3"/>
        </dgm:presLayoutVars>
      </dgm:prSet>
      <dgm:spPr/>
      <dgm:t>
        <a:bodyPr/>
        <a:lstStyle/>
        <a:p>
          <a:endParaRPr lang="en-NZ"/>
        </a:p>
      </dgm:t>
    </dgm:pt>
    <dgm:pt modelId="{A8DBC33A-62CB-4C65-A9BB-7F68DDD33056}" type="pres">
      <dgm:prSet presAssocID="{0C73CEB7-F700-4A9A-9A4B-A2AF1157CA05}" presName="horzThree" presStyleCnt="0"/>
      <dgm:spPr/>
    </dgm:pt>
    <dgm:pt modelId="{FCCCB42D-12A6-43F5-8425-5F8D37B757A1}" type="pres">
      <dgm:prSet presAssocID="{5FEFF20B-93AD-4735-A243-7B86723F73C9}" presName="sibSpaceThree" presStyleCnt="0"/>
      <dgm:spPr/>
    </dgm:pt>
    <dgm:pt modelId="{B47606AE-CC65-4281-BE17-70E03E636F48}" type="pres">
      <dgm:prSet presAssocID="{D2572E49-960F-4340-95A5-94D4DC2A8F2A}" presName="vertThree" presStyleCnt="0"/>
      <dgm:spPr/>
    </dgm:pt>
    <dgm:pt modelId="{5634FC72-ED6F-4C51-9754-30A6D6ACE866}" type="pres">
      <dgm:prSet presAssocID="{D2572E49-960F-4340-95A5-94D4DC2A8F2A}" presName="txThree" presStyleLbl="node3" presStyleIdx="1" presStyleCnt="3">
        <dgm:presLayoutVars>
          <dgm:chPref val="3"/>
        </dgm:presLayoutVars>
      </dgm:prSet>
      <dgm:spPr/>
      <dgm:t>
        <a:bodyPr/>
        <a:lstStyle/>
        <a:p>
          <a:endParaRPr lang="en-NZ"/>
        </a:p>
      </dgm:t>
    </dgm:pt>
    <dgm:pt modelId="{32540141-467C-419D-8950-09E037F74C2F}" type="pres">
      <dgm:prSet presAssocID="{D2572E49-960F-4340-95A5-94D4DC2A8F2A}" presName="horzThree" presStyleCnt="0"/>
      <dgm:spPr/>
    </dgm:pt>
    <dgm:pt modelId="{EF1D769C-9250-490C-9AE9-27DC2D601E83}" type="pres">
      <dgm:prSet presAssocID="{872F5274-0B6E-469D-8DBB-E9EA5014715A}" presName="sibSpaceThree" presStyleCnt="0"/>
      <dgm:spPr/>
    </dgm:pt>
    <dgm:pt modelId="{FB9843A7-A59D-4126-9425-F3A81CE7D999}" type="pres">
      <dgm:prSet presAssocID="{71A0A7C1-4AC4-4F95-A152-BB80BB272B13}" presName="vertThree" presStyleCnt="0"/>
      <dgm:spPr/>
    </dgm:pt>
    <dgm:pt modelId="{71559D24-7E6C-4197-A623-2D9585C7BBC6}" type="pres">
      <dgm:prSet presAssocID="{71A0A7C1-4AC4-4F95-A152-BB80BB272B13}" presName="txThree" presStyleLbl="node3" presStyleIdx="2" presStyleCnt="3">
        <dgm:presLayoutVars>
          <dgm:chPref val="3"/>
        </dgm:presLayoutVars>
      </dgm:prSet>
      <dgm:spPr/>
      <dgm:t>
        <a:bodyPr/>
        <a:lstStyle/>
        <a:p>
          <a:endParaRPr lang="en-NZ"/>
        </a:p>
      </dgm:t>
    </dgm:pt>
    <dgm:pt modelId="{670014A0-0F3E-4423-A7BE-6436B7EDF77D}" type="pres">
      <dgm:prSet presAssocID="{71A0A7C1-4AC4-4F95-A152-BB80BB272B13}" presName="horzThree" presStyleCnt="0"/>
      <dgm:spPr/>
    </dgm:pt>
  </dgm:ptLst>
  <dgm:cxnLst>
    <dgm:cxn modelId="{997BF2C5-49CE-48EE-979B-2B3CFF13FD0D}" type="presOf" srcId="{0C73CEB7-F700-4A9A-9A4B-A2AF1157CA05}" destId="{1ED1E49B-2D77-470B-B57C-828391E81DC4}" srcOrd="0" destOrd="0" presId="urn:microsoft.com/office/officeart/2005/8/layout/hierarchy4"/>
    <dgm:cxn modelId="{064CAF7B-29A0-4E39-99DB-78C3D4137F46}" type="presOf" srcId="{D2572E49-960F-4340-95A5-94D4DC2A8F2A}" destId="{5634FC72-ED6F-4C51-9754-30A6D6ACE866}" srcOrd="0" destOrd="0" presId="urn:microsoft.com/office/officeart/2005/8/layout/hierarchy4"/>
    <dgm:cxn modelId="{5B70F196-F735-4DB0-908F-9E630B9092AE}" type="presOf" srcId="{6D0680B6-49CB-4C3A-85F4-EB6FDB6EBDFA}" destId="{EED521AC-B25F-4984-97E4-8C64A4CE557F}" srcOrd="0" destOrd="0" presId="urn:microsoft.com/office/officeart/2005/8/layout/hierarchy4"/>
    <dgm:cxn modelId="{D4641F98-C018-411B-8AA6-390F3E669217}" type="presOf" srcId="{20C38FCA-5467-4EB8-B6A1-41A886C07B3B}" destId="{067C3CBC-7A0E-4AF0-AB96-8B14B960A1F8}" srcOrd="0" destOrd="0" presId="urn:microsoft.com/office/officeart/2005/8/layout/hierarchy4"/>
    <dgm:cxn modelId="{8CB6AC78-973B-47D1-B0F4-E1BA9BC029B4}" srcId="{21FA7836-6F7C-491C-8F81-7953C39664D3}" destId="{71A0A7C1-4AC4-4F95-A152-BB80BB272B13}" srcOrd="2" destOrd="0" parTransId="{3A5F6DFF-E346-4482-A4CD-D1973DCBF6F1}" sibTransId="{D2398F3B-7153-464F-BFEF-11BAE253159B}"/>
    <dgm:cxn modelId="{E5BE95B1-6C36-4B00-BA15-C448116A87F3}" srcId="{21FA7836-6F7C-491C-8F81-7953C39664D3}" destId="{0C73CEB7-F700-4A9A-9A4B-A2AF1157CA05}" srcOrd="0" destOrd="0" parTransId="{E3A745BC-F3BA-4BD0-839D-83AC518F8064}" sibTransId="{5FEFF20B-93AD-4735-A243-7B86723F73C9}"/>
    <dgm:cxn modelId="{B05A1308-4718-45C7-B240-765193F4D0DA}" type="presOf" srcId="{21FA7836-6F7C-491C-8F81-7953C39664D3}" destId="{28CDF20B-3DEA-4385-8FE8-638875C02C59}" srcOrd="0" destOrd="0" presId="urn:microsoft.com/office/officeart/2005/8/layout/hierarchy4"/>
    <dgm:cxn modelId="{D0553980-0FE8-4A0F-A2E3-B18199C4CD95}" type="presOf" srcId="{71A0A7C1-4AC4-4F95-A152-BB80BB272B13}" destId="{71559D24-7E6C-4197-A623-2D9585C7BBC6}" srcOrd="0" destOrd="0" presId="urn:microsoft.com/office/officeart/2005/8/layout/hierarchy4"/>
    <dgm:cxn modelId="{05B8E2C9-E878-42E3-A7A3-AEBEC397E08F}" srcId="{20C38FCA-5467-4EB8-B6A1-41A886C07B3B}" destId="{6D0680B6-49CB-4C3A-85F4-EB6FDB6EBDFA}" srcOrd="0" destOrd="0" parTransId="{C98276DF-C37F-4ACC-B88A-04F59D984356}" sibTransId="{5013906C-F091-42D2-BB1E-9F520EC7F413}"/>
    <dgm:cxn modelId="{E06EDF5C-C662-4FBA-9783-E8ED59D80488}" srcId="{6D0680B6-49CB-4C3A-85F4-EB6FDB6EBDFA}" destId="{21FA7836-6F7C-491C-8F81-7953C39664D3}" srcOrd="0" destOrd="0" parTransId="{B8476D01-24EA-4E8E-A50E-DF81C2A48566}" sibTransId="{941B99A4-1946-4866-A9A8-3ED17688DF12}"/>
    <dgm:cxn modelId="{6A367D8D-B844-48FB-805A-CCF40FEAF1EB}" srcId="{21FA7836-6F7C-491C-8F81-7953C39664D3}" destId="{D2572E49-960F-4340-95A5-94D4DC2A8F2A}" srcOrd="1" destOrd="0" parTransId="{8F6AC75B-F8A8-4084-B5C6-1874AE275E95}" sibTransId="{872F5274-0B6E-469D-8DBB-E9EA5014715A}"/>
    <dgm:cxn modelId="{4FCFD8F5-00D8-4201-8A46-EC9398DE5211}" type="presParOf" srcId="{067C3CBC-7A0E-4AF0-AB96-8B14B960A1F8}" destId="{45E97162-0BB7-46EB-92B9-981731921506}" srcOrd="0" destOrd="0" presId="urn:microsoft.com/office/officeart/2005/8/layout/hierarchy4"/>
    <dgm:cxn modelId="{71E3B9EB-448C-402C-9D62-B2672D4CBAEA}" type="presParOf" srcId="{45E97162-0BB7-46EB-92B9-981731921506}" destId="{EED521AC-B25F-4984-97E4-8C64A4CE557F}" srcOrd="0" destOrd="0" presId="urn:microsoft.com/office/officeart/2005/8/layout/hierarchy4"/>
    <dgm:cxn modelId="{FC2582F2-9299-4F32-8347-0BA3985EEF33}" type="presParOf" srcId="{45E97162-0BB7-46EB-92B9-981731921506}" destId="{33EB4333-A6F8-41FE-B38F-F4E2EB84331F}" srcOrd="1" destOrd="0" presId="urn:microsoft.com/office/officeart/2005/8/layout/hierarchy4"/>
    <dgm:cxn modelId="{E8AA692C-4B74-4621-94CF-B06195E5DC78}" type="presParOf" srcId="{45E97162-0BB7-46EB-92B9-981731921506}" destId="{CEE14038-F08A-49C1-9CF0-94E6E1E94FD9}" srcOrd="2" destOrd="0" presId="urn:microsoft.com/office/officeart/2005/8/layout/hierarchy4"/>
    <dgm:cxn modelId="{38BF5218-4117-4D43-A443-60506DC693DC}" type="presParOf" srcId="{CEE14038-F08A-49C1-9CF0-94E6E1E94FD9}" destId="{82B5CA8F-B861-46D9-9889-198260D6967F}" srcOrd="0" destOrd="0" presId="urn:microsoft.com/office/officeart/2005/8/layout/hierarchy4"/>
    <dgm:cxn modelId="{5EEBD854-761E-4723-9E9F-CA55C7A633D3}" type="presParOf" srcId="{82B5CA8F-B861-46D9-9889-198260D6967F}" destId="{28CDF20B-3DEA-4385-8FE8-638875C02C59}" srcOrd="0" destOrd="0" presId="urn:microsoft.com/office/officeart/2005/8/layout/hierarchy4"/>
    <dgm:cxn modelId="{FAF298FE-3AD0-48A4-9B7B-3766BDDB7CD8}" type="presParOf" srcId="{82B5CA8F-B861-46D9-9889-198260D6967F}" destId="{712E4A25-10CC-419B-A4A0-E62BB5C95C9B}" srcOrd="1" destOrd="0" presId="urn:microsoft.com/office/officeart/2005/8/layout/hierarchy4"/>
    <dgm:cxn modelId="{75FD57E2-1DEB-43DC-8592-C72C1C314CE5}" type="presParOf" srcId="{82B5CA8F-B861-46D9-9889-198260D6967F}" destId="{6F1078A7-7361-48F4-BCF9-F812638D8A89}" srcOrd="2" destOrd="0" presId="urn:microsoft.com/office/officeart/2005/8/layout/hierarchy4"/>
    <dgm:cxn modelId="{00677F0F-A250-474E-AA8B-40B013A893AC}" type="presParOf" srcId="{6F1078A7-7361-48F4-BCF9-F812638D8A89}" destId="{A0BACEB6-EAB1-44BE-87AE-6C8A8AE14EA6}" srcOrd="0" destOrd="0" presId="urn:microsoft.com/office/officeart/2005/8/layout/hierarchy4"/>
    <dgm:cxn modelId="{E8EED4ED-22FA-4847-A334-48C11A208CC7}" type="presParOf" srcId="{A0BACEB6-EAB1-44BE-87AE-6C8A8AE14EA6}" destId="{1ED1E49B-2D77-470B-B57C-828391E81DC4}" srcOrd="0" destOrd="0" presId="urn:microsoft.com/office/officeart/2005/8/layout/hierarchy4"/>
    <dgm:cxn modelId="{511740D2-1F6F-4355-85BC-466A31A27596}" type="presParOf" srcId="{A0BACEB6-EAB1-44BE-87AE-6C8A8AE14EA6}" destId="{A8DBC33A-62CB-4C65-A9BB-7F68DDD33056}" srcOrd="1" destOrd="0" presId="urn:microsoft.com/office/officeart/2005/8/layout/hierarchy4"/>
    <dgm:cxn modelId="{192B0F0D-EC96-4ED8-A550-8B44BDA945FB}" type="presParOf" srcId="{6F1078A7-7361-48F4-BCF9-F812638D8A89}" destId="{FCCCB42D-12A6-43F5-8425-5F8D37B757A1}" srcOrd="1" destOrd="0" presId="urn:microsoft.com/office/officeart/2005/8/layout/hierarchy4"/>
    <dgm:cxn modelId="{7B1B338B-CDCE-4845-A48A-472ADF8507C0}" type="presParOf" srcId="{6F1078A7-7361-48F4-BCF9-F812638D8A89}" destId="{B47606AE-CC65-4281-BE17-70E03E636F48}" srcOrd="2" destOrd="0" presId="urn:microsoft.com/office/officeart/2005/8/layout/hierarchy4"/>
    <dgm:cxn modelId="{41251DB1-2E9A-4A9F-9B59-55A098F00B4C}" type="presParOf" srcId="{B47606AE-CC65-4281-BE17-70E03E636F48}" destId="{5634FC72-ED6F-4C51-9754-30A6D6ACE866}" srcOrd="0" destOrd="0" presId="urn:microsoft.com/office/officeart/2005/8/layout/hierarchy4"/>
    <dgm:cxn modelId="{2AE32829-625C-41F3-837B-D9F3659BA8FF}" type="presParOf" srcId="{B47606AE-CC65-4281-BE17-70E03E636F48}" destId="{32540141-467C-419D-8950-09E037F74C2F}" srcOrd="1" destOrd="0" presId="urn:microsoft.com/office/officeart/2005/8/layout/hierarchy4"/>
    <dgm:cxn modelId="{5F7DEF20-6728-4A04-BAFB-0C9D2293815B}" type="presParOf" srcId="{6F1078A7-7361-48F4-BCF9-F812638D8A89}" destId="{EF1D769C-9250-490C-9AE9-27DC2D601E83}" srcOrd="3" destOrd="0" presId="urn:microsoft.com/office/officeart/2005/8/layout/hierarchy4"/>
    <dgm:cxn modelId="{CE6DA7BA-29F8-41A6-91BB-286EA408AC08}" type="presParOf" srcId="{6F1078A7-7361-48F4-BCF9-F812638D8A89}" destId="{FB9843A7-A59D-4126-9425-F3A81CE7D999}" srcOrd="4" destOrd="0" presId="urn:microsoft.com/office/officeart/2005/8/layout/hierarchy4"/>
    <dgm:cxn modelId="{E94D053D-D0B9-4476-9E2F-C5208B74C66D}" type="presParOf" srcId="{FB9843A7-A59D-4126-9425-F3A81CE7D999}" destId="{71559D24-7E6C-4197-A623-2D9585C7BBC6}" srcOrd="0" destOrd="0" presId="urn:microsoft.com/office/officeart/2005/8/layout/hierarchy4"/>
    <dgm:cxn modelId="{61199B55-161F-47EA-9A11-CE01AED8FE3D}" type="presParOf" srcId="{FB9843A7-A59D-4126-9425-F3A81CE7D999}" destId="{670014A0-0F3E-4423-A7BE-6436B7EDF77D}"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A88A225-A7AB-4D71-8E7E-198D7671BEE7}"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NZ"/>
        </a:p>
      </dgm:t>
    </dgm:pt>
    <dgm:pt modelId="{AE166BE0-EBF5-4597-975C-7B2BFD32702D}">
      <dgm:prSet phldrT="[Text]" custT="1">
        <dgm:style>
          <a:lnRef idx="3">
            <a:schemeClr val="lt1"/>
          </a:lnRef>
          <a:fillRef idx="1">
            <a:schemeClr val="accent1"/>
          </a:fillRef>
          <a:effectRef idx="1">
            <a:schemeClr val="accent1"/>
          </a:effectRef>
          <a:fontRef idx="minor">
            <a:schemeClr val="lt1"/>
          </a:fontRef>
        </dgm:style>
      </dgm:prSet>
      <dgm:spPr/>
      <dgm:t>
        <a:bodyPr/>
        <a:lstStyle/>
        <a:p>
          <a:r>
            <a:rPr lang="en-NZ" sz="2000" b="1" dirty="0" smtClean="0"/>
            <a:t>Step 1: Brainstorming Focus Groups</a:t>
          </a:r>
          <a:r>
            <a:rPr lang="en-NZ" sz="2800" b="1" dirty="0" smtClean="0"/>
            <a:t/>
          </a:r>
          <a:br>
            <a:rPr lang="en-NZ" sz="2800" b="1" dirty="0" smtClean="0"/>
          </a:br>
          <a:r>
            <a:rPr lang="en-NZ" sz="1600" dirty="0" smtClean="0"/>
            <a:t>3 focus groups of 8 focus group HR participants + 2 HR experts brainstormed a list of 44 HR competencies</a:t>
          </a:r>
          <a:endParaRPr lang="en-NZ" sz="1800" dirty="0"/>
        </a:p>
      </dgm:t>
    </dgm:pt>
    <dgm:pt modelId="{48A818F2-8CF6-4D86-8E5B-E2D306D2DCAE}" type="parTrans" cxnId="{6B2D229A-A8D2-4E68-A216-27E81BDEEFD6}">
      <dgm:prSet/>
      <dgm:spPr/>
      <dgm:t>
        <a:bodyPr/>
        <a:lstStyle/>
        <a:p>
          <a:endParaRPr lang="en-NZ" sz="2400"/>
        </a:p>
      </dgm:t>
    </dgm:pt>
    <dgm:pt modelId="{602C9433-6597-41E7-9DE4-1944B6D150DE}" type="sibTrans" cxnId="{6B2D229A-A8D2-4E68-A216-27E81BDEEFD6}">
      <dgm:prSet custT="1"/>
      <dgm:spPr/>
      <dgm:t>
        <a:bodyPr/>
        <a:lstStyle/>
        <a:p>
          <a:endParaRPr lang="en-NZ" sz="3600"/>
        </a:p>
      </dgm:t>
    </dgm:pt>
    <dgm:pt modelId="{1BFE205C-4AB3-4A3C-B52C-8C2400291DBE}">
      <dgm:prSet phldrT="[Text]" custT="1">
        <dgm:style>
          <a:lnRef idx="3">
            <a:schemeClr val="lt1"/>
          </a:lnRef>
          <a:fillRef idx="1">
            <a:schemeClr val="accent1"/>
          </a:fillRef>
          <a:effectRef idx="1">
            <a:schemeClr val="accent1"/>
          </a:effectRef>
          <a:fontRef idx="minor">
            <a:schemeClr val="lt1"/>
          </a:fontRef>
        </dgm:style>
      </dgm:prSet>
      <dgm:spPr/>
      <dgm:t>
        <a:bodyPr/>
        <a:lstStyle/>
        <a:p>
          <a:r>
            <a:rPr lang="en-NZ" sz="2000" b="1" dirty="0" smtClean="0"/>
            <a:t>Step 3: Concept Mapping Analysis</a:t>
          </a:r>
          <a:r>
            <a:rPr lang="en-NZ" sz="2000" dirty="0" smtClean="0"/>
            <a:t/>
          </a:r>
          <a:br>
            <a:rPr lang="en-NZ" sz="2000" dirty="0" smtClean="0"/>
          </a:br>
          <a:r>
            <a:rPr lang="en-NZ" sz="1600" dirty="0" smtClean="0"/>
            <a:t>Concept System software was used to produce concept maps</a:t>
          </a:r>
          <a:endParaRPr lang="en-NZ" sz="1800" dirty="0"/>
        </a:p>
      </dgm:t>
    </dgm:pt>
    <dgm:pt modelId="{46B67022-7BCD-47D6-B37D-BBB32DAB103E}" type="parTrans" cxnId="{A0B3FC70-CFB1-4D5C-9F29-25FC4B408841}">
      <dgm:prSet/>
      <dgm:spPr/>
      <dgm:t>
        <a:bodyPr/>
        <a:lstStyle/>
        <a:p>
          <a:endParaRPr lang="en-NZ" sz="2400"/>
        </a:p>
      </dgm:t>
    </dgm:pt>
    <dgm:pt modelId="{0A9AF540-E241-438B-9362-DFFEEF1F1F55}" type="sibTrans" cxnId="{A0B3FC70-CFB1-4D5C-9F29-25FC4B408841}">
      <dgm:prSet custT="1"/>
      <dgm:spPr/>
      <dgm:t>
        <a:bodyPr/>
        <a:lstStyle/>
        <a:p>
          <a:endParaRPr lang="en-NZ" sz="3600"/>
        </a:p>
      </dgm:t>
    </dgm:pt>
    <dgm:pt modelId="{F688B83D-7A3C-420F-96B4-AC939CB0EEE8}">
      <dgm:prSet phldrT="[Text]" custT="1">
        <dgm:style>
          <a:lnRef idx="3">
            <a:schemeClr val="lt1"/>
          </a:lnRef>
          <a:fillRef idx="1">
            <a:schemeClr val="accent1"/>
          </a:fillRef>
          <a:effectRef idx="1">
            <a:schemeClr val="accent1"/>
          </a:effectRef>
          <a:fontRef idx="minor">
            <a:schemeClr val="lt1"/>
          </a:fontRef>
        </dgm:style>
      </dgm:prSet>
      <dgm:spPr/>
      <dgm:t>
        <a:bodyPr/>
        <a:lstStyle/>
        <a:p>
          <a:r>
            <a:rPr lang="en-NZ" sz="2000" b="1" dirty="0" smtClean="0"/>
            <a:t>Step 2: Concept Mapping Online Survey</a:t>
          </a:r>
        </a:p>
        <a:p>
          <a:r>
            <a:rPr lang="en-NZ" sz="1600" dirty="0" smtClean="0"/>
            <a:t>63 New Zealand HR practitioners sorted and rated the HR competencies</a:t>
          </a:r>
          <a:endParaRPr lang="en-NZ" sz="1800" dirty="0"/>
        </a:p>
      </dgm:t>
    </dgm:pt>
    <dgm:pt modelId="{9CF12C33-2A4B-4E2F-96DC-6E4F50CFACA5}" type="sibTrans" cxnId="{F96AD701-0832-4F22-97A7-E58AE34E488C}">
      <dgm:prSet custT="1"/>
      <dgm:spPr/>
      <dgm:t>
        <a:bodyPr/>
        <a:lstStyle/>
        <a:p>
          <a:endParaRPr lang="en-NZ" sz="3600"/>
        </a:p>
      </dgm:t>
    </dgm:pt>
    <dgm:pt modelId="{8B695A7F-B42D-4240-B572-7E58F538B4E5}" type="parTrans" cxnId="{F96AD701-0832-4F22-97A7-E58AE34E488C}">
      <dgm:prSet/>
      <dgm:spPr/>
      <dgm:t>
        <a:bodyPr/>
        <a:lstStyle/>
        <a:p>
          <a:endParaRPr lang="en-NZ" sz="2400"/>
        </a:p>
      </dgm:t>
    </dgm:pt>
    <dgm:pt modelId="{C7168911-AEF6-4945-A5AC-23DD6A5D1219}">
      <dgm:prSet phldrT="[Text]" custT="1">
        <dgm:style>
          <a:lnRef idx="3">
            <a:schemeClr val="lt1"/>
          </a:lnRef>
          <a:fillRef idx="1">
            <a:schemeClr val="accent1"/>
          </a:fillRef>
          <a:effectRef idx="1">
            <a:schemeClr val="accent1"/>
          </a:effectRef>
          <a:fontRef idx="minor">
            <a:schemeClr val="lt1"/>
          </a:fontRef>
        </dgm:style>
      </dgm:prSet>
      <dgm:spPr/>
      <dgm:t>
        <a:bodyPr/>
        <a:lstStyle/>
        <a:p>
          <a:r>
            <a:rPr lang="en-NZ" sz="2000" b="1" dirty="0" smtClean="0"/>
            <a:t>Step 4: Interpretation of Concept Maps</a:t>
          </a:r>
          <a:br>
            <a:rPr lang="en-NZ" sz="2000" b="1" dirty="0" smtClean="0"/>
          </a:br>
          <a:r>
            <a:rPr lang="en-NZ" sz="1600" dirty="0"/>
            <a:t>Researcher reviewed groupings and names of the clusters</a:t>
          </a:r>
          <a:endParaRPr lang="en-NZ" sz="1800" dirty="0"/>
        </a:p>
      </dgm:t>
    </dgm:pt>
    <dgm:pt modelId="{0EC40A37-6CC9-454F-8B0B-7FF9AEF1E351}" type="sibTrans" cxnId="{51DF9E2D-5A04-4F64-A9A9-FFB705160E61}">
      <dgm:prSet/>
      <dgm:spPr/>
      <dgm:t>
        <a:bodyPr/>
        <a:lstStyle/>
        <a:p>
          <a:endParaRPr lang="en-NZ" sz="2400"/>
        </a:p>
      </dgm:t>
    </dgm:pt>
    <dgm:pt modelId="{117D555A-C16F-4552-A1C9-B371416FA2B1}" type="parTrans" cxnId="{51DF9E2D-5A04-4F64-A9A9-FFB705160E61}">
      <dgm:prSet/>
      <dgm:spPr/>
      <dgm:t>
        <a:bodyPr/>
        <a:lstStyle/>
        <a:p>
          <a:endParaRPr lang="en-NZ" sz="2400"/>
        </a:p>
      </dgm:t>
    </dgm:pt>
    <dgm:pt modelId="{6FB6A050-4C0A-4F60-8E01-DC5F65801CD6}" type="pres">
      <dgm:prSet presAssocID="{5A88A225-A7AB-4D71-8E7E-198D7671BEE7}" presName="outerComposite" presStyleCnt="0">
        <dgm:presLayoutVars>
          <dgm:chMax val="5"/>
          <dgm:dir/>
          <dgm:resizeHandles val="exact"/>
        </dgm:presLayoutVars>
      </dgm:prSet>
      <dgm:spPr/>
      <dgm:t>
        <a:bodyPr/>
        <a:lstStyle/>
        <a:p>
          <a:endParaRPr lang="en-NZ"/>
        </a:p>
      </dgm:t>
    </dgm:pt>
    <dgm:pt modelId="{C93107AD-BEDC-4A4F-B8A0-1AFB2F47EA0B}" type="pres">
      <dgm:prSet presAssocID="{5A88A225-A7AB-4D71-8E7E-198D7671BEE7}" presName="dummyMaxCanvas" presStyleCnt="0">
        <dgm:presLayoutVars/>
      </dgm:prSet>
      <dgm:spPr/>
    </dgm:pt>
    <dgm:pt modelId="{E0B7356B-91D7-42EF-8B27-7511C07EAE13}" type="pres">
      <dgm:prSet presAssocID="{5A88A225-A7AB-4D71-8E7E-198D7671BEE7}" presName="FourNodes_1" presStyleLbl="node1" presStyleIdx="0" presStyleCnt="4">
        <dgm:presLayoutVars>
          <dgm:bulletEnabled val="1"/>
        </dgm:presLayoutVars>
      </dgm:prSet>
      <dgm:spPr/>
      <dgm:t>
        <a:bodyPr/>
        <a:lstStyle/>
        <a:p>
          <a:endParaRPr lang="en-NZ"/>
        </a:p>
      </dgm:t>
    </dgm:pt>
    <dgm:pt modelId="{98F71C08-124B-4522-B219-C9E4DA914496}" type="pres">
      <dgm:prSet presAssocID="{5A88A225-A7AB-4D71-8E7E-198D7671BEE7}" presName="FourNodes_2" presStyleLbl="node1" presStyleIdx="1" presStyleCnt="4">
        <dgm:presLayoutVars>
          <dgm:bulletEnabled val="1"/>
        </dgm:presLayoutVars>
      </dgm:prSet>
      <dgm:spPr/>
      <dgm:t>
        <a:bodyPr/>
        <a:lstStyle/>
        <a:p>
          <a:endParaRPr lang="en-NZ"/>
        </a:p>
      </dgm:t>
    </dgm:pt>
    <dgm:pt modelId="{E470AA1A-C234-46A7-88B8-9E7749754411}" type="pres">
      <dgm:prSet presAssocID="{5A88A225-A7AB-4D71-8E7E-198D7671BEE7}" presName="FourNodes_3" presStyleLbl="node1" presStyleIdx="2" presStyleCnt="4">
        <dgm:presLayoutVars>
          <dgm:bulletEnabled val="1"/>
        </dgm:presLayoutVars>
      </dgm:prSet>
      <dgm:spPr/>
      <dgm:t>
        <a:bodyPr/>
        <a:lstStyle/>
        <a:p>
          <a:endParaRPr lang="en-NZ"/>
        </a:p>
      </dgm:t>
    </dgm:pt>
    <dgm:pt modelId="{313C5B1C-938D-4F10-BA0C-BC49DAD3C901}" type="pres">
      <dgm:prSet presAssocID="{5A88A225-A7AB-4D71-8E7E-198D7671BEE7}" presName="FourNodes_4" presStyleLbl="node1" presStyleIdx="3" presStyleCnt="4">
        <dgm:presLayoutVars>
          <dgm:bulletEnabled val="1"/>
        </dgm:presLayoutVars>
      </dgm:prSet>
      <dgm:spPr/>
      <dgm:t>
        <a:bodyPr/>
        <a:lstStyle/>
        <a:p>
          <a:endParaRPr lang="en-NZ"/>
        </a:p>
      </dgm:t>
    </dgm:pt>
    <dgm:pt modelId="{5D5A3DC9-749B-49CC-AE9A-E5D5FEC3D0AC}" type="pres">
      <dgm:prSet presAssocID="{5A88A225-A7AB-4D71-8E7E-198D7671BEE7}" presName="FourConn_1-2" presStyleLbl="fgAccFollowNode1" presStyleIdx="0" presStyleCnt="3">
        <dgm:presLayoutVars>
          <dgm:bulletEnabled val="1"/>
        </dgm:presLayoutVars>
      </dgm:prSet>
      <dgm:spPr/>
      <dgm:t>
        <a:bodyPr/>
        <a:lstStyle/>
        <a:p>
          <a:endParaRPr lang="en-NZ"/>
        </a:p>
      </dgm:t>
    </dgm:pt>
    <dgm:pt modelId="{0A4B8AF6-265D-4F0B-87D8-7305051B9DF6}" type="pres">
      <dgm:prSet presAssocID="{5A88A225-A7AB-4D71-8E7E-198D7671BEE7}" presName="FourConn_2-3" presStyleLbl="fgAccFollowNode1" presStyleIdx="1" presStyleCnt="3">
        <dgm:presLayoutVars>
          <dgm:bulletEnabled val="1"/>
        </dgm:presLayoutVars>
      </dgm:prSet>
      <dgm:spPr/>
      <dgm:t>
        <a:bodyPr/>
        <a:lstStyle/>
        <a:p>
          <a:endParaRPr lang="en-NZ"/>
        </a:p>
      </dgm:t>
    </dgm:pt>
    <dgm:pt modelId="{68144B24-A484-4EA5-9965-F3F30473D1E8}" type="pres">
      <dgm:prSet presAssocID="{5A88A225-A7AB-4D71-8E7E-198D7671BEE7}" presName="FourConn_3-4" presStyleLbl="fgAccFollowNode1" presStyleIdx="2" presStyleCnt="3">
        <dgm:presLayoutVars>
          <dgm:bulletEnabled val="1"/>
        </dgm:presLayoutVars>
      </dgm:prSet>
      <dgm:spPr/>
      <dgm:t>
        <a:bodyPr/>
        <a:lstStyle/>
        <a:p>
          <a:endParaRPr lang="en-NZ"/>
        </a:p>
      </dgm:t>
    </dgm:pt>
    <dgm:pt modelId="{81B9E28E-EBFE-406E-980E-201649449509}" type="pres">
      <dgm:prSet presAssocID="{5A88A225-A7AB-4D71-8E7E-198D7671BEE7}" presName="FourNodes_1_text" presStyleLbl="node1" presStyleIdx="3" presStyleCnt="4">
        <dgm:presLayoutVars>
          <dgm:bulletEnabled val="1"/>
        </dgm:presLayoutVars>
      </dgm:prSet>
      <dgm:spPr/>
      <dgm:t>
        <a:bodyPr/>
        <a:lstStyle/>
        <a:p>
          <a:endParaRPr lang="en-NZ"/>
        </a:p>
      </dgm:t>
    </dgm:pt>
    <dgm:pt modelId="{CFBD1AB7-BEC5-48FF-9B97-23087834A26C}" type="pres">
      <dgm:prSet presAssocID="{5A88A225-A7AB-4D71-8E7E-198D7671BEE7}" presName="FourNodes_2_text" presStyleLbl="node1" presStyleIdx="3" presStyleCnt="4">
        <dgm:presLayoutVars>
          <dgm:bulletEnabled val="1"/>
        </dgm:presLayoutVars>
      </dgm:prSet>
      <dgm:spPr/>
      <dgm:t>
        <a:bodyPr/>
        <a:lstStyle/>
        <a:p>
          <a:endParaRPr lang="en-NZ"/>
        </a:p>
      </dgm:t>
    </dgm:pt>
    <dgm:pt modelId="{4AD985C5-F5CC-4FEF-98B7-D7253EEE7839}" type="pres">
      <dgm:prSet presAssocID="{5A88A225-A7AB-4D71-8E7E-198D7671BEE7}" presName="FourNodes_3_text" presStyleLbl="node1" presStyleIdx="3" presStyleCnt="4">
        <dgm:presLayoutVars>
          <dgm:bulletEnabled val="1"/>
        </dgm:presLayoutVars>
      </dgm:prSet>
      <dgm:spPr/>
      <dgm:t>
        <a:bodyPr/>
        <a:lstStyle/>
        <a:p>
          <a:endParaRPr lang="en-NZ"/>
        </a:p>
      </dgm:t>
    </dgm:pt>
    <dgm:pt modelId="{D6E7173E-EAE1-4F98-A215-69E9BC5E11A2}" type="pres">
      <dgm:prSet presAssocID="{5A88A225-A7AB-4D71-8E7E-198D7671BEE7}" presName="FourNodes_4_text" presStyleLbl="node1" presStyleIdx="3" presStyleCnt="4">
        <dgm:presLayoutVars>
          <dgm:bulletEnabled val="1"/>
        </dgm:presLayoutVars>
      </dgm:prSet>
      <dgm:spPr/>
      <dgm:t>
        <a:bodyPr/>
        <a:lstStyle/>
        <a:p>
          <a:endParaRPr lang="en-NZ"/>
        </a:p>
      </dgm:t>
    </dgm:pt>
  </dgm:ptLst>
  <dgm:cxnLst>
    <dgm:cxn modelId="{F2B6E72A-6A5E-46BD-8A69-88384A079CAE}" type="presOf" srcId="{602C9433-6597-41E7-9DE4-1944B6D150DE}" destId="{5D5A3DC9-749B-49CC-AE9A-E5D5FEC3D0AC}" srcOrd="0" destOrd="0" presId="urn:microsoft.com/office/officeart/2005/8/layout/vProcess5"/>
    <dgm:cxn modelId="{CCBB5C57-6854-4CFF-93DD-1F0089759CB2}" type="presOf" srcId="{C7168911-AEF6-4945-A5AC-23DD6A5D1219}" destId="{313C5B1C-938D-4F10-BA0C-BC49DAD3C901}" srcOrd="0" destOrd="0" presId="urn:microsoft.com/office/officeart/2005/8/layout/vProcess5"/>
    <dgm:cxn modelId="{FE7F6A45-57A4-480B-9AE4-7AA5339D37CC}" type="presOf" srcId="{F688B83D-7A3C-420F-96B4-AC939CB0EEE8}" destId="{98F71C08-124B-4522-B219-C9E4DA914496}" srcOrd="0" destOrd="0" presId="urn:microsoft.com/office/officeart/2005/8/layout/vProcess5"/>
    <dgm:cxn modelId="{6B2D229A-A8D2-4E68-A216-27E81BDEEFD6}" srcId="{5A88A225-A7AB-4D71-8E7E-198D7671BEE7}" destId="{AE166BE0-EBF5-4597-975C-7B2BFD32702D}" srcOrd="0" destOrd="0" parTransId="{48A818F2-8CF6-4D86-8E5B-E2D306D2DCAE}" sibTransId="{602C9433-6597-41E7-9DE4-1944B6D150DE}"/>
    <dgm:cxn modelId="{3FF17459-BDFC-4F14-A274-79C4C53798D7}" type="presOf" srcId="{9CF12C33-2A4B-4E2F-96DC-6E4F50CFACA5}" destId="{0A4B8AF6-265D-4F0B-87D8-7305051B9DF6}" srcOrd="0" destOrd="0" presId="urn:microsoft.com/office/officeart/2005/8/layout/vProcess5"/>
    <dgm:cxn modelId="{51DF9E2D-5A04-4F64-A9A9-FFB705160E61}" srcId="{5A88A225-A7AB-4D71-8E7E-198D7671BEE7}" destId="{C7168911-AEF6-4945-A5AC-23DD6A5D1219}" srcOrd="3" destOrd="0" parTransId="{117D555A-C16F-4552-A1C9-B371416FA2B1}" sibTransId="{0EC40A37-6CC9-454F-8B0B-7FF9AEF1E351}"/>
    <dgm:cxn modelId="{8C519075-1C11-4991-B5C9-AF0DB5D8E0A7}" type="presOf" srcId="{1BFE205C-4AB3-4A3C-B52C-8C2400291DBE}" destId="{E470AA1A-C234-46A7-88B8-9E7749754411}" srcOrd="0" destOrd="0" presId="urn:microsoft.com/office/officeart/2005/8/layout/vProcess5"/>
    <dgm:cxn modelId="{F96AD701-0832-4F22-97A7-E58AE34E488C}" srcId="{5A88A225-A7AB-4D71-8E7E-198D7671BEE7}" destId="{F688B83D-7A3C-420F-96B4-AC939CB0EEE8}" srcOrd="1" destOrd="0" parTransId="{8B695A7F-B42D-4240-B572-7E58F538B4E5}" sibTransId="{9CF12C33-2A4B-4E2F-96DC-6E4F50CFACA5}"/>
    <dgm:cxn modelId="{5138B524-3F70-458B-807D-4C264E65CEC9}" type="presOf" srcId="{5A88A225-A7AB-4D71-8E7E-198D7671BEE7}" destId="{6FB6A050-4C0A-4F60-8E01-DC5F65801CD6}" srcOrd="0" destOrd="0" presId="urn:microsoft.com/office/officeart/2005/8/layout/vProcess5"/>
    <dgm:cxn modelId="{22ACA00F-F746-4231-84A4-187D74D93166}" type="presOf" srcId="{AE166BE0-EBF5-4597-975C-7B2BFD32702D}" destId="{E0B7356B-91D7-42EF-8B27-7511C07EAE13}" srcOrd="0" destOrd="0" presId="urn:microsoft.com/office/officeart/2005/8/layout/vProcess5"/>
    <dgm:cxn modelId="{A0B3FC70-CFB1-4D5C-9F29-25FC4B408841}" srcId="{5A88A225-A7AB-4D71-8E7E-198D7671BEE7}" destId="{1BFE205C-4AB3-4A3C-B52C-8C2400291DBE}" srcOrd="2" destOrd="0" parTransId="{46B67022-7BCD-47D6-B37D-BBB32DAB103E}" sibTransId="{0A9AF540-E241-438B-9362-DFFEEF1F1F55}"/>
    <dgm:cxn modelId="{C7C400C6-09CD-49DB-9EDA-90EF129441F5}" type="presOf" srcId="{C7168911-AEF6-4945-A5AC-23DD6A5D1219}" destId="{D6E7173E-EAE1-4F98-A215-69E9BC5E11A2}" srcOrd="1" destOrd="0" presId="urn:microsoft.com/office/officeart/2005/8/layout/vProcess5"/>
    <dgm:cxn modelId="{14F13215-D844-4702-84E0-F57CA218E73D}" type="presOf" srcId="{0A9AF540-E241-438B-9362-DFFEEF1F1F55}" destId="{68144B24-A484-4EA5-9965-F3F30473D1E8}" srcOrd="0" destOrd="0" presId="urn:microsoft.com/office/officeart/2005/8/layout/vProcess5"/>
    <dgm:cxn modelId="{C25E89F1-A7AD-4D73-92C5-EFC136D859AD}" type="presOf" srcId="{1BFE205C-4AB3-4A3C-B52C-8C2400291DBE}" destId="{4AD985C5-F5CC-4FEF-98B7-D7253EEE7839}" srcOrd="1" destOrd="0" presId="urn:microsoft.com/office/officeart/2005/8/layout/vProcess5"/>
    <dgm:cxn modelId="{4C51D2B8-BC8D-4242-AEAA-F405A7FF4275}" type="presOf" srcId="{F688B83D-7A3C-420F-96B4-AC939CB0EEE8}" destId="{CFBD1AB7-BEC5-48FF-9B97-23087834A26C}" srcOrd="1" destOrd="0" presId="urn:microsoft.com/office/officeart/2005/8/layout/vProcess5"/>
    <dgm:cxn modelId="{DB293ECC-378D-4E0B-8B9A-54BE2562727A}" type="presOf" srcId="{AE166BE0-EBF5-4597-975C-7B2BFD32702D}" destId="{81B9E28E-EBFE-406E-980E-201649449509}" srcOrd="1" destOrd="0" presId="urn:microsoft.com/office/officeart/2005/8/layout/vProcess5"/>
    <dgm:cxn modelId="{C248375C-4B78-4433-9B2D-1654494ECD5E}" type="presParOf" srcId="{6FB6A050-4C0A-4F60-8E01-DC5F65801CD6}" destId="{C93107AD-BEDC-4A4F-B8A0-1AFB2F47EA0B}" srcOrd="0" destOrd="0" presId="urn:microsoft.com/office/officeart/2005/8/layout/vProcess5"/>
    <dgm:cxn modelId="{DE50DD86-D31D-46BF-99A2-79790C1F16C1}" type="presParOf" srcId="{6FB6A050-4C0A-4F60-8E01-DC5F65801CD6}" destId="{E0B7356B-91D7-42EF-8B27-7511C07EAE13}" srcOrd="1" destOrd="0" presId="urn:microsoft.com/office/officeart/2005/8/layout/vProcess5"/>
    <dgm:cxn modelId="{E5853A4B-6A77-4AB3-9E8C-D54056500224}" type="presParOf" srcId="{6FB6A050-4C0A-4F60-8E01-DC5F65801CD6}" destId="{98F71C08-124B-4522-B219-C9E4DA914496}" srcOrd="2" destOrd="0" presId="urn:microsoft.com/office/officeart/2005/8/layout/vProcess5"/>
    <dgm:cxn modelId="{AA519039-CB20-469A-B87F-B064D488F4D1}" type="presParOf" srcId="{6FB6A050-4C0A-4F60-8E01-DC5F65801CD6}" destId="{E470AA1A-C234-46A7-88B8-9E7749754411}" srcOrd="3" destOrd="0" presId="urn:microsoft.com/office/officeart/2005/8/layout/vProcess5"/>
    <dgm:cxn modelId="{3D97232E-00C2-43AA-BB74-C492AFCC8ED6}" type="presParOf" srcId="{6FB6A050-4C0A-4F60-8E01-DC5F65801CD6}" destId="{313C5B1C-938D-4F10-BA0C-BC49DAD3C901}" srcOrd="4" destOrd="0" presId="urn:microsoft.com/office/officeart/2005/8/layout/vProcess5"/>
    <dgm:cxn modelId="{7D2E7581-78A6-4595-BBEE-5BE61C15D538}" type="presParOf" srcId="{6FB6A050-4C0A-4F60-8E01-DC5F65801CD6}" destId="{5D5A3DC9-749B-49CC-AE9A-E5D5FEC3D0AC}" srcOrd="5" destOrd="0" presId="urn:microsoft.com/office/officeart/2005/8/layout/vProcess5"/>
    <dgm:cxn modelId="{C751C6CC-D528-446E-B65A-3830EDE571C0}" type="presParOf" srcId="{6FB6A050-4C0A-4F60-8E01-DC5F65801CD6}" destId="{0A4B8AF6-265D-4F0B-87D8-7305051B9DF6}" srcOrd="6" destOrd="0" presId="urn:microsoft.com/office/officeart/2005/8/layout/vProcess5"/>
    <dgm:cxn modelId="{0A245899-29EE-4E31-8B54-F9BE4FF932E9}" type="presParOf" srcId="{6FB6A050-4C0A-4F60-8E01-DC5F65801CD6}" destId="{68144B24-A484-4EA5-9965-F3F30473D1E8}" srcOrd="7" destOrd="0" presId="urn:microsoft.com/office/officeart/2005/8/layout/vProcess5"/>
    <dgm:cxn modelId="{251853B4-56FE-49CF-87EE-66D53167A3FA}" type="presParOf" srcId="{6FB6A050-4C0A-4F60-8E01-DC5F65801CD6}" destId="{81B9E28E-EBFE-406E-980E-201649449509}" srcOrd="8" destOrd="0" presId="urn:microsoft.com/office/officeart/2005/8/layout/vProcess5"/>
    <dgm:cxn modelId="{EDEBA226-2486-46F3-A8BC-213FFE5DA93E}" type="presParOf" srcId="{6FB6A050-4C0A-4F60-8E01-DC5F65801CD6}" destId="{CFBD1AB7-BEC5-48FF-9B97-23087834A26C}" srcOrd="9" destOrd="0" presId="urn:microsoft.com/office/officeart/2005/8/layout/vProcess5"/>
    <dgm:cxn modelId="{6C240344-2985-4844-9A05-002B487A1FED}" type="presParOf" srcId="{6FB6A050-4C0A-4F60-8E01-DC5F65801CD6}" destId="{4AD985C5-F5CC-4FEF-98B7-D7253EEE7839}" srcOrd="10" destOrd="0" presId="urn:microsoft.com/office/officeart/2005/8/layout/vProcess5"/>
    <dgm:cxn modelId="{5BF7A102-AD28-490E-B715-7DCAE1D223F0}" type="presParOf" srcId="{6FB6A050-4C0A-4F60-8E01-DC5F65801CD6}" destId="{D6E7173E-EAE1-4F98-A215-69E9BC5E11A2}"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D521AC-B25F-4984-97E4-8C64A4CE557F}">
      <dsp:nvSpPr>
        <dsp:cNvPr id="0" name=""/>
        <dsp:cNvSpPr/>
      </dsp:nvSpPr>
      <dsp:spPr>
        <a:xfrm>
          <a:off x="452" y="1"/>
          <a:ext cx="8280014" cy="1261248"/>
        </a:xfrm>
        <a:prstGeom prst="roundRect">
          <a:avLst>
            <a:gd name="adj" fmla="val 10000"/>
          </a:avLst>
        </a:prstGeom>
        <a:solidFill>
          <a:schemeClr val="accent1"/>
        </a:solidFill>
        <a:ln w="38100" cap="flat" cmpd="sng" algn="ctr">
          <a:solidFill>
            <a:schemeClr val="lt1"/>
          </a:solidFill>
          <a:prstDash val="solid"/>
        </a:ln>
        <a:effectLst>
          <a:outerShdw blurRad="57150" dist="38100" dir="5400000" algn="ctr" rotWithShape="0">
            <a:schemeClr val="accent1">
              <a:shade val="9000"/>
              <a:alpha val="48000"/>
              <a:satMod val="105000"/>
            </a:scheme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NZ" sz="2000" b="1" kern="1200" dirty="0" smtClean="0"/>
            <a:t>Research Question:</a:t>
          </a:r>
          <a:r>
            <a:rPr lang="en-NZ" sz="2100" kern="1200" dirty="0" smtClean="0"/>
            <a:t/>
          </a:r>
          <a:br>
            <a:rPr lang="en-NZ" sz="2100" kern="1200" dirty="0" smtClean="0"/>
          </a:br>
          <a:r>
            <a:rPr lang="en-NZ" sz="1800" kern="1200" dirty="0" smtClean="0"/>
            <a:t>What are the </a:t>
          </a:r>
          <a:r>
            <a:rPr lang="en-NZ" sz="2000" b="1" kern="1200" dirty="0" smtClean="0"/>
            <a:t>generic</a:t>
          </a:r>
          <a:r>
            <a:rPr lang="en-NZ" sz="2000" kern="1200" dirty="0" smtClean="0"/>
            <a:t> </a:t>
          </a:r>
          <a:r>
            <a:rPr lang="en-NZ" sz="1800" kern="1200" dirty="0" smtClean="0"/>
            <a:t>and </a:t>
          </a:r>
          <a:r>
            <a:rPr lang="en-NZ" sz="2000" b="1" kern="1200" dirty="0" smtClean="0"/>
            <a:t>context-specific</a:t>
          </a:r>
          <a:r>
            <a:rPr lang="en-NZ" sz="1800" kern="1200" dirty="0" smtClean="0"/>
            <a:t> HR  </a:t>
          </a:r>
          <a:r>
            <a:rPr lang="en-NZ" sz="1800" kern="1200" dirty="0" smtClean="0"/>
            <a:t>competencies</a:t>
          </a:r>
          <a:br>
            <a:rPr lang="en-NZ" sz="1800" kern="1200" dirty="0" smtClean="0"/>
          </a:br>
          <a:r>
            <a:rPr lang="en-NZ" sz="1800" kern="1200" dirty="0" smtClean="0"/>
            <a:t>for domestic firms and MNEs?</a:t>
          </a:r>
          <a:endParaRPr lang="en-NZ" sz="2100" kern="1200" dirty="0"/>
        </a:p>
      </dsp:txBody>
      <dsp:txXfrm>
        <a:off x="37393" y="36942"/>
        <a:ext cx="8206132" cy="1187366"/>
      </dsp:txXfrm>
    </dsp:sp>
    <dsp:sp modelId="{28CDF20B-3DEA-4385-8FE8-638875C02C59}">
      <dsp:nvSpPr>
        <dsp:cNvPr id="0" name=""/>
        <dsp:cNvSpPr/>
      </dsp:nvSpPr>
      <dsp:spPr>
        <a:xfrm>
          <a:off x="8534" y="1470494"/>
          <a:ext cx="8263850" cy="982235"/>
        </a:xfrm>
        <a:prstGeom prst="roundRect">
          <a:avLst>
            <a:gd name="adj" fmla="val 10000"/>
          </a:avLst>
        </a:prstGeom>
        <a:solidFill>
          <a:schemeClr val="accent1"/>
        </a:solidFill>
        <a:ln w="38100" cap="flat" cmpd="sng" algn="ctr">
          <a:solidFill>
            <a:schemeClr val="lt1"/>
          </a:solidFill>
          <a:prstDash val="solid"/>
        </a:ln>
        <a:effectLst>
          <a:outerShdw blurRad="57150" dist="38100" dir="5400000" algn="ctr" rotWithShape="0">
            <a:schemeClr val="accent1">
              <a:shade val="9000"/>
              <a:alpha val="48000"/>
              <a:satMod val="105000"/>
            </a:scheme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NZ" sz="2000" b="1" kern="1200" dirty="0" smtClean="0"/>
            <a:t>Mixed Method Research Design</a:t>
          </a:r>
          <a:endParaRPr lang="en-NZ" sz="1600" b="1" kern="1200" dirty="0"/>
        </a:p>
      </dsp:txBody>
      <dsp:txXfrm>
        <a:off x="37303" y="1499263"/>
        <a:ext cx="8206312" cy="924697"/>
      </dsp:txXfrm>
    </dsp:sp>
    <dsp:sp modelId="{1ED1E49B-2D77-470B-B57C-828391E81DC4}">
      <dsp:nvSpPr>
        <dsp:cNvPr id="0" name=""/>
        <dsp:cNvSpPr/>
      </dsp:nvSpPr>
      <dsp:spPr>
        <a:xfrm>
          <a:off x="8534" y="2660593"/>
          <a:ext cx="2679588" cy="2162560"/>
        </a:xfrm>
        <a:prstGeom prst="roundRect">
          <a:avLst>
            <a:gd name="adj" fmla="val 10000"/>
          </a:avLst>
        </a:prstGeom>
        <a:solidFill>
          <a:schemeClr val="accent1"/>
        </a:solidFill>
        <a:ln w="38100" cap="flat" cmpd="sng" algn="ctr">
          <a:solidFill>
            <a:schemeClr val="lt1"/>
          </a:solidFill>
          <a:prstDash val="solid"/>
        </a:ln>
        <a:effectLst>
          <a:outerShdw blurRad="57150" dist="38100" dir="5400000" algn="ctr" rotWithShape="0">
            <a:schemeClr val="accent1">
              <a:shade val="9000"/>
              <a:alpha val="48000"/>
              <a:satMod val="105000"/>
            </a:scheme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NZ" sz="2000" b="1" kern="1200" dirty="0" smtClean="0"/>
            <a:t>Phase 1:</a:t>
          </a:r>
          <a:br>
            <a:rPr lang="en-NZ" sz="2000" b="1" kern="1200" dirty="0" smtClean="0"/>
          </a:br>
          <a:r>
            <a:rPr lang="en-NZ" sz="2000" b="1" kern="1200" dirty="0" smtClean="0"/>
            <a:t>Content Analysis</a:t>
          </a:r>
          <a:r>
            <a:rPr lang="en-NZ" sz="2200" b="1" kern="1200" dirty="0" smtClean="0"/>
            <a:t/>
          </a:r>
          <a:br>
            <a:rPr lang="en-NZ" sz="2200" b="1" kern="1200" dirty="0" smtClean="0"/>
          </a:br>
          <a:r>
            <a:rPr lang="en-NZ" sz="2000" b="1" kern="1200" dirty="0" smtClean="0"/>
            <a:t>HR </a:t>
          </a:r>
          <a:r>
            <a:rPr lang="en-NZ" sz="1800" b="1" kern="1200" dirty="0" smtClean="0"/>
            <a:t>Job Descriptions</a:t>
          </a:r>
          <a:endParaRPr lang="en-NZ" sz="2200" b="1" kern="1200" dirty="0"/>
        </a:p>
      </dsp:txBody>
      <dsp:txXfrm>
        <a:off x="71873" y="2723932"/>
        <a:ext cx="2552910" cy="2035882"/>
      </dsp:txXfrm>
    </dsp:sp>
    <dsp:sp modelId="{5634FC72-ED6F-4C51-9754-30A6D6ACE866}">
      <dsp:nvSpPr>
        <dsp:cNvPr id="0" name=""/>
        <dsp:cNvSpPr/>
      </dsp:nvSpPr>
      <dsp:spPr>
        <a:xfrm>
          <a:off x="2800665" y="2660593"/>
          <a:ext cx="2679588" cy="2162560"/>
        </a:xfrm>
        <a:prstGeom prst="roundRect">
          <a:avLst>
            <a:gd name="adj" fmla="val 10000"/>
          </a:avLst>
        </a:prstGeom>
        <a:solidFill>
          <a:schemeClr val="accent1"/>
        </a:solidFill>
        <a:ln w="38100" cap="flat" cmpd="sng" algn="ctr">
          <a:solidFill>
            <a:schemeClr val="lt1"/>
          </a:solidFill>
          <a:prstDash val="solid"/>
        </a:ln>
        <a:effectLst>
          <a:outerShdw blurRad="57150" dist="38100" dir="5400000" algn="ctr" rotWithShape="0">
            <a:schemeClr val="accent1">
              <a:shade val="9000"/>
              <a:alpha val="48000"/>
              <a:satMod val="105000"/>
            </a:scheme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NZ" sz="2000" b="1" kern="1200" dirty="0" smtClean="0"/>
            <a:t>Phase 2:</a:t>
          </a:r>
          <a:br>
            <a:rPr lang="en-NZ" sz="2000" b="1" kern="1200" dirty="0" smtClean="0"/>
          </a:br>
          <a:r>
            <a:rPr lang="en-NZ" sz="1800" b="1" kern="1200" dirty="0" smtClean="0"/>
            <a:t>Concept Mapping</a:t>
          </a:r>
          <a:br>
            <a:rPr lang="en-NZ" sz="1800" b="1" kern="1200" dirty="0" smtClean="0"/>
          </a:br>
          <a:r>
            <a:rPr lang="en-NZ" sz="1800" b="1" kern="1200" dirty="0" smtClean="0"/>
            <a:t>Focus Groups</a:t>
          </a:r>
          <a:endParaRPr lang="en-NZ" sz="2400" b="1" kern="1200" dirty="0"/>
        </a:p>
      </dsp:txBody>
      <dsp:txXfrm>
        <a:off x="2864004" y="2723932"/>
        <a:ext cx="2552910" cy="2035882"/>
      </dsp:txXfrm>
    </dsp:sp>
    <dsp:sp modelId="{71559D24-7E6C-4197-A623-2D9585C7BBC6}">
      <dsp:nvSpPr>
        <dsp:cNvPr id="0" name=""/>
        <dsp:cNvSpPr/>
      </dsp:nvSpPr>
      <dsp:spPr>
        <a:xfrm>
          <a:off x="5592796" y="2660593"/>
          <a:ext cx="2679588" cy="2162560"/>
        </a:xfrm>
        <a:prstGeom prst="roundRect">
          <a:avLst>
            <a:gd name="adj" fmla="val 10000"/>
          </a:avLst>
        </a:prstGeom>
        <a:solidFill>
          <a:schemeClr val="accent1"/>
        </a:solidFill>
        <a:ln w="38100" cap="flat" cmpd="sng" algn="ctr">
          <a:solidFill>
            <a:schemeClr val="lt1"/>
          </a:solidFill>
          <a:prstDash val="solid"/>
        </a:ln>
        <a:effectLst>
          <a:outerShdw blurRad="57150" dist="38100" dir="5400000" algn="ctr" rotWithShape="0">
            <a:schemeClr val="accent1">
              <a:shade val="9000"/>
              <a:alpha val="48000"/>
              <a:satMod val="105000"/>
            </a:scheme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NZ" sz="1800" b="1" kern="1200" dirty="0" smtClean="0"/>
            <a:t>Phase </a:t>
          </a:r>
          <a:r>
            <a:rPr lang="en-NZ" sz="1800" b="1" kern="1200" dirty="0" smtClean="0"/>
            <a:t>3:</a:t>
          </a:r>
          <a:br>
            <a:rPr lang="en-NZ" sz="1800" b="1" kern="1200" dirty="0" smtClean="0"/>
          </a:br>
          <a:r>
            <a:rPr lang="en-NZ" sz="1800" b="1" kern="1200" dirty="0" smtClean="0"/>
            <a:t>Concept Mapping Online Survey</a:t>
          </a:r>
          <a:endParaRPr lang="en-NZ" sz="1800" b="1" kern="1200" dirty="0" smtClean="0"/>
        </a:p>
      </dsp:txBody>
      <dsp:txXfrm>
        <a:off x="5656135" y="2723932"/>
        <a:ext cx="2552910" cy="20358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B7356B-91D7-42EF-8B27-7511C07EAE13}">
      <dsp:nvSpPr>
        <dsp:cNvPr id="0" name=""/>
        <dsp:cNvSpPr/>
      </dsp:nvSpPr>
      <dsp:spPr>
        <a:xfrm>
          <a:off x="0" y="0"/>
          <a:ext cx="6451916" cy="1061397"/>
        </a:xfrm>
        <a:prstGeom prst="roundRect">
          <a:avLst>
            <a:gd name="adj" fmla="val 10000"/>
          </a:avLst>
        </a:prstGeom>
        <a:solidFill>
          <a:schemeClr val="accent1"/>
        </a:solidFill>
        <a:ln w="38100" cap="flat" cmpd="sng" algn="ctr">
          <a:solidFill>
            <a:schemeClr val="lt1"/>
          </a:solidFill>
          <a:prstDash val="solid"/>
        </a:ln>
        <a:effectLst>
          <a:outerShdw blurRad="57150" dist="38100" dir="5400000" algn="ctr" rotWithShape="0">
            <a:schemeClr val="accent1">
              <a:shade val="9000"/>
              <a:alpha val="48000"/>
              <a:satMod val="105000"/>
            </a:scheme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NZ" sz="2000" b="1" kern="1200" dirty="0" smtClean="0"/>
            <a:t>Step 1: Brainstorming Focus Groups</a:t>
          </a:r>
          <a:r>
            <a:rPr lang="en-NZ" sz="2800" b="1" kern="1200" dirty="0" smtClean="0"/>
            <a:t/>
          </a:r>
          <a:br>
            <a:rPr lang="en-NZ" sz="2800" b="1" kern="1200" dirty="0" smtClean="0"/>
          </a:br>
          <a:r>
            <a:rPr lang="en-NZ" sz="1600" kern="1200" dirty="0" smtClean="0"/>
            <a:t>3 focus groups of 8 focus group HR participants + 2 HR experts brainstormed a list of 44 HR competencies</a:t>
          </a:r>
          <a:endParaRPr lang="en-NZ" sz="1800" kern="1200" dirty="0"/>
        </a:p>
      </dsp:txBody>
      <dsp:txXfrm>
        <a:off x="31087" y="31087"/>
        <a:ext cx="5216898" cy="999223"/>
      </dsp:txXfrm>
    </dsp:sp>
    <dsp:sp modelId="{98F71C08-124B-4522-B219-C9E4DA914496}">
      <dsp:nvSpPr>
        <dsp:cNvPr id="0" name=""/>
        <dsp:cNvSpPr/>
      </dsp:nvSpPr>
      <dsp:spPr>
        <a:xfrm>
          <a:off x="540348" y="1254379"/>
          <a:ext cx="6451916" cy="1061397"/>
        </a:xfrm>
        <a:prstGeom prst="roundRect">
          <a:avLst>
            <a:gd name="adj" fmla="val 10000"/>
          </a:avLst>
        </a:prstGeom>
        <a:solidFill>
          <a:schemeClr val="accent1"/>
        </a:solidFill>
        <a:ln w="38100" cap="flat" cmpd="sng" algn="ctr">
          <a:solidFill>
            <a:schemeClr val="lt1"/>
          </a:solidFill>
          <a:prstDash val="solid"/>
        </a:ln>
        <a:effectLst>
          <a:outerShdw blurRad="57150" dist="38100" dir="5400000" algn="ctr" rotWithShape="0">
            <a:schemeClr val="accent1">
              <a:shade val="9000"/>
              <a:alpha val="48000"/>
              <a:satMod val="105000"/>
            </a:scheme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NZ" sz="2000" b="1" kern="1200" dirty="0" smtClean="0"/>
            <a:t>Step 2: Concept Mapping Online Survey</a:t>
          </a:r>
        </a:p>
        <a:p>
          <a:pPr lvl="0" algn="l" defTabSz="889000">
            <a:lnSpc>
              <a:spcPct val="90000"/>
            </a:lnSpc>
            <a:spcBef>
              <a:spcPct val="0"/>
            </a:spcBef>
            <a:spcAft>
              <a:spcPct val="35000"/>
            </a:spcAft>
          </a:pPr>
          <a:r>
            <a:rPr lang="en-NZ" sz="1600" kern="1200" dirty="0" smtClean="0"/>
            <a:t>63 New Zealand HR practitioners sorted and rated the HR competencies</a:t>
          </a:r>
          <a:endParaRPr lang="en-NZ" sz="1800" kern="1200" dirty="0"/>
        </a:p>
      </dsp:txBody>
      <dsp:txXfrm>
        <a:off x="571435" y="1285466"/>
        <a:ext cx="5159486" cy="999223"/>
      </dsp:txXfrm>
    </dsp:sp>
    <dsp:sp modelId="{E470AA1A-C234-46A7-88B8-9E7749754411}">
      <dsp:nvSpPr>
        <dsp:cNvPr id="0" name=""/>
        <dsp:cNvSpPr/>
      </dsp:nvSpPr>
      <dsp:spPr>
        <a:xfrm>
          <a:off x="1072631" y="2508758"/>
          <a:ext cx="6451916" cy="1061397"/>
        </a:xfrm>
        <a:prstGeom prst="roundRect">
          <a:avLst>
            <a:gd name="adj" fmla="val 10000"/>
          </a:avLst>
        </a:prstGeom>
        <a:solidFill>
          <a:schemeClr val="accent1"/>
        </a:solidFill>
        <a:ln w="38100" cap="flat" cmpd="sng" algn="ctr">
          <a:solidFill>
            <a:schemeClr val="lt1"/>
          </a:solidFill>
          <a:prstDash val="solid"/>
        </a:ln>
        <a:effectLst>
          <a:outerShdw blurRad="57150" dist="38100" dir="5400000" algn="ctr" rotWithShape="0">
            <a:schemeClr val="accent1">
              <a:shade val="9000"/>
              <a:alpha val="48000"/>
              <a:satMod val="105000"/>
            </a:scheme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NZ" sz="2000" b="1" kern="1200" dirty="0" smtClean="0"/>
            <a:t>Step 3: Concept Mapping Analysis</a:t>
          </a:r>
          <a:r>
            <a:rPr lang="en-NZ" sz="2000" kern="1200" dirty="0" smtClean="0"/>
            <a:t/>
          </a:r>
          <a:br>
            <a:rPr lang="en-NZ" sz="2000" kern="1200" dirty="0" smtClean="0"/>
          </a:br>
          <a:r>
            <a:rPr lang="en-NZ" sz="1600" kern="1200" dirty="0" smtClean="0"/>
            <a:t>Concept System software was used to produce concept maps</a:t>
          </a:r>
          <a:endParaRPr lang="en-NZ" sz="1800" kern="1200" dirty="0"/>
        </a:p>
      </dsp:txBody>
      <dsp:txXfrm>
        <a:off x="1103718" y="2539845"/>
        <a:ext cx="5167551" cy="999223"/>
      </dsp:txXfrm>
    </dsp:sp>
    <dsp:sp modelId="{313C5B1C-938D-4F10-BA0C-BC49DAD3C901}">
      <dsp:nvSpPr>
        <dsp:cNvPr id="0" name=""/>
        <dsp:cNvSpPr/>
      </dsp:nvSpPr>
      <dsp:spPr>
        <a:xfrm>
          <a:off x="1612979" y="3763138"/>
          <a:ext cx="6451916" cy="1061397"/>
        </a:xfrm>
        <a:prstGeom prst="roundRect">
          <a:avLst>
            <a:gd name="adj" fmla="val 10000"/>
          </a:avLst>
        </a:prstGeom>
        <a:solidFill>
          <a:schemeClr val="accent1"/>
        </a:solidFill>
        <a:ln w="38100" cap="flat" cmpd="sng" algn="ctr">
          <a:solidFill>
            <a:schemeClr val="lt1"/>
          </a:solidFill>
          <a:prstDash val="solid"/>
        </a:ln>
        <a:effectLst>
          <a:outerShdw blurRad="57150" dist="38100" dir="5400000" algn="ctr" rotWithShape="0">
            <a:schemeClr val="accent1">
              <a:shade val="9000"/>
              <a:alpha val="48000"/>
              <a:satMod val="105000"/>
            </a:scheme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NZ" sz="2000" b="1" kern="1200" dirty="0" smtClean="0"/>
            <a:t>Step 4: Interpretation of Concept Maps</a:t>
          </a:r>
          <a:br>
            <a:rPr lang="en-NZ" sz="2000" b="1" kern="1200" dirty="0" smtClean="0"/>
          </a:br>
          <a:r>
            <a:rPr lang="en-NZ" sz="1600" kern="1200" dirty="0"/>
            <a:t>Researcher reviewed groupings and names of the clusters</a:t>
          </a:r>
          <a:endParaRPr lang="en-NZ" sz="1800" kern="1200" dirty="0"/>
        </a:p>
      </dsp:txBody>
      <dsp:txXfrm>
        <a:off x="1644066" y="3794225"/>
        <a:ext cx="5159486" cy="999223"/>
      </dsp:txXfrm>
    </dsp:sp>
    <dsp:sp modelId="{5D5A3DC9-749B-49CC-AE9A-E5D5FEC3D0AC}">
      <dsp:nvSpPr>
        <dsp:cNvPr id="0" name=""/>
        <dsp:cNvSpPr/>
      </dsp:nvSpPr>
      <dsp:spPr>
        <a:xfrm>
          <a:off x="5762008" y="812934"/>
          <a:ext cx="689908" cy="689908"/>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NZ" sz="3600" kern="1200"/>
        </a:p>
      </dsp:txBody>
      <dsp:txXfrm>
        <a:off x="5917237" y="812934"/>
        <a:ext cx="379450" cy="519156"/>
      </dsp:txXfrm>
    </dsp:sp>
    <dsp:sp modelId="{0A4B8AF6-265D-4F0B-87D8-7305051B9DF6}">
      <dsp:nvSpPr>
        <dsp:cNvPr id="0" name=""/>
        <dsp:cNvSpPr/>
      </dsp:nvSpPr>
      <dsp:spPr>
        <a:xfrm>
          <a:off x="6302356" y="2067313"/>
          <a:ext cx="689908" cy="689908"/>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NZ" sz="3600" kern="1200"/>
        </a:p>
      </dsp:txBody>
      <dsp:txXfrm>
        <a:off x="6457585" y="2067313"/>
        <a:ext cx="379450" cy="519156"/>
      </dsp:txXfrm>
    </dsp:sp>
    <dsp:sp modelId="{68144B24-A484-4EA5-9965-F3F30473D1E8}">
      <dsp:nvSpPr>
        <dsp:cNvPr id="0" name=""/>
        <dsp:cNvSpPr/>
      </dsp:nvSpPr>
      <dsp:spPr>
        <a:xfrm>
          <a:off x="6834639" y="3321693"/>
          <a:ext cx="689908" cy="689908"/>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NZ" sz="3600" kern="1200"/>
        </a:p>
      </dsp:txBody>
      <dsp:txXfrm>
        <a:off x="6989868" y="3321693"/>
        <a:ext cx="379450" cy="51915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D72C8E1-CF95-4598-9175-6F313794CB2F}" type="datetimeFigureOut">
              <a:rPr lang="en-NZ" smtClean="0"/>
              <a:t>28/07/2014</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0803A2-84B8-443D-8EA5-6E3AF536E63E}" type="slidenum">
              <a:rPr lang="en-NZ" smtClean="0"/>
              <a:t>‹#›</a:t>
            </a:fld>
            <a:endParaRPr lang="en-NZ"/>
          </a:p>
        </p:txBody>
      </p:sp>
    </p:spTree>
    <p:extLst>
      <p:ext uri="{BB962C8B-B14F-4D97-AF65-F5344CB8AC3E}">
        <p14:creationId xmlns:p14="http://schemas.microsoft.com/office/powerpoint/2010/main" val="32037948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_ENREF_38"/><Relationship Id="rId7" Type="http://schemas.openxmlformats.org/officeDocument/2006/relationships/hyperlink" Target="#_ENREF_31"/><Relationship Id="rId2" Type="http://schemas.openxmlformats.org/officeDocument/2006/relationships/slide" Target="../slides/slide12.xml"/><Relationship Id="rId1" Type="http://schemas.openxmlformats.org/officeDocument/2006/relationships/notesMaster" Target="../notesMasters/notesMaster1.xml"/><Relationship Id="rId6" Type="http://schemas.openxmlformats.org/officeDocument/2006/relationships/hyperlink" Target="#_ENREF_83"/><Relationship Id="rId5" Type="http://schemas.openxmlformats.org/officeDocument/2006/relationships/hyperlink" Target="#_ENREF_9"/><Relationship Id="rId4" Type="http://schemas.openxmlformats.org/officeDocument/2006/relationships/hyperlink" Target="#_ENREF_59"/></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8" Type="http://schemas.openxmlformats.org/officeDocument/2006/relationships/hyperlink" Target="#_ENREF_8"/><Relationship Id="rId3" Type="http://schemas.openxmlformats.org/officeDocument/2006/relationships/hyperlink" Target="#_ENREF_3"/><Relationship Id="rId7" Type="http://schemas.openxmlformats.org/officeDocument/2006/relationships/hyperlink" Target="#_ENREF_76"/><Relationship Id="rId2" Type="http://schemas.openxmlformats.org/officeDocument/2006/relationships/slide" Target="../slides/slide7.xml"/><Relationship Id="rId1" Type="http://schemas.openxmlformats.org/officeDocument/2006/relationships/notesMaster" Target="../notesMasters/notesMaster1.xml"/><Relationship Id="rId6" Type="http://schemas.openxmlformats.org/officeDocument/2006/relationships/hyperlink" Target="#_ENREF_60"/><Relationship Id="rId5" Type="http://schemas.openxmlformats.org/officeDocument/2006/relationships/hyperlink" Target="#_ENREF_81"/><Relationship Id="rId4" Type="http://schemas.openxmlformats.org/officeDocument/2006/relationships/hyperlink" Target="#_ENREF_61"/><Relationship Id="rId9" Type="http://schemas.openxmlformats.org/officeDocument/2006/relationships/hyperlink" Target="#_ENREF_66"/></Relationships>
</file>

<file path=ppt/notesSlides/_rels/notesSlide7.xml.rels><?xml version="1.0" encoding="UTF-8" standalone="yes"?>
<Relationships xmlns="http://schemas.openxmlformats.org/package/2006/relationships"><Relationship Id="rId8" Type="http://schemas.openxmlformats.org/officeDocument/2006/relationships/hyperlink" Target="#_ENREF_26"/><Relationship Id="rId3" Type="http://schemas.openxmlformats.org/officeDocument/2006/relationships/hyperlink" Target="#_ENREF_12"/><Relationship Id="rId7" Type="http://schemas.openxmlformats.org/officeDocument/2006/relationships/hyperlink" Target="#_ENREF_25"/><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_ENREF_66"/><Relationship Id="rId11" Type="http://schemas.openxmlformats.org/officeDocument/2006/relationships/hyperlink" Target="#_ENREF_28"/><Relationship Id="rId5" Type="http://schemas.openxmlformats.org/officeDocument/2006/relationships/hyperlink" Target="#_ENREF_8"/><Relationship Id="rId10" Type="http://schemas.openxmlformats.org/officeDocument/2006/relationships/hyperlink" Target="#_ENREF_27"/><Relationship Id="rId4" Type="http://schemas.openxmlformats.org/officeDocument/2006/relationships/hyperlink" Target="#_ENREF_24"/><Relationship Id="rId9" Type="http://schemas.openxmlformats.org/officeDocument/2006/relationships/hyperlink" Target="#_ENREF_2"/></Relationships>
</file>

<file path=ppt/notesSlides/_rels/notesSlide8.xml.rels><?xml version="1.0" encoding="UTF-8" standalone="yes"?>
<Relationships xmlns="http://schemas.openxmlformats.org/package/2006/relationships"><Relationship Id="rId3" Type="http://schemas.openxmlformats.org/officeDocument/2006/relationships/hyperlink" Target="#_ENREF_5"/><Relationship Id="rId2" Type="http://schemas.openxmlformats.org/officeDocument/2006/relationships/slide" Target="../slides/slide9.xml"/><Relationship Id="rId1" Type="http://schemas.openxmlformats.org/officeDocument/2006/relationships/notesMaster" Target="../notesMasters/notesMaster1.xml"/><Relationship Id="rId5" Type="http://schemas.openxmlformats.org/officeDocument/2006/relationships/hyperlink" Target="#_ENREF_65"/><Relationship Id="rId4" Type="http://schemas.openxmlformats.org/officeDocument/2006/relationships/hyperlink" Target="#_ENREF_50"/></Relationships>
</file>

<file path=ppt/notesSlides/_rels/notesSlide9.xml.rels><?xml version="1.0" encoding="UTF-8" standalone="yes"?>
<Relationships xmlns="http://schemas.openxmlformats.org/package/2006/relationships"><Relationship Id="rId8" Type="http://schemas.openxmlformats.org/officeDocument/2006/relationships/hyperlink" Target="#_ENREF_16"/><Relationship Id="rId13" Type="http://schemas.openxmlformats.org/officeDocument/2006/relationships/hyperlink" Target="#_ENREF_22"/><Relationship Id="rId18" Type="http://schemas.openxmlformats.org/officeDocument/2006/relationships/hyperlink" Target="#_ENREF_3"/><Relationship Id="rId3" Type="http://schemas.openxmlformats.org/officeDocument/2006/relationships/hyperlink" Target="#_ENREF_6"/><Relationship Id="rId7" Type="http://schemas.openxmlformats.org/officeDocument/2006/relationships/hyperlink" Target="#_ENREF_64"/><Relationship Id="rId12" Type="http://schemas.openxmlformats.org/officeDocument/2006/relationships/hyperlink" Target="#_ENREF_35"/><Relationship Id="rId17" Type="http://schemas.openxmlformats.org/officeDocument/2006/relationships/hyperlink" Target="#_ENREF_48"/><Relationship Id="rId2" Type="http://schemas.openxmlformats.org/officeDocument/2006/relationships/slide" Target="../slides/slide10.xml"/><Relationship Id="rId16" Type="http://schemas.openxmlformats.org/officeDocument/2006/relationships/hyperlink" Target="#_ENREF_43"/><Relationship Id="rId20" Type="http://schemas.openxmlformats.org/officeDocument/2006/relationships/hyperlink" Target="#_ENREF_73"/><Relationship Id="rId1" Type="http://schemas.openxmlformats.org/officeDocument/2006/relationships/notesMaster" Target="../notesMasters/notesMaster1.xml"/><Relationship Id="rId6" Type="http://schemas.openxmlformats.org/officeDocument/2006/relationships/hyperlink" Target="#_ENREF_49"/><Relationship Id="rId11" Type="http://schemas.openxmlformats.org/officeDocument/2006/relationships/hyperlink" Target="#_ENREF_32"/><Relationship Id="rId5" Type="http://schemas.openxmlformats.org/officeDocument/2006/relationships/hyperlink" Target="#_ENREF_33"/><Relationship Id="rId15" Type="http://schemas.openxmlformats.org/officeDocument/2006/relationships/hyperlink" Target="#_ENREF_29"/><Relationship Id="rId10" Type="http://schemas.openxmlformats.org/officeDocument/2006/relationships/hyperlink" Target="#_ENREF_30"/><Relationship Id="rId19" Type="http://schemas.openxmlformats.org/officeDocument/2006/relationships/hyperlink" Target="#_ENREF_15"/><Relationship Id="rId4" Type="http://schemas.openxmlformats.org/officeDocument/2006/relationships/hyperlink" Target="#_ENREF_66"/><Relationship Id="rId9" Type="http://schemas.openxmlformats.org/officeDocument/2006/relationships/hyperlink" Target="#_ENREF_80"/><Relationship Id="rId14" Type="http://schemas.openxmlformats.org/officeDocument/2006/relationships/hyperlink" Target="#_ENREF_47"/></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Research aim</a:t>
            </a:r>
            <a:r>
              <a:rPr lang="en-NZ" baseline="0" dirty="0" smtClean="0"/>
              <a:t> – focuses on identifying similarities and differences in HR competency requirements from the perspective of HR practitioners</a:t>
            </a:r>
            <a:endParaRPr lang="en-NZ" dirty="0" smtClean="0"/>
          </a:p>
          <a:p>
            <a:endParaRPr lang="en-NZ" dirty="0" smtClean="0"/>
          </a:p>
          <a:p>
            <a:endParaRPr lang="en-NZ" dirty="0" smtClean="0"/>
          </a:p>
        </p:txBody>
      </p:sp>
      <p:sp>
        <p:nvSpPr>
          <p:cNvPr id="4" name="Slide Number Placeholder 3"/>
          <p:cNvSpPr>
            <a:spLocks noGrp="1"/>
          </p:cNvSpPr>
          <p:nvPr>
            <p:ph type="sldNum" sz="quarter" idx="10"/>
          </p:nvPr>
        </p:nvSpPr>
        <p:spPr/>
        <p:txBody>
          <a:bodyPr/>
          <a:lstStyle/>
          <a:p>
            <a:fld id="{740803A2-84B8-443D-8EA5-6E3AF536E63E}" type="slidenum">
              <a:rPr lang="en-NZ" smtClean="0"/>
              <a:t>2</a:t>
            </a:fld>
            <a:endParaRPr lang="en-NZ"/>
          </a:p>
        </p:txBody>
      </p:sp>
    </p:spTree>
    <p:extLst>
      <p:ext uri="{BB962C8B-B14F-4D97-AF65-F5344CB8AC3E}">
        <p14:creationId xmlns:p14="http://schemas.microsoft.com/office/powerpoint/2010/main" val="27767880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kern="1200" dirty="0" smtClean="0">
                <a:solidFill>
                  <a:schemeClr val="tx1"/>
                </a:solidFill>
                <a:effectLst/>
                <a:latin typeface="+mn-lt"/>
                <a:ea typeface="+mn-ea"/>
                <a:cs typeface="+mn-cs"/>
              </a:rPr>
              <a:t>Practical Implications for the selection and development of HR practitioners:</a:t>
            </a:r>
          </a:p>
          <a:p>
            <a:pPr marL="228600" indent="-228600">
              <a:buAutoNum type="arabicPeriod"/>
            </a:pPr>
            <a:r>
              <a:rPr lang="en-NZ" sz="1200" kern="1200" dirty="0" smtClean="0">
                <a:solidFill>
                  <a:schemeClr val="tx1"/>
                </a:solidFill>
                <a:effectLst/>
                <a:latin typeface="+mn-lt"/>
                <a:ea typeface="+mn-ea"/>
                <a:cs typeface="+mn-cs"/>
              </a:rPr>
              <a:t>HR Acumen as the most highly context-specific HR competencies - certain types of organisations, such as domestic firms and domestically-based MNEs, are still highly dependent on HR generalist knowledge for effective performance in human resources. This finding paints a positive picture for competent HR practitioners for entering into overseas-based MNEs.</a:t>
            </a:r>
          </a:p>
          <a:p>
            <a:pPr marL="228600" indent="-228600">
              <a:buAutoNum type="arabicPeriod"/>
            </a:pPr>
            <a:r>
              <a:rPr lang="en-NZ" sz="1200" kern="1200" dirty="0" smtClean="0">
                <a:solidFill>
                  <a:schemeClr val="tx1"/>
                </a:solidFill>
                <a:effectLst/>
                <a:latin typeface="+mn-lt"/>
                <a:ea typeface="+mn-ea"/>
                <a:cs typeface="+mn-cs"/>
              </a:rPr>
              <a:t>Although Systems and Technology competencies (e.g., process improvement, organisation &amp; administration), in general, are not important differentiators between domestic firms and MNEs, there is clear evidence MNEs make stronger use of knowledge in HR technology than domestic firms. Therefore, we recommend HR practitioners who are interested in moving into MNEs develop strong HR technology competency.</a:t>
            </a:r>
          </a:p>
          <a:p>
            <a:pPr marL="228600" indent="-228600">
              <a:buAutoNum type="arabicPeriod"/>
            </a:pPr>
            <a:r>
              <a:rPr lang="en-NZ" sz="1200" kern="1200" dirty="0" smtClean="0">
                <a:solidFill>
                  <a:schemeClr val="tx1"/>
                </a:solidFill>
                <a:effectLst/>
                <a:latin typeface="+mn-lt"/>
                <a:ea typeface="+mn-ea"/>
                <a:cs typeface="+mn-cs"/>
              </a:rPr>
              <a:t>Leadership and Relationship Building and Self-Belief and Social Factors were reported as high relevant to both domestic firms and MNEs. Therefore, we recommend domestic firms and MNEs target at these competencies when selecting and developing HR practitioners. Also, tertiary</a:t>
            </a:r>
            <a:r>
              <a:rPr lang="en-NZ" sz="1200" kern="1200" baseline="0" dirty="0" smtClean="0">
                <a:solidFill>
                  <a:schemeClr val="tx1"/>
                </a:solidFill>
                <a:effectLst/>
                <a:latin typeface="+mn-lt"/>
                <a:ea typeface="+mn-ea"/>
                <a:cs typeface="+mn-cs"/>
              </a:rPr>
              <a:t> institutions should encourage HRM students to develop Leadership &amp; Relationship Building and Self-Belief &amp; Social Factors through the use of group assessments (e.g., group project, presentation, peer evaluation, aimed at developing self-confidence, communication, interpersonal and conflict resolution skills). </a:t>
            </a:r>
            <a:r>
              <a:rPr lang="en-NZ" sz="1200" kern="1200" dirty="0" smtClean="0">
                <a:solidFill>
                  <a:schemeClr val="tx1"/>
                </a:solidFill>
                <a:effectLst/>
                <a:latin typeface="+mn-lt"/>
                <a:ea typeface="+mn-ea"/>
                <a:cs typeface="+mn-cs"/>
              </a:rPr>
              <a:t>HR professional bodies should also emphasise the importance of self-awareness and employee-related competencies in development programmes for HR practitioners.</a:t>
            </a:r>
          </a:p>
        </p:txBody>
      </p:sp>
      <p:sp>
        <p:nvSpPr>
          <p:cNvPr id="4" name="Slide Number Placeholder 3"/>
          <p:cNvSpPr>
            <a:spLocks noGrp="1"/>
          </p:cNvSpPr>
          <p:nvPr>
            <p:ph type="sldNum" sz="quarter" idx="10"/>
          </p:nvPr>
        </p:nvSpPr>
        <p:spPr/>
        <p:txBody>
          <a:bodyPr/>
          <a:lstStyle/>
          <a:p>
            <a:fld id="{740803A2-84B8-443D-8EA5-6E3AF536E63E}" type="slidenum">
              <a:rPr lang="en-NZ" smtClean="0"/>
              <a:t>11</a:t>
            </a:fld>
            <a:endParaRPr lang="en-NZ"/>
          </a:p>
        </p:txBody>
      </p:sp>
    </p:spTree>
    <p:extLst>
      <p:ext uri="{BB962C8B-B14F-4D97-AF65-F5344CB8AC3E}">
        <p14:creationId xmlns:p14="http://schemas.microsoft.com/office/powerpoint/2010/main" val="6023987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kern="1200" dirty="0" smtClean="0">
                <a:solidFill>
                  <a:schemeClr val="tx1"/>
                </a:solidFill>
                <a:effectLst/>
                <a:latin typeface="+mn-lt"/>
                <a:ea typeface="+mn-ea"/>
                <a:cs typeface="+mn-cs"/>
              </a:rPr>
              <a:t>This study has several limitations which need addressing in future research. First, the concept mapping results were based on HR practitioners’ perceptions only, rather than multiple stakeholder perspectives (</a:t>
            </a:r>
            <a:r>
              <a:rPr lang="en-NZ" sz="1200" u="none" strike="noStrike" kern="1200" dirty="0" smtClean="0">
                <a:solidFill>
                  <a:schemeClr val="tx1"/>
                </a:solidFill>
                <a:effectLst/>
                <a:latin typeface="+mn-lt"/>
                <a:ea typeface="+mn-ea"/>
                <a:cs typeface="+mn-cs"/>
                <a:hlinkClick r:id="rId3" action="ppaction://hlinkfile" tooltip="Han, 2006 #9"/>
              </a:rPr>
              <a:t>Han, Chou, Chao, &amp; Wright, 2006</a:t>
            </a:r>
            <a:r>
              <a:rPr lang="en-NZ" sz="1200" kern="1200" dirty="0" smtClean="0">
                <a:solidFill>
                  <a:schemeClr val="tx1"/>
                </a:solidFill>
                <a:effectLst/>
                <a:latin typeface="+mn-lt"/>
                <a:ea typeface="+mn-ea"/>
                <a:cs typeface="+mn-cs"/>
              </a:rPr>
              <a:t>; </a:t>
            </a:r>
            <a:r>
              <a:rPr lang="en-NZ" sz="1200" u="none" strike="noStrike" kern="1200" dirty="0" smtClean="0">
                <a:solidFill>
                  <a:schemeClr val="tx1"/>
                </a:solidFill>
                <a:effectLst/>
                <a:latin typeface="+mn-lt"/>
                <a:ea typeface="+mn-ea"/>
                <a:cs typeface="+mn-cs"/>
                <a:hlinkClick r:id="rId4" action="ppaction://hlinkfile" tooltip="Selmer, 2004 #98"/>
              </a:rPr>
              <a:t>Selmer &amp; Chiu, 2004</a:t>
            </a:r>
            <a:r>
              <a:rPr lang="en-NZ" sz="1200" kern="1200" dirty="0" smtClean="0">
                <a:solidFill>
                  <a:schemeClr val="tx1"/>
                </a:solidFill>
                <a:effectLst/>
                <a:latin typeface="+mn-lt"/>
                <a:ea typeface="+mn-ea"/>
                <a:cs typeface="+mn-cs"/>
              </a:rPr>
              <a:t>). This may have provided a distorted picture of HR competency requirements as HR practitioners may have exaggerated the importance of specific HR competencies or their roles within their organisations due to self-interest bias (</a:t>
            </a:r>
            <a:r>
              <a:rPr lang="en-NZ" sz="1200" u="none" strike="noStrike" kern="1200" dirty="0" err="1" smtClean="0">
                <a:solidFill>
                  <a:schemeClr val="tx1"/>
                </a:solidFill>
                <a:effectLst/>
                <a:latin typeface="+mn-lt"/>
                <a:ea typeface="+mn-ea"/>
                <a:cs typeface="+mn-cs"/>
                <a:hlinkClick r:id="rId5" action="ppaction://hlinkfile" tooltip="Boselie, 2005 #2"/>
              </a:rPr>
              <a:t>Boselie</a:t>
            </a:r>
            <a:r>
              <a:rPr lang="en-NZ" sz="1200" u="none" strike="noStrike" kern="1200" dirty="0" smtClean="0">
                <a:solidFill>
                  <a:schemeClr val="tx1"/>
                </a:solidFill>
                <a:effectLst/>
                <a:latin typeface="+mn-lt"/>
                <a:ea typeface="+mn-ea"/>
                <a:cs typeface="+mn-cs"/>
                <a:hlinkClick r:id="rId5" action="ppaction://hlinkfile" tooltip="Boselie, 2005 #2"/>
              </a:rPr>
              <a:t> &amp; </a:t>
            </a:r>
            <a:r>
              <a:rPr lang="en-NZ" sz="1200" u="none" strike="noStrike" kern="1200" dirty="0" err="1" smtClean="0">
                <a:solidFill>
                  <a:schemeClr val="tx1"/>
                </a:solidFill>
                <a:effectLst/>
                <a:latin typeface="+mn-lt"/>
                <a:ea typeface="+mn-ea"/>
                <a:cs typeface="+mn-cs"/>
                <a:hlinkClick r:id="rId5" action="ppaction://hlinkfile" tooltip="Boselie, 2005 #2"/>
              </a:rPr>
              <a:t>Paauwe</a:t>
            </a:r>
            <a:r>
              <a:rPr lang="en-NZ" sz="1200" u="none" strike="noStrike" kern="1200" dirty="0" smtClean="0">
                <a:solidFill>
                  <a:schemeClr val="tx1"/>
                </a:solidFill>
                <a:effectLst/>
                <a:latin typeface="+mn-lt"/>
                <a:ea typeface="+mn-ea"/>
                <a:cs typeface="+mn-cs"/>
                <a:hlinkClick r:id="rId5" action="ppaction://hlinkfile" tooltip="Boselie, 2005 #2"/>
              </a:rPr>
              <a:t>, 2005</a:t>
            </a:r>
            <a:r>
              <a:rPr lang="en-NZ" sz="1200" kern="1200" dirty="0" smtClean="0">
                <a:solidFill>
                  <a:schemeClr val="tx1"/>
                </a:solidFill>
                <a:effectLst/>
                <a:latin typeface="+mn-lt"/>
                <a:ea typeface="+mn-ea"/>
                <a:cs typeface="+mn-cs"/>
              </a:rPr>
              <a:t>; </a:t>
            </a:r>
            <a:r>
              <a:rPr lang="en-NZ" sz="1200" u="none" strike="noStrike" kern="1200" dirty="0" smtClean="0">
                <a:solidFill>
                  <a:schemeClr val="tx1"/>
                </a:solidFill>
                <a:effectLst/>
                <a:latin typeface="+mn-lt"/>
                <a:ea typeface="+mn-ea"/>
                <a:cs typeface="+mn-cs"/>
                <a:hlinkClick r:id="rId6" action="ppaction://hlinkfile" tooltip="Wright, 2001 #88"/>
              </a:rPr>
              <a:t>Wright et al., 2001</a:t>
            </a:r>
            <a:r>
              <a:rPr lang="en-NZ" sz="1200" kern="1200" dirty="0" smtClean="0">
                <a:solidFill>
                  <a:schemeClr val="tx1"/>
                </a:solidFill>
                <a:effectLst/>
                <a:latin typeface="+mn-lt"/>
                <a:ea typeface="+mn-ea"/>
                <a:cs typeface="+mn-cs"/>
              </a:rPr>
              <a:t>). Future research should include the opinions of other stakeholders, for example, line managers, employees and trade unions. As Graham and Tarbell (</a:t>
            </a:r>
            <a:r>
              <a:rPr lang="en-NZ" sz="1200" u="none" strike="noStrike" kern="1200" dirty="0" smtClean="0">
                <a:solidFill>
                  <a:schemeClr val="tx1"/>
                </a:solidFill>
                <a:effectLst/>
                <a:latin typeface="+mn-lt"/>
                <a:ea typeface="+mn-ea"/>
                <a:cs typeface="+mn-cs"/>
                <a:hlinkClick r:id="rId7" action="ppaction://hlinkfile" tooltip="Graham, 2006 #7"/>
              </a:rPr>
              <a:t>2006</a:t>
            </a:r>
            <a:r>
              <a:rPr lang="en-NZ" sz="1200" kern="1200" dirty="0" smtClean="0">
                <a:solidFill>
                  <a:schemeClr val="tx1"/>
                </a:solidFill>
                <a:effectLst/>
                <a:latin typeface="+mn-lt"/>
                <a:ea typeface="+mn-ea"/>
                <a:cs typeface="+mn-cs"/>
              </a:rPr>
              <a:t>) and Han et al. (</a:t>
            </a:r>
            <a:r>
              <a:rPr lang="en-NZ" sz="1200" u="none" strike="noStrike" kern="1200" dirty="0" smtClean="0">
                <a:solidFill>
                  <a:schemeClr val="tx1"/>
                </a:solidFill>
                <a:effectLst/>
                <a:latin typeface="+mn-lt"/>
                <a:ea typeface="+mn-ea"/>
                <a:cs typeface="+mn-cs"/>
                <a:hlinkClick r:id="rId3" action="ppaction://hlinkfile" tooltip="Han, 2006 #9"/>
              </a:rPr>
              <a:t>2006</a:t>
            </a:r>
            <a:r>
              <a:rPr lang="en-NZ" sz="1200" kern="1200" dirty="0" smtClean="0">
                <a:solidFill>
                  <a:schemeClr val="tx1"/>
                </a:solidFill>
                <a:effectLst/>
                <a:latin typeface="+mn-lt"/>
                <a:ea typeface="+mn-ea"/>
                <a:cs typeface="+mn-cs"/>
              </a:rPr>
              <a:t>) argue, employees and line managers have different views from senior managers on what characterises an effective or reputable HR function given their divergent interests in the organisations.</a:t>
            </a:r>
          </a:p>
          <a:p>
            <a:r>
              <a:rPr lang="en-NZ" sz="1200" kern="1200" dirty="0" smtClean="0">
                <a:solidFill>
                  <a:schemeClr val="tx1"/>
                </a:solidFill>
                <a:effectLst/>
                <a:latin typeface="+mn-lt"/>
                <a:ea typeface="+mn-ea"/>
                <a:cs typeface="+mn-cs"/>
              </a:rPr>
              <a:t>In addition, though the findings of this study confirm the contextual nature of HR competencies, the focus is on the comparison between domestic firms and MNEs. More examination is needed to understand whether there are variations within a single MNE or across MNEs from different nationalities. For instance, it may be particularly interesting to compare the HR competency requirements between the parent company and subsidiaries of a MNE. Future research should also examine whether HR competency requirements between domestic firms and overseas-based MNEs is compounded by firm size in terms of number of employees.</a:t>
            </a:r>
          </a:p>
          <a:p>
            <a:endParaRPr lang="en-NZ" dirty="0"/>
          </a:p>
        </p:txBody>
      </p:sp>
      <p:sp>
        <p:nvSpPr>
          <p:cNvPr id="4" name="Slide Number Placeholder 3"/>
          <p:cNvSpPr>
            <a:spLocks noGrp="1"/>
          </p:cNvSpPr>
          <p:nvPr>
            <p:ph type="sldNum" sz="quarter" idx="10"/>
          </p:nvPr>
        </p:nvSpPr>
        <p:spPr/>
        <p:txBody>
          <a:bodyPr/>
          <a:lstStyle/>
          <a:p>
            <a:fld id="{740803A2-84B8-443D-8EA5-6E3AF536E63E}" type="slidenum">
              <a:rPr lang="en-NZ" smtClean="0"/>
              <a:t>12</a:t>
            </a:fld>
            <a:endParaRPr lang="en-NZ"/>
          </a:p>
        </p:txBody>
      </p:sp>
    </p:spTree>
    <p:extLst>
      <p:ext uri="{BB962C8B-B14F-4D97-AF65-F5344CB8AC3E}">
        <p14:creationId xmlns:p14="http://schemas.microsoft.com/office/powerpoint/2010/main" val="9481044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Overseas-based MNEs are more likely to promote a strategically focussed HR department  and standardisation of HRM practices due to:</a:t>
            </a:r>
          </a:p>
          <a:p>
            <a:r>
              <a:rPr lang="en-NZ" dirty="0" smtClean="0"/>
              <a:t>Exposure to fluctuations in the global market</a:t>
            </a:r>
          </a:p>
          <a:p>
            <a:r>
              <a:rPr lang="en-NZ" dirty="0" smtClean="0"/>
              <a:t>Larger customer base and interaction with government and local communities of multiple countries</a:t>
            </a:r>
          </a:p>
          <a:p>
            <a:r>
              <a:rPr lang="en-NZ" dirty="0" smtClean="0"/>
              <a:t>Competitive strength in internally shared learning</a:t>
            </a:r>
          </a:p>
          <a:p>
            <a:r>
              <a:rPr lang="en-NZ" dirty="0" smtClean="0"/>
              <a:t>Tendency to use shared service centres and international HRIS to maintain central control and coordination of global HRM policies</a:t>
            </a:r>
          </a:p>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And that the HR function in domestic</a:t>
            </a:r>
            <a:r>
              <a:rPr lang="en-NZ" baseline="0" dirty="0" smtClean="0"/>
              <a:t> firms are more functionally and administrative oriented</a:t>
            </a:r>
            <a:endParaRPr lang="en-NZ" sz="1200" dirty="0" smtClean="0">
              <a:solidFill>
                <a:schemeClr val="accent1"/>
              </a:solidFill>
            </a:endParaRPr>
          </a:p>
        </p:txBody>
      </p:sp>
      <p:sp>
        <p:nvSpPr>
          <p:cNvPr id="4" name="Slide Number Placeholder 3"/>
          <p:cNvSpPr>
            <a:spLocks noGrp="1"/>
          </p:cNvSpPr>
          <p:nvPr>
            <p:ph type="sldNum" sz="quarter" idx="10"/>
          </p:nvPr>
        </p:nvSpPr>
        <p:spPr/>
        <p:txBody>
          <a:bodyPr/>
          <a:lstStyle/>
          <a:p>
            <a:fld id="{740803A2-84B8-443D-8EA5-6E3AF536E63E}" type="slidenum">
              <a:rPr lang="en-NZ" smtClean="0"/>
              <a:t>3</a:t>
            </a:fld>
            <a:endParaRPr lang="en-NZ"/>
          </a:p>
        </p:txBody>
      </p:sp>
    </p:spTree>
    <p:extLst>
      <p:ext uri="{BB962C8B-B14F-4D97-AF65-F5344CB8AC3E}">
        <p14:creationId xmlns:p14="http://schemas.microsoft.com/office/powerpoint/2010/main" val="31609674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50861A13-8D73-49C7-8522-C46B9F00CDB4}"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Step 1 involved using face-to-face focus groups facilitated by the researcher</a:t>
            </a:r>
          </a:p>
          <a:p>
            <a:r>
              <a:rPr lang="en-NZ" dirty="0" smtClean="0"/>
              <a:t>These HR practitioners were from New Zealand and</a:t>
            </a:r>
            <a:r>
              <a:rPr lang="en-NZ" baseline="0" dirty="0" smtClean="0"/>
              <a:t> generated 104 statements that described the critical HR competencies required for success in their various HR roles and organisational backgrounds</a:t>
            </a:r>
          </a:p>
          <a:p>
            <a:r>
              <a:rPr lang="en-NZ" baseline="0" dirty="0" smtClean="0"/>
              <a:t>These 104 statements were then further reduced to 44 HR competencies as input for the concept mapping online survey in Step 2</a:t>
            </a:r>
          </a:p>
          <a:p>
            <a:r>
              <a:rPr lang="en-NZ" baseline="0" dirty="0" smtClean="0"/>
              <a:t>Step 2 involved asking HR respondents to group these 44 HR competencies by thematic similarity and labelling them and then rating each of these competencies by their perceived level of importance for job success in their current role and organisation</a:t>
            </a:r>
          </a:p>
          <a:p>
            <a:r>
              <a:rPr lang="en-NZ" baseline="0" dirty="0" smtClean="0"/>
              <a:t>Step 3 was conducted by the researcher alone and involved using the Concept System propriety software to analysis the sorting and rating data to produce a series of concept maps and pattern matches</a:t>
            </a:r>
          </a:p>
          <a:p>
            <a:r>
              <a:rPr lang="en-NZ" baseline="0" dirty="0" smtClean="0"/>
              <a:t>Step 4 was conducted by the researcher alone and involved reviewing the aggregated groupings of HR competency conceptual clusters and suggested labels given by the HR respondents</a:t>
            </a:r>
            <a:endParaRPr lang="en-NZ" dirty="0"/>
          </a:p>
        </p:txBody>
      </p:sp>
      <p:sp>
        <p:nvSpPr>
          <p:cNvPr id="4" name="Slide Number Placeholder 3"/>
          <p:cNvSpPr>
            <a:spLocks noGrp="1"/>
          </p:cNvSpPr>
          <p:nvPr>
            <p:ph type="sldNum" sz="quarter" idx="10"/>
          </p:nvPr>
        </p:nvSpPr>
        <p:spPr/>
        <p:txBody>
          <a:bodyPr/>
          <a:lstStyle/>
          <a:p>
            <a:fld id="{740803A2-84B8-443D-8EA5-6E3AF536E63E}" type="slidenum">
              <a:rPr lang="en-NZ" smtClean="0"/>
              <a:t>5</a:t>
            </a:fld>
            <a:endParaRPr lang="en-NZ"/>
          </a:p>
        </p:txBody>
      </p:sp>
    </p:spTree>
    <p:extLst>
      <p:ext uri="{BB962C8B-B14F-4D97-AF65-F5344CB8AC3E}">
        <p14:creationId xmlns:p14="http://schemas.microsoft.com/office/powerpoint/2010/main" val="1508838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kern="1200" dirty="0" smtClean="0">
                <a:solidFill>
                  <a:schemeClr val="tx1"/>
                </a:solidFill>
                <a:effectLst/>
                <a:latin typeface="+mn-lt"/>
                <a:ea typeface="+mn-ea"/>
                <a:cs typeface="+mn-cs"/>
              </a:rPr>
              <a:t>Interpretation of Cluster</a:t>
            </a:r>
            <a:r>
              <a:rPr lang="en-NZ" sz="1200" kern="1200" baseline="0" dirty="0" smtClean="0">
                <a:solidFill>
                  <a:schemeClr val="tx1"/>
                </a:solidFill>
                <a:effectLst/>
                <a:latin typeface="+mn-lt"/>
                <a:ea typeface="+mn-ea"/>
                <a:cs typeface="+mn-cs"/>
              </a:rPr>
              <a:t> Map:</a:t>
            </a:r>
          </a:p>
          <a:p>
            <a:pPr marL="0" marR="0" indent="0" algn="l" defTabSz="914400" rtl="0" eaLnBrk="1" fontAlgn="auto" latinLnBrk="0" hangingPunct="1">
              <a:lnSpc>
                <a:spcPct val="100000"/>
              </a:lnSpc>
              <a:spcBef>
                <a:spcPts val="0"/>
              </a:spcBef>
              <a:spcAft>
                <a:spcPts val="0"/>
              </a:spcAft>
              <a:buClrTx/>
              <a:buSzTx/>
              <a:buFontTx/>
              <a:buNone/>
              <a:tabLst/>
              <a:defRPr/>
            </a:pPr>
            <a:r>
              <a:rPr lang="en-NZ" sz="1200" kern="1200" dirty="0" smtClean="0">
                <a:solidFill>
                  <a:schemeClr val="tx1"/>
                </a:solidFill>
                <a:effectLst/>
                <a:latin typeface="+mn-lt"/>
                <a:ea typeface="+mn-ea"/>
                <a:cs typeface="+mn-cs"/>
              </a:rPr>
              <a:t>The cluster map distributes the 44 HR competencies into seven concepts resulting from the sorting activity.  Clusters of HR competencies that were most frequently sorted together by respondents are displayed as “islands”.  HR competencies contained in each cluster are displayed as numbered points and are listed in the table provided</a:t>
            </a:r>
            <a:r>
              <a:rPr lang="en-NZ" sz="1200" kern="1200" baseline="0" dirty="0" smtClean="0">
                <a:solidFill>
                  <a:schemeClr val="tx1"/>
                </a:solidFill>
                <a:effectLst/>
                <a:latin typeface="+mn-lt"/>
                <a:ea typeface="+mn-ea"/>
                <a:cs typeface="+mn-cs"/>
              </a:rPr>
              <a:t> in the </a:t>
            </a:r>
            <a:r>
              <a:rPr lang="en-NZ" sz="1200" kern="1200" baseline="0" dirty="0" err="1" smtClean="0">
                <a:solidFill>
                  <a:schemeClr val="tx1"/>
                </a:solidFill>
                <a:effectLst/>
                <a:latin typeface="+mn-lt"/>
                <a:ea typeface="+mn-ea"/>
                <a:cs typeface="+mn-cs"/>
              </a:rPr>
              <a:t>handout</a:t>
            </a:r>
            <a:r>
              <a:rPr lang="en-NZ" sz="1200" kern="1200" dirty="0" smtClean="0">
                <a:solidFill>
                  <a:schemeClr val="tx1"/>
                </a:solidFill>
                <a:effectLst/>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en-NZ" sz="1200" kern="1200" dirty="0" smtClean="0">
                <a:solidFill>
                  <a:schemeClr val="tx1"/>
                </a:solidFill>
                <a:effectLst/>
                <a:latin typeface="+mn-lt"/>
                <a:ea typeface="+mn-ea"/>
                <a:cs typeface="+mn-cs"/>
              </a:rPr>
              <a:t>The size of the clusters indicates the variety of competencies they contain and the conceptual coherence of these competencies.  For example, the largest cluster, </a:t>
            </a:r>
            <a:r>
              <a:rPr lang="en-NZ" sz="1200" i="1" kern="1200" dirty="0" smtClean="0">
                <a:solidFill>
                  <a:schemeClr val="tx1"/>
                </a:solidFill>
                <a:effectLst/>
                <a:latin typeface="+mn-lt"/>
                <a:ea typeface="+mn-ea"/>
                <a:cs typeface="+mn-cs"/>
              </a:rPr>
              <a:t>strategic focus and drive, </a:t>
            </a:r>
            <a:r>
              <a:rPr lang="en-NZ" sz="1200" kern="1200" dirty="0" smtClean="0">
                <a:solidFill>
                  <a:schemeClr val="tx1"/>
                </a:solidFill>
                <a:effectLst/>
                <a:latin typeface="+mn-lt"/>
                <a:ea typeface="+mn-ea"/>
                <a:cs typeface="+mn-cs"/>
              </a:rPr>
              <a:t>contains the broadest range of competencies and therefore has less coherence compared to smaller clusters such as </a:t>
            </a:r>
            <a:r>
              <a:rPr lang="en-NZ" sz="1200" i="1" kern="1200" dirty="0" smtClean="0">
                <a:solidFill>
                  <a:schemeClr val="tx1"/>
                </a:solidFill>
                <a:effectLst/>
                <a:latin typeface="+mn-lt"/>
                <a:ea typeface="+mn-ea"/>
                <a:cs typeface="+mn-cs"/>
              </a:rPr>
              <a:t>HR acumen</a:t>
            </a:r>
            <a:r>
              <a:rPr lang="en-NZ" sz="1200" kern="1200" dirty="0" smtClean="0">
                <a:solidFill>
                  <a:schemeClr val="tx1"/>
                </a:solidFill>
                <a:effectLst/>
                <a:latin typeface="+mn-lt"/>
                <a:ea typeface="+mn-ea"/>
                <a:cs typeface="+mn-cs"/>
              </a:rPr>
              <a:t>.  The location of clusters in the map indicates perceptual links between concepts.  For example, the proximity of the </a:t>
            </a:r>
            <a:r>
              <a:rPr lang="en-NZ" sz="1200" i="1" kern="1200" dirty="0" smtClean="0">
                <a:solidFill>
                  <a:schemeClr val="tx1"/>
                </a:solidFill>
                <a:effectLst/>
                <a:latin typeface="+mn-lt"/>
                <a:ea typeface="+mn-ea"/>
                <a:cs typeface="+mn-cs"/>
              </a:rPr>
              <a:t>strategic focus and drive</a:t>
            </a:r>
            <a:r>
              <a:rPr lang="en-NZ" sz="1200" kern="1200" dirty="0" smtClean="0">
                <a:solidFill>
                  <a:schemeClr val="tx1"/>
                </a:solidFill>
                <a:effectLst/>
                <a:latin typeface="+mn-lt"/>
                <a:ea typeface="+mn-ea"/>
                <a:cs typeface="+mn-cs"/>
              </a:rPr>
              <a:t> and </a:t>
            </a:r>
            <a:r>
              <a:rPr lang="en-NZ" sz="1200" i="1" kern="1200" dirty="0" smtClean="0">
                <a:solidFill>
                  <a:schemeClr val="tx1"/>
                </a:solidFill>
                <a:effectLst/>
                <a:latin typeface="+mn-lt"/>
                <a:ea typeface="+mn-ea"/>
                <a:cs typeface="+mn-cs"/>
              </a:rPr>
              <a:t>leadership and relationship building </a:t>
            </a:r>
            <a:r>
              <a:rPr lang="en-NZ" sz="1200" kern="1200" dirty="0" smtClean="0">
                <a:solidFill>
                  <a:schemeClr val="tx1"/>
                </a:solidFill>
                <a:effectLst/>
                <a:latin typeface="+mn-lt"/>
                <a:ea typeface="+mn-ea"/>
                <a:cs typeface="+mn-cs"/>
              </a:rPr>
              <a:t>clusters indicates that these competencies are conceptually independent but also perceptually linked by respondents.  </a:t>
            </a:r>
          </a:p>
          <a:p>
            <a:endParaRPr lang="en-NZ" sz="1200" kern="1200" baseline="0" dirty="0" smtClean="0">
              <a:solidFill>
                <a:schemeClr val="tx1"/>
              </a:solidFill>
              <a:effectLst/>
              <a:latin typeface="+mn-lt"/>
              <a:ea typeface="+mn-ea"/>
              <a:cs typeface="+mn-cs"/>
            </a:endParaRPr>
          </a:p>
          <a:p>
            <a:r>
              <a:rPr lang="en-NZ" sz="1200" kern="1200" dirty="0" smtClean="0">
                <a:solidFill>
                  <a:schemeClr val="tx1"/>
                </a:solidFill>
                <a:effectLst/>
                <a:latin typeface="+mn-lt"/>
                <a:ea typeface="+mn-ea"/>
                <a:cs typeface="+mn-cs"/>
              </a:rPr>
              <a:t>The big picture emerging from the cluster map is the clear cut between strategic and functional HR competencies as indicated by the dashed line. Strategic HR competencies relate to strategic involvement and are clustered in the lower left region of the map. Whereas functional HR competencies relate to the delivery of HR practices and are located in the upper right region.</a:t>
            </a:r>
          </a:p>
          <a:p>
            <a:r>
              <a:rPr lang="en-NZ" sz="1200" b="1" kern="1200" dirty="0" smtClean="0">
                <a:solidFill>
                  <a:schemeClr val="tx1"/>
                </a:solidFill>
                <a:effectLst/>
                <a:latin typeface="+mn-lt"/>
                <a:ea typeface="+mn-ea"/>
                <a:cs typeface="+mn-cs"/>
              </a:rPr>
              <a:t>Strategic HR Competencies</a:t>
            </a:r>
            <a:endParaRPr lang="en-NZ" sz="1200" kern="1200" dirty="0" smtClean="0">
              <a:solidFill>
                <a:schemeClr val="tx1"/>
              </a:solidFill>
              <a:effectLst/>
              <a:latin typeface="+mn-lt"/>
              <a:ea typeface="+mn-ea"/>
              <a:cs typeface="+mn-cs"/>
            </a:endParaRPr>
          </a:p>
          <a:p>
            <a:pPr lvl="0"/>
            <a:r>
              <a:rPr lang="en-NZ" sz="1200" b="1" kern="1200" dirty="0" smtClean="0">
                <a:solidFill>
                  <a:schemeClr val="tx1"/>
                </a:solidFill>
                <a:effectLst/>
                <a:latin typeface="+mn-lt"/>
                <a:ea typeface="+mn-ea"/>
                <a:cs typeface="+mn-cs"/>
              </a:rPr>
              <a:t>Strategic Focus and Drive:</a:t>
            </a:r>
            <a:r>
              <a:rPr lang="en-NZ" sz="1200" kern="1200" dirty="0" smtClean="0">
                <a:solidFill>
                  <a:schemeClr val="tx1"/>
                </a:solidFill>
                <a:effectLst/>
                <a:latin typeface="+mn-lt"/>
                <a:ea typeface="+mn-ea"/>
                <a:cs typeface="+mn-cs"/>
              </a:rPr>
              <a:t> includes a number of attributes required for achieving results that add value to the business</a:t>
            </a:r>
          </a:p>
          <a:p>
            <a:pPr lvl="0"/>
            <a:r>
              <a:rPr lang="en-NZ" sz="1200" b="1" kern="1200" dirty="0" smtClean="0">
                <a:solidFill>
                  <a:schemeClr val="tx1"/>
                </a:solidFill>
                <a:effectLst/>
                <a:latin typeface="+mn-lt"/>
                <a:ea typeface="+mn-ea"/>
                <a:cs typeface="+mn-cs"/>
              </a:rPr>
              <a:t>Leadership and Relationship Building:</a:t>
            </a:r>
            <a:r>
              <a:rPr lang="en-NZ" sz="1200" kern="1200" dirty="0" smtClean="0">
                <a:solidFill>
                  <a:schemeClr val="tx1"/>
                </a:solidFill>
                <a:effectLst/>
                <a:latin typeface="+mn-lt"/>
                <a:ea typeface="+mn-ea"/>
                <a:cs typeface="+mn-cs"/>
              </a:rPr>
              <a:t> includes leadership, influencing and negotiation, collaboration and relationship building skills, which are important for reaching agreements with senior executives and other stakeholders</a:t>
            </a:r>
          </a:p>
          <a:p>
            <a:pPr lvl="0"/>
            <a:r>
              <a:rPr lang="en-NZ" sz="1200" b="1" kern="1200" dirty="0" smtClean="0">
                <a:solidFill>
                  <a:schemeClr val="tx1"/>
                </a:solidFill>
                <a:effectLst/>
                <a:latin typeface="+mn-lt"/>
                <a:ea typeface="+mn-ea"/>
                <a:cs typeface="+mn-cs"/>
              </a:rPr>
              <a:t>Business Awareness:</a:t>
            </a:r>
            <a:r>
              <a:rPr lang="en-NZ" sz="1200" kern="1200" dirty="0" smtClean="0">
                <a:solidFill>
                  <a:schemeClr val="tx1"/>
                </a:solidFill>
                <a:effectLst/>
                <a:latin typeface="+mn-lt"/>
                <a:ea typeface="+mn-ea"/>
                <a:cs typeface="+mn-cs"/>
              </a:rPr>
              <a:t> includes an awareness of the internal and external business environment, political dynamics, financial savvy and strategic thinking skills</a:t>
            </a:r>
          </a:p>
          <a:p>
            <a:r>
              <a:rPr lang="en-NZ" sz="1200" b="1" kern="1200" dirty="0" smtClean="0">
                <a:solidFill>
                  <a:schemeClr val="tx1"/>
                </a:solidFill>
                <a:effectLst/>
                <a:latin typeface="+mn-lt"/>
                <a:ea typeface="+mn-ea"/>
                <a:cs typeface="+mn-cs"/>
              </a:rPr>
              <a:t>Functional HR Competencies</a:t>
            </a:r>
            <a:endParaRPr lang="en-NZ" sz="1200" kern="1200" dirty="0" smtClean="0">
              <a:solidFill>
                <a:schemeClr val="tx1"/>
              </a:solidFill>
              <a:effectLst/>
              <a:latin typeface="+mn-lt"/>
              <a:ea typeface="+mn-ea"/>
              <a:cs typeface="+mn-cs"/>
            </a:endParaRPr>
          </a:p>
          <a:p>
            <a:pPr lvl="0"/>
            <a:r>
              <a:rPr lang="en-NZ" sz="1200" b="1" kern="1200" dirty="0" smtClean="0">
                <a:solidFill>
                  <a:schemeClr val="tx1"/>
                </a:solidFill>
                <a:effectLst/>
                <a:latin typeface="+mn-lt"/>
                <a:ea typeface="+mn-ea"/>
                <a:cs typeface="+mn-cs"/>
              </a:rPr>
              <a:t>Self-Belief and Social Factors:</a:t>
            </a:r>
            <a:r>
              <a:rPr lang="en-NZ" sz="1200" kern="1200" dirty="0" smtClean="0">
                <a:solidFill>
                  <a:schemeClr val="tx1"/>
                </a:solidFill>
                <a:effectLst/>
                <a:latin typeface="+mn-lt"/>
                <a:ea typeface="+mn-ea"/>
                <a:cs typeface="+mn-cs"/>
              </a:rPr>
              <a:t> contains mainly self-development and employee-related attributes (e.g. self-confidence, professional integrity, empathy and conflict resolution), as well as competencies that resemble Dave Ulrich and Wayne </a:t>
            </a:r>
            <a:r>
              <a:rPr lang="en-NZ" sz="1200" kern="1200" dirty="0" err="1" smtClean="0">
                <a:solidFill>
                  <a:schemeClr val="tx1"/>
                </a:solidFill>
                <a:effectLst/>
                <a:latin typeface="+mn-lt"/>
                <a:ea typeface="+mn-ea"/>
                <a:cs typeface="+mn-cs"/>
              </a:rPr>
              <a:t>Brockbank’s</a:t>
            </a:r>
            <a:r>
              <a:rPr lang="en-NZ" sz="1200" kern="1200" dirty="0" smtClean="0">
                <a:solidFill>
                  <a:schemeClr val="tx1"/>
                </a:solidFill>
                <a:effectLst/>
                <a:latin typeface="+mn-lt"/>
                <a:ea typeface="+mn-ea"/>
                <a:cs typeface="+mn-cs"/>
              </a:rPr>
              <a:t> ‘personal credibility’ dimension (e.g. communication and accountability)</a:t>
            </a:r>
          </a:p>
          <a:p>
            <a:pPr lvl="0"/>
            <a:r>
              <a:rPr lang="en-NZ" sz="1200" b="1" kern="1200" dirty="0" smtClean="0">
                <a:solidFill>
                  <a:schemeClr val="tx1"/>
                </a:solidFill>
                <a:effectLst/>
                <a:latin typeface="+mn-lt"/>
                <a:ea typeface="+mn-ea"/>
                <a:cs typeface="+mn-cs"/>
              </a:rPr>
              <a:t>Input and Support:</a:t>
            </a:r>
            <a:r>
              <a:rPr lang="en-NZ" sz="1200" kern="1200" dirty="0" smtClean="0">
                <a:solidFill>
                  <a:schemeClr val="tx1"/>
                </a:solidFill>
                <a:effectLst/>
                <a:latin typeface="+mn-lt"/>
                <a:ea typeface="+mn-ea"/>
                <a:cs typeface="+mn-cs"/>
              </a:rPr>
              <a:t> includes internal consulting competencies required for supporting line managers and employees, including coaching, consultation, change management, diversity awareness and knowledge sharing</a:t>
            </a:r>
          </a:p>
          <a:p>
            <a:pPr lvl="0"/>
            <a:r>
              <a:rPr lang="en-NZ" sz="1200" b="1" kern="1200" dirty="0" smtClean="0">
                <a:solidFill>
                  <a:schemeClr val="tx1"/>
                </a:solidFill>
                <a:effectLst/>
                <a:latin typeface="+mn-lt"/>
                <a:ea typeface="+mn-ea"/>
                <a:cs typeface="+mn-cs"/>
              </a:rPr>
              <a:t>HR Acumen:</a:t>
            </a:r>
            <a:r>
              <a:rPr lang="en-NZ" sz="1200" kern="1200" dirty="0" smtClean="0">
                <a:solidFill>
                  <a:schemeClr val="tx1"/>
                </a:solidFill>
                <a:effectLst/>
                <a:latin typeface="+mn-lt"/>
                <a:ea typeface="+mn-ea"/>
                <a:cs typeface="+mn-cs"/>
              </a:rPr>
              <a:t> represents specific HR functional knowledge, ranging from recruitment and selection, training and development to performance management</a:t>
            </a:r>
          </a:p>
          <a:p>
            <a:pPr lvl="0"/>
            <a:r>
              <a:rPr lang="en-NZ" sz="1200" b="1" kern="1200" dirty="0" smtClean="0">
                <a:solidFill>
                  <a:schemeClr val="tx1"/>
                </a:solidFill>
                <a:effectLst/>
                <a:latin typeface="+mn-lt"/>
                <a:ea typeface="+mn-ea"/>
                <a:cs typeface="+mn-cs"/>
              </a:rPr>
              <a:t>Systems and Technology</a:t>
            </a:r>
            <a:r>
              <a:rPr lang="en-NZ" sz="1200" kern="1200" dirty="0" smtClean="0">
                <a:solidFill>
                  <a:schemeClr val="tx1"/>
                </a:solidFill>
                <a:effectLst/>
                <a:latin typeface="+mn-lt"/>
                <a:ea typeface="+mn-ea"/>
                <a:cs typeface="+mn-cs"/>
              </a:rPr>
              <a:t>: contains fairly technical HR knowledge and skills, such as knowledge of HR metrics and HR technology, project management, and organisation and administration skills.</a:t>
            </a:r>
          </a:p>
        </p:txBody>
      </p:sp>
      <p:sp>
        <p:nvSpPr>
          <p:cNvPr id="4" name="Slide Number Placeholder 3"/>
          <p:cNvSpPr>
            <a:spLocks noGrp="1"/>
          </p:cNvSpPr>
          <p:nvPr>
            <p:ph type="sldNum" sz="quarter" idx="10"/>
          </p:nvPr>
        </p:nvSpPr>
        <p:spPr/>
        <p:txBody>
          <a:bodyPr/>
          <a:lstStyle/>
          <a:p>
            <a:fld id="{740803A2-84B8-443D-8EA5-6E3AF536E63E}" type="slidenum">
              <a:rPr lang="en-NZ" smtClean="0"/>
              <a:t>6</a:t>
            </a:fld>
            <a:endParaRPr lang="en-NZ"/>
          </a:p>
        </p:txBody>
      </p:sp>
    </p:spTree>
    <p:extLst>
      <p:ext uri="{BB962C8B-B14F-4D97-AF65-F5344CB8AC3E}">
        <p14:creationId xmlns:p14="http://schemas.microsoft.com/office/powerpoint/2010/main" val="8024445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NZ" sz="1200" kern="1200" dirty="0" smtClean="0">
                <a:solidFill>
                  <a:schemeClr val="tx1"/>
                </a:solidFill>
                <a:effectLst/>
                <a:latin typeface="+mn-lt"/>
                <a:ea typeface="+mn-ea"/>
                <a:cs typeface="+mn-cs"/>
              </a:rPr>
              <a:t>Interpretation</a:t>
            </a:r>
            <a:r>
              <a:rPr lang="en-NZ" sz="1200" kern="1200" baseline="0" dirty="0" smtClean="0">
                <a:solidFill>
                  <a:schemeClr val="tx1"/>
                </a:solidFill>
                <a:effectLst/>
                <a:latin typeface="+mn-lt"/>
                <a:ea typeface="+mn-ea"/>
                <a:cs typeface="+mn-cs"/>
              </a:rPr>
              <a:t> of Pattern Matches:</a:t>
            </a:r>
          </a:p>
          <a:p>
            <a:pPr marL="0" marR="0" indent="0" algn="l" defTabSz="914400" rtl="0" eaLnBrk="1" fontAlgn="auto" latinLnBrk="0" hangingPunct="1">
              <a:lnSpc>
                <a:spcPct val="100000"/>
              </a:lnSpc>
              <a:spcBef>
                <a:spcPts val="0"/>
              </a:spcBef>
              <a:spcAft>
                <a:spcPts val="0"/>
              </a:spcAft>
              <a:buClrTx/>
              <a:buSzTx/>
              <a:buFontTx/>
              <a:buNone/>
              <a:tabLst/>
              <a:defRPr/>
            </a:pPr>
            <a:r>
              <a:rPr lang="en-NZ" sz="1200" kern="1200" dirty="0" smtClean="0">
                <a:solidFill>
                  <a:schemeClr val="tx1"/>
                </a:solidFill>
                <a:effectLst/>
                <a:latin typeface="+mn-lt"/>
                <a:ea typeface="+mn-ea"/>
                <a:cs typeface="+mn-cs"/>
              </a:rPr>
              <a:t>The pattern match compares the absolute average cluster ratings between domestic</a:t>
            </a:r>
            <a:r>
              <a:rPr lang="en-NZ" sz="1200" kern="1200" baseline="0" dirty="0" smtClean="0">
                <a:solidFill>
                  <a:schemeClr val="tx1"/>
                </a:solidFill>
                <a:effectLst/>
                <a:latin typeface="+mn-lt"/>
                <a:ea typeface="+mn-ea"/>
                <a:cs typeface="+mn-cs"/>
              </a:rPr>
              <a:t> firms (in NZ) and overseas-based MNEs </a:t>
            </a:r>
            <a:r>
              <a:rPr lang="en-NZ" sz="1200" kern="1200" dirty="0" smtClean="0">
                <a:solidFill>
                  <a:schemeClr val="tx1"/>
                </a:solidFill>
                <a:effectLst/>
                <a:latin typeface="+mn-lt"/>
                <a:ea typeface="+mn-ea"/>
                <a:cs typeface="+mn-cs"/>
              </a:rPr>
              <a:t>groups. Parallel lines represent agreement on the</a:t>
            </a:r>
            <a:r>
              <a:rPr lang="en-NZ" sz="1200" kern="1200" baseline="0" dirty="0" smtClean="0">
                <a:solidFill>
                  <a:schemeClr val="tx1"/>
                </a:solidFill>
                <a:effectLst/>
                <a:latin typeface="+mn-lt"/>
                <a:ea typeface="+mn-ea"/>
                <a:cs typeface="+mn-cs"/>
              </a:rPr>
              <a:t> ratings </a:t>
            </a:r>
            <a:r>
              <a:rPr lang="en-NZ" sz="1200" kern="1200" dirty="0" smtClean="0">
                <a:solidFill>
                  <a:schemeClr val="tx1"/>
                </a:solidFill>
                <a:effectLst/>
                <a:latin typeface="+mn-lt"/>
                <a:ea typeface="+mn-ea"/>
                <a:cs typeface="+mn-cs"/>
              </a:rPr>
              <a:t>between the two groups</a:t>
            </a:r>
            <a:r>
              <a:rPr lang="en-NZ" sz="1200" kern="1200" baseline="0" dirty="0" smtClean="0">
                <a:solidFill>
                  <a:schemeClr val="tx1"/>
                </a:solidFill>
                <a:effectLst/>
                <a:latin typeface="+mn-lt"/>
                <a:ea typeface="+mn-ea"/>
                <a:cs typeface="+mn-cs"/>
              </a:rPr>
              <a:t> and deep slopes represent </a:t>
            </a:r>
            <a:r>
              <a:rPr lang="en-NZ" sz="1200" kern="1200" dirty="0" smtClean="0">
                <a:solidFill>
                  <a:schemeClr val="tx1"/>
                </a:solidFill>
                <a:effectLst/>
                <a:latin typeface="+mn-lt"/>
                <a:ea typeface="+mn-ea"/>
                <a:cs typeface="+mn-cs"/>
              </a:rPr>
              <a:t>great differences between them.  The Concept System software also generated a correlation coefficient (</a:t>
            </a:r>
            <a:r>
              <a:rPr lang="en-NZ" sz="1200" i="1" kern="1200" dirty="0" smtClean="0">
                <a:solidFill>
                  <a:schemeClr val="tx1"/>
                </a:solidFill>
                <a:effectLst/>
                <a:latin typeface="+mn-lt"/>
                <a:ea typeface="+mn-ea"/>
                <a:cs typeface="+mn-cs"/>
              </a:rPr>
              <a:t>r</a:t>
            </a:r>
            <a:r>
              <a:rPr lang="en-NZ" sz="1200" kern="1200" dirty="0" smtClean="0">
                <a:solidFill>
                  <a:schemeClr val="tx1"/>
                </a:solidFill>
                <a:effectLst/>
                <a:latin typeface="+mn-lt"/>
                <a:ea typeface="+mn-ea"/>
                <a:cs typeface="+mn-cs"/>
              </a:rPr>
              <a:t>) for the pattern match.  A high </a:t>
            </a:r>
            <a:r>
              <a:rPr lang="en-NZ" sz="1200" i="1" kern="1200" dirty="0" smtClean="0">
                <a:solidFill>
                  <a:schemeClr val="tx1"/>
                </a:solidFill>
                <a:effectLst/>
                <a:latin typeface="+mn-lt"/>
                <a:ea typeface="+mn-ea"/>
                <a:cs typeface="+mn-cs"/>
              </a:rPr>
              <a:t>r </a:t>
            </a:r>
            <a:r>
              <a:rPr lang="en-NZ" sz="1200" kern="1200" dirty="0" smtClean="0">
                <a:solidFill>
                  <a:schemeClr val="tx1"/>
                </a:solidFill>
                <a:effectLst/>
                <a:latin typeface="+mn-lt"/>
                <a:ea typeface="+mn-ea"/>
                <a:cs typeface="+mn-cs"/>
              </a:rPr>
              <a:t>value indicates strong correlation of overall ratings between the two HR groups.</a:t>
            </a:r>
          </a:p>
          <a:p>
            <a:pPr marL="0" indent="0">
              <a:buNone/>
            </a:pPr>
            <a:endParaRPr lang="en-NZ" sz="1200" kern="1200" baseline="0" dirty="0" smtClean="0">
              <a:solidFill>
                <a:schemeClr val="tx1"/>
              </a:solidFill>
              <a:effectLst/>
              <a:latin typeface="+mn-lt"/>
              <a:ea typeface="+mn-ea"/>
              <a:cs typeface="+mn-cs"/>
            </a:endParaRPr>
          </a:p>
          <a:p>
            <a:pPr marL="228600" indent="-228600">
              <a:buAutoNum type="arabicPeriod"/>
            </a:pPr>
            <a:r>
              <a:rPr lang="en-NZ" sz="1200" kern="1200" dirty="0" smtClean="0">
                <a:solidFill>
                  <a:schemeClr val="tx1"/>
                </a:solidFill>
                <a:effectLst/>
                <a:latin typeface="+mn-lt"/>
                <a:ea typeface="+mn-ea"/>
                <a:cs typeface="+mn-cs"/>
              </a:rPr>
              <a:t>The most apparent difference relates to HR Acumen, with this cluster rated lower by overseas based MNEs (4.32) than by domestic firms (5.53), particularly for the competency expertise in recruitment and selection and knowledge of employment legislation, which were rated lower by overseas-based MNEs around 4 (4.38 and 4.54 respectively) compared to ratings of around 6 by domestic firms (6.18 and 5.82 respectively).</a:t>
            </a:r>
            <a:r>
              <a:rPr lang="en-NZ" sz="1200" kern="1200" baseline="0" dirty="0" smtClean="0">
                <a:solidFill>
                  <a:schemeClr val="tx1"/>
                </a:solidFill>
                <a:effectLst/>
                <a:latin typeface="+mn-lt"/>
                <a:ea typeface="+mn-ea"/>
                <a:cs typeface="+mn-cs"/>
              </a:rPr>
              <a:t> </a:t>
            </a:r>
            <a:r>
              <a:rPr lang="en-NZ" sz="1200" kern="1200" dirty="0" smtClean="0">
                <a:solidFill>
                  <a:schemeClr val="tx1"/>
                </a:solidFill>
                <a:effectLst/>
                <a:latin typeface="+mn-lt"/>
                <a:ea typeface="+mn-ea"/>
                <a:cs typeface="+mn-cs"/>
              </a:rPr>
              <a:t>These findings contradict that evidences in the</a:t>
            </a:r>
            <a:r>
              <a:rPr lang="en-NZ" sz="1200" kern="1200" baseline="0" dirty="0" smtClean="0">
                <a:solidFill>
                  <a:schemeClr val="tx1"/>
                </a:solidFill>
                <a:effectLst/>
                <a:latin typeface="+mn-lt"/>
                <a:ea typeface="+mn-ea"/>
                <a:cs typeface="+mn-cs"/>
              </a:rPr>
              <a:t> literature (e.g.,</a:t>
            </a:r>
            <a:r>
              <a:rPr lang="en-NZ" sz="1200" kern="1200" dirty="0" smtClean="0">
                <a:solidFill>
                  <a:schemeClr val="tx1"/>
                </a:solidFill>
                <a:effectLst/>
                <a:latin typeface="+mn-lt"/>
                <a:ea typeface="+mn-ea"/>
                <a:cs typeface="+mn-cs"/>
              </a:rPr>
              <a:t> </a:t>
            </a:r>
            <a:r>
              <a:rPr lang="en-NZ" sz="1200" kern="1200" dirty="0" err="1" smtClean="0">
                <a:solidFill>
                  <a:schemeClr val="tx1"/>
                </a:solidFill>
                <a:effectLst/>
                <a:latin typeface="+mn-lt"/>
                <a:ea typeface="+mn-ea"/>
                <a:cs typeface="+mn-cs"/>
              </a:rPr>
              <a:t>Antila</a:t>
            </a:r>
            <a:r>
              <a:rPr lang="en-NZ" sz="1200" kern="1200" dirty="0" smtClean="0">
                <a:solidFill>
                  <a:schemeClr val="tx1"/>
                </a:solidFill>
                <a:effectLst/>
                <a:latin typeface="+mn-lt"/>
                <a:ea typeface="+mn-ea"/>
                <a:cs typeface="+mn-cs"/>
              </a:rPr>
              <a:t>,</a:t>
            </a:r>
            <a:r>
              <a:rPr lang="en-NZ" sz="1200" kern="1200" baseline="0" dirty="0" smtClean="0">
                <a:solidFill>
                  <a:schemeClr val="tx1"/>
                </a:solidFill>
                <a:effectLst/>
                <a:latin typeface="+mn-lt"/>
                <a:ea typeface="+mn-ea"/>
                <a:cs typeface="+mn-cs"/>
              </a:rPr>
              <a:t> </a:t>
            </a:r>
            <a:r>
              <a:rPr lang="en-NZ" sz="1200" u="none" strike="noStrike" kern="1200" dirty="0" smtClean="0">
                <a:solidFill>
                  <a:schemeClr val="tx1"/>
                </a:solidFill>
                <a:effectLst/>
                <a:latin typeface="+mn-lt"/>
                <a:ea typeface="+mn-ea"/>
                <a:cs typeface="+mn-cs"/>
                <a:hlinkClick r:id="rId3" action="ppaction://hlinkfile" tooltip="Antila, 2006 #85"/>
              </a:rPr>
              <a:t>2006</a:t>
            </a:r>
            <a:r>
              <a:rPr lang="en-NZ" sz="1200" u="none" strike="noStrike" kern="1200" dirty="0" smtClean="0">
                <a:solidFill>
                  <a:schemeClr val="tx1"/>
                </a:solidFill>
                <a:effectLst/>
                <a:latin typeface="+mn-lt"/>
                <a:ea typeface="+mn-ea"/>
                <a:cs typeface="+mn-cs"/>
              </a:rPr>
              <a:t>;</a:t>
            </a:r>
            <a:r>
              <a:rPr lang="en-NZ" sz="1200" u="none" strike="noStrike" kern="1200" baseline="0" dirty="0" smtClean="0">
                <a:solidFill>
                  <a:schemeClr val="tx1"/>
                </a:solidFill>
                <a:effectLst/>
                <a:latin typeface="+mn-lt"/>
                <a:ea typeface="+mn-ea"/>
                <a:cs typeface="+mn-cs"/>
              </a:rPr>
              <a:t> </a:t>
            </a:r>
            <a:r>
              <a:rPr lang="en-NZ" sz="1200" kern="1200" dirty="0" smtClean="0">
                <a:solidFill>
                  <a:schemeClr val="tx1"/>
                </a:solidFill>
                <a:effectLst/>
                <a:latin typeface="+mn-lt"/>
                <a:ea typeface="+mn-ea"/>
                <a:cs typeface="+mn-cs"/>
              </a:rPr>
              <a:t>SHRM, </a:t>
            </a:r>
            <a:r>
              <a:rPr lang="en-NZ" sz="1200" u="none" strike="noStrike" kern="1200" dirty="0" smtClean="0">
                <a:solidFill>
                  <a:schemeClr val="tx1"/>
                </a:solidFill>
                <a:effectLst/>
                <a:latin typeface="+mn-lt"/>
                <a:ea typeface="+mn-ea"/>
                <a:cs typeface="+mn-cs"/>
                <a:hlinkClick r:id="rId4" action="ppaction://hlinkfile" tooltip="SHRM, 2010 #58"/>
              </a:rPr>
              <a:t>2010</a:t>
            </a:r>
            <a:r>
              <a:rPr lang="en-NZ" sz="1200" kern="1200" dirty="0" smtClean="0">
                <a:solidFill>
                  <a:schemeClr val="tx1"/>
                </a:solidFill>
                <a:effectLst/>
                <a:latin typeface="+mn-lt"/>
                <a:ea typeface="+mn-ea"/>
                <a:cs typeface="+mn-cs"/>
              </a:rPr>
              <a:t>) which reported that HR practitioners in MNEs have higher requirements for knowledge of international employment legislation.</a:t>
            </a:r>
          </a:p>
          <a:p>
            <a:pPr marL="228600" indent="-228600">
              <a:buFont typeface="+mj-lt"/>
              <a:buAutoNum type="arabicPeriod"/>
            </a:pPr>
            <a:r>
              <a:rPr lang="en-NZ" sz="1200" kern="1200" dirty="0" smtClean="0">
                <a:solidFill>
                  <a:schemeClr val="tx1"/>
                </a:solidFill>
                <a:effectLst/>
                <a:latin typeface="+mn-lt"/>
                <a:ea typeface="+mn-ea"/>
                <a:cs typeface="+mn-cs"/>
              </a:rPr>
              <a:t>Also, overseas-based MNEs have stronger requirements for Strategic Focus and Drive competencies (5.91) than do domestic firms (5.38). This is in line with the findings of studies (e.g., Walsh,</a:t>
            </a:r>
            <a:r>
              <a:rPr lang="en-NZ" sz="1200" kern="1200" baseline="0" dirty="0" smtClean="0">
                <a:solidFill>
                  <a:schemeClr val="tx1"/>
                </a:solidFill>
                <a:effectLst/>
                <a:latin typeface="+mn-lt"/>
                <a:ea typeface="+mn-ea"/>
                <a:cs typeface="+mn-cs"/>
              </a:rPr>
              <a:t> </a:t>
            </a:r>
            <a:r>
              <a:rPr lang="en-NZ" sz="1200" u="none" strike="noStrike" kern="1200" dirty="0" smtClean="0">
                <a:solidFill>
                  <a:schemeClr val="tx1"/>
                </a:solidFill>
                <a:effectLst/>
                <a:latin typeface="+mn-lt"/>
                <a:ea typeface="+mn-ea"/>
                <a:cs typeface="+mn-cs"/>
                <a:hlinkClick r:id="rId5" action="ppaction://hlinkfile" tooltip="Walsh, 2001 #263"/>
              </a:rPr>
              <a:t>2001</a:t>
            </a:r>
            <a:r>
              <a:rPr lang="en-NZ" sz="1200" u="none" strike="noStrike" kern="1200" dirty="0" smtClean="0">
                <a:solidFill>
                  <a:schemeClr val="tx1"/>
                </a:solidFill>
                <a:effectLst/>
                <a:latin typeface="+mn-lt"/>
                <a:ea typeface="+mn-ea"/>
                <a:cs typeface="+mn-cs"/>
              </a:rPr>
              <a:t>; </a:t>
            </a:r>
            <a:r>
              <a:rPr lang="en-NZ" sz="1200" kern="1200" dirty="0" smtClean="0">
                <a:solidFill>
                  <a:schemeClr val="tx1"/>
                </a:solidFill>
                <a:effectLst/>
                <a:latin typeface="+mn-lt"/>
                <a:ea typeface="+mn-ea"/>
                <a:cs typeface="+mn-cs"/>
              </a:rPr>
              <a:t>Sheehan &amp; </a:t>
            </a:r>
            <a:r>
              <a:rPr lang="en-NZ" sz="1200" kern="1200" dirty="0" err="1" smtClean="0">
                <a:solidFill>
                  <a:schemeClr val="tx1"/>
                </a:solidFill>
                <a:effectLst/>
                <a:latin typeface="+mn-lt"/>
                <a:ea typeface="+mn-ea"/>
                <a:cs typeface="+mn-cs"/>
              </a:rPr>
              <a:t>Scafidi</a:t>
            </a:r>
            <a:r>
              <a:rPr lang="en-NZ" sz="1200" kern="1200" dirty="0" smtClean="0">
                <a:solidFill>
                  <a:schemeClr val="tx1"/>
                </a:solidFill>
                <a:effectLst/>
                <a:latin typeface="+mn-lt"/>
                <a:ea typeface="+mn-ea"/>
                <a:cs typeface="+mn-cs"/>
              </a:rPr>
              <a:t>,</a:t>
            </a:r>
            <a:r>
              <a:rPr lang="en-NZ" sz="1200" kern="1200" baseline="0" dirty="0" smtClean="0">
                <a:solidFill>
                  <a:schemeClr val="tx1"/>
                </a:solidFill>
                <a:effectLst/>
                <a:latin typeface="+mn-lt"/>
                <a:ea typeface="+mn-ea"/>
                <a:cs typeface="+mn-cs"/>
              </a:rPr>
              <a:t> </a:t>
            </a:r>
            <a:r>
              <a:rPr lang="en-NZ" sz="1200" u="none" strike="noStrike" kern="1200" dirty="0" smtClean="0">
                <a:solidFill>
                  <a:schemeClr val="tx1"/>
                </a:solidFill>
                <a:effectLst/>
                <a:latin typeface="+mn-lt"/>
                <a:ea typeface="+mn-ea"/>
                <a:cs typeface="+mn-cs"/>
                <a:hlinkClick r:id="rId6" action="ppaction://hlinkfile" tooltip="Sheehan, 2005 #126"/>
              </a:rPr>
              <a:t>2005</a:t>
            </a:r>
            <a:r>
              <a:rPr lang="en-NZ" sz="1200" kern="1200" dirty="0" smtClean="0">
                <a:solidFill>
                  <a:schemeClr val="tx1"/>
                </a:solidFill>
                <a:effectLst/>
                <a:latin typeface="+mn-lt"/>
                <a:ea typeface="+mn-ea"/>
                <a:cs typeface="+mn-cs"/>
              </a:rPr>
              <a:t>) that HR practitioners in overseas-based MNEs tend to have more active involvement in strategic activities than domestic firms, albeit the difference identified in the present study is rather small.</a:t>
            </a:r>
          </a:p>
          <a:p>
            <a:pPr marL="228600" indent="-228600">
              <a:buFont typeface="+mj-lt"/>
              <a:buAutoNum type="arabicPeriod"/>
            </a:pPr>
            <a:r>
              <a:rPr lang="en-NZ" sz="1200" kern="1200" dirty="0" smtClean="0">
                <a:solidFill>
                  <a:schemeClr val="tx1"/>
                </a:solidFill>
                <a:effectLst/>
                <a:latin typeface="+mn-lt"/>
                <a:ea typeface="+mn-ea"/>
                <a:cs typeface="+mn-cs"/>
              </a:rPr>
              <a:t>The reverse was found for Business Awareness, which were perceived as less important by overseas-based MNEs, when compared to domestic firms. This finding contradicts that of Ulrich et al. (</a:t>
            </a:r>
            <a:r>
              <a:rPr lang="en-NZ" sz="1200" u="none" strike="noStrike" kern="1200" dirty="0" smtClean="0">
                <a:solidFill>
                  <a:schemeClr val="tx1"/>
                </a:solidFill>
                <a:effectLst/>
                <a:latin typeface="+mn-lt"/>
                <a:ea typeface="+mn-ea"/>
                <a:cs typeface="+mn-cs"/>
                <a:hlinkClick r:id="rId7" action="ppaction://hlinkfile" tooltip="Ulrich, 2008 #60"/>
              </a:rPr>
              <a:t>2008</a:t>
            </a:r>
            <a:r>
              <a:rPr lang="en-NZ" sz="1200" kern="1200" dirty="0" smtClean="0">
                <a:solidFill>
                  <a:schemeClr val="tx1"/>
                </a:solidFill>
                <a:effectLst/>
                <a:latin typeface="+mn-lt"/>
                <a:ea typeface="+mn-ea"/>
                <a:cs typeface="+mn-cs"/>
              </a:rPr>
              <a:t>) who argue that MNEs require greater business knowledge because they have more interaction with the global business environment. One explanation is that the corporate HR headquarters of overseas-based MNEs may seek to retain tighter control over HR strategy planning at the international level, e.g., organisational change and movement of expatriates, whilst allowing the subsidiary greater autonomy in setting local HRM policy (</a:t>
            </a:r>
            <a:r>
              <a:rPr lang="en-NZ" sz="1200" u="none" strike="noStrike" kern="1200" dirty="0" err="1" smtClean="0">
                <a:solidFill>
                  <a:schemeClr val="tx1"/>
                </a:solidFill>
                <a:effectLst/>
                <a:latin typeface="+mn-lt"/>
                <a:ea typeface="+mn-ea"/>
                <a:cs typeface="+mn-cs"/>
                <a:hlinkClick r:id="rId8" action="ppaction://hlinkfile" tooltip="Björkman, 2001 #400"/>
              </a:rPr>
              <a:t>Björkman</a:t>
            </a:r>
            <a:r>
              <a:rPr lang="en-NZ" sz="1200" u="none" strike="noStrike" kern="1200" dirty="0" smtClean="0">
                <a:solidFill>
                  <a:schemeClr val="tx1"/>
                </a:solidFill>
                <a:effectLst/>
                <a:latin typeface="+mn-lt"/>
                <a:ea typeface="+mn-ea"/>
                <a:cs typeface="+mn-cs"/>
                <a:hlinkClick r:id="rId8" action="ppaction://hlinkfile" tooltip="Björkman, 2001 #400"/>
              </a:rPr>
              <a:t> &amp; Yuan, 2001</a:t>
            </a:r>
            <a:r>
              <a:rPr lang="en-NZ" sz="1200" kern="1200" dirty="0" smtClean="0">
                <a:solidFill>
                  <a:schemeClr val="tx1"/>
                </a:solidFill>
                <a:effectLst/>
                <a:latin typeface="+mn-lt"/>
                <a:ea typeface="+mn-ea"/>
                <a:cs typeface="+mn-cs"/>
              </a:rPr>
              <a:t>; </a:t>
            </a:r>
            <a:r>
              <a:rPr lang="en-NZ" sz="1200" u="none" strike="noStrike" kern="1200" dirty="0" err="1" smtClean="0">
                <a:solidFill>
                  <a:schemeClr val="tx1"/>
                </a:solidFill>
                <a:effectLst/>
                <a:latin typeface="+mn-lt"/>
                <a:ea typeface="+mn-ea"/>
                <a:cs typeface="+mn-cs"/>
                <a:hlinkClick r:id="rId9" action="ppaction://hlinkfile" tooltip="Sumelius, 2008 #410"/>
              </a:rPr>
              <a:t>Sumelius</a:t>
            </a:r>
            <a:r>
              <a:rPr lang="en-NZ" sz="1200" u="none" strike="noStrike" kern="1200" dirty="0" smtClean="0">
                <a:solidFill>
                  <a:schemeClr val="tx1"/>
                </a:solidFill>
                <a:effectLst/>
                <a:latin typeface="+mn-lt"/>
                <a:ea typeface="+mn-ea"/>
                <a:cs typeface="+mn-cs"/>
                <a:hlinkClick r:id="rId9" action="ppaction://hlinkfile" tooltip="Sumelius, 2008 #410"/>
              </a:rPr>
              <a:t> et al., 2008</a:t>
            </a:r>
            <a:r>
              <a:rPr lang="en-NZ" sz="1200" kern="1200" dirty="0" smtClean="0">
                <a:solidFill>
                  <a:schemeClr val="tx1"/>
                </a:solidFill>
                <a:effectLst/>
                <a:latin typeface="+mn-lt"/>
                <a:ea typeface="+mn-ea"/>
                <a:cs typeface="+mn-cs"/>
              </a:rPr>
              <a:t>). This de-emphasises localised business knowledge required by local operations of overseas-based MNEs, as they are dependent on the corporate HR headquarters for their understandings on the international market and competition.</a:t>
            </a:r>
          </a:p>
          <a:p>
            <a:pPr marL="228600" indent="-228600">
              <a:buFont typeface="+mj-lt"/>
              <a:buAutoNum type="arabicPeriod"/>
            </a:pPr>
            <a:r>
              <a:rPr lang="en-NZ" sz="1200" kern="1200" dirty="0" smtClean="0">
                <a:solidFill>
                  <a:schemeClr val="tx1"/>
                </a:solidFill>
                <a:effectLst/>
                <a:latin typeface="+mn-lt"/>
                <a:ea typeface="+mn-ea"/>
                <a:cs typeface="+mn-cs"/>
              </a:rPr>
              <a:t>Overseas-based MNEs make slightly stronger use of Systems and Technology competencies (5.32) than domestic firms (5.17). However, further analysis revealed that the two respondent groups differed substantially in the most important and least important competencies within this cluster. Overseas-based MNEs considered HR technology as the top important competency (5.62) and organisation and administration as the least important competency (4.92). The reverse was found for domestic firms, which rated organisation and administration as the most important competency (5.47) and HR technology as the least important (4.71).</a:t>
            </a:r>
          </a:p>
          <a:p>
            <a:pPr marL="228600" indent="-228600">
              <a:buFont typeface="+mj-lt"/>
              <a:buAutoNum type="arabicPeriod"/>
            </a:pPr>
            <a:r>
              <a:rPr lang="en-NZ" sz="1200" kern="1200" dirty="0" smtClean="0">
                <a:solidFill>
                  <a:schemeClr val="tx1"/>
                </a:solidFill>
                <a:effectLst/>
                <a:latin typeface="+mn-lt"/>
                <a:ea typeface="+mn-ea"/>
                <a:cs typeface="+mn-cs"/>
              </a:rPr>
              <a:t>Similarities: consensus</a:t>
            </a:r>
            <a:r>
              <a:rPr lang="en-NZ" sz="1200" kern="1200" baseline="0" dirty="0" smtClean="0">
                <a:solidFill>
                  <a:schemeClr val="tx1"/>
                </a:solidFill>
                <a:effectLst/>
                <a:latin typeface="+mn-lt"/>
                <a:ea typeface="+mn-ea"/>
                <a:cs typeface="+mn-cs"/>
              </a:rPr>
              <a:t> between both groups that Leadership &amp; Relationship Building and Self-Belief &amp; Social Factors were among the top 3 HR competencies (with ratings of above 6 and 5.7 respectively), particularly relationship building, professional integrity, communication and accountability. These competencies resemble the key elements of the personal credibility dimension (now known as credible activist) in Ulrich et al.’s HR competency framework, suggesting that these HR competencies are highly critical to job success in human resources in both business contexts.</a:t>
            </a:r>
            <a:endParaRPr lang="en-NZ"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40803A2-84B8-443D-8EA5-6E3AF536E63E}" type="slidenum">
              <a:rPr lang="en-NZ" smtClean="0"/>
              <a:t>7</a:t>
            </a:fld>
            <a:endParaRPr lang="en-NZ"/>
          </a:p>
        </p:txBody>
      </p:sp>
    </p:spTree>
    <p:extLst>
      <p:ext uri="{BB962C8B-B14F-4D97-AF65-F5344CB8AC3E}">
        <p14:creationId xmlns:p14="http://schemas.microsoft.com/office/powerpoint/2010/main" val="3357816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kern="1200" dirty="0" smtClean="0">
                <a:solidFill>
                  <a:schemeClr val="tx1"/>
                </a:solidFill>
                <a:effectLst/>
                <a:latin typeface="+mn-lt"/>
                <a:ea typeface="+mn-ea"/>
                <a:cs typeface="+mn-cs"/>
              </a:rPr>
              <a:t>The second pattern match compares the HR competency importance ratings between domestically-based and overseas-based MNEs.</a:t>
            </a:r>
          </a:p>
          <a:p>
            <a:pPr marL="228600" indent="-228600">
              <a:buAutoNum type="arabicPeriod"/>
            </a:pPr>
            <a:r>
              <a:rPr lang="en-NZ" sz="1200" kern="1200" dirty="0" smtClean="0">
                <a:solidFill>
                  <a:schemeClr val="tx1"/>
                </a:solidFill>
                <a:effectLst/>
                <a:latin typeface="+mn-lt"/>
                <a:ea typeface="+mn-ea"/>
                <a:cs typeface="+mn-cs"/>
              </a:rPr>
              <a:t>The ratings</a:t>
            </a:r>
            <a:r>
              <a:rPr lang="en-NZ" sz="1200" kern="1200" baseline="0" dirty="0" smtClean="0">
                <a:solidFill>
                  <a:schemeClr val="tx1"/>
                </a:solidFill>
                <a:effectLst/>
                <a:latin typeface="+mn-lt"/>
                <a:ea typeface="+mn-ea"/>
                <a:cs typeface="+mn-cs"/>
              </a:rPr>
              <a:t> were fairly similar for the two groups </a:t>
            </a:r>
            <a:r>
              <a:rPr lang="en-NZ" sz="1200" kern="1200" dirty="0" smtClean="0">
                <a:solidFill>
                  <a:schemeClr val="tx1"/>
                </a:solidFill>
                <a:effectLst/>
                <a:latin typeface="+mn-lt"/>
                <a:ea typeface="+mn-ea"/>
                <a:cs typeface="+mn-cs"/>
              </a:rPr>
              <a:t>except for HR Acumen. This cluster was rated second highest by domestically-based MNEs (6.00), but lowest by overseas-based MNEs (4.32). While the</a:t>
            </a:r>
            <a:r>
              <a:rPr lang="en-NZ" sz="1200" kern="1200" baseline="0" dirty="0" smtClean="0">
                <a:solidFill>
                  <a:schemeClr val="tx1"/>
                </a:solidFill>
                <a:effectLst/>
                <a:latin typeface="+mn-lt"/>
                <a:ea typeface="+mn-ea"/>
                <a:cs typeface="+mn-cs"/>
              </a:rPr>
              <a:t> literature suggests that MNEs are more </a:t>
            </a:r>
            <a:r>
              <a:rPr lang="en-NZ" sz="1200" kern="1200" dirty="0" smtClean="0">
                <a:solidFill>
                  <a:schemeClr val="tx1"/>
                </a:solidFill>
                <a:effectLst/>
                <a:latin typeface="+mn-lt"/>
                <a:ea typeface="+mn-ea"/>
                <a:cs typeface="+mn-cs"/>
              </a:rPr>
              <a:t>likely to adopt a more sophisticated approach to HRM (</a:t>
            </a:r>
            <a:r>
              <a:rPr lang="en-NZ" sz="1200" u="none" strike="noStrike" kern="1200" dirty="0" smtClean="0">
                <a:solidFill>
                  <a:schemeClr val="tx1"/>
                </a:solidFill>
                <a:effectLst/>
                <a:latin typeface="+mn-lt"/>
                <a:ea typeface="+mn-ea"/>
                <a:cs typeface="+mn-cs"/>
                <a:hlinkClick r:id="rId3" action="ppaction://hlinkfile" tooltip="Brewster, 2008 #234"/>
              </a:rPr>
              <a:t>Brewster et al., 2008</a:t>
            </a:r>
            <a:r>
              <a:rPr lang="en-NZ" sz="1200" kern="1200" dirty="0" smtClean="0">
                <a:solidFill>
                  <a:schemeClr val="tx1"/>
                </a:solidFill>
                <a:effectLst/>
                <a:latin typeface="+mn-lt"/>
                <a:ea typeface="+mn-ea"/>
                <a:cs typeface="+mn-cs"/>
              </a:rPr>
              <a:t>; </a:t>
            </a:r>
            <a:r>
              <a:rPr lang="en-NZ" sz="1200" u="none" strike="noStrike" kern="1200" dirty="0" smtClean="0">
                <a:solidFill>
                  <a:schemeClr val="tx1"/>
                </a:solidFill>
                <a:effectLst/>
                <a:latin typeface="+mn-lt"/>
                <a:ea typeface="+mn-ea"/>
                <a:cs typeface="+mn-cs"/>
                <a:hlinkClick r:id="rId4" action="ppaction://hlinkfile" tooltip="Edwards, 2013 #600"/>
              </a:rPr>
              <a:t>Edwards et al., 2013</a:t>
            </a:r>
            <a:r>
              <a:rPr lang="en-NZ" sz="1200" kern="1200" dirty="0" smtClean="0">
                <a:solidFill>
                  <a:schemeClr val="tx1"/>
                </a:solidFill>
                <a:effectLst/>
                <a:latin typeface="+mn-lt"/>
                <a:ea typeface="+mn-ea"/>
                <a:cs typeface="+mn-cs"/>
              </a:rPr>
              <a:t>)</a:t>
            </a:r>
            <a:r>
              <a:rPr lang="en-NZ" sz="1200" kern="1200" baseline="0" dirty="0" smtClean="0">
                <a:solidFill>
                  <a:schemeClr val="tx1"/>
                </a:solidFill>
                <a:effectLst/>
                <a:latin typeface="+mn-lt"/>
                <a:ea typeface="+mn-ea"/>
                <a:cs typeface="+mn-cs"/>
              </a:rPr>
              <a:t>, our findings here are very mixed as the two groups of MNEs had very diverse views on the perceived importance of HR Acumen.</a:t>
            </a:r>
          </a:p>
          <a:p>
            <a:pPr marL="228600" indent="-228600">
              <a:buAutoNum type="arabicPeriod"/>
            </a:pPr>
            <a:r>
              <a:rPr lang="en-NZ" sz="1200" kern="1200" dirty="0" smtClean="0">
                <a:solidFill>
                  <a:schemeClr val="tx1"/>
                </a:solidFill>
                <a:effectLst/>
                <a:latin typeface="+mn-lt"/>
                <a:ea typeface="+mn-ea"/>
                <a:cs typeface="+mn-cs"/>
              </a:rPr>
              <a:t>Two explanations are possible for such diverse ratings. First, overseas-based MNEs may look to their own parent organisations for models of HRM practices that they can implement in their domestic operations based on the view that parent HRM practices are superior, or alternatively, there is uncertainty about the suitability of various HRM practices in the domestic context (</a:t>
            </a:r>
            <a:r>
              <a:rPr lang="en-NZ" sz="1200" u="none" strike="noStrike" kern="1200" dirty="0" err="1" smtClean="0">
                <a:solidFill>
                  <a:schemeClr val="tx1"/>
                </a:solidFill>
                <a:effectLst/>
                <a:latin typeface="+mn-lt"/>
                <a:ea typeface="+mn-ea"/>
                <a:cs typeface="+mn-cs"/>
                <a:hlinkClick r:id="rId5" action="ppaction://hlinkfile" tooltip="Björkman, 2001 #400"/>
              </a:rPr>
              <a:t>Björkman</a:t>
            </a:r>
            <a:r>
              <a:rPr lang="en-NZ" sz="1200" u="none" strike="noStrike" kern="1200" dirty="0" smtClean="0">
                <a:solidFill>
                  <a:schemeClr val="tx1"/>
                </a:solidFill>
                <a:effectLst/>
                <a:latin typeface="+mn-lt"/>
                <a:ea typeface="+mn-ea"/>
                <a:cs typeface="+mn-cs"/>
                <a:hlinkClick r:id="rId5" action="ppaction://hlinkfile" tooltip="Björkman, 2001 #400"/>
              </a:rPr>
              <a:t> &amp; Yuan, 2001</a:t>
            </a:r>
            <a:r>
              <a:rPr lang="en-NZ" sz="1200" kern="1200" dirty="0" smtClean="0">
                <a:solidFill>
                  <a:schemeClr val="tx1"/>
                </a:solidFill>
                <a:effectLst/>
                <a:latin typeface="+mn-lt"/>
                <a:ea typeface="+mn-ea"/>
                <a:cs typeface="+mn-cs"/>
              </a:rPr>
              <a:t>; </a:t>
            </a:r>
            <a:r>
              <a:rPr lang="en-NZ" sz="1200" u="none" strike="noStrike" kern="1200" dirty="0" err="1" smtClean="0">
                <a:solidFill>
                  <a:schemeClr val="tx1"/>
                </a:solidFill>
                <a:effectLst/>
                <a:latin typeface="+mn-lt"/>
                <a:ea typeface="+mn-ea"/>
                <a:cs typeface="+mn-cs"/>
                <a:hlinkClick r:id="rId6" action="ppaction://hlinkfile" tooltip="Sumelius, 2008 #410"/>
              </a:rPr>
              <a:t>Sumelius</a:t>
            </a:r>
            <a:r>
              <a:rPr lang="en-NZ" sz="1200" u="none" strike="noStrike" kern="1200" dirty="0" smtClean="0">
                <a:solidFill>
                  <a:schemeClr val="tx1"/>
                </a:solidFill>
                <a:effectLst/>
                <a:latin typeface="+mn-lt"/>
                <a:ea typeface="+mn-ea"/>
                <a:cs typeface="+mn-cs"/>
                <a:hlinkClick r:id="rId6" action="ppaction://hlinkfile" tooltip="Sumelius, 2008 #410"/>
              </a:rPr>
              <a:t> et al., 2008</a:t>
            </a:r>
            <a:r>
              <a:rPr lang="en-NZ" sz="1200" kern="1200" dirty="0" smtClean="0">
                <a:solidFill>
                  <a:schemeClr val="tx1"/>
                </a:solidFill>
                <a:effectLst/>
                <a:latin typeface="+mn-lt"/>
                <a:ea typeface="+mn-ea"/>
                <a:cs typeface="+mn-cs"/>
              </a:rPr>
              <a:t>). This reduces the requirement for HR practitioners in local operations of overseas-based MNEs to possess strong HR Acumen competencies as they are reliant on their parent organisations to provide written guidance and support on HRM policies. Likewise, domestically owned MNEs may be responsible for providing their overseas subsidiaries with access to information and guidance on the MNE’s central HRM policies, and are therefore required to possess stronger functional HR expertise.</a:t>
            </a:r>
          </a:p>
          <a:p>
            <a:pPr marL="228600" indent="-228600">
              <a:buAutoNum type="arabicPeriod"/>
            </a:pPr>
            <a:r>
              <a:rPr lang="en-NZ" sz="1200" kern="1200" dirty="0" smtClean="0">
                <a:solidFill>
                  <a:schemeClr val="tx1"/>
                </a:solidFill>
                <a:effectLst/>
                <a:latin typeface="+mn-lt"/>
                <a:ea typeface="+mn-ea"/>
                <a:cs typeface="+mn-cs"/>
              </a:rPr>
              <a:t>Second, parent organisations of overseas-based MNEs may exert influence over the setting of local HRM policies by transferring parts of their home country or global HRM policies and practices to their domestic workplace (</a:t>
            </a:r>
            <a:r>
              <a:rPr lang="en-NZ" sz="1200" u="none" strike="noStrike" kern="1200" dirty="0" smtClean="0">
                <a:solidFill>
                  <a:schemeClr val="tx1"/>
                </a:solidFill>
                <a:effectLst/>
                <a:latin typeface="+mn-lt"/>
                <a:ea typeface="+mn-ea"/>
                <a:cs typeface="+mn-cs"/>
                <a:hlinkClick r:id="rId7" action="ppaction://hlinkfile" tooltip="Edwards, 2005 #415"/>
              </a:rPr>
              <a:t>Edwards &amp; </a:t>
            </a:r>
            <a:r>
              <a:rPr lang="en-NZ" sz="1200" u="none" strike="noStrike" kern="1200" dirty="0" err="1" smtClean="0">
                <a:solidFill>
                  <a:schemeClr val="tx1"/>
                </a:solidFill>
                <a:effectLst/>
                <a:latin typeface="+mn-lt"/>
                <a:ea typeface="+mn-ea"/>
                <a:cs typeface="+mn-cs"/>
                <a:hlinkClick r:id="rId7" action="ppaction://hlinkfile" tooltip="Edwards, 2005 #415"/>
              </a:rPr>
              <a:t>Kuruvilla</a:t>
            </a:r>
            <a:r>
              <a:rPr lang="en-NZ" sz="1200" u="none" strike="noStrike" kern="1200" dirty="0" smtClean="0">
                <a:solidFill>
                  <a:schemeClr val="tx1"/>
                </a:solidFill>
                <a:effectLst/>
                <a:latin typeface="+mn-lt"/>
                <a:ea typeface="+mn-ea"/>
                <a:cs typeface="+mn-cs"/>
                <a:hlinkClick r:id="rId7" action="ppaction://hlinkfile" tooltip="Edwards, 2005 #415"/>
              </a:rPr>
              <a:t>, 2005</a:t>
            </a:r>
            <a:r>
              <a:rPr lang="en-NZ" sz="1200" kern="1200" dirty="0" smtClean="0">
                <a:solidFill>
                  <a:schemeClr val="tx1"/>
                </a:solidFill>
                <a:effectLst/>
                <a:latin typeface="+mn-lt"/>
                <a:ea typeface="+mn-ea"/>
                <a:cs typeface="+mn-cs"/>
              </a:rPr>
              <a:t>; </a:t>
            </a:r>
            <a:r>
              <a:rPr lang="en-NZ" sz="1200" u="none" strike="noStrike" kern="1200" dirty="0" err="1" smtClean="0">
                <a:solidFill>
                  <a:schemeClr val="tx1"/>
                </a:solidFill>
                <a:effectLst/>
                <a:latin typeface="+mn-lt"/>
                <a:ea typeface="+mn-ea"/>
                <a:cs typeface="+mn-cs"/>
                <a:hlinkClick r:id="rId8" action="ppaction://hlinkfile" tooltip="Farndale, 2005 #401"/>
              </a:rPr>
              <a:t>Farndale</a:t>
            </a:r>
            <a:r>
              <a:rPr lang="en-NZ" sz="1200" u="none" strike="noStrike" kern="1200" dirty="0" smtClean="0">
                <a:solidFill>
                  <a:schemeClr val="tx1"/>
                </a:solidFill>
                <a:effectLst/>
                <a:latin typeface="+mn-lt"/>
                <a:ea typeface="+mn-ea"/>
                <a:cs typeface="+mn-cs"/>
                <a:hlinkClick r:id="rId8" action="ppaction://hlinkfile" tooltip="Farndale, 2005 #401"/>
              </a:rPr>
              <a:t> &amp; </a:t>
            </a:r>
            <a:r>
              <a:rPr lang="en-NZ" sz="1200" u="none" strike="noStrike" kern="1200" dirty="0" err="1" smtClean="0">
                <a:solidFill>
                  <a:schemeClr val="tx1"/>
                </a:solidFill>
                <a:effectLst/>
                <a:latin typeface="+mn-lt"/>
                <a:ea typeface="+mn-ea"/>
                <a:cs typeface="+mn-cs"/>
                <a:hlinkClick r:id="rId8" action="ppaction://hlinkfile" tooltip="Farndale, 2005 #401"/>
              </a:rPr>
              <a:t>Paauwe</a:t>
            </a:r>
            <a:r>
              <a:rPr lang="en-NZ" sz="1200" u="none" strike="noStrike" kern="1200" dirty="0" smtClean="0">
                <a:solidFill>
                  <a:schemeClr val="tx1"/>
                </a:solidFill>
                <a:effectLst/>
                <a:latin typeface="+mn-lt"/>
                <a:ea typeface="+mn-ea"/>
                <a:cs typeface="+mn-cs"/>
                <a:hlinkClick r:id="rId8" action="ppaction://hlinkfile" tooltip="Farndale, 2005 #401"/>
              </a:rPr>
              <a:t>, 2005</a:t>
            </a:r>
            <a:r>
              <a:rPr lang="en-NZ" sz="1200" kern="1200" dirty="0" smtClean="0">
                <a:solidFill>
                  <a:schemeClr val="tx1"/>
                </a:solidFill>
                <a:effectLst/>
                <a:latin typeface="+mn-lt"/>
                <a:ea typeface="+mn-ea"/>
                <a:cs typeface="+mn-cs"/>
              </a:rPr>
              <a:t>). For instance, it is well established in the literature that US MNEs are more likely to adopt a formalised and centralised approaches to HRM, which in turn may reduce the discretion their subsidiaries have over HRM policy formulation (</a:t>
            </a:r>
            <a:r>
              <a:rPr lang="en-NZ" sz="1200" u="none" strike="noStrike" kern="1200" dirty="0" smtClean="0">
                <a:solidFill>
                  <a:schemeClr val="tx1"/>
                </a:solidFill>
                <a:effectLst/>
                <a:latin typeface="+mn-lt"/>
                <a:ea typeface="+mn-ea"/>
                <a:cs typeface="+mn-cs"/>
                <a:hlinkClick r:id="rId9" action="ppaction://hlinkfile" tooltip="Almond, 2011 #405"/>
              </a:rPr>
              <a:t>Almond, 2011</a:t>
            </a:r>
            <a:r>
              <a:rPr lang="en-NZ" sz="1200" kern="1200" dirty="0" smtClean="0">
                <a:solidFill>
                  <a:schemeClr val="tx1"/>
                </a:solidFill>
                <a:effectLst/>
                <a:latin typeface="+mn-lt"/>
                <a:ea typeface="+mn-ea"/>
                <a:cs typeface="+mn-cs"/>
              </a:rPr>
              <a:t>; </a:t>
            </a:r>
            <a:r>
              <a:rPr lang="en-NZ" sz="1200" u="none" strike="noStrike" kern="1200" dirty="0" smtClean="0">
                <a:solidFill>
                  <a:schemeClr val="tx1"/>
                </a:solidFill>
                <a:effectLst/>
                <a:latin typeface="+mn-lt"/>
                <a:ea typeface="+mn-ea"/>
                <a:cs typeface="+mn-cs"/>
                <a:hlinkClick r:id="rId10" action="ppaction://hlinkfile" tooltip="Fenton-O'Creevy, 2008 #414"/>
              </a:rPr>
              <a:t>Fenton-</a:t>
            </a:r>
            <a:r>
              <a:rPr lang="en-NZ" sz="1200" u="none" strike="noStrike" kern="1200" dirty="0" err="1" smtClean="0">
                <a:solidFill>
                  <a:schemeClr val="tx1"/>
                </a:solidFill>
                <a:effectLst/>
                <a:latin typeface="+mn-lt"/>
                <a:ea typeface="+mn-ea"/>
                <a:cs typeface="+mn-cs"/>
                <a:hlinkClick r:id="rId10" action="ppaction://hlinkfile" tooltip="Fenton-O'Creevy, 2008 #414"/>
              </a:rPr>
              <a:t>O'Creevy</a:t>
            </a:r>
            <a:r>
              <a:rPr lang="en-NZ" sz="1200" u="none" strike="noStrike" kern="1200" dirty="0" smtClean="0">
                <a:solidFill>
                  <a:schemeClr val="tx1"/>
                </a:solidFill>
                <a:effectLst/>
                <a:latin typeface="+mn-lt"/>
                <a:ea typeface="+mn-ea"/>
                <a:cs typeface="+mn-cs"/>
                <a:hlinkClick r:id="rId10" action="ppaction://hlinkfile" tooltip="Fenton-O'Creevy, 2008 #414"/>
              </a:rPr>
              <a:t> et al., 2008</a:t>
            </a:r>
            <a:r>
              <a:rPr lang="en-NZ" sz="1200" kern="1200" dirty="0" smtClean="0">
                <a:solidFill>
                  <a:schemeClr val="tx1"/>
                </a:solidFill>
                <a:effectLst/>
                <a:latin typeface="+mn-lt"/>
                <a:ea typeface="+mn-ea"/>
                <a:cs typeface="+mn-cs"/>
              </a:rPr>
              <a:t>; </a:t>
            </a:r>
            <a:r>
              <a:rPr lang="en-NZ" sz="1200" u="none" strike="noStrike" kern="1200" dirty="0" err="1" smtClean="0">
                <a:solidFill>
                  <a:schemeClr val="tx1"/>
                </a:solidFill>
                <a:effectLst/>
                <a:latin typeface="+mn-lt"/>
                <a:ea typeface="+mn-ea"/>
                <a:cs typeface="+mn-cs"/>
                <a:hlinkClick r:id="rId11" action="ppaction://hlinkfile" tooltip="Ferner, 2011 #404"/>
              </a:rPr>
              <a:t>Ferner</a:t>
            </a:r>
            <a:r>
              <a:rPr lang="en-NZ" sz="1200" u="none" strike="noStrike" kern="1200" dirty="0" smtClean="0">
                <a:solidFill>
                  <a:schemeClr val="tx1"/>
                </a:solidFill>
                <a:effectLst/>
                <a:latin typeface="+mn-lt"/>
                <a:ea typeface="+mn-ea"/>
                <a:cs typeface="+mn-cs"/>
                <a:hlinkClick r:id="rId11" action="ppaction://hlinkfile" tooltip="Ferner, 2011 #404"/>
              </a:rPr>
              <a:t> et al., 2011</a:t>
            </a:r>
            <a:r>
              <a:rPr lang="en-NZ" sz="1200" kern="1200" dirty="0" smtClean="0">
                <a:solidFill>
                  <a:schemeClr val="tx1"/>
                </a:solidFill>
                <a:effectLst/>
                <a:latin typeface="+mn-lt"/>
                <a:ea typeface="+mn-ea"/>
                <a:cs typeface="+mn-cs"/>
              </a:rPr>
              <a:t>).</a:t>
            </a:r>
            <a:endParaRPr lang="en-NZ" dirty="0" smtClean="0"/>
          </a:p>
        </p:txBody>
      </p:sp>
      <p:sp>
        <p:nvSpPr>
          <p:cNvPr id="4" name="Slide Number Placeholder 3"/>
          <p:cNvSpPr>
            <a:spLocks noGrp="1"/>
          </p:cNvSpPr>
          <p:nvPr>
            <p:ph type="sldNum" sz="quarter" idx="10"/>
          </p:nvPr>
        </p:nvSpPr>
        <p:spPr/>
        <p:txBody>
          <a:bodyPr/>
          <a:lstStyle/>
          <a:p>
            <a:fld id="{740803A2-84B8-443D-8EA5-6E3AF536E63E}" type="slidenum">
              <a:rPr lang="en-NZ" smtClean="0"/>
              <a:t>8</a:t>
            </a:fld>
            <a:endParaRPr lang="en-NZ"/>
          </a:p>
        </p:txBody>
      </p:sp>
    </p:spTree>
    <p:extLst>
      <p:ext uri="{BB962C8B-B14F-4D97-AF65-F5344CB8AC3E}">
        <p14:creationId xmlns:p14="http://schemas.microsoft.com/office/powerpoint/2010/main" val="37664756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The</a:t>
            </a:r>
            <a:r>
              <a:rPr lang="en-NZ" baseline="0" dirty="0" smtClean="0"/>
              <a:t> last pattern match compares the HR competency importance ratings between domestic firms (in NZ) and domestically based MNEs</a:t>
            </a:r>
            <a:endParaRPr lang="en-NZ" dirty="0" smtClean="0"/>
          </a:p>
          <a:p>
            <a:r>
              <a:rPr lang="en-NZ" dirty="0" smtClean="0"/>
              <a:t>1. It confirms that domestically-based</a:t>
            </a:r>
            <a:r>
              <a:rPr lang="en-NZ" baseline="0" dirty="0" smtClean="0"/>
              <a:t> MNEs gave that highest ratings to </a:t>
            </a:r>
            <a:r>
              <a:rPr lang="en-NZ" dirty="0" smtClean="0"/>
              <a:t>HR Acumen competencies among all three groups.</a:t>
            </a:r>
          </a:p>
          <a:p>
            <a:r>
              <a:rPr lang="en-NZ" dirty="0" smtClean="0"/>
              <a:t>2. It also confirms that </a:t>
            </a:r>
            <a:r>
              <a:rPr lang="en-NZ" sz="1200" kern="1200" dirty="0" smtClean="0">
                <a:solidFill>
                  <a:schemeClr val="tx1"/>
                </a:solidFill>
                <a:effectLst/>
                <a:latin typeface="+mn-lt"/>
                <a:ea typeface="+mn-ea"/>
                <a:cs typeface="+mn-cs"/>
              </a:rPr>
              <a:t>both domestically-based and overseas-based MNEs have higher requirements for HR technology than domestic firms. This finding is consistent with researchers who have reported a widespread use of HR information systems among MNEs (e.g., </a:t>
            </a:r>
            <a:r>
              <a:rPr lang="en-NZ" sz="1200" u="none" strike="noStrike" kern="1200" dirty="0" err="1" smtClean="0">
                <a:solidFill>
                  <a:schemeClr val="tx1"/>
                </a:solidFill>
                <a:effectLst/>
                <a:latin typeface="+mn-lt"/>
                <a:ea typeface="+mn-ea"/>
                <a:cs typeface="+mn-cs"/>
                <a:hlinkClick r:id="rId3" action="ppaction://hlinkfile" tooltip="Belizon, 2013 #408"/>
              </a:rPr>
              <a:t>Belizon</a:t>
            </a:r>
            <a:r>
              <a:rPr lang="en-NZ" sz="1200" u="none" strike="noStrike" kern="1200" dirty="0" smtClean="0">
                <a:solidFill>
                  <a:schemeClr val="tx1"/>
                </a:solidFill>
                <a:effectLst/>
                <a:latin typeface="+mn-lt"/>
                <a:ea typeface="+mn-ea"/>
                <a:cs typeface="+mn-cs"/>
                <a:hlinkClick r:id="rId3" action="ppaction://hlinkfile" tooltip="Belizon, 2013 #408"/>
              </a:rPr>
              <a:t> et al., 2013</a:t>
            </a:r>
            <a:r>
              <a:rPr lang="en-NZ" sz="1200" kern="1200" dirty="0" smtClean="0">
                <a:solidFill>
                  <a:schemeClr val="tx1"/>
                </a:solidFill>
                <a:effectLst/>
                <a:latin typeface="+mn-lt"/>
                <a:ea typeface="+mn-ea"/>
                <a:cs typeface="+mn-cs"/>
              </a:rPr>
              <a:t>; </a:t>
            </a:r>
            <a:r>
              <a:rPr lang="en-NZ" sz="1200" u="none" strike="noStrike" kern="1200" dirty="0" err="1" smtClean="0">
                <a:solidFill>
                  <a:schemeClr val="tx1"/>
                </a:solidFill>
                <a:effectLst/>
                <a:latin typeface="+mn-lt"/>
                <a:ea typeface="+mn-ea"/>
                <a:cs typeface="+mn-cs"/>
                <a:hlinkClick r:id="rId4" action="ppaction://hlinkfile" tooltip="Meijerink, 2013 #606"/>
              </a:rPr>
              <a:t>Meijerink</a:t>
            </a:r>
            <a:r>
              <a:rPr lang="en-NZ" sz="1200" u="none" strike="noStrike" kern="1200" dirty="0" smtClean="0">
                <a:solidFill>
                  <a:schemeClr val="tx1"/>
                </a:solidFill>
                <a:effectLst/>
                <a:latin typeface="+mn-lt"/>
                <a:ea typeface="+mn-ea"/>
                <a:cs typeface="+mn-cs"/>
                <a:hlinkClick r:id="rId4" action="ppaction://hlinkfile" tooltip="Meijerink, 2013 #606"/>
              </a:rPr>
              <a:t>, </a:t>
            </a:r>
            <a:r>
              <a:rPr lang="en-NZ" sz="1200" u="none" strike="noStrike" kern="1200" dirty="0" err="1" smtClean="0">
                <a:solidFill>
                  <a:schemeClr val="tx1"/>
                </a:solidFill>
                <a:effectLst/>
                <a:latin typeface="+mn-lt"/>
                <a:ea typeface="+mn-ea"/>
                <a:cs typeface="+mn-cs"/>
                <a:hlinkClick r:id="rId4" action="ppaction://hlinkfile" tooltip="Meijerink, 2013 #606"/>
              </a:rPr>
              <a:t>Bondarou</a:t>
            </a:r>
            <a:r>
              <a:rPr lang="en-NZ" sz="1200" u="none" strike="noStrike" kern="1200" dirty="0" smtClean="0">
                <a:solidFill>
                  <a:schemeClr val="tx1"/>
                </a:solidFill>
                <a:effectLst/>
                <a:latin typeface="+mn-lt"/>
                <a:ea typeface="+mn-ea"/>
                <a:cs typeface="+mn-cs"/>
                <a:hlinkClick r:id="rId4" action="ppaction://hlinkfile" tooltip="Meijerink, 2013 #606"/>
              </a:rPr>
              <a:t>, &amp; </a:t>
            </a:r>
            <a:r>
              <a:rPr lang="en-NZ" sz="1200" u="none" strike="noStrike" kern="1200" dirty="0" err="1" smtClean="0">
                <a:solidFill>
                  <a:schemeClr val="tx1"/>
                </a:solidFill>
                <a:effectLst/>
                <a:latin typeface="+mn-lt"/>
                <a:ea typeface="+mn-ea"/>
                <a:cs typeface="+mn-cs"/>
                <a:hlinkClick r:id="rId4" action="ppaction://hlinkfile" tooltip="Meijerink, 2013 #606"/>
              </a:rPr>
              <a:t>Maatman</a:t>
            </a:r>
            <a:r>
              <a:rPr lang="en-NZ" sz="1200" u="none" strike="noStrike" kern="1200" dirty="0" smtClean="0">
                <a:solidFill>
                  <a:schemeClr val="tx1"/>
                </a:solidFill>
                <a:effectLst/>
                <a:latin typeface="+mn-lt"/>
                <a:ea typeface="+mn-ea"/>
                <a:cs typeface="+mn-cs"/>
                <a:hlinkClick r:id="rId4" action="ppaction://hlinkfile" tooltip="Meijerink, 2013 #606"/>
              </a:rPr>
              <a:t>, 2013</a:t>
            </a:r>
            <a:r>
              <a:rPr lang="en-NZ" sz="1200" kern="1200" dirty="0" smtClean="0">
                <a:solidFill>
                  <a:schemeClr val="tx1"/>
                </a:solidFill>
                <a:effectLst/>
                <a:latin typeface="+mn-lt"/>
                <a:ea typeface="+mn-ea"/>
                <a:cs typeface="+mn-cs"/>
              </a:rPr>
              <a:t>; </a:t>
            </a:r>
            <a:r>
              <a:rPr lang="en-NZ" sz="1200" u="none" strike="noStrike" kern="1200" dirty="0" smtClean="0">
                <a:solidFill>
                  <a:schemeClr val="tx1"/>
                </a:solidFill>
                <a:effectLst/>
                <a:latin typeface="+mn-lt"/>
                <a:ea typeface="+mn-ea"/>
                <a:cs typeface="+mn-cs"/>
                <a:hlinkClick r:id="rId5" action="ppaction://hlinkfile" tooltip="Stiles, 2006 #601"/>
              </a:rPr>
              <a:t>Stiles &amp; Trevor, 2006</a:t>
            </a:r>
            <a:r>
              <a:rPr lang="en-NZ" sz="1200" kern="1200" dirty="0" smtClean="0">
                <a:solidFill>
                  <a:schemeClr val="tx1"/>
                </a:solidFill>
                <a:effectLst/>
                <a:latin typeface="+mn-lt"/>
                <a:ea typeface="+mn-ea"/>
                <a:cs typeface="+mn-cs"/>
              </a:rPr>
              <a:t>).</a:t>
            </a:r>
          </a:p>
          <a:p>
            <a:endParaRPr lang="en-NZ" dirty="0" smtClean="0"/>
          </a:p>
        </p:txBody>
      </p:sp>
      <p:sp>
        <p:nvSpPr>
          <p:cNvPr id="4" name="Slide Number Placeholder 3"/>
          <p:cNvSpPr>
            <a:spLocks noGrp="1"/>
          </p:cNvSpPr>
          <p:nvPr>
            <p:ph type="sldNum" sz="quarter" idx="10"/>
          </p:nvPr>
        </p:nvSpPr>
        <p:spPr/>
        <p:txBody>
          <a:bodyPr/>
          <a:lstStyle/>
          <a:p>
            <a:fld id="{740803A2-84B8-443D-8EA5-6E3AF536E63E}" type="slidenum">
              <a:rPr lang="en-NZ" smtClean="0"/>
              <a:t>9</a:t>
            </a:fld>
            <a:endParaRPr lang="en-NZ"/>
          </a:p>
        </p:txBody>
      </p:sp>
    </p:spTree>
    <p:extLst>
      <p:ext uri="{BB962C8B-B14F-4D97-AF65-F5344CB8AC3E}">
        <p14:creationId xmlns:p14="http://schemas.microsoft.com/office/powerpoint/2010/main" val="27762484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kern="1200" dirty="0" smtClean="0">
                <a:solidFill>
                  <a:schemeClr val="tx1"/>
                </a:solidFill>
                <a:effectLst/>
                <a:latin typeface="+mn-lt"/>
                <a:ea typeface="+mn-ea"/>
                <a:cs typeface="+mn-cs"/>
              </a:rPr>
              <a:t>Theoretical contributions supporting the situationalist perspective:</a:t>
            </a:r>
          </a:p>
          <a:p>
            <a:pPr marL="228600" indent="-228600">
              <a:buAutoNum type="arabicPeriod"/>
            </a:pPr>
            <a:r>
              <a:rPr lang="en-NZ" sz="1200" kern="1200" dirty="0" smtClean="0">
                <a:solidFill>
                  <a:schemeClr val="tx1"/>
                </a:solidFill>
                <a:effectLst/>
                <a:latin typeface="+mn-lt"/>
                <a:ea typeface="+mn-ea"/>
                <a:cs typeface="+mn-cs"/>
              </a:rPr>
              <a:t>Differentiated between generic and context-specific HR competencies for domestic firms and MNEs - this differentiation has important implications for the HR competency literature as it provides a nuanced perspective on the competencies required by HR practitioners in different types of organisations </a:t>
            </a:r>
          </a:p>
          <a:p>
            <a:pPr marL="228600" indent="-228600">
              <a:buAutoNum type="arabicPeriod"/>
            </a:pPr>
            <a:r>
              <a:rPr lang="en-NZ" sz="1200" kern="1200" dirty="0" smtClean="0">
                <a:solidFill>
                  <a:schemeClr val="tx1"/>
                </a:solidFill>
                <a:effectLst/>
                <a:latin typeface="+mn-lt"/>
                <a:ea typeface="+mn-ea"/>
                <a:cs typeface="+mn-cs"/>
              </a:rPr>
              <a:t>Leadership and Relationship Building and Self-Belief and Social Factors were generic to domestic firms and MNEs.</a:t>
            </a:r>
          </a:p>
          <a:p>
            <a:pPr marL="228600" indent="-228600">
              <a:buAutoNum type="arabicPeriod"/>
            </a:pPr>
            <a:r>
              <a:rPr lang="en-NZ" sz="1200" kern="1200" dirty="0" smtClean="0">
                <a:solidFill>
                  <a:schemeClr val="tx1"/>
                </a:solidFill>
                <a:effectLst/>
                <a:latin typeface="+mn-lt"/>
                <a:ea typeface="+mn-ea"/>
                <a:cs typeface="+mn-cs"/>
              </a:rPr>
              <a:t>This finding is contrary to the expectation that HR practitioners in MNEs make stronger use of strategic HR competencies (</a:t>
            </a:r>
            <a:r>
              <a:rPr lang="en-NZ" sz="1200" u="none" strike="noStrike" kern="1200" dirty="0" err="1" smtClean="0">
                <a:solidFill>
                  <a:schemeClr val="tx1"/>
                </a:solidFill>
                <a:effectLst/>
                <a:latin typeface="+mn-lt"/>
                <a:ea typeface="+mn-ea"/>
                <a:cs typeface="+mn-cs"/>
                <a:hlinkClick r:id="rId3" action="ppaction://hlinkfile" tooltip="Björkman, 2011 #609"/>
              </a:rPr>
              <a:t>Björkman</a:t>
            </a:r>
            <a:r>
              <a:rPr lang="en-NZ" sz="1200" u="none" strike="noStrike" kern="1200" dirty="0" smtClean="0">
                <a:solidFill>
                  <a:schemeClr val="tx1"/>
                </a:solidFill>
                <a:effectLst/>
                <a:latin typeface="+mn-lt"/>
                <a:ea typeface="+mn-ea"/>
                <a:cs typeface="+mn-cs"/>
                <a:hlinkClick r:id="rId3" action="ppaction://hlinkfile" tooltip="Björkman, 2011 #609"/>
              </a:rPr>
              <a:t> et al., 2011</a:t>
            </a:r>
            <a:r>
              <a:rPr lang="en-NZ" sz="1200" kern="1200" dirty="0" smtClean="0">
                <a:solidFill>
                  <a:schemeClr val="tx1"/>
                </a:solidFill>
                <a:effectLst/>
                <a:latin typeface="+mn-lt"/>
                <a:ea typeface="+mn-ea"/>
                <a:cs typeface="+mn-cs"/>
              </a:rPr>
              <a:t>; </a:t>
            </a:r>
            <a:r>
              <a:rPr lang="en-NZ" sz="1200" u="none" strike="noStrike" kern="1200" dirty="0" err="1" smtClean="0">
                <a:solidFill>
                  <a:schemeClr val="tx1"/>
                </a:solidFill>
                <a:effectLst/>
                <a:latin typeface="+mn-lt"/>
                <a:ea typeface="+mn-ea"/>
                <a:cs typeface="+mn-cs"/>
                <a:hlinkClick r:id="rId4" action="ppaction://hlinkfile" tooltip="Sumelius, 2008 #410"/>
              </a:rPr>
              <a:t>Sumelius</a:t>
            </a:r>
            <a:r>
              <a:rPr lang="en-NZ" sz="1200" u="none" strike="noStrike" kern="1200" dirty="0" smtClean="0">
                <a:solidFill>
                  <a:schemeClr val="tx1"/>
                </a:solidFill>
                <a:effectLst/>
                <a:latin typeface="+mn-lt"/>
                <a:ea typeface="+mn-ea"/>
                <a:cs typeface="+mn-cs"/>
                <a:hlinkClick r:id="rId4" action="ppaction://hlinkfile" tooltip="Sumelius, 2008 #410"/>
              </a:rPr>
              <a:t> et al., 2008</a:t>
            </a:r>
            <a:r>
              <a:rPr lang="en-NZ" sz="1200" kern="1200" dirty="0" smtClean="0">
                <a:solidFill>
                  <a:schemeClr val="tx1"/>
                </a:solidFill>
                <a:effectLst/>
                <a:latin typeface="+mn-lt"/>
                <a:ea typeface="+mn-ea"/>
                <a:cs typeface="+mn-cs"/>
              </a:rPr>
              <a:t>). Indeed, the findings of the present study suggest that competencies in setting shared visions and building effective relationships are critical to HR practitioners’ job success irrespective of type of organisation. </a:t>
            </a:r>
            <a:r>
              <a:rPr lang="en-GB" sz="1200" kern="1200" dirty="0" smtClean="0">
                <a:solidFill>
                  <a:schemeClr val="tx1"/>
                </a:solidFill>
                <a:effectLst/>
                <a:latin typeface="+mn-lt"/>
                <a:ea typeface="+mn-ea"/>
                <a:cs typeface="+mn-cs"/>
              </a:rPr>
              <a:t>HR leadership is important in engaging employees in organisational goals and its subsequent effect on organisational outcomes (</a:t>
            </a:r>
            <a:r>
              <a:rPr lang="en-GB" sz="1200" u="none" strike="noStrike" kern="1200" dirty="0" smtClean="0">
                <a:solidFill>
                  <a:schemeClr val="tx1"/>
                </a:solidFill>
                <a:effectLst/>
                <a:latin typeface="+mn-lt"/>
                <a:ea typeface="+mn-ea"/>
                <a:cs typeface="+mn-cs"/>
                <a:hlinkClick r:id="rId5" action="ppaction://hlinkfile" tooltip="Guest, 2011 #467"/>
              </a:rPr>
              <a:t>Guest &amp; Conway, 2011</a:t>
            </a:r>
            <a:r>
              <a:rPr lang="en-GB" sz="1200" kern="1200" dirty="0" smtClean="0">
                <a:solidFill>
                  <a:schemeClr val="tx1"/>
                </a:solidFill>
                <a:effectLst/>
                <a:latin typeface="+mn-lt"/>
                <a:ea typeface="+mn-ea"/>
                <a:cs typeface="+mn-cs"/>
              </a:rPr>
              <a:t>; </a:t>
            </a:r>
            <a:r>
              <a:rPr lang="en-GB" sz="1200" u="none" strike="noStrike" kern="1200" dirty="0" smtClean="0">
                <a:solidFill>
                  <a:schemeClr val="tx1"/>
                </a:solidFill>
                <a:effectLst/>
                <a:latin typeface="+mn-lt"/>
                <a:ea typeface="+mn-ea"/>
                <a:cs typeface="+mn-cs"/>
                <a:hlinkClick r:id="rId6" action="ppaction://hlinkfile" tooltip="McDermott, 2013 #669"/>
              </a:rPr>
              <a:t>McDermott, Conway, Rousseau, &amp; Flood, 2013</a:t>
            </a:r>
            <a:r>
              <a:rPr lang="en-GB" sz="1200" kern="1200" dirty="0" smtClean="0">
                <a:solidFill>
                  <a:schemeClr val="tx1"/>
                </a:solidFill>
                <a:effectLst/>
                <a:latin typeface="+mn-lt"/>
                <a:ea typeface="+mn-ea"/>
                <a:cs typeface="+mn-cs"/>
              </a:rPr>
              <a:t>; </a:t>
            </a:r>
            <a:r>
              <a:rPr lang="en-GB" sz="1200" u="none" strike="noStrike" kern="1200" dirty="0" smtClean="0">
                <a:solidFill>
                  <a:schemeClr val="tx1"/>
                </a:solidFill>
                <a:effectLst/>
                <a:latin typeface="+mn-lt"/>
                <a:ea typeface="+mn-ea"/>
                <a:cs typeface="+mn-cs"/>
                <a:hlinkClick r:id="rId7" action="ppaction://hlinkfile" tooltip="Stanton, 2010 #628"/>
              </a:rPr>
              <a:t>Stanton, Young, Bartram, &amp; </a:t>
            </a:r>
            <a:r>
              <a:rPr lang="en-GB" sz="1200" u="none" strike="noStrike" kern="1200" dirty="0" err="1" smtClean="0">
                <a:solidFill>
                  <a:schemeClr val="tx1"/>
                </a:solidFill>
                <a:effectLst/>
                <a:latin typeface="+mn-lt"/>
                <a:ea typeface="+mn-ea"/>
                <a:cs typeface="+mn-cs"/>
                <a:hlinkClick r:id="rId7" action="ppaction://hlinkfile" tooltip="Stanton, 2010 #628"/>
              </a:rPr>
              <a:t>Leggat</a:t>
            </a:r>
            <a:r>
              <a:rPr lang="en-GB" sz="1200" u="none" strike="noStrike" kern="1200" dirty="0" smtClean="0">
                <a:solidFill>
                  <a:schemeClr val="tx1"/>
                </a:solidFill>
                <a:effectLst/>
                <a:latin typeface="+mn-lt"/>
                <a:ea typeface="+mn-ea"/>
                <a:cs typeface="+mn-cs"/>
                <a:hlinkClick r:id="rId7" action="ppaction://hlinkfile" tooltip="Stanton, 2010 #628"/>
              </a:rPr>
              <a:t>, 2010</a:t>
            </a:r>
            <a:r>
              <a:rPr lang="en-GB" sz="1200" kern="1200" dirty="0" smtClean="0">
                <a:solidFill>
                  <a:schemeClr val="tx1"/>
                </a:solidFill>
                <a:effectLst/>
                <a:latin typeface="+mn-lt"/>
                <a:ea typeface="+mn-ea"/>
                <a:cs typeface="+mn-cs"/>
              </a:rPr>
              <a:t>).</a:t>
            </a:r>
          </a:p>
          <a:p>
            <a:pPr marL="228600" indent="-228600">
              <a:buAutoNum type="arabicPeriod"/>
            </a:pPr>
            <a:r>
              <a:rPr lang="en-NZ" sz="1200" kern="1200" dirty="0" smtClean="0">
                <a:solidFill>
                  <a:schemeClr val="tx1"/>
                </a:solidFill>
                <a:effectLst/>
                <a:latin typeface="+mn-lt"/>
                <a:ea typeface="+mn-ea"/>
                <a:cs typeface="+mn-cs"/>
              </a:rPr>
              <a:t>Self-Belief and Social Factors as critical HR competencies is important given the growing attention to self-awareness (</a:t>
            </a:r>
            <a:r>
              <a:rPr lang="en-NZ" sz="1200" u="none" strike="noStrike" kern="1200" dirty="0" smtClean="0">
                <a:solidFill>
                  <a:schemeClr val="tx1"/>
                </a:solidFill>
                <a:effectLst/>
                <a:latin typeface="+mn-lt"/>
                <a:ea typeface="+mn-ea"/>
                <a:cs typeface="+mn-cs"/>
                <a:hlinkClick r:id="rId8" action="ppaction://hlinkfile" tooltip="Buckley, 2004 #130"/>
              </a:rPr>
              <a:t>Buckley &amp; Monks, 2004</a:t>
            </a:r>
            <a:r>
              <a:rPr lang="en-NZ" sz="1200" kern="1200" dirty="0" smtClean="0">
                <a:solidFill>
                  <a:schemeClr val="tx1"/>
                </a:solidFill>
                <a:effectLst/>
                <a:latin typeface="+mn-lt"/>
                <a:ea typeface="+mn-ea"/>
                <a:cs typeface="+mn-cs"/>
              </a:rPr>
              <a:t>; </a:t>
            </a:r>
            <a:r>
              <a:rPr lang="en-NZ" sz="1200" u="none" strike="noStrike" kern="1200" dirty="0" smtClean="0">
                <a:solidFill>
                  <a:schemeClr val="tx1"/>
                </a:solidFill>
                <a:effectLst/>
                <a:latin typeface="+mn-lt"/>
                <a:ea typeface="+mn-ea"/>
                <a:cs typeface="+mn-cs"/>
                <a:hlinkClick r:id="rId9" action="ppaction://hlinkfile" tooltip="Ulrich, 2013 #383"/>
              </a:rPr>
              <a:t>Ulrich et al., 2013</a:t>
            </a:r>
            <a:r>
              <a:rPr lang="en-NZ" sz="1200" kern="1200" dirty="0" smtClean="0">
                <a:solidFill>
                  <a:schemeClr val="tx1"/>
                </a:solidFill>
                <a:effectLst/>
                <a:latin typeface="+mn-lt"/>
                <a:ea typeface="+mn-ea"/>
                <a:cs typeface="+mn-cs"/>
              </a:rPr>
              <a:t>) and ethical issues </a:t>
            </a:r>
            <a:r>
              <a:rPr lang="en-GB" sz="1200" kern="1200" dirty="0" smtClean="0">
                <a:solidFill>
                  <a:schemeClr val="tx1"/>
                </a:solidFill>
                <a:effectLst/>
                <a:latin typeface="+mn-lt"/>
                <a:ea typeface="+mn-ea"/>
                <a:cs typeface="+mn-cs"/>
              </a:rPr>
              <a:t>(</a:t>
            </a:r>
            <a:r>
              <a:rPr lang="en-GB" sz="1200" u="none" strike="noStrike" kern="1200" dirty="0" smtClean="0">
                <a:solidFill>
                  <a:schemeClr val="tx1"/>
                </a:solidFill>
                <a:effectLst/>
                <a:latin typeface="+mn-lt"/>
                <a:ea typeface="+mn-ea"/>
                <a:cs typeface="+mn-cs"/>
                <a:hlinkClick r:id="rId10" action="ppaction://hlinkfile" tooltip="Gama, 2012 #583"/>
              </a:rPr>
              <a:t>Gama, McKenna, &amp; </a:t>
            </a:r>
            <a:r>
              <a:rPr lang="en-GB" sz="1200" u="none" strike="noStrike" kern="1200" dirty="0" err="1" smtClean="0">
                <a:solidFill>
                  <a:schemeClr val="tx1"/>
                </a:solidFill>
                <a:effectLst/>
                <a:latin typeface="+mn-lt"/>
                <a:ea typeface="+mn-ea"/>
                <a:cs typeface="+mn-cs"/>
                <a:hlinkClick r:id="rId10" action="ppaction://hlinkfile" tooltip="Gama, 2012 #583"/>
              </a:rPr>
              <a:t>Peticca</a:t>
            </a:r>
            <a:r>
              <a:rPr lang="en-GB" sz="1200" u="none" strike="noStrike" kern="1200" dirty="0" smtClean="0">
                <a:solidFill>
                  <a:schemeClr val="tx1"/>
                </a:solidFill>
                <a:effectLst/>
                <a:latin typeface="+mn-lt"/>
                <a:ea typeface="+mn-ea"/>
                <a:cs typeface="+mn-cs"/>
                <a:hlinkClick r:id="rId10" action="ppaction://hlinkfile" tooltip="Gama, 2012 #583"/>
              </a:rPr>
              <a:t>-Harris, 2012</a:t>
            </a:r>
            <a:r>
              <a:rPr lang="en-GB" sz="1200" kern="1200" dirty="0" smtClean="0">
                <a:solidFill>
                  <a:schemeClr val="tx1"/>
                </a:solidFill>
                <a:effectLst/>
                <a:latin typeface="+mn-lt"/>
                <a:ea typeface="+mn-ea"/>
                <a:cs typeface="+mn-cs"/>
              </a:rPr>
              <a:t>; </a:t>
            </a:r>
            <a:r>
              <a:rPr lang="en-GB" sz="1200" u="none" strike="noStrike" kern="1200" dirty="0" smtClean="0">
                <a:solidFill>
                  <a:schemeClr val="tx1"/>
                </a:solidFill>
                <a:effectLst/>
                <a:latin typeface="+mn-lt"/>
                <a:ea typeface="+mn-ea"/>
                <a:cs typeface="+mn-cs"/>
                <a:hlinkClick r:id="rId11" action="ppaction://hlinkfile" tooltip="Greenwood, 2013 #582"/>
              </a:rPr>
              <a:t>Greenwood, 2013</a:t>
            </a:r>
            <a:r>
              <a:rPr lang="en-GB" sz="1200" kern="1200" dirty="0" smtClean="0">
                <a:solidFill>
                  <a:schemeClr val="tx1"/>
                </a:solidFill>
                <a:effectLst/>
                <a:latin typeface="+mn-lt"/>
                <a:ea typeface="+mn-ea"/>
                <a:cs typeface="+mn-cs"/>
              </a:rPr>
              <a:t>; </a:t>
            </a:r>
            <a:r>
              <a:rPr lang="en-GB" sz="1200" u="none" strike="noStrike" kern="1200" dirty="0" smtClean="0">
                <a:solidFill>
                  <a:schemeClr val="tx1"/>
                </a:solidFill>
                <a:effectLst/>
                <a:latin typeface="+mn-lt"/>
                <a:ea typeface="+mn-ea"/>
                <a:cs typeface="+mn-cs"/>
                <a:hlinkClick r:id="rId12" action="ppaction://hlinkfile" tooltip="Guest, 2012 #584"/>
              </a:rPr>
              <a:t>Guest &amp; Woodrow, 2012</a:t>
            </a:r>
            <a:r>
              <a:rPr lang="en-GB" sz="1200" kern="1200" dirty="0" smtClean="0">
                <a:solidFill>
                  <a:schemeClr val="tx1"/>
                </a:solidFill>
                <a:effectLst/>
                <a:latin typeface="+mn-lt"/>
                <a:ea typeface="+mn-ea"/>
                <a:cs typeface="+mn-cs"/>
              </a:rPr>
              <a:t>) </a:t>
            </a:r>
            <a:r>
              <a:rPr lang="en-NZ" sz="1200" kern="1200" dirty="0" smtClean="0">
                <a:solidFill>
                  <a:schemeClr val="tx1"/>
                </a:solidFill>
                <a:effectLst/>
                <a:latin typeface="+mn-lt"/>
                <a:ea typeface="+mn-ea"/>
                <a:cs typeface="+mn-cs"/>
              </a:rPr>
              <a:t>in the HRM literature</a:t>
            </a:r>
            <a:r>
              <a:rPr lang="en-GB" sz="1200" kern="1200" dirty="0" smtClean="0">
                <a:solidFill>
                  <a:schemeClr val="tx1"/>
                </a:solidFill>
                <a:effectLst/>
                <a:latin typeface="+mn-lt"/>
                <a:ea typeface="+mn-ea"/>
                <a:cs typeface="+mn-cs"/>
              </a:rPr>
              <a:t>.</a:t>
            </a:r>
            <a:r>
              <a:rPr lang="en-NZ" sz="1200" kern="1200" dirty="0" smtClean="0">
                <a:solidFill>
                  <a:schemeClr val="tx1"/>
                </a:solidFill>
                <a:effectLst/>
                <a:latin typeface="+mn-lt"/>
                <a:ea typeface="+mn-ea"/>
                <a:cs typeface="+mn-cs"/>
              </a:rPr>
              <a:t> Self-confidence and resilience are important for maintaining satisfactory performance in uncertain situations, especially during organisational change and crisis (</a:t>
            </a:r>
            <a:r>
              <a:rPr lang="en-NZ" sz="1200" u="none" strike="noStrike" kern="1200" dirty="0" smtClean="0">
                <a:solidFill>
                  <a:schemeClr val="tx1"/>
                </a:solidFill>
                <a:effectLst/>
                <a:latin typeface="+mn-lt"/>
                <a:ea typeface="+mn-ea"/>
                <a:cs typeface="+mn-cs"/>
                <a:hlinkClick r:id="rId8" action="ppaction://hlinkfile" tooltip="Buckley, 2004 #130"/>
              </a:rPr>
              <a:t>Buckley &amp; Monks, 2004</a:t>
            </a:r>
            <a:r>
              <a:rPr lang="en-NZ" sz="1200" kern="1200" dirty="0" smtClean="0">
                <a:solidFill>
                  <a:schemeClr val="tx1"/>
                </a:solidFill>
                <a:effectLst/>
                <a:latin typeface="+mn-lt"/>
                <a:ea typeface="+mn-ea"/>
                <a:cs typeface="+mn-cs"/>
              </a:rPr>
              <a:t>; </a:t>
            </a:r>
            <a:r>
              <a:rPr lang="en-NZ" sz="1200" u="none" strike="noStrike" kern="1200" dirty="0" smtClean="0">
                <a:solidFill>
                  <a:schemeClr val="tx1"/>
                </a:solidFill>
                <a:effectLst/>
                <a:latin typeface="+mn-lt"/>
                <a:ea typeface="+mn-ea"/>
                <a:cs typeface="+mn-cs"/>
                <a:hlinkClick r:id="rId13" action="ppaction://hlinkfile" tooltip="Crouse, 2011 #344"/>
              </a:rPr>
              <a:t>Crouse, Doyle, &amp; Young, 2011</a:t>
            </a:r>
            <a:r>
              <a:rPr lang="en-NZ" sz="1200" kern="1200" dirty="0" smtClean="0">
                <a:solidFill>
                  <a:schemeClr val="tx1"/>
                </a:solidFill>
                <a:effectLst/>
                <a:latin typeface="+mn-lt"/>
                <a:ea typeface="+mn-ea"/>
                <a:cs typeface="+mn-cs"/>
              </a:rPr>
              <a:t>; </a:t>
            </a:r>
            <a:r>
              <a:rPr lang="en-NZ" sz="1200" u="none" strike="noStrike" kern="1200" dirty="0" err="1" smtClean="0">
                <a:solidFill>
                  <a:schemeClr val="tx1"/>
                </a:solidFill>
                <a:effectLst/>
                <a:latin typeface="+mn-lt"/>
                <a:ea typeface="+mn-ea"/>
                <a:cs typeface="+mn-cs"/>
                <a:hlinkClick r:id="rId14" action="ppaction://hlinkfile" tooltip="Lounsbury, 2008 #341"/>
              </a:rPr>
              <a:t>Lounsbury</a:t>
            </a:r>
            <a:r>
              <a:rPr lang="en-NZ" sz="1200" u="none" strike="noStrike" kern="1200" dirty="0" smtClean="0">
                <a:solidFill>
                  <a:schemeClr val="tx1"/>
                </a:solidFill>
                <a:effectLst/>
                <a:latin typeface="+mn-lt"/>
                <a:ea typeface="+mn-ea"/>
                <a:cs typeface="+mn-cs"/>
                <a:hlinkClick r:id="rId14" action="ppaction://hlinkfile" tooltip="Lounsbury, 2008 #341"/>
              </a:rPr>
              <a:t>, Steel, Gibson, &amp; </a:t>
            </a:r>
            <a:r>
              <a:rPr lang="en-NZ" sz="1200" u="none" strike="noStrike" kern="1200" dirty="0" err="1" smtClean="0">
                <a:solidFill>
                  <a:schemeClr val="tx1"/>
                </a:solidFill>
                <a:effectLst/>
                <a:latin typeface="+mn-lt"/>
                <a:ea typeface="+mn-ea"/>
                <a:cs typeface="+mn-cs"/>
                <a:hlinkClick r:id="rId14" action="ppaction://hlinkfile" tooltip="Lounsbury, 2008 #341"/>
              </a:rPr>
              <a:t>Drost</a:t>
            </a:r>
            <a:r>
              <a:rPr lang="en-NZ" sz="1200" u="none" strike="noStrike" kern="1200" dirty="0" smtClean="0">
                <a:solidFill>
                  <a:schemeClr val="tx1"/>
                </a:solidFill>
                <a:effectLst/>
                <a:latin typeface="+mn-lt"/>
                <a:ea typeface="+mn-ea"/>
                <a:cs typeface="+mn-cs"/>
                <a:hlinkClick r:id="rId14" action="ppaction://hlinkfile" tooltip="Lounsbury, 2008 #341"/>
              </a:rPr>
              <a:t>, 2008</a:t>
            </a:r>
            <a:r>
              <a:rPr lang="en-NZ" sz="1200" kern="1200" dirty="0" smtClean="0">
                <a:solidFill>
                  <a:schemeClr val="tx1"/>
                </a:solidFill>
                <a:effectLst/>
                <a:latin typeface="+mn-lt"/>
                <a:ea typeface="+mn-ea"/>
                <a:cs typeface="+mn-cs"/>
              </a:rPr>
              <a:t>). Empathy and ethical concern for others are also valued by line managers and employees and are key to sustaining trust and respect from stakeholders </a:t>
            </a:r>
            <a:r>
              <a:rPr lang="en-GB" sz="1200" kern="1200" dirty="0" smtClean="0">
                <a:solidFill>
                  <a:schemeClr val="tx1"/>
                </a:solidFill>
                <a:effectLst/>
                <a:latin typeface="+mn-lt"/>
                <a:ea typeface="+mn-ea"/>
                <a:cs typeface="+mn-cs"/>
              </a:rPr>
              <a:t>(</a:t>
            </a:r>
            <a:r>
              <a:rPr lang="en-GB" sz="1200" u="none" strike="noStrike" kern="1200" dirty="0" smtClean="0">
                <a:solidFill>
                  <a:schemeClr val="tx1"/>
                </a:solidFill>
                <a:effectLst/>
                <a:latin typeface="+mn-lt"/>
                <a:ea typeface="+mn-ea"/>
                <a:cs typeface="+mn-cs"/>
                <a:hlinkClick r:id="rId15" action="ppaction://hlinkfile" tooltip="Francis, 2006 #345"/>
              </a:rPr>
              <a:t>Francis &amp; Keegan, 2006</a:t>
            </a:r>
            <a:r>
              <a:rPr lang="en-GB" sz="1200" kern="1200" dirty="0" smtClean="0">
                <a:solidFill>
                  <a:schemeClr val="tx1"/>
                </a:solidFill>
                <a:effectLst/>
                <a:latin typeface="+mn-lt"/>
                <a:ea typeface="+mn-ea"/>
                <a:cs typeface="+mn-cs"/>
              </a:rPr>
              <a:t>; </a:t>
            </a:r>
            <a:r>
              <a:rPr lang="en-GB" sz="1200" u="none" strike="noStrike" kern="1200" dirty="0" err="1" smtClean="0">
                <a:solidFill>
                  <a:schemeClr val="tx1"/>
                </a:solidFill>
                <a:effectLst/>
                <a:latin typeface="+mn-lt"/>
                <a:ea typeface="+mn-ea"/>
                <a:cs typeface="+mn-cs"/>
                <a:hlinkClick r:id="rId16" action="ppaction://hlinkfile" tooltip="Kulik, 2009 #30"/>
              </a:rPr>
              <a:t>Kulik</a:t>
            </a:r>
            <a:r>
              <a:rPr lang="en-GB" sz="1200" u="none" strike="noStrike" kern="1200" dirty="0" smtClean="0">
                <a:solidFill>
                  <a:schemeClr val="tx1"/>
                </a:solidFill>
                <a:effectLst/>
                <a:latin typeface="+mn-lt"/>
                <a:ea typeface="+mn-ea"/>
                <a:cs typeface="+mn-cs"/>
                <a:hlinkClick r:id="rId16" action="ppaction://hlinkfile" tooltip="Kulik, 2009 #30"/>
              </a:rPr>
              <a:t>, </a:t>
            </a:r>
            <a:r>
              <a:rPr lang="en-GB" sz="1200" u="none" strike="noStrike" kern="1200" dirty="0" err="1" smtClean="0">
                <a:solidFill>
                  <a:schemeClr val="tx1"/>
                </a:solidFill>
                <a:effectLst/>
                <a:latin typeface="+mn-lt"/>
                <a:ea typeface="+mn-ea"/>
                <a:cs typeface="+mn-cs"/>
                <a:hlinkClick r:id="rId16" action="ppaction://hlinkfile" tooltip="Kulik, 2009 #30"/>
              </a:rPr>
              <a:t>Cregan</a:t>
            </a:r>
            <a:r>
              <a:rPr lang="en-GB" sz="1200" u="none" strike="noStrike" kern="1200" dirty="0" smtClean="0">
                <a:solidFill>
                  <a:schemeClr val="tx1"/>
                </a:solidFill>
                <a:effectLst/>
                <a:latin typeface="+mn-lt"/>
                <a:ea typeface="+mn-ea"/>
                <a:cs typeface="+mn-cs"/>
                <a:hlinkClick r:id="rId16" action="ppaction://hlinkfile" tooltip="Kulik, 2009 #30"/>
              </a:rPr>
              <a:t>, Metz, &amp; Brown, 2009</a:t>
            </a:r>
            <a:r>
              <a:rPr lang="en-GB" sz="1200" kern="1200" dirty="0" smtClean="0">
                <a:solidFill>
                  <a:schemeClr val="tx1"/>
                </a:solidFill>
                <a:effectLst/>
                <a:latin typeface="+mn-lt"/>
                <a:ea typeface="+mn-ea"/>
                <a:cs typeface="+mn-cs"/>
              </a:rPr>
              <a:t>; </a:t>
            </a:r>
            <a:r>
              <a:rPr lang="en-GB" sz="1200" u="none" strike="noStrike" kern="1200" dirty="0" smtClean="0">
                <a:solidFill>
                  <a:schemeClr val="tx1"/>
                </a:solidFill>
                <a:effectLst/>
                <a:latin typeface="+mn-lt"/>
                <a:ea typeface="+mn-ea"/>
                <a:cs typeface="+mn-cs"/>
                <a:hlinkClick r:id="rId17" action="ppaction://hlinkfile" tooltip="Lowry, 2006 #346"/>
              </a:rPr>
              <a:t>Lowry, 2006</a:t>
            </a:r>
            <a:r>
              <a:rPr lang="en-GB" sz="1200" kern="1200" dirty="0" smtClean="0">
                <a:solidFill>
                  <a:schemeClr val="tx1"/>
                </a:solidFill>
                <a:effectLst/>
                <a:latin typeface="+mn-lt"/>
                <a:ea typeface="+mn-ea"/>
                <a:cs typeface="+mn-cs"/>
              </a:rPr>
              <a:t>).</a:t>
            </a:r>
            <a:endParaRPr lang="en-NZ" sz="1200" kern="1200" dirty="0" smtClean="0">
              <a:solidFill>
                <a:schemeClr val="tx1"/>
              </a:solidFill>
              <a:effectLst/>
              <a:latin typeface="+mn-lt"/>
              <a:ea typeface="+mn-ea"/>
              <a:cs typeface="+mn-cs"/>
            </a:endParaRPr>
          </a:p>
          <a:p>
            <a:pPr marL="228600" indent="-228600">
              <a:buAutoNum type="arabicPeriod"/>
            </a:pPr>
            <a:r>
              <a:rPr lang="en-NZ" sz="1200" kern="1200" dirty="0" smtClean="0">
                <a:solidFill>
                  <a:schemeClr val="tx1"/>
                </a:solidFill>
                <a:effectLst/>
                <a:latin typeface="+mn-lt"/>
                <a:ea typeface="+mn-ea"/>
                <a:cs typeface="+mn-cs"/>
              </a:rPr>
              <a:t>Our</a:t>
            </a:r>
            <a:r>
              <a:rPr lang="en-NZ" sz="1200" kern="1200" baseline="0" dirty="0" smtClean="0">
                <a:solidFill>
                  <a:schemeClr val="tx1"/>
                </a:solidFill>
                <a:effectLst/>
                <a:latin typeface="+mn-lt"/>
                <a:ea typeface="+mn-ea"/>
                <a:cs typeface="+mn-cs"/>
              </a:rPr>
              <a:t> </a:t>
            </a:r>
            <a:r>
              <a:rPr lang="en-NZ" sz="1200" kern="1200" dirty="0" smtClean="0">
                <a:solidFill>
                  <a:schemeClr val="tx1"/>
                </a:solidFill>
                <a:effectLst/>
                <a:latin typeface="+mn-lt"/>
                <a:ea typeface="+mn-ea"/>
                <a:cs typeface="+mn-cs"/>
              </a:rPr>
              <a:t>study confirms the contextual nature of HR Acumen competencies by demonstrating them as clear differentiators between domestically-based and overseas-based MNEs. This finding supports the argument that functional HR competencies can be as important as the strategic HR competencies required for adding value in certain contexts (</a:t>
            </a:r>
            <a:r>
              <a:rPr lang="en-NZ" sz="1200" u="none" strike="noStrike" kern="1200" dirty="0" err="1" smtClean="0">
                <a:solidFill>
                  <a:schemeClr val="tx1"/>
                </a:solidFill>
                <a:effectLst/>
                <a:latin typeface="+mn-lt"/>
                <a:ea typeface="+mn-ea"/>
                <a:cs typeface="+mn-cs"/>
                <a:hlinkClick r:id="rId18" action="ppaction://hlinkfile" tooltip="Antila, 2006 #85"/>
              </a:rPr>
              <a:t>Antila</a:t>
            </a:r>
            <a:r>
              <a:rPr lang="en-NZ" sz="1200" u="none" strike="noStrike" kern="1200" dirty="0" smtClean="0">
                <a:solidFill>
                  <a:schemeClr val="tx1"/>
                </a:solidFill>
                <a:effectLst/>
                <a:latin typeface="+mn-lt"/>
                <a:ea typeface="+mn-ea"/>
                <a:cs typeface="+mn-cs"/>
                <a:hlinkClick r:id="rId18" action="ppaction://hlinkfile" tooltip="Antila, 2006 #85"/>
              </a:rPr>
              <a:t>, 2006</a:t>
            </a:r>
            <a:r>
              <a:rPr lang="en-NZ" sz="1200" kern="1200" dirty="0" smtClean="0">
                <a:solidFill>
                  <a:schemeClr val="tx1"/>
                </a:solidFill>
                <a:effectLst/>
                <a:latin typeface="+mn-lt"/>
                <a:ea typeface="+mn-ea"/>
                <a:cs typeface="+mn-cs"/>
              </a:rPr>
              <a:t>; </a:t>
            </a:r>
            <a:r>
              <a:rPr lang="en-NZ" sz="1200" u="none" strike="noStrike" kern="1200" dirty="0" smtClean="0">
                <a:solidFill>
                  <a:schemeClr val="tx1"/>
                </a:solidFill>
                <a:effectLst/>
                <a:latin typeface="+mn-lt"/>
                <a:ea typeface="+mn-ea"/>
                <a:cs typeface="+mn-cs"/>
                <a:hlinkClick r:id="rId19" action="ppaction://hlinkfile" tooltip="Brown, 2009 #118"/>
              </a:rPr>
              <a:t>Brown et al., 2009</a:t>
            </a:r>
            <a:r>
              <a:rPr lang="en-NZ" sz="1200" kern="1200" dirty="0" smtClean="0">
                <a:solidFill>
                  <a:schemeClr val="tx1"/>
                </a:solidFill>
                <a:effectLst/>
                <a:latin typeface="+mn-lt"/>
                <a:ea typeface="+mn-ea"/>
                <a:cs typeface="+mn-cs"/>
              </a:rPr>
              <a:t>; </a:t>
            </a:r>
            <a:r>
              <a:rPr lang="en-NZ" sz="1200" u="none" strike="noStrike" kern="1200" dirty="0" smtClean="0">
                <a:solidFill>
                  <a:schemeClr val="tx1"/>
                </a:solidFill>
                <a:effectLst/>
                <a:latin typeface="+mn-lt"/>
                <a:ea typeface="+mn-ea"/>
                <a:cs typeface="+mn-cs"/>
                <a:hlinkClick r:id="rId20" action="ppaction://hlinkfile" tooltip="Truss, 2002 #96"/>
              </a:rPr>
              <a:t>Truss et al., 2002</a:t>
            </a:r>
            <a:r>
              <a:rPr lang="en-NZ" sz="1200" kern="1200" dirty="0" smtClean="0">
                <a:solidFill>
                  <a:schemeClr val="tx1"/>
                </a:solidFill>
                <a:effectLst/>
                <a:latin typeface="+mn-lt"/>
                <a:ea typeface="+mn-ea"/>
                <a:cs typeface="+mn-cs"/>
              </a:rPr>
              <a:t>)</a:t>
            </a:r>
            <a:r>
              <a:rPr lang="en-NZ" sz="1200" b="1" kern="1200" dirty="0" smtClean="0">
                <a:solidFill>
                  <a:schemeClr val="tx1"/>
                </a:solidFill>
                <a:effectLst/>
                <a:latin typeface="+mn-lt"/>
                <a:ea typeface="+mn-ea"/>
                <a:cs typeface="+mn-cs"/>
              </a:rPr>
              <a:t>.</a:t>
            </a:r>
            <a:endParaRPr lang="en-NZ" sz="1200" kern="1200" dirty="0" smtClean="0">
              <a:solidFill>
                <a:schemeClr val="tx1"/>
              </a:solidFill>
              <a:effectLst/>
              <a:latin typeface="+mn-lt"/>
              <a:ea typeface="+mn-ea"/>
              <a:cs typeface="+mn-cs"/>
            </a:endParaRPr>
          </a:p>
          <a:p>
            <a:endParaRPr lang="en-NZ" dirty="0"/>
          </a:p>
        </p:txBody>
      </p:sp>
      <p:sp>
        <p:nvSpPr>
          <p:cNvPr id="4" name="Slide Number Placeholder 3"/>
          <p:cNvSpPr>
            <a:spLocks noGrp="1"/>
          </p:cNvSpPr>
          <p:nvPr>
            <p:ph type="sldNum" sz="quarter" idx="10"/>
          </p:nvPr>
        </p:nvSpPr>
        <p:spPr/>
        <p:txBody>
          <a:bodyPr/>
          <a:lstStyle/>
          <a:p>
            <a:fld id="{740803A2-84B8-443D-8EA5-6E3AF536E63E}" type="slidenum">
              <a:rPr lang="en-NZ" smtClean="0"/>
              <a:t>10</a:t>
            </a:fld>
            <a:endParaRPr lang="en-NZ"/>
          </a:p>
        </p:txBody>
      </p:sp>
    </p:spTree>
    <p:extLst>
      <p:ext uri="{BB962C8B-B14F-4D97-AF65-F5344CB8AC3E}">
        <p14:creationId xmlns:p14="http://schemas.microsoft.com/office/powerpoint/2010/main" val="11578166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28EF20E-9236-4F91-A554-8C69E07058E7}" type="datetimeFigureOut">
              <a:rPr lang="en-NZ" smtClean="0"/>
              <a:t>28/07/2014</a:t>
            </a:fld>
            <a:endParaRPr lang="en-NZ"/>
          </a:p>
        </p:txBody>
      </p:sp>
      <p:sp>
        <p:nvSpPr>
          <p:cNvPr id="19" name="Footer Placeholder 18"/>
          <p:cNvSpPr>
            <a:spLocks noGrp="1"/>
          </p:cNvSpPr>
          <p:nvPr>
            <p:ph type="ftr" sz="quarter" idx="11"/>
          </p:nvPr>
        </p:nvSpPr>
        <p:spPr/>
        <p:txBody>
          <a:bodyPr/>
          <a:lstStyle/>
          <a:p>
            <a:endParaRPr lang="en-NZ"/>
          </a:p>
        </p:txBody>
      </p:sp>
      <p:sp>
        <p:nvSpPr>
          <p:cNvPr id="27" name="Slide Number Placeholder 26"/>
          <p:cNvSpPr>
            <a:spLocks noGrp="1"/>
          </p:cNvSpPr>
          <p:nvPr>
            <p:ph type="sldNum" sz="quarter" idx="12"/>
          </p:nvPr>
        </p:nvSpPr>
        <p:spPr/>
        <p:txBody>
          <a:bodyPr/>
          <a:lstStyle/>
          <a:p>
            <a:fld id="{B487B613-B514-4E18-9943-E8464DF1C421}" type="slidenum">
              <a:rPr lang="en-NZ" smtClean="0"/>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28EF20E-9236-4F91-A554-8C69E07058E7}" type="datetimeFigureOut">
              <a:rPr lang="en-NZ" smtClean="0"/>
              <a:t>28/07/2014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487B613-B514-4E18-9943-E8464DF1C421}"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28EF20E-9236-4F91-A554-8C69E07058E7}" type="datetimeFigureOut">
              <a:rPr lang="en-NZ" smtClean="0"/>
              <a:t>28/07/2014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487B613-B514-4E18-9943-E8464DF1C421}"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28EF20E-9236-4F91-A554-8C69E07058E7}" type="datetimeFigureOut">
              <a:rPr lang="en-NZ" smtClean="0"/>
              <a:t>28/07/2014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487B613-B514-4E18-9943-E8464DF1C421}"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28EF20E-9236-4F91-A554-8C69E07058E7}" type="datetimeFigureOut">
              <a:rPr lang="en-NZ" smtClean="0"/>
              <a:t>28/07/2014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487B613-B514-4E18-9943-E8464DF1C421}" type="slidenum">
              <a:rPr lang="en-NZ" smtClean="0"/>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28EF20E-9236-4F91-A554-8C69E07058E7}" type="datetimeFigureOut">
              <a:rPr lang="en-NZ" smtClean="0"/>
              <a:t>28/07/2014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487B613-B514-4E18-9943-E8464DF1C421}" type="slidenum">
              <a:rPr lang="en-NZ" smtClean="0"/>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28EF20E-9236-4F91-A554-8C69E07058E7}" type="datetimeFigureOut">
              <a:rPr lang="en-NZ" smtClean="0"/>
              <a:t>28/07/2014</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B487B613-B514-4E18-9943-E8464DF1C421}"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28EF20E-9236-4F91-A554-8C69E07058E7}" type="datetimeFigureOut">
              <a:rPr lang="en-NZ" smtClean="0"/>
              <a:t>28/07/2014</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B487B613-B514-4E18-9943-E8464DF1C421}"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8EF20E-9236-4F91-A554-8C69E07058E7}" type="datetimeFigureOut">
              <a:rPr lang="en-NZ" smtClean="0"/>
              <a:t>28/07/2014</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B487B613-B514-4E18-9943-E8464DF1C421}"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28EF20E-9236-4F91-A554-8C69E07058E7}" type="datetimeFigureOut">
              <a:rPr lang="en-NZ" smtClean="0"/>
              <a:t>28/07/2014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487B613-B514-4E18-9943-E8464DF1C421}" type="slidenum">
              <a:rPr lang="en-NZ" smtClean="0"/>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28EF20E-9236-4F91-A554-8C69E07058E7}" type="datetimeFigureOut">
              <a:rPr lang="en-NZ" smtClean="0"/>
              <a:t>28/07/2014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a:xfrm>
            <a:off x="8077200" y="6356350"/>
            <a:ext cx="609600" cy="365125"/>
          </a:xfrm>
        </p:spPr>
        <p:txBody>
          <a:bodyPr/>
          <a:lstStyle/>
          <a:p>
            <a:fld id="{B487B613-B514-4E18-9943-E8464DF1C421}" type="slidenum">
              <a:rPr lang="en-NZ" smtClean="0"/>
              <a:t>‹#›</a:t>
            </a:fld>
            <a:endParaRPr lang="en-NZ"/>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28EF20E-9236-4F91-A554-8C69E07058E7}" type="datetimeFigureOut">
              <a:rPr lang="en-NZ" smtClean="0"/>
              <a:t>28/07/2014</a:t>
            </a:fld>
            <a:endParaRPr lang="en-NZ"/>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NZ"/>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487B613-B514-4E18-9943-E8464DF1C421}" type="slidenum">
              <a:rPr lang="en-NZ" smtClean="0"/>
              <a:t>‹#›</a:t>
            </a:fld>
            <a:endParaRPr lang="en-NZ"/>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212976"/>
            <a:ext cx="7851648" cy="1828800"/>
          </a:xfrm>
        </p:spPr>
        <p:txBody>
          <a:bodyPr>
            <a:normAutofit fontScale="90000"/>
          </a:bodyPr>
          <a:lstStyle/>
          <a:p>
            <a:pPr algn="ctr"/>
            <a:r>
              <a:rPr lang="en-NZ" sz="4900" b="1" dirty="0"/>
              <a:t>The Competency Requirements for HR Practitioners </a:t>
            </a:r>
            <a:r>
              <a:rPr lang="en-NZ" sz="4900" b="1" dirty="0" smtClean="0"/>
              <a:t>in</a:t>
            </a:r>
            <a:br>
              <a:rPr lang="en-NZ" sz="4900" b="1" dirty="0" smtClean="0"/>
            </a:br>
            <a:r>
              <a:rPr lang="en-NZ" sz="4900" b="1" dirty="0" smtClean="0"/>
              <a:t>Domestic </a:t>
            </a:r>
            <a:r>
              <a:rPr lang="en-NZ" sz="4900" b="1" dirty="0"/>
              <a:t>Firms and Multinational Enterprises</a:t>
            </a:r>
            <a:r>
              <a:rPr lang="en-NZ" dirty="0"/>
              <a:t/>
            </a:r>
            <a:br>
              <a:rPr lang="en-NZ" dirty="0"/>
            </a:br>
            <a:endParaRPr lang="en-NZ" dirty="0"/>
          </a:p>
        </p:txBody>
      </p:sp>
      <p:sp>
        <p:nvSpPr>
          <p:cNvPr id="3" name="Subtitle 2"/>
          <p:cNvSpPr>
            <a:spLocks noGrp="1"/>
          </p:cNvSpPr>
          <p:nvPr>
            <p:ph type="subTitle" idx="1"/>
          </p:nvPr>
        </p:nvSpPr>
        <p:spPr>
          <a:xfrm>
            <a:off x="685800" y="4509120"/>
            <a:ext cx="7772400" cy="1199704"/>
          </a:xfrm>
        </p:spPr>
        <p:txBody>
          <a:bodyPr>
            <a:normAutofit/>
          </a:bodyPr>
          <a:lstStyle/>
          <a:p>
            <a:r>
              <a:rPr lang="en-NZ" dirty="0" smtClean="0"/>
              <a:t>Karen Lo, Keith </a:t>
            </a:r>
            <a:r>
              <a:rPr lang="en-NZ" dirty="0" err="1" smtClean="0"/>
              <a:t>Macky</a:t>
            </a:r>
            <a:r>
              <a:rPr lang="en-NZ" dirty="0" smtClean="0"/>
              <a:t> &amp; Edwina </a:t>
            </a:r>
            <a:r>
              <a:rPr lang="en-NZ" dirty="0" err="1" smtClean="0"/>
              <a:t>Pio</a:t>
            </a:r>
            <a:endParaRPr lang="en-NZ" dirty="0" smtClean="0"/>
          </a:p>
          <a:p>
            <a:r>
              <a:rPr lang="en-NZ" dirty="0" smtClean="0"/>
              <a:t>AUT University, New Zealand</a:t>
            </a:r>
            <a:endParaRPr lang="en-NZ" dirty="0"/>
          </a:p>
        </p:txBody>
      </p:sp>
    </p:spTree>
    <p:extLst>
      <p:ext uri="{BB962C8B-B14F-4D97-AF65-F5344CB8AC3E}">
        <p14:creationId xmlns:p14="http://schemas.microsoft.com/office/powerpoint/2010/main" val="19102016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Theoretical Contributions</a:t>
            </a:r>
            <a:endParaRPr lang="en-NZ" dirty="0"/>
          </a:p>
        </p:txBody>
      </p:sp>
      <p:sp>
        <p:nvSpPr>
          <p:cNvPr id="3" name="Content Placeholder 2"/>
          <p:cNvSpPr>
            <a:spLocks noGrp="1"/>
          </p:cNvSpPr>
          <p:nvPr>
            <p:ph idx="1"/>
          </p:nvPr>
        </p:nvSpPr>
        <p:spPr/>
        <p:txBody>
          <a:bodyPr>
            <a:normAutofit/>
          </a:bodyPr>
          <a:lstStyle/>
          <a:p>
            <a:r>
              <a:rPr lang="en-NZ" dirty="0" smtClean="0"/>
              <a:t>Provides support for the situationalist </a:t>
            </a:r>
            <a:r>
              <a:rPr lang="en-NZ" dirty="0" smtClean="0"/>
              <a:t>approach</a:t>
            </a:r>
          </a:p>
          <a:p>
            <a:r>
              <a:rPr lang="en-NZ" dirty="0" smtClean="0"/>
              <a:t>Generic HR competencies: </a:t>
            </a:r>
            <a:r>
              <a:rPr lang="en-NZ" dirty="0" smtClean="0"/>
              <a:t>Leadership </a:t>
            </a:r>
            <a:r>
              <a:rPr lang="en-NZ" dirty="0"/>
              <a:t>&amp; Relationship Building and Self-Belief &amp; Social </a:t>
            </a:r>
            <a:r>
              <a:rPr lang="en-NZ" dirty="0" smtClean="0"/>
              <a:t>Factors</a:t>
            </a:r>
          </a:p>
          <a:p>
            <a:r>
              <a:rPr lang="en-NZ" dirty="0" smtClean="0"/>
              <a:t>Context-specific HR competencies: </a:t>
            </a:r>
            <a:r>
              <a:rPr lang="en-NZ" dirty="0" smtClean="0"/>
              <a:t>HR Acumen</a:t>
            </a:r>
          </a:p>
          <a:p>
            <a:pPr>
              <a:spcAft>
                <a:spcPts val="1800"/>
              </a:spcAft>
            </a:pPr>
            <a:r>
              <a:rPr lang="en-NZ" dirty="0" smtClean="0"/>
              <a:t>Functional </a:t>
            </a:r>
            <a:r>
              <a:rPr lang="en-NZ" dirty="0" smtClean="0"/>
              <a:t>HR competencies can be as important as the strategic HR competencies required for adding value in certain contexts </a:t>
            </a:r>
            <a:r>
              <a:rPr lang="en-NZ" sz="1800" dirty="0">
                <a:solidFill>
                  <a:schemeClr val="accent1"/>
                </a:solidFill>
              </a:rPr>
              <a:t>(</a:t>
            </a:r>
            <a:r>
              <a:rPr lang="en-NZ" sz="1800" dirty="0" err="1">
                <a:solidFill>
                  <a:schemeClr val="accent1"/>
                </a:solidFill>
              </a:rPr>
              <a:t>Antila</a:t>
            </a:r>
            <a:r>
              <a:rPr lang="en-NZ" sz="1800" dirty="0">
                <a:solidFill>
                  <a:schemeClr val="accent1"/>
                </a:solidFill>
              </a:rPr>
              <a:t> ,2006; Brown et al., 2009; Truss et al., 2002)</a:t>
            </a:r>
          </a:p>
          <a:p>
            <a:endParaRPr lang="en-NZ" dirty="0"/>
          </a:p>
        </p:txBody>
      </p:sp>
    </p:spTree>
    <p:extLst>
      <p:ext uri="{BB962C8B-B14F-4D97-AF65-F5344CB8AC3E}">
        <p14:creationId xmlns:p14="http://schemas.microsoft.com/office/powerpoint/2010/main" val="5108728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Practical Implications</a:t>
            </a:r>
            <a:endParaRPr lang="en-NZ" dirty="0"/>
          </a:p>
        </p:txBody>
      </p:sp>
      <p:sp>
        <p:nvSpPr>
          <p:cNvPr id="3" name="Content Placeholder 2"/>
          <p:cNvSpPr>
            <a:spLocks noGrp="1"/>
          </p:cNvSpPr>
          <p:nvPr>
            <p:ph idx="1"/>
          </p:nvPr>
        </p:nvSpPr>
        <p:spPr/>
        <p:txBody>
          <a:bodyPr>
            <a:normAutofit/>
          </a:bodyPr>
          <a:lstStyle/>
          <a:p>
            <a:r>
              <a:rPr lang="en-NZ" dirty="0" smtClean="0"/>
              <a:t>HR Acumen </a:t>
            </a:r>
            <a:r>
              <a:rPr lang="en-NZ" dirty="0" smtClean="0"/>
              <a:t>competencies are highly context-specific</a:t>
            </a:r>
            <a:endParaRPr lang="en-NZ" dirty="0" smtClean="0"/>
          </a:p>
          <a:p>
            <a:r>
              <a:rPr lang="en-NZ" dirty="0" smtClean="0"/>
              <a:t>Domestic firms and domestically-based MNEs are still highly dependent on HR generalist </a:t>
            </a:r>
            <a:r>
              <a:rPr lang="en-NZ" dirty="0" smtClean="0"/>
              <a:t>knowledge</a:t>
            </a:r>
          </a:p>
          <a:p>
            <a:r>
              <a:rPr lang="en-NZ" dirty="0" smtClean="0"/>
              <a:t>System </a:t>
            </a:r>
            <a:r>
              <a:rPr lang="en-NZ" dirty="0" smtClean="0"/>
              <a:t>and Technology </a:t>
            </a:r>
            <a:r>
              <a:rPr lang="en-NZ" dirty="0" smtClean="0"/>
              <a:t>are </a:t>
            </a:r>
            <a:r>
              <a:rPr lang="en-NZ" dirty="0" smtClean="0"/>
              <a:t>not important differentiators but </a:t>
            </a:r>
            <a:r>
              <a:rPr lang="en-NZ" dirty="0" smtClean="0"/>
              <a:t>MNEs </a:t>
            </a:r>
            <a:r>
              <a:rPr lang="en-NZ" dirty="0" smtClean="0"/>
              <a:t>make stronger use of knowledge in HR technology than domestic firms</a:t>
            </a:r>
          </a:p>
          <a:p>
            <a:r>
              <a:rPr lang="en-NZ" dirty="0" smtClean="0"/>
              <a:t>Importance of </a:t>
            </a:r>
            <a:r>
              <a:rPr lang="en-NZ" dirty="0" smtClean="0"/>
              <a:t>Leadership and Relationship Building and Self-Belief and Social Factors </a:t>
            </a:r>
            <a:r>
              <a:rPr lang="en-NZ" dirty="0" smtClean="0"/>
              <a:t>in the selection </a:t>
            </a:r>
            <a:r>
              <a:rPr lang="en-NZ" dirty="0" smtClean="0"/>
              <a:t>and </a:t>
            </a:r>
            <a:r>
              <a:rPr lang="en-NZ" dirty="0" smtClean="0"/>
              <a:t>development of </a:t>
            </a:r>
            <a:r>
              <a:rPr lang="en-NZ" dirty="0" smtClean="0"/>
              <a:t>HR practitioners</a:t>
            </a:r>
          </a:p>
          <a:p>
            <a:endParaRPr lang="en-NZ" dirty="0"/>
          </a:p>
        </p:txBody>
      </p:sp>
    </p:spTree>
    <p:extLst>
      <p:ext uri="{BB962C8B-B14F-4D97-AF65-F5344CB8AC3E}">
        <p14:creationId xmlns:p14="http://schemas.microsoft.com/office/powerpoint/2010/main" val="5227854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Research Limitations</a:t>
            </a:r>
            <a:endParaRPr lang="en-NZ" dirty="0"/>
          </a:p>
        </p:txBody>
      </p:sp>
      <p:sp>
        <p:nvSpPr>
          <p:cNvPr id="3" name="Content Placeholder 2"/>
          <p:cNvSpPr>
            <a:spLocks noGrp="1"/>
          </p:cNvSpPr>
          <p:nvPr>
            <p:ph idx="1"/>
          </p:nvPr>
        </p:nvSpPr>
        <p:spPr/>
        <p:txBody>
          <a:bodyPr/>
          <a:lstStyle/>
          <a:p>
            <a:r>
              <a:rPr lang="en-NZ" dirty="0" smtClean="0"/>
              <a:t>Validate the research with a larger </a:t>
            </a:r>
            <a:r>
              <a:rPr lang="en-NZ" dirty="0" smtClean="0"/>
              <a:t>sample</a:t>
            </a:r>
          </a:p>
          <a:p>
            <a:r>
              <a:rPr lang="en-NZ" dirty="0" smtClean="0"/>
              <a:t>More </a:t>
            </a:r>
            <a:r>
              <a:rPr lang="en-NZ" dirty="0"/>
              <a:t>international comparative studies of a more qualitative nature to get a more nuanced view of HR </a:t>
            </a:r>
            <a:r>
              <a:rPr lang="en-NZ" dirty="0" smtClean="0"/>
              <a:t>competency requirements</a:t>
            </a:r>
            <a:r>
              <a:rPr lang="en-NZ" dirty="0"/>
              <a:t>.</a:t>
            </a:r>
            <a:endParaRPr lang="en-NZ" dirty="0" smtClean="0"/>
          </a:p>
          <a:p>
            <a:r>
              <a:rPr lang="en-NZ" dirty="0" smtClean="0"/>
              <a:t>Include the opinions of other stakeholders (e.g., line managers, employees and trade unions)</a:t>
            </a:r>
            <a:endParaRPr lang="en-NZ" dirty="0"/>
          </a:p>
        </p:txBody>
      </p:sp>
    </p:spTree>
    <p:extLst>
      <p:ext uri="{BB962C8B-B14F-4D97-AF65-F5344CB8AC3E}">
        <p14:creationId xmlns:p14="http://schemas.microsoft.com/office/powerpoint/2010/main" val="22936379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NZ" dirty="0" smtClean="0"/>
              <a:t>THANK YOU</a:t>
            </a:r>
            <a:endParaRPr lang="en-NZ" dirty="0"/>
          </a:p>
        </p:txBody>
      </p:sp>
      <p:sp>
        <p:nvSpPr>
          <p:cNvPr id="3" name="Content Placeholder 2"/>
          <p:cNvSpPr>
            <a:spLocks noGrp="1"/>
          </p:cNvSpPr>
          <p:nvPr>
            <p:ph idx="1"/>
          </p:nvPr>
        </p:nvSpPr>
        <p:spPr/>
        <p:txBody>
          <a:bodyPr/>
          <a:lstStyle/>
          <a:p>
            <a:pPr marL="0" indent="0" algn="ctr">
              <a:buNone/>
            </a:pPr>
            <a:r>
              <a:rPr lang="en-NZ" dirty="0"/>
              <a:t>Future research should move away from the one-size-fits-all universalist approach </a:t>
            </a:r>
            <a:r>
              <a:rPr lang="en-NZ" dirty="0" smtClean="0"/>
              <a:t>and </a:t>
            </a:r>
            <a:r>
              <a:rPr lang="en-NZ" dirty="0"/>
              <a:t>adopt a situationalist approach to enable more nuanced understandings on what shapes HR competency expectations.</a:t>
            </a:r>
            <a:endParaRPr lang="en-NZ" dirty="0"/>
          </a:p>
        </p:txBody>
      </p:sp>
      <p:pic>
        <p:nvPicPr>
          <p:cNvPr id="1027" name="Picture 3" descr="C:\Users\Karen\AppData\Local\Microsoft\Windows\Temporary Internet Files\Content.IE5\3V2RLZNL\MC900383308[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95144" y="3618466"/>
            <a:ext cx="4553712" cy="29068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5317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Research Aim</a:t>
            </a:r>
            <a:endParaRPr lang="en-NZ" dirty="0"/>
          </a:p>
        </p:txBody>
      </p:sp>
      <p:sp>
        <p:nvSpPr>
          <p:cNvPr id="3" name="Content Placeholder 2"/>
          <p:cNvSpPr>
            <a:spLocks noGrp="1"/>
          </p:cNvSpPr>
          <p:nvPr>
            <p:ph idx="1"/>
          </p:nvPr>
        </p:nvSpPr>
        <p:spPr/>
        <p:txBody>
          <a:bodyPr>
            <a:normAutofit/>
          </a:bodyPr>
          <a:lstStyle/>
          <a:p>
            <a:r>
              <a:rPr lang="en-NZ" dirty="0" smtClean="0"/>
              <a:t>To investigate HR </a:t>
            </a:r>
            <a:r>
              <a:rPr lang="en-NZ" dirty="0"/>
              <a:t>competencies required for HR practitioners </a:t>
            </a:r>
            <a:r>
              <a:rPr lang="en-NZ" dirty="0" smtClean="0"/>
              <a:t>for their success in </a:t>
            </a:r>
            <a:r>
              <a:rPr lang="en-NZ" dirty="0"/>
              <a:t>domestic firms </a:t>
            </a:r>
            <a:r>
              <a:rPr lang="en-NZ" dirty="0" smtClean="0"/>
              <a:t>and </a:t>
            </a:r>
            <a:r>
              <a:rPr lang="en-NZ" dirty="0"/>
              <a:t>multinational enterprises (</a:t>
            </a:r>
            <a:r>
              <a:rPr lang="en-NZ" dirty="0" smtClean="0"/>
              <a:t>MNEs)</a:t>
            </a:r>
          </a:p>
          <a:p>
            <a:r>
              <a:rPr lang="en-NZ" dirty="0" smtClean="0"/>
              <a:t>Adopts a situationalist competency perspective which focuses on the contextual nature of HR competencies by differentiating between generic HR competencies (i.e., universally applicable to HR practitioners) and context-specific HR competencies (i.e., relevant to a narrower range of settings)</a:t>
            </a:r>
            <a:endParaRPr lang="en-NZ" dirty="0" smtClean="0"/>
          </a:p>
          <a:p>
            <a:endParaRPr lang="en-NZ" dirty="0"/>
          </a:p>
        </p:txBody>
      </p:sp>
    </p:spTree>
    <p:extLst>
      <p:ext uri="{BB962C8B-B14F-4D97-AF65-F5344CB8AC3E}">
        <p14:creationId xmlns:p14="http://schemas.microsoft.com/office/powerpoint/2010/main" val="35501454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Situationalist Perspective</a:t>
            </a:r>
            <a:endParaRPr lang="en-NZ" dirty="0"/>
          </a:p>
        </p:txBody>
      </p:sp>
      <p:sp>
        <p:nvSpPr>
          <p:cNvPr id="3" name="Content Placeholder 2"/>
          <p:cNvSpPr>
            <a:spLocks noGrp="1"/>
          </p:cNvSpPr>
          <p:nvPr>
            <p:ph idx="1"/>
          </p:nvPr>
        </p:nvSpPr>
        <p:spPr>
          <a:noFill/>
        </p:spPr>
        <p:txBody>
          <a:bodyPr>
            <a:normAutofit lnSpcReduction="10000"/>
          </a:bodyPr>
          <a:lstStyle/>
          <a:p>
            <a:r>
              <a:rPr lang="en-NZ" dirty="0" smtClean="0"/>
              <a:t>Challenges the universalist perspective that focuses </a:t>
            </a:r>
            <a:r>
              <a:rPr lang="en-NZ" dirty="0"/>
              <a:t>on identifying generic HR </a:t>
            </a:r>
            <a:r>
              <a:rPr lang="en-NZ" dirty="0" smtClean="0"/>
              <a:t>competencies </a:t>
            </a:r>
            <a:r>
              <a:rPr lang="en-NZ" sz="1800" dirty="0" smtClean="0">
                <a:solidFill>
                  <a:schemeClr val="accent1"/>
                </a:solidFill>
              </a:rPr>
              <a:t>(</a:t>
            </a:r>
            <a:r>
              <a:rPr lang="en-NZ" sz="1800" dirty="0" smtClean="0">
                <a:solidFill>
                  <a:schemeClr val="accent1"/>
                </a:solidFill>
              </a:rPr>
              <a:t>Ulrich et al., 2013; Long &amp; Wan Ismail, 2009; Dainty, 2011)</a:t>
            </a:r>
          </a:p>
          <a:p>
            <a:r>
              <a:rPr lang="en-NZ" dirty="0" smtClean="0"/>
              <a:t>Argues that there are context-specific HR competencies as well as generic ones </a:t>
            </a:r>
            <a:r>
              <a:rPr lang="en-NZ" sz="1800" dirty="0" smtClean="0">
                <a:solidFill>
                  <a:schemeClr val="accent1"/>
                </a:solidFill>
              </a:rPr>
              <a:t>(Caldwell, 2008; 2010; Graham &amp; Tarbell, 2006; </a:t>
            </a:r>
            <a:r>
              <a:rPr lang="en-NZ" sz="1800" dirty="0" err="1" smtClean="0">
                <a:solidFill>
                  <a:schemeClr val="accent1"/>
                </a:solidFill>
              </a:rPr>
              <a:t>Roehling</a:t>
            </a:r>
            <a:r>
              <a:rPr lang="en-NZ" sz="1800" dirty="0" smtClean="0">
                <a:solidFill>
                  <a:schemeClr val="accent1"/>
                </a:solidFill>
              </a:rPr>
              <a:t> et al., </a:t>
            </a:r>
            <a:r>
              <a:rPr lang="en-NZ" sz="1800" dirty="0" smtClean="0">
                <a:solidFill>
                  <a:schemeClr val="accent1"/>
                </a:solidFill>
              </a:rPr>
              <a:t>2005)</a:t>
            </a:r>
          </a:p>
          <a:p>
            <a:pPr>
              <a:spcAft>
                <a:spcPts val="1800"/>
              </a:spcAft>
            </a:pPr>
            <a:r>
              <a:rPr lang="en-NZ" dirty="0" smtClean="0"/>
              <a:t>The </a:t>
            </a:r>
            <a:r>
              <a:rPr lang="en-NZ" dirty="0" smtClean="0"/>
              <a:t>HR literature suggests </a:t>
            </a:r>
            <a:r>
              <a:rPr lang="en-NZ" dirty="0"/>
              <a:t>that </a:t>
            </a:r>
            <a:r>
              <a:rPr lang="en-NZ" dirty="0" smtClean="0"/>
              <a:t>MNEs </a:t>
            </a:r>
            <a:r>
              <a:rPr lang="en-NZ" dirty="0"/>
              <a:t>are likely to </a:t>
            </a:r>
            <a:r>
              <a:rPr lang="en-NZ" dirty="0" smtClean="0"/>
              <a:t>promote a </a:t>
            </a:r>
            <a:r>
              <a:rPr lang="en-NZ" dirty="0"/>
              <a:t>more strategic HR </a:t>
            </a:r>
            <a:r>
              <a:rPr lang="en-NZ" dirty="0" smtClean="0"/>
              <a:t>role </a:t>
            </a:r>
            <a:r>
              <a:rPr lang="en-NZ" sz="1800" dirty="0">
                <a:solidFill>
                  <a:schemeClr val="accent1"/>
                </a:solidFill>
              </a:rPr>
              <a:t>(</a:t>
            </a:r>
            <a:r>
              <a:rPr lang="en-NZ" sz="1800" dirty="0" err="1">
                <a:solidFill>
                  <a:schemeClr val="accent1"/>
                </a:solidFill>
              </a:rPr>
              <a:t>Björkman</a:t>
            </a:r>
            <a:r>
              <a:rPr lang="en-NZ" sz="1800" dirty="0">
                <a:solidFill>
                  <a:schemeClr val="accent1"/>
                </a:solidFill>
              </a:rPr>
              <a:t>, </a:t>
            </a:r>
            <a:r>
              <a:rPr lang="en-NZ" sz="1800" dirty="0" err="1">
                <a:solidFill>
                  <a:schemeClr val="accent1"/>
                </a:solidFill>
              </a:rPr>
              <a:t>Ehrnrooth</a:t>
            </a:r>
            <a:r>
              <a:rPr lang="en-NZ" sz="1800" dirty="0">
                <a:solidFill>
                  <a:schemeClr val="accent1"/>
                </a:solidFill>
              </a:rPr>
              <a:t>, </a:t>
            </a:r>
            <a:r>
              <a:rPr lang="en-NZ" sz="1800" dirty="0" err="1">
                <a:solidFill>
                  <a:schemeClr val="accent1"/>
                </a:solidFill>
              </a:rPr>
              <a:t>Smale</a:t>
            </a:r>
            <a:r>
              <a:rPr lang="en-NZ" sz="1800" dirty="0">
                <a:solidFill>
                  <a:schemeClr val="accent1"/>
                </a:solidFill>
              </a:rPr>
              <a:t> &amp; John, 2011; Sheehan &amp; </a:t>
            </a:r>
            <a:r>
              <a:rPr lang="en-NZ" sz="1800" dirty="0" err="1">
                <a:solidFill>
                  <a:schemeClr val="accent1"/>
                </a:solidFill>
              </a:rPr>
              <a:t>Scalfidi</a:t>
            </a:r>
            <a:r>
              <a:rPr lang="en-NZ" sz="1800" dirty="0">
                <a:solidFill>
                  <a:schemeClr val="accent1"/>
                </a:solidFill>
              </a:rPr>
              <a:t>, 2005; </a:t>
            </a:r>
            <a:r>
              <a:rPr lang="en-NZ" sz="1800" dirty="0" err="1">
                <a:solidFill>
                  <a:schemeClr val="accent1"/>
                </a:solidFill>
              </a:rPr>
              <a:t>Sumelius</a:t>
            </a:r>
            <a:r>
              <a:rPr lang="en-NZ" sz="1800" dirty="0">
                <a:solidFill>
                  <a:schemeClr val="accent1"/>
                </a:solidFill>
              </a:rPr>
              <a:t>, Bjorkman, &amp; </a:t>
            </a:r>
            <a:r>
              <a:rPr lang="en-NZ" sz="1800" dirty="0" err="1">
                <a:solidFill>
                  <a:schemeClr val="accent1"/>
                </a:solidFill>
              </a:rPr>
              <a:t>Smale</a:t>
            </a:r>
            <a:r>
              <a:rPr lang="en-NZ" sz="1800" dirty="0">
                <a:solidFill>
                  <a:schemeClr val="accent1"/>
                </a:solidFill>
              </a:rPr>
              <a:t>, 2008</a:t>
            </a:r>
            <a:r>
              <a:rPr lang="en-NZ" sz="1800" dirty="0" smtClean="0">
                <a:solidFill>
                  <a:schemeClr val="accent1"/>
                </a:solidFill>
              </a:rPr>
              <a:t>) </a:t>
            </a:r>
            <a:r>
              <a:rPr lang="en-NZ" dirty="0" smtClean="0"/>
              <a:t>and standardisation of HRM practices </a:t>
            </a:r>
            <a:r>
              <a:rPr lang="en-NZ" sz="1800" dirty="0" smtClean="0">
                <a:solidFill>
                  <a:schemeClr val="accent1"/>
                </a:solidFill>
              </a:rPr>
              <a:t>(</a:t>
            </a:r>
            <a:r>
              <a:rPr lang="en-NZ" sz="1800" dirty="0" err="1" smtClean="0">
                <a:solidFill>
                  <a:schemeClr val="accent1"/>
                </a:solidFill>
              </a:rPr>
              <a:t>Belizon</a:t>
            </a:r>
            <a:r>
              <a:rPr lang="en-NZ" sz="1800" dirty="0" smtClean="0">
                <a:solidFill>
                  <a:schemeClr val="accent1"/>
                </a:solidFill>
              </a:rPr>
              <a:t>, </a:t>
            </a:r>
            <a:r>
              <a:rPr lang="en-NZ" sz="1800" dirty="0" err="1" smtClean="0">
                <a:solidFill>
                  <a:schemeClr val="accent1"/>
                </a:solidFill>
              </a:rPr>
              <a:t>Gunnigle</a:t>
            </a:r>
            <a:r>
              <a:rPr lang="en-NZ" sz="1800" dirty="0" smtClean="0">
                <a:solidFill>
                  <a:schemeClr val="accent1"/>
                </a:solidFill>
              </a:rPr>
              <a:t>, &amp; Morley, 2013; </a:t>
            </a:r>
            <a:r>
              <a:rPr lang="en-NZ" sz="1800" dirty="0" err="1" smtClean="0">
                <a:solidFill>
                  <a:schemeClr val="accent1"/>
                </a:solidFill>
              </a:rPr>
              <a:t>Farndale</a:t>
            </a:r>
            <a:r>
              <a:rPr lang="en-NZ" sz="1800" dirty="0" smtClean="0">
                <a:solidFill>
                  <a:schemeClr val="accent1"/>
                </a:solidFill>
              </a:rPr>
              <a:t> &amp; </a:t>
            </a:r>
            <a:r>
              <a:rPr lang="en-NZ" sz="1800" dirty="0" err="1" smtClean="0">
                <a:solidFill>
                  <a:schemeClr val="accent1"/>
                </a:solidFill>
              </a:rPr>
              <a:t>Paauwe</a:t>
            </a:r>
            <a:r>
              <a:rPr lang="en-NZ" sz="1800" dirty="0" smtClean="0">
                <a:solidFill>
                  <a:schemeClr val="accent1"/>
                </a:solidFill>
              </a:rPr>
              <a:t>, 2005; Stiles &amp; Trevor, 2006) </a:t>
            </a:r>
            <a:r>
              <a:rPr lang="en-NZ" dirty="0" smtClean="0"/>
              <a:t>than domestic firms</a:t>
            </a:r>
            <a:endParaRPr lang="en-NZ" sz="1800" dirty="0">
              <a:solidFill>
                <a:schemeClr val="accent1"/>
              </a:solidFill>
            </a:endParaRPr>
          </a:p>
        </p:txBody>
      </p:sp>
    </p:spTree>
    <p:extLst>
      <p:ext uri="{BB962C8B-B14F-4D97-AF65-F5344CB8AC3E}">
        <p14:creationId xmlns:p14="http://schemas.microsoft.com/office/powerpoint/2010/main" val="27636563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smtClean="0"/>
              <a:t>Methodology</a:t>
            </a:r>
            <a:endParaRPr lang="en-NZ" dirty="0"/>
          </a:p>
        </p:txBody>
      </p:sp>
      <p:graphicFrame>
        <p:nvGraphicFramePr>
          <p:cNvPr id="4" name="Diagram 3"/>
          <p:cNvGraphicFramePr/>
          <p:nvPr>
            <p:extLst>
              <p:ext uri="{D42A27DB-BD31-4B8C-83A1-F6EECF244321}">
                <p14:modId xmlns:p14="http://schemas.microsoft.com/office/powerpoint/2010/main" val="656624731"/>
              </p:ext>
            </p:extLst>
          </p:nvPr>
        </p:nvGraphicFramePr>
        <p:xfrm>
          <a:off x="395536" y="1844824"/>
          <a:ext cx="8280920" cy="4824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p:cNvSpPr>
            <a:spLocks noGrp="1"/>
          </p:cNvSpPr>
          <p:nvPr>
            <p:ph type="sldNum" sz="quarter" idx="12"/>
          </p:nvPr>
        </p:nvSpPr>
        <p:spPr/>
        <p:txBody>
          <a:bodyPr/>
          <a:lstStyle/>
          <a:p>
            <a:fld id="{0CDCC4AA-C8FE-4B86-87E6-637A1FD9605C}" type="slidenum">
              <a:rPr lang="en-NZ" smtClean="0"/>
              <a:pPr/>
              <a:t>4</a:t>
            </a:fld>
            <a:endParaRPr lang="en-NZ"/>
          </a:p>
        </p:txBody>
      </p:sp>
    </p:spTree>
    <p:extLst>
      <p:ext uri="{BB962C8B-B14F-4D97-AF65-F5344CB8AC3E}">
        <p14:creationId xmlns:p14="http://schemas.microsoft.com/office/powerpoint/2010/main" val="33285188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r>
              <a:rPr lang="en-NZ" dirty="0"/>
              <a:t>Concept Mapping Process</a:t>
            </a:r>
          </a:p>
        </p:txBody>
      </p:sp>
      <p:sp>
        <p:nvSpPr>
          <p:cNvPr id="3" name="Content Placeholder 2"/>
          <p:cNvSpPr>
            <a:spLocks noGrp="1"/>
          </p:cNvSpPr>
          <p:nvPr>
            <p:ph idx="1"/>
          </p:nvPr>
        </p:nvSpPr>
        <p:spPr/>
        <p:txBody>
          <a:bodyPr/>
          <a:lstStyle/>
          <a:p>
            <a:endParaRPr lang="en-NZ"/>
          </a:p>
        </p:txBody>
      </p:sp>
      <p:graphicFrame>
        <p:nvGraphicFramePr>
          <p:cNvPr id="7" name="Picture 4"/>
          <p:cNvGraphicFramePr/>
          <p:nvPr>
            <p:extLst>
              <p:ext uri="{D42A27DB-BD31-4B8C-83A1-F6EECF244321}">
                <p14:modId xmlns:p14="http://schemas.microsoft.com/office/powerpoint/2010/main" val="3013365894"/>
              </p:ext>
            </p:extLst>
          </p:nvPr>
        </p:nvGraphicFramePr>
        <p:xfrm>
          <a:off x="467544" y="1988840"/>
          <a:ext cx="8064896" cy="4824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587331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1143000"/>
          </a:xfrm>
        </p:spPr>
        <p:txBody>
          <a:bodyPr/>
          <a:lstStyle/>
          <a:p>
            <a:r>
              <a:rPr lang="en-NZ" dirty="0" smtClean="0"/>
              <a:t>HR Competency Concept Map</a:t>
            </a:r>
            <a:endParaRPr lang="en-NZ"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60899" y="1556792"/>
            <a:ext cx="8679259" cy="5112568"/>
          </a:xfrm>
        </p:spPr>
      </p:pic>
      <p:sp>
        <p:nvSpPr>
          <p:cNvPr id="7173" name="Freeform 7172"/>
          <p:cNvSpPr/>
          <p:nvPr/>
        </p:nvSpPr>
        <p:spPr>
          <a:xfrm>
            <a:off x="251520" y="1628800"/>
            <a:ext cx="8208912" cy="5040560"/>
          </a:xfrm>
          <a:custGeom>
            <a:avLst/>
            <a:gdLst>
              <a:gd name="connsiteX0" fmla="*/ 0 w 8102600"/>
              <a:gd name="connsiteY0" fmla="*/ 0 h 4902200"/>
              <a:gd name="connsiteX1" fmla="*/ 1524000 w 8102600"/>
              <a:gd name="connsiteY1" fmla="*/ 2171700 h 4902200"/>
              <a:gd name="connsiteX2" fmla="*/ 3276600 w 8102600"/>
              <a:gd name="connsiteY2" fmla="*/ 1676400 h 4902200"/>
              <a:gd name="connsiteX3" fmla="*/ 4940300 w 8102600"/>
              <a:gd name="connsiteY3" fmla="*/ 2425700 h 4902200"/>
              <a:gd name="connsiteX4" fmla="*/ 5194300 w 8102600"/>
              <a:gd name="connsiteY4" fmla="*/ 4229100 h 4902200"/>
              <a:gd name="connsiteX5" fmla="*/ 8102600 w 8102600"/>
              <a:gd name="connsiteY5" fmla="*/ 4902200 h 4902200"/>
              <a:gd name="connsiteX6" fmla="*/ 8102600 w 8102600"/>
              <a:gd name="connsiteY6" fmla="*/ 4902200 h 490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2600" h="4902200">
                <a:moveTo>
                  <a:pt x="0" y="0"/>
                </a:moveTo>
                <a:cubicBezTo>
                  <a:pt x="488950" y="946150"/>
                  <a:pt x="977900" y="1892300"/>
                  <a:pt x="1524000" y="2171700"/>
                </a:cubicBezTo>
                <a:cubicBezTo>
                  <a:pt x="2070100" y="2451100"/>
                  <a:pt x="2707217" y="1634067"/>
                  <a:pt x="3276600" y="1676400"/>
                </a:cubicBezTo>
                <a:cubicBezTo>
                  <a:pt x="3845983" y="1718733"/>
                  <a:pt x="4620683" y="2000250"/>
                  <a:pt x="4940300" y="2425700"/>
                </a:cubicBezTo>
                <a:cubicBezTo>
                  <a:pt x="5259917" y="2851150"/>
                  <a:pt x="4667250" y="3816350"/>
                  <a:pt x="5194300" y="4229100"/>
                </a:cubicBezTo>
                <a:cubicBezTo>
                  <a:pt x="5721350" y="4641850"/>
                  <a:pt x="8102600" y="4902200"/>
                  <a:pt x="8102600" y="4902200"/>
                </a:cubicBezTo>
                <a:lnTo>
                  <a:pt x="8102600" y="4902200"/>
                </a:lnTo>
              </a:path>
            </a:pathLst>
          </a:cu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29527594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itle"/>
          <p:cNvSpPr>
            <a:spLocks noGrp="1"/>
          </p:cNvSpPr>
          <p:nvPr>
            <p:ph type="title" idx="4294967295"/>
          </p:nvPr>
        </p:nvSpPr>
        <p:spPr>
          <a:xfrm>
            <a:off x="457200" y="917848"/>
            <a:ext cx="8686800" cy="1143000"/>
          </a:xfrm>
        </p:spPr>
        <p:txBody>
          <a:bodyPr vert="horz" lIns="0" rIns="0" bIns="0" anchor="b">
            <a:noAutofit/>
          </a:bodyPr>
          <a:lstStyle/>
          <a:p>
            <a:r>
              <a:rPr lang="en-US" sz="4000" dirty="0"/>
              <a:t>Domestic Firms vs Overseas-based MNEs</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276872"/>
            <a:ext cx="9144000" cy="4163198"/>
          </a:xfrm>
          <a:prstGeom prst="rect">
            <a:avLst/>
          </a:prstGeom>
        </p:spPr>
      </p:pic>
    </p:spTree>
    <p:extLst>
      <p:ext uri="{BB962C8B-B14F-4D97-AF65-F5344CB8AC3E}">
        <p14:creationId xmlns:p14="http://schemas.microsoft.com/office/powerpoint/2010/main" val="15464854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itle"/>
          <p:cNvSpPr>
            <a:spLocks noGrp="1"/>
          </p:cNvSpPr>
          <p:nvPr>
            <p:ph type="title" idx="4294967295"/>
          </p:nvPr>
        </p:nvSpPr>
        <p:spPr>
          <a:xfrm>
            <a:off x="0" y="917848"/>
            <a:ext cx="9252520" cy="1143000"/>
          </a:xfrm>
        </p:spPr>
        <p:txBody>
          <a:bodyPr>
            <a:noAutofit/>
          </a:bodyPr>
          <a:lstStyle/>
          <a:p>
            <a:r>
              <a:rPr lang="en-US" sz="4000" dirty="0" smtClean="0"/>
              <a:t>Domestically based vs Overseas-based MNEs</a:t>
            </a:r>
            <a:endParaRPr lang="en-US" sz="40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290138"/>
            <a:ext cx="9144000" cy="4163198"/>
          </a:xfrm>
          <a:prstGeom prst="rect">
            <a:avLst/>
          </a:prstGeom>
        </p:spPr>
      </p:pic>
    </p:spTree>
    <p:extLst>
      <p:ext uri="{BB962C8B-B14F-4D97-AF65-F5344CB8AC3E}">
        <p14:creationId xmlns:p14="http://schemas.microsoft.com/office/powerpoint/2010/main" val="15780361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itle"/>
          <p:cNvSpPr>
            <a:spLocks noGrp="1"/>
          </p:cNvSpPr>
          <p:nvPr>
            <p:ph type="title" idx="4294967295"/>
          </p:nvPr>
        </p:nvSpPr>
        <p:spPr>
          <a:xfrm>
            <a:off x="0" y="917848"/>
            <a:ext cx="9144000" cy="1143000"/>
          </a:xfrm>
        </p:spPr>
        <p:txBody>
          <a:bodyPr>
            <a:noAutofit/>
          </a:bodyPr>
          <a:lstStyle/>
          <a:p>
            <a:r>
              <a:rPr lang="en-NZ" sz="4000" dirty="0" smtClean="0"/>
              <a:t>Domestic Firms vs Domestically based MNEs</a:t>
            </a:r>
            <a:endParaRPr lang="en-US" sz="40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186763"/>
            <a:ext cx="9144000" cy="4266573"/>
          </a:xfrm>
          <a:prstGeom prst="rect">
            <a:avLst/>
          </a:prstGeom>
        </p:spPr>
      </p:pic>
    </p:spTree>
    <p:extLst>
      <p:ext uri="{BB962C8B-B14F-4D97-AF65-F5344CB8AC3E}">
        <p14:creationId xmlns:p14="http://schemas.microsoft.com/office/powerpoint/2010/main" val="97361451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367</TotalTime>
  <Words>3144</Words>
  <Application>Microsoft Office PowerPoint</Application>
  <PresentationFormat>On-screen Show (4:3)</PresentationFormat>
  <Paragraphs>108</Paragraphs>
  <Slides>13</Slides>
  <Notes>11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Flow</vt:lpstr>
      <vt:lpstr>The Competency Requirements for HR Practitioners in Domestic Firms and Multinational Enterprises </vt:lpstr>
      <vt:lpstr>Research Aim</vt:lpstr>
      <vt:lpstr>Situationalist Perspective</vt:lpstr>
      <vt:lpstr>Methodology</vt:lpstr>
      <vt:lpstr>Concept Mapping Process</vt:lpstr>
      <vt:lpstr>HR Competency Concept Map</vt:lpstr>
      <vt:lpstr>Domestic Firms vs Overseas-based MNEs</vt:lpstr>
      <vt:lpstr>Domestically based vs Overseas-based MNEs</vt:lpstr>
      <vt:lpstr>Domestic Firms vs Domestically based MNEs</vt:lpstr>
      <vt:lpstr>Theoretical Contributions</vt:lpstr>
      <vt:lpstr>Practical Implications</vt:lpstr>
      <vt:lpstr>Research Limitations</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Competency Requirements for HR Practitioners in Domestic Firms and Multinational Enterprises</dc:title>
  <dc:creator>Karen</dc:creator>
  <cp:lastModifiedBy>Karen</cp:lastModifiedBy>
  <cp:revision>35</cp:revision>
  <dcterms:created xsi:type="dcterms:W3CDTF">2014-06-17T06:22:10Z</dcterms:created>
  <dcterms:modified xsi:type="dcterms:W3CDTF">2014-07-28T03:28:11Z</dcterms:modified>
</cp:coreProperties>
</file>