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2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eterskilling:Documents:pete%20at%20home:AJSI%20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eterskilling:Documents:pete%20at%20home:AJSI%20dat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eterskilling:Documents:pete%20at%20home:AJSI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/>
              <a:t>Gini</a:t>
            </a:r>
            <a:r>
              <a:rPr lang="en-US" dirty="0"/>
              <a:t> co-efficient x 100 (after housing costs) from 1982</a:t>
            </a:r>
            <a:r>
              <a:rPr lang="en-US" dirty="0" smtClean="0"/>
              <a:t>-2012</a:t>
            </a:r>
            <a:endParaRPr lang="en-US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Fig.1!$A$30</c:f>
              <c:strCache>
                <c:ptCount val="1"/>
                <c:pt idx="0">
                  <c:v>Gini co-efficient x 100 (after housing costs)</c:v>
                </c:pt>
              </c:strCache>
            </c:strRef>
          </c:tx>
          <c:marker>
            <c:symbol val="none"/>
          </c:marker>
          <c:cat>
            <c:numRef>
              <c:f>Fig.1!$B$29:$Q$29</c:f>
              <c:numCache>
                <c:formatCode>General</c:formatCode>
                <c:ptCount val="16"/>
                <c:pt idx="0">
                  <c:v>1982</c:v>
                </c:pt>
                <c:pt idx="1">
                  <c:v>1984</c:v>
                </c:pt>
                <c:pt idx="2">
                  <c:v>1986</c:v>
                </c:pt>
                <c:pt idx="3">
                  <c:v>1988</c:v>
                </c:pt>
                <c:pt idx="4">
                  <c:v>1990</c:v>
                </c:pt>
                <c:pt idx="5">
                  <c:v>1992</c:v>
                </c:pt>
                <c:pt idx="6">
                  <c:v>1994</c:v>
                </c:pt>
                <c:pt idx="7">
                  <c:v>1996</c:v>
                </c:pt>
                <c:pt idx="8">
                  <c:v>1998</c:v>
                </c:pt>
                <c:pt idx="9">
                  <c:v>2001</c:v>
                </c:pt>
                <c:pt idx="10">
                  <c:v>2004</c:v>
                </c:pt>
                <c:pt idx="11">
                  <c:v>2007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</c:numCache>
            </c:numRef>
          </c:cat>
          <c:val>
            <c:numRef>
              <c:f>Fig.1!$B$30:$Q$30</c:f>
              <c:numCache>
                <c:formatCode>General</c:formatCode>
                <c:ptCount val="16"/>
                <c:pt idx="0">
                  <c:v>28</c:v>
                </c:pt>
                <c:pt idx="1">
                  <c:v>28.5</c:v>
                </c:pt>
                <c:pt idx="2">
                  <c:v>27.4</c:v>
                </c:pt>
                <c:pt idx="3">
                  <c:v>28.5</c:v>
                </c:pt>
                <c:pt idx="4">
                  <c:v>32.1</c:v>
                </c:pt>
                <c:pt idx="5">
                  <c:v>34.9</c:v>
                </c:pt>
                <c:pt idx="6">
                  <c:v>35.6</c:v>
                </c:pt>
                <c:pt idx="7">
                  <c:v>37.200000000000003</c:v>
                </c:pt>
                <c:pt idx="8">
                  <c:v>37.5</c:v>
                </c:pt>
                <c:pt idx="9">
                  <c:v>38.1</c:v>
                </c:pt>
                <c:pt idx="10">
                  <c:v>37</c:v>
                </c:pt>
                <c:pt idx="11">
                  <c:v>36.799999999999997</c:v>
                </c:pt>
                <c:pt idx="12">
                  <c:v>37.5</c:v>
                </c:pt>
                <c:pt idx="13">
                  <c:v>36.1</c:v>
                </c:pt>
                <c:pt idx="14">
                  <c:v>38.799999999999997</c:v>
                </c:pt>
                <c:pt idx="15">
                  <c:v>36.6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690880"/>
        <c:axId val="67692416"/>
      </c:lineChart>
      <c:catAx>
        <c:axId val="67690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7692416"/>
        <c:crosses val="autoZero"/>
        <c:auto val="1"/>
        <c:lblAlgn val="ctr"/>
        <c:lblOffset val="100"/>
        <c:noMultiLvlLbl val="0"/>
      </c:catAx>
      <c:valAx>
        <c:axId val="67692416"/>
        <c:scaling>
          <c:orientation val="minMax"/>
          <c:min val="2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76908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098968689519901"/>
          <c:y val="0.50438140085430505"/>
          <c:w val="0.233151727246215"/>
          <c:h val="9.7773146003808306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NZ"/>
              <a:t>Real equivalised household incomes (AHC): decile boundaries 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Fig.2!$A$5</c:f>
              <c:strCache>
                <c:ptCount val="1"/>
                <c:pt idx="0">
                  <c:v>P90</c:v>
                </c:pt>
              </c:strCache>
            </c:strRef>
          </c:tx>
          <c:marker>
            <c:symbol val="none"/>
          </c:marker>
          <c:cat>
            <c:numRef>
              <c:f>Fig.2!$B$4:$P$4</c:f>
              <c:numCache>
                <c:formatCode>General</c:formatCode>
                <c:ptCount val="15"/>
                <c:pt idx="0">
                  <c:v>1982</c:v>
                </c:pt>
                <c:pt idx="1">
                  <c:v>1984</c:v>
                </c:pt>
                <c:pt idx="2">
                  <c:v>1986</c:v>
                </c:pt>
                <c:pt idx="3">
                  <c:v>1988</c:v>
                </c:pt>
                <c:pt idx="4">
                  <c:v>1990</c:v>
                </c:pt>
                <c:pt idx="5">
                  <c:v>1992</c:v>
                </c:pt>
                <c:pt idx="6">
                  <c:v>1994</c:v>
                </c:pt>
                <c:pt idx="7">
                  <c:v>1996</c:v>
                </c:pt>
                <c:pt idx="8">
                  <c:v>1998</c:v>
                </c:pt>
                <c:pt idx="9">
                  <c:v>2001</c:v>
                </c:pt>
                <c:pt idx="10">
                  <c:v>2004</c:v>
                </c:pt>
                <c:pt idx="11">
                  <c:v>2007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</c:numCache>
            </c:numRef>
          </c:cat>
          <c:val>
            <c:numRef>
              <c:f>Fig.2!$B$5:$P$5</c:f>
              <c:numCache>
                <c:formatCode>#,##0</c:formatCode>
                <c:ptCount val="15"/>
                <c:pt idx="0">
                  <c:v>39500</c:v>
                </c:pt>
                <c:pt idx="1">
                  <c:v>38800</c:v>
                </c:pt>
                <c:pt idx="2">
                  <c:v>39300</c:v>
                </c:pt>
                <c:pt idx="3">
                  <c:v>38600</c:v>
                </c:pt>
                <c:pt idx="4">
                  <c:v>42500</c:v>
                </c:pt>
                <c:pt idx="5">
                  <c:v>39200</c:v>
                </c:pt>
                <c:pt idx="6">
                  <c:v>38000</c:v>
                </c:pt>
                <c:pt idx="7">
                  <c:v>41900</c:v>
                </c:pt>
                <c:pt idx="8">
                  <c:v>44500</c:v>
                </c:pt>
                <c:pt idx="9">
                  <c:v>47200</c:v>
                </c:pt>
                <c:pt idx="10">
                  <c:v>49100</c:v>
                </c:pt>
                <c:pt idx="11">
                  <c:v>53500</c:v>
                </c:pt>
                <c:pt idx="12">
                  <c:v>56500</c:v>
                </c:pt>
                <c:pt idx="13">
                  <c:v>56900</c:v>
                </c:pt>
                <c:pt idx="14">
                  <c:v>55100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Fig.2!$A$6</c:f>
              <c:strCache>
                <c:ptCount val="1"/>
                <c:pt idx="0">
                  <c:v>P80</c:v>
                </c:pt>
              </c:strCache>
            </c:strRef>
          </c:tx>
          <c:marker>
            <c:symbol val="none"/>
          </c:marker>
          <c:cat>
            <c:numRef>
              <c:f>Fig.2!$B$4:$P$4</c:f>
              <c:numCache>
                <c:formatCode>General</c:formatCode>
                <c:ptCount val="15"/>
                <c:pt idx="0">
                  <c:v>1982</c:v>
                </c:pt>
                <c:pt idx="1">
                  <c:v>1984</c:v>
                </c:pt>
                <c:pt idx="2">
                  <c:v>1986</c:v>
                </c:pt>
                <c:pt idx="3">
                  <c:v>1988</c:v>
                </c:pt>
                <c:pt idx="4">
                  <c:v>1990</c:v>
                </c:pt>
                <c:pt idx="5">
                  <c:v>1992</c:v>
                </c:pt>
                <c:pt idx="6">
                  <c:v>1994</c:v>
                </c:pt>
                <c:pt idx="7">
                  <c:v>1996</c:v>
                </c:pt>
                <c:pt idx="8">
                  <c:v>1998</c:v>
                </c:pt>
                <c:pt idx="9">
                  <c:v>2001</c:v>
                </c:pt>
                <c:pt idx="10">
                  <c:v>2004</c:v>
                </c:pt>
                <c:pt idx="11">
                  <c:v>2007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</c:numCache>
            </c:numRef>
          </c:cat>
          <c:val>
            <c:numRef>
              <c:f>Fig.2!$B$6:$P$6</c:f>
              <c:numCache>
                <c:formatCode>#,##0</c:formatCode>
                <c:ptCount val="15"/>
                <c:pt idx="0">
                  <c:v>32900</c:v>
                </c:pt>
                <c:pt idx="1">
                  <c:v>32000</c:v>
                </c:pt>
                <c:pt idx="2">
                  <c:v>32100</c:v>
                </c:pt>
                <c:pt idx="3">
                  <c:v>31900</c:v>
                </c:pt>
                <c:pt idx="4">
                  <c:v>33500</c:v>
                </c:pt>
                <c:pt idx="5">
                  <c:v>30400</c:v>
                </c:pt>
                <c:pt idx="6">
                  <c:v>30200</c:v>
                </c:pt>
                <c:pt idx="7">
                  <c:v>32200</c:v>
                </c:pt>
                <c:pt idx="8">
                  <c:v>34500</c:v>
                </c:pt>
                <c:pt idx="9">
                  <c:v>35600</c:v>
                </c:pt>
                <c:pt idx="10">
                  <c:v>39300</c:v>
                </c:pt>
                <c:pt idx="11">
                  <c:v>40300</c:v>
                </c:pt>
                <c:pt idx="12">
                  <c:v>42100</c:v>
                </c:pt>
                <c:pt idx="13">
                  <c:v>42700</c:v>
                </c:pt>
                <c:pt idx="14">
                  <c:v>42600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Fig.2!$A$7</c:f>
              <c:strCache>
                <c:ptCount val="1"/>
                <c:pt idx="0">
                  <c:v>P70</c:v>
                </c:pt>
              </c:strCache>
            </c:strRef>
          </c:tx>
          <c:marker>
            <c:symbol val="none"/>
          </c:marker>
          <c:cat>
            <c:numRef>
              <c:f>Fig.2!$B$4:$P$4</c:f>
              <c:numCache>
                <c:formatCode>General</c:formatCode>
                <c:ptCount val="15"/>
                <c:pt idx="0">
                  <c:v>1982</c:v>
                </c:pt>
                <c:pt idx="1">
                  <c:v>1984</c:v>
                </c:pt>
                <c:pt idx="2">
                  <c:v>1986</c:v>
                </c:pt>
                <c:pt idx="3">
                  <c:v>1988</c:v>
                </c:pt>
                <c:pt idx="4">
                  <c:v>1990</c:v>
                </c:pt>
                <c:pt idx="5">
                  <c:v>1992</c:v>
                </c:pt>
                <c:pt idx="6">
                  <c:v>1994</c:v>
                </c:pt>
                <c:pt idx="7">
                  <c:v>1996</c:v>
                </c:pt>
                <c:pt idx="8">
                  <c:v>1998</c:v>
                </c:pt>
                <c:pt idx="9">
                  <c:v>2001</c:v>
                </c:pt>
                <c:pt idx="10">
                  <c:v>2004</c:v>
                </c:pt>
                <c:pt idx="11">
                  <c:v>2007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</c:numCache>
            </c:numRef>
          </c:cat>
          <c:val>
            <c:numRef>
              <c:f>Fig.2!$B$7:$P$7</c:f>
              <c:numCache>
                <c:formatCode>#,##0</c:formatCode>
                <c:ptCount val="15"/>
                <c:pt idx="0">
                  <c:v>27900</c:v>
                </c:pt>
                <c:pt idx="1">
                  <c:v>27200</c:v>
                </c:pt>
                <c:pt idx="2">
                  <c:v>27300</c:v>
                </c:pt>
                <c:pt idx="3">
                  <c:v>27700</c:v>
                </c:pt>
                <c:pt idx="4">
                  <c:v>27700</c:v>
                </c:pt>
                <c:pt idx="5">
                  <c:v>25200</c:v>
                </c:pt>
                <c:pt idx="6">
                  <c:v>25200</c:v>
                </c:pt>
                <c:pt idx="7">
                  <c:v>26000</c:v>
                </c:pt>
                <c:pt idx="8">
                  <c:v>28600</c:v>
                </c:pt>
                <c:pt idx="9">
                  <c:v>29700</c:v>
                </c:pt>
                <c:pt idx="10">
                  <c:v>32800</c:v>
                </c:pt>
                <c:pt idx="11">
                  <c:v>32400</c:v>
                </c:pt>
                <c:pt idx="12">
                  <c:v>35200</c:v>
                </c:pt>
                <c:pt idx="13">
                  <c:v>35600</c:v>
                </c:pt>
                <c:pt idx="14">
                  <c:v>35400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Fig.2!$A$8</c:f>
              <c:strCache>
                <c:ptCount val="1"/>
                <c:pt idx="0">
                  <c:v>P60</c:v>
                </c:pt>
              </c:strCache>
            </c:strRef>
          </c:tx>
          <c:marker>
            <c:symbol val="none"/>
          </c:marker>
          <c:cat>
            <c:numRef>
              <c:f>Fig.2!$B$4:$P$4</c:f>
              <c:numCache>
                <c:formatCode>General</c:formatCode>
                <c:ptCount val="15"/>
                <c:pt idx="0">
                  <c:v>1982</c:v>
                </c:pt>
                <c:pt idx="1">
                  <c:v>1984</c:v>
                </c:pt>
                <c:pt idx="2">
                  <c:v>1986</c:v>
                </c:pt>
                <c:pt idx="3">
                  <c:v>1988</c:v>
                </c:pt>
                <c:pt idx="4">
                  <c:v>1990</c:v>
                </c:pt>
                <c:pt idx="5">
                  <c:v>1992</c:v>
                </c:pt>
                <c:pt idx="6">
                  <c:v>1994</c:v>
                </c:pt>
                <c:pt idx="7">
                  <c:v>1996</c:v>
                </c:pt>
                <c:pt idx="8">
                  <c:v>1998</c:v>
                </c:pt>
                <c:pt idx="9">
                  <c:v>2001</c:v>
                </c:pt>
                <c:pt idx="10">
                  <c:v>2004</c:v>
                </c:pt>
                <c:pt idx="11">
                  <c:v>2007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</c:numCache>
            </c:numRef>
          </c:cat>
          <c:val>
            <c:numRef>
              <c:f>Fig.2!$B$8:$P$8</c:f>
              <c:numCache>
                <c:formatCode>#,##0</c:formatCode>
                <c:ptCount val="15"/>
                <c:pt idx="0">
                  <c:v>24100</c:v>
                </c:pt>
                <c:pt idx="1">
                  <c:v>23500</c:v>
                </c:pt>
                <c:pt idx="2">
                  <c:v>23900</c:v>
                </c:pt>
                <c:pt idx="3">
                  <c:v>24100</c:v>
                </c:pt>
                <c:pt idx="4">
                  <c:v>24100</c:v>
                </c:pt>
                <c:pt idx="5">
                  <c:v>21800</c:v>
                </c:pt>
                <c:pt idx="6">
                  <c:v>21200</c:v>
                </c:pt>
                <c:pt idx="7">
                  <c:v>22200</c:v>
                </c:pt>
                <c:pt idx="8">
                  <c:v>23900</c:v>
                </c:pt>
                <c:pt idx="9">
                  <c:v>24900</c:v>
                </c:pt>
                <c:pt idx="10">
                  <c:v>26900</c:v>
                </c:pt>
                <c:pt idx="11">
                  <c:v>27800</c:v>
                </c:pt>
                <c:pt idx="12">
                  <c:v>30300</c:v>
                </c:pt>
                <c:pt idx="13">
                  <c:v>30200</c:v>
                </c:pt>
                <c:pt idx="14">
                  <c:v>29800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Fig.2!$A$9</c:f>
              <c:strCache>
                <c:ptCount val="1"/>
                <c:pt idx="0">
                  <c:v>P50</c:v>
                </c:pt>
              </c:strCache>
            </c:strRef>
          </c:tx>
          <c:marker>
            <c:symbol val="none"/>
          </c:marker>
          <c:cat>
            <c:numRef>
              <c:f>Fig.2!$B$4:$P$4</c:f>
              <c:numCache>
                <c:formatCode>General</c:formatCode>
                <c:ptCount val="15"/>
                <c:pt idx="0">
                  <c:v>1982</c:v>
                </c:pt>
                <c:pt idx="1">
                  <c:v>1984</c:v>
                </c:pt>
                <c:pt idx="2">
                  <c:v>1986</c:v>
                </c:pt>
                <c:pt idx="3">
                  <c:v>1988</c:v>
                </c:pt>
                <c:pt idx="4">
                  <c:v>1990</c:v>
                </c:pt>
                <c:pt idx="5">
                  <c:v>1992</c:v>
                </c:pt>
                <c:pt idx="6">
                  <c:v>1994</c:v>
                </c:pt>
                <c:pt idx="7">
                  <c:v>1996</c:v>
                </c:pt>
                <c:pt idx="8">
                  <c:v>1998</c:v>
                </c:pt>
                <c:pt idx="9">
                  <c:v>2001</c:v>
                </c:pt>
                <c:pt idx="10">
                  <c:v>2004</c:v>
                </c:pt>
                <c:pt idx="11">
                  <c:v>2007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</c:numCache>
            </c:numRef>
          </c:cat>
          <c:val>
            <c:numRef>
              <c:f>Fig.2!$B$9:$P$9</c:f>
              <c:numCache>
                <c:formatCode>#,##0</c:formatCode>
                <c:ptCount val="15"/>
                <c:pt idx="0">
                  <c:v>21000</c:v>
                </c:pt>
                <c:pt idx="1">
                  <c:v>20200</c:v>
                </c:pt>
                <c:pt idx="2">
                  <c:v>21300</c:v>
                </c:pt>
                <c:pt idx="3">
                  <c:v>20900</c:v>
                </c:pt>
                <c:pt idx="4">
                  <c:v>20500</c:v>
                </c:pt>
                <c:pt idx="5">
                  <c:v>18200</c:v>
                </c:pt>
                <c:pt idx="6">
                  <c:v>17700</c:v>
                </c:pt>
                <c:pt idx="7">
                  <c:v>18500</c:v>
                </c:pt>
                <c:pt idx="8">
                  <c:v>20000</c:v>
                </c:pt>
                <c:pt idx="9">
                  <c:v>20600</c:v>
                </c:pt>
                <c:pt idx="10">
                  <c:v>22500</c:v>
                </c:pt>
                <c:pt idx="11">
                  <c:v>23700</c:v>
                </c:pt>
                <c:pt idx="12">
                  <c:v>25400</c:v>
                </c:pt>
                <c:pt idx="13">
                  <c:v>25900</c:v>
                </c:pt>
                <c:pt idx="14">
                  <c:v>24900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Fig.2!$A$10</c:f>
              <c:strCache>
                <c:ptCount val="1"/>
                <c:pt idx="0">
                  <c:v>P40</c:v>
                </c:pt>
              </c:strCache>
            </c:strRef>
          </c:tx>
          <c:marker>
            <c:symbol val="none"/>
          </c:marker>
          <c:cat>
            <c:numRef>
              <c:f>Fig.2!$B$4:$P$4</c:f>
              <c:numCache>
                <c:formatCode>General</c:formatCode>
                <c:ptCount val="15"/>
                <c:pt idx="0">
                  <c:v>1982</c:v>
                </c:pt>
                <c:pt idx="1">
                  <c:v>1984</c:v>
                </c:pt>
                <c:pt idx="2">
                  <c:v>1986</c:v>
                </c:pt>
                <c:pt idx="3">
                  <c:v>1988</c:v>
                </c:pt>
                <c:pt idx="4">
                  <c:v>1990</c:v>
                </c:pt>
                <c:pt idx="5">
                  <c:v>1992</c:v>
                </c:pt>
                <c:pt idx="6">
                  <c:v>1994</c:v>
                </c:pt>
                <c:pt idx="7">
                  <c:v>1996</c:v>
                </c:pt>
                <c:pt idx="8">
                  <c:v>1998</c:v>
                </c:pt>
                <c:pt idx="9">
                  <c:v>2001</c:v>
                </c:pt>
                <c:pt idx="10">
                  <c:v>2004</c:v>
                </c:pt>
                <c:pt idx="11">
                  <c:v>2007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</c:numCache>
            </c:numRef>
          </c:cat>
          <c:val>
            <c:numRef>
              <c:f>Fig.2!$B$10:$P$10</c:f>
              <c:numCache>
                <c:formatCode>#,##0</c:formatCode>
                <c:ptCount val="15"/>
                <c:pt idx="0">
                  <c:v>18400</c:v>
                </c:pt>
                <c:pt idx="1">
                  <c:v>17700</c:v>
                </c:pt>
                <c:pt idx="2">
                  <c:v>18500</c:v>
                </c:pt>
                <c:pt idx="3">
                  <c:v>18000</c:v>
                </c:pt>
                <c:pt idx="4">
                  <c:v>17700</c:v>
                </c:pt>
                <c:pt idx="5">
                  <c:v>15500</c:v>
                </c:pt>
                <c:pt idx="6">
                  <c:v>15000</c:v>
                </c:pt>
                <c:pt idx="7">
                  <c:v>15600</c:v>
                </c:pt>
                <c:pt idx="8">
                  <c:v>17000</c:v>
                </c:pt>
                <c:pt idx="9">
                  <c:v>17100</c:v>
                </c:pt>
                <c:pt idx="10">
                  <c:v>18500</c:v>
                </c:pt>
                <c:pt idx="11">
                  <c:v>20200</c:v>
                </c:pt>
                <c:pt idx="12">
                  <c:v>21700</c:v>
                </c:pt>
                <c:pt idx="13">
                  <c:v>22600</c:v>
                </c:pt>
                <c:pt idx="14">
                  <c:v>20900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Fig.2!$A$11</c:f>
              <c:strCache>
                <c:ptCount val="1"/>
                <c:pt idx="0">
                  <c:v>P30</c:v>
                </c:pt>
              </c:strCache>
            </c:strRef>
          </c:tx>
          <c:marker>
            <c:symbol val="none"/>
          </c:marker>
          <c:cat>
            <c:numRef>
              <c:f>Fig.2!$B$4:$P$4</c:f>
              <c:numCache>
                <c:formatCode>General</c:formatCode>
                <c:ptCount val="15"/>
                <c:pt idx="0">
                  <c:v>1982</c:v>
                </c:pt>
                <c:pt idx="1">
                  <c:v>1984</c:v>
                </c:pt>
                <c:pt idx="2">
                  <c:v>1986</c:v>
                </c:pt>
                <c:pt idx="3">
                  <c:v>1988</c:v>
                </c:pt>
                <c:pt idx="4">
                  <c:v>1990</c:v>
                </c:pt>
                <c:pt idx="5">
                  <c:v>1992</c:v>
                </c:pt>
                <c:pt idx="6">
                  <c:v>1994</c:v>
                </c:pt>
                <c:pt idx="7">
                  <c:v>1996</c:v>
                </c:pt>
                <c:pt idx="8">
                  <c:v>1998</c:v>
                </c:pt>
                <c:pt idx="9">
                  <c:v>2001</c:v>
                </c:pt>
                <c:pt idx="10">
                  <c:v>2004</c:v>
                </c:pt>
                <c:pt idx="11">
                  <c:v>2007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</c:numCache>
            </c:numRef>
          </c:cat>
          <c:val>
            <c:numRef>
              <c:f>Fig.2!$B$11:$P$11</c:f>
              <c:numCache>
                <c:formatCode>#,##0</c:formatCode>
                <c:ptCount val="15"/>
                <c:pt idx="0">
                  <c:v>15800</c:v>
                </c:pt>
                <c:pt idx="1">
                  <c:v>15400</c:v>
                </c:pt>
                <c:pt idx="2">
                  <c:v>16500</c:v>
                </c:pt>
                <c:pt idx="3">
                  <c:v>15800</c:v>
                </c:pt>
                <c:pt idx="4">
                  <c:v>15100</c:v>
                </c:pt>
                <c:pt idx="5">
                  <c:v>13200</c:v>
                </c:pt>
                <c:pt idx="6">
                  <c:v>13000</c:v>
                </c:pt>
                <c:pt idx="7">
                  <c:v>13600</c:v>
                </c:pt>
                <c:pt idx="8">
                  <c:v>14400</c:v>
                </c:pt>
                <c:pt idx="9">
                  <c:v>14200</c:v>
                </c:pt>
                <c:pt idx="10">
                  <c:v>15400</c:v>
                </c:pt>
                <c:pt idx="11">
                  <c:v>17100</c:v>
                </c:pt>
                <c:pt idx="12">
                  <c:v>18100</c:v>
                </c:pt>
                <c:pt idx="13">
                  <c:v>19100</c:v>
                </c:pt>
                <c:pt idx="14">
                  <c:v>17800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Fig.2!$A$12</c:f>
              <c:strCache>
                <c:ptCount val="1"/>
                <c:pt idx="0">
                  <c:v>P20</c:v>
                </c:pt>
              </c:strCache>
            </c:strRef>
          </c:tx>
          <c:marker>
            <c:symbol val="none"/>
          </c:marker>
          <c:cat>
            <c:numRef>
              <c:f>Fig.2!$B$4:$P$4</c:f>
              <c:numCache>
                <c:formatCode>General</c:formatCode>
                <c:ptCount val="15"/>
                <c:pt idx="0">
                  <c:v>1982</c:v>
                </c:pt>
                <c:pt idx="1">
                  <c:v>1984</c:v>
                </c:pt>
                <c:pt idx="2">
                  <c:v>1986</c:v>
                </c:pt>
                <c:pt idx="3">
                  <c:v>1988</c:v>
                </c:pt>
                <c:pt idx="4">
                  <c:v>1990</c:v>
                </c:pt>
                <c:pt idx="5">
                  <c:v>1992</c:v>
                </c:pt>
                <c:pt idx="6">
                  <c:v>1994</c:v>
                </c:pt>
                <c:pt idx="7">
                  <c:v>1996</c:v>
                </c:pt>
                <c:pt idx="8">
                  <c:v>1998</c:v>
                </c:pt>
                <c:pt idx="9">
                  <c:v>2001</c:v>
                </c:pt>
                <c:pt idx="10">
                  <c:v>2004</c:v>
                </c:pt>
                <c:pt idx="11">
                  <c:v>2007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</c:numCache>
            </c:numRef>
          </c:cat>
          <c:val>
            <c:numRef>
              <c:f>Fig.2!$B$12:$P$12</c:f>
              <c:numCache>
                <c:formatCode>#,##0</c:formatCode>
                <c:ptCount val="15"/>
                <c:pt idx="0">
                  <c:v>13700</c:v>
                </c:pt>
                <c:pt idx="1">
                  <c:v>13400</c:v>
                </c:pt>
                <c:pt idx="2">
                  <c:v>13900</c:v>
                </c:pt>
                <c:pt idx="3">
                  <c:v>13500</c:v>
                </c:pt>
                <c:pt idx="4">
                  <c:v>13200</c:v>
                </c:pt>
                <c:pt idx="5">
                  <c:v>10600</c:v>
                </c:pt>
                <c:pt idx="6">
                  <c:v>10100</c:v>
                </c:pt>
                <c:pt idx="7">
                  <c:v>10800</c:v>
                </c:pt>
                <c:pt idx="8">
                  <c:v>11900</c:v>
                </c:pt>
                <c:pt idx="9">
                  <c:v>11500</c:v>
                </c:pt>
                <c:pt idx="10">
                  <c:v>12600</c:v>
                </c:pt>
                <c:pt idx="11">
                  <c:v>14100</c:v>
                </c:pt>
                <c:pt idx="12">
                  <c:v>15100</c:v>
                </c:pt>
                <c:pt idx="13">
                  <c:v>15500</c:v>
                </c:pt>
                <c:pt idx="14">
                  <c:v>15000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Fig.2!$A$13</c:f>
              <c:strCache>
                <c:ptCount val="1"/>
                <c:pt idx="0">
                  <c:v>P10</c:v>
                </c:pt>
              </c:strCache>
            </c:strRef>
          </c:tx>
          <c:marker>
            <c:symbol val="none"/>
          </c:marker>
          <c:cat>
            <c:numRef>
              <c:f>Fig.2!$B$4:$P$4</c:f>
              <c:numCache>
                <c:formatCode>General</c:formatCode>
                <c:ptCount val="15"/>
                <c:pt idx="0">
                  <c:v>1982</c:v>
                </c:pt>
                <c:pt idx="1">
                  <c:v>1984</c:v>
                </c:pt>
                <c:pt idx="2">
                  <c:v>1986</c:v>
                </c:pt>
                <c:pt idx="3">
                  <c:v>1988</c:v>
                </c:pt>
                <c:pt idx="4">
                  <c:v>1990</c:v>
                </c:pt>
                <c:pt idx="5">
                  <c:v>1992</c:v>
                </c:pt>
                <c:pt idx="6">
                  <c:v>1994</c:v>
                </c:pt>
                <c:pt idx="7">
                  <c:v>1996</c:v>
                </c:pt>
                <c:pt idx="8">
                  <c:v>1998</c:v>
                </c:pt>
                <c:pt idx="9">
                  <c:v>2001</c:v>
                </c:pt>
                <c:pt idx="10">
                  <c:v>2004</c:v>
                </c:pt>
                <c:pt idx="11">
                  <c:v>2007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</c:numCache>
            </c:numRef>
          </c:cat>
          <c:val>
            <c:numRef>
              <c:f>Fig.2!$B$13:$P$13</c:f>
              <c:numCache>
                <c:formatCode>#,##0</c:formatCode>
                <c:ptCount val="15"/>
                <c:pt idx="0">
                  <c:v>10900</c:v>
                </c:pt>
                <c:pt idx="1">
                  <c:v>10500</c:v>
                </c:pt>
                <c:pt idx="2">
                  <c:v>11400</c:v>
                </c:pt>
                <c:pt idx="3">
                  <c:v>11100</c:v>
                </c:pt>
                <c:pt idx="4">
                  <c:v>10700</c:v>
                </c:pt>
                <c:pt idx="5">
                  <c:v>7800</c:v>
                </c:pt>
                <c:pt idx="6">
                  <c:v>7400</c:v>
                </c:pt>
                <c:pt idx="7">
                  <c:v>7500</c:v>
                </c:pt>
                <c:pt idx="8">
                  <c:v>7800</c:v>
                </c:pt>
                <c:pt idx="9">
                  <c:v>8500</c:v>
                </c:pt>
                <c:pt idx="10">
                  <c:v>8800</c:v>
                </c:pt>
                <c:pt idx="11">
                  <c:v>9300</c:v>
                </c:pt>
                <c:pt idx="12">
                  <c:v>10700</c:v>
                </c:pt>
                <c:pt idx="13">
                  <c:v>11700</c:v>
                </c:pt>
                <c:pt idx="14">
                  <c:v>10800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884160"/>
        <c:axId val="67885696"/>
      </c:lineChart>
      <c:catAx>
        <c:axId val="67884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7885696"/>
        <c:crosses val="autoZero"/>
        <c:auto val="1"/>
        <c:lblAlgn val="ctr"/>
        <c:lblOffset val="100"/>
        <c:noMultiLvlLbl val="0"/>
      </c:catAx>
      <c:valAx>
        <c:axId val="678856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NZ" sz="1200" b="1" i="0" u="none" strike="noStrike" baseline="0"/>
                  <a:t>NZ$ (2011 dollars)</a:t>
                </a:r>
                <a:endParaRPr lang="en-NZ" sz="1200"/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crossAx val="678841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NZ"/>
              <a:t>Trends in Inequality versus Redistributive Sentiments, 1988-2011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Fig.5!$A$4</c:f>
              <c:strCache>
                <c:ptCount val="1"/>
                <c:pt idx="0">
                  <c:v>Gini Co-efficient x200 (after housing costs</c:v>
                </c:pt>
              </c:strCache>
            </c:strRef>
          </c:tx>
          <c:marker>
            <c:symbol val="none"/>
          </c:marker>
          <c:cat>
            <c:numRef>
              <c:f>Fig.5!$B$3:$Q$3</c:f>
              <c:numCache>
                <c:formatCode>General</c:formatCode>
                <c:ptCount val="16"/>
                <c:pt idx="0">
                  <c:v>1988</c:v>
                </c:pt>
                <c:pt idx="1">
                  <c:v>1990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1996</c:v>
                </c:pt>
                <c:pt idx="6">
                  <c:v>1998</c:v>
                </c:pt>
                <c:pt idx="7">
                  <c:v>1999</c:v>
                </c:pt>
                <c:pt idx="8">
                  <c:v>2001</c:v>
                </c:pt>
                <c:pt idx="9">
                  <c:v>2002</c:v>
                </c:pt>
                <c:pt idx="10">
                  <c:v>2004</c:v>
                </c:pt>
                <c:pt idx="11">
                  <c:v>2005</c:v>
                </c:pt>
                <c:pt idx="12">
                  <c:v>2007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</c:numCache>
            </c:numRef>
          </c:cat>
          <c:val>
            <c:numRef>
              <c:f>Fig.5!$B$4:$Q$4</c:f>
              <c:numCache>
                <c:formatCode>General</c:formatCode>
                <c:ptCount val="16"/>
                <c:pt idx="0">
                  <c:v>57</c:v>
                </c:pt>
                <c:pt idx="1">
                  <c:v>64.2</c:v>
                </c:pt>
                <c:pt idx="2">
                  <c:v>69.8</c:v>
                </c:pt>
                <c:pt idx="3">
                  <c:v>70.5</c:v>
                </c:pt>
                <c:pt idx="4">
                  <c:v>71.2</c:v>
                </c:pt>
                <c:pt idx="5">
                  <c:v>74.400000000000006</c:v>
                </c:pt>
                <c:pt idx="6">
                  <c:v>75</c:v>
                </c:pt>
                <c:pt idx="7">
                  <c:v>75.400000000000006</c:v>
                </c:pt>
                <c:pt idx="8">
                  <c:v>76.2</c:v>
                </c:pt>
                <c:pt idx="9">
                  <c:v>75.466666666666654</c:v>
                </c:pt>
                <c:pt idx="10">
                  <c:v>74</c:v>
                </c:pt>
                <c:pt idx="11">
                  <c:v>73.866666666666646</c:v>
                </c:pt>
                <c:pt idx="12">
                  <c:v>73.600000000000009</c:v>
                </c:pt>
                <c:pt idx="13">
                  <c:v>75</c:v>
                </c:pt>
                <c:pt idx="14">
                  <c:v>72.2</c:v>
                </c:pt>
                <c:pt idx="15">
                  <c:v>77.600000000000009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Fig.5!$A$5</c:f>
              <c:strCache>
                <c:ptCount val="1"/>
                <c:pt idx="0">
                  <c:v>Percentage agreeing that 'income differences in NZ are too large' </c:v>
                </c:pt>
              </c:strCache>
            </c:strRef>
          </c:tx>
          <c:marker>
            <c:symbol val="none"/>
          </c:marker>
          <c:cat>
            <c:numRef>
              <c:f>Fig.5!$B$3:$Q$3</c:f>
              <c:numCache>
                <c:formatCode>General</c:formatCode>
                <c:ptCount val="16"/>
                <c:pt idx="0">
                  <c:v>1988</c:v>
                </c:pt>
                <c:pt idx="1">
                  <c:v>1990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1996</c:v>
                </c:pt>
                <c:pt idx="6">
                  <c:v>1998</c:v>
                </c:pt>
                <c:pt idx="7">
                  <c:v>1999</c:v>
                </c:pt>
                <c:pt idx="8">
                  <c:v>2001</c:v>
                </c:pt>
                <c:pt idx="9">
                  <c:v>2002</c:v>
                </c:pt>
                <c:pt idx="10">
                  <c:v>2004</c:v>
                </c:pt>
                <c:pt idx="11">
                  <c:v>2005</c:v>
                </c:pt>
                <c:pt idx="12">
                  <c:v>2007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</c:numCache>
            </c:numRef>
          </c:cat>
          <c:val>
            <c:numRef>
              <c:f>Fig.5!$B$5:$Q$5</c:f>
              <c:numCache>
                <c:formatCode>General</c:formatCode>
                <c:ptCount val="16"/>
                <c:pt idx="2">
                  <c:v>73.3</c:v>
                </c:pt>
                <c:pt idx="3">
                  <c:v>73.285714285714263</c:v>
                </c:pt>
                <c:pt idx="4">
                  <c:v>73.271428571428572</c:v>
                </c:pt>
                <c:pt idx="5">
                  <c:v>73.242857142857147</c:v>
                </c:pt>
                <c:pt idx="6">
                  <c:v>73.214285714285722</c:v>
                </c:pt>
                <c:pt idx="7">
                  <c:v>73.2</c:v>
                </c:pt>
                <c:pt idx="8">
                  <c:v>71.08</c:v>
                </c:pt>
                <c:pt idx="9">
                  <c:v>70.02</c:v>
                </c:pt>
                <c:pt idx="10">
                  <c:v>67.900000000000006</c:v>
                </c:pt>
                <c:pt idx="11">
                  <c:v>66.84</c:v>
                </c:pt>
                <c:pt idx="12">
                  <c:v>64.72</c:v>
                </c:pt>
                <c:pt idx="13">
                  <c:v>62.6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Fig.5!$A$6</c:f>
              <c:strCache>
                <c:ptCount val="1"/>
                <c:pt idx="0">
                  <c:v>Percentage agreeing 'it is the responsibility of government' to reduce income differences</c:v>
                </c:pt>
              </c:strCache>
            </c:strRef>
          </c:tx>
          <c:marker>
            <c:symbol val="none"/>
          </c:marker>
          <c:cat>
            <c:numRef>
              <c:f>Fig.5!$B$3:$Q$3</c:f>
              <c:numCache>
                <c:formatCode>General</c:formatCode>
                <c:ptCount val="16"/>
                <c:pt idx="0">
                  <c:v>1988</c:v>
                </c:pt>
                <c:pt idx="1">
                  <c:v>1990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1996</c:v>
                </c:pt>
                <c:pt idx="6">
                  <c:v>1998</c:v>
                </c:pt>
                <c:pt idx="7">
                  <c:v>1999</c:v>
                </c:pt>
                <c:pt idx="8">
                  <c:v>2001</c:v>
                </c:pt>
                <c:pt idx="9">
                  <c:v>2002</c:v>
                </c:pt>
                <c:pt idx="10">
                  <c:v>2004</c:v>
                </c:pt>
                <c:pt idx="11">
                  <c:v>2005</c:v>
                </c:pt>
                <c:pt idx="12">
                  <c:v>2007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</c:numCache>
            </c:numRef>
          </c:cat>
          <c:val>
            <c:numRef>
              <c:f>Fig.5!$B$6:$Q$6</c:f>
              <c:numCache>
                <c:formatCode>General</c:formatCode>
                <c:ptCount val="16"/>
                <c:pt idx="2">
                  <c:v>53.1</c:v>
                </c:pt>
                <c:pt idx="3">
                  <c:v>52.5</c:v>
                </c:pt>
                <c:pt idx="4">
                  <c:v>51.9</c:v>
                </c:pt>
                <c:pt idx="5">
                  <c:v>50.7</c:v>
                </c:pt>
                <c:pt idx="6">
                  <c:v>49.5</c:v>
                </c:pt>
                <c:pt idx="7">
                  <c:v>48.9</c:v>
                </c:pt>
                <c:pt idx="8">
                  <c:v>47.32</c:v>
                </c:pt>
                <c:pt idx="9">
                  <c:v>46.53</c:v>
                </c:pt>
                <c:pt idx="10">
                  <c:v>44.95</c:v>
                </c:pt>
                <c:pt idx="11">
                  <c:v>44.16</c:v>
                </c:pt>
                <c:pt idx="12">
                  <c:v>42.58</c:v>
                </c:pt>
                <c:pt idx="13">
                  <c:v>41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Fig.5!$A$7</c:f>
              <c:strCache>
                <c:ptCount val="1"/>
                <c:pt idx="0">
                  <c:v>Percentage agreeing the govt should 'tax rich people more and redistribute … to ordinay people'</c:v>
                </c:pt>
              </c:strCache>
            </c:strRef>
          </c:tx>
          <c:marker>
            <c:symbol val="none"/>
          </c:marker>
          <c:cat>
            <c:numRef>
              <c:f>Fig.5!$B$3:$Q$3</c:f>
              <c:numCache>
                <c:formatCode>General</c:formatCode>
                <c:ptCount val="16"/>
                <c:pt idx="0">
                  <c:v>1988</c:v>
                </c:pt>
                <c:pt idx="1">
                  <c:v>1990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1996</c:v>
                </c:pt>
                <c:pt idx="6">
                  <c:v>1998</c:v>
                </c:pt>
                <c:pt idx="7">
                  <c:v>1999</c:v>
                </c:pt>
                <c:pt idx="8">
                  <c:v>2001</c:v>
                </c:pt>
                <c:pt idx="9">
                  <c:v>2002</c:v>
                </c:pt>
                <c:pt idx="10">
                  <c:v>2004</c:v>
                </c:pt>
                <c:pt idx="11">
                  <c:v>2005</c:v>
                </c:pt>
                <c:pt idx="12">
                  <c:v>2007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</c:numCache>
            </c:numRef>
          </c:cat>
          <c:val>
            <c:numRef>
              <c:f>Fig.5!$B$7:$Q$7</c:f>
              <c:numCache>
                <c:formatCode>General</c:formatCode>
                <c:ptCount val="16"/>
                <c:pt idx="1">
                  <c:v>47.9</c:v>
                </c:pt>
                <c:pt idx="2">
                  <c:v>48.9</c:v>
                </c:pt>
                <c:pt idx="3">
                  <c:v>49.4</c:v>
                </c:pt>
                <c:pt idx="4">
                  <c:v>45.903500000000001</c:v>
                </c:pt>
                <c:pt idx="5">
                  <c:v>38.9</c:v>
                </c:pt>
                <c:pt idx="6">
                  <c:v>39.633333333333333</c:v>
                </c:pt>
                <c:pt idx="7">
                  <c:v>40</c:v>
                </c:pt>
                <c:pt idx="8">
                  <c:v>33.93333333333333</c:v>
                </c:pt>
                <c:pt idx="9">
                  <c:v>30.9</c:v>
                </c:pt>
                <c:pt idx="10">
                  <c:v>27.9</c:v>
                </c:pt>
                <c:pt idx="11">
                  <c:v>26.4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05792"/>
        <c:axId val="67907584"/>
      </c:lineChart>
      <c:catAx>
        <c:axId val="67905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7907584"/>
        <c:crosses val="autoZero"/>
        <c:auto val="1"/>
        <c:lblAlgn val="ctr"/>
        <c:lblOffset val="100"/>
        <c:noMultiLvlLbl val="0"/>
      </c:catAx>
      <c:valAx>
        <c:axId val="67907584"/>
        <c:scaling>
          <c:orientation val="minMax"/>
          <c:max val="90"/>
          <c:min val="1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79057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187601040385401"/>
          <c:y val="0.18965910840092401"/>
          <c:w val="0.32397838706198701"/>
          <c:h val="0.6121873739880789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10/2/2013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10/2/2013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10/2/2013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10/2/2013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10/2/2013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10/2/2013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5D48070-6A81-47D0-9810-1540B9FEFF61}" type="datetime1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The deservingness of the rich: </a:t>
            </a:r>
            <a:r>
              <a:rPr lang="en-US" sz="4000" dirty="0"/>
              <a:t>public </a:t>
            </a:r>
            <a:r>
              <a:rPr lang="en-US" sz="4000" dirty="0" smtClean="0"/>
              <a:t>opinion and </a:t>
            </a:r>
            <a:r>
              <a:rPr lang="en-US" sz="4000" dirty="0" smtClean="0"/>
              <a:t>public policy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Peter Skilling</a:t>
            </a:r>
          </a:p>
          <a:p>
            <a:r>
              <a:rPr lang="en-US" dirty="0" smtClean="0"/>
              <a:t>Auckland University of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47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411226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Inequality in NZ, 1982-2012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0504865"/>
              </p:ext>
            </p:extLst>
          </p:nvPr>
        </p:nvGraphicFramePr>
        <p:xfrm>
          <a:off x="762000" y="685800"/>
          <a:ext cx="7264694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3092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07318"/>
            <a:ext cx="7753134" cy="86488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Household income at </a:t>
            </a:r>
            <a:r>
              <a:rPr lang="en-US" sz="3600" dirty="0" err="1" smtClean="0"/>
              <a:t>decile</a:t>
            </a:r>
            <a:r>
              <a:rPr lang="en-US" sz="3600" dirty="0"/>
              <a:t> </a:t>
            </a:r>
            <a:r>
              <a:rPr lang="en-US" sz="3600" dirty="0" smtClean="0"/>
              <a:t>boundaries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9385756"/>
              </p:ext>
            </p:extLst>
          </p:nvPr>
        </p:nvGraphicFramePr>
        <p:xfrm>
          <a:off x="762000" y="685800"/>
          <a:ext cx="7543800" cy="46215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434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Inequality and public opinion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3079258"/>
              </p:ext>
            </p:extLst>
          </p:nvPr>
        </p:nvGraphicFramePr>
        <p:xfrm>
          <a:off x="762000" y="685800"/>
          <a:ext cx="7543800" cy="45726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1136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Perceptions </a:t>
            </a:r>
            <a:r>
              <a:rPr lang="en-US" smtClean="0"/>
              <a:t>and reality</a:t>
            </a:r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4209" b="42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5069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23</TotalTime>
  <Words>68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Newsprint</vt:lpstr>
      <vt:lpstr>The deservingness of the rich: public opinion and public policy</vt:lpstr>
      <vt:lpstr>Inequality in NZ, 1982-2012</vt:lpstr>
      <vt:lpstr>Household income at decile boundaries</vt:lpstr>
      <vt:lpstr>Inequality and public opinion</vt:lpstr>
      <vt:lpstr>Perceptions and reality</vt:lpstr>
    </vt:vector>
  </TitlesOfParts>
  <Company>AUT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Skilling</dc:creator>
  <cp:lastModifiedBy>Shaomin Xu</cp:lastModifiedBy>
  <cp:revision>4</cp:revision>
  <dcterms:created xsi:type="dcterms:W3CDTF">2013-09-27T21:44:45Z</dcterms:created>
  <dcterms:modified xsi:type="dcterms:W3CDTF">2013-10-02T05:44:59Z</dcterms:modified>
</cp:coreProperties>
</file>