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notesMasterIdLst>
    <p:notesMasterId r:id="rId29"/>
  </p:notesMasterIdLst>
  <p:handoutMasterIdLst>
    <p:handoutMasterId r:id="rId30"/>
  </p:handoutMasterIdLst>
  <p:sldIdLst>
    <p:sldId id="532" r:id="rId2"/>
    <p:sldId id="534" r:id="rId3"/>
    <p:sldId id="541" r:id="rId4"/>
    <p:sldId id="543" r:id="rId5"/>
    <p:sldId id="536" r:id="rId6"/>
    <p:sldId id="547" r:id="rId7"/>
    <p:sldId id="535" r:id="rId8"/>
    <p:sldId id="533" r:id="rId9"/>
    <p:sldId id="549" r:id="rId10"/>
    <p:sldId id="550" r:id="rId11"/>
    <p:sldId id="552" r:id="rId12"/>
    <p:sldId id="537" r:id="rId13"/>
    <p:sldId id="553" r:id="rId14"/>
    <p:sldId id="554" r:id="rId15"/>
    <p:sldId id="555" r:id="rId16"/>
    <p:sldId id="558" r:id="rId17"/>
    <p:sldId id="559" r:id="rId18"/>
    <p:sldId id="569" r:id="rId19"/>
    <p:sldId id="562" r:id="rId20"/>
    <p:sldId id="563" r:id="rId21"/>
    <p:sldId id="564" r:id="rId22"/>
    <p:sldId id="565" r:id="rId23"/>
    <p:sldId id="540" r:id="rId24"/>
    <p:sldId id="568" r:id="rId25"/>
    <p:sldId id="571" r:id="rId26"/>
    <p:sldId id="570" r:id="rId27"/>
    <p:sldId id="572" r:id="rId28"/>
  </p:sldIdLst>
  <p:sldSz cx="9144000" cy="6858000" type="screen4x3"/>
  <p:notesSz cx="6884988" cy="10018713"/>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CF5151"/>
    <a:srgbClr val="FF0000"/>
    <a:srgbClr val="DA466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45" autoAdjust="0"/>
    <p:restoredTop sz="90801" autoAdjust="0"/>
  </p:normalViewPr>
  <p:slideViewPr>
    <p:cSldViewPr snapToGrid="0" snapToObjects="1">
      <p:cViewPr>
        <p:scale>
          <a:sx n="76" d="100"/>
          <a:sy n="76" d="100"/>
        </p:scale>
        <p:origin x="-1932" y="-5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0" d="100"/>
          <a:sy n="70" d="100"/>
        </p:scale>
        <p:origin x="-3246" y="-90"/>
      </p:cViewPr>
      <p:guideLst>
        <p:guide orient="horz" pos="3156"/>
        <p:guide pos="216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2913" cy="501650"/>
          </a:xfrm>
          <a:prstGeom prst="rect">
            <a:avLst/>
          </a:prstGeom>
        </p:spPr>
        <p:txBody>
          <a:bodyPr vert="horz" lIns="96588" tIns="48294" rIns="96588" bIns="48294" rtlCol="0"/>
          <a:lstStyle>
            <a:lvl1pPr algn="l">
              <a:defRPr sz="1300"/>
            </a:lvl1pPr>
          </a:lstStyle>
          <a:p>
            <a:pPr>
              <a:defRPr/>
            </a:pPr>
            <a:endParaRPr lang="de-DE"/>
          </a:p>
        </p:txBody>
      </p:sp>
      <p:sp>
        <p:nvSpPr>
          <p:cNvPr id="3" name="Datumsplatzhalter 2"/>
          <p:cNvSpPr>
            <a:spLocks noGrp="1"/>
          </p:cNvSpPr>
          <p:nvPr>
            <p:ph type="dt" sz="quarter" idx="1"/>
          </p:nvPr>
        </p:nvSpPr>
        <p:spPr>
          <a:xfrm>
            <a:off x="3900488" y="0"/>
            <a:ext cx="2982912" cy="501650"/>
          </a:xfrm>
          <a:prstGeom prst="rect">
            <a:avLst/>
          </a:prstGeom>
        </p:spPr>
        <p:txBody>
          <a:bodyPr vert="horz" lIns="96588" tIns="48294" rIns="96588" bIns="48294" rtlCol="0"/>
          <a:lstStyle>
            <a:lvl1pPr algn="r">
              <a:defRPr sz="1300"/>
            </a:lvl1pPr>
          </a:lstStyle>
          <a:p>
            <a:pPr>
              <a:defRPr/>
            </a:pPr>
            <a:fld id="{EFFC054C-278F-4B25-8DC1-A1F55DDEA7AE}" type="datetimeFigureOut">
              <a:rPr lang="de-DE"/>
              <a:pPr>
                <a:defRPr/>
              </a:pPr>
              <a:t>14.08.2013</a:t>
            </a:fld>
            <a:endParaRPr lang="de-DE"/>
          </a:p>
        </p:txBody>
      </p:sp>
      <p:sp>
        <p:nvSpPr>
          <p:cNvPr id="4" name="Fußzeilenplatzhalter 3"/>
          <p:cNvSpPr>
            <a:spLocks noGrp="1"/>
          </p:cNvSpPr>
          <p:nvPr>
            <p:ph type="ftr" sz="quarter" idx="2"/>
          </p:nvPr>
        </p:nvSpPr>
        <p:spPr>
          <a:xfrm>
            <a:off x="0" y="9515475"/>
            <a:ext cx="2982913" cy="501650"/>
          </a:xfrm>
          <a:prstGeom prst="rect">
            <a:avLst/>
          </a:prstGeom>
        </p:spPr>
        <p:txBody>
          <a:bodyPr vert="horz" lIns="96588" tIns="48294" rIns="96588" bIns="48294" rtlCol="0" anchor="b"/>
          <a:lstStyle>
            <a:lvl1pPr algn="l">
              <a:defRPr sz="1300"/>
            </a:lvl1pPr>
          </a:lstStyle>
          <a:p>
            <a:pPr>
              <a:defRPr/>
            </a:pPr>
            <a:endParaRPr lang="de-DE"/>
          </a:p>
        </p:txBody>
      </p:sp>
      <p:sp>
        <p:nvSpPr>
          <p:cNvPr id="5" name="Foliennummernplatzhalter 4"/>
          <p:cNvSpPr>
            <a:spLocks noGrp="1"/>
          </p:cNvSpPr>
          <p:nvPr>
            <p:ph type="sldNum" sz="quarter" idx="3"/>
          </p:nvPr>
        </p:nvSpPr>
        <p:spPr>
          <a:xfrm>
            <a:off x="3900488" y="9515475"/>
            <a:ext cx="2982912" cy="501650"/>
          </a:xfrm>
          <a:prstGeom prst="rect">
            <a:avLst/>
          </a:prstGeom>
        </p:spPr>
        <p:txBody>
          <a:bodyPr vert="horz" lIns="96588" tIns="48294" rIns="96588" bIns="48294" rtlCol="0" anchor="b"/>
          <a:lstStyle>
            <a:lvl1pPr algn="r">
              <a:defRPr sz="1300"/>
            </a:lvl1pPr>
          </a:lstStyle>
          <a:p>
            <a:pPr>
              <a:defRPr/>
            </a:pPr>
            <a:fld id="{8724A5A5-51EF-4715-A5EE-8681F056799E}" type="slidenum">
              <a:rPr lang="de-DE"/>
              <a:pPr>
                <a:defRPr/>
              </a:pPr>
              <a:t>‹#›</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82913" cy="501650"/>
          </a:xfrm>
          <a:prstGeom prst="rect">
            <a:avLst/>
          </a:prstGeom>
          <a:noFill/>
          <a:ln w="9525">
            <a:noFill/>
            <a:miter lim="800000"/>
            <a:headEnd/>
            <a:tailEnd/>
          </a:ln>
          <a:effectLst/>
        </p:spPr>
        <p:txBody>
          <a:bodyPr vert="horz" wrap="square" lIns="96588" tIns="48294" rIns="96588" bIns="48294" numCol="1" anchor="t" anchorCtr="0" compatLnSpc="1">
            <a:prstTxWarp prst="textNoShape">
              <a:avLst/>
            </a:prstTxWarp>
          </a:bodyPr>
          <a:lstStyle>
            <a:lvl1pPr>
              <a:defRPr sz="1300">
                <a:latin typeface="Calisto MT" pitchFamily="18" charset="0"/>
              </a:defRPr>
            </a:lvl1pPr>
          </a:lstStyle>
          <a:p>
            <a:pPr>
              <a:defRPr/>
            </a:pPr>
            <a:endParaRPr lang="en-NZ"/>
          </a:p>
        </p:txBody>
      </p:sp>
      <p:sp>
        <p:nvSpPr>
          <p:cNvPr id="45059" name="Rectangle 3"/>
          <p:cNvSpPr>
            <a:spLocks noGrp="1" noChangeArrowheads="1"/>
          </p:cNvSpPr>
          <p:nvPr>
            <p:ph type="dt" idx="1"/>
          </p:nvPr>
        </p:nvSpPr>
        <p:spPr bwMode="auto">
          <a:xfrm>
            <a:off x="3900488" y="0"/>
            <a:ext cx="2982912" cy="501650"/>
          </a:xfrm>
          <a:prstGeom prst="rect">
            <a:avLst/>
          </a:prstGeom>
          <a:noFill/>
          <a:ln w="9525">
            <a:noFill/>
            <a:miter lim="800000"/>
            <a:headEnd/>
            <a:tailEnd/>
          </a:ln>
          <a:effectLst/>
        </p:spPr>
        <p:txBody>
          <a:bodyPr vert="horz" wrap="square" lIns="96588" tIns="48294" rIns="96588" bIns="48294" numCol="1" anchor="t" anchorCtr="0" compatLnSpc="1">
            <a:prstTxWarp prst="textNoShape">
              <a:avLst/>
            </a:prstTxWarp>
          </a:bodyPr>
          <a:lstStyle>
            <a:lvl1pPr algn="r">
              <a:defRPr sz="1300">
                <a:latin typeface="Calisto MT" pitchFamily="18" charset="0"/>
              </a:defRPr>
            </a:lvl1pPr>
          </a:lstStyle>
          <a:p>
            <a:pPr>
              <a:defRPr/>
            </a:pPr>
            <a:fld id="{4DFB1DBF-A8AA-4BB9-BF47-3981800A651D}" type="datetimeFigureOut">
              <a:rPr lang="en-NZ"/>
              <a:pPr>
                <a:defRPr/>
              </a:pPr>
              <a:t>14/08/2013</a:t>
            </a:fld>
            <a:endParaRPr lang="en-NZ"/>
          </a:p>
        </p:txBody>
      </p:sp>
      <p:sp>
        <p:nvSpPr>
          <p:cNvPr id="8196" name="Rectangle 4"/>
          <p:cNvSpPr>
            <a:spLocks noGrp="1" noRot="1" noChangeAspect="1" noChangeArrowheads="1" noTextEdit="1"/>
          </p:cNvSpPr>
          <p:nvPr>
            <p:ph type="sldImg" idx="2"/>
          </p:nvPr>
        </p:nvSpPr>
        <p:spPr bwMode="auto">
          <a:xfrm>
            <a:off x="938213" y="750888"/>
            <a:ext cx="5008562" cy="3757612"/>
          </a:xfrm>
          <a:prstGeom prst="rect">
            <a:avLst/>
          </a:prstGeom>
          <a:noFill/>
          <a:ln w="9525">
            <a:solidFill>
              <a:srgbClr val="000000"/>
            </a:solidFill>
            <a:miter lim="800000"/>
            <a:headEnd/>
            <a:tailEnd/>
          </a:ln>
        </p:spPr>
      </p:sp>
      <p:sp>
        <p:nvSpPr>
          <p:cNvPr id="45061" name="Rectangle 5"/>
          <p:cNvSpPr>
            <a:spLocks noGrp="1" noChangeArrowheads="1"/>
          </p:cNvSpPr>
          <p:nvPr>
            <p:ph type="body" sz="quarter" idx="3"/>
          </p:nvPr>
        </p:nvSpPr>
        <p:spPr bwMode="auto">
          <a:xfrm>
            <a:off x="688975" y="4759325"/>
            <a:ext cx="5507038" cy="4508500"/>
          </a:xfrm>
          <a:prstGeom prst="rect">
            <a:avLst/>
          </a:prstGeom>
          <a:noFill/>
          <a:ln w="9525">
            <a:noFill/>
            <a:miter lim="800000"/>
            <a:headEnd/>
            <a:tailEnd/>
          </a:ln>
          <a:effectLst/>
        </p:spPr>
        <p:txBody>
          <a:bodyPr vert="horz" wrap="square" lIns="96588" tIns="48294" rIns="96588" bIns="48294" numCol="1" anchor="t" anchorCtr="0" compatLnSpc="1">
            <a:prstTxWarp prst="textNoShape">
              <a:avLst/>
            </a:prstTxWarp>
          </a:bodyPr>
          <a:lstStyle/>
          <a:p>
            <a:pPr lvl="0"/>
            <a:r>
              <a:rPr lang="en-NZ" noProof="0" smtClean="0"/>
              <a:t>Textmasterformate durch Klicken bearbeiten</a:t>
            </a:r>
          </a:p>
          <a:p>
            <a:pPr lvl="1"/>
            <a:r>
              <a:rPr lang="en-NZ" noProof="0" smtClean="0"/>
              <a:t>Zweite Ebene</a:t>
            </a:r>
          </a:p>
          <a:p>
            <a:pPr lvl="2"/>
            <a:r>
              <a:rPr lang="en-NZ" noProof="0" smtClean="0"/>
              <a:t>Dritte Ebene</a:t>
            </a:r>
          </a:p>
          <a:p>
            <a:pPr lvl="3"/>
            <a:r>
              <a:rPr lang="en-NZ" noProof="0" smtClean="0"/>
              <a:t>Vierte Ebene</a:t>
            </a:r>
          </a:p>
          <a:p>
            <a:pPr lvl="4"/>
            <a:r>
              <a:rPr lang="en-NZ" noProof="0" smtClean="0"/>
              <a:t>Fünfte Ebene</a:t>
            </a:r>
          </a:p>
        </p:txBody>
      </p:sp>
      <p:sp>
        <p:nvSpPr>
          <p:cNvPr id="45062" name="Rectangle 6"/>
          <p:cNvSpPr>
            <a:spLocks noGrp="1" noChangeArrowheads="1"/>
          </p:cNvSpPr>
          <p:nvPr>
            <p:ph type="ftr" sz="quarter" idx="4"/>
          </p:nvPr>
        </p:nvSpPr>
        <p:spPr bwMode="auto">
          <a:xfrm>
            <a:off x="0" y="9515475"/>
            <a:ext cx="2982913" cy="501650"/>
          </a:xfrm>
          <a:prstGeom prst="rect">
            <a:avLst/>
          </a:prstGeom>
          <a:noFill/>
          <a:ln w="9525">
            <a:noFill/>
            <a:miter lim="800000"/>
            <a:headEnd/>
            <a:tailEnd/>
          </a:ln>
          <a:effectLst/>
        </p:spPr>
        <p:txBody>
          <a:bodyPr vert="horz" wrap="square" lIns="96588" tIns="48294" rIns="96588" bIns="48294" numCol="1" anchor="b" anchorCtr="0" compatLnSpc="1">
            <a:prstTxWarp prst="textNoShape">
              <a:avLst/>
            </a:prstTxWarp>
          </a:bodyPr>
          <a:lstStyle>
            <a:lvl1pPr>
              <a:defRPr sz="1300">
                <a:latin typeface="Calisto MT" pitchFamily="18" charset="0"/>
              </a:defRPr>
            </a:lvl1pPr>
          </a:lstStyle>
          <a:p>
            <a:pPr>
              <a:defRPr/>
            </a:pPr>
            <a:endParaRPr lang="en-NZ"/>
          </a:p>
        </p:txBody>
      </p:sp>
      <p:sp>
        <p:nvSpPr>
          <p:cNvPr id="45063" name="Rectangle 7"/>
          <p:cNvSpPr>
            <a:spLocks noGrp="1" noChangeArrowheads="1"/>
          </p:cNvSpPr>
          <p:nvPr>
            <p:ph type="sldNum" sz="quarter" idx="5"/>
          </p:nvPr>
        </p:nvSpPr>
        <p:spPr bwMode="auto">
          <a:xfrm>
            <a:off x="3900488" y="9515475"/>
            <a:ext cx="2982912" cy="501650"/>
          </a:xfrm>
          <a:prstGeom prst="rect">
            <a:avLst/>
          </a:prstGeom>
          <a:noFill/>
          <a:ln w="9525">
            <a:noFill/>
            <a:miter lim="800000"/>
            <a:headEnd/>
            <a:tailEnd/>
          </a:ln>
          <a:effectLst/>
        </p:spPr>
        <p:txBody>
          <a:bodyPr vert="horz" wrap="square" lIns="96588" tIns="48294" rIns="96588" bIns="48294" numCol="1" anchor="b" anchorCtr="0" compatLnSpc="1">
            <a:prstTxWarp prst="textNoShape">
              <a:avLst/>
            </a:prstTxWarp>
          </a:bodyPr>
          <a:lstStyle>
            <a:lvl1pPr algn="r">
              <a:defRPr sz="1300">
                <a:latin typeface="Calisto MT" pitchFamily="18" charset="0"/>
              </a:defRPr>
            </a:lvl1pPr>
          </a:lstStyle>
          <a:p>
            <a:pPr>
              <a:defRPr/>
            </a:pPr>
            <a:fld id="{D9A8510E-4FD1-4285-AF44-41B4604E0C4F}" type="slidenum">
              <a:rPr lang="en-NZ"/>
              <a:pPr>
                <a:defRPr/>
              </a:pPr>
              <a:t>‹#›</a:t>
            </a:fld>
            <a:endParaRPr lang="en-N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Rot="1" noChangeAspect="1" noChangeArrowheads="1" noTextEdit="1"/>
          </p:cNvSpPr>
          <p:nvPr>
            <p:ph type="sldImg"/>
          </p:nvPr>
        </p:nvSpPr>
        <p:spPr>
          <a:ln/>
        </p:spPr>
      </p:sp>
      <p:sp>
        <p:nvSpPr>
          <p:cNvPr id="11266"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ln/>
        </p:spPr>
      </p:sp>
      <p:sp>
        <p:nvSpPr>
          <p:cNvPr id="37890" name="Rectangle 3"/>
          <p:cNvSpPr>
            <a:spLocks noGrp="1" noChangeArrowheads="1"/>
          </p:cNvSpPr>
          <p:nvPr>
            <p:ph type="body" idx="1"/>
          </p:nvPr>
        </p:nvSpPr>
        <p:spPr>
          <a:noFill/>
          <a:ln/>
        </p:spPr>
        <p:txBody>
          <a:bodyPr/>
          <a:lstStyle/>
          <a:p>
            <a:pPr eaLnBrk="1" hangingPunct="1">
              <a:spcBef>
                <a:spcPct val="50000"/>
              </a:spcBef>
            </a:pPr>
            <a:r>
              <a:rPr lang="en-NZ" i="1" smtClean="0"/>
              <a:t>“I think that RWC 2011 has been the catalyst for a far greater level of collaboration across the Auckland region, and … this degree of collaboration will only help the city to function better in the future and also attract and deliver good major events in the future as well.”</a:t>
            </a:r>
          </a:p>
          <a:p>
            <a:pPr eaLnBrk="1" hangingPunct="1">
              <a:spcBef>
                <a:spcPct val="50000"/>
              </a:spcBef>
            </a:pPr>
            <a:r>
              <a:rPr lang="en-NZ" i="1" smtClean="0"/>
              <a:t>“… there’s significantly more communication between all of the entities involved, and as a result of that, a lot more coordination of activities and collaboration”.</a:t>
            </a:r>
          </a:p>
          <a:p>
            <a:pPr eaLnBrk="1" hangingPunct="1"/>
            <a:endParaRPr lang="en-N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ln/>
        </p:spPr>
      </p:sp>
      <p:sp>
        <p:nvSpPr>
          <p:cNvPr id="41986" name="Rectangle 3"/>
          <p:cNvSpPr>
            <a:spLocks noGrp="1" noChangeArrowheads="1"/>
          </p:cNvSpPr>
          <p:nvPr>
            <p:ph type="body" idx="1"/>
          </p:nvPr>
        </p:nvSpPr>
        <p:spPr>
          <a:noFill/>
          <a:ln/>
        </p:spPr>
        <p:txBody>
          <a:bodyPr/>
          <a:lstStyle/>
          <a:p>
            <a:pPr eaLnBrk="1" hangingPunct="1">
              <a:spcBef>
                <a:spcPct val="50000"/>
              </a:spcBef>
            </a:pPr>
            <a:r>
              <a:rPr lang="en-GB" i="1" dirty="0" smtClean="0"/>
              <a:t>“Rugby World Cup for [us]? All I can say is: “Thank goodness it’s over!” On our side, we didn’t see the impact of RWC 2011. … What it did do was create so much work on my side. A lot of headaches. A lot of expectation ...; the publicity was “We’re going to be having an influx of people, we’re just going to be over-run with tourists.” That’s what happened down the waterfront, everyone went down, did the </a:t>
            </a:r>
            <a:r>
              <a:rPr lang="en-GB" i="1" dirty="0" err="1" smtClean="0"/>
              <a:t>fanzones</a:t>
            </a:r>
            <a:r>
              <a:rPr lang="en-GB" i="1" dirty="0" smtClean="0"/>
              <a:t> — all of that sort of thing; but we were never part of that publicity, so it wasn’t going to happen out here. However, everyone had an expectation.</a:t>
            </a:r>
            <a:r>
              <a:rPr lang="en-GB" dirty="0" smtClean="0"/>
              <a:t> </a:t>
            </a:r>
            <a:endParaRPr lang="en-NZ" dirty="0" smtClean="0"/>
          </a:p>
          <a:p>
            <a:pPr eaLnBrk="1" hangingPunct="1"/>
            <a:endParaRPr lang="en-NZ" dirty="0" smtClean="0"/>
          </a:p>
          <a:p>
            <a:pPr eaLnBrk="1" hangingPunct="1"/>
            <a:r>
              <a:rPr lang="en-NZ" dirty="0" smtClean="0"/>
              <a:t>This finding confirms the results from the survey from AC: A survey of 500 businesses in December 2010 found that 83% thought RWC 2011 would have a positive impact on their business and over half of the respondents thought they were well prepared (Auckland Council, 2012b).</a:t>
            </a:r>
            <a:r>
              <a:rPr lang="de-DE" dirty="0" smtClean="0"/>
              <a:t> </a:t>
            </a:r>
            <a:r>
              <a:rPr lang="en-NZ" dirty="0" smtClean="0"/>
              <a:t>Yet in a post-event survey only a small proportion (8.9%) of Auckland businesses indicated that RWC 2011 was beneficial. Respondents in the hospitality sector (18.2%) were more likely to report benefits than the retail sector (4.5%). While interest amongst Auckland businesses in RWC 2011 was extremely high (87.4%), less than a quarter of businesses (22.5%) felt a sense of involvement in the event (Auckland Council, 2012b).</a:t>
            </a:r>
            <a:r>
              <a:rPr lang="de-DE" dirty="0" smtClean="0"/>
              <a:t> </a:t>
            </a:r>
            <a:endParaRPr lang="en-NZ" dirty="0" smtClean="0"/>
          </a:p>
          <a:p>
            <a:pPr eaLnBrk="1" hangingPunct="1"/>
            <a:endParaRPr lang="en-NZ"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ln/>
        </p:spPr>
      </p:sp>
      <p:sp>
        <p:nvSpPr>
          <p:cNvPr id="39938" name="Rectangle 3"/>
          <p:cNvSpPr>
            <a:spLocks noGrp="1" noChangeArrowheads="1"/>
          </p:cNvSpPr>
          <p:nvPr>
            <p:ph type="body" idx="1"/>
          </p:nvPr>
        </p:nvSpPr>
        <p:spPr>
          <a:noFill/>
          <a:ln/>
        </p:spPr>
        <p:txBody>
          <a:bodyPr/>
          <a:lstStyle/>
          <a:p>
            <a:pPr eaLnBrk="1" hangingPunct="1"/>
            <a:r>
              <a:rPr lang="en-NZ" i="1" smtClean="0"/>
              <a:t>A deeper analysis of these six organisations reveals that they played an important role in the Auckland region: they were relevant both for the tourism destination domain </a:t>
            </a:r>
            <a:r>
              <a:rPr lang="en-GB" smtClean="0"/>
              <a:t>and</a:t>
            </a:r>
            <a:r>
              <a:rPr lang="en-NZ" i="1" smtClean="0"/>
              <a:t> for the events domain. This means that, on one hand, they were important within the destination marketing network to organise RWC 2011, and on the other hand they also had a significant role as events deliverer. In this context, “events deliverer” refers to their key role in delivering a successful RWC 2011 in the Auckland region. Group 1 organisations include the main match venue, the local rugby union, Auckland’s regional hospitality association, and two ministries that assisted in organising parts of the “REAL New Zealand Festival”</a:t>
            </a:r>
            <a:r>
              <a:rPr lang="de-DE" smtClean="0"/>
              <a:t> </a:t>
            </a:r>
            <a:endParaRPr lang="en-N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ln/>
        </p:spPr>
      </p:sp>
      <p:sp>
        <p:nvSpPr>
          <p:cNvPr id="44034" name="Rectangle 3"/>
          <p:cNvSpPr>
            <a:spLocks noGrp="1" noChangeArrowheads="1"/>
          </p:cNvSpPr>
          <p:nvPr>
            <p:ph type="body" idx="1"/>
          </p:nvPr>
        </p:nvSpPr>
        <p:spPr>
          <a:noFill/>
          <a:ln/>
        </p:spPr>
        <p:txBody>
          <a:bodyPr/>
          <a:lstStyle/>
          <a:p>
            <a:pPr eaLnBrk="1" hangingPunct="1">
              <a:spcBef>
                <a:spcPct val="0"/>
              </a:spcBef>
            </a:pPr>
            <a:r>
              <a:rPr lang="en-GB" i="1" dirty="0" smtClean="0"/>
              <a:t>… for a lot of … businesses, it was “You can’t do this, you can’t do that, you can’t ...”; and they asked “How can we be involved?” And I said “Well, frankly, everything’s happening at the waterfront. That’s party central, you’ve got a </a:t>
            </a:r>
            <a:r>
              <a:rPr lang="en-GB" i="1" dirty="0" err="1" smtClean="0"/>
              <a:t>fanzone</a:t>
            </a:r>
            <a:r>
              <a:rPr lang="en-GB" i="1" dirty="0" smtClean="0"/>
              <a:t> there, you can’t do this here.” All of this and it was just like: “Well, come on, guys. Give us a chance.”</a:t>
            </a:r>
            <a:endParaRPr lang="en-NZ" i="1" dirty="0" smtClean="0"/>
          </a:p>
          <a:p>
            <a:pPr eaLnBrk="1" hangingPunct="1"/>
            <a:endParaRPr lang="en-NZ" dirty="0" smtClean="0"/>
          </a:p>
          <a:p>
            <a:pPr eaLnBrk="1" hangingPunct="1"/>
            <a:r>
              <a:rPr lang="en-NZ" dirty="0" smtClean="0"/>
              <a:t>This finding, however, contrasts with previous research. </a:t>
            </a:r>
            <a:r>
              <a:rPr lang="en-NZ" dirty="0" err="1" smtClean="0"/>
              <a:t>Gnoth</a:t>
            </a:r>
            <a:r>
              <a:rPr lang="en-NZ" dirty="0" smtClean="0"/>
              <a:t> (2007) analysed business networking during the 2003 America’s Cup in Auckland concluding that “Auckland’s tourism industry [does] not have the skills nor the insights into the benefits of networking” (p. 1). He pointed to the need of actively promoting the benefits of collaboration among tourism businesses in an events context. The findings for the current case, however, demonstrate that most of the participants were aware of the benefits of collaboration for RWC 2011 and actively sought to engage in collaborative processes.</a:t>
            </a:r>
            <a:r>
              <a:rPr lang="de-DE" dirty="0" smtClean="0"/>
              <a:t> </a:t>
            </a:r>
            <a:r>
              <a:rPr lang="en-NZ" dirty="0" smtClean="0"/>
              <a:t>While the Auckland Council and TA offered different engagement programmes for its stakeholders (such as the “Match Ready for Business” programme which provided free access to a variety of tools and initiatives for Auckland businesses to prepare themselves for the event), these initiatives appeared to be both insufficient and ineffective.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ln/>
        </p:spPr>
      </p:sp>
      <p:sp>
        <p:nvSpPr>
          <p:cNvPr id="46082" name="Rectangle 3"/>
          <p:cNvSpPr>
            <a:spLocks noGrp="1" noChangeArrowheads="1"/>
          </p:cNvSpPr>
          <p:nvPr>
            <p:ph type="body" idx="1"/>
          </p:nvPr>
        </p:nvSpPr>
        <p:spPr>
          <a:noFill/>
          <a:ln/>
        </p:spPr>
        <p:txBody>
          <a:bodyPr/>
          <a:lstStyle/>
          <a:p>
            <a:pPr eaLnBrk="1" hangingPunct="1"/>
            <a:r>
              <a:rPr lang="en-NZ" smtClean="0"/>
              <a:t>There is a strong need to improve communication for future mega-events, given that good communication is regarded as one of the most important elements in business transactions (Parra-López &amp; Calero-García, 2010) and also as one of the main success factors of tourism networks (Parra-López &amp; Calero-García, 2010; Sigala, 2004). Also, good communication is an essential condition for successful information and knowledge acquisition and transfer (Beesley &amp; Chalip, 2011; Davila, Epstein, &amp; Shelton, 2006).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ln/>
        </p:spPr>
      </p:sp>
      <p:sp>
        <p:nvSpPr>
          <p:cNvPr id="48130" name="Rectangle 3"/>
          <p:cNvSpPr>
            <a:spLocks noGrp="1" noChangeArrowheads="1"/>
          </p:cNvSpPr>
          <p:nvPr>
            <p:ph type="body" idx="1"/>
          </p:nvPr>
        </p:nvSpPr>
        <p:spPr>
          <a:noFill/>
          <a:ln/>
        </p:spPr>
        <p:txBody>
          <a:bodyPr/>
          <a:lstStyle/>
          <a:p>
            <a:pPr eaLnBrk="1" hangingPunct="1">
              <a:spcBef>
                <a:spcPct val="0"/>
              </a:spcBef>
            </a:pPr>
            <a:r>
              <a:rPr lang="en-NZ" i="1" dirty="0" smtClean="0"/>
              <a:t>“RWC 2011 was another opportunity to get out. It’s something else, new and different status, clearly; but it isn’t changing fundamentally the way we are working.”</a:t>
            </a:r>
            <a:r>
              <a:rPr lang="de-DE" i="1" dirty="0" smtClean="0"/>
              <a:t> </a:t>
            </a:r>
            <a:endParaRPr lang="en-NZ" i="1" dirty="0" smtClean="0"/>
          </a:p>
          <a:p>
            <a:endParaRPr lang="en-NZ" dirty="0" smtClean="0"/>
          </a:p>
          <a:p>
            <a:r>
              <a:rPr lang="en-NZ" dirty="0" smtClean="0"/>
              <a:t>RTONZ: the RTOs meet approximately four times a year under the umbrella of Regional Tourism Organisation New Zealand (RTONZ) to discuss topics of interest to all. These meetings provide RTOs with the opportunity to interact and exchange ideas and experiences. Workshops are also offered to the members (RTONZ, 2011). </a:t>
            </a:r>
          </a:p>
          <a:p>
            <a:r>
              <a:rPr lang="en-NZ" dirty="0" smtClean="0"/>
              <a:t>International Marketing </a:t>
            </a:r>
            <a:r>
              <a:rPr lang="en-NZ" dirty="0" err="1" smtClean="0"/>
              <a:t>Alliancea</a:t>
            </a:r>
            <a:r>
              <a:rPr lang="en-NZ" dirty="0" smtClean="0"/>
              <a:t> (IMAs): Each of the nine IMAs combines neighbouring RTOs under one umbrella to facilitate offshore marketing and to increase visitor arrivals, particularly from the Northern Hemisphere. The IMAs have been established because of the large number of RTOs in NZ and because the “international market perceives New Zealand as a country and can only cope with a small number of geographic/regional offerings” (Zahra &amp; Walter, 2007, p. 12). </a:t>
            </a:r>
          </a:p>
          <a:p>
            <a:r>
              <a:rPr lang="en-NZ" dirty="0" smtClean="0"/>
              <a:t>Joint Venture Marketing Fund: In 2010 the NZ government established a joint venture marketing fund which aimed to increase visitor arrivals from Australia and to facilitate collaboration and exchange between and among the RTOs (Tourism New Zealand, 2010). </a:t>
            </a:r>
          </a:p>
          <a:p>
            <a:endParaRPr lang="en-NZ" dirty="0" smtClean="0"/>
          </a:p>
          <a:p>
            <a:pPr marL="263525" indent="-263525">
              <a:buClr>
                <a:schemeClr val="accent1"/>
              </a:buClr>
              <a:buFont typeface="Wingdings" pitchFamily="2" charset="2"/>
              <a:buChar char="§"/>
            </a:pPr>
            <a:r>
              <a:rPr lang="en-NZ" sz="1200" dirty="0" smtClean="0">
                <a:latin typeface="Calibri" pitchFamily="34" charset="0"/>
              </a:rPr>
              <a:t>RWC 2011 was simply another chance for RTOs to share ideas and experiences. </a:t>
            </a:r>
          </a:p>
          <a:p>
            <a:pPr marL="263525" indent="-263525">
              <a:buClr>
                <a:schemeClr val="accent1"/>
              </a:buClr>
              <a:buFont typeface="Wingdings" pitchFamily="2" charset="2"/>
              <a:buChar char="§"/>
            </a:pPr>
            <a:r>
              <a:rPr lang="en-NZ" sz="1200" dirty="0" smtClean="0">
                <a:latin typeface="Calibri" pitchFamily="34" charset="0"/>
              </a:rPr>
              <a:t>They only collaborated where and when needed, especially at the </a:t>
            </a:r>
            <a:r>
              <a:rPr lang="en-NZ" sz="1200" dirty="0" err="1" smtClean="0">
                <a:latin typeface="Calibri" pitchFamily="34" charset="0"/>
              </a:rPr>
              <a:t>i</a:t>
            </a:r>
            <a:r>
              <a:rPr lang="en-NZ" sz="1200" dirty="0" smtClean="0">
                <a:latin typeface="Calibri" pitchFamily="34" charset="0"/>
              </a:rPr>
              <a:t>-SITE level and for the REAL New Zealand Festival. </a:t>
            </a:r>
          </a:p>
          <a:p>
            <a:pPr marL="263525" indent="-263525">
              <a:buClr>
                <a:schemeClr val="accent1"/>
              </a:buClr>
              <a:buFont typeface="Wingdings" pitchFamily="2" charset="2"/>
              <a:buChar char="§"/>
            </a:pPr>
            <a:r>
              <a:rPr lang="en-NZ" sz="1200" dirty="0" smtClean="0">
                <a:latin typeface="Calibri" pitchFamily="34" charset="0"/>
              </a:rPr>
              <a:t>Many RTOs found it unnecessary to collaborate further with others</a:t>
            </a:r>
          </a:p>
          <a:p>
            <a:endParaRPr lang="en-NZ"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noFill/>
          <a:ln/>
        </p:spPr>
        <p:txBody>
          <a:bodyPr/>
          <a:lstStyle/>
          <a:p>
            <a:pPr eaLnBrk="1" hangingPunct="1">
              <a:spcBef>
                <a:spcPct val="0"/>
              </a:spcBef>
            </a:pPr>
            <a:r>
              <a:rPr lang="en-NZ" i="1" smtClean="0"/>
              <a:t>“Collaboration for RWC 2011 has actually been more beneficial within [our region] than the collaboration externally [across the RTOs].” </a:t>
            </a:r>
          </a:p>
          <a:p>
            <a:pPr algn="just"/>
            <a:endParaRPr lang="en-NZ" smtClean="0"/>
          </a:p>
          <a:p>
            <a:pPr algn="just"/>
            <a:r>
              <a:rPr lang="en-NZ" smtClean="0"/>
              <a:t>This finding complements results from earlier studies in the tourism field. Tourism organisations often do not value highly collaborative practices, and are characterised by short-term thinking and lack of strategic vision (Gnoth, 2007; Parra-López &amp; Calero-García, 2010). There is a need in the inter-regional environment to promote the benefits of collaboration, i.e. “to gain competitive advantage by bringing together and sharing [the] combined knowledge, expertise, capital and other resources” of stakeholders involved (Fyall &amp; Garrod, 2005, p. 3).</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a:ln/>
        </p:spPr>
      </p:sp>
      <p:sp>
        <p:nvSpPr>
          <p:cNvPr id="54274" name="Rectangle 3"/>
          <p:cNvSpPr>
            <a:spLocks noGrp="1" noChangeArrowheads="1"/>
          </p:cNvSpPr>
          <p:nvPr>
            <p:ph type="body" idx="1"/>
          </p:nvPr>
        </p:nvSpPr>
        <p:spPr>
          <a:noFill/>
          <a:ln/>
        </p:spPr>
        <p:txBody>
          <a:bodyPr/>
          <a:lstStyle/>
          <a:p>
            <a:pPr algn="just"/>
            <a:r>
              <a:rPr lang="en-NZ" smtClean="0"/>
              <a:t>This finding complements results from earlier studies in the tourism field. Tourism organisations often do not value highly collaborative practices, and are characterised by short-term thinking and lack of strategic vision (Gnoth, 2007; Parra-López &amp; Calero-García, 2010). There is a need in the inter-regional environment to promote the benefits of collaboration, i.e. “to gain competitive advantage by bringing together and sharing [the] combined knowledge, expertise, capital and other resources” of stakeholders involved (Fyall &amp; Garrod, 2005, p. 3).</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ln/>
        </p:spPr>
      </p:sp>
      <p:sp>
        <p:nvSpPr>
          <p:cNvPr id="60418"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ln/>
        </p:spPr>
      </p:sp>
      <p:sp>
        <p:nvSpPr>
          <p:cNvPr id="62466" name="Rectangle 3"/>
          <p:cNvSpPr>
            <a:spLocks noGrp="1" noChangeArrowheads="1"/>
          </p:cNvSpPr>
          <p:nvPr>
            <p:ph type="body" idx="1"/>
          </p:nvPr>
        </p:nvSpPr>
        <p:spPr>
          <a:noFill/>
          <a:ln/>
        </p:spPr>
        <p:txBody>
          <a:bodyPr/>
          <a:lstStyle/>
          <a:p>
            <a:pPr algn="just"/>
            <a:r>
              <a:rPr lang="en-NZ" smtClean="0"/>
              <a:t>The conditions named also emphasise the findings from earlier studies, demonstrating the importance of communication (e.g. Beesley &amp; Chalip, 2011; Davila et al., 2006; Parra-López &amp; Calero-García, 2010), common goals (e.g. Fyall &amp; Garrod, 2005; Morrison, Lynch, &amp; Johns, 2002; Spyriadis, 2002), honesty and openness (e.g. Sigala, 2004), leadership (e.g. Morrison et al., 2002), trust (e.g. Håkansson, 2006; R. M. Morgan &amp; Hunt, 1994; Parra-López &amp; Calero-García, 2010; Sigala, 2004), and willingness (i.e. a collaborative approach; e.g. van den Bulte &amp; Wuyts, 2007) for a collaborative environment. Only the conditions “stakeholder integration and buy-in” and “empathy” appear to have been discussed less in the literature to date, which might reflect the specific context of this research.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ChangeArrowheads="1" noTextEdit="1"/>
          </p:cNvSpPr>
          <p:nvPr>
            <p:ph type="sldImg"/>
          </p:nvPr>
        </p:nvSpPr>
        <p:spPr>
          <a:ln/>
        </p:spPr>
      </p:sp>
      <p:sp>
        <p:nvSpPr>
          <p:cNvPr id="13314"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a:ln/>
        </p:spPr>
      </p:sp>
      <p:sp>
        <p:nvSpPr>
          <p:cNvPr id="64514" name="Rectangle 3"/>
          <p:cNvSpPr>
            <a:spLocks noGrp="1" noChangeArrowheads="1"/>
          </p:cNvSpPr>
          <p:nvPr>
            <p:ph type="body" idx="1"/>
          </p:nvPr>
        </p:nvSpPr>
        <p:spPr>
          <a:noFill/>
          <a:ln/>
        </p:spPr>
        <p:txBody>
          <a:bodyPr/>
          <a:lstStyle/>
          <a:p>
            <a:pPr algn="just" eaLnBrk="1" hangingPunct="1">
              <a:lnSpc>
                <a:spcPct val="90000"/>
              </a:lnSpc>
              <a:spcBef>
                <a:spcPct val="0"/>
              </a:spcBef>
              <a:buClr>
                <a:schemeClr val="accent1"/>
              </a:buClr>
              <a:buFont typeface="Wingdings" pitchFamily="2" charset="2"/>
              <a:buNone/>
            </a:pPr>
            <a:r>
              <a:rPr lang="en-NZ" i="1" dirty="0" smtClean="0"/>
              <a:t>Yes, I would absolutely say it does [help us to collaborate more effectively]. There is a common goal which hadn’t been there before. And that kind of aligns different organisations’ strategies much more. </a:t>
            </a:r>
            <a:r>
              <a:rPr lang="en-GB" i="1" dirty="0" smtClean="0"/>
              <a:t>So it gives them a common purpose, a reason to talk to each other, allows to build new relationships and it will have a positive effect beyond RWC 2011 as well. </a:t>
            </a:r>
            <a:endParaRPr lang="en-NZ" i="1" dirty="0" smtClean="0"/>
          </a:p>
          <a:p>
            <a:pPr>
              <a:lnSpc>
                <a:spcPct val="90000"/>
              </a:lnSpc>
            </a:pPr>
            <a:r>
              <a:rPr lang="en-NZ" dirty="0" smtClean="0"/>
              <a:t>A four-step process was carried out to determine whether RWC 2011 impacted on the collaborative capacity of the two networks and their organisations.</a:t>
            </a:r>
          </a:p>
          <a:p>
            <a:pPr>
              <a:lnSpc>
                <a:spcPct val="90000"/>
              </a:lnSpc>
            </a:pPr>
            <a:r>
              <a:rPr lang="en-NZ" dirty="0" smtClean="0"/>
              <a:t>1. In the survey, the participants were asked whether the conditions to increase collaborative capacity (they had named earlier) were present in the Auckland region for collaboration around RWC 2011 (on a scale of 0 to 10, with 0 being “not at all” and 10 being “very present”).</a:t>
            </a:r>
          </a:p>
          <a:p>
            <a:pPr>
              <a:lnSpc>
                <a:spcPct val="90000"/>
              </a:lnSpc>
            </a:pPr>
            <a:r>
              <a:rPr lang="en-NZ" dirty="0" smtClean="0"/>
              <a:t>2. Based on the “critical elements of collaborative capacity” by Foster-Fishman et al. (2001), six statements were developed to test organisational capacity and the impact of RWC 2011 upon it. A five-point </a:t>
            </a:r>
            <a:r>
              <a:rPr lang="en-NZ" dirty="0" err="1" smtClean="0"/>
              <a:t>Likert</a:t>
            </a:r>
            <a:r>
              <a:rPr lang="en-NZ" dirty="0" smtClean="0"/>
              <a:t> scale was used. The last of the six statements referred specifically to collaborative capacity (“My organisation is able to collaborate more effectively as a result of RWC 2011”).</a:t>
            </a:r>
          </a:p>
          <a:p>
            <a:pPr>
              <a:lnSpc>
                <a:spcPct val="90000"/>
              </a:lnSpc>
            </a:pPr>
            <a:r>
              <a:rPr lang="en-NZ" dirty="0" smtClean="0"/>
              <a:t>3. Similarly, seven statements (also based on the “critical elements of collaborative capacity” by Foster-Fishman et al., 2001) were developed for the survey to test relational capacity and the impact of RWC 2011 upon it. Table 3 sets out the statements included in the survey to test organisational and relational capacity.</a:t>
            </a:r>
          </a:p>
          <a:p>
            <a:pPr>
              <a:lnSpc>
                <a:spcPct val="90000"/>
              </a:lnSpc>
            </a:pPr>
            <a:r>
              <a:rPr lang="en-NZ" dirty="0" smtClean="0"/>
              <a:t>4. The definition of collaborative capacity as per Foster-Fishman et al. (2001) was read out to the interviewees and they were asked whether the event had helped them collaborate more effectively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a:ln/>
        </p:spPr>
      </p:sp>
      <p:sp>
        <p:nvSpPr>
          <p:cNvPr id="66562" name="Rectangle 3"/>
          <p:cNvSpPr>
            <a:spLocks noGrp="1" noChangeArrowheads="1"/>
          </p:cNvSpPr>
          <p:nvPr>
            <p:ph type="body" idx="1"/>
          </p:nvPr>
        </p:nvSpPr>
        <p:spPr>
          <a:noFill/>
          <a:ln/>
        </p:spPr>
        <p:txBody>
          <a:bodyPr/>
          <a:lstStyle/>
          <a:p>
            <a:pPr algn="just" eaLnBrk="1" hangingPunct="1">
              <a:spcBef>
                <a:spcPct val="0"/>
              </a:spcBef>
              <a:buClr>
                <a:schemeClr val="accent1"/>
              </a:buClr>
              <a:buFont typeface="Wingdings" pitchFamily="2" charset="2"/>
              <a:buNone/>
            </a:pPr>
            <a:r>
              <a:rPr lang="en-NZ" i="1" dirty="0" smtClean="0"/>
              <a:t>I think it gives me something else to talk to my businesses. But if it wasn’t RWC 2011 it would be something else”. </a:t>
            </a:r>
          </a:p>
          <a:p>
            <a:endParaRPr lang="en-NZ"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a:ln/>
        </p:spPr>
      </p:sp>
      <p:sp>
        <p:nvSpPr>
          <p:cNvPr id="68610" name="Rectangle 3"/>
          <p:cNvSpPr>
            <a:spLocks noGrp="1" noChangeArrowheads="1"/>
          </p:cNvSpPr>
          <p:nvPr>
            <p:ph type="body" idx="1"/>
          </p:nvPr>
        </p:nvSpPr>
        <p:spPr>
          <a:noFill/>
          <a:ln/>
        </p:spPr>
        <p:txBody>
          <a:bodyPr/>
          <a:lstStyle/>
          <a:p>
            <a:pPr algn="just" eaLnBrk="1" hangingPunct="1">
              <a:spcBef>
                <a:spcPct val="0"/>
              </a:spcBef>
              <a:buClr>
                <a:schemeClr val="accent1"/>
              </a:buClr>
              <a:buFont typeface="Wingdings" pitchFamily="2" charset="2"/>
              <a:buNone/>
            </a:pPr>
            <a:r>
              <a:rPr lang="en-NZ" i="1" dirty="0" smtClean="0"/>
              <a:t>“I don’t think the Rugby World Cup per se was a catalyst or was anything special to bring [the RTOs] together”</a:t>
            </a:r>
          </a:p>
          <a:p>
            <a:pPr algn="just" eaLnBrk="1" hangingPunct="1">
              <a:spcBef>
                <a:spcPct val="0"/>
              </a:spcBef>
              <a:buClr>
                <a:schemeClr val="accent1"/>
              </a:buClr>
              <a:buFont typeface="Wingdings" pitchFamily="2" charset="2"/>
              <a:buNone/>
            </a:pPr>
            <a:r>
              <a:rPr lang="en-NZ" i="1" dirty="0" smtClean="0"/>
              <a:t>“… it hasn’t made much difference really, in the bigger picture”. </a:t>
            </a:r>
          </a:p>
          <a:p>
            <a:endParaRPr lang="en-NZ"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a:ln/>
        </p:spPr>
      </p:sp>
      <p:sp>
        <p:nvSpPr>
          <p:cNvPr id="70658" name="Rectangle 3"/>
          <p:cNvSpPr>
            <a:spLocks noGrp="1" noChangeArrowheads="1"/>
          </p:cNvSpPr>
          <p:nvPr>
            <p:ph type="body" idx="1"/>
          </p:nvPr>
        </p:nvSpPr>
        <p:spPr>
          <a:noFill/>
          <a:ln/>
        </p:spPr>
        <p:txBody>
          <a:bodyPr/>
          <a:lstStyle/>
          <a:p>
            <a:pPr eaLnBrk="1" hangingPunct="1">
              <a:spcBef>
                <a:spcPct val="50000"/>
              </a:spcBef>
              <a:buClr>
                <a:schemeClr val="accent1"/>
              </a:buClr>
              <a:buFont typeface="Wingdings" pitchFamily="2" charset="2"/>
              <a:buNone/>
            </a:pPr>
            <a:r>
              <a:rPr lang="en-NZ" dirty="0" smtClean="0">
                <a:solidFill>
                  <a:srgbClr val="000000"/>
                </a:solidFill>
              </a:rPr>
              <a:t>The structure and set-up of RWC 2011 in NZ facilitated intra-regional collaboration while at the same time impeding inter-regional collaboration. </a:t>
            </a:r>
          </a:p>
          <a:p>
            <a:pPr eaLnBrk="1" hangingPunct="1"/>
            <a:r>
              <a:rPr lang="en-NZ" dirty="0" smtClean="0"/>
              <a:t>TA as the RTO should involve weak-tie organisations more strategically in the process of organising events in order to learn from them and understand their needs (</a:t>
            </a:r>
            <a:r>
              <a:rPr lang="en-NZ" dirty="0" err="1" smtClean="0"/>
              <a:t>Timur</a:t>
            </a:r>
            <a:r>
              <a:rPr lang="en-NZ" dirty="0" smtClean="0"/>
              <a:t> &amp; Getz, 2008; Wang, 2008). In this context, </a:t>
            </a:r>
            <a:r>
              <a:rPr lang="en-NZ" dirty="0" err="1" smtClean="0"/>
              <a:t>Wäsche</a:t>
            </a:r>
            <a:r>
              <a:rPr lang="en-NZ" dirty="0" smtClean="0"/>
              <a:t> and </a:t>
            </a:r>
            <a:r>
              <a:rPr lang="en-NZ" dirty="0" err="1" smtClean="0"/>
              <a:t>Woll</a:t>
            </a:r>
            <a:r>
              <a:rPr lang="en-NZ" dirty="0" smtClean="0"/>
              <a:t> (2010) emphasise that DMOs need to recognise the importance of network relations. A further inclusion of weak-tie organisations would furthermore increase regional cohesion. </a:t>
            </a:r>
          </a:p>
          <a:p>
            <a:pPr eaLnBrk="1" hangingPunct="1"/>
            <a:r>
              <a:rPr lang="en-NZ" dirty="0" smtClean="0"/>
              <a:t>Group 2 weak-tie organisations reported no impact of RWC 2011 on collaboration. For them, RWC 2011 was an irrelevant tool for increased collaboration and the event did not impact on their CC. This may weaken the level of their support for future mega-events. The region should therefore strategically plan collaboration and integrate more weak-tie organisations. Many scholars point to the need for collaboration within the destination (e.g. </a:t>
            </a:r>
            <a:r>
              <a:rPr lang="en-NZ" dirty="0" err="1" smtClean="0"/>
              <a:t>Bhat</a:t>
            </a:r>
            <a:r>
              <a:rPr lang="en-NZ" dirty="0" smtClean="0"/>
              <a:t>, 2008; </a:t>
            </a:r>
            <a:r>
              <a:rPr lang="en-NZ" dirty="0" err="1" smtClean="0"/>
              <a:t>Bhat</a:t>
            </a:r>
            <a:r>
              <a:rPr lang="en-NZ" dirty="0" smtClean="0"/>
              <a:t> &amp; Milne, 2008; </a:t>
            </a:r>
            <a:r>
              <a:rPr lang="en-NZ" dirty="0" err="1" smtClean="0"/>
              <a:t>Fyall</a:t>
            </a:r>
            <a:r>
              <a:rPr lang="en-NZ" dirty="0" smtClean="0"/>
              <a:t> &amp; </a:t>
            </a:r>
            <a:r>
              <a:rPr lang="en-NZ" dirty="0" err="1" smtClean="0"/>
              <a:t>Garrod</a:t>
            </a:r>
            <a:r>
              <a:rPr lang="en-NZ" dirty="0" smtClean="0"/>
              <a:t>, 2005; </a:t>
            </a:r>
            <a:r>
              <a:rPr lang="en-NZ" dirty="0" err="1" smtClean="0"/>
              <a:t>Fyall</a:t>
            </a:r>
            <a:r>
              <a:rPr lang="en-NZ" dirty="0" smtClean="0"/>
              <a:t> et al., 2006; </a:t>
            </a:r>
            <a:r>
              <a:rPr lang="en-NZ" dirty="0" err="1" smtClean="0"/>
              <a:t>Fyall</a:t>
            </a:r>
            <a:r>
              <a:rPr lang="en-NZ" dirty="0" smtClean="0"/>
              <a:t> &amp; </a:t>
            </a:r>
            <a:r>
              <a:rPr lang="en-NZ" dirty="0" err="1" smtClean="0"/>
              <a:t>Leask</a:t>
            </a:r>
            <a:r>
              <a:rPr lang="en-NZ" dirty="0" smtClean="0"/>
              <a:t>, 2006; </a:t>
            </a:r>
            <a:r>
              <a:rPr lang="en-NZ" dirty="0" err="1" smtClean="0"/>
              <a:t>Fyall</a:t>
            </a:r>
            <a:r>
              <a:rPr lang="en-NZ" dirty="0" smtClean="0"/>
              <a:t>, </a:t>
            </a:r>
            <a:r>
              <a:rPr lang="en-NZ" dirty="0" err="1" smtClean="0"/>
              <a:t>Leask</a:t>
            </a:r>
            <a:r>
              <a:rPr lang="en-NZ" dirty="0" smtClean="0"/>
              <a:t>, &amp; </a:t>
            </a:r>
            <a:r>
              <a:rPr lang="en-NZ" dirty="0" err="1" smtClean="0"/>
              <a:t>Garrod</a:t>
            </a:r>
            <a:r>
              <a:rPr lang="en-NZ" dirty="0" smtClean="0"/>
              <a:t>, 2001; Wang, 2008; Wang &amp; </a:t>
            </a:r>
            <a:r>
              <a:rPr lang="en-NZ" dirty="0" err="1" smtClean="0"/>
              <a:t>Fesenmaier</a:t>
            </a:r>
            <a:r>
              <a:rPr lang="en-NZ" dirty="0" smtClean="0"/>
              <a:t>, 2007; Wang &amp; </a:t>
            </a:r>
            <a:r>
              <a:rPr lang="en-NZ" dirty="0" err="1" smtClean="0"/>
              <a:t>Krakover</a:t>
            </a:r>
            <a:r>
              <a:rPr lang="en-NZ" dirty="0" smtClean="0"/>
              <a:t>, 2008; Wang &amp; Xiang, 2007). Given the importance of collaboration, it is crucial for organisations as well as destination networks to increase their </a:t>
            </a:r>
            <a:r>
              <a:rPr lang="en-GB" i="1" dirty="0" smtClean="0"/>
              <a:t>capacity</a:t>
            </a:r>
            <a:r>
              <a:rPr lang="en-NZ" dirty="0" smtClean="0"/>
              <a:t> to collaborate. In the Auckland context, this would mean spreading the event’s ancillary activities more widely, which would lead to greater satisfaction for businesses in the Auckland region.</a:t>
            </a:r>
          </a:p>
          <a:p>
            <a:pPr eaLnBrk="1" hangingPunct="1"/>
            <a:r>
              <a:rPr lang="en-NZ" dirty="0" smtClean="0"/>
              <a:t>Greater inclusion of weak-tie organisations would also ensure that their needs and objectives are better addressed, and would thus help them to benefit from an event. Involving these organisations and their needs in the future would likely underpin further backing to attract and organise future large-scale events.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a:ln/>
        </p:spPr>
      </p:sp>
      <p:sp>
        <p:nvSpPr>
          <p:cNvPr id="72706" name="Rectangle 3"/>
          <p:cNvSpPr>
            <a:spLocks noGrp="1" noChangeArrowheads="1"/>
          </p:cNvSpPr>
          <p:nvPr>
            <p:ph type="body" idx="1"/>
          </p:nvPr>
        </p:nvSpPr>
        <p:spPr>
          <a:noFill/>
          <a:ln/>
        </p:spPr>
        <p:txBody>
          <a:bodyPr/>
          <a:lstStyle/>
          <a:p>
            <a:pPr eaLnBrk="1" hangingPunct="1">
              <a:spcBef>
                <a:spcPct val="50000"/>
              </a:spcBef>
              <a:buClr>
                <a:schemeClr val="accent1"/>
              </a:buClr>
              <a:buFont typeface="Wingdings" pitchFamily="2" charset="2"/>
              <a:buChar char="§"/>
            </a:pPr>
            <a:r>
              <a:rPr lang="en-NZ" dirty="0" smtClean="0">
                <a:solidFill>
                  <a:srgbClr val="000000"/>
                </a:solidFill>
              </a:rPr>
              <a:t>Smaller organisations could learn from larger ones with better </a:t>
            </a:r>
            <a:r>
              <a:rPr lang="en-NZ" dirty="0" smtClean="0"/>
              <a:t>human and financial resources</a:t>
            </a:r>
          </a:p>
          <a:p>
            <a:pPr eaLnBrk="1" hangingPunct="1">
              <a:spcBef>
                <a:spcPct val="50000"/>
              </a:spcBef>
              <a:buClr>
                <a:schemeClr val="accent1"/>
              </a:buClr>
              <a:buFont typeface="Wingdings" pitchFamily="2" charset="2"/>
              <a:buChar char="§"/>
            </a:pPr>
            <a:r>
              <a:rPr lang="en-NZ" dirty="0" smtClean="0"/>
              <a:t>New areas of knowledge and a demonstrated capacity for innovation will become increasingly important to facilitate the increasing number of strategic functions that events play (Allen et al., 2011)</a:t>
            </a:r>
          </a:p>
          <a:p>
            <a:pPr eaLnBrk="1" hangingPunct="1"/>
            <a:endParaRPr lang="en-NZ"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ln/>
        </p:spPr>
      </p:sp>
      <p:sp>
        <p:nvSpPr>
          <p:cNvPr id="74754"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ln/>
        </p:spPr>
      </p:sp>
      <p:sp>
        <p:nvSpPr>
          <p:cNvPr id="76802"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ln/>
        </p:spPr>
      </p:sp>
      <p:sp>
        <p:nvSpPr>
          <p:cNvPr id="76802"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ln/>
        </p:spPr>
      </p:sp>
      <p:sp>
        <p:nvSpPr>
          <p:cNvPr id="15362"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ln/>
        </p:spPr>
      </p:sp>
      <p:sp>
        <p:nvSpPr>
          <p:cNvPr id="17410" name="Rectangle 3"/>
          <p:cNvSpPr>
            <a:spLocks noGrp="1" noChangeArrowheads="1"/>
          </p:cNvSpPr>
          <p:nvPr>
            <p:ph type="body" idx="1"/>
          </p:nvPr>
        </p:nvSpPr>
        <p:spPr>
          <a:noFill/>
          <a:ln/>
        </p:spPr>
        <p:txBody>
          <a:bodyPr/>
          <a:lstStyle/>
          <a:p>
            <a:r>
              <a:rPr lang="en-NZ" smtClean="0"/>
              <a:t>All relate to the same concept of working together towards common goals (Fyall &amp; Garrod, 2005). </a:t>
            </a:r>
          </a:p>
          <a:p>
            <a:r>
              <a:rPr lang="en-NZ" smtClean="0"/>
              <a:t>There is no universal agreement regarding when and how to use these terms, and it is difficult to distinguish conceptually between them.</a:t>
            </a:r>
          </a:p>
          <a:p>
            <a:r>
              <a:rPr lang="en-NZ" smtClean="0"/>
              <a:t>It becomes increasingly difficult for individual tourism organisations to make decisions independently of others (Wang &amp; Xiang, 2007)</a:t>
            </a:r>
          </a:p>
          <a:p>
            <a:r>
              <a:rPr lang="en-NZ" smtClean="0"/>
              <a:t>Fyall, Garrod and Tosun (2006) conclude that “collaboration is … likely to represent the </a:t>
            </a:r>
            <a:r>
              <a:rPr lang="en-NZ" i="1" smtClean="0"/>
              <a:t>sine qua non</a:t>
            </a:r>
            <a:r>
              <a:rPr lang="en-NZ" smtClean="0"/>
              <a:t> for successful destination marketing in the future” (p. 83)</a:t>
            </a:r>
          </a:p>
          <a:p>
            <a:endParaRPr lang="en-N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ChangeArrowheads="1" noTextEdit="1"/>
          </p:cNvSpPr>
          <p:nvPr>
            <p:ph type="sldImg"/>
          </p:nvPr>
        </p:nvSpPr>
        <p:spPr>
          <a:ln/>
        </p:spPr>
      </p:sp>
      <p:sp>
        <p:nvSpPr>
          <p:cNvPr id="25602"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ChangeArrowheads="1" noTextEdit="1"/>
          </p:cNvSpPr>
          <p:nvPr>
            <p:ph type="sldImg"/>
          </p:nvPr>
        </p:nvSpPr>
        <p:spPr>
          <a:ln/>
        </p:spPr>
      </p:sp>
      <p:sp>
        <p:nvSpPr>
          <p:cNvPr id="27650" name="Rectangle 3"/>
          <p:cNvSpPr>
            <a:spLocks noGrp="1" noChangeArrowheads="1"/>
          </p:cNvSpPr>
          <p:nvPr>
            <p:ph type="body" idx="1"/>
          </p:nvPr>
        </p:nvSpPr>
        <p:spPr>
          <a:noFill/>
          <a:ln/>
        </p:spPr>
        <p:txBody>
          <a:bodyPr/>
          <a:lstStyle/>
          <a:p>
            <a:r>
              <a:rPr lang="en-NZ" i="1" smtClean="0"/>
              <a:t>Final sample:</a:t>
            </a:r>
            <a:r>
              <a:rPr lang="en-NZ" smtClean="0"/>
              <a:t> </a:t>
            </a:r>
          </a:p>
          <a:p>
            <a:r>
              <a:rPr lang="en-NZ" smtClean="0"/>
              <a:t>20 AKL network organisations (13 weak, 7 strong ties)</a:t>
            </a:r>
          </a:p>
          <a:p>
            <a:r>
              <a:rPr lang="en-NZ" smtClean="0"/>
              <a:t>11 RTO network organisations (6 weak, 5 strong ties)</a:t>
            </a:r>
          </a:p>
          <a:p>
            <a:r>
              <a:rPr lang="en-NZ" smtClean="0"/>
              <a:t>Plus four participants from outside the networks: Chair of the Auckland Coordination Group (ACG), the Executive Officer of RTONZ and two members of the TA senior executive</a:t>
            </a:r>
            <a:r>
              <a:rPr lang="de-DE" smtClean="0"/>
              <a:t> </a:t>
            </a:r>
            <a:endParaRPr lang="en-NZ" smtClean="0"/>
          </a:p>
          <a:p>
            <a:pPr eaLnBrk="1" hangingPunct="1"/>
            <a:endParaRPr lang="en-N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ln/>
        </p:spPr>
      </p:sp>
      <p:sp>
        <p:nvSpPr>
          <p:cNvPr id="31746"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a:ln/>
        </p:spPr>
      </p:sp>
      <p:sp>
        <p:nvSpPr>
          <p:cNvPr id="33794"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ln/>
        </p:spPr>
      </p:sp>
      <p:sp>
        <p:nvSpPr>
          <p:cNvPr id="35842" name="Rectangle 3"/>
          <p:cNvSpPr>
            <a:spLocks noGrp="1" noChangeArrowheads="1"/>
          </p:cNvSpPr>
          <p:nvPr>
            <p:ph type="body" idx="1"/>
          </p:nvPr>
        </p:nvSpPr>
        <p:spPr>
          <a:noFill/>
          <a:ln/>
        </p:spPr>
        <p:txBody>
          <a:bodyPr/>
          <a:lstStyle/>
          <a:p>
            <a:pPr eaLnBrk="1" hangingPunct="1"/>
            <a:endParaRPr lang="en-NZ"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4" name="Rectangle 9"/>
          <p:cNvSpPr/>
          <p:nvPr/>
        </p:nvSpPr>
        <p:spPr>
          <a:xfrm>
            <a:off x="327025" y="363538"/>
            <a:ext cx="8439150" cy="25177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pic>
        <p:nvPicPr>
          <p:cNvPr id="5" name="Picture 6" descr="SectionHeaderLeft.jpg"/>
          <p:cNvPicPr>
            <a:picLocks noChangeAspect="1"/>
          </p:cNvPicPr>
          <p:nvPr/>
        </p:nvPicPr>
        <p:blipFill>
          <a:blip r:embed="rId2"/>
          <a:srcRect/>
          <a:stretch>
            <a:fillRect/>
          </a:stretch>
        </p:blipFill>
        <p:spPr bwMode="auto">
          <a:xfrm>
            <a:off x="469900" y="457200"/>
            <a:ext cx="2217738" cy="5943600"/>
          </a:xfrm>
          <a:prstGeom prst="rect">
            <a:avLst/>
          </a:prstGeom>
          <a:noFill/>
          <a:ln w="9525">
            <a:noFill/>
            <a:miter lim="800000"/>
            <a:headEnd/>
            <a:tailEnd/>
          </a:ln>
        </p:spPr>
      </p:pic>
      <p:sp>
        <p:nvSpPr>
          <p:cNvPr id="6" name="Rectangle 7"/>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8"/>
          <p:cNvSpPr/>
          <p:nvPr/>
        </p:nvSpPr>
        <p:spPr>
          <a:xfrm rot="5400000">
            <a:off x="-223043" y="3369468"/>
            <a:ext cx="5943600" cy="11906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title"/>
          </p:nvPr>
        </p:nvSpPr>
        <p:spPr>
          <a:xfrm>
            <a:off x="3098041" y="3575712"/>
            <a:ext cx="5396671" cy="1340467"/>
          </a:xfrm>
        </p:spPr>
        <p:txBody>
          <a:bodyPr/>
          <a:lstStyle>
            <a:lvl1pPr algn="r">
              <a:defRPr sz="4600" b="0" cap="none" baseline="0">
                <a:solidFill>
                  <a:schemeClr val="accent1"/>
                </a:solidFill>
                <a:effectLst/>
              </a:defRPr>
            </a:lvl1pPr>
          </a:lstStyle>
          <a:p>
            <a:r>
              <a:rPr lang="en-AU" smtClean="0"/>
              <a:t>Click to edit Master title style</a:t>
            </a:r>
            <a:endParaRPr/>
          </a:p>
        </p:txBody>
      </p:sp>
      <p:sp>
        <p:nvSpPr>
          <p:cNvPr id="3" name="Text Placeholder 2"/>
          <p:cNvSpPr>
            <a:spLocks noGrp="1"/>
          </p:cNvSpPr>
          <p:nvPr>
            <p:ph type="body" idx="1"/>
          </p:nvPr>
        </p:nvSpPr>
        <p:spPr>
          <a:xfrm>
            <a:off x="3098041" y="4980297"/>
            <a:ext cx="5396671" cy="810904"/>
          </a:xfrm>
        </p:spPr>
        <p:txBody>
          <a:bodyPr tIns="0" bIns="0">
            <a:normAutofit/>
          </a:bodyPr>
          <a:lstStyle>
            <a:lvl1pPr marL="0" indent="0" algn="r">
              <a:spcBef>
                <a:spcPts val="300"/>
              </a:spcBef>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8" name="Date Placeholder 3"/>
          <p:cNvSpPr>
            <a:spLocks noGrp="1"/>
          </p:cNvSpPr>
          <p:nvPr>
            <p:ph type="dt" sz="half" idx="10"/>
          </p:nvPr>
        </p:nvSpPr>
        <p:spPr/>
        <p:txBody>
          <a:bodyPr/>
          <a:lstStyle>
            <a:lvl1pPr>
              <a:defRPr/>
            </a:lvl1pPr>
          </a:lstStyle>
          <a:p>
            <a:pPr>
              <a:defRPr/>
            </a:pPr>
            <a:fld id="{0330BD6A-B139-4B5D-9B06-7CD130F23FE9}" type="datetime1">
              <a:rPr lang="en-US"/>
              <a:pPr>
                <a:defRPr/>
              </a:pPr>
              <a:t>8/14/2013</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NZ"/>
          </a:p>
        </p:txBody>
      </p:sp>
      <p:sp>
        <p:nvSpPr>
          <p:cNvPr id="10" name="Slide Number Placeholder 5"/>
          <p:cNvSpPr>
            <a:spLocks noGrp="1"/>
          </p:cNvSpPr>
          <p:nvPr>
            <p:ph type="sldNum" sz="quarter" idx="12"/>
          </p:nvPr>
        </p:nvSpPr>
        <p:spPr>
          <a:xfrm>
            <a:off x="4306888" y="6492875"/>
            <a:ext cx="533400" cy="365125"/>
          </a:xfrm>
        </p:spPr>
        <p:txBody>
          <a:bodyPr wrap="square" tIns="45720" bIns="45720" numCol="1" anchorCtr="0" compatLnSpc="1">
            <a:prstTxWarp prst="textNoShape">
              <a:avLst/>
            </a:prstTxWarp>
          </a:bodyPr>
          <a:lstStyle>
            <a:lvl1pPr algn="ctr" fontAlgn="base">
              <a:spcBef>
                <a:spcPct val="0"/>
              </a:spcBef>
              <a:spcAft>
                <a:spcPct val="0"/>
              </a:spcAft>
              <a:defRPr sz="1100" b="1">
                <a:solidFill>
                  <a:srgbClr val="A6A6A6"/>
                </a:solidFill>
                <a:cs typeface="Arial" charset="0"/>
              </a:defRPr>
            </a:lvl1pPr>
          </a:lstStyle>
          <a:p>
            <a:pPr>
              <a:defRPr/>
            </a:pPr>
            <a:fld id="{E33E0A0D-0C81-4157-A0DB-828A5F0E861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10" descr="RunningTop-R.jpg"/>
          <p:cNvPicPr>
            <a:picLocks noChangeAspect="1"/>
          </p:cNvPicPr>
          <p:nvPr/>
        </p:nvPicPr>
        <p:blipFill>
          <a:blip r:embed="rId2"/>
          <a:srcRect/>
          <a:stretch>
            <a:fillRect/>
          </a:stretch>
        </p:blipFill>
        <p:spPr bwMode="auto">
          <a:xfrm>
            <a:off x="457200" y="457200"/>
            <a:ext cx="8229600" cy="1382713"/>
          </a:xfrm>
          <a:prstGeom prst="rect">
            <a:avLst/>
          </a:prstGeom>
          <a:noFill/>
          <a:ln w="9525">
            <a:noFill/>
            <a:miter lim="800000"/>
            <a:headEnd/>
            <a:tailEnd/>
          </a:ln>
        </p:spPr>
      </p:pic>
      <p:sp>
        <p:nvSpPr>
          <p:cNvPr id="8" name="Rectangle 6"/>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9" name="Rectangle 9"/>
          <p:cNvSpPr/>
          <p:nvPr/>
        </p:nvSpPr>
        <p:spPr>
          <a:xfrm>
            <a:off x="457200" y="1841500"/>
            <a:ext cx="8229600" cy="11906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cxnSp>
        <p:nvCxnSpPr>
          <p:cNvPr id="10" name="Straight Connector 10"/>
          <p:cNvCxnSpPr/>
          <p:nvPr/>
        </p:nvCxnSpPr>
        <p:spPr>
          <a:xfrm rot="5400000">
            <a:off x="2885281" y="4483894"/>
            <a:ext cx="3375025" cy="1588"/>
          </a:xfrm>
          <a:prstGeom prst="lin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 name="Title 1"/>
          <p:cNvSpPr>
            <a:spLocks noGrp="1"/>
          </p:cNvSpPr>
          <p:nvPr>
            <p:ph type="title"/>
          </p:nvPr>
        </p:nvSpPr>
        <p:spPr/>
        <p:txBody>
          <a:bodyPr/>
          <a:lstStyle>
            <a:lvl1pPr>
              <a:defRPr/>
            </a:lvl1pPr>
          </a:lstStyle>
          <a:p>
            <a:r>
              <a:rPr lang="en-AU" smtClean="0"/>
              <a:t>Click to edit Master title style</a:t>
            </a:r>
            <a:endParaRPr/>
          </a:p>
        </p:txBody>
      </p:sp>
      <p:sp>
        <p:nvSpPr>
          <p:cNvPr id="3" name="Text Placeholder 2"/>
          <p:cNvSpPr>
            <a:spLocks noGrp="1"/>
          </p:cNvSpPr>
          <p:nvPr>
            <p:ph type="body" idx="1"/>
          </p:nvPr>
        </p:nvSpPr>
        <p:spPr>
          <a:xfrm>
            <a:off x="663388" y="2040081"/>
            <a:ext cx="3657600" cy="730415"/>
          </a:xfrm>
        </p:spPr>
        <p:txBody>
          <a:bodyPr tIns="0" bIns="0" anchor="ctr">
            <a:noAutofit/>
          </a:bodyPr>
          <a:lstStyle>
            <a:lvl1pPr marL="0" indent="0" algn="ctr">
              <a:lnSpc>
                <a:spcPts val="3000"/>
              </a:lnSpc>
              <a:spcBef>
                <a:spcPts val="30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663388" y="2797175"/>
            <a:ext cx="3657600" cy="33289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a:p>
        </p:txBody>
      </p:sp>
      <p:sp>
        <p:nvSpPr>
          <p:cNvPr id="5" name="Text Placeholder 4"/>
          <p:cNvSpPr>
            <a:spLocks noGrp="1"/>
          </p:cNvSpPr>
          <p:nvPr>
            <p:ph type="body" sz="quarter" idx="3"/>
          </p:nvPr>
        </p:nvSpPr>
        <p:spPr>
          <a:xfrm>
            <a:off x="4828032" y="2040081"/>
            <a:ext cx="3657600" cy="730415"/>
          </a:xfrm>
        </p:spPr>
        <p:txBody>
          <a:bodyPr tIns="0" bIns="0" anchor="ctr">
            <a:noAutofit/>
          </a:bodyPr>
          <a:lstStyle>
            <a:lvl1pPr marL="0" indent="0" algn="ctr">
              <a:lnSpc>
                <a:spcPts val="3000"/>
              </a:lnSpc>
              <a:spcBef>
                <a:spcPts val="30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828032" y="2797175"/>
            <a:ext cx="3657600" cy="33289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a:p>
        </p:txBody>
      </p:sp>
      <p:sp>
        <p:nvSpPr>
          <p:cNvPr id="11" name="Date Placeholder 6"/>
          <p:cNvSpPr>
            <a:spLocks noGrp="1"/>
          </p:cNvSpPr>
          <p:nvPr>
            <p:ph type="dt" sz="half" idx="10"/>
          </p:nvPr>
        </p:nvSpPr>
        <p:spPr/>
        <p:txBody>
          <a:bodyPr/>
          <a:lstStyle>
            <a:lvl1pPr>
              <a:defRPr/>
            </a:lvl1pPr>
          </a:lstStyle>
          <a:p>
            <a:pPr>
              <a:defRPr/>
            </a:pPr>
            <a:fld id="{5168A51A-B421-4F19-A850-875B2090BFB5}" type="datetime1">
              <a:rPr lang="en-US"/>
              <a:pPr>
                <a:defRPr/>
              </a:pPr>
              <a:t>8/14/2013</a:t>
            </a:fld>
            <a:endParaRPr lang="en-US"/>
          </a:p>
        </p:txBody>
      </p:sp>
      <p:sp>
        <p:nvSpPr>
          <p:cNvPr id="12" name="Footer Placeholder 7"/>
          <p:cNvSpPr>
            <a:spLocks noGrp="1"/>
          </p:cNvSpPr>
          <p:nvPr>
            <p:ph type="ftr" sz="quarter" idx="11"/>
          </p:nvPr>
        </p:nvSpPr>
        <p:spPr/>
        <p:txBody>
          <a:bodyPr/>
          <a:lstStyle>
            <a:lvl1pPr>
              <a:defRPr/>
            </a:lvl1pPr>
          </a:lstStyle>
          <a:p>
            <a:pPr>
              <a:defRPr/>
            </a:pPr>
            <a:endParaRPr lang="en-NZ"/>
          </a:p>
        </p:txBody>
      </p:sp>
      <p:sp>
        <p:nvSpPr>
          <p:cNvPr id="13" name="Slide Number Placeholder 8"/>
          <p:cNvSpPr>
            <a:spLocks noGrp="1"/>
          </p:cNvSpPr>
          <p:nvPr>
            <p:ph type="sldNum" sz="quarter" idx="12"/>
          </p:nvPr>
        </p:nvSpPr>
        <p:spPr/>
        <p:txBody>
          <a:bodyPr/>
          <a:lstStyle>
            <a:lvl1pPr>
              <a:defRPr/>
            </a:lvl1pPr>
          </a:lstStyle>
          <a:p>
            <a:pPr>
              <a:defRPr/>
            </a:pPr>
            <a:fld id="{F2842AE6-A367-4437-9F5A-8CDEFBF2D8E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2" name="Rectangle 6"/>
          <p:cNvSpPr/>
          <p:nvPr/>
        </p:nvSpPr>
        <p:spPr>
          <a:xfrm>
            <a:off x="355600" y="566738"/>
            <a:ext cx="8396288" cy="25971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3" name="Rectangle 4"/>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4" name="Rectangle 5"/>
          <p:cNvSpPr/>
          <p:nvPr/>
        </p:nvSpPr>
        <p:spPr>
          <a:xfrm>
            <a:off x="457200" y="457200"/>
            <a:ext cx="8229600" cy="11906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5" name="Date Placeholder 1"/>
          <p:cNvSpPr>
            <a:spLocks noGrp="1"/>
          </p:cNvSpPr>
          <p:nvPr>
            <p:ph type="dt" sz="half" idx="10"/>
          </p:nvPr>
        </p:nvSpPr>
        <p:spPr/>
        <p:txBody>
          <a:bodyPr/>
          <a:lstStyle>
            <a:lvl1pPr>
              <a:defRPr/>
            </a:lvl1pPr>
          </a:lstStyle>
          <a:p>
            <a:pPr>
              <a:defRPr/>
            </a:pPr>
            <a:fld id="{E4D7E0F1-2211-4DAC-891C-EFAE214600DF}" type="datetime1">
              <a:rPr lang="en-US"/>
              <a:pPr>
                <a:defRPr/>
              </a:pPr>
              <a:t>8/14/2013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NZ"/>
          </a:p>
        </p:txBody>
      </p:sp>
      <p:sp>
        <p:nvSpPr>
          <p:cNvPr id="7" name="Slide Number Placeholder 3"/>
          <p:cNvSpPr>
            <a:spLocks noGrp="1"/>
          </p:cNvSpPr>
          <p:nvPr>
            <p:ph type="sldNum" sz="quarter" idx="12"/>
          </p:nvPr>
        </p:nvSpPr>
        <p:spPr/>
        <p:txBody>
          <a:bodyPr/>
          <a:lstStyle>
            <a:lvl1pPr>
              <a:defRPr/>
            </a:lvl1pPr>
          </a:lstStyle>
          <a:p>
            <a:pPr>
              <a:defRPr/>
            </a:pPr>
            <a:fld id="{6F79AABF-8FC8-4AD3-BE1A-79572738FA5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5" name="Rectangle 9"/>
          <p:cNvSpPr/>
          <p:nvPr/>
        </p:nvSpPr>
        <p:spPr>
          <a:xfrm>
            <a:off x="333375" y="566738"/>
            <a:ext cx="8455025" cy="213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Rectangle 7"/>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8"/>
          <p:cNvSpPr/>
          <p:nvPr/>
        </p:nvSpPr>
        <p:spPr>
          <a:xfrm>
            <a:off x="457200" y="457200"/>
            <a:ext cx="8229600" cy="11906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title"/>
          </p:nvPr>
        </p:nvSpPr>
        <p:spPr>
          <a:xfrm>
            <a:off x="658368" y="1644868"/>
            <a:ext cx="3657600" cy="1098332"/>
          </a:xfrm>
        </p:spPr>
        <p:txBody>
          <a:bodyPr/>
          <a:lstStyle>
            <a:lvl1pPr algn="l">
              <a:defRPr sz="3600" b="0">
                <a:solidFill>
                  <a:schemeClr val="accent1"/>
                </a:solidFill>
                <a:effectLst/>
              </a:defRPr>
            </a:lvl1pPr>
          </a:lstStyle>
          <a:p>
            <a:r>
              <a:rPr lang="en-AU" smtClean="0"/>
              <a:t>Click to edit Master title style</a:t>
            </a:r>
            <a:endParaRPr/>
          </a:p>
        </p:txBody>
      </p:sp>
      <p:sp>
        <p:nvSpPr>
          <p:cNvPr id="3" name="Content Placeholder 2"/>
          <p:cNvSpPr>
            <a:spLocks noGrp="1"/>
          </p:cNvSpPr>
          <p:nvPr>
            <p:ph idx="1"/>
          </p:nvPr>
        </p:nvSpPr>
        <p:spPr>
          <a:xfrm>
            <a:off x="4828032" y="654268"/>
            <a:ext cx="3657600" cy="54864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a:p>
        </p:txBody>
      </p:sp>
      <p:sp>
        <p:nvSpPr>
          <p:cNvPr id="4" name="Text Placeholder 3"/>
          <p:cNvSpPr>
            <a:spLocks noGrp="1"/>
          </p:cNvSpPr>
          <p:nvPr>
            <p:ph type="body" sz="half" idx="2"/>
          </p:nvPr>
        </p:nvSpPr>
        <p:spPr>
          <a:xfrm>
            <a:off x="658368" y="2774731"/>
            <a:ext cx="3657600" cy="3168869"/>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8" name="Date Placeholder 4"/>
          <p:cNvSpPr>
            <a:spLocks noGrp="1"/>
          </p:cNvSpPr>
          <p:nvPr>
            <p:ph type="dt" sz="half" idx="10"/>
          </p:nvPr>
        </p:nvSpPr>
        <p:spPr/>
        <p:txBody>
          <a:bodyPr/>
          <a:lstStyle>
            <a:lvl1pPr>
              <a:defRPr/>
            </a:lvl1pPr>
          </a:lstStyle>
          <a:p>
            <a:pPr>
              <a:defRPr/>
            </a:pPr>
            <a:fld id="{1AA05EA7-D0B3-407F-835E-8D8D27916706}" type="datetime1">
              <a:rPr lang="en-US"/>
              <a:pPr>
                <a:defRPr/>
              </a:pPr>
              <a:t>8/14/2013</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NZ"/>
          </a:p>
        </p:txBody>
      </p:sp>
      <p:sp>
        <p:nvSpPr>
          <p:cNvPr id="10" name="Slide Number Placeholder 6"/>
          <p:cNvSpPr>
            <a:spLocks noGrp="1"/>
          </p:cNvSpPr>
          <p:nvPr>
            <p:ph type="sldNum" sz="quarter" idx="12"/>
          </p:nvPr>
        </p:nvSpPr>
        <p:spPr/>
        <p:txBody>
          <a:bodyPr/>
          <a:lstStyle>
            <a:lvl1pPr>
              <a:defRPr/>
            </a:lvl1pPr>
          </a:lstStyle>
          <a:p>
            <a:pPr>
              <a:defRPr/>
            </a:pPr>
            <a:fld id="{DC2CB6A5-E087-4E84-A440-A936533E8AC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useBgFill="1">
        <p:nvSpPr>
          <p:cNvPr id="5" name="Rectangle 9"/>
          <p:cNvSpPr/>
          <p:nvPr/>
        </p:nvSpPr>
        <p:spPr>
          <a:xfrm>
            <a:off x="355600" y="347663"/>
            <a:ext cx="8432800" cy="2352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Rectangle 7"/>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8"/>
          <p:cNvSpPr/>
          <p:nvPr/>
        </p:nvSpPr>
        <p:spPr>
          <a:xfrm rot="5400000">
            <a:off x="5598319" y="3310731"/>
            <a:ext cx="5943600" cy="236538"/>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title"/>
          </p:nvPr>
        </p:nvSpPr>
        <p:spPr>
          <a:xfrm>
            <a:off x="658368" y="1644868"/>
            <a:ext cx="3657600" cy="1098332"/>
          </a:xfrm>
        </p:spPr>
        <p:txBody>
          <a:bodyPr/>
          <a:lstStyle>
            <a:lvl1pPr algn="l">
              <a:defRPr sz="3600" b="0">
                <a:solidFill>
                  <a:schemeClr val="accent1"/>
                </a:solidFill>
                <a:effectLst/>
              </a:defRPr>
            </a:lvl1pPr>
          </a:lstStyle>
          <a:p>
            <a:r>
              <a:rPr lang="en-AU" smtClean="0"/>
              <a:t>Click to edit Master title style</a:t>
            </a:r>
            <a:endParaRPr/>
          </a:p>
        </p:txBody>
      </p:sp>
      <p:sp>
        <p:nvSpPr>
          <p:cNvPr id="4" name="Text Placeholder 3"/>
          <p:cNvSpPr>
            <a:spLocks noGrp="1"/>
          </p:cNvSpPr>
          <p:nvPr>
            <p:ph type="body" sz="half" idx="2"/>
          </p:nvPr>
        </p:nvSpPr>
        <p:spPr>
          <a:xfrm>
            <a:off x="658368" y="2774731"/>
            <a:ext cx="3657600" cy="3168869"/>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11" name="Picture Placeholder 10"/>
          <p:cNvSpPr>
            <a:spLocks noGrp="1"/>
          </p:cNvSpPr>
          <p:nvPr>
            <p:ph type="pic" sz="quarter" idx="13"/>
          </p:nvPr>
        </p:nvSpPr>
        <p:spPr>
          <a:xfrm>
            <a:off x="4828032" y="457200"/>
            <a:ext cx="3621024" cy="5943600"/>
          </a:xfrm>
        </p:spPr>
        <p:txBody>
          <a:bodyPr rtlCol="0">
            <a:normAutofit/>
          </a:bodyPr>
          <a:lstStyle>
            <a:lvl1pPr>
              <a:buNone/>
              <a:defRPr/>
            </a:lvl1pPr>
          </a:lstStyle>
          <a:p>
            <a:pPr lvl="0"/>
            <a:r>
              <a:rPr lang="en-AU" noProof="0" smtClean="0"/>
              <a:t>Click icon to add picture</a:t>
            </a:r>
            <a:endParaRPr noProof="0"/>
          </a:p>
        </p:txBody>
      </p:sp>
      <p:sp>
        <p:nvSpPr>
          <p:cNvPr id="8" name="Date Placeholder 4"/>
          <p:cNvSpPr>
            <a:spLocks noGrp="1"/>
          </p:cNvSpPr>
          <p:nvPr>
            <p:ph type="dt" sz="half" idx="14"/>
          </p:nvPr>
        </p:nvSpPr>
        <p:spPr/>
        <p:txBody>
          <a:bodyPr/>
          <a:lstStyle>
            <a:lvl1pPr>
              <a:defRPr/>
            </a:lvl1pPr>
          </a:lstStyle>
          <a:p>
            <a:pPr>
              <a:defRPr/>
            </a:pPr>
            <a:fld id="{73802678-281A-4287-ADA2-C056CF9F025E}" type="datetime1">
              <a:rPr lang="en-US"/>
              <a:pPr>
                <a:defRPr/>
              </a:pPr>
              <a:t>8/14/2013</a:t>
            </a:fld>
            <a:endParaRPr lang="en-US"/>
          </a:p>
        </p:txBody>
      </p:sp>
      <p:sp>
        <p:nvSpPr>
          <p:cNvPr id="9" name="Footer Placeholder 5"/>
          <p:cNvSpPr>
            <a:spLocks noGrp="1"/>
          </p:cNvSpPr>
          <p:nvPr>
            <p:ph type="ftr" sz="quarter" idx="15"/>
          </p:nvPr>
        </p:nvSpPr>
        <p:spPr/>
        <p:txBody>
          <a:bodyPr/>
          <a:lstStyle>
            <a:lvl1pPr>
              <a:defRPr/>
            </a:lvl1pPr>
          </a:lstStyle>
          <a:p>
            <a:pPr>
              <a:defRPr/>
            </a:pPr>
            <a:endParaRPr lang="en-NZ"/>
          </a:p>
        </p:txBody>
      </p:sp>
      <p:sp>
        <p:nvSpPr>
          <p:cNvPr id="10" name="Slide Number Placeholder 6"/>
          <p:cNvSpPr>
            <a:spLocks noGrp="1"/>
          </p:cNvSpPr>
          <p:nvPr>
            <p:ph type="sldNum" sz="quarter" idx="16"/>
          </p:nvPr>
        </p:nvSpPr>
        <p:spPr/>
        <p:txBody>
          <a:bodyPr/>
          <a:lstStyle>
            <a:lvl1pPr>
              <a:defRPr/>
            </a:lvl1pPr>
          </a:lstStyle>
          <a:p>
            <a:pPr>
              <a:defRPr/>
            </a:pPr>
            <a:fld id="{FF2F347F-5DCB-4B04-B901-C33A6B83E94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4" name="Rectangle 10"/>
          <p:cNvSpPr/>
          <p:nvPr/>
        </p:nvSpPr>
        <p:spPr>
          <a:xfrm>
            <a:off x="347663" y="363538"/>
            <a:ext cx="8440737" cy="2336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pic>
        <p:nvPicPr>
          <p:cNvPr id="5" name="Picture 8" descr="VerticalRight.jpg"/>
          <p:cNvPicPr>
            <a:picLocks noChangeAspect="1"/>
          </p:cNvPicPr>
          <p:nvPr/>
        </p:nvPicPr>
        <p:blipFill>
          <a:blip r:embed="rId2"/>
          <a:srcRect/>
          <a:stretch>
            <a:fillRect/>
          </a:stretch>
        </p:blipFill>
        <p:spPr bwMode="auto">
          <a:xfrm>
            <a:off x="7112000" y="457200"/>
            <a:ext cx="1546225" cy="5943600"/>
          </a:xfrm>
          <a:prstGeom prst="rect">
            <a:avLst/>
          </a:prstGeom>
          <a:noFill/>
          <a:ln w="9525">
            <a:noFill/>
            <a:miter lim="800000"/>
            <a:headEnd/>
            <a:tailEnd/>
          </a:ln>
        </p:spPr>
      </p:pic>
      <p:sp>
        <p:nvSpPr>
          <p:cNvPr id="6" name="Rectangle 9"/>
          <p:cNvSpPr/>
          <p:nvPr/>
        </p:nvSpPr>
        <p:spPr>
          <a:xfrm rot="5400000">
            <a:off x="4074319" y="3369469"/>
            <a:ext cx="5943600" cy="11906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6"/>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Vertical Title 1"/>
          <p:cNvSpPr>
            <a:spLocks noGrp="1"/>
          </p:cNvSpPr>
          <p:nvPr>
            <p:ph type="title" orient="vert"/>
          </p:nvPr>
        </p:nvSpPr>
        <p:spPr>
          <a:xfrm>
            <a:off x="7119582" y="693738"/>
            <a:ext cx="1491018" cy="5432425"/>
          </a:xfrm>
        </p:spPr>
        <p:txBody>
          <a:bodyPr vert="eaVert" tIns="45720" bIns="45720"/>
          <a:lstStyle>
            <a:lvl1pPr algn="l">
              <a:defRPr/>
            </a:lvl1pPr>
          </a:lstStyle>
          <a:p>
            <a:r>
              <a:rPr lang="en-AU" smtClean="0"/>
              <a:t>Click to edit Master title style</a:t>
            </a:r>
            <a:endParaRPr/>
          </a:p>
        </p:txBody>
      </p:sp>
      <p:sp>
        <p:nvSpPr>
          <p:cNvPr id="3" name="Vertical Text Placeholder 2"/>
          <p:cNvSpPr>
            <a:spLocks noGrp="1"/>
          </p:cNvSpPr>
          <p:nvPr>
            <p:ph type="body" orient="vert" idx="1"/>
          </p:nvPr>
        </p:nvSpPr>
        <p:spPr>
          <a:xfrm>
            <a:off x="457200" y="693738"/>
            <a:ext cx="6019800" cy="54324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a:p>
        </p:txBody>
      </p:sp>
      <p:sp>
        <p:nvSpPr>
          <p:cNvPr id="8" name="Date Placeholder 3"/>
          <p:cNvSpPr>
            <a:spLocks noGrp="1"/>
          </p:cNvSpPr>
          <p:nvPr>
            <p:ph type="dt" sz="half" idx="10"/>
          </p:nvPr>
        </p:nvSpPr>
        <p:spPr/>
        <p:txBody>
          <a:bodyPr/>
          <a:lstStyle>
            <a:lvl1pPr>
              <a:defRPr/>
            </a:lvl1pPr>
          </a:lstStyle>
          <a:p>
            <a:pPr>
              <a:defRPr/>
            </a:pPr>
            <a:fld id="{5550786D-53A2-4664-933F-767E01DABE8A}" type="datetime1">
              <a:rPr lang="en-US"/>
              <a:pPr>
                <a:defRPr/>
              </a:pPr>
              <a:t>8/14/2013</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NZ"/>
          </a:p>
        </p:txBody>
      </p:sp>
      <p:sp>
        <p:nvSpPr>
          <p:cNvPr id="10" name="Slide Number Placeholder 5"/>
          <p:cNvSpPr>
            <a:spLocks noGrp="1"/>
          </p:cNvSpPr>
          <p:nvPr>
            <p:ph type="sldNum" sz="quarter" idx="12"/>
          </p:nvPr>
        </p:nvSpPr>
        <p:spPr/>
        <p:txBody>
          <a:bodyPr/>
          <a:lstStyle>
            <a:lvl1pPr>
              <a:defRPr/>
            </a:lvl1pPr>
          </a:lstStyle>
          <a:p>
            <a:pPr>
              <a:defRPr/>
            </a:pPr>
            <a:fld id="{92CADEF8-98FF-48AD-87A7-96C5361C072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8813" y="455613"/>
            <a:ext cx="7824787" cy="1323975"/>
          </a:xfrm>
          <a:prstGeom prst="rect">
            <a:avLst/>
          </a:prstGeom>
          <a:effectLst/>
        </p:spPr>
        <p:txBody>
          <a:bodyPr vert="horz" lIns="91440" tIns="0" rIns="91440" bIns="0" rtlCol="0" anchor="b" anchorCtr="0">
            <a:noAutofit/>
          </a:bodyPr>
          <a:lstStyle/>
          <a:p>
            <a:r>
              <a:rPr lang="en-AU" smtClean="0"/>
              <a:t>Click to edit Master title style</a:t>
            </a:r>
            <a:endParaRPr/>
          </a:p>
        </p:txBody>
      </p:sp>
      <p:sp>
        <p:nvSpPr>
          <p:cNvPr id="1027" name="Text Placeholder 2"/>
          <p:cNvSpPr>
            <a:spLocks noGrp="1"/>
          </p:cNvSpPr>
          <p:nvPr>
            <p:ph type="body" idx="1"/>
          </p:nvPr>
        </p:nvSpPr>
        <p:spPr bwMode="auto">
          <a:xfrm>
            <a:off x="2286000" y="2286000"/>
            <a:ext cx="6197600" cy="38401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smtClean="0"/>
          </a:p>
        </p:txBody>
      </p:sp>
      <p:sp>
        <p:nvSpPr>
          <p:cNvPr id="15" name="Date Placeholder 3"/>
          <p:cNvSpPr>
            <a:spLocks noGrp="1"/>
          </p:cNvSpPr>
          <p:nvPr>
            <p:ph type="dt" sz="half" idx="2"/>
          </p:nvPr>
        </p:nvSpPr>
        <p:spPr>
          <a:xfrm>
            <a:off x="6689725" y="6492875"/>
            <a:ext cx="2133600" cy="365125"/>
          </a:xfrm>
          <a:prstGeom prst="rect">
            <a:avLst/>
          </a:prstGeom>
        </p:spPr>
        <p:txBody>
          <a:bodyPr vert="horz" lIns="91440" tIns="45720" rIns="91440" bIns="45720" rtlCol="0" anchor="ctr"/>
          <a:lstStyle>
            <a:lvl1pPr algn="r" fontAlgn="auto">
              <a:spcBef>
                <a:spcPts val="0"/>
              </a:spcBef>
              <a:spcAft>
                <a:spcPts val="0"/>
              </a:spcAft>
              <a:defRPr sz="1100" b="1">
                <a:solidFill>
                  <a:schemeClr val="bg1">
                    <a:lumMod val="65000"/>
                  </a:schemeClr>
                </a:solidFill>
                <a:latin typeface="Calibri" pitchFamily="34" charset="0"/>
                <a:cs typeface="+mn-cs"/>
              </a:defRPr>
            </a:lvl1pPr>
          </a:lstStyle>
          <a:p>
            <a:pPr>
              <a:defRPr/>
            </a:pPr>
            <a:fld id="{6AFC8A79-AF61-4889-9974-DE26439D8048}" type="datetime1">
              <a:rPr lang="en-US"/>
              <a:pPr>
                <a:defRPr/>
              </a:pPr>
              <a:t>8/14/2013</a:t>
            </a:fld>
            <a:endParaRPr lang="en-US"/>
          </a:p>
        </p:txBody>
      </p:sp>
      <p:sp>
        <p:nvSpPr>
          <p:cNvPr id="16" name="Footer Placeholder 4"/>
          <p:cNvSpPr>
            <a:spLocks noGrp="1"/>
          </p:cNvSpPr>
          <p:nvPr>
            <p:ph type="ftr" sz="quarter" idx="3"/>
          </p:nvPr>
        </p:nvSpPr>
        <p:spPr>
          <a:xfrm>
            <a:off x="317500" y="6492875"/>
            <a:ext cx="3416300" cy="365125"/>
          </a:xfrm>
          <a:prstGeom prst="rect">
            <a:avLst/>
          </a:prstGeom>
        </p:spPr>
        <p:txBody>
          <a:bodyPr vert="horz" wrap="square" lIns="91440" tIns="45720" rIns="91440" bIns="45720" numCol="1" anchor="ctr" anchorCtr="0" compatLnSpc="1">
            <a:prstTxWarp prst="textNoShape">
              <a:avLst/>
            </a:prstTxWarp>
          </a:bodyPr>
          <a:lstStyle>
            <a:lvl1pPr>
              <a:defRPr sz="1100" b="1">
                <a:solidFill>
                  <a:srgbClr val="A6A6A6"/>
                </a:solidFill>
                <a:latin typeface="Calibri" pitchFamily="34" charset="0"/>
              </a:defRPr>
            </a:lvl1pPr>
          </a:lstStyle>
          <a:p>
            <a:pPr>
              <a:defRPr/>
            </a:pPr>
            <a:endParaRPr lang="en-NZ"/>
          </a:p>
        </p:txBody>
      </p:sp>
      <p:sp>
        <p:nvSpPr>
          <p:cNvPr id="17" name="Slide Number Placeholder 5"/>
          <p:cNvSpPr>
            <a:spLocks noGrp="1"/>
          </p:cNvSpPr>
          <p:nvPr>
            <p:ph type="sldNum" sz="quarter" idx="4"/>
          </p:nvPr>
        </p:nvSpPr>
        <p:spPr>
          <a:xfrm>
            <a:off x="379413" y="6149975"/>
            <a:ext cx="533400" cy="365125"/>
          </a:xfrm>
          <a:prstGeom prst="rect">
            <a:avLst/>
          </a:prstGeom>
        </p:spPr>
        <p:txBody>
          <a:bodyPr vert="horz" lIns="91440" tIns="91440" rIns="91440" bIns="91440" rtlCol="0" anchor="ctr"/>
          <a:lstStyle>
            <a:lvl1pPr fontAlgn="auto">
              <a:spcBef>
                <a:spcPts val="0"/>
              </a:spcBef>
              <a:spcAft>
                <a:spcPts val="0"/>
              </a:spcAft>
              <a:defRPr>
                <a:solidFill>
                  <a:schemeClr val="accent1"/>
                </a:solidFill>
                <a:latin typeface="Calibri" pitchFamily="34" charset="0"/>
                <a:cs typeface="+mn-cs"/>
              </a:defRPr>
            </a:lvl1pPr>
          </a:lstStyle>
          <a:p>
            <a:pPr>
              <a:defRPr/>
            </a:pPr>
            <a:fld id="{CE7DB39E-CC32-4CF8-B8D5-9836D60F7F6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hf hdr="0" ftr="0" dt="0"/>
  <p:txStyles>
    <p:titleStyle>
      <a:lvl1pPr algn="r" rtl="0" eaLnBrk="0" fontAlgn="base" hangingPunct="0">
        <a:lnSpc>
          <a:spcPts val="5400"/>
        </a:lnSpc>
        <a:spcBef>
          <a:spcPct val="0"/>
        </a:spcBef>
        <a:spcAft>
          <a:spcPct val="0"/>
        </a:spcAft>
        <a:defRPr sz="5200" kern="1200">
          <a:solidFill>
            <a:schemeClr val="bg1"/>
          </a:solidFill>
          <a:effectLst>
            <a:outerShdw blurRad="50800" dist="38100" dir="2700000" algn="tl" rotWithShape="0">
              <a:prstClr val="black">
                <a:alpha val="40000"/>
              </a:prstClr>
            </a:outerShdw>
          </a:effectLst>
          <a:latin typeface="Arial" charset="0"/>
          <a:ea typeface="+mj-ea"/>
          <a:cs typeface="+mj-cs"/>
        </a:defRPr>
      </a:lvl1pPr>
      <a:lvl2pPr algn="r" rtl="0" eaLnBrk="0" fontAlgn="base" hangingPunct="0">
        <a:lnSpc>
          <a:spcPts val="5400"/>
        </a:lnSpc>
        <a:spcBef>
          <a:spcPct val="0"/>
        </a:spcBef>
        <a:spcAft>
          <a:spcPct val="0"/>
        </a:spcAft>
        <a:defRPr sz="5200">
          <a:solidFill>
            <a:schemeClr val="bg1"/>
          </a:solidFill>
          <a:latin typeface="Arial" charset="0"/>
        </a:defRPr>
      </a:lvl2pPr>
      <a:lvl3pPr algn="r" rtl="0" eaLnBrk="0" fontAlgn="base" hangingPunct="0">
        <a:lnSpc>
          <a:spcPts val="5400"/>
        </a:lnSpc>
        <a:spcBef>
          <a:spcPct val="0"/>
        </a:spcBef>
        <a:spcAft>
          <a:spcPct val="0"/>
        </a:spcAft>
        <a:defRPr sz="5200">
          <a:solidFill>
            <a:schemeClr val="bg1"/>
          </a:solidFill>
          <a:latin typeface="Arial" charset="0"/>
        </a:defRPr>
      </a:lvl3pPr>
      <a:lvl4pPr algn="r" rtl="0" eaLnBrk="0" fontAlgn="base" hangingPunct="0">
        <a:lnSpc>
          <a:spcPts val="5400"/>
        </a:lnSpc>
        <a:spcBef>
          <a:spcPct val="0"/>
        </a:spcBef>
        <a:spcAft>
          <a:spcPct val="0"/>
        </a:spcAft>
        <a:defRPr sz="5200">
          <a:solidFill>
            <a:schemeClr val="bg1"/>
          </a:solidFill>
          <a:latin typeface="Arial" charset="0"/>
        </a:defRPr>
      </a:lvl4pPr>
      <a:lvl5pPr algn="r" rtl="0" eaLnBrk="0" fontAlgn="base" hangingPunct="0">
        <a:lnSpc>
          <a:spcPts val="5400"/>
        </a:lnSpc>
        <a:spcBef>
          <a:spcPct val="0"/>
        </a:spcBef>
        <a:spcAft>
          <a:spcPct val="0"/>
        </a:spcAft>
        <a:defRPr sz="5200">
          <a:solidFill>
            <a:schemeClr val="bg1"/>
          </a:solidFill>
          <a:latin typeface="Arial" charset="0"/>
        </a:defRPr>
      </a:lvl5pPr>
      <a:lvl6pPr marL="457200" algn="r" rtl="0" fontAlgn="base">
        <a:lnSpc>
          <a:spcPts val="5400"/>
        </a:lnSpc>
        <a:spcBef>
          <a:spcPct val="0"/>
        </a:spcBef>
        <a:spcAft>
          <a:spcPct val="0"/>
        </a:spcAft>
        <a:defRPr sz="5200">
          <a:solidFill>
            <a:schemeClr val="bg1"/>
          </a:solidFill>
          <a:latin typeface="Calisto MT" pitchFamily="18" charset="0"/>
        </a:defRPr>
      </a:lvl6pPr>
      <a:lvl7pPr marL="914400" algn="r" rtl="0" fontAlgn="base">
        <a:lnSpc>
          <a:spcPts val="5400"/>
        </a:lnSpc>
        <a:spcBef>
          <a:spcPct val="0"/>
        </a:spcBef>
        <a:spcAft>
          <a:spcPct val="0"/>
        </a:spcAft>
        <a:defRPr sz="5200">
          <a:solidFill>
            <a:schemeClr val="bg1"/>
          </a:solidFill>
          <a:latin typeface="Calisto MT" pitchFamily="18" charset="0"/>
        </a:defRPr>
      </a:lvl7pPr>
      <a:lvl8pPr marL="1371600" algn="r" rtl="0" fontAlgn="base">
        <a:lnSpc>
          <a:spcPts val="5400"/>
        </a:lnSpc>
        <a:spcBef>
          <a:spcPct val="0"/>
        </a:spcBef>
        <a:spcAft>
          <a:spcPct val="0"/>
        </a:spcAft>
        <a:defRPr sz="5200">
          <a:solidFill>
            <a:schemeClr val="bg1"/>
          </a:solidFill>
          <a:latin typeface="Calisto MT" pitchFamily="18" charset="0"/>
        </a:defRPr>
      </a:lvl8pPr>
      <a:lvl9pPr marL="1828800" algn="r" rtl="0" fontAlgn="base">
        <a:lnSpc>
          <a:spcPts val="5400"/>
        </a:lnSpc>
        <a:spcBef>
          <a:spcPct val="0"/>
        </a:spcBef>
        <a:spcAft>
          <a:spcPct val="0"/>
        </a:spcAft>
        <a:defRPr sz="5200">
          <a:solidFill>
            <a:schemeClr val="bg1"/>
          </a:solidFill>
          <a:latin typeface="Calisto MT" pitchFamily="18" charset="0"/>
        </a:defRPr>
      </a:lvl9pPr>
    </p:titleStyle>
    <p:bodyStyle>
      <a:lvl1pPr marL="282575" indent="-282575" algn="l" rtl="0" eaLnBrk="0" fontAlgn="base" hangingPunct="0">
        <a:spcBef>
          <a:spcPts val="1800"/>
        </a:spcBef>
        <a:spcAft>
          <a:spcPct val="0"/>
        </a:spcAft>
        <a:buClr>
          <a:schemeClr val="accent1"/>
        </a:buClr>
        <a:buSzPct val="75000"/>
        <a:buFont typeface="Wingdings" pitchFamily="2" charset="2"/>
        <a:buChar char="n"/>
        <a:defRPr sz="2000" kern="1200">
          <a:solidFill>
            <a:srgbClr val="262626"/>
          </a:solidFill>
          <a:latin typeface="Arial" charset="0"/>
          <a:ea typeface="+mn-ea"/>
          <a:cs typeface="+mn-cs"/>
        </a:defRPr>
      </a:lvl1pPr>
      <a:lvl2pPr marL="577850" indent="-295275" algn="l" rtl="0" eaLnBrk="0" fontAlgn="base" hangingPunct="0">
        <a:spcBef>
          <a:spcPts val="600"/>
        </a:spcBef>
        <a:spcAft>
          <a:spcPct val="0"/>
        </a:spcAft>
        <a:buClr>
          <a:schemeClr val="accent1"/>
        </a:buClr>
        <a:buSzPct val="75000"/>
        <a:buFont typeface="Wingdings" pitchFamily="2" charset="2"/>
        <a:buChar char="n"/>
        <a:defRPr kern="1200">
          <a:solidFill>
            <a:srgbClr val="262626"/>
          </a:solidFill>
          <a:latin typeface="Arial" charset="0"/>
          <a:ea typeface="+mn-ea"/>
          <a:cs typeface="+mn-cs"/>
        </a:defRPr>
      </a:lvl2pPr>
      <a:lvl3pPr marL="860425" indent="-282575" algn="l" rtl="0" eaLnBrk="0" fontAlgn="base" hangingPunct="0">
        <a:spcBef>
          <a:spcPts val="600"/>
        </a:spcBef>
        <a:spcAft>
          <a:spcPct val="0"/>
        </a:spcAft>
        <a:buClr>
          <a:schemeClr val="accent1"/>
        </a:buClr>
        <a:buSzPct val="75000"/>
        <a:buFont typeface="Wingdings" pitchFamily="2" charset="2"/>
        <a:buChar char="n"/>
        <a:defRPr kern="1200">
          <a:solidFill>
            <a:srgbClr val="262626"/>
          </a:solidFill>
          <a:latin typeface="Arial" charset="0"/>
          <a:ea typeface="+mn-ea"/>
          <a:cs typeface="+mn-cs"/>
        </a:defRPr>
      </a:lvl3pPr>
      <a:lvl4pPr marL="1143000" indent="-282575" algn="l" rtl="0" eaLnBrk="0" fontAlgn="base" hangingPunct="0">
        <a:spcBef>
          <a:spcPts val="600"/>
        </a:spcBef>
        <a:spcAft>
          <a:spcPct val="0"/>
        </a:spcAft>
        <a:buClr>
          <a:schemeClr val="accent1"/>
        </a:buClr>
        <a:buSzPct val="75000"/>
        <a:buFont typeface="Wingdings" pitchFamily="2" charset="2"/>
        <a:buChar char="n"/>
        <a:defRPr kern="1200">
          <a:solidFill>
            <a:srgbClr val="262626"/>
          </a:solidFill>
          <a:latin typeface="Arial" charset="0"/>
          <a:ea typeface="+mn-ea"/>
          <a:cs typeface="+mn-cs"/>
        </a:defRPr>
      </a:lvl4pPr>
      <a:lvl5pPr marL="1425575" indent="-282575" algn="l" rtl="0" eaLnBrk="0" fontAlgn="base" hangingPunct="0">
        <a:spcBef>
          <a:spcPts val="600"/>
        </a:spcBef>
        <a:spcAft>
          <a:spcPct val="0"/>
        </a:spcAft>
        <a:buClr>
          <a:schemeClr val="accent1"/>
        </a:buClr>
        <a:buSzPct val="75000"/>
        <a:buFont typeface="Wingdings" pitchFamily="2" charset="2"/>
        <a:buChar char="n"/>
        <a:defRPr kern="1200">
          <a:solidFill>
            <a:srgbClr val="262626"/>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ctrTitle" idx="4294967295"/>
          </p:nvPr>
        </p:nvSpPr>
        <p:spPr bwMode="auto">
          <a:xfrm>
            <a:off x="379413" y="1304925"/>
            <a:ext cx="8339137" cy="1236663"/>
          </a:xfrm>
        </p:spPr>
        <p:txBody>
          <a:bodyPr wrap="square" numCol="1" compatLnSpc="1">
            <a:prstTxWarp prst="textNoShape">
              <a:avLst/>
            </a:prstTxWarp>
          </a:bodyPr>
          <a:lstStyle/>
          <a:p>
            <a:pPr eaLnBrk="1" hangingPunct="1">
              <a:lnSpc>
                <a:spcPts val="3500"/>
              </a:lnSpc>
            </a:pPr>
            <a:r>
              <a:rPr lang="en-NZ" sz="3000" b="1" smtClean="0">
                <a:solidFill>
                  <a:schemeClr val="accent1"/>
                </a:solidFill>
                <a:effectLst/>
                <a:latin typeface="Calibri" pitchFamily="34" charset="0"/>
              </a:rPr>
              <a:t>The impact of the 2011 Rugby World Cup on the collaborative capacity of organisations in regional tourism destination marketing networks.</a:t>
            </a:r>
            <a:r>
              <a:rPr lang="en-US" sz="3000" b="1" smtClean="0">
                <a:solidFill>
                  <a:schemeClr val="accent1"/>
                </a:solidFill>
                <a:effectLst/>
                <a:latin typeface="Calibri" pitchFamily="34" charset="0"/>
              </a:rPr>
              <a:t>	</a:t>
            </a:r>
          </a:p>
        </p:txBody>
      </p:sp>
      <p:sp>
        <p:nvSpPr>
          <p:cNvPr id="10242" name="TextBox 3"/>
          <p:cNvSpPr txBox="1">
            <a:spLocks noChangeArrowheads="1"/>
          </p:cNvSpPr>
          <p:nvPr/>
        </p:nvSpPr>
        <p:spPr bwMode="auto">
          <a:xfrm>
            <a:off x="5989638" y="3360738"/>
            <a:ext cx="185737" cy="368300"/>
          </a:xfrm>
          <a:prstGeom prst="rect">
            <a:avLst/>
          </a:prstGeom>
          <a:noFill/>
          <a:ln w="9525">
            <a:noFill/>
            <a:miter lim="800000"/>
            <a:headEnd/>
            <a:tailEnd/>
          </a:ln>
        </p:spPr>
        <p:txBody>
          <a:bodyPr wrap="none">
            <a:spAutoFit/>
          </a:bodyPr>
          <a:lstStyle/>
          <a:p>
            <a:endParaRPr lang="en-NZ">
              <a:latin typeface="Calisto MT" pitchFamily="18" charset="0"/>
            </a:endParaRPr>
          </a:p>
        </p:txBody>
      </p:sp>
      <p:sp>
        <p:nvSpPr>
          <p:cNvPr id="10243" name="Text Box 7"/>
          <p:cNvSpPr txBox="1">
            <a:spLocks noChangeArrowheads="1"/>
          </p:cNvSpPr>
          <p:nvPr/>
        </p:nvSpPr>
        <p:spPr bwMode="auto">
          <a:xfrm>
            <a:off x="3632200" y="5110163"/>
            <a:ext cx="5086350" cy="930275"/>
          </a:xfrm>
          <a:prstGeom prst="rect">
            <a:avLst/>
          </a:prstGeom>
          <a:noFill/>
          <a:ln w="9525">
            <a:noFill/>
            <a:miter lim="800000"/>
            <a:headEnd/>
            <a:tailEnd/>
          </a:ln>
        </p:spPr>
        <p:txBody>
          <a:bodyPr>
            <a:spAutoFit/>
          </a:bodyPr>
          <a:lstStyle/>
          <a:p>
            <a:pPr algn="r" defTabSz="914400">
              <a:spcBef>
                <a:spcPct val="50000"/>
              </a:spcBef>
            </a:pPr>
            <a:r>
              <a:rPr lang="en-NZ" sz="2200" b="1">
                <a:solidFill>
                  <a:schemeClr val="accent1"/>
                </a:solidFill>
                <a:latin typeface="Calibri" pitchFamily="34" charset="0"/>
              </a:rPr>
              <a:t>Dr. Kim Werner</a:t>
            </a:r>
          </a:p>
          <a:p>
            <a:pPr algn="r" defTabSz="914400">
              <a:spcBef>
                <a:spcPct val="50000"/>
              </a:spcBef>
            </a:pPr>
            <a:r>
              <a:rPr lang="en-NZ" sz="2200" b="1">
                <a:solidFill>
                  <a:schemeClr val="accent1"/>
                </a:solidFill>
                <a:latin typeface="Calibri" pitchFamily="34" charset="0"/>
              </a:rPr>
              <a:t>AUT University</a:t>
            </a:r>
          </a:p>
        </p:txBody>
      </p:sp>
      <p:sp>
        <p:nvSpPr>
          <p:cNvPr id="2" name="Foliennummernplatzhalter 1"/>
          <p:cNvSpPr>
            <a:spLocks noGrp="1"/>
          </p:cNvSpPr>
          <p:nvPr>
            <p:ph type="sldNum" sz="quarter" idx="12"/>
          </p:nvPr>
        </p:nvSpPr>
        <p:spPr/>
        <p:txBody>
          <a:bodyPr/>
          <a:lstStyle/>
          <a:p>
            <a:pPr>
              <a:defRPr/>
            </a:pPr>
            <a:fld id="{2FA1EE44-161B-4FEE-A781-7A72EB603AF3}" type="slidenum">
              <a:rPr lang="en-US" smtClean="0"/>
              <a:pPr>
                <a:defRPr/>
              </a:pPr>
              <a:t>1</a:t>
            </a:fld>
            <a:endParaRPr lang="en-US"/>
          </a:p>
        </p:txBody>
      </p:sp>
      <p:pic>
        <p:nvPicPr>
          <p:cNvPr id="10245" name="Picture 13" descr="ANd9GcScH2dQKHP_6qWhNx_vLRV_8TP0fXh6Xc11xdErs67cBXyS7kRTPg"/>
          <p:cNvPicPr>
            <a:picLocks noChangeAspect="1" noChangeArrowheads="1"/>
          </p:cNvPicPr>
          <p:nvPr/>
        </p:nvPicPr>
        <p:blipFill>
          <a:blip r:embed="rId3"/>
          <a:srcRect/>
          <a:stretch>
            <a:fillRect/>
          </a:stretch>
        </p:blipFill>
        <p:spPr bwMode="auto">
          <a:xfrm>
            <a:off x="1314450" y="3441700"/>
            <a:ext cx="3921125" cy="2598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1 – forms &amp; role of collaboration</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C50B0D87-0E86-4516-878C-A3615D2A3D6E}" type="slidenum">
              <a:rPr lang="en-US">
                <a:solidFill>
                  <a:schemeClr val="accent1"/>
                </a:solidFill>
                <a:latin typeface="Calibri" pitchFamily="34" charset="0"/>
                <a:cs typeface="+mn-cs"/>
              </a:rPr>
              <a:pPr fontAlgn="auto">
                <a:spcBef>
                  <a:spcPts val="0"/>
                </a:spcBef>
                <a:spcAft>
                  <a:spcPts val="0"/>
                </a:spcAft>
                <a:defRPr/>
              </a:pPr>
              <a:t>10</a:t>
            </a:fld>
            <a:endParaRPr lang="en-US">
              <a:solidFill>
                <a:schemeClr val="accent1"/>
              </a:solidFill>
              <a:latin typeface="Calibri" pitchFamily="34" charset="0"/>
              <a:cs typeface="+mn-cs"/>
            </a:endParaRPr>
          </a:p>
        </p:txBody>
      </p:sp>
      <p:sp>
        <p:nvSpPr>
          <p:cNvPr id="36867" name="Text Box 4"/>
          <p:cNvSpPr txBox="1">
            <a:spLocks noChangeArrowheads="1"/>
          </p:cNvSpPr>
          <p:nvPr/>
        </p:nvSpPr>
        <p:spPr bwMode="auto">
          <a:xfrm>
            <a:off x="912813" y="3343275"/>
            <a:ext cx="7427912" cy="1096963"/>
          </a:xfrm>
          <a:prstGeom prst="rect">
            <a:avLst/>
          </a:prstGeom>
          <a:noFill/>
          <a:ln w="9525">
            <a:noFill/>
            <a:miter lim="800000"/>
            <a:headEnd/>
            <a:tailEnd/>
          </a:ln>
        </p:spPr>
        <p:txBody>
          <a:bodyPr>
            <a:spAutoFit/>
          </a:bodyPr>
          <a:lstStyle/>
          <a:p>
            <a:pPr defTabSz="914400">
              <a:spcBef>
                <a:spcPct val="50000"/>
              </a:spcBef>
            </a:pPr>
            <a:r>
              <a:rPr lang="en-NZ" sz="2200">
                <a:latin typeface="Calibri" pitchFamily="34" charset="0"/>
              </a:rPr>
              <a:t>Collaboration played an important role within the AKL network for RWC 2011, and a variety of organisations collaborated closely – in particular the strong ties and several weak ties</a:t>
            </a:r>
          </a:p>
        </p:txBody>
      </p:sp>
      <p:sp>
        <p:nvSpPr>
          <p:cNvPr id="36868" name="Text Box 8"/>
          <p:cNvSpPr txBox="1">
            <a:spLocks noChangeArrowheads="1"/>
          </p:cNvSpPr>
          <p:nvPr/>
        </p:nvSpPr>
        <p:spPr bwMode="auto">
          <a:xfrm>
            <a:off x="765175" y="3525838"/>
            <a:ext cx="4697413" cy="366712"/>
          </a:xfrm>
          <a:prstGeom prst="rect">
            <a:avLst/>
          </a:prstGeom>
          <a:noFill/>
          <a:ln w="9525">
            <a:noFill/>
            <a:miter lim="800000"/>
            <a:headEnd/>
            <a:tailEnd/>
          </a:ln>
        </p:spPr>
        <p:txBody>
          <a:bodyPr>
            <a:spAutoFit/>
          </a:bodyPr>
          <a:lstStyle/>
          <a:p>
            <a:pPr>
              <a:spcBef>
                <a:spcPct val="50000"/>
              </a:spcBef>
            </a:pPr>
            <a:endParaRPr lang="en-NZ" i="1">
              <a:latin typeface="Calibri" pitchFamily="34" charset="0"/>
            </a:endParaRPr>
          </a:p>
        </p:txBody>
      </p:sp>
      <p:sp>
        <p:nvSpPr>
          <p:cNvPr id="36869" name="Text Box 9"/>
          <p:cNvSpPr txBox="1">
            <a:spLocks noChangeArrowheads="1"/>
          </p:cNvSpPr>
          <p:nvPr/>
        </p:nvSpPr>
        <p:spPr bwMode="auto">
          <a:xfrm>
            <a:off x="2447925" y="4899025"/>
            <a:ext cx="6029325" cy="366713"/>
          </a:xfrm>
          <a:prstGeom prst="rect">
            <a:avLst/>
          </a:prstGeom>
          <a:noFill/>
          <a:ln w="9525">
            <a:noFill/>
            <a:miter lim="800000"/>
            <a:headEnd/>
            <a:tailEnd/>
          </a:ln>
        </p:spPr>
        <p:txBody>
          <a:bodyPr>
            <a:spAutoFit/>
          </a:bodyPr>
          <a:lstStyle/>
          <a:p>
            <a:pPr>
              <a:spcBef>
                <a:spcPct val="50000"/>
              </a:spcBef>
            </a:pPr>
            <a:endParaRPr lang="en-NZ" i="1">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1 – forms &amp; role of collaboration</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F3CCF2A1-A9FD-4EE2-83C4-0E73E43734C4}" type="slidenum">
              <a:rPr lang="en-US">
                <a:solidFill>
                  <a:schemeClr val="accent1"/>
                </a:solidFill>
                <a:latin typeface="Calibri" pitchFamily="34" charset="0"/>
                <a:cs typeface="+mn-cs"/>
              </a:rPr>
              <a:pPr fontAlgn="auto">
                <a:spcBef>
                  <a:spcPts val="0"/>
                </a:spcBef>
                <a:spcAft>
                  <a:spcPts val="0"/>
                </a:spcAft>
                <a:defRPr/>
              </a:pPr>
              <a:t>11</a:t>
            </a:fld>
            <a:endParaRPr lang="en-US">
              <a:solidFill>
                <a:schemeClr val="accent1"/>
              </a:solidFill>
              <a:latin typeface="Calibri" pitchFamily="34" charset="0"/>
              <a:cs typeface="+mn-cs"/>
            </a:endParaRPr>
          </a:p>
        </p:txBody>
      </p:sp>
      <p:sp>
        <p:nvSpPr>
          <p:cNvPr id="40963" name="Text Box 4"/>
          <p:cNvSpPr txBox="1">
            <a:spLocks noChangeArrowheads="1"/>
          </p:cNvSpPr>
          <p:nvPr/>
        </p:nvSpPr>
        <p:spPr bwMode="auto">
          <a:xfrm>
            <a:off x="714375" y="3411538"/>
            <a:ext cx="7640638" cy="1096962"/>
          </a:xfrm>
          <a:prstGeom prst="rect">
            <a:avLst/>
          </a:prstGeom>
          <a:noFill/>
          <a:ln w="9525">
            <a:noFill/>
            <a:miter lim="800000"/>
            <a:headEnd/>
            <a:tailEnd/>
          </a:ln>
        </p:spPr>
        <p:txBody>
          <a:bodyPr>
            <a:spAutoFit/>
          </a:bodyPr>
          <a:lstStyle/>
          <a:p>
            <a:pPr>
              <a:spcBef>
                <a:spcPct val="50000"/>
              </a:spcBef>
            </a:pPr>
            <a:r>
              <a:rPr lang="en-NZ" sz="2200">
                <a:latin typeface="Calibri" pitchFamily="34" charset="0"/>
              </a:rPr>
              <a:t>A variety of organisations (weak ties/group 2) were unsatisfied with the collaboration among organisations in Auckland. They felt excluded, with no chance to contribute or gain from the event.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1 – forms &amp; role of collaboration</a:t>
            </a:r>
          </a:p>
        </p:txBody>
      </p:sp>
      <p:sp>
        <p:nvSpPr>
          <p:cNvPr id="2" name="Foliennummernplatzhalter 1"/>
          <p:cNvSpPr>
            <a:spLocks noGrp="1"/>
          </p:cNvSpPr>
          <p:nvPr>
            <p:ph type="sldNum" sz="quarter" idx="12"/>
          </p:nvPr>
        </p:nvSpPr>
        <p:spPr/>
        <p:txBody>
          <a:bodyPr/>
          <a:lstStyle/>
          <a:p>
            <a:pPr>
              <a:defRPr/>
            </a:pPr>
            <a:fld id="{96E17F56-B632-43C8-B0C5-82C34CD1F8DE}" type="slidenum">
              <a:rPr lang="en-US" smtClean="0"/>
              <a:pPr>
                <a:defRPr/>
              </a:pPr>
              <a:t>12</a:t>
            </a:fld>
            <a:endParaRPr lang="en-US"/>
          </a:p>
        </p:txBody>
      </p:sp>
      <p:pic>
        <p:nvPicPr>
          <p:cNvPr id="38915" name="Picture 4"/>
          <p:cNvPicPr>
            <a:picLocks noChangeAspect="1" noChangeArrowheads="1"/>
          </p:cNvPicPr>
          <p:nvPr/>
        </p:nvPicPr>
        <p:blipFill>
          <a:blip r:embed="rId3"/>
          <a:srcRect/>
          <a:stretch>
            <a:fillRect/>
          </a:stretch>
        </p:blipFill>
        <p:spPr bwMode="auto">
          <a:xfrm>
            <a:off x="1598613" y="2352675"/>
            <a:ext cx="5967412" cy="3570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1 – forms &amp; role of collaboration</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AB01D63F-AB16-4BF5-A93F-9855F40355F2}" type="slidenum">
              <a:rPr lang="en-US">
                <a:solidFill>
                  <a:schemeClr val="accent1"/>
                </a:solidFill>
                <a:latin typeface="Calibri" pitchFamily="34" charset="0"/>
                <a:cs typeface="+mn-cs"/>
              </a:rPr>
              <a:pPr fontAlgn="auto">
                <a:spcBef>
                  <a:spcPts val="0"/>
                </a:spcBef>
                <a:spcAft>
                  <a:spcPts val="0"/>
                </a:spcAft>
                <a:defRPr/>
              </a:pPr>
              <a:t>13</a:t>
            </a:fld>
            <a:endParaRPr lang="en-US">
              <a:solidFill>
                <a:schemeClr val="accent1"/>
              </a:solidFill>
              <a:latin typeface="Calibri" pitchFamily="34" charset="0"/>
              <a:cs typeface="+mn-cs"/>
            </a:endParaRPr>
          </a:p>
        </p:txBody>
      </p:sp>
      <p:sp>
        <p:nvSpPr>
          <p:cNvPr id="43011" name="Text Box 4"/>
          <p:cNvSpPr txBox="1">
            <a:spLocks noChangeArrowheads="1"/>
          </p:cNvSpPr>
          <p:nvPr/>
        </p:nvSpPr>
        <p:spPr bwMode="auto">
          <a:xfrm>
            <a:off x="912813" y="3368675"/>
            <a:ext cx="7427912" cy="1096963"/>
          </a:xfrm>
          <a:prstGeom prst="rect">
            <a:avLst/>
          </a:prstGeom>
          <a:noFill/>
          <a:ln w="9525">
            <a:noFill/>
            <a:miter lim="800000"/>
            <a:headEnd/>
            <a:tailEnd/>
          </a:ln>
        </p:spPr>
        <p:txBody>
          <a:bodyPr>
            <a:spAutoFit/>
          </a:bodyPr>
          <a:lstStyle/>
          <a:p>
            <a:r>
              <a:rPr lang="en-NZ" sz="2200">
                <a:latin typeface="Calibri" pitchFamily="34" charset="0"/>
              </a:rPr>
              <a:t>While seeking a chance to become more involved in the event, the weak ties (Group 2) did not get many opportunities to do so and frustration ensued.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1 – forms &amp; role of collaboration</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529315ED-7262-4B77-8CA4-D8816B10F869}" type="slidenum">
              <a:rPr lang="en-US">
                <a:solidFill>
                  <a:schemeClr val="accent1"/>
                </a:solidFill>
                <a:latin typeface="Calibri" pitchFamily="34" charset="0"/>
                <a:cs typeface="+mn-cs"/>
              </a:rPr>
              <a:pPr fontAlgn="auto">
                <a:spcBef>
                  <a:spcPts val="0"/>
                </a:spcBef>
                <a:spcAft>
                  <a:spcPts val="0"/>
                </a:spcAft>
                <a:defRPr/>
              </a:pPr>
              <a:t>14</a:t>
            </a:fld>
            <a:endParaRPr lang="en-US">
              <a:solidFill>
                <a:schemeClr val="accent1"/>
              </a:solidFill>
              <a:latin typeface="Calibri" pitchFamily="34" charset="0"/>
              <a:cs typeface="+mn-cs"/>
            </a:endParaRPr>
          </a:p>
        </p:txBody>
      </p:sp>
      <p:sp>
        <p:nvSpPr>
          <p:cNvPr id="45059" name="Text Box 4"/>
          <p:cNvSpPr txBox="1">
            <a:spLocks noChangeArrowheads="1"/>
          </p:cNvSpPr>
          <p:nvPr/>
        </p:nvSpPr>
        <p:spPr bwMode="auto">
          <a:xfrm>
            <a:off x="714375" y="3349625"/>
            <a:ext cx="4035425" cy="1920875"/>
          </a:xfrm>
          <a:prstGeom prst="rect">
            <a:avLst/>
          </a:prstGeom>
          <a:noFill/>
          <a:ln w="9525">
            <a:noFill/>
            <a:miter lim="800000"/>
            <a:headEnd/>
            <a:tailEnd/>
          </a:ln>
        </p:spPr>
        <p:txBody>
          <a:bodyPr>
            <a:spAutoFit/>
          </a:bodyPr>
          <a:lstStyle/>
          <a:p>
            <a:pPr marL="174625" indent="-174625"/>
            <a:r>
              <a:rPr lang="en-NZ" sz="2000" b="1">
                <a:latin typeface="Calibri" pitchFamily="34" charset="0"/>
              </a:rPr>
              <a:t>AKL network</a:t>
            </a:r>
          </a:p>
          <a:p>
            <a:pPr marL="174625" indent="-174625">
              <a:buClr>
                <a:schemeClr val="accent1"/>
              </a:buClr>
              <a:buFont typeface="Wingdings" pitchFamily="2" charset="2"/>
              <a:buChar char="§"/>
            </a:pPr>
            <a:r>
              <a:rPr lang="en-NZ" sz="2000">
                <a:latin typeface="Calibri" pitchFamily="34" charset="0"/>
              </a:rPr>
              <a:t>Lack of communication </a:t>
            </a:r>
          </a:p>
          <a:p>
            <a:pPr marL="174625" indent="-174625">
              <a:buClr>
                <a:schemeClr val="accent1"/>
              </a:buClr>
              <a:buFont typeface="Wingdings" pitchFamily="2" charset="2"/>
              <a:buChar char="§"/>
            </a:pPr>
            <a:r>
              <a:rPr lang="en-NZ" sz="2000">
                <a:latin typeface="Calibri" pitchFamily="34" charset="0"/>
              </a:rPr>
              <a:t>Different objectives/lack of common goals </a:t>
            </a:r>
          </a:p>
          <a:p>
            <a:pPr marL="174625" indent="-174625">
              <a:buClr>
                <a:schemeClr val="accent1"/>
              </a:buClr>
              <a:buFont typeface="Wingdings" pitchFamily="2" charset="2"/>
              <a:buChar char="§"/>
            </a:pPr>
            <a:r>
              <a:rPr lang="en-NZ" sz="2000">
                <a:latin typeface="Calibri" pitchFamily="34" charset="0"/>
              </a:rPr>
              <a:t>Overlap</a:t>
            </a:r>
            <a:endParaRPr lang="de-DE" sz="2000">
              <a:latin typeface="Calibri" pitchFamily="34" charset="0"/>
            </a:endParaRPr>
          </a:p>
          <a:p>
            <a:pPr marL="174625" indent="-174625"/>
            <a:endParaRPr lang="de-DE" sz="2000">
              <a:latin typeface="Calibri" pitchFamily="34" charset="0"/>
            </a:endParaRPr>
          </a:p>
        </p:txBody>
      </p:sp>
      <p:sp>
        <p:nvSpPr>
          <p:cNvPr id="45060" name="Text Box 6"/>
          <p:cNvSpPr txBox="1">
            <a:spLocks noChangeArrowheads="1"/>
          </p:cNvSpPr>
          <p:nvPr/>
        </p:nvSpPr>
        <p:spPr bwMode="auto">
          <a:xfrm>
            <a:off x="714375" y="2598738"/>
            <a:ext cx="5035550" cy="396875"/>
          </a:xfrm>
          <a:prstGeom prst="rect">
            <a:avLst/>
          </a:prstGeom>
          <a:noFill/>
          <a:ln w="9525">
            <a:noFill/>
            <a:miter lim="800000"/>
            <a:headEnd/>
            <a:tailEnd/>
          </a:ln>
        </p:spPr>
        <p:txBody>
          <a:bodyPr>
            <a:spAutoFit/>
          </a:bodyPr>
          <a:lstStyle/>
          <a:p>
            <a:pPr defTabSz="914400">
              <a:spcBef>
                <a:spcPct val="50000"/>
              </a:spcBef>
            </a:pPr>
            <a:r>
              <a:rPr lang="en-NZ" sz="2000">
                <a:latin typeface="Calibri" pitchFamily="34" charset="0"/>
              </a:rPr>
              <a:t>Most important barriers to collaboration</a:t>
            </a:r>
          </a:p>
        </p:txBody>
      </p:sp>
      <p:sp>
        <p:nvSpPr>
          <p:cNvPr id="45061" name="Text Box 8"/>
          <p:cNvSpPr txBox="1">
            <a:spLocks noChangeArrowheads="1"/>
          </p:cNvSpPr>
          <p:nvPr/>
        </p:nvSpPr>
        <p:spPr bwMode="auto">
          <a:xfrm>
            <a:off x="4686300" y="3349625"/>
            <a:ext cx="4068763" cy="1920875"/>
          </a:xfrm>
          <a:prstGeom prst="rect">
            <a:avLst/>
          </a:prstGeom>
          <a:noFill/>
          <a:ln w="9525">
            <a:noFill/>
            <a:miter lim="800000"/>
            <a:headEnd/>
            <a:tailEnd/>
          </a:ln>
        </p:spPr>
        <p:txBody>
          <a:bodyPr>
            <a:spAutoFit/>
          </a:bodyPr>
          <a:lstStyle/>
          <a:p>
            <a:pPr marL="174625" indent="-174625"/>
            <a:r>
              <a:rPr lang="en-NZ" sz="2000" b="1" dirty="0">
                <a:latin typeface="Calibri" pitchFamily="34" charset="0"/>
              </a:rPr>
              <a:t>RTO network</a:t>
            </a:r>
          </a:p>
          <a:p>
            <a:pPr marL="174625" indent="-174625">
              <a:buClr>
                <a:schemeClr val="accent1"/>
              </a:buClr>
              <a:buFont typeface="Wingdings" pitchFamily="2" charset="2"/>
              <a:buChar char="§"/>
            </a:pPr>
            <a:r>
              <a:rPr lang="en-NZ" sz="2000" dirty="0">
                <a:latin typeface="Calibri" pitchFamily="34" charset="0"/>
              </a:rPr>
              <a:t>Lack of human resources</a:t>
            </a:r>
          </a:p>
          <a:p>
            <a:pPr marL="174625" indent="-174625">
              <a:buClr>
                <a:schemeClr val="accent1"/>
              </a:buClr>
              <a:buFont typeface="Wingdings" pitchFamily="2" charset="2"/>
              <a:buChar char="§"/>
            </a:pPr>
            <a:r>
              <a:rPr lang="en-NZ" sz="2000" dirty="0">
                <a:latin typeface="Calibri" pitchFamily="34" charset="0"/>
              </a:rPr>
              <a:t>Extra workload</a:t>
            </a:r>
          </a:p>
          <a:p>
            <a:pPr marL="174625" indent="-174625">
              <a:buClr>
                <a:schemeClr val="accent1"/>
              </a:buClr>
              <a:buFont typeface="Wingdings" pitchFamily="2" charset="2"/>
              <a:buChar char="§"/>
            </a:pPr>
            <a:r>
              <a:rPr lang="en-NZ" sz="2000" dirty="0">
                <a:latin typeface="Calibri" pitchFamily="34" charset="0"/>
              </a:rPr>
              <a:t>Lack of communication</a:t>
            </a:r>
          </a:p>
          <a:p>
            <a:pPr marL="174625" indent="-174625">
              <a:buClr>
                <a:schemeClr val="accent1"/>
              </a:buClr>
              <a:buFont typeface="Wingdings" pitchFamily="2" charset="2"/>
              <a:buChar char="§"/>
            </a:pPr>
            <a:r>
              <a:rPr lang="en-NZ" sz="2000" dirty="0">
                <a:latin typeface="Calibri" pitchFamily="34" charset="0"/>
              </a:rPr>
              <a:t>Lack of willingness to </a:t>
            </a:r>
            <a:r>
              <a:rPr lang="en-NZ" sz="2000" dirty="0" smtClean="0">
                <a:latin typeface="Calibri" pitchFamily="34" charset="0"/>
              </a:rPr>
              <a:t>collaborate </a:t>
            </a:r>
            <a:endParaRPr lang="en-NZ" sz="2000" dirty="0">
              <a:latin typeface="Calibri" pitchFamily="34" charset="0"/>
            </a:endParaRPr>
          </a:p>
          <a:p>
            <a:pPr marL="174625" indent="-174625"/>
            <a:endParaRPr lang="de-DE" sz="2000" dirty="0">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1 – forms &amp; role of collaboration</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D5BDAB13-3F05-492E-AF8E-FF07F4A366E2}" type="slidenum">
              <a:rPr lang="en-US">
                <a:solidFill>
                  <a:schemeClr val="accent1"/>
                </a:solidFill>
                <a:latin typeface="Calibri" pitchFamily="34" charset="0"/>
                <a:cs typeface="+mn-cs"/>
              </a:rPr>
              <a:pPr fontAlgn="auto">
                <a:spcBef>
                  <a:spcPts val="0"/>
                </a:spcBef>
                <a:spcAft>
                  <a:spcPts val="0"/>
                </a:spcAft>
                <a:defRPr/>
              </a:pPr>
              <a:t>15</a:t>
            </a:fld>
            <a:endParaRPr lang="en-US">
              <a:solidFill>
                <a:schemeClr val="accent1"/>
              </a:solidFill>
              <a:latin typeface="Calibri" pitchFamily="34" charset="0"/>
              <a:cs typeface="+mn-cs"/>
            </a:endParaRPr>
          </a:p>
        </p:txBody>
      </p:sp>
      <p:sp>
        <p:nvSpPr>
          <p:cNvPr id="47107" name="Text Box 4"/>
          <p:cNvSpPr txBox="1">
            <a:spLocks noChangeArrowheads="1"/>
          </p:cNvSpPr>
          <p:nvPr/>
        </p:nvSpPr>
        <p:spPr bwMode="auto">
          <a:xfrm>
            <a:off x="714375" y="2617788"/>
            <a:ext cx="7629525" cy="769441"/>
          </a:xfrm>
          <a:prstGeom prst="rect">
            <a:avLst/>
          </a:prstGeom>
          <a:noFill/>
          <a:ln w="9525">
            <a:noFill/>
            <a:miter lim="800000"/>
            <a:headEnd/>
            <a:tailEnd/>
          </a:ln>
        </p:spPr>
        <p:txBody>
          <a:bodyPr wrap="square">
            <a:spAutoFit/>
          </a:bodyPr>
          <a:lstStyle/>
          <a:p>
            <a:r>
              <a:rPr lang="en-NZ" sz="2200" dirty="0">
                <a:latin typeface="Calibri" pitchFamily="34" charset="0"/>
              </a:rPr>
              <a:t>An important barrier to collaboration among RTOs (RTO network) was “lack of willingness to collaborate</a:t>
            </a:r>
            <a:r>
              <a:rPr lang="en-NZ" sz="2200" dirty="0" smtClean="0">
                <a:latin typeface="Calibri" pitchFamily="34" charset="0"/>
              </a:rPr>
              <a:t>”.</a:t>
            </a:r>
            <a:endParaRPr lang="en-NZ" sz="2200" dirty="0">
              <a:latin typeface="Calibri" pitchFamily="34" charset="0"/>
            </a:endParaRPr>
          </a:p>
        </p:txBody>
      </p:sp>
      <p:sp>
        <p:nvSpPr>
          <p:cNvPr id="47109" name="Text Box 6"/>
          <p:cNvSpPr txBox="1">
            <a:spLocks noChangeArrowheads="1"/>
          </p:cNvSpPr>
          <p:nvPr/>
        </p:nvSpPr>
        <p:spPr bwMode="auto">
          <a:xfrm>
            <a:off x="714375" y="3724275"/>
            <a:ext cx="7629525" cy="1785104"/>
          </a:xfrm>
          <a:prstGeom prst="rect">
            <a:avLst/>
          </a:prstGeom>
          <a:noFill/>
          <a:ln w="9525">
            <a:noFill/>
            <a:miter lim="800000"/>
            <a:headEnd/>
            <a:tailEnd/>
          </a:ln>
        </p:spPr>
        <p:txBody>
          <a:bodyPr>
            <a:spAutoFit/>
          </a:bodyPr>
          <a:lstStyle/>
          <a:p>
            <a:r>
              <a:rPr lang="en-NZ" sz="2200" dirty="0">
                <a:latin typeface="Calibri" pitchFamily="34" charset="0"/>
              </a:rPr>
              <a:t>Other vehicles were more important for collaboration among RTOs: </a:t>
            </a:r>
          </a:p>
          <a:p>
            <a:pPr>
              <a:buClr>
                <a:schemeClr val="accent1"/>
              </a:buClr>
              <a:buFont typeface="Wingdings" pitchFamily="2" charset="2"/>
              <a:buChar char="§"/>
            </a:pPr>
            <a:r>
              <a:rPr lang="en-NZ" sz="2200" dirty="0">
                <a:latin typeface="Calibri" pitchFamily="34" charset="0"/>
              </a:rPr>
              <a:t> RTONZ membership/meetings, </a:t>
            </a:r>
          </a:p>
          <a:p>
            <a:pPr>
              <a:buClr>
                <a:schemeClr val="accent1"/>
              </a:buClr>
              <a:buFont typeface="Wingdings" pitchFamily="2" charset="2"/>
              <a:buChar char="§"/>
            </a:pPr>
            <a:r>
              <a:rPr lang="en-NZ" sz="2200" dirty="0">
                <a:latin typeface="Calibri" pitchFamily="34" charset="0"/>
              </a:rPr>
              <a:t> IMAs, </a:t>
            </a:r>
          </a:p>
          <a:p>
            <a:pPr>
              <a:buClr>
                <a:schemeClr val="accent1"/>
              </a:buClr>
              <a:buFont typeface="Wingdings" pitchFamily="2" charset="2"/>
              <a:buChar char="§"/>
            </a:pPr>
            <a:r>
              <a:rPr lang="en-NZ" sz="2200" dirty="0">
                <a:latin typeface="Calibri" pitchFamily="34" charset="0"/>
              </a:rPr>
              <a:t> Joint Venture Marketing Fund (central government)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1 – forms &amp; role of collaboration</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F6B7EB40-AD1E-4397-9F06-AB1C4F6E9F8C}" type="slidenum">
              <a:rPr lang="en-US">
                <a:solidFill>
                  <a:schemeClr val="accent1"/>
                </a:solidFill>
                <a:latin typeface="Calibri" pitchFamily="34" charset="0"/>
                <a:cs typeface="+mn-cs"/>
              </a:rPr>
              <a:pPr fontAlgn="auto">
                <a:spcBef>
                  <a:spcPts val="0"/>
                </a:spcBef>
                <a:spcAft>
                  <a:spcPts val="0"/>
                </a:spcAft>
                <a:defRPr/>
              </a:pPr>
              <a:t>16</a:t>
            </a:fld>
            <a:endParaRPr lang="en-US">
              <a:solidFill>
                <a:schemeClr val="accent1"/>
              </a:solidFill>
              <a:latin typeface="Calibri" pitchFamily="34" charset="0"/>
              <a:cs typeface="+mn-cs"/>
            </a:endParaRPr>
          </a:p>
        </p:txBody>
      </p:sp>
      <p:sp>
        <p:nvSpPr>
          <p:cNvPr id="51203" name="Text Box 4"/>
          <p:cNvSpPr txBox="1">
            <a:spLocks noChangeArrowheads="1"/>
          </p:cNvSpPr>
          <p:nvPr/>
        </p:nvSpPr>
        <p:spPr bwMode="auto">
          <a:xfrm>
            <a:off x="714375" y="3317875"/>
            <a:ext cx="7427913" cy="1096963"/>
          </a:xfrm>
          <a:prstGeom prst="rect">
            <a:avLst/>
          </a:prstGeom>
          <a:noFill/>
          <a:ln w="9525">
            <a:noFill/>
            <a:miter lim="800000"/>
            <a:headEnd/>
            <a:tailEnd/>
          </a:ln>
        </p:spPr>
        <p:txBody>
          <a:bodyPr>
            <a:spAutoFit/>
          </a:bodyPr>
          <a:lstStyle/>
          <a:p>
            <a:pPr marL="263525" indent="-263525" algn="just">
              <a:buClr>
                <a:schemeClr val="accent1"/>
              </a:buClr>
              <a:buFont typeface="Wingdings" pitchFamily="2" charset="2"/>
              <a:buNone/>
            </a:pPr>
            <a:r>
              <a:rPr lang="en-NZ" sz="2200" dirty="0">
                <a:latin typeface="Calibri" pitchFamily="34" charset="0"/>
              </a:rPr>
              <a:t>	Intra-regional collaboration was more important than inter-regional collaboration. </a:t>
            </a:r>
            <a:r>
              <a:rPr lang="en-NZ" sz="2200" dirty="0">
                <a:solidFill>
                  <a:srgbClr val="000000"/>
                </a:solidFill>
                <a:latin typeface="Calibri" pitchFamily="34" charset="0"/>
                <a:cs typeface="Times New Roman" pitchFamily="18" charset="0"/>
              </a:rPr>
              <a:t>The set-up and organising structure of RWC 2011 played a significant role in this context.</a:t>
            </a:r>
            <a:r>
              <a:rPr lang="de-DE" sz="2200" dirty="0">
                <a:latin typeface="Calibri" pitchFamily="34" charset="0"/>
              </a:rPr>
              <a:t> </a:t>
            </a:r>
            <a:endParaRPr lang="en-NZ" sz="2200" dirty="0">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0A6A2EFB-C7E2-4AFB-8397-D14795FD7B10}" type="slidenum">
              <a:rPr lang="en-US">
                <a:solidFill>
                  <a:schemeClr val="accent1"/>
                </a:solidFill>
                <a:latin typeface="Calibri" pitchFamily="34" charset="0"/>
                <a:cs typeface="+mn-cs"/>
              </a:rPr>
              <a:pPr fontAlgn="auto">
                <a:spcBef>
                  <a:spcPts val="0"/>
                </a:spcBef>
                <a:spcAft>
                  <a:spcPts val="0"/>
                </a:spcAft>
                <a:defRPr/>
              </a:pPr>
              <a:t>17</a:t>
            </a:fld>
            <a:endParaRPr lang="en-US">
              <a:solidFill>
                <a:schemeClr val="accent1"/>
              </a:solidFill>
              <a:latin typeface="Calibri" pitchFamily="34" charset="0"/>
              <a:cs typeface="+mn-cs"/>
            </a:endParaRPr>
          </a:p>
        </p:txBody>
      </p:sp>
      <p:pic>
        <p:nvPicPr>
          <p:cNvPr id="53250" name="Picture 6"/>
          <p:cNvPicPr>
            <a:picLocks noChangeAspect="1" noChangeArrowheads="1"/>
          </p:cNvPicPr>
          <p:nvPr/>
        </p:nvPicPr>
        <p:blipFill>
          <a:blip r:embed="rId3"/>
          <a:srcRect/>
          <a:stretch>
            <a:fillRect/>
          </a:stretch>
        </p:blipFill>
        <p:spPr bwMode="auto">
          <a:xfrm>
            <a:off x="1352550" y="1114425"/>
            <a:ext cx="6586538" cy="503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70038"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Findings</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563A4462-B639-4F81-B890-742E6F14EABE}" type="slidenum">
              <a:rPr lang="en-US">
                <a:solidFill>
                  <a:schemeClr val="accent1"/>
                </a:solidFill>
                <a:latin typeface="Calibri" pitchFamily="34" charset="0"/>
                <a:cs typeface="+mn-cs"/>
              </a:rPr>
              <a:pPr fontAlgn="auto">
                <a:spcBef>
                  <a:spcPts val="0"/>
                </a:spcBef>
                <a:spcAft>
                  <a:spcPts val="0"/>
                </a:spcAft>
                <a:defRPr/>
              </a:pPr>
              <a:t>18</a:t>
            </a:fld>
            <a:endParaRPr lang="en-US">
              <a:solidFill>
                <a:schemeClr val="accent1"/>
              </a:solidFill>
              <a:latin typeface="Calibri" pitchFamily="34" charset="0"/>
              <a:cs typeface="+mn-cs"/>
            </a:endParaRPr>
          </a:p>
        </p:txBody>
      </p:sp>
      <p:sp>
        <p:nvSpPr>
          <p:cNvPr id="59395" name="TextBox 3"/>
          <p:cNvSpPr txBox="1">
            <a:spLocks noChangeArrowheads="1"/>
          </p:cNvSpPr>
          <p:nvPr/>
        </p:nvSpPr>
        <p:spPr bwMode="auto">
          <a:xfrm>
            <a:off x="912813" y="2455863"/>
            <a:ext cx="7265987" cy="1552575"/>
          </a:xfrm>
          <a:prstGeom prst="rect">
            <a:avLst/>
          </a:prstGeom>
          <a:noFill/>
          <a:ln w="9525">
            <a:noFill/>
            <a:miter lim="800000"/>
            <a:headEnd/>
            <a:tailEnd/>
          </a:ln>
        </p:spPr>
        <p:txBody>
          <a:bodyPr>
            <a:spAutoFit/>
          </a:bodyPr>
          <a:lstStyle/>
          <a:p>
            <a:r>
              <a:rPr lang="en-NZ" sz="2400">
                <a:solidFill>
                  <a:srgbClr val="C00000"/>
                </a:solidFill>
                <a:latin typeface="Calibri" pitchFamily="34" charset="0"/>
              </a:rPr>
              <a:t>RQ 2: </a:t>
            </a:r>
            <a:r>
              <a:rPr lang="en-NZ" sz="2400">
                <a:latin typeface="Calibri" pitchFamily="34" charset="0"/>
              </a:rPr>
              <a:t>How has RWC 2011 contributed towards an increased collaborative capacity of the two networks and their organisations?</a:t>
            </a:r>
          </a:p>
          <a:p>
            <a:endParaRPr lang="en-NZ" sz="2400">
              <a:latin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912813" y="874713"/>
            <a:ext cx="7842250" cy="1236662"/>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2 - collaborative capacity</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BFE45835-F3F3-48F2-9FFE-3CAAD6EA50A6}" type="slidenum">
              <a:rPr lang="en-US">
                <a:solidFill>
                  <a:schemeClr val="accent1"/>
                </a:solidFill>
                <a:latin typeface="Calibri" pitchFamily="34" charset="0"/>
                <a:cs typeface="+mn-cs"/>
              </a:rPr>
              <a:pPr fontAlgn="auto">
                <a:spcBef>
                  <a:spcPts val="0"/>
                </a:spcBef>
                <a:spcAft>
                  <a:spcPts val="0"/>
                </a:spcAft>
                <a:defRPr/>
              </a:pPr>
              <a:t>19</a:t>
            </a:fld>
            <a:endParaRPr lang="en-US">
              <a:solidFill>
                <a:schemeClr val="accent1"/>
              </a:solidFill>
              <a:latin typeface="Calibri" pitchFamily="34" charset="0"/>
              <a:cs typeface="+mn-cs"/>
            </a:endParaRPr>
          </a:p>
        </p:txBody>
      </p:sp>
      <p:sp>
        <p:nvSpPr>
          <p:cNvPr id="61443" name="Text Box 4"/>
          <p:cNvSpPr txBox="1">
            <a:spLocks noChangeArrowheads="1"/>
          </p:cNvSpPr>
          <p:nvPr/>
        </p:nvSpPr>
        <p:spPr bwMode="auto">
          <a:xfrm>
            <a:off x="912813" y="3446463"/>
            <a:ext cx="7427912" cy="2530475"/>
          </a:xfrm>
          <a:prstGeom prst="rect">
            <a:avLst/>
          </a:prstGeom>
          <a:noFill/>
          <a:ln w="9525">
            <a:noFill/>
            <a:miter lim="800000"/>
            <a:headEnd/>
            <a:tailEnd/>
          </a:ln>
        </p:spPr>
        <p:txBody>
          <a:bodyPr>
            <a:spAutoFit/>
          </a:bodyPr>
          <a:lstStyle/>
          <a:p>
            <a:pPr marL="263525" indent="-263525" algn="just">
              <a:buClr>
                <a:schemeClr val="accent1"/>
              </a:buClr>
              <a:buFont typeface="Wingdings" pitchFamily="2" charset="2"/>
              <a:buChar char="§"/>
            </a:pPr>
            <a:r>
              <a:rPr lang="en-NZ" sz="2000">
                <a:latin typeface="Calibri" pitchFamily="34" charset="0"/>
              </a:rPr>
              <a:t>Clear and common goals (and shared vision); </a:t>
            </a:r>
          </a:p>
          <a:p>
            <a:pPr marL="263525" indent="-263525" algn="just">
              <a:buClr>
                <a:schemeClr val="accent1"/>
              </a:buClr>
              <a:buFont typeface="Wingdings" pitchFamily="2" charset="2"/>
              <a:buChar char="§"/>
            </a:pPr>
            <a:r>
              <a:rPr lang="en-NZ" sz="2000">
                <a:latin typeface="Calibri" pitchFamily="34" charset="0"/>
              </a:rPr>
              <a:t>A collaborative approach; </a:t>
            </a:r>
          </a:p>
          <a:p>
            <a:pPr marL="263525" indent="-263525" algn="just">
              <a:buClr>
                <a:schemeClr val="accent1"/>
              </a:buClr>
              <a:buFont typeface="Wingdings" pitchFamily="2" charset="2"/>
              <a:buChar char="§"/>
            </a:pPr>
            <a:r>
              <a:rPr lang="en-NZ" sz="2000">
                <a:latin typeface="Calibri" pitchFamily="34" charset="0"/>
              </a:rPr>
              <a:t>Regular, clear communication; </a:t>
            </a:r>
          </a:p>
          <a:p>
            <a:pPr marL="263525" indent="-263525" algn="just">
              <a:buClr>
                <a:schemeClr val="accent1"/>
              </a:buClr>
              <a:buFont typeface="Wingdings" pitchFamily="2" charset="2"/>
              <a:buChar char="§"/>
            </a:pPr>
            <a:r>
              <a:rPr lang="en-NZ" sz="2000">
                <a:latin typeface="Calibri" pitchFamily="34" charset="0"/>
              </a:rPr>
              <a:t>Honesty and openness; </a:t>
            </a:r>
          </a:p>
          <a:p>
            <a:pPr marL="263525" indent="-263525" algn="just">
              <a:buClr>
                <a:schemeClr val="accent1"/>
              </a:buClr>
              <a:buFont typeface="Wingdings" pitchFamily="2" charset="2"/>
              <a:buChar char="§"/>
            </a:pPr>
            <a:r>
              <a:rPr lang="en-NZ" sz="2000">
                <a:latin typeface="Calibri" pitchFamily="34" charset="0"/>
              </a:rPr>
              <a:t>Trust; </a:t>
            </a:r>
          </a:p>
          <a:p>
            <a:pPr marL="263525" indent="-263525" algn="just">
              <a:buClr>
                <a:schemeClr val="accent1"/>
              </a:buClr>
              <a:buFont typeface="Wingdings" pitchFamily="2" charset="2"/>
              <a:buChar char="§"/>
            </a:pPr>
            <a:r>
              <a:rPr lang="en-NZ" sz="2000">
                <a:latin typeface="Calibri" pitchFamily="34" charset="0"/>
              </a:rPr>
              <a:t>Stakeholder integration and buy-in; </a:t>
            </a:r>
          </a:p>
          <a:p>
            <a:pPr marL="263525" indent="-263525" algn="just">
              <a:buClr>
                <a:schemeClr val="accent1"/>
              </a:buClr>
              <a:buFont typeface="Wingdings" pitchFamily="2" charset="2"/>
              <a:buChar char="§"/>
            </a:pPr>
            <a:r>
              <a:rPr lang="en-NZ" sz="2000">
                <a:latin typeface="Calibri" pitchFamily="34" charset="0"/>
              </a:rPr>
              <a:t>Empathy;</a:t>
            </a:r>
          </a:p>
          <a:p>
            <a:pPr marL="263525" indent="-263525" algn="just">
              <a:buClr>
                <a:schemeClr val="accent1"/>
              </a:buClr>
              <a:buFont typeface="Wingdings" pitchFamily="2" charset="2"/>
              <a:buChar char="§"/>
            </a:pPr>
            <a:r>
              <a:rPr lang="en-NZ" sz="2000">
                <a:latin typeface="Calibri" pitchFamily="34" charset="0"/>
              </a:rPr>
              <a:t>Leadership.</a:t>
            </a:r>
          </a:p>
        </p:txBody>
      </p:sp>
      <p:sp>
        <p:nvSpPr>
          <p:cNvPr id="61444" name="Text Box 6"/>
          <p:cNvSpPr txBox="1">
            <a:spLocks noChangeArrowheads="1"/>
          </p:cNvSpPr>
          <p:nvPr/>
        </p:nvSpPr>
        <p:spPr bwMode="auto">
          <a:xfrm>
            <a:off x="701675" y="2405063"/>
            <a:ext cx="7115175" cy="1114425"/>
          </a:xfrm>
          <a:prstGeom prst="rect">
            <a:avLst/>
          </a:prstGeom>
          <a:noFill/>
          <a:ln w="9525">
            <a:noFill/>
            <a:miter lim="800000"/>
            <a:headEnd/>
            <a:tailEnd/>
          </a:ln>
        </p:spPr>
        <p:txBody>
          <a:bodyPr>
            <a:spAutoFit/>
          </a:bodyPr>
          <a:lstStyle/>
          <a:p>
            <a:pPr algn="just" defTabSz="914400">
              <a:buClr>
                <a:schemeClr val="accent1"/>
              </a:buClr>
              <a:buFont typeface="Wingdings" pitchFamily="2" charset="2"/>
              <a:buNone/>
            </a:pPr>
            <a:r>
              <a:rPr lang="en-NZ" sz="2000">
                <a:latin typeface="Calibri" pitchFamily="34" charset="0"/>
              </a:rPr>
              <a:t>The conditions (needed to increase CC in the mega-events context) most frequently mentioned in both networks included: </a:t>
            </a:r>
          </a:p>
          <a:p>
            <a:pPr defTabSz="914400">
              <a:spcBef>
                <a:spcPct val="50000"/>
              </a:spcBef>
            </a:pPr>
            <a:endParaRPr lang="en-NZ"/>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4999038" y="685800"/>
            <a:ext cx="3681412"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5200" b="1">
                <a:solidFill>
                  <a:schemeClr val="accent1"/>
                </a:solidFill>
                <a:effectLst>
                  <a:outerShdw blurRad="38100" dist="38100" dir="2700000" algn="tl">
                    <a:srgbClr val="C0C0C0"/>
                  </a:outerShdw>
                </a:effectLst>
                <a:latin typeface="Calisto MT" pitchFamily="18" charset="0"/>
              </a:rPr>
              <a:t>RWC 2011	</a:t>
            </a:r>
          </a:p>
        </p:txBody>
      </p:sp>
      <p:sp>
        <p:nvSpPr>
          <p:cNvPr id="2" name="Foliennummernplatzhalter 1"/>
          <p:cNvSpPr>
            <a:spLocks noGrp="1"/>
          </p:cNvSpPr>
          <p:nvPr>
            <p:ph type="sldNum" sz="quarter" idx="12"/>
          </p:nvPr>
        </p:nvSpPr>
        <p:spPr/>
        <p:txBody>
          <a:bodyPr/>
          <a:lstStyle/>
          <a:p>
            <a:pPr>
              <a:defRPr/>
            </a:pPr>
            <a:fld id="{E4CF693F-C3E8-4203-8D72-FC6E33F2D3BF}" type="slidenum">
              <a:rPr lang="en-US" smtClean="0"/>
              <a:pPr>
                <a:defRPr/>
              </a:pPr>
              <a:t>2</a:t>
            </a:fld>
            <a:endParaRPr lang="en-US"/>
          </a:p>
        </p:txBody>
      </p:sp>
      <p:sp>
        <p:nvSpPr>
          <p:cNvPr id="12291" name="TextBox 3"/>
          <p:cNvSpPr txBox="1">
            <a:spLocks noChangeArrowheads="1"/>
          </p:cNvSpPr>
          <p:nvPr/>
        </p:nvSpPr>
        <p:spPr bwMode="auto">
          <a:xfrm>
            <a:off x="912813" y="2292350"/>
            <a:ext cx="7442200" cy="3743325"/>
          </a:xfrm>
          <a:prstGeom prst="rect">
            <a:avLst/>
          </a:prstGeom>
          <a:noFill/>
          <a:ln w="9525">
            <a:noFill/>
            <a:miter lim="800000"/>
            <a:headEnd/>
            <a:tailEnd/>
          </a:ln>
        </p:spPr>
        <p:txBody>
          <a:bodyPr>
            <a:spAutoFit/>
          </a:bodyPr>
          <a:lstStyle/>
          <a:p>
            <a:pPr marL="363538" indent="-363538">
              <a:buClr>
                <a:srgbClr val="C00000"/>
              </a:buClr>
              <a:buFont typeface="Wingdings" pitchFamily="2" charset="2"/>
              <a:buChar char="§"/>
            </a:pPr>
            <a:r>
              <a:rPr lang="en-NZ" sz="2400">
                <a:latin typeface="Calibri" pitchFamily="34" charset="0"/>
              </a:rPr>
              <a:t>Quadrennial event owned by the International Rugby Board (IRB)</a:t>
            </a:r>
          </a:p>
          <a:p>
            <a:pPr marL="363538" indent="-363538">
              <a:buClr>
                <a:srgbClr val="C00000"/>
              </a:buClr>
              <a:buFont typeface="Wingdings" pitchFamily="2" charset="2"/>
              <a:buChar char="§"/>
            </a:pPr>
            <a:r>
              <a:rPr lang="en-NZ" sz="2400">
                <a:latin typeface="Calibri" pitchFamily="34" charset="0"/>
              </a:rPr>
              <a:t>9 September – 23 October 2011</a:t>
            </a:r>
          </a:p>
          <a:p>
            <a:pPr marL="363538" indent="-363538">
              <a:buClr>
                <a:srgbClr val="C00000"/>
              </a:buClr>
              <a:buFont typeface="Wingdings" pitchFamily="2" charset="2"/>
              <a:buChar char="§"/>
            </a:pPr>
            <a:r>
              <a:rPr lang="en-NZ" sz="2400">
                <a:latin typeface="Calibri" pitchFamily="34" charset="0"/>
              </a:rPr>
              <a:t>Biggest event ever hosted in New Zealand</a:t>
            </a:r>
          </a:p>
          <a:p>
            <a:pPr marL="363538" indent="-363538">
              <a:buClr>
                <a:srgbClr val="C00000"/>
              </a:buClr>
              <a:buFont typeface="Wingdings" pitchFamily="2" charset="2"/>
              <a:buChar char="§"/>
            </a:pPr>
            <a:r>
              <a:rPr lang="en-NZ" sz="2400">
                <a:latin typeface="Calibri" pitchFamily="34" charset="0"/>
              </a:rPr>
              <a:t>133,200 international visitors </a:t>
            </a:r>
          </a:p>
          <a:p>
            <a:pPr marL="363538" indent="-363538">
              <a:buClr>
                <a:srgbClr val="C00000"/>
              </a:buClr>
              <a:buFont typeface="Wingdings" pitchFamily="2" charset="2"/>
              <a:buChar char="§"/>
            </a:pPr>
            <a:r>
              <a:rPr lang="en-NZ" sz="2400">
                <a:latin typeface="Calibri" pitchFamily="34" charset="0"/>
              </a:rPr>
              <a:t>Organised &amp; delivered by RNZ 2011</a:t>
            </a:r>
          </a:p>
          <a:p>
            <a:pPr marL="363538" indent="-363538">
              <a:buClr>
                <a:srgbClr val="C00000"/>
              </a:buClr>
              <a:buFont typeface="Wingdings" pitchFamily="2" charset="2"/>
              <a:buChar char="§"/>
            </a:pPr>
            <a:r>
              <a:rPr lang="en-NZ" sz="2400">
                <a:latin typeface="Calibri" pitchFamily="34" charset="0"/>
              </a:rPr>
              <a:t>48 matches, 20 participating teams</a:t>
            </a:r>
          </a:p>
          <a:p>
            <a:pPr marL="363538" indent="-363538">
              <a:buClr>
                <a:srgbClr val="C00000"/>
              </a:buClr>
              <a:buFont typeface="Wingdings" pitchFamily="2" charset="2"/>
              <a:buChar char="§"/>
            </a:pPr>
            <a:r>
              <a:rPr lang="en-NZ" sz="2400">
                <a:latin typeface="Calibri" pitchFamily="34" charset="0"/>
              </a:rPr>
              <a:t>Held in 11 cities in 12 different stadia across NZ</a:t>
            </a:r>
          </a:p>
          <a:p>
            <a:pPr marL="363538" indent="-363538">
              <a:buClr>
                <a:srgbClr val="C00000"/>
              </a:buClr>
              <a:buFont typeface="Arial" charset="0"/>
              <a:buChar char="•"/>
            </a:pPr>
            <a:endParaRPr lang="en-NZ" sz="2400">
              <a:latin typeface="Calibri" pitchFamily="34" charset="0"/>
            </a:endParaRPr>
          </a:p>
          <a:p>
            <a:pPr marL="363538" indent="-363538">
              <a:buClr>
                <a:srgbClr val="C00000"/>
              </a:buClr>
              <a:buFont typeface="Arial" charset="0"/>
              <a:buChar char="•"/>
            </a:pPr>
            <a:endParaRPr lang="en-NZ" sz="2400">
              <a:latin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912813" y="874713"/>
            <a:ext cx="7842250" cy="1236662"/>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2 - collaborative capacity</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AFB56CFA-2D7D-4C8C-BCB4-99C0471B3B36}" type="slidenum">
              <a:rPr lang="en-US">
                <a:solidFill>
                  <a:schemeClr val="accent1"/>
                </a:solidFill>
                <a:latin typeface="Calibri" pitchFamily="34" charset="0"/>
                <a:cs typeface="+mn-cs"/>
              </a:rPr>
              <a:pPr fontAlgn="auto">
                <a:spcBef>
                  <a:spcPts val="0"/>
                </a:spcBef>
                <a:spcAft>
                  <a:spcPts val="0"/>
                </a:spcAft>
                <a:defRPr/>
              </a:pPr>
              <a:t>20</a:t>
            </a:fld>
            <a:endParaRPr lang="en-US">
              <a:solidFill>
                <a:schemeClr val="accent1"/>
              </a:solidFill>
              <a:latin typeface="Calibri" pitchFamily="34" charset="0"/>
              <a:cs typeface="+mn-cs"/>
            </a:endParaRPr>
          </a:p>
        </p:txBody>
      </p:sp>
      <p:sp>
        <p:nvSpPr>
          <p:cNvPr id="63492" name="Text Box 5"/>
          <p:cNvSpPr txBox="1">
            <a:spLocks noChangeArrowheads="1"/>
          </p:cNvSpPr>
          <p:nvPr/>
        </p:nvSpPr>
        <p:spPr bwMode="auto">
          <a:xfrm>
            <a:off x="912813" y="3106738"/>
            <a:ext cx="7115175" cy="762000"/>
          </a:xfrm>
          <a:prstGeom prst="rect">
            <a:avLst/>
          </a:prstGeom>
          <a:noFill/>
          <a:ln w="9525">
            <a:noFill/>
            <a:miter lim="800000"/>
            <a:headEnd/>
            <a:tailEnd/>
          </a:ln>
        </p:spPr>
        <p:txBody>
          <a:bodyPr>
            <a:spAutoFit/>
          </a:bodyPr>
          <a:lstStyle/>
          <a:p>
            <a:pPr algn="just" defTabSz="914400">
              <a:buClr>
                <a:schemeClr val="accent1"/>
              </a:buClr>
              <a:buFont typeface="Wingdings" pitchFamily="2" charset="2"/>
              <a:buNone/>
            </a:pPr>
            <a:r>
              <a:rPr lang="en-NZ" sz="2200">
                <a:latin typeface="Calibri" pitchFamily="34" charset="0"/>
              </a:rPr>
              <a:t>RWC 2011 impacted positively on the CC of strong-tie and certain weak-tie organisations in the AKL network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912813" y="874713"/>
            <a:ext cx="7842250" cy="1236662"/>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2 - collaborative capacity</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B1A773E7-8330-4C4B-8E25-4F000BC5F3A2}" type="slidenum">
              <a:rPr lang="en-US">
                <a:solidFill>
                  <a:schemeClr val="accent1"/>
                </a:solidFill>
                <a:latin typeface="Calibri" pitchFamily="34" charset="0"/>
                <a:cs typeface="+mn-cs"/>
              </a:rPr>
              <a:pPr fontAlgn="auto">
                <a:spcBef>
                  <a:spcPts val="0"/>
                </a:spcBef>
                <a:spcAft>
                  <a:spcPts val="0"/>
                </a:spcAft>
                <a:defRPr/>
              </a:pPr>
              <a:t>21</a:t>
            </a:fld>
            <a:endParaRPr lang="en-US">
              <a:solidFill>
                <a:schemeClr val="accent1"/>
              </a:solidFill>
              <a:latin typeface="Calibri" pitchFamily="34" charset="0"/>
              <a:cs typeface="+mn-cs"/>
            </a:endParaRPr>
          </a:p>
        </p:txBody>
      </p:sp>
      <p:sp>
        <p:nvSpPr>
          <p:cNvPr id="65540" name="Text Box 5"/>
          <p:cNvSpPr txBox="1">
            <a:spLocks noChangeArrowheads="1"/>
          </p:cNvSpPr>
          <p:nvPr/>
        </p:nvSpPr>
        <p:spPr bwMode="auto">
          <a:xfrm>
            <a:off x="912813" y="2881313"/>
            <a:ext cx="7115175" cy="1096962"/>
          </a:xfrm>
          <a:prstGeom prst="rect">
            <a:avLst/>
          </a:prstGeom>
          <a:noFill/>
          <a:ln w="9525">
            <a:noFill/>
            <a:miter lim="800000"/>
            <a:headEnd/>
            <a:tailEnd/>
          </a:ln>
        </p:spPr>
        <p:txBody>
          <a:bodyPr>
            <a:spAutoFit/>
          </a:bodyPr>
          <a:lstStyle/>
          <a:p>
            <a:pPr algn="just" defTabSz="914400">
              <a:buClr>
                <a:schemeClr val="accent1"/>
              </a:buClr>
              <a:buFont typeface="Wingdings" pitchFamily="2" charset="2"/>
              <a:buNone/>
            </a:pPr>
            <a:r>
              <a:rPr lang="en-NZ" sz="2200">
                <a:latin typeface="Calibri" pitchFamily="34" charset="0"/>
              </a:rPr>
              <a:t>The Group 2 participants (AKL network) thought that RWC 2011 was rather irrelevant to increase their collaborative capacity. </a:t>
            </a:r>
          </a:p>
        </p:txBody>
      </p:sp>
      <p:sp>
        <p:nvSpPr>
          <p:cNvPr id="65541" name="Text Box 6"/>
          <p:cNvSpPr txBox="1">
            <a:spLocks noChangeArrowheads="1"/>
          </p:cNvSpPr>
          <p:nvPr/>
        </p:nvSpPr>
        <p:spPr bwMode="auto">
          <a:xfrm>
            <a:off x="912813" y="4492625"/>
            <a:ext cx="7115175" cy="1096963"/>
          </a:xfrm>
          <a:prstGeom prst="rect">
            <a:avLst/>
          </a:prstGeom>
          <a:noFill/>
          <a:ln w="9525">
            <a:noFill/>
            <a:miter lim="800000"/>
            <a:headEnd/>
            <a:tailEnd/>
          </a:ln>
        </p:spPr>
        <p:txBody>
          <a:bodyPr>
            <a:spAutoFit/>
          </a:bodyPr>
          <a:lstStyle/>
          <a:p>
            <a:pPr algn="just">
              <a:buClr>
                <a:schemeClr val="accent1"/>
              </a:buClr>
              <a:buFont typeface="Wingdings" pitchFamily="2" charset="2"/>
              <a:buNone/>
            </a:pPr>
            <a:r>
              <a:rPr lang="en-NZ" sz="2200">
                <a:latin typeface="Calibri" pitchFamily="34" charset="0"/>
              </a:rPr>
              <a:t>However, - since the event impacted on the CC of key organisations in the AKL network - it can be said that it also positively affected the CC of the AKL network as a whole.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912813" y="874713"/>
            <a:ext cx="7842250" cy="1236662"/>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RQ 2 - collaborative capacity</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C6824BBC-1DD7-4718-8CFB-9F48AB4ACA5D}" type="slidenum">
              <a:rPr lang="en-US">
                <a:solidFill>
                  <a:schemeClr val="accent1"/>
                </a:solidFill>
                <a:latin typeface="Calibri" pitchFamily="34" charset="0"/>
                <a:cs typeface="+mn-cs"/>
              </a:rPr>
              <a:pPr fontAlgn="auto">
                <a:spcBef>
                  <a:spcPts val="0"/>
                </a:spcBef>
                <a:spcAft>
                  <a:spcPts val="0"/>
                </a:spcAft>
                <a:defRPr/>
              </a:pPr>
              <a:t>22</a:t>
            </a:fld>
            <a:endParaRPr lang="en-US">
              <a:solidFill>
                <a:schemeClr val="accent1"/>
              </a:solidFill>
              <a:latin typeface="Calibri" pitchFamily="34" charset="0"/>
              <a:cs typeface="+mn-cs"/>
            </a:endParaRPr>
          </a:p>
        </p:txBody>
      </p:sp>
      <p:sp>
        <p:nvSpPr>
          <p:cNvPr id="67588" name="Text Box 5"/>
          <p:cNvSpPr txBox="1">
            <a:spLocks noChangeArrowheads="1"/>
          </p:cNvSpPr>
          <p:nvPr/>
        </p:nvSpPr>
        <p:spPr bwMode="auto">
          <a:xfrm>
            <a:off x="912813" y="3487738"/>
            <a:ext cx="7115175" cy="762000"/>
          </a:xfrm>
          <a:prstGeom prst="rect">
            <a:avLst/>
          </a:prstGeom>
          <a:noFill/>
          <a:ln w="9525">
            <a:noFill/>
            <a:miter lim="800000"/>
            <a:headEnd/>
            <a:tailEnd/>
          </a:ln>
        </p:spPr>
        <p:txBody>
          <a:bodyPr>
            <a:spAutoFit/>
          </a:bodyPr>
          <a:lstStyle/>
          <a:p>
            <a:pPr algn="just" defTabSz="914400">
              <a:buClr>
                <a:schemeClr val="accent1"/>
              </a:buClr>
              <a:buFont typeface="Wingdings" pitchFamily="2" charset="2"/>
              <a:buNone/>
            </a:pPr>
            <a:r>
              <a:rPr lang="en-NZ" sz="2200">
                <a:latin typeface="Calibri" pitchFamily="34" charset="0"/>
              </a:rPr>
              <a:t>The RTOs found that RWC 2011 was irrelevant to increase their collaborative capacity.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dirty="0">
                <a:solidFill>
                  <a:schemeClr val="accent1"/>
                </a:solidFill>
                <a:effectLst>
                  <a:outerShdw blurRad="38100" dist="38100" dir="2700000" algn="tl">
                    <a:srgbClr val="C0C0C0"/>
                  </a:outerShdw>
                </a:effectLst>
                <a:latin typeface="Calisto MT" pitchFamily="18" charset="0"/>
              </a:rPr>
              <a:t>Conclusion</a:t>
            </a:r>
          </a:p>
          <a:p>
            <a:pPr marL="639763" indent="-457200" algn="r" defTabSz="914400" eaLnBrk="0" hangingPunct="0">
              <a:lnSpc>
                <a:spcPts val="5000"/>
              </a:lnSpc>
              <a:defRPr/>
            </a:pPr>
            <a:endParaRPr lang="en-US" sz="4600" b="1" dirty="0">
              <a:solidFill>
                <a:schemeClr val="accent1"/>
              </a:solidFill>
              <a:effectLst>
                <a:outerShdw blurRad="38100" dist="38100" dir="2700000" algn="tl">
                  <a:srgbClr val="C0C0C0"/>
                </a:outerShdw>
              </a:effectLst>
              <a:latin typeface="Calisto MT" pitchFamily="18" charset="0"/>
            </a:endParaRPr>
          </a:p>
        </p:txBody>
      </p:sp>
      <p:sp>
        <p:nvSpPr>
          <p:cNvPr id="2" name="Foliennummernplatzhalter 1"/>
          <p:cNvSpPr>
            <a:spLocks noGrp="1"/>
          </p:cNvSpPr>
          <p:nvPr>
            <p:ph type="sldNum" sz="quarter" idx="12"/>
          </p:nvPr>
        </p:nvSpPr>
        <p:spPr/>
        <p:txBody>
          <a:bodyPr/>
          <a:lstStyle/>
          <a:p>
            <a:pPr>
              <a:defRPr/>
            </a:pPr>
            <a:fld id="{7627541D-E391-4FDB-A6EC-AD819B1E84A2}" type="slidenum">
              <a:rPr lang="en-US" smtClean="0"/>
              <a:pPr>
                <a:defRPr/>
              </a:pPr>
              <a:t>23</a:t>
            </a:fld>
            <a:endParaRPr lang="en-US"/>
          </a:p>
        </p:txBody>
      </p:sp>
      <p:sp>
        <p:nvSpPr>
          <p:cNvPr id="69635" name="Text Box 4"/>
          <p:cNvSpPr txBox="1">
            <a:spLocks noChangeArrowheads="1"/>
          </p:cNvSpPr>
          <p:nvPr/>
        </p:nvSpPr>
        <p:spPr bwMode="auto">
          <a:xfrm>
            <a:off x="755650" y="2198688"/>
            <a:ext cx="7442200" cy="3308598"/>
          </a:xfrm>
          <a:prstGeom prst="rect">
            <a:avLst/>
          </a:prstGeom>
          <a:noFill/>
          <a:ln w="9525">
            <a:noFill/>
            <a:miter lim="800000"/>
            <a:headEnd/>
            <a:tailEnd/>
          </a:ln>
        </p:spPr>
        <p:txBody>
          <a:bodyPr>
            <a:spAutoFit/>
          </a:bodyPr>
          <a:lstStyle/>
          <a:p>
            <a:pPr marL="363538" indent="-363538" defTabSz="914400">
              <a:spcBef>
                <a:spcPct val="50000"/>
              </a:spcBef>
              <a:buClr>
                <a:schemeClr val="accent1"/>
              </a:buClr>
              <a:buFont typeface="Wingdings" pitchFamily="2" charset="2"/>
              <a:buChar char="§"/>
            </a:pPr>
            <a:r>
              <a:rPr lang="en-NZ" sz="2200" dirty="0">
                <a:solidFill>
                  <a:srgbClr val="000000"/>
                </a:solidFill>
                <a:latin typeface="Calibri" pitchFamily="34" charset="0"/>
                <a:cs typeface="Times New Roman" pitchFamily="18" charset="0"/>
              </a:rPr>
              <a:t>The set-up of an event within a host country impacts significantly on the collaborative processes of the organisations involved. </a:t>
            </a:r>
          </a:p>
          <a:p>
            <a:pPr marL="363538" indent="-363538" defTabSz="914400">
              <a:spcBef>
                <a:spcPct val="50000"/>
              </a:spcBef>
              <a:buClr>
                <a:schemeClr val="accent1"/>
              </a:buClr>
              <a:buFont typeface="Wingdings" pitchFamily="2" charset="2"/>
              <a:buChar char="§"/>
            </a:pPr>
            <a:r>
              <a:rPr lang="en-NZ" sz="2200" dirty="0">
                <a:solidFill>
                  <a:srgbClr val="000000"/>
                </a:solidFill>
                <a:latin typeface="Calibri" pitchFamily="34" charset="0"/>
                <a:cs typeface="Times New Roman" pitchFamily="18" charset="0"/>
              </a:rPr>
              <a:t>If future events use a similar set-up, more weak ties need to be integrated into the collaborative process (AKL network)</a:t>
            </a:r>
          </a:p>
          <a:p>
            <a:pPr marL="363538" indent="-363538" defTabSz="914400">
              <a:spcBef>
                <a:spcPct val="50000"/>
              </a:spcBef>
              <a:buClr>
                <a:schemeClr val="accent1"/>
              </a:buClr>
              <a:buFont typeface="Wingdings" pitchFamily="2" charset="2"/>
              <a:buChar char="§"/>
            </a:pPr>
            <a:r>
              <a:rPr lang="en-NZ" sz="2200" dirty="0">
                <a:solidFill>
                  <a:srgbClr val="000000"/>
                </a:solidFill>
                <a:latin typeface="Calibri" pitchFamily="34" charset="0"/>
                <a:cs typeface="Times New Roman" pitchFamily="18" charset="0"/>
              </a:rPr>
              <a:t>Collaboration among the regions also needs (RTO network) to be further promoted. </a:t>
            </a:r>
          </a:p>
          <a:p>
            <a:pPr marL="363538" indent="-363538" defTabSz="914400">
              <a:spcBef>
                <a:spcPct val="50000"/>
              </a:spcBef>
              <a:buClr>
                <a:schemeClr val="accent1"/>
              </a:buClr>
              <a:buFont typeface="Wingdings" pitchFamily="2" charset="2"/>
              <a:buChar char="§"/>
            </a:pPr>
            <a:endParaRPr lang="en-NZ" sz="2200" dirty="0">
              <a:solidFill>
                <a:srgbClr val="00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dirty="0">
                <a:solidFill>
                  <a:schemeClr val="accent1"/>
                </a:solidFill>
                <a:effectLst>
                  <a:outerShdw blurRad="38100" dist="38100" dir="2700000" algn="tl">
                    <a:srgbClr val="C0C0C0"/>
                  </a:outerShdw>
                </a:effectLst>
                <a:latin typeface="Calisto MT" pitchFamily="18" charset="0"/>
              </a:rPr>
              <a:t>Conclusion</a:t>
            </a:r>
          </a:p>
          <a:p>
            <a:pPr marL="639763" indent="-457200" algn="r" defTabSz="914400" eaLnBrk="0" hangingPunct="0">
              <a:lnSpc>
                <a:spcPts val="5000"/>
              </a:lnSpc>
              <a:defRPr/>
            </a:pPr>
            <a:endParaRPr lang="en-US" sz="4600" b="1" dirty="0">
              <a:solidFill>
                <a:schemeClr val="accent1"/>
              </a:solidFill>
              <a:effectLst>
                <a:outerShdw blurRad="38100" dist="38100" dir="2700000" algn="tl">
                  <a:srgbClr val="C0C0C0"/>
                </a:outerShdw>
              </a:effectLst>
              <a:latin typeface="Calisto MT" pitchFamily="18" charset="0"/>
            </a:endParaRP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757C3E44-9C0A-4AE8-9B41-D6352C5C54D2}" type="slidenum">
              <a:rPr lang="en-US">
                <a:solidFill>
                  <a:schemeClr val="accent1"/>
                </a:solidFill>
                <a:latin typeface="Calibri" pitchFamily="34" charset="0"/>
                <a:cs typeface="+mn-cs"/>
              </a:rPr>
              <a:pPr fontAlgn="auto">
                <a:spcBef>
                  <a:spcPts val="0"/>
                </a:spcBef>
                <a:spcAft>
                  <a:spcPts val="0"/>
                </a:spcAft>
                <a:defRPr/>
              </a:pPr>
              <a:t>24</a:t>
            </a:fld>
            <a:endParaRPr lang="en-US">
              <a:solidFill>
                <a:schemeClr val="accent1"/>
              </a:solidFill>
              <a:latin typeface="Calibri" pitchFamily="34" charset="0"/>
              <a:cs typeface="+mn-cs"/>
            </a:endParaRPr>
          </a:p>
        </p:txBody>
      </p:sp>
      <p:sp>
        <p:nvSpPr>
          <p:cNvPr id="71683" name="Text Box 4"/>
          <p:cNvSpPr txBox="1">
            <a:spLocks noChangeArrowheads="1"/>
          </p:cNvSpPr>
          <p:nvPr/>
        </p:nvSpPr>
        <p:spPr bwMode="auto">
          <a:xfrm>
            <a:off x="711200" y="2376488"/>
            <a:ext cx="7442200" cy="2800767"/>
          </a:xfrm>
          <a:prstGeom prst="rect">
            <a:avLst/>
          </a:prstGeom>
          <a:noFill/>
          <a:ln w="9525">
            <a:noFill/>
            <a:miter lim="800000"/>
            <a:headEnd/>
            <a:tailEnd/>
          </a:ln>
        </p:spPr>
        <p:txBody>
          <a:bodyPr>
            <a:spAutoFit/>
          </a:bodyPr>
          <a:lstStyle/>
          <a:p>
            <a:pPr marL="363538" indent="-363538" defTabSz="914400">
              <a:spcBef>
                <a:spcPct val="50000"/>
              </a:spcBef>
              <a:buClr>
                <a:schemeClr val="accent1"/>
              </a:buClr>
              <a:buFont typeface="Wingdings" pitchFamily="2" charset="2"/>
              <a:buChar char="§"/>
            </a:pPr>
            <a:r>
              <a:rPr lang="en-NZ" sz="2200" dirty="0">
                <a:solidFill>
                  <a:srgbClr val="000000"/>
                </a:solidFill>
                <a:latin typeface="Calibri" pitchFamily="34" charset="0"/>
                <a:cs typeface="Times New Roman" pitchFamily="18" charset="0"/>
              </a:rPr>
              <a:t>Previous research has confirmed that an increased level of collaboration also increases the sharing and transfer of valuable information and knowledge (</a:t>
            </a:r>
            <a:r>
              <a:rPr lang="en-NZ" sz="2200" dirty="0" err="1">
                <a:latin typeface="Calibri" pitchFamily="34" charset="0"/>
              </a:rPr>
              <a:t>Inkpen</a:t>
            </a:r>
            <a:r>
              <a:rPr lang="en-NZ" sz="2200" dirty="0">
                <a:latin typeface="Calibri" pitchFamily="34" charset="0"/>
              </a:rPr>
              <a:t>, </a:t>
            </a:r>
            <a:r>
              <a:rPr lang="en-NZ" sz="2200" dirty="0" smtClean="0">
                <a:latin typeface="Calibri" pitchFamily="34" charset="0"/>
              </a:rPr>
              <a:t>1996) </a:t>
            </a:r>
            <a:endParaRPr lang="en-NZ" sz="2200" dirty="0">
              <a:latin typeface="Calibri" pitchFamily="34" charset="0"/>
            </a:endParaRPr>
          </a:p>
          <a:p>
            <a:pPr marL="363538" indent="-363538" defTabSz="914400">
              <a:spcBef>
                <a:spcPct val="50000"/>
              </a:spcBef>
              <a:buClr>
                <a:schemeClr val="accent1"/>
              </a:buClr>
              <a:buFont typeface="Wingdings" pitchFamily="2" charset="2"/>
              <a:buChar char="§"/>
            </a:pPr>
            <a:r>
              <a:rPr lang="en-NZ" sz="2200" dirty="0">
                <a:solidFill>
                  <a:srgbClr val="000000"/>
                </a:solidFill>
                <a:latin typeface="Calibri" pitchFamily="34" charset="0"/>
                <a:cs typeface="Times New Roman" pitchFamily="18" charset="0"/>
              </a:rPr>
              <a:t>Further collaboration would enhance knowledge transfer processes among the organisations in both networks</a:t>
            </a:r>
          </a:p>
          <a:p>
            <a:pPr marL="363538" indent="-363538" defTabSz="914400">
              <a:spcBef>
                <a:spcPct val="50000"/>
              </a:spcBef>
              <a:buClr>
                <a:schemeClr val="accent1"/>
              </a:buClr>
              <a:buFont typeface="Wingdings" pitchFamily="2" charset="2"/>
              <a:buChar char="§"/>
            </a:pPr>
            <a:r>
              <a:rPr lang="en-NZ" sz="2200" dirty="0">
                <a:latin typeface="Calibri" pitchFamily="34" charset="0"/>
                <a:cs typeface="Times New Roman" pitchFamily="18" charset="0"/>
              </a:rPr>
              <a:t>It will help NZ to gain a competitive advantage over other international destinations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Final words</a:t>
            </a:r>
          </a:p>
          <a:p>
            <a:pPr marL="639763" indent="-457200" algn="r" defTabSz="914400" eaLnBrk="0" hangingPunct="0">
              <a:lnSpc>
                <a:spcPts val="5000"/>
              </a:lnSpc>
              <a:defRPr/>
            </a:pPr>
            <a:endParaRPr lang="en-US" sz="4600" b="1">
              <a:solidFill>
                <a:schemeClr val="accent1"/>
              </a:solidFill>
              <a:effectLst>
                <a:outerShdw blurRad="38100" dist="38100" dir="2700000" algn="tl">
                  <a:srgbClr val="C0C0C0"/>
                </a:outerShdw>
              </a:effectLst>
              <a:latin typeface="Calisto MT" pitchFamily="18" charset="0"/>
            </a:endParaRP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175CA793-AB56-4667-94CD-0403466C3678}" type="slidenum">
              <a:rPr lang="en-US">
                <a:solidFill>
                  <a:schemeClr val="accent1"/>
                </a:solidFill>
                <a:latin typeface="Calibri" pitchFamily="34" charset="0"/>
                <a:cs typeface="+mn-cs"/>
              </a:rPr>
              <a:pPr fontAlgn="auto">
                <a:spcBef>
                  <a:spcPts val="0"/>
                </a:spcBef>
                <a:spcAft>
                  <a:spcPts val="0"/>
                </a:spcAft>
                <a:defRPr/>
              </a:pPr>
              <a:t>25</a:t>
            </a:fld>
            <a:endParaRPr lang="en-US">
              <a:solidFill>
                <a:schemeClr val="accent1"/>
              </a:solidFill>
              <a:latin typeface="Calibri" pitchFamily="34" charset="0"/>
              <a:cs typeface="+mn-cs"/>
            </a:endParaRPr>
          </a:p>
        </p:txBody>
      </p:sp>
      <p:sp>
        <p:nvSpPr>
          <p:cNvPr id="73731" name="Text Box 4"/>
          <p:cNvSpPr txBox="1">
            <a:spLocks noChangeArrowheads="1"/>
          </p:cNvSpPr>
          <p:nvPr/>
        </p:nvSpPr>
        <p:spPr bwMode="auto">
          <a:xfrm>
            <a:off x="379413" y="3055607"/>
            <a:ext cx="8055194" cy="2862322"/>
          </a:xfrm>
          <a:prstGeom prst="rect">
            <a:avLst/>
          </a:prstGeom>
          <a:noFill/>
          <a:ln w="9525">
            <a:noFill/>
            <a:miter lim="800000"/>
            <a:headEnd/>
            <a:tailEnd/>
          </a:ln>
        </p:spPr>
        <p:txBody>
          <a:bodyPr wrap="square">
            <a:spAutoFit/>
          </a:bodyPr>
          <a:lstStyle/>
          <a:p>
            <a:pPr marL="363538" indent="-363538" defTabSz="914400">
              <a:spcBef>
                <a:spcPct val="50000"/>
              </a:spcBef>
              <a:buClr>
                <a:schemeClr val="accent1"/>
              </a:buClr>
              <a:buFont typeface="Wingdings" pitchFamily="2" charset="2"/>
              <a:buChar char="§"/>
            </a:pPr>
            <a:r>
              <a:rPr lang="en-NZ" sz="2000" dirty="0" smtClean="0">
                <a:latin typeface="Calibri" pitchFamily="34" charset="0"/>
              </a:rPr>
              <a:t>Mega-events </a:t>
            </a:r>
            <a:r>
              <a:rPr lang="en-NZ" sz="2000" dirty="0" smtClean="0">
                <a:latin typeface="Calibri" pitchFamily="34" charset="0"/>
              </a:rPr>
              <a:t>provide significant </a:t>
            </a:r>
            <a:r>
              <a:rPr lang="en-GB" sz="2000" i="1" dirty="0" smtClean="0">
                <a:latin typeface="Calibri" pitchFamily="34" charset="0"/>
              </a:rPr>
              <a:t>opportunities</a:t>
            </a:r>
            <a:r>
              <a:rPr lang="en-NZ" sz="2000" dirty="0" smtClean="0">
                <a:latin typeface="Calibri" pitchFamily="34" charset="0"/>
              </a:rPr>
              <a:t> to increase collaborative capacities, improve knowledge transfer and build a competitive advantage. </a:t>
            </a:r>
            <a:endParaRPr lang="en-NZ" sz="2000" dirty="0" smtClean="0">
              <a:latin typeface="Calibri" pitchFamily="34" charset="0"/>
            </a:endParaRPr>
          </a:p>
          <a:p>
            <a:pPr marL="363538" indent="-363538" defTabSz="914400">
              <a:spcBef>
                <a:spcPct val="50000"/>
              </a:spcBef>
              <a:buClr>
                <a:schemeClr val="accent1"/>
              </a:buClr>
              <a:buFont typeface="Wingdings" pitchFamily="2" charset="2"/>
              <a:buChar char="§"/>
            </a:pPr>
            <a:r>
              <a:rPr lang="en-NZ" sz="2000" dirty="0" smtClean="0">
                <a:latin typeface="Calibri" pitchFamily="34" charset="0"/>
              </a:rPr>
              <a:t>Tourism destination networks should </a:t>
            </a:r>
            <a:r>
              <a:rPr lang="en-NZ" sz="2000" dirty="0" smtClean="0">
                <a:latin typeface="Calibri" pitchFamily="34" charset="0"/>
              </a:rPr>
              <a:t>carefully </a:t>
            </a:r>
            <a:r>
              <a:rPr lang="en-NZ" sz="2000" dirty="0" smtClean="0">
                <a:latin typeface="Calibri" pitchFamily="34" charset="0"/>
              </a:rPr>
              <a:t>promote collaboration and strategically leverage the opportunities </a:t>
            </a:r>
            <a:r>
              <a:rPr lang="en-GB" sz="2000" dirty="0" smtClean="0">
                <a:latin typeface="Calibri" pitchFamily="34" charset="0"/>
              </a:rPr>
              <a:t>provided. </a:t>
            </a:r>
            <a:endParaRPr lang="en-NZ" sz="2000" dirty="0" smtClean="0">
              <a:latin typeface="Calibri" pitchFamily="34" charset="0"/>
            </a:endParaRPr>
          </a:p>
          <a:p>
            <a:pPr marL="363538" indent="-363538" defTabSz="914400">
              <a:spcBef>
                <a:spcPct val="50000"/>
              </a:spcBef>
              <a:buClr>
                <a:schemeClr val="accent1"/>
              </a:buClr>
              <a:buFont typeface="Wingdings" pitchFamily="2" charset="2"/>
              <a:buChar char="§"/>
            </a:pPr>
            <a:r>
              <a:rPr lang="en-NZ" sz="2000" dirty="0" smtClean="0">
                <a:latin typeface="Calibri" pitchFamily="34" charset="0"/>
              </a:rPr>
              <a:t>This study demonstrates that longer-term economic outcomes are available to host communities, not just through the direct expenditure of tourists or through destination branding. </a:t>
            </a:r>
            <a:endParaRPr lang="en-NZ" sz="2000" i="1" dirty="0">
              <a:solidFill>
                <a:srgbClr val="000000"/>
              </a:solidFill>
              <a:latin typeface="Calibri" pitchFamily="34" charset="0"/>
              <a:cs typeface="Times New Roman" pitchFamily="18" charset="0"/>
            </a:endParaRPr>
          </a:p>
        </p:txBody>
      </p:sp>
      <p:sp>
        <p:nvSpPr>
          <p:cNvPr id="5" name="TextBox 4"/>
          <p:cNvSpPr txBox="1"/>
          <p:nvPr/>
        </p:nvSpPr>
        <p:spPr>
          <a:xfrm>
            <a:off x="1598613" y="1578279"/>
            <a:ext cx="5553749" cy="1477328"/>
          </a:xfrm>
          <a:prstGeom prst="rect">
            <a:avLst/>
          </a:prstGeom>
          <a:noFill/>
        </p:spPr>
        <p:txBody>
          <a:bodyPr wrap="square" rtlCol="0">
            <a:spAutoFit/>
          </a:bodyPr>
          <a:lstStyle/>
          <a:p>
            <a:r>
              <a:rPr lang="en-NZ" i="1" dirty="0" smtClean="0">
                <a:latin typeface="Calibri" pitchFamily="34" charset="0"/>
              </a:rPr>
              <a:t>‘‘Mega events and the opportunities they present are merely the seed capital; what hosts do with that capital is the key to realizing sustainable longer-term legacies’’ (O’Brien, 2006, p. 258) </a:t>
            </a:r>
          </a:p>
          <a:p>
            <a:endParaRPr lang="en-NZ"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227138" y="1571625"/>
            <a:ext cx="7156450" cy="1236663"/>
          </a:xfrm>
          <a:prstGeom prst="rect">
            <a:avLst/>
          </a:prstGeom>
          <a:noFill/>
          <a:ln w="9525">
            <a:noFill/>
            <a:miter lim="800000"/>
            <a:headEnd/>
            <a:tailEnd/>
          </a:ln>
        </p:spPr>
        <p:txBody>
          <a:bodyPr/>
          <a:lstStyle/>
          <a:p>
            <a:pPr marL="639763" indent="-457200" algn="ct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THANK YOU</a:t>
            </a:r>
          </a:p>
          <a:p>
            <a:pPr marL="639763" indent="-457200" algn="ctr" defTabSz="914400" eaLnBrk="0" hangingPunct="0">
              <a:lnSpc>
                <a:spcPts val="5000"/>
              </a:lnSpc>
              <a:defRPr/>
            </a:pPr>
            <a:endParaRPr lang="en-US" sz="4600" b="1">
              <a:solidFill>
                <a:schemeClr val="accent1"/>
              </a:solidFill>
              <a:effectLst>
                <a:outerShdw blurRad="38100" dist="38100" dir="2700000" algn="tl">
                  <a:srgbClr val="C0C0C0"/>
                </a:outerShdw>
              </a:effectLst>
              <a:latin typeface="Calisto MT" pitchFamily="18" charset="0"/>
            </a:endParaRP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99750753-A19F-464F-A5C9-A4FAF4C77875}" type="slidenum">
              <a:rPr lang="en-US">
                <a:solidFill>
                  <a:schemeClr val="accent1"/>
                </a:solidFill>
                <a:latin typeface="Calibri" pitchFamily="34" charset="0"/>
                <a:cs typeface="+mn-cs"/>
              </a:rPr>
              <a:pPr fontAlgn="auto">
                <a:spcBef>
                  <a:spcPts val="0"/>
                </a:spcBef>
                <a:spcAft>
                  <a:spcPts val="0"/>
                </a:spcAft>
                <a:defRPr/>
              </a:pPr>
              <a:t>26</a:t>
            </a:fld>
            <a:endParaRPr lang="en-US">
              <a:solidFill>
                <a:schemeClr val="accent1"/>
              </a:solidFill>
              <a:latin typeface="Calibri" pitchFamily="34" charset="0"/>
              <a:cs typeface="+mn-cs"/>
            </a:endParaRPr>
          </a:p>
        </p:txBody>
      </p:sp>
      <p:pic>
        <p:nvPicPr>
          <p:cNvPr id="75779" name="Picture 8" descr="All_Blacks_Haka"/>
          <p:cNvPicPr>
            <a:picLocks noChangeAspect="1" noChangeArrowheads="1"/>
          </p:cNvPicPr>
          <p:nvPr/>
        </p:nvPicPr>
        <p:blipFill>
          <a:blip r:embed="rId3"/>
          <a:srcRect/>
          <a:stretch>
            <a:fillRect/>
          </a:stretch>
        </p:blipFill>
        <p:spPr bwMode="auto">
          <a:xfrm>
            <a:off x="1514475" y="3484563"/>
            <a:ext cx="6232525" cy="1908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227138" y="739036"/>
            <a:ext cx="7156450" cy="1236663"/>
          </a:xfrm>
          <a:prstGeom prst="rect">
            <a:avLst/>
          </a:prstGeom>
          <a:noFill/>
          <a:ln w="9525">
            <a:noFill/>
            <a:miter lim="800000"/>
            <a:headEnd/>
            <a:tailEnd/>
          </a:ln>
        </p:spPr>
        <p:txBody>
          <a:bodyPr/>
          <a:lstStyle/>
          <a:p>
            <a:pPr marL="639763" indent="-457200" algn="ctr" defTabSz="914400" eaLnBrk="0" hangingPunct="0">
              <a:lnSpc>
                <a:spcPts val="5000"/>
              </a:lnSpc>
              <a:defRPr/>
            </a:pPr>
            <a:r>
              <a:rPr lang="en-US" sz="4600" b="1" dirty="0" smtClean="0">
                <a:solidFill>
                  <a:schemeClr val="accent1"/>
                </a:solidFill>
                <a:effectLst>
                  <a:outerShdw blurRad="38100" dist="38100" dir="2700000" algn="tl">
                    <a:srgbClr val="C0C0C0"/>
                  </a:outerShdw>
                </a:effectLst>
                <a:latin typeface="Calisto MT" pitchFamily="18" charset="0"/>
              </a:rPr>
              <a:t>References</a:t>
            </a:r>
            <a:endParaRPr lang="en-US" sz="4600" b="1" dirty="0">
              <a:solidFill>
                <a:schemeClr val="accent1"/>
              </a:solidFill>
              <a:effectLst>
                <a:outerShdw blurRad="38100" dist="38100" dir="2700000" algn="tl">
                  <a:srgbClr val="C0C0C0"/>
                </a:outerShdw>
              </a:effectLst>
              <a:latin typeface="Calisto MT" pitchFamily="18" charset="0"/>
            </a:endParaRPr>
          </a:p>
          <a:p>
            <a:pPr marL="639763" indent="-457200" algn="ctr" defTabSz="914400" eaLnBrk="0" hangingPunct="0">
              <a:lnSpc>
                <a:spcPts val="5000"/>
              </a:lnSpc>
              <a:defRPr/>
            </a:pPr>
            <a:endParaRPr lang="en-US" sz="4600" b="1" dirty="0">
              <a:solidFill>
                <a:schemeClr val="accent1"/>
              </a:solidFill>
              <a:effectLst>
                <a:outerShdw blurRad="38100" dist="38100" dir="2700000" algn="tl">
                  <a:srgbClr val="C0C0C0"/>
                </a:outerShdw>
              </a:effectLst>
              <a:latin typeface="Calisto MT" pitchFamily="18" charset="0"/>
            </a:endParaRP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99750753-A19F-464F-A5C9-A4FAF4C77875}" type="slidenum">
              <a:rPr lang="en-US">
                <a:solidFill>
                  <a:schemeClr val="accent1"/>
                </a:solidFill>
                <a:latin typeface="Calibri" pitchFamily="34" charset="0"/>
                <a:cs typeface="+mn-cs"/>
              </a:rPr>
              <a:pPr fontAlgn="auto">
                <a:spcBef>
                  <a:spcPts val="0"/>
                </a:spcBef>
                <a:spcAft>
                  <a:spcPts val="0"/>
                </a:spcAft>
                <a:defRPr/>
              </a:pPr>
              <a:t>27</a:t>
            </a:fld>
            <a:endParaRPr lang="en-US">
              <a:solidFill>
                <a:schemeClr val="accent1"/>
              </a:solidFill>
              <a:latin typeface="Calibri" pitchFamily="34" charset="0"/>
              <a:cs typeface="+mn-cs"/>
            </a:endParaRPr>
          </a:p>
        </p:txBody>
      </p:sp>
      <p:sp>
        <p:nvSpPr>
          <p:cNvPr id="5" name="TextBox 4"/>
          <p:cNvSpPr txBox="1"/>
          <p:nvPr/>
        </p:nvSpPr>
        <p:spPr>
          <a:xfrm>
            <a:off x="538619" y="1590805"/>
            <a:ext cx="7669604" cy="5355312"/>
          </a:xfrm>
          <a:prstGeom prst="rect">
            <a:avLst/>
          </a:prstGeom>
          <a:noFill/>
        </p:spPr>
        <p:txBody>
          <a:bodyPr wrap="square" rtlCol="0">
            <a:spAutoFit/>
          </a:bodyPr>
          <a:lstStyle/>
          <a:p>
            <a:pPr marL="174625" indent="-174625"/>
            <a:r>
              <a:rPr lang="en-NZ" dirty="0" smtClean="0"/>
              <a:t>Barney, J. (1991). Firm resources and sustained competitive advantage. </a:t>
            </a:r>
            <a:r>
              <a:rPr lang="en-NZ" i="1" dirty="0" smtClean="0"/>
              <a:t>Journal of Management, 17</a:t>
            </a:r>
            <a:r>
              <a:rPr lang="en-NZ" dirty="0" smtClean="0"/>
              <a:t>(1), 99–120.</a:t>
            </a:r>
          </a:p>
          <a:p>
            <a:pPr marL="174625" indent="-174625"/>
            <a:r>
              <a:rPr lang="en-NZ" dirty="0" err="1" smtClean="0"/>
              <a:t>Beyerlein</a:t>
            </a:r>
            <a:r>
              <a:rPr lang="en-NZ" dirty="0" smtClean="0"/>
              <a:t>, M. M., Freedman, S., McGee, C., &amp; Moran, L. (2003a). </a:t>
            </a:r>
            <a:r>
              <a:rPr lang="en-NZ" i="1" dirty="0" smtClean="0"/>
              <a:t>Beyond teams: Building the collaborative organization</a:t>
            </a:r>
            <a:r>
              <a:rPr lang="en-NZ" dirty="0" smtClean="0"/>
              <a:t>. San Francisco, CA: </a:t>
            </a:r>
            <a:r>
              <a:rPr lang="en-NZ" dirty="0" err="1" smtClean="0"/>
              <a:t>Jossey</a:t>
            </a:r>
            <a:r>
              <a:rPr lang="en-NZ" dirty="0" smtClean="0"/>
              <a:t>-Bass/Pfeiffer.</a:t>
            </a:r>
          </a:p>
          <a:p>
            <a:pPr marL="174625" indent="-174625"/>
            <a:r>
              <a:rPr lang="en-NZ" dirty="0" err="1" smtClean="0"/>
              <a:t>García-Ramírez</a:t>
            </a:r>
            <a:r>
              <a:rPr lang="en-NZ" dirty="0" smtClean="0"/>
              <a:t>, M., </a:t>
            </a:r>
            <a:r>
              <a:rPr lang="en-NZ" dirty="0" err="1" smtClean="0"/>
              <a:t>Paloma</a:t>
            </a:r>
            <a:r>
              <a:rPr lang="en-NZ" dirty="0" smtClean="0"/>
              <a:t>, V., Suarez-</a:t>
            </a:r>
            <a:r>
              <a:rPr lang="en-NZ" dirty="0" err="1" smtClean="0"/>
              <a:t>Balcazar</a:t>
            </a:r>
            <a:r>
              <a:rPr lang="en-NZ" dirty="0" smtClean="0"/>
              <a:t>, Y., &amp; </a:t>
            </a:r>
            <a:r>
              <a:rPr lang="en-NZ" dirty="0" err="1" smtClean="0"/>
              <a:t>Balcazar</a:t>
            </a:r>
            <a:r>
              <a:rPr lang="en-NZ" dirty="0" smtClean="0"/>
              <a:t>, F. (2009). Building international collaborative capacity: Contributions of community psychologists to a European network. </a:t>
            </a:r>
            <a:r>
              <a:rPr lang="en-NZ" i="1" dirty="0" smtClean="0"/>
              <a:t>American Journal of Community Psychology, 44</a:t>
            </a:r>
            <a:r>
              <a:rPr lang="en-NZ" dirty="0" smtClean="0"/>
              <a:t>(1/2), 116–122.</a:t>
            </a:r>
          </a:p>
          <a:p>
            <a:pPr marL="174625" indent="-174625"/>
            <a:r>
              <a:rPr lang="en-NZ" dirty="0" err="1" smtClean="0"/>
              <a:t>Inkpen</a:t>
            </a:r>
            <a:r>
              <a:rPr lang="en-NZ" dirty="0" smtClean="0"/>
              <a:t>, A. C. (1996). Creating knowledge through collaboration. </a:t>
            </a:r>
            <a:r>
              <a:rPr lang="en-NZ" i="1" dirty="0" smtClean="0"/>
              <a:t>California Management Review, 31</a:t>
            </a:r>
            <a:r>
              <a:rPr lang="en-NZ" dirty="0" smtClean="0"/>
              <a:t>(1), 123–140.</a:t>
            </a:r>
          </a:p>
          <a:p>
            <a:pPr marL="174625" indent="-174625"/>
            <a:r>
              <a:rPr lang="en-NZ" dirty="0" smtClean="0"/>
              <a:t>Levin, D. Z., &amp; Cross, R. (2004). The strength of weak ties you can trust: The mediating role of trust in effective knowledge transfer. </a:t>
            </a:r>
            <a:r>
              <a:rPr lang="en-NZ" i="1" dirty="0" smtClean="0"/>
              <a:t>Management Science, 50</a:t>
            </a:r>
            <a:r>
              <a:rPr lang="en-NZ" dirty="0" smtClean="0"/>
              <a:t>(11), 1477–1490.</a:t>
            </a:r>
          </a:p>
          <a:p>
            <a:pPr marL="174625" indent="-174625"/>
            <a:r>
              <a:rPr lang="en-NZ" dirty="0" smtClean="0"/>
              <a:t>O'Brien, D. (2006). Strategic business leveraging and the Sydney 2000 Olympic Games. </a:t>
            </a:r>
            <a:r>
              <a:rPr lang="en-NZ" i="1" dirty="0" smtClean="0"/>
              <a:t>Annals of Tourism Research, 16</a:t>
            </a:r>
            <a:r>
              <a:rPr lang="en-NZ" dirty="0" smtClean="0"/>
              <a:t>(4), 309–329.</a:t>
            </a:r>
          </a:p>
          <a:p>
            <a:endParaRPr lang="en-NZ" dirty="0" smtClean="0"/>
          </a:p>
          <a:p>
            <a:endParaRPr lang="en-NZ" dirty="0" smtClean="0"/>
          </a:p>
          <a:p>
            <a:endParaRPr lang="en-N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5200" b="1">
                <a:solidFill>
                  <a:schemeClr val="accent1"/>
                </a:solidFill>
                <a:effectLst>
                  <a:outerShdw blurRad="38100" dist="38100" dir="2700000" algn="tl">
                    <a:srgbClr val="C0C0C0"/>
                  </a:outerShdw>
                </a:effectLst>
                <a:latin typeface="Calisto MT" pitchFamily="18" charset="0"/>
              </a:rPr>
              <a:t>Rationale</a:t>
            </a:r>
          </a:p>
          <a:p>
            <a:pPr marL="639763" indent="-457200" algn="r" defTabSz="914400" eaLnBrk="0" hangingPunct="0">
              <a:lnSpc>
                <a:spcPts val="5000"/>
              </a:lnSpc>
              <a:defRPr/>
            </a:pPr>
            <a:endParaRPr lang="en-US" sz="5200" b="1">
              <a:solidFill>
                <a:schemeClr val="accent1"/>
              </a:solidFill>
              <a:effectLst>
                <a:outerShdw blurRad="38100" dist="38100" dir="2700000" algn="tl">
                  <a:srgbClr val="C0C0C0"/>
                </a:outerShdw>
              </a:effectLst>
              <a:latin typeface="Calisto MT" pitchFamily="18" charset="0"/>
            </a:endParaRPr>
          </a:p>
        </p:txBody>
      </p:sp>
      <p:sp>
        <p:nvSpPr>
          <p:cNvPr id="2" name="Foliennummernplatzhalter 1"/>
          <p:cNvSpPr>
            <a:spLocks noGrp="1"/>
          </p:cNvSpPr>
          <p:nvPr>
            <p:ph type="sldNum" sz="quarter" idx="12"/>
          </p:nvPr>
        </p:nvSpPr>
        <p:spPr/>
        <p:txBody>
          <a:bodyPr/>
          <a:lstStyle/>
          <a:p>
            <a:pPr>
              <a:defRPr/>
            </a:pPr>
            <a:fld id="{5CC29CAA-AFA2-48F2-BE40-525D7E496A98}" type="slidenum">
              <a:rPr lang="en-US" smtClean="0"/>
              <a:pPr>
                <a:defRPr/>
              </a:pPr>
              <a:t>3</a:t>
            </a:fld>
            <a:endParaRPr lang="en-US"/>
          </a:p>
        </p:txBody>
      </p:sp>
      <p:sp>
        <p:nvSpPr>
          <p:cNvPr id="14339" name="TextBox 3"/>
          <p:cNvSpPr txBox="1">
            <a:spLocks noChangeArrowheads="1"/>
          </p:cNvSpPr>
          <p:nvPr/>
        </p:nvSpPr>
        <p:spPr bwMode="auto">
          <a:xfrm>
            <a:off x="630238" y="1922463"/>
            <a:ext cx="7724775" cy="3378200"/>
          </a:xfrm>
          <a:prstGeom prst="rect">
            <a:avLst/>
          </a:prstGeom>
          <a:noFill/>
          <a:ln w="9525">
            <a:noFill/>
            <a:miter lim="800000"/>
            <a:headEnd/>
            <a:tailEnd/>
          </a:ln>
        </p:spPr>
        <p:txBody>
          <a:bodyPr>
            <a:spAutoFit/>
          </a:bodyPr>
          <a:lstStyle/>
          <a:p>
            <a:pPr marL="363538" indent="-363538">
              <a:buClr>
                <a:srgbClr val="C00000"/>
              </a:buClr>
              <a:buFont typeface="Wingdings" pitchFamily="2" charset="2"/>
              <a:buChar char="§"/>
            </a:pPr>
            <a:r>
              <a:rPr lang="en-NZ" sz="2400">
                <a:latin typeface="Calibri" pitchFamily="34" charset="0"/>
              </a:rPr>
              <a:t>The number of event impact studies has steadily increased</a:t>
            </a:r>
          </a:p>
          <a:p>
            <a:pPr marL="363538" indent="-363538">
              <a:buClr>
                <a:srgbClr val="C00000"/>
              </a:buClr>
              <a:buFont typeface="Wingdings" pitchFamily="2" charset="2"/>
              <a:buChar char="§"/>
            </a:pPr>
            <a:r>
              <a:rPr lang="en-NZ" sz="2400">
                <a:latin typeface="Calibri" pitchFamily="34" charset="0"/>
              </a:rPr>
              <a:t>Most of them focus on economic factors</a:t>
            </a:r>
          </a:p>
          <a:p>
            <a:pPr marL="363538" indent="-363538">
              <a:buClr>
                <a:srgbClr val="C00000"/>
              </a:buClr>
              <a:buFont typeface="Wingdings" pitchFamily="2" charset="2"/>
              <a:buChar char="§"/>
            </a:pPr>
            <a:r>
              <a:rPr lang="en-NZ" sz="2400">
                <a:latin typeface="Calibri" pitchFamily="34" charset="0"/>
              </a:rPr>
              <a:t>The impact of events on interorganisational relationships and collaboration is rarely considered</a:t>
            </a:r>
          </a:p>
          <a:p>
            <a:pPr marL="363538" indent="-363538">
              <a:buClr>
                <a:srgbClr val="C00000"/>
              </a:buClr>
              <a:buFont typeface="Wingdings" pitchFamily="2" charset="2"/>
              <a:buChar char="§"/>
            </a:pPr>
            <a:r>
              <a:rPr lang="en-NZ" sz="2400">
                <a:latin typeface="Calibri" pitchFamily="34" charset="0"/>
              </a:rPr>
              <a:t>Collaboration appears essential for a successful mega-event</a:t>
            </a:r>
          </a:p>
          <a:p>
            <a:pPr marL="363538" indent="-363538">
              <a:buClr>
                <a:srgbClr val="C00000"/>
              </a:buClr>
              <a:buFont typeface="Wingdings" pitchFamily="2" charset="2"/>
              <a:buChar char="§"/>
            </a:pPr>
            <a:r>
              <a:rPr lang="en-NZ" sz="2400">
                <a:latin typeface="Calibri" pitchFamily="34" charset="0"/>
              </a:rPr>
              <a:t>Can the event in turn be used by organisations to increase their capacity to collaborate?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98613"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dirty="0">
                <a:solidFill>
                  <a:schemeClr val="accent1"/>
                </a:solidFill>
                <a:effectLst>
                  <a:outerShdw blurRad="38100" dist="38100" dir="2700000" algn="tl">
                    <a:srgbClr val="C0C0C0"/>
                  </a:outerShdw>
                </a:effectLst>
                <a:latin typeface="Calisto MT" pitchFamily="18" charset="0"/>
              </a:rPr>
              <a:t>Literature review</a:t>
            </a:r>
          </a:p>
          <a:p>
            <a:pPr marL="639763" indent="-457200" algn="r" defTabSz="914400" eaLnBrk="0" hangingPunct="0">
              <a:lnSpc>
                <a:spcPts val="5000"/>
              </a:lnSpc>
              <a:defRPr/>
            </a:pPr>
            <a:endParaRPr lang="en-US" sz="4600" b="1" dirty="0">
              <a:solidFill>
                <a:schemeClr val="accent1"/>
              </a:solidFill>
              <a:effectLst>
                <a:outerShdw blurRad="38100" dist="38100" dir="2700000" algn="tl">
                  <a:srgbClr val="C0C0C0"/>
                </a:outerShdw>
              </a:effectLst>
              <a:latin typeface="Calisto MT" pitchFamily="18" charset="0"/>
            </a:endParaRPr>
          </a:p>
        </p:txBody>
      </p:sp>
      <p:sp>
        <p:nvSpPr>
          <p:cNvPr id="2" name="Foliennummernplatzhalter 1"/>
          <p:cNvSpPr>
            <a:spLocks noGrp="1"/>
          </p:cNvSpPr>
          <p:nvPr>
            <p:ph type="sldNum" sz="quarter" idx="12"/>
          </p:nvPr>
        </p:nvSpPr>
        <p:spPr/>
        <p:txBody>
          <a:bodyPr/>
          <a:lstStyle/>
          <a:p>
            <a:pPr>
              <a:defRPr/>
            </a:pPr>
            <a:fld id="{396773D5-9D60-41FB-8C6E-7EF041AD45D1}" type="slidenum">
              <a:rPr lang="en-US" smtClean="0"/>
              <a:pPr>
                <a:defRPr/>
              </a:pPr>
              <a:t>4</a:t>
            </a:fld>
            <a:endParaRPr lang="en-US"/>
          </a:p>
        </p:txBody>
      </p:sp>
      <p:sp>
        <p:nvSpPr>
          <p:cNvPr id="16387" name="TextBox 3"/>
          <p:cNvSpPr txBox="1">
            <a:spLocks noChangeArrowheads="1"/>
          </p:cNvSpPr>
          <p:nvPr/>
        </p:nvSpPr>
        <p:spPr bwMode="auto">
          <a:xfrm>
            <a:off x="587375" y="3194137"/>
            <a:ext cx="7867693" cy="3139321"/>
          </a:xfrm>
          <a:prstGeom prst="rect">
            <a:avLst/>
          </a:prstGeom>
          <a:noFill/>
          <a:ln w="9525">
            <a:noFill/>
            <a:miter lim="800000"/>
            <a:headEnd/>
            <a:tailEnd/>
          </a:ln>
        </p:spPr>
        <p:txBody>
          <a:bodyPr wrap="square">
            <a:spAutoFit/>
          </a:bodyPr>
          <a:lstStyle/>
          <a:p>
            <a:pPr marL="363538" indent="-363538">
              <a:buClr>
                <a:srgbClr val="C00000"/>
              </a:buClr>
              <a:buFont typeface="Wingdings" pitchFamily="2" charset="2"/>
              <a:buChar char="§"/>
            </a:pPr>
            <a:r>
              <a:rPr lang="en-NZ" sz="2200" dirty="0" smtClean="0">
                <a:latin typeface="Calibri" pitchFamily="34" charset="0"/>
              </a:rPr>
              <a:t>Collaboration: large </a:t>
            </a:r>
            <a:r>
              <a:rPr lang="en-NZ" sz="2200" dirty="0">
                <a:latin typeface="Calibri" pitchFamily="34" charset="0"/>
              </a:rPr>
              <a:t>variety of terms with similar meanings, including coordination, cooperation, partnership, alliance and </a:t>
            </a:r>
            <a:r>
              <a:rPr lang="en-NZ" sz="2200" dirty="0" smtClean="0">
                <a:latin typeface="Calibri" pitchFamily="34" charset="0"/>
              </a:rPr>
              <a:t>JV. </a:t>
            </a:r>
            <a:endParaRPr lang="en-NZ" sz="2200" dirty="0">
              <a:latin typeface="Calibri" pitchFamily="34" charset="0"/>
            </a:endParaRPr>
          </a:p>
          <a:p>
            <a:pPr marL="363538" indent="-363538" algn="just">
              <a:buClr>
                <a:srgbClr val="C00000"/>
              </a:buClr>
              <a:buFont typeface="Wingdings" pitchFamily="2" charset="2"/>
              <a:buChar char="§"/>
            </a:pPr>
            <a:r>
              <a:rPr lang="en-NZ" sz="2200" dirty="0">
                <a:latin typeface="Calibri" pitchFamily="34" charset="0"/>
              </a:rPr>
              <a:t>The tourism environment is highly complex and fragmented; </a:t>
            </a:r>
            <a:r>
              <a:rPr lang="en-NZ" sz="2200" dirty="0" smtClean="0">
                <a:latin typeface="Calibri" pitchFamily="34" charset="0"/>
              </a:rPr>
              <a:t>partnerships </a:t>
            </a:r>
            <a:r>
              <a:rPr lang="en-NZ" sz="2200" dirty="0">
                <a:latin typeface="Calibri" pitchFamily="34" charset="0"/>
              </a:rPr>
              <a:t>and collaborations play a pivotal </a:t>
            </a:r>
            <a:r>
              <a:rPr lang="en-NZ" sz="2200" dirty="0" smtClean="0">
                <a:latin typeface="Calibri" pitchFamily="34" charset="0"/>
              </a:rPr>
              <a:t>role</a:t>
            </a:r>
          </a:p>
          <a:p>
            <a:pPr marL="363538" indent="-363538" algn="just">
              <a:buClr>
                <a:srgbClr val="C00000"/>
              </a:buClr>
              <a:buFont typeface="Wingdings" pitchFamily="2" charset="2"/>
              <a:buChar char="§"/>
            </a:pPr>
            <a:r>
              <a:rPr lang="en-NZ" sz="2200" dirty="0" smtClean="0">
                <a:latin typeface="Calibri" pitchFamily="34" charset="0"/>
              </a:rPr>
              <a:t>The collaborative network of relationships of an organisation is hard to imitate and substitute by competitors (Barney, 1991)</a:t>
            </a:r>
          </a:p>
          <a:p>
            <a:pPr marL="363538" indent="-363538" algn="just">
              <a:buClr>
                <a:srgbClr val="C00000"/>
              </a:buClr>
              <a:buFont typeface="Wingdings" pitchFamily="2" charset="2"/>
              <a:buChar char="§"/>
            </a:pPr>
            <a:r>
              <a:rPr lang="en-NZ" sz="2200" dirty="0" smtClean="0">
                <a:latin typeface="Calibri" pitchFamily="34" charset="0"/>
              </a:rPr>
              <a:t>“A key source of competitive advantage” (</a:t>
            </a:r>
            <a:r>
              <a:rPr lang="en-NZ" sz="2200" dirty="0" err="1" smtClean="0">
                <a:latin typeface="Calibri" pitchFamily="34" charset="0"/>
              </a:rPr>
              <a:t>Beyerlein</a:t>
            </a:r>
            <a:r>
              <a:rPr lang="en-NZ" sz="2200" dirty="0" smtClean="0">
                <a:latin typeface="Calibri" pitchFamily="34" charset="0"/>
              </a:rPr>
              <a:t> et al., 2003, p. 17). </a:t>
            </a:r>
          </a:p>
          <a:p>
            <a:pPr marL="363538" indent="-363538" algn="just">
              <a:buClr>
                <a:srgbClr val="C00000"/>
              </a:buClr>
            </a:pPr>
            <a:endParaRPr lang="en-NZ" sz="2200" dirty="0">
              <a:latin typeface="Calibri" pitchFamily="34" charset="0"/>
            </a:endParaRPr>
          </a:p>
        </p:txBody>
      </p:sp>
      <p:sp>
        <p:nvSpPr>
          <p:cNvPr id="6" name="Text Box 5"/>
          <p:cNvSpPr txBox="1">
            <a:spLocks noChangeArrowheads="1"/>
          </p:cNvSpPr>
          <p:nvPr/>
        </p:nvSpPr>
        <p:spPr bwMode="auto">
          <a:xfrm>
            <a:off x="1598613" y="1671638"/>
            <a:ext cx="6562725" cy="1311275"/>
          </a:xfrm>
          <a:prstGeom prst="rect">
            <a:avLst/>
          </a:prstGeom>
          <a:noFill/>
          <a:ln w="9525">
            <a:noFill/>
            <a:miter lim="800000"/>
            <a:headEnd/>
            <a:tailEnd/>
          </a:ln>
        </p:spPr>
        <p:txBody>
          <a:bodyPr>
            <a:spAutoFit/>
          </a:bodyPr>
          <a:lstStyle/>
          <a:p>
            <a:pPr algn="ctr">
              <a:buClr>
                <a:srgbClr val="C00000"/>
              </a:buClr>
              <a:buFont typeface="Wingdings" pitchFamily="2" charset="2"/>
              <a:buNone/>
            </a:pPr>
            <a:r>
              <a:rPr lang="en-NZ" sz="2000" i="1" dirty="0">
                <a:latin typeface="Calibri" pitchFamily="34" charset="0"/>
              </a:rPr>
              <a:t>Collaborative capacity (CC) refers to the “conditions needed for coalitions, partnerships, or networks to work together toward common goals in order to create sustainable … changes” (</a:t>
            </a:r>
            <a:r>
              <a:rPr lang="en-NZ" sz="2000" i="1" dirty="0" err="1">
                <a:latin typeface="Calibri" pitchFamily="34" charset="0"/>
              </a:rPr>
              <a:t>García-Ramírez</a:t>
            </a:r>
            <a:r>
              <a:rPr lang="en-NZ" sz="2000" i="1" dirty="0">
                <a:latin typeface="Calibri" pitchFamily="34" charset="0"/>
              </a:rPr>
              <a:t> et al., 2009, p. 116)</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077913" y="1052513"/>
            <a:ext cx="7602537" cy="869950"/>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Network analysis approach	</a:t>
            </a:r>
          </a:p>
        </p:txBody>
      </p:sp>
      <p:sp>
        <p:nvSpPr>
          <p:cNvPr id="2" name="Foliennummernplatzhalter 1"/>
          <p:cNvSpPr>
            <a:spLocks noGrp="1"/>
          </p:cNvSpPr>
          <p:nvPr>
            <p:ph type="sldNum" sz="quarter" idx="12"/>
          </p:nvPr>
        </p:nvSpPr>
        <p:spPr/>
        <p:txBody>
          <a:bodyPr/>
          <a:lstStyle/>
          <a:p>
            <a:pPr>
              <a:defRPr/>
            </a:pPr>
            <a:fld id="{658602A3-2DC0-4B1C-BCB0-91928261DF91}" type="slidenum">
              <a:rPr lang="en-US" smtClean="0"/>
              <a:pPr>
                <a:defRPr/>
              </a:pPr>
              <a:t>5</a:t>
            </a:fld>
            <a:endParaRPr lang="en-US"/>
          </a:p>
        </p:txBody>
      </p:sp>
      <p:sp>
        <p:nvSpPr>
          <p:cNvPr id="24579" name="TextBox 3"/>
          <p:cNvSpPr txBox="1">
            <a:spLocks noChangeArrowheads="1"/>
          </p:cNvSpPr>
          <p:nvPr/>
        </p:nvSpPr>
        <p:spPr bwMode="auto">
          <a:xfrm>
            <a:off x="912813" y="2376488"/>
            <a:ext cx="7329487" cy="2436812"/>
          </a:xfrm>
          <a:prstGeom prst="rect">
            <a:avLst/>
          </a:prstGeom>
          <a:noFill/>
          <a:ln w="9525">
            <a:noFill/>
            <a:miter lim="800000"/>
            <a:headEnd/>
            <a:tailEnd/>
          </a:ln>
        </p:spPr>
        <p:txBody>
          <a:bodyPr>
            <a:spAutoFit/>
          </a:bodyPr>
          <a:lstStyle/>
          <a:p>
            <a:pPr marL="363538" indent="-363538">
              <a:buClr>
                <a:srgbClr val="C00000"/>
              </a:buClr>
              <a:buFont typeface="Wingdings" pitchFamily="2" charset="2"/>
              <a:buChar char="§"/>
            </a:pPr>
            <a:r>
              <a:rPr lang="en-NZ" sz="2200">
                <a:latin typeface="Calibri" pitchFamily="34" charset="0"/>
              </a:rPr>
              <a:t>Ego-centric network analysis, focal organisation: Tourism Auckland (TA)</a:t>
            </a:r>
          </a:p>
          <a:p>
            <a:pPr marL="363538" indent="-363538">
              <a:buClr>
                <a:srgbClr val="C00000"/>
              </a:buClr>
              <a:buFont typeface="Wingdings" pitchFamily="2" charset="2"/>
              <a:buChar char="§"/>
            </a:pPr>
            <a:r>
              <a:rPr lang="en-NZ" sz="2200">
                <a:latin typeface="Calibri" pitchFamily="34" charset="0"/>
              </a:rPr>
              <a:t>The study compares the impact of RWC 2011 on collaboration of TA’s strong and weak ties.</a:t>
            </a:r>
          </a:p>
          <a:p>
            <a:pPr marL="363538" indent="-363538">
              <a:buClr>
                <a:srgbClr val="C00000"/>
              </a:buClr>
              <a:buFont typeface="Wingdings" pitchFamily="2" charset="2"/>
              <a:buChar char="§"/>
            </a:pPr>
            <a:r>
              <a:rPr lang="en-NZ" sz="2200">
                <a:latin typeface="Calibri" pitchFamily="34" charset="0"/>
              </a:rPr>
              <a:t>Tie strength refers to the closeness and interaction frequency of a relationship between two organisations (Levin &amp; Cross, 2004).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2454275" y="685800"/>
            <a:ext cx="6145213" cy="930275"/>
          </a:xfrm>
          <a:prstGeom prst="rect">
            <a:avLst/>
          </a:prstGeom>
          <a:noFill/>
          <a:ln w="9525">
            <a:noFill/>
            <a:miter lim="800000"/>
            <a:headEnd/>
            <a:tailEnd/>
          </a:ln>
        </p:spPr>
        <p:txBody>
          <a:bodyPr/>
          <a:lstStyle/>
          <a:p>
            <a:pPr marL="639763" indent="-457200" algn="r" defTabSz="914400" eaLnBrk="0" hangingPunct="0">
              <a:lnSpc>
                <a:spcPts val="5000"/>
              </a:lnSpc>
              <a:defRPr/>
            </a:pPr>
            <a:r>
              <a:rPr lang="en-US" sz="4800" b="1">
                <a:solidFill>
                  <a:schemeClr val="accent1"/>
                </a:solidFill>
                <a:effectLst>
                  <a:outerShdw blurRad="38100" dist="38100" dir="2700000" algn="tl">
                    <a:srgbClr val="C0C0C0"/>
                  </a:outerShdw>
                </a:effectLst>
                <a:latin typeface="Calisto MT" pitchFamily="18" charset="0"/>
              </a:rPr>
              <a:t>TA and its networks	</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CD42D99E-33CF-4ACD-9B29-21FF9112DEEF}" type="slidenum">
              <a:rPr lang="en-US">
                <a:solidFill>
                  <a:schemeClr val="accent1"/>
                </a:solidFill>
                <a:latin typeface="Calibri" pitchFamily="34" charset="0"/>
                <a:cs typeface="+mn-cs"/>
              </a:rPr>
              <a:pPr fontAlgn="auto">
                <a:spcBef>
                  <a:spcPts val="0"/>
                </a:spcBef>
                <a:spcAft>
                  <a:spcPts val="0"/>
                </a:spcAft>
                <a:defRPr/>
              </a:pPr>
              <a:t>6</a:t>
            </a:fld>
            <a:endParaRPr lang="en-US">
              <a:solidFill>
                <a:schemeClr val="accent1"/>
              </a:solidFill>
              <a:latin typeface="Calibri" pitchFamily="34" charset="0"/>
              <a:cs typeface="+mn-cs"/>
            </a:endParaRPr>
          </a:p>
        </p:txBody>
      </p:sp>
      <p:sp>
        <p:nvSpPr>
          <p:cNvPr id="26627" name="TextBox 3"/>
          <p:cNvSpPr txBox="1">
            <a:spLocks noChangeArrowheads="1"/>
          </p:cNvSpPr>
          <p:nvPr/>
        </p:nvSpPr>
        <p:spPr bwMode="auto">
          <a:xfrm>
            <a:off x="587375" y="1922463"/>
            <a:ext cx="7573963" cy="762000"/>
          </a:xfrm>
          <a:prstGeom prst="rect">
            <a:avLst/>
          </a:prstGeom>
          <a:noFill/>
          <a:ln w="9525">
            <a:noFill/>
            <a:miter lim="800000"/>
            <a:headEnd/>
            <a:tailEnd/>
          </a:ln>
        </p:spPr>
        <p:txBody>
          <a:bodyPr>
            <a:spAutoFit/>
          </a:bodyPr>
          <a:lstStyle/>
          <a:p>
            <a:pPr marL="363538" indent="-363538">
              <a:buClr>
                <a:srgbClr val="C00000"/>
              </a:buClr>
              <a:buFont typeface="Wingdings" pitchFamily="2" charset="2"/>
              <a:buChar char="§"/>
            </a:pPr>
            <a:r>
              <a:rPr lang="en-NZ" sz="2200">
                <a:latin typeface="Calibri" pitchFamily="34" charset="0"/>
              </a:rPr>
              <a:t>Embedded, multiple case study with two cases and each network representing a case</a:t>
            </a:r>
            <a:r>
              <a:rPr lang="de-DE" sz="2200">
                <a:latin typeface="Calibri" pitchFamily="34" charset="0"/>
              </a:rPr>
              <a:t> </a:t>
            </a:r>
            <a:endParaRPr lang="en-NZ" sz="2200">
              <a:latin typeface="Calibri" pitchFamily="34" charset="0"/>
            </a:endParaRPr>
          </a:p>
        </p:txBody>
      </p:sp>
      <p:pic>
        <p:nvPicPr>
          <p:cNvPr id="26628" name="Picture 2"/>
          <p:cNvPicPr>
            <a:picLocks noChangeAspect="1" noChangeArrowheads="1"/>
          </p:cNvPicPr>
          <p:nvPr/>
        </p:nvPicPr>
        <p:blipFill>
          <a:blip r:embed="rId3"/>
          <a:srcRect/>
          <a:stretch>
            <a:fillRect/>
          </a:stretch>
        </p:blipFill>
        <p:spPr bwMode="auto">
          <a:xfrm>
            <a:off x="1747838" y="2957513"/>
            <a:ext cx="6110287" cy="315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824038"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dirty="0">
                <a:solidFill>
                  <a:schemeClr val="accent1"/>
                </a:solidFill>
                <a:effectLst>
                  <a:outerShdw blurRad="38100" dist="38100" dir="2700000" algn="tl">
                    <a:srgbClr val="C0C0C0"/>
                  </a:outerShdw>
                </a:effectLst>
                <a:latin typeface="Calisto MT" pitchFamily="18" charset="0"/>
              </a:rPr>
              <a:t>Research questions	</a:t>
            </a:r>
          </a:p>
        </p:txBody>
      </p:sp>
      <p:sp>
        <p:nvSpPr>
          <p:cNvPr id="2" name="Foliennummernplatzhalter 1"/>
          <p:cNvSpPr>
            <a:spLocks noGrp="1"/>
          </p:cNvSpPr>
          <p:nvPr>
            <p:ph type="sldNum" sz="quarter" idx="12"/>
          </p:nvPr>
        </p:nvSpPr>
        <p:spPr/>
        <p:txBody>
          <a:bodyPr/>
          <a:lstStyle/>
          <a:p>
            <a:pPr>
              <a:defRPr/>
            </a:pPr>
            <a:fld id="{6BB46184-602E-4A17-B1E7-AADF01A86257}" type="slidenum">
              <a:rPr lang="en-US" smtClean="0"/>
              <a:pPr>
                <a:defRPr/>
              </a:pPr>
              <a:t>7</a:t>
            </a:fld>
            <a:endParaRPr lang="en-US"/>
          </a:p>
        </p:txBody>
      </p:sp>
      <p:sp>
        <p:nvSpPr>
          <p:cNvPr id="30723" name="TextBox 3"/>
          <p:cNvSpPr txBox="1">
            <a:spLocks noChangeArrowheads="1"/>
          </p:cNvSpPr>
          <p:nvPr/>
        </p:nvSpPr>
        <p:spPr bwMode="auto">
          <a:xfrm>
            <a:off x="912813" y="2455863"/>
            <a:ext cx="7265987" cy="2647950"/>
          </a:xfrm>
          <a:prstGeom prst="rect">
            <a:avLst/>
          </a:prstGeom>
          <a:noFill/>
          <a:ln w="9525">
            <a:noFill/>
            <a:miter lim="800000"/>
            <a:headEnd/>
            <a:tailEnd/>
          </a:ln>
        </p:spPr>
        <p:txBody>
          <a:bodyPr>
            <a:spAutoFit/>
          </a:bodyPr>
          <a:lstStyle/>
          <a:p>
            <a:r>
              <a:rPr lang="en-NZ" sz="2400">
                <a:solidFill>
                  <a:srgbClr val="C00000"/>
                </a:solidFill>
                <a:latin typeface="Calibri" pitchFamily="34" charset="0"/>
              </a:rPr>
              <a:t>RQ 1: </a:t>
            </a:r>
            <a:r>
              <a:rPr lang="en-NZ" sz="2400">
                <a:latin typeface="Calibri" pitchFamily="34" charset="0"/>
              </a:rPr>
              <a:t>How did the organisations in the two networks collaborate in the RWC 2011 context, and what role did collaboration play?</a:t>
            </a:r>
          </a:p>
          <a:p>
            <a:endParaRPr lang="en-NZ" sz="2400">
              <a:latin typeface="Calibri" pitchFamily="34" charset="0"/>
            </a:endParaRPr>
          </a:p>
          <a:p>
            <a:r>
              <a:rPr lang="en-NZ" sz="2400">
                <a:solidFill>
                  <a:srgbClr val="C00000"/>
                </a:solidFill>
                <a:latin typeface="Calibri" pitchFamily="34" charset="0"/>
              </a:rPr>
              <a:t>RQ 2: </a:t>
            </a:r>
            <a:r>
              <a:rPr lang="en-NZ" sz="2400">
                <a:latin typeface="Calibri" pitchFamily="34" charset="0"/>
              </a:rPr>
              <a:t>How has RWC 2011 contributed towards an increased collaborative capacity of the two networks and their organisations?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824038"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dirty="0">
                <a:solidFill>
                  <a:schemeClr val="accent1"/>
                </a:solidFill>
                <a:effectLst>
                  <a:outerShdw blurRad="38100" dist="38100" dir="2700000" algn="tl">
                    <a:srgbClr val="C0C0C0"/>
                  </a:outerShdw>
                </a:effectLst>
                <a:latin typeface="Calisto MT" pitchFamily="18" charset="0"/>
              </a:rPr>
              <a:t>Methods	</a:t>
            </a:r>
          </a:p>
        </p:txBody>
      </p:sp>
      <p:sp>
        <p:nvSpPr>
          <p:cNvPr id="2" name="Foliennummernplatzhalter 1"/>
          <p:cNvSpPr>
            <a:spLocks noGrp="1"/>
          </p:cNvSpPr>
          <p:nvPr>
            <p:ph type="sldNum" sz="quarter" idx="12"/>
          </p:nvPr>
        </p:nvSpPr>
        <p:spPr/>
        <p:txBody>
          <a:bodyPr/>
          <a:lstStyle/>
          <a:p>
            <a:pPr>
              <a:defRPr/>
            </a:pPr>
            <a:fld id="{E7470A7E-76F5-40C5-A8F4-4BB5DA65737C}" type="slidenum">
              <a:rPr lang="en-US" smtClean="0"/>
              <a:pPr>
                <a:defRPr/>
              </a:pPr>
              <a:t>8</a:t>
            </a:fld>
            <a:endParaRPr lang="en-US"/>
          </a:p>
        </p:txBody>
      </p:sp>
      <p:sp>
        <p:nvSpPr>
          <p:cNvPr id="32771" name="TextBox 3"/>
          <p:cNvSpPr txBox="1">
            <a:spLocks noChangeArrowheads="1"/>
          </p:cNvSpPr>
          <p:nvPr/>
        </p:nvSpPr>
        <p:spPr bwMode="auto">
          <a:xfrm>
            <a:off x="725488" y="2122488"/>
            <a:ext cx="7573962" cy="2308324"/>
          </a:xfrm>
          <a:prstGeom prst="rect">
            <a:avLst/>
          </a:prstGeom>
          <a:noFill/>
          <a:ln w="9525">
            <a:noFill/>
            <a:miter lim="800000"/>
            <a:headEnd/>
            <a:tailEnd/>
          </a:ln>
        </p:spPr>
        <p:txBody>
          <a:bodyPr>
            <a:spAutoFit/>
          </a:bodyPr>
          <a:lstStyle/>
          <a:p>
            <a:pPr marL="363538" indent="-363538">
              <a:buClr>
                <a:srgbClr val="C00000"/>
              </a:buClr>
              <a:buFont typeface="Wingdings" pitchFamily="2" charset="2"/>
              <a:buChar char="§"/>
            </a:pPr>
            <a:r>
              <a:rPr lang="en-NZ" sz="2400" dirty="0">
                <a:latin typeface="Calibri" pitchFamily="34" charset="0"/>
              </a:rPr>
              <a:t>Semi-structured interviews with </a:t>
            </a:r>
            <a:r>
              <a:rPr lang="en-NZ" sz="2400" dirty="0" smtClean="0">
                <a:latin typeface="Calibri" pitchFamily="34" charset="0"/>
              </a:rPr>
              <a:t>35 </a:t>
            </a:r>
            <a:r>
              <a:rPr lang="en-NZ" sz="2400" dirty="0">
                <a:latin typeface="Calibri" pitchFamily="34" charset="0"/>
              </a:rPr>
              <a:t>participants (both pre- and post-event)</a:t>
            </a:r>
          </a:p>
          <a:p>
            <a:pPr marL="363538" indent="-363538">
              <a:buClr>
                <a:srgbClr val="C00000"/>
              </a:buClr>
              <a:buFont typeface="Wingdings" pitchFamily="2" charset="2"/>
              <a:buChar char="§"/>
            </a:pPr>
            <a:r>
              <a:rPr lang="en-NZ" sz="2400" dirty="0">
                <a:latin typeface="Calibri" pitchFamily="34" charset="0"/>
              </a:rPr>
              <a:t>Formal online survey (post-event)</a:t>
            </a:r>
          </a:p>
          <a:p>
            <a:pPr marL="363538" indent="-363538">
              <a:buClr>
                <a:srgbClr val="C00000"/>
              </a:buClr>
              <a:buFont typeface="Wingdings" pitchFamily="2" charset="2"/>
              <a:buChar char="§"/>
            </a:pPr>
            <a:r>
              <a:rPr lang="en-NZ" sz="2400" dirty="0">
                <a:latin typeface="Calibri" pitchFamily="34" charset="0"/>
              </a:rPr>
              <a:t>Documentation review (e.g. reports, internal </a:t>
            </a:r>
            <a:r>
              <a:rPr lang="en-NZ" sz="2400" dirty="0" smtClean="0">
                <a:latin typeface="Calibri" pitchFamily="34" charset="0"/>
              </a:rPr>
              <a:t>records, </a:t>
            </a:r>
            <a:r>
              <a:rPr lang="en-NZ" sz="2400" dirty="0">
                <a:latin typeface="Calibri" pitchFamily="34" charset="0"/>
              </a:rPr>
              <a:t>formal </a:t>
            </a:r>
            <a:r>
              <a:rPr lang="en-NZ" sz="2400" dirty="0" smtClean="0">
                <a:latin typeface="Calibri" pitchFamily="34" charset="0"/>
              </a:rPr>
              <a:t>studies, </a:t>
            </a:r>
            <a:r>
              <a:rPr lang="en-NZ" sz="2400" dirty="0">
                <a:latin typeface="Calibri" pitchFamily="34" charset="0"/>
              </a:rPr>
              <a:t>agendas and minutes of meetings, bid </a:t>
            </a:r>
            <a:r>
              <a:rPr lang="en-NZ" sz="2400" dirty="0" smtClean="0">
                <a:latin typeface="Calibri" pitchFamily="34" charset="0"/>
              </a:rPr>
              <a:t>documents,…)</a:t>
            </a:r>
            <a:endParaRPr lang="en-NZ" sz="2400" dirty="0">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Title 1"/>
          <p:cNvSpPr>
            <a:spLocks/>
          </p:cNvSpPr>
          <p:nvPr/>
        </p:nvSpPr>
        <p:spPr bwMode="auto">
          <a:xfrm>
            <a:off x="1570038" y="685800"/>
            <a:ext cx="7156450" cy="1236663"/>
          </a:xfrm>
          <a:prstGeom prst="rect">
            <a:avLst/>
          </a:prstGeom>
          <a:noFill/>
          <a:ln w="9525">
            <a:noFill/>
            <a:miter lim="800000"/>
            <a:headEnd/>
            <a:tailEnd/>
          </a:ln>
        </p:spPr>
        <p:txBody>
          <a:bodyPr/>
          <a:lstStyle/>
          <a:p>
            <a:pPr marL="639763" indent="-457200" algn="r" defTabSz="914400" eaLnBrk="0" hangingPunct="0">
              <a:lnSpc>
                <a:spcPts val="5000"/>
              </a:lnSpc>
              <a:defRPr/>
            </a:pPr>
            <a:r>
              <a:rPr lang="en-US" sz="4600" b="1">
                <a:solidFill>
                  <a:schemeClr val="accent1"/>
                </a:solidFill>
                <a:effectLst>
                  <a:outerShdw blurRad="38100" dist="38100" dir="2700000" algn="tl">
                    <a:srgbClr val="C0C0C0"/>
                  </a:outerShdw>
                </a:effectLst>
                <a:latin typeface="Calisto MT" pitchFamily="18" charset="0"/>
              </a:rPr>
              <a:t>Findings</a:t>
            </a:r>
          </a:p>
        </p:txBody>
      </p:sp>
      <p:sp>
        <p:nvSpPr>
          <p:cNvPr id="2" name="Foliennummernplatzhalter 1"/>
          <p:cNvSpPr txBox="1">
            <a:spLocks noGrp="1"/>
          </p:cNvSpPr>
          <p:nvPr/>
        </p:nvSpPr>
        <p:spPr>
          <a:xfrm>
            <a:off x="379413" y="6149975"/>
            <a:ext cx="533400" cy="365125"/>
          </a:xfrm>
          <a:prstGeom prst="rect">
            <a:avLst/>
          </a:prstGeom>
          <a:noFill/>
        </p:spPr>
        <p:txBody>
          <a:bodyPr tIns="91440" bIns="91440" anchor="ctr"/>
          <a:lstStyle/>
          <a:p>
            <a:pPr fontAlgn="auto">
              <a:spcBef>
                <a:spcPts val="0"/>
              </a:spcBef>
              <a:spcAft>
                <a:spcPts val="0"/>
              </a:spcAft>
              <a:defRPr/>
            </a:pPr>
            <a:fld id="{EF01D8B9-3C08-4BC8-9F7E-C32954584CB1}" type="slidenum">
              <a:rPr lang="en-US">
                <a:solidFill>
                  <a:schemeClr val="accent1"/>
                </a:solidFill>
                <a:latin typeface="Calibri" pitchFamily="34" charset="0"/>
                <a:cs typeface="+mn-cs"/>
              </a:rPr>
              <a:pPr fontAlgn="auto">
                <a:spcBef>
                  <a:spcPts val="0"/>
                </a:spcBef>
                <a:spcAft>
                  <a:spcPts val="0"/>
                </a:spcAft>
                <a:defRPr/>
              </a:pPr>
              <a:t>9</a:t>
            </a:fld>
            <a:endParaRPr lang="en-US">
              <a:solidFill>
                <a:schemeClr val="accent1"/>
              </a:solidFill>
              <a:latin typeface="Calibri" pitchFamily="34" charset="0"/>
              <a:cs typeface="+mn-cs"/>
            </a:endParaRPr>
          </a:p>
        </p:txBody>
      </p:sp>
      <p:sp>
        <p:nvSpPr>
          <p:cNvPr id="34819" name="TextBox 3"/>
          <p:cNvSpPr txBox="1">
            <a:spLocks noChangeArrowheads="1"/>
          </p:cNvSpPr>
          <p:nvPr/>
        </p:nvSpPr>
        <p:spPr bwMode="auto">
          <a:xfrm>
            <a:off x="912813" y="2730500"/>
            <a:ext cx="7265987" cy="1552575"/>
          </a:xfrm>
          <a:prstGeom prst="rect">
            <a:avLst/>
          </a:prstGeom>
          <a:noFill/>
          <a:ln w="9525">
            <a:noFill/>
            <a:miter lim="800000"/>
            <a:headEnd/>
            <a:tailEnd/>
          </a:ln>
        </p:spPr>
        <p:txBody>
          <a:bodyPr>
            <a:spAutoFit/>
          </a:bodyPr>
          <a:lstStyle/>
          <a:p>
            <a:r>
              <a:rPr lang="en-NZ" sz="2400">
                <a:solidFill>
                  <a:srgbClr val="C00000"/>
                </a:solidFill>
                <a:latin typeface="Calibri" pitchFamily="34" charset="0"/>
              </a:rPr>
              <a:t>RQ 1: </a:t>
            </a:r>
            <a:r>
              <a:rPr lang="en-NZ" sz="2400">
                <a:latin typeface="Calibri" pitchFamily="34" charset="0"/>
              </a:rPr>
              <a:t>How did the organisations in the two networks collaborate in the RWC 2011 context, and what role did collaboration play?</a:t>
            </a:r>
          </a:p>
          <a:p>
            <a:endParaRPr lang="en-NZ" sz="2400">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odex">
  <a:themeElements>
    <a:clrScheme name="Codex">
      <a:dk1>
        <a:sysClr val="windowText" lastClr="000000"/>
      </a:dk1>
      <a:lt1>
        <a:sysClr val="window" lastClr="FFFFFF"/>
      </a:lt1>
      <a:dk2>
        <a:srgbClr val="59564B"/>
      </a:dk2>
      <a:lt2>
        <a:srgbClr val="DFDAC7"/>
      </a:lt2>
      <a:accent1>
        <a:srgbClr val="990000"/>
      </a:accent1>
      <a:accent2>
        <a:srgbClr val="EFAB16"/>
      </a:accent2>
      <a:accent3>
        <a:srgbClr val="78AC35"/>
      </a:accent3>
      <a:accent4>
        <a:srgbClr val="35ACA2"/>
      </a:accent4>
      <a:accent5>
        <a:srgbClr val="4083CF"/>
      </a:accent5>
      <a:accent6>
        <a:srgbClr val="0D335E"/>
      </a:accent6>
      <a:hlink>
        <a:srgbClr val="EF8E1C"/>
      </a:hlink>
      <a:folHlink>
        <a:srgbClr val="FEC60B"/>
      </a:folHlink>
    </a:clrScheme>
    <a:fontScheme name="Codex">
      <a:majorFont>
        <a:latin typeface=""/>
        <a:ea typeface=""/>
        <a:cs typeface=""/>
      </a:majorFont>
      <a:minorFont>
        <a:latin typeface=""/>
        <a:ea typeface=""/>
        <a:cs typeface=""/>
      </a:minorFont>
    </a:fontScheme>
    <a:fmtScheme name="Codex">
      <a:fillStyleLst>
        <a:solidFill>
          <a:schemeClr val="phClr"/>
        </a:solidFill>
        <a:gradFill rotWithShape="1">
          <a:gsLst>
            <a:gs pos="0">
              <a:schemeClr val="phClr">
                <a:tint val="100000"/>
                <a:shade val="60000"/>
                <a:satMod val="135000"/>
              </a:schemeClr>
            </a:gs>
            <a:gs pos="100000">
              <a:schemeClr val="phClr">
                <a:tint val="100000"/>
                <a:shade val="94000"/>
                <a:satMod val="135000"/>
              </a:schemeClr>
            </a:gs>
          </a:gsLst>
          <a:lin ang="16200000" scaled="1"/>
        </a:gradFill>
        <a:gradFill rotWithShape="1">
          <a:gsLst>
            <a:gs pos="0">
              <a:schemeClr val="phClr">
                <a:shade val="51000"/>
                <a:alpha val="90000"/>
                <a:satMod val="115000"/>
              </a:schemeClr>
            </a:gs>
            <a:gs pos="100000">
              <a:schemeClr val="phClr">
                <a:shade val="94000"/>
                <a:alpha val="90000"/>
                <a:satMod val="135000"/>
              </a:schemeClr>
            </a:gs>
          </a:gsLst>
          <a:lin ang="5400000" scaled="1"/>
        </a:gradFill>
      </a:fillStyleLst>
      <a:lnStyleLst>
        <a:ln w="15875" cap="flat" cmpd="sng" algn="ctr">
          <a:solidFill>
            <a:schemeClr val="phClr">
              <a:shade val="95000"/>
              <a:satMod val="105000"/>
            </a:schemeClr>
          </a:solidFill>
          <a:prstDash val="solid"/>
        </a:ln>
        <a:ln w="34925" cap="flat" cmpd="sng" algn="ctr">
          <a:solidFill>
            <a:schemeClr val="phClr"/>
          </a:solidFill>
          <a:prstDash val="solid"/>
        </a:ln>
        <a:ln w="34925" cap="flat" cmpd="sng" algn="ctr">
          <a:solidFill>
            <a:schemeClr val="phClr"/>
          </a:solidFill>
          <a:prstDash val="solid"/>
        </a:ln>
      </a:lnStyleLst>
      <a:effectStyleLst>
        <a:effectStyle>
          <a:effectLst/>
        </a:effectStyle>
        <a:effectStyle>
          <a:effectLst/>
        </a:effectStyle>
        <a:effectStyle>
          <a:effectLst>
            <a:outerShdw blurRad="50800" dist="12700" dir="5400000" rotWithShape="0">
              <a:srgbClr val="525252">
                <a:alpha val="85000"/>
              </a:srgbClr>
            </a:outerShdw>
          </a:effectLst>
          <a:scene3d>
            <a:camera prst="orthographicFront">
              <a:rot lat="0" lon="0" rev="0"/>
            </a:camera>
            <a:lightRig rig="sunrise" dir="t">
              <a:rot lat="0" lon="0" rev="6000000"/>
            </a:lightRig>
          </a:scene3d>
          <a:sp3d prstMaterial="matte">
            <a:bevelT w="50800" h="4445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Codex.thmx</Template>
  <TotalTime>469</TotalTime>
  <Words>3642</Words>
  <Application>Microsoft Office PowerPoint</Application>
  <PresentationFormat>On-screen Show (4:3)</PresentationFormat>
  <Paragraphs>180</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Codex</vt:lpstr>
      <vt:lpstr>The impact of the 2011 Rugby World Cup on the collaborative capacity of organisations in regional tourism destination marketing networks.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AUT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Event Planning</dc:title>
  <dc:creator>Staff User</dc:creator>
  <cp:lastModifiedBy>kwerner</cp:lastModifiedBy>
  <cp:revision>188</cp:revision>
  <cp:lastPrinted>2013-06-30T15:43:21Z</cp:lastPrinted>
  <dcterms:created xsi:type="dcterms:W3CDTF">2012-02-28T00:05:31Z</dcterms:created>
  <dcterms:modified xsi:type="dcterms:W3CDTF">2013-08-13T20:37:44Z</dcterms:modified>
</cp:coreProperties>
</file>