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24"/>
  </p:notesMasterIdLst>
  <p:sldIdLst>
    <p:sldId id="256" r:id="rId2"/>
    <p:sldId id="257" r:id="rId3"/>
    <p:sldId id="282" r:id="rId4"/>
    <p:sldId id="263" r:id="rId5"/>
    <p:sldId id="283" r:id="rId6"/>
    <p:sldId id="284" r:id="rId7"/>
    <p:sldId id="265" r:id="rId8"/>
    <p:sldId id="266" r:id="rId9"/>
    <p:sldId id="267" r:id="rId10"/>
    <p:sldId id="285" r:id="rId11"/>
    <p:sldId id="290" r:id="rId12"/>
    <p:sldId id="293" r:id="rId13"/>
    <p:sldId id="294" r:id="rId14"/>
    <p:sldId id="280" r:id="rId15"/>
    <p:sldId id="291" r:id="rId16"/>
    <p:sldId id="292" r:id="rId17"/>
    <p:sldId id="281" r:id="rId18"/>
    <p:sldId id="273" r:id="rId19"/>
    <p:sldId id="274" r:id="rId20"/>
    <p:sldId id="296" r:id="rId21"/>
    <p:sldId id="275" r:id="rId22"/>
    <p:sldId id="276" r:id="rId23"/>
  </p:sldIdLst>
  <p:sldSz cx="9144000" cy="6858000" type="screen4x3"/>
  <p:notesSz cx="6648450" cy="9850438"/>
  <p:defaultTextStyle>
    <a:defPPr>
      <a:defRPr lang="en-A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887" autoAdjust="0"/>
    <p:restoredTop sz="94664" autoAdjust="0"/>
  </p:normalViewPr>
  <p:slideViewPr>
    <p:cSldViewPr>
      <p:cViewPr>
        <p:scale>
          <a:sx n="66" d="100"/>
          <a:sy n="66" d="100"/>
        </p:scale>
        <p:origin x="-2946" y="-12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2" d="100"/>
          <a:sy n="82" d="100"/>
        </p:scale>
        <p:origin x="-3270" y="-102"/>
      </p:cViewPr>
      <p:guideLst>
        <p:guide orient="horz" pos="3102"/>
        <p:guide pos="209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2881313"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AU"/>
          </a:p>
        </p:txBody>
      </p:sp>
      <p:sp>
        <p:nvSpPr>
          <p:cNvPr id="33795" name="Rectangle 3"/>
          <p:cNvSpPr>
            <a:spLocks noGrp="1" noChangeArrowheads="1"/>
          </p:cNvSpPr>
          <p:nvPr>
            <p:ph type="dt" idx="1"/>
          </p:nvPr>
        </p:nvSpPr>
        <p:spPr bwMode="auto">
          <a:xfrm>
            <a:off x="3765550" y="0"/>
            <a:ext cx="2881313"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AU"/>
          </a:p>
        </p:txBody>
      </p:sp>
      <p:sp>
        <p:nvSpPr>
          <p:cNvPr id="33796" name="Rectangle 4"/>
          <p:cNvSpPr>
            <a:spLocks noGrp="1" noRot="1" noChangeAspect="1" noChangeArrowheads="1" noTextEdit="1"/>
          </p:cNvSpPr>
          <p:nvPr>
            <p:ph type="sldImg" idx="2"/>
          </p:nvPr>
        </p:nvSpPr>
        <p:spPr bwMode="auto">
          <a:xfrm>
            <a:off x="862013" y="738188"/>
            <a:ext cx="4924425" cy="3694112"/>
          </a:xfrm>
          <a:prstGeom prst="rect">
            <a:avLst/>
          </a:prstGeom>
          <a:noFill/>
          <a:ln w="9525">
            <a:solidFill>
              <a:srgbClr val="000000"/>
            </a:solidFill>
            <a:miter lim="800000"/>
            <a:headEnd/>
            <a:tailEnd/>
          </a:ln>
          <a:effectLst/>
        </p:spPr>
      </p:sp>
      <p:sp>
        <p:nvSpPr>
          <p:cNvPr id="33797" name="Rectangle 5"/>
          <p:cNvSpPr>
            <a:spLocks noGrp="1" noChangeArrowheads="1"/>
          </p:cNvSpPr>
          <p:nvPr>
            <p:ph type="body" sz="quarter" idx="3"/>
          </p:nvPr>
        </p:nvSpPr>
        <p:spPr bwMode="auto">
          <a:xfrm>
            <a:off x="665163" y="4678363"/>
            <a:ext cx="5318125" cy="44338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33798" name="Rectangle 6"/>
          <p:cNvSpPr>
            <a:spLocks noGrp="1" noChangeArrowheads="1"/>
          </p:cNvSpPr>
          <p:nvPr>
            <p:ph type="ftr" sz="quarter" idx="4"/>
          </p:nvPr>
        </p:nvSpPr>
        <p:spPr bwMode="auto">
          <a:xfrm>
            <a:off x="0" y="9356725"/>
            <a:ext cx="2881313"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AU"/>
          </a:p>
        </p:txBody>
      </p:sp>
      <p:sp>
        <p:nvSpPr>
          <p:cNvPr id="33799" name="Rectangle 7"/>
          <p:cNvSpPr>
            <a:spLocks noGrp="1" noChangeArrowheads="1"/>
          </p:cNvSpPr>
          <p:nvPr>
            <p:ph type="sldNum" sz="quarter" idx="5"/>
          </p:nvPr>
        </p:nvSpPr>
        <p:spPr bwMode="auto">
          <a:xfrm>
            <a:off x="3765550" y="9356725"/>
            <a:ext cx="2881313"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796C1BE2-ED79-487A-9279-5768F6A29CC1}" type="slidenum">
              <a:rPr lang="en-AU"/>
              <a:pPr/>
              <a:t>‹#›</a:t>
            </a:fld>
            <a:endParaRPr lang="en-AU"/>
          </a:p>
        </p:txBody>
      </p:sp>
    </p:spTree>
    <p:extLst>
      <p:ext uri="{BB962C8B-B14F-4D97-AF65-F5344CB8AC3E}">
        <p14:creationId xmlns:p14="http://schemas.microsoft.com/office/powerpoint/2010/main" val="409953107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loanreview.mit.edu/the-magazine/2012-winter/53213/sustainability-nears-a-tipping-point/"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8" Type="http://schemas.openxmlformats.org/officeDocument/2006/relationships/hyperlink" Target="http://en.wikipedia.org/wiki/Employment" TargetMode="External"/><Relationship Id="rId3" Type="http://schemas.openxmlformats.org/officeDocument/2006/relationships/hyperlink" Target="http://en.wikipedia.org/wiki/World_Business_Council_for_Sustainable_Development" TargetMode="External"/><Relationship Id="rId7" Type="http://schemas.openxmlformats.org/officeDocument/2006/relationships/hyperlink" Target="http://en.wikipedia.org/wiki/Biosphere" TargetMode="External"/><Relationship Id="rId2" Type="http://schemas.openxmlformats.org/officeDocument/2006/relationships/slide" Target="../slides/slide15.xml"/><Relationship Id="rId1" Type="http://schemas.openxmlformats.org/officeDocument/2006/relationships/notesMaster" Target="../notesMasters/notesMaster1.xml"/><Relationship Id="rId6" Type="http://schemas.openxmlformats.org/officeDocument/2006/relationships/hyperlink" Target="http://en.wikipedia.org/wiki/Industry" TargetMode="External"/><Relationship Id="rId5" Type="http://schemas.openxmlformats.org/officeDocument/2006/relationships/hyperlink" Target="http://en.wikipedia.org/wiki/Industrial_ecology" TargetMode="External"/><Relationship Id="rId4" Type="http://schemas.openxmlformats.org/officeDocument/2006/relationships/hyperlink" Target="http://en.wikipedia.org/wiki/Business"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7B616B7E-24EC-4112-9EFD-84695AA14B70}" type="slidenum">
              <a:rPr lang="en-AU" smtClean="0"/>
              <a:pPr/>
              <a:t>3</a:t>
            </a:fld>
            <a:endParaRPr lang="en-AU"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r>
              <a:rPr lang="fr-FR" smtClean="0"/>
              <a:t>New Zealand State of the Environment « Environment 2007 »</a:t>
            </a:r>
          </a:p>
          <a:p>
            <a:pPr eaLnBrk="1" hangingPunct="1"/>
            <a:r>
              <a:rPr lang="fr-FR" smtClean="0"/>
              <a:t>A picture of the health of NZ’s land, water, air, plants and animals. </a:t>
            </a:r>
          </a:p>
          <a:p>
            <a:pPr eaLnBrk="1" hangingPunct="1"/>
            <a:r>
              <a:rPr lang="fr-FR" smtClean="0"/>
              <a:t>Describes trends, and measures the impact of selected pressures on the environment  such as transport, waste, energy and household consumption.</a:t>
            </a:r>
          </a:p>
          <a:p>
            <a:pPr eaLnBrk="1" hangingPunct="1"/>
            <a:endParaRPr lang="fr-FR" smtClean="0"/>
          </a:p>
          <a:p>
            <a:pPr eaLnBrk="1" hangingPunct="1"/>
            <a:r>
              <a:rPr lang="fr-FR" smtClean="0"/>
              <a:t>Uniqueness of our environment is stressed – we have a high proportion of unique species with some endangered species recovering, some not.</a:t>
            </a:r>
          </a:p>
          <a:p>
            <a:pPr eaLnBrk="1" hangingPunct="1"/>
            <a:endParaRPr lang="fr-FR" smtClean="0"/>
          </a:p>
          <a:p>
            <a:pPr eaLnBrk="1" hangingPunct="1"/>
            <a:r>
              <a:rPr lang="fr-FR" smtClean="0"/>
              <a:t>Population growth, greater consumption, driving bigger and older cars further. More people are using public transport. We are consuming more energy – especially from fossil fuels.</a:t>
            </a:r>
          </a:p>
          <a:p>
            <a:pPr eaLnBrk="1" hangingPunct="1"/>
            <a:endParaRPr lang="fr-FR" smtClean="0"/>
          </a:p>
          <a:p>
            <a:pPr eaLnBrk="1" hangingPunct="1"/>
            <a:r>
              <a:rPr lang="fr-FR" smtClean="0"/>
              <a:t>Most people now live in urban areas with consequences for water quality and soil health. Amount of waste sent to landfill has gone down and recycling rates are growing.</a:t>
            </a:r>
          </a:p>
          <a:p>
            <a:pPr eaLnBrk="1" hangingPunct="1"/>
            <a:endParaRPr lang="fr-FR" smtClean="0"/>
          </a:p>
          <a:p>
            <a:pPr eaLnBrk="1" hangingPunct="1"/>
            <a:r>
              <a:rPr lang="fr-FR" smtClean="0"/>
              <a:t>Aspects of air and water quality have improved as more controls on point source discharges are in effect. More land under management for pests, weeds and animals. More land is being protected for conservation. More fertiliser is being used.</a:t>
            </a:r>
          </a:p>
          <a:p>
            <a:pPr eaLnBrk="1" hangingPunct="1"/>
            <a:endParaRPr lang="fr-FR" smtClean="0"/>
          </a:p>
          <a:p>
            <a:pPr eaLnBrk="1" hangingPunct="1"/>
            <a:r>
              <a:rPr lang="fr-FR" smtClean="0"/>
              <a:t>Nutrient levels in fresh waters have risen. Range of some native species decreased and some fish stocks over-exploited.</a:t>
            </a:r>
          </a:p>
          <a:p>
            <a:pPr eaLnBrk="1" hangingPunct="1"/>
            <a:endParaRPr lang="fr-FR" smtClean="0"/>
          </a:p>
          <a:p>
            <a:pPr eaLnBrk="1" hangingPunct="1"/>
            <a:endParaRPr lang="fr-FR" smtClean="0"/>
          </a:p>
          <a:p>
            <a:pPr eaLnBrk="1" hangingPunct="1"/>
            <a:endParaRPr lang="fr-FR" smtClean="0"/>
          </a:p>
          <a:p>
            <a:pPr eaLnBrk="1" hangingPunct="1"/>
            <a:endParaRPr lang="fr-FR" smtClean="0"/>
          </a:p>
          <a:p>
            <a:pPr eaLnBrk="1" hangingPunct="1"/>
            <a:endParaRPr lang="fr-FR" smtClean="0"/>
          </a:p>
          <a:p>
            <a:pPr eaLnBrk="1" hangingPunct="1"/>
            <a:endParaRPr lang="fr-F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Average ecological footprints of New Zealand and Malaysia very similar 4.86-9 global hectares per person</a:t>
            </a:r>
          </a:p>
          <a:p>
            <a:endParaRPr lang="en-NZ" dirty="0" smtClean="0"/>
          </a:p>
          <a:p>
            <a:r>
              <a:rPr lang="en-NZ" dirty="0" smtClean="0"/>
              <a:t>Globally 2.2 available.</a:t>
            </a:r>
          </a:p>
          <a:p>
            <a:endParaRPr lang="en-NZ" dirty="0" smtClean="0"/>
          </a:p>
          <a:p>
            <a:r>
              <a:rPr lang="en-NZ" dirty="0" smtClean="0"/>
              <a:t>Not as bad as UAE 10.07</a:t>
            </a:r>
          </a:p>
          <a:p>
            <a:r>
              <a:rPr lang="en-NZ" dirty="0" smtClean="0"/>
              <a:t>US 7.99</a:t>
            </a:r>
          </a:p>
          <a:p>
            <a:endParaRPr lang="en-NZ" dirty="0" smtClean="0"/>
          </a:p>
          <a:p>
            <a:r>
              <a:rPr lang="en-NZ" dirty="0" smtClean="0"/>
              <a:t>But double the resource consumption and impact we should be having.</a:t>
            </a:r>
          </a:p>
        </p:txBody>
      </p:sp>
      <p:sp>
        <p:nvSpPr>
          <p:cNvPr id="4" name="Slide Number Placeholder 3"/>
          <p:cNvSpPr>
            <a:spLocks noGrp="1"/>
          </p:cNvSpPr>
          <p:nvPr>
            <p:ph type="sldNum" sz="quarter" idx="10"/>
          </p:nvPr>
        </p:nvSpPr>
        <p:spPr/>
        <p:txBody>
          <a:bodyPr/>
          <a:lstStyle/>
          <a:p>
            <a:fld id="{796C1BE2-ED79-487A-9279-5768F6A29CC1}" type="slidenum">
              <a:rPr lang="en-AU" smtClean="0"/>
              <a:pPr/>
              <a:t>4</a:t>
            </a:fld>
            <a:endParaRPr lang="en-A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73415F-21C7-40F8-8336-339295A30382}" type="slidenum">
              <a:rPr lang="en-AU"/>
              <a:pPr/>
              <a:t>6</a:t>
            </a:fld>
            <a:endParaRPr lang="en-AU"/>
          </a:p>
        </p:txBody>
      </p:sp>
      <p:sp>
        <p:nvSpPr>
          <p:cNvPr id="91138" name="Rectangle 2"/>
          <p:cNvSpPr>
            <a:spLocks noGrp="1" noRot="1" noChangeAspect="1" noChangeArrowheads="1" noTextEdit="1"/>
          </p:cNvSpPr>
          <p:nvPr>
            <p:ph type="sldImg"/>
          </p:nvPr>
        </p:nvSpPr>
        <p:spPr>
          <a:ln/>
        </p:spPr>
      </p:sp>
      <p:sp>
        <p:nvSpPr>
          <p:cNvPr id="91139" name="Rectangle 3"/>
          <p:cNvSpPr>
            <a:spLocks noGrp="1" noChangeArrowheads="1"/>
          </p:cNvSpPr>
          <p:nvPr>
            <p:ph type="body" idx="1"/>
          </p:nvPr>
        </p:nvSpPr>
        <p:spPr/>
        <p:txBody>
          <a:bodyPr/>
          <a:lstStyle/>
          <a:p>
            <a:pPr marL="0" marR="0" lvl="1" indent="0" algn="l" defTabSz="914400" rtl="0" eaLnBrk="1" fontAlgn="base" latinLnBrk="0" hangingPunct="1">
              <a:lnSpc>
                <a:spcPct val="100000"/>
              </a:lnSpc>
              <a:spcBef>
                <a:spcPct val="30000"/>
              </a:spcBef>
              <a:spcAft>
                <a:spcPct val="0"/>
              </a:spcAft>
              <a:buClrTx/>
              <a:buSzTx/>
              <a:buFontTx/>
              <a:buNone/>
              <a:tabLst/>
              <a:defRPr/>
            </a:pPr>
            <a:r>
              <a:rPr lang="fr-FR" sz="1800" dirty="0" smtClean="0"/>
              <a:t>« </a:t>
            </a:r>
            <a:r>
              <a:rPr lang="fr-FR" sz="1800" dirty="0" err="1" smtClean="0"/>
              <a:t>Human</a:t>
            </a:r>
            <a:r>
              <a:rPr lang="fr-FR" sz="1800" dirty="0" smtClean="0"/>
              <a:t> </a:t>
            </a:r>
            <a:r>
              <a:rPr lang="fr-FR" sz="1800" dirty="0" err="1" smtClean="0"/>
              <a:t>economic</a:t>
            </a:r>
            <a:r>
              <a:rPr lang="fr-FR" sz="1800" dirty="0" smtClean="0"/>
              <a:t> </a:t>
            </a:r>
            <a:r>
              <a:rPr lang="fr-FR" sz="1800" dirty="0" err="1" smtClean="0"/>
              <a:t>systems</a:t>
            </a:r>
            <a:r>
              <a:rPr lang="fr-FR" sz="1800" dirty="0" smtClean="0"/>
              <a:t> </a:t>
            </a:r>
            <a:r>
              <a:rPr lang="fr-FR" sz="1800" dirty="0" err="1" smtClean="0"/>
              <a:t>that</a:t>
            </a:r>
            <a:r>
              <a:rPr lang="fr-FR" sz="1800" dirty="0" smtClean="0"/>
              <a:t> are </a:t>
            </a:r>
            <a:r>
              <a:rPr lang="fr-FR" sz="1800" dirty="0" err="1" smtClean="0"/>
              <a:t>sustainable</a:t>
            </a:r>
            <a:r>
              <a:rPr lang="fr-FR" sz="1800" dirty="0" smtClean="0"/>
              <a:t> </a:t>
            </a:r>
            <a:r>
              <a:rPr lang="fr-FR" sz="1800" dirty="0" err="1" smtClean="0"/>
              <a:t>will</a:t>
            </a:r>
            <a:r>
              <a:rPr lang="fr-FR" sz="1800" dirty="0" smtClean="0"/>
              <a:t> </a:t>
            </a:r>
            <a:r>
              <a:rPr lang="fr-FR" sz="1800" dirty="0" err="1" smtClean="0"/>
              <a:t>be</a:t>
            </a:r>
            <a:r>
              <a:rPr lang="fr-FR" sz="1800" dirty="0" smtClean="0"/>
              <a:t> </a:t>
            </a:r>
            <a:r>
              <a:rPr lang="fr-FR" sz="1800" dirty="0" err="1" smtClean="0"/>
              <a:t>expected</a:t>
            </a:r>
            <a:r>
              <a:rPr lang="fr-FR" sz="1800" dirty="0" smtClean="0"/>
              <a:t> to last for a </a:t>
            </a:r>
            <a:r>
              <a:rPr lang="fr-FR" sz="1800" dirty="0" err="1" smtClean="0"/>
              <a:t>very</a:t>
            </a:r>
            <a:r>
              <a:rPr lang="fr-FR" sz="1800" dirty="0" smtClean="0"/>
              <a:t> long time; by </a:t>
            </a:r>
            <a:r>
              <a:rPr lang="fr-FR" sz="1800" dirty="0" err="1" smtClean="0"/>
              <a:t>definition</a:t>
            </a:r>
            <a:r>
              <a:rPr lang="fr-FR" sz="1800" dirty="0" smtClean="0"/>
              <a:t>, </a:t>
            </a:r>
            <a:r>
              <a:rPr lang="fr-FR" sz="1800" dirty="0" err="1" smtClean="0"/>
              <a:t>indefinitely</a:t>
            </a:r>
            <a:r>
              <a:rPr lang="fr-FR" sz="1800" dirty="0" smtClean="0"/>
              <a:t>, and </a:t>
            </a:r>
            <a:r>
              <a:rPr lang="fr-FR" sz="1800" dirty="0" err="1" smtClean="0"/>
              <a:t>will</a:t>
            </a:r>
            <a:r>
              <a:rPr lang="fr-FR" sz="1800" dirty="0" smtClean="0"/>
              <a:t> </a:t>
            </a:r>
            <a:r>
              <a:rPr lang="fr-FR" sz="1800" dirty="0" err="1" smtClean="0"/>
              <a:t>therefore</a:t>
            </a:r>
            <a:r>
              <a:rPr lang="fr-FR" sz="1800" dirty="0" smtClean="0"/>
              <a:t> </a:t>
            </a:r>
            <a:r>
              <a:rPr lang="fr-FR" sz="1800" dirty="0" err="1" smtClean="0"/>
              <a:t>be</a:t>
            </a:r>
            <a:r>
              <a:rPr lang="fr-FR" sz="1800" dirty="0" smtClean="0"/>
              <a:t> </a:t>
            </a:r>
            <a:r>
              <a:rPr lang="fr-FR" sz="1800" dirty="0" err="1" smtClean="0"/>
              <a:t>around</a:t>
            </a:r>
            <a:r>
              <a:rPr lang="fr-FR" sz="1800" dirty="0" smtClean="0"/>
              <a:t> for future </a:t>
            </a:r>
            <a:r>
              <a:rPr lang="fr-FR" sz="1800" dirty="0" err="1" smtClean="0"/>
              <a:t>generations</a:t>
            </a:r>
            <a:r>
              <a:rPr lang="fr-FR" sz="1800" dirty="0" smtClean="0"/>
              <a:t> to </a:t>
            </a:r>
            <a:r>
              <a:rPr lang="fr-FR" sz="1800" dirty="0" err="1" smtClean="0"/>
              <a:t>make</a:t>
            </a:r>
            <a:r>
              <a:rPr lang="fr-FR" sz="1800" dirty="0" smtClean="0"/>
              <a:t>  use of, </a:t>
            </a:r>
            <a:r>
              <a:rPr lang="fr-FR" sz="1800" dirty="0" err="1" smtClean="0"/>
              <a:t>should</a:t>
            </a:r>
            <a:r>
              <a:rPr lang="fr-FR" sz="1800" dirty="0" smtClean="0"/>
              <a:t> </a:t>
            </a:r>
            <a:r>
              <a:rPr lang="fr-FR" sz="1800" dirty="0" err="1" smtClean="0"/>
              <a:t>they</a:t>
            </a:r>
            <a:r>
              <a:rPr lang="fr-FR" sz="1800" dirty="0" smtClean="0"/>
              <a:t> </a:t>
            </a:r>
            <a:r>
              <a:rPr lang="fr-FR" sz="1800" dirty="0" err="1" smtClean="0"/>
              <a:t>choose</a:t>
            </a:r>
            <a:r>
              <a:rPr lang="fr-FR" sz="1800" dirty="0" smtClean="0"/>
              <a:t> to do </a:t>
            </a:r>
            <a:r>
              <a:rPr lang="fr-FR" sz="1800" dirty="0" err="1" smtClean="0"/>
              <a:t>so</a:t>
            </a:r>
            <a:r>
              <a:rPr lang="fr-FR" sz="1800" dirty="0" smtClean="0"/>
              <a:t> «</a:t>
            </a:r>
          </a:p>
          <a:p>
            <a:endParaRPr lang="fr-FR" dirty="0" smtClean="0"/>
          </a:p>
          <a:p>
            <a:r>
              <a:rPr lang="fr-FR" dirty="0" smtClean="0"/>
              <a:t>Natural </a:t>
            </a:r>
            <a:r>
              <a:rPr lang="fr-FR" dirty="0" err="1" smtClean="0"/>
              <a:t>Step</a:t>
            </a:r>
            <a:r>
              <a:rPr lang="fr-FR" baseline="0" dirty="0" smtClean="0"/>
              <a:t> System Conditions (</a:t>
            </a:r>
            <a:r>
              <a:rPr lang="fr-FR" baseline="0" dirty="0" err="1" smtClean="0"/>
              <a:t>explained</a:t>
            </a:r>
            <a:r>
              <a:rPr lang="fr-FR" baseline="0" dirty="0" smtClean="0"/>
              <a:t> in class </a:t>
            </a:r>
            <a:r>
              <a:rPr lang="fr-FR" baseline="0" dirty="0" err="1" smtClean="0"/>
              <a:t>week</a:t>
            </a:r>
            <a:r>
              <a:rPr lang="fr-FR" baseline="0" dirty="0" smtClean="0"/>
              <a:t> 3)</a:t>
            </a:r>
          </a:p>
          <a:p>
            <a:endParaRPr lang="fr-FR" baseline="0" dirty="0" smtClean="0"/>
          </a:p>
          <a:p>
            <a:r>
              <a:rPr lang="en-NZ" sz="1200" b="1" kern="1200" dirty="0" smtClean="0">
                <a:solidFill>
                  <a:schemeClr val="tx1"/>
                </a:solidFill>
                <a:latin typeface="Arial" charset="0"/>
                <a:ea typeface="+mn-ea"/>
                <a:cs typeface="Arial" charset="0"/>
              </a:rPr>
              <a:t>The Four System Conditions... </a:t>
            </a:r>
            <a:br>
              <a:rPr lang="en-NZ" sz="1200" b="1" kern="1200" dirty="0" smtClean="0">
                <a:solidFill>
                  <a:schemeClr val="tx1"/>
                </a:solidFill>
                <a:latin typeface="Arial" charset="0"/>
                <a:ea typeface="+mn-ea"/>
                <a:cs typeface="Arial" charset="0"/>
              </a:rPr>
            </a:br>
            <a:r>
              <a:rPr lang="en-NZ" sz="1200" kern="1200" dirty="0" smtClean="0">
                <a:solidFill>
                  <a:schemeClr val="tx1"/>
                </a:solidFill>
                <a:latin typeface="Arial" charset="0"/>
                <a:ea typeface="+mn-ea"/>
                <a:cs typeface="Arial" charset="0"/>
              </a:rPr>
              <a:t>In a sustainable society, nature is not subject to systematically increasing:</a:t>
            </a:r>
          </a:p>
          <a:p>
            <a:endParaRPr lang="en-NZ" sz="1200" kern="1200" dirty="0" smtClean="0">
              <a:solidFill>
                <a:schemeClr val="tx1"/>
              </a:solidFill>
              <a:latin typeface="Arial" charset="0"/>
              <a:ea typeface="+mn-ea"/>
              <a:cs typeface="Arial" charset="0"/>
            </a:endParaRPr>
          </a:p>
          <a:p>
            <a:pPr marL="228600" indent="-228600">
              <a:buAutoNum type="arabicPeriod"/>
            </a:pPr>
            <a:r>
              <a:rPr lang="en-NZ" sz="1200" kern="1200" dirty="0" smtClean="0">
                <a:solidFill>
                  <a:schemeClr val="tx1"/>
                </a:solidFill>
                <a:latin typeface="Arial" charset="0"/>
                <a:ea typeface="+mn-ea"/>
                <a:cs typeface="Arial" charset="0"/>
              </a:rPr>
              <a:t>concentrations of substances extracted from the earth's crust</a:t>
            </a:r>
            <a:r>
              <a:rPr lang="en-NZ" dirty="0" smtClean="0"/>
              <a:t> </a:t>
            </a:r>
            <a:r>
              <a:rPr lang="en-NZ" sz="1200" kern="1200" dirty="0" smtClean="0">
                <a:solidFill>
                  <a:schemeClr val="tx1"/>
                </a:solidFill>
                <a:latin typeface="Arial" charset="0"/>
                <a:ea typeface="+mn-ea"/>
                <a:cs typeface="Arial" charset="0"/>
              </a:rPr>
              <a:t>(</a:t>
            </a:r>
            <a:r>
              <a:rPr lang="en-NZ" sz="1200" kern="1200" dirty="0" err="1" smtClean="0">
                <a:solidFill>
                  <a:schemeClr val="tx1"/>
                </a:solidFill>
                <a:latin typeface="Arial" charset="0"/>
                <a:ea typeface="+mn-ea"/>
                <a:cs typeface="Arial" charset="0"/>
              </a:rPr>
              <a:t>ie</a:t>
            </a:r>
            <a:r>
              <a:rPr lang="en-NZ" sz="1200" kern="1200" dirty="0" smtClean="0">
                <a:solidFill>
                  <a:schemeClr val="tx1"/>
                </a:solidFill>
                <a:latin typeface="Arial" charset="0"/>
                <a:ea typeface="+mn-ea"/>
                <a:cs typeface="Arial" charset="0"/>
              </a:rPr>
              <a:t> eliminate our contribution to the progressive </a:t>
            </a:r>
            <a:r>
              <a:rPr lang="en-NZ" sz="1200" kern="1200" dirty="0" err="1" smtClean="0">
                <a:solidFill>
                  <a:schemeClr val="tx1"/>
                </a:solidFill>
                <a:latin typeface="Arial" charset="0"/>
                <a:ea typeface="+mn-ea"/>
                <a:cs typeface="Arial" charset="0"/>
              </a:rPr>
              <a:t>buildup</a:t>
            </a:r>
            <a:r>
              <a:rPr lang="en-NZ" sz="1200" kern="1200" dirty="0" smtClean="0">
                <a:solidFill>
                  <a:schemeClr val="tx1"/>
                </a:solidFill>
                <a:latin typeface="Arial" charset="0"/>
                <a:ea typeface="+mn-ea"/>
                <a:cs typeface="Arial" charset="0"/>
              </a:rPr>
              <a:t> of substances extracted from the Earth's crust (for example, heavy metals and fossil fuels)</a:t>
            </a:r>
          </a:p>
          <a:p>
            <a:pPr marL="228600" indent="-228600">
              <a:buNone/>
            </a:pPr>
            <a:endParaRPr lang="en-NZ" sz="1200" kern="1200" dirty="0" smtClean="0">
              <a:solidFill>
                <a:schemeClr val="tx1"/>
              </a:solidFill>
              <a:latin typeface="Arial" charset="0"/>
              <a:ea typeface="+mn-ea"/>
              <a:cs typeface="Arial" charset="0"/>
            </a:endParaRPr>
          </a:p>
          <a:p>
            <a:pPr marL="228600" indent="-228600">
              <a:buNone/>
            </a:pPr>
            <a:r>
              <a:rPr lang="en-NZ" sz="1200" kern="1200" dirty="0" smtClean="0">
                <a:solidFill>
                  <a:schemeClr val="tx1"/>
                </a:solidFill>
                <a:latin typeface="Arial" charset="0"/>
                <a:ea typeface="+mn-ea"/>
                <a:cs typeface="Arial" charset="0"/>
              </a:rPr>
              <a:t>2. concentrations of substances produced by society</a:t>
            </a:r>
            <a:r>
              <a:rPr lang="en-NZ" sz="1200" kern="1200" baseline="0" dirty="0" smtClean="0">
                <a:solidFill>
                  <a:schemeClr val="tx1"/>
                </a:solidFill>
                <a:latin typeface="Arial" charset="0"/>
                <a:ea typeface="+mn-ea"/>
                <a:cs typeface="Arial" charset="0"/>
              </a:rPr>
              <a:t> (</a:t>
            </a:r>
            <a:r>
              <a:rPr lang="en-NZ" sz="1200" kern="1200" baseline="0" dirty="0" err="1" smtClean="0">
                <a:solidFill>
                  <a:schemeClr val="tx1"/>
                </a:solidFill>
                <a:latin typeface="Arial" charset="0"/>
                <a:ea typeface="+mn-ea"/>
                <a:cs typeface="Arial" charset="0"/>
              </a:rPr>
              <a:t>ie</a:t>
            </a:r>
            <a:r>
              <a:rPr lang="en-NZ" sz="1200" kern="1200" dirty="0" smtClean="0">
                <a:solidFill>
                  <a:schemeClr val="tx1"/>
                </a:solidFill>
                <a:latin typeface="Arial" charset="0"/>
                <a:ea typeface="+mn-ea"/>
                <a:cs typeface="Arial" charset="0"/>
              </a:rPr>
              <a:t> eliminate our contribution to the progressive </a:t>
            </a:r>
            <a:r>
              <a:rPr lang="en-NZ" sz="1200" kern="1200" dirty="0" err="1" smtClean="0">
                <a:solidFill>
                  <a:schemeClr val="tx1"/>
                </a:solidFill>
                <a:latin typeface="Arial" charset="0"/>
                <a:ea typeface="+mn-ea"/>
                <a:cs typeface="Arial" charset="0"/>
              </a:rPr>
              <a:t>buildup</a:t>
            </a:r>
            <a:r>
              <a:rPr lang="en-NZ" sz="1200" kern="1200" dirty="0" smtClean="0">
                <a:solidFill>
                  <a:schemeClr val="tx1"/>
                </a:solidFill>
                <a:latin typeface="Arial" charset="0"/>
                <a:ea typeface="+mn-ea"/>
                <a:cs typeface="Arial" charset="0"/>
              </a:rPr>
              <a:t> of chemicals and compounds produced by society (for example, dioxins, PCBs, and DDT ))</a:t>
            </a:r>
          </a:p>
          <a:p>
            <a:pPr marL="228600" indent="-228600">
              <a:buNone/>
            </a:pPr>
            <a:endParaRPr lang="en-NZ" sz="1200" kern="1200" dirty="0" smtClean="0">
              <a:solidFill>
                <a:schemeClr val="tx1"/>
              </a:solidFill>
              <a:latin typeface="Arial" charset="0"/>
              <a:ea typeface="+mn-ea"/>
              <a:cs typeface="Arial" charset="0"/>
            </a:endParaRPr>
          </a:p>
          <a:p>
            <a:pPr marL="228600" indent="-228600">
              <a:buNone/>
            </a:pPr>
            <a:r>
              <a:rPr lang="en-NZ" sz="1200" kern="1200" dirty="0" smtClean="0">
                <a:solidFill>
                  <a:schemeClr val="tx1"/>
                </a:solidFill>
                <a:latin typeface="Arial" charset="0"/>
                <a:ea typeface="+mn-ea"/>
                <a:cs typeface="Arial" charset="0"/>
              </a:rPr>
              <a:t>3. degradation by physical means</a:t>
            </a:r>
            <a:r>
              <a:rPr lang="en-NZ" dirty="0" smtClean="0"/>
              <a:t> </a:t>
            </a:r>
            <a:r>
              <a:rPr lang="en-NZ" sz="1200" kern="1200" dirty="0" smtClean="0">
                <a:solidFill>
                  <a:schemeClr val="tx1"/>
                </a:solidFill>
                <a:latin typeface="Arial" charset="0"/>
                <a:ea typeface="+mn-ea"/>
                <a:cs typeface="Arial" charset="0"/>
              </a:rPr>
              <a:t>(</a:t>
            </a:r>
            <a:r>
              <a:rPr lang="en-NZ" sz="1200" kern="1200" dirty="0" err="1" smtClean="0">
                <a:solidFill>
                  <a:schemeClr val="tx1"/>
                </a:solidFill>
                <a:latin typeface="Arial" charset="0"/>
                <a:ea typeface="+mn-ea"/>
                <a:cs typeface="Arial" charset="0"/>
              </a:rPr>
              <a:t>ie</a:t>
            </a:r>
            <a:r>
              <a:rPr lang="en-NZ" sz="1200" kern="1200" dirty="0" smtClean="0">
                <a:solidFill>
                  <a:schemeClr val="tx1"/>
                </a:solidFill>
                <a:latin typeface="Arial" charset="0"/>
                <a:ea typeface="+mn-ea"/>
                <a:cs typeface="Arial" charset="0"/>
              </a:rPr>
              <a:t> eliminate our contribution to the progressive physical degradation and destruction of nature and natural processes (for example, over harvesting forests and paving over critical wildlife habitat))</a:t>
            </a:r>
          </a:p>
          <a:p>
            <a:pPr marL="228600" indent="-228600">
              <a:buNone/>
            </a:pPr>
            <a:endParaRPr lang="en-NZ" sz="1200" kern="1200" dirty="0" smtClean="0">
              <a:solidFill>
                <a:schemeClr val="tx1"/>
              </a:solidFill>
              <a:latin typeface="Arial" charset="0"/>
              <a:ea typeface="+mn-ea"/>
              <a:cs typeface="Arial" charset="0"/>
            </a:endParaRPr>
          </a:p>
          <a:p>
            <a:pPr marL="228600" indent="-228600">
              <a:buNone/>
            </a:pPr>
            <a:r>
              <a:rPr lang="en-NZ" sz="1200" kern="1200" dirty="0" smtClean="0">
                <a:solidFill>
                  <a:schemeClr val="tx1"/>
                </a:solidFill>
                <a:latin typeface="Arial" charset="0"/>
                <a:ea typeface="+mn-ea"/>
                <a:cs typeface="Arial" charset="0"/>
              </a:rPr>
              <a:t>4. and, in that society, people are not subject to conditions that systemically undermine their capacity to meet their needs</a:t>
            </a:r>
            <a:r>
              <a:rPr lang="en-NZ" dirty="0" smtClean="0"/>
              <a:t> </a:t>
            </a:r>
            <a:r>
              <a:rPr lang="en-NZ" sz="1200" kern="1200" baseline="0" dirty="0" smtClean="0">
                <a:solidFill>
                  <a:schemeClr val="tx1"/>
                </a:solidFill>
                <a:latin typeface="Arial" charset="0"/>
                <a:ea typeface="+mn-ea"/>
                <a:cs typeface="Arial" charset="0"/>
              </a:rPr>
              <a:t> (</a:t>
            </a:r>
            <a:r>
              <a:rPr lang="en-NZ" sz="1200" kern="1200" baseline="0" dirty="0" err="1" smtClean="0">
                <a:solidFill>
                  <a:schemeClr val="tx1"/>
                </a:solidFill>
                <a:latin typeface="Arial" charset="0"/>
                <a:ea typeface="+mn-ea"/>
                <a:cs typeface="Arial" charset="0"/>
              </a:rPr>
              <a:t>i</a:t>
            </a:r>
            <a:r>
              <a:rPr lang="en-NZ" sz="1200" kern="1200" dirty="0" smtClean="0">
                <a:solidFill>
                  <a:schemeClr val="tx1"/>
                </a:solidFill>
                <a:latin typeface="Arial" charset="0"/>
                <a:ea typeface="+mn-ea"/>
                <a:cs typeface="Arial" charset="0"/>
              </a:rPr>
              <a:t>. eliminate our contribution to conditions that undermine people’s capacity to meet their basic human needs (for example, unsafe working conditions and not enough pay to live on))</a:t>
            </a:r>
            <a:endParaRPr lang="fr-FR" baseline="0" dirty="0" smtClean="0"/>
          </a:p>
          <a:p>
            <a:endParaRPr lang="fr-FR" baseline="0" dirty="0" smtClean="0"/>
          </a:p>
          <a:p>
            <a:endParaRPr lang="fr-F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38F495-4E30-40E3-A0B0-DF3D7FEBBDBA}" type="slidenum">
              <a:rPr lang="en-AU"/>
              <a:pPr/>
              <a:t>9</a:t>
            </a:fld>
            <a:endParaRPr lang="en-AU"/>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hlinkClick r:id="rId3"/>
              </a:rPr>
              <a:t>http://sloanreview.mit.edu/the-magazine/2012-winter/53213/sustainability-nears-a-tipping-point/</a:t>
            </a:r>
            <a:endParaRPr lang="en-NZ" dirty="0" smtClean="0"/>
          </a:p>
          <a:p>
            <a:endParaRPr lang="en-NZ" dirty="0" smtClean="0"/>
          </a:p>
          <a:p>
            <a:r>
              <a:rPr lang="en-NZ" b="1" dirty="0" smtClean="0"/>
              <a:t>The Leading Question</a:t>
            </a:r>
          </a:p>
          <a:p>
            <a:r>
              <a:rPr lang="en-NZ" dirty="0" smtClean="0"/>
              <a:t>What are companies who are profiting from sustainable business practices doing differently?</a:t>
            </a:r>
          </a:p>
          <a:p>
            <a:endParaRPr lang="en-NZ" dirty="0" smtClean="0"/>
          </a:p>
          <a:p>
            <a:r>
              <a:rPr lang="en-NZ" b="1" dirty="0" smtClean="0"/>
              <a:t>Findings</a:t>
            </a:r>
          </a:p>
          <a:p>
            <a:r>
              <a:rPr lang="en-NZ" dirty="0" smtClean="0"/>
              <a:t>“Harvester” companies are more likely to have strong CEO commitment to sustainability.</a:t>
            </a:r>
          </a:p>
          <a:p>
            <a:r>
              <a:rPr lang="en-NZ" dirty="0" smtClean="0"/>
              <a:t>They are three times more likely to have a business case for sustainability.</a:t>
            </a:r>
          </a:p>
          <a:p>
            <a:r>
              <a:rPr lang="en-NZ" dirty="0" smtClean="0"/>
              <a:t>They are more likely to collaborate with external  groups</a:t>
            </a:r>
          </a:p>
          <a:p>
            <a:endParaRPr lang="en-NZ" dirty="0" smtClean="0"/>
          </a:p>
          <a:p>
            <a:r>
              <a:rPr lang="en-NZ" dirty="0" smtClean="0"/>
              <a:t>Harvesters - Those companies that are profiting from sustainability are likely to be out in front of both external and internal sustainability drivers</a:t>
            </a:r>
            <a:r>
              <a:rPr lang="en-NZ" smtClean="0"/>
              <a:t>. </a:t>
            </a:r>
            <a:endParaRPr lang="en-NZ" dirty="0" smtClean="0"/>
          </a:p>
          <a:p>
            <a:endParaRPr lang="en-NZ" dirty="0"/>
          </a:p>
        </p:txBody>
      </p:sp>
      <p:sp>
        <p:nvSpPr>
          <p:cNvPr id="4" name="Slide Number Placeholder 3"/>
          <p:cNvSpPr>
            <a:spLocks noGrp="1"/>
          </p:cNvSpPr>
          <p:nvPr>
            <p:ph type="sldNum" sz="quarter" idx="10"/>
          </p:nvPr>
        </p:nvSpPr>
        <p:spPr/>
        <p:txBody>
          <a:bodyPr/>
          <a:lstStyle/>
          <a:p>
            <a:pPr>
              <a:defRPr/>
            </a:pPr>
            <a:fld id="{89F4B550-0B9B-4B61-B9AB-3FC7B34BFCB5}" type="slidenum">
              <a:rPr lang="en-AU" smtClean="0"/>
              <a:pPr>
                <a:defRPr/>
              </a:pPr>
              <a:t>14</a:t>
            </a:fld>
            <a:endParaRPr lang="en-A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5E0856-3E75-4F33-8F4D-423D2B00B88A}" type="slidenum">
              <a:rPr lang="en-AU"/>
              <a:pPr/>
              <a:t>15</a:t>
            </a:fld>
            <a:endParaRPr lang="en-AU"/>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p:txBody>
          <a:bodyPr/>
          <a:lstStyle/>
          <a:p>
            <a:pPr marL="228600" indent="-228600">
              <a:lnSpc>
                <a:spcPct val="80000"/>
              </a:lnSpc>
            </a:pPr>
            <a:r>
              <a:rPr lang="fr-FR" sz="1000"/>
              <a:t>The </a:t>
            </a:r>
            <a:r>
              <a:rPr lang="fr-FR" sz="1000">
                <a:hlinkClick r:id="rId3" tooltip="World Business Council for Sustainable Development"/>
              </a:rPr>
              <a:t>World Business Council for Sustainable Development</a:t>
            </a:r>
            <a:r>
              <a:rPr lang="fr-FR" sz="1000"/>
              <a:t>, founded in 1995, has formulated the business case for sustainable development and argues that "sustainable development is good for </a:t>
            </a:r>
            <a:r>
              <a:rPr lang="fr-FR" sz="1000">
                <a:hlinkClick r:id="rId4" tooltip="Business"/>
              </a:rPr>
              <a:t>business</a:t>
            </a:r>
            <a:r>
              <a:rPr lang="fr-FR" sz="1000"/>
              <a:t> and business is good for sustainable development". This view is also maintained by proponents of the concept of </a:t>
            </a:r>
            <a:r>
              <a:rPr lang="fr-FR" sz="1000">
                <a:hlinkClick r:id="rId5" tooltip="Industrial ecology"/>
              </a:rPr>
              <a:t>industrial ecology</a:t>
            </a:r>
            <a:r>
              <a:rPr lang="fr-FR" sz="1000"/>
              <a:t>. The theory of industrial ecology declares that </a:t>
            </a:r>
            <a:r>
              <a:rPr lang="fr-FR" sz="1000">
                <a:hlinkClick r:id="rId6" tooltip="Industry"/>
              </a:rPr>
              <a:t>industry</a:t>
            </a:r>
            <a:r>
              <a:rPr lang="fr-FR" sz="1000"/>
              <a:t> should be viewed as a series of interlocking man-made ecosystems interfacing with the natural </a:t>
            </a:r>
            <a:r>
              <a:rPr lang="fr-FR" sz="1000">
                <a:hlinkClick r:id="rId7" tooltip="Biosphere"/>
              </a:rPr>
              <a:t>global ecosystem</a:t>
            </a:r>
            <a:r>
              <a:rPr lang="fr-FR" sz="1000"/>
              <a:t>.</a:t>
            </a:r>
          </a:p>
          <a:p>
            <a:pPr marL="228600" indent="-228600">
              <a:lnSpc>
                <a:spcPct val="80000"/>
              </a:lnSpc>
            </a:pPr>
            <a:r>
              <a:rPr lang="fr-FR" sz="1000"/>
              <a:t>According to some economists, it is possible for the concepts of sustainable development and competitiveness to merge if enacted wisely, so that there is not an inevitable trade-off</a:t>
            </a:r>
            <a:r>
              <a:rPr lang="fr-FR" sz="1000">
                <a:hlinkClick r:id="" action="ppaction://noaction"/>
              </a:rPr>
              <a:t>[10]</a:t>
            </a:r>
            <a:r>
              <a:rPr lang="fr-FR" sz="1000"/>
              <a:t>. This merger is motivated by the following six observations (Hargroves &amp; Smith 2005):</a:t>
            </a:r>
          </a:p>
          <a:p>
            <a:pPr marL="228600" indent="-228600">
              <a:lnSpc>
                <a:spcPct val="80000"/>
              </a:lnSpc>
            </a:pPr>
            <a:r>
              <a:rPr lang="fr-FR" sz="1000"/>
              <a:t>Throughout the economy there are widespread untapped potential resource productivity improvements to be made to be coupled with effective design. </a:t>
            </a:r>
          </a:p>
          <a:p>
            <a:pPr marL="228600" indent="-228600">
              <a:lnSpc>
                <a:spcPct val="80000"/>
              </a:lnSpc>
            </a:pPr>
            <a:r>
              <a:rPr lang="fr-FR" sz="1000"/>
              <a:t>There has been a significant shift in understanding over the last three decades of what creates lasting competitiveness of a firm. </a:t>
            </a:r>
          </a:p>
          <a:p>
            <a:pPr marL="228600" indent="-228600">
              <a:lnSpc>
                <a:spcPct val="80000"/>
              </a:lnSpc>
            </a:pPr>
            <a:r>
              <a:rPr lang="fr-FR" sz="1000"/>
              <a:t>There is now a critical mass of enabling technologies in eco-innovations that make integrated approaches to sustainable development economically viable. </a:t>
            </a:r>
          </a:p>
          <a:p>
            <a:pPr marL="228600" indent="-228600">
              <a:lnSpc>
                <a:spcPct val="80000"/>
              </a:lnSpc>
            </a:pPr>
            <a:r>
              <a:rPr lang="fr-FR" sz="1000"/>
              <a:t>Since many of the costs of what economists call ‘environmental externalities’ are passed on to governments, in the long-term sustainable development strategies can provide multiple benefits to the tax payer. </a:t>
            </a:r>
          </a:p>
          <a:p>
            <a:pPr marL="228600" indent="-228600">
              <a:lnSpc>
                <a:spcPct val="80000"/>
              </a:lnSpc>
            </a:pPr>
            <a:r>
              <a:rPr lang="fr-FR" sz="1000"/>
              <a:t>There is a growing understanding of the multiple benefits of valuing social and natural capital, for both moral and economic reasons, and including them in measures of national well-being. </a:t>
            </a:r>
          </a:p>
          <a:p>
            <a:pPr marL="228600" indent="-228600">
              <a:lnSpc>
                <a:spcPct val="80000"/>
              </a:lnSpc>
            </a:pPr>
            <a:r>
              <a:rPr lang="fr-FR" sz="1000"/>
              <a:t>There is mounting evidence to show that a transition to a sustainable economy, if done wisely, may not harm economic growth significantly, in fact it could even help it. Recent research by ex-Wuppertal Institute member Joachim Spangenberg, working with neo-classical economists, shows that the transition, if focused on improving resource productivity, will lead to higher economic growth than business as usual, while at the same time reducing pressures on the environment and enhancing </a:t>
            </a:r>
            <a:r>
              <a:rPr lang="fr-FR" sz="1000">
                <a:hlinkClick r:id="rId8" tooltip="Employment"/>
              </a:rPr>
              <a:t>employment</a:t>
            </a:r>
            <a:r>
              <a:rPr lang="fr-FR" sz="1000"/>
              <a:t>. </a:t>
            </a:r>
          </a:p>
          <a:p>
            <a:pPr marL="228600" indent="-228600">
              <a:lnSpc>
                <a:spcPct val="80000"/>
              </a:lnSpc>
            </a:pPr>
            <a:endParaRPr lang="en-NZ" sz="1000"/>
          </a:p>
          <a:p>
            <a:pPr marL="228600" indent="-228600">
              <a:lnSpc>
                <a:spcPct val="80000"/>
              </a:lnSpc>
            </a:pPr>
            <a:r>
              <a:rPr lang="en-NZ" sz="1000"/>
              <a:t>Wikipedia 2007</a:t>
            </a:r>
            <a:endParaRPr lang="fr-FR" sz="1000"/>
          </a:p>
          <a:p>
            <a:pPr marL="228600" indent="-228600">
              <a:lnSpc>
                <a:spcPct val="80000"/>
              </a:lnSpc>
            </a:pPr>
            <a:endParaRPr lang="fr-FR" sz="10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949A53-4B50-47E6-9D3B-4F172FDB8999}" type="slidenum">
              <a:rPr lang="en-AU"/>
              <a:pPr/>
              <a:t>16</a:t>
            </a:fld>
            <a:endParaRPr lang="en-AU"/>
          </a:p>
        </p:txBody>
      </p:sp>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p:txBody>
          <a:bodyPr/>
          <a:lstStyle/>
          <a:p>
            <a:pPr lvl="1">
              <a:lnSpc>
                <a:spcPct val="80000"/>
              </a:lnSpc>
            </a:pPr>
            <a:r>
              <a:rPr lang="fr-FR" dirty="0" smtClean="0"/>
              <a:t>Self-</a:t>
            </a:r>
            <a:r>
              <a:rPr lang="fr-FR" dirty="0" err="1" smtClean="0"/>
              <a:t>interest</a:t>
            </a:r>
            <a:r>
              <a:rPr lang="fr-FR" dirty="0" smtClean="0"/>
              <a:t> tends to </a:t>
            </a:r>
            <a:r>
              <a:rPr lang="fr-FR" dirty="0" err="1" smtClean="0"/>
              <a:t>prevail</a:t>
            </a:r>
            <a:endParaRPr lang="fr-FR" dirty="0" smtClean="0"/>
          </a:p>
          <a:p>
            <a:pPr lvl="1">
              <a:lnSpc>
                <a:spcPct val="80000"/>
              </a:lnSpc>
            </a:pPr>
            <a:r>
              <a:rPr lang="fr-FR" dirty="0" smtClean="0"/>
              <a:t>It </a:t>
            </a:r>
            <a:r>
              <a:rPr lang="fr-FR" dirty="0" err="1" smtClean="0"/>
              <a:t>is</a:t>
            </a:r>
            <a:r>
              <a:rPr lang="fr-FR" dirty="0" smtClean="0"/>
              <a:t> not </a:t>
            </a:r>
            <a:r>
              <a:rPr lang="fr-FR" dirty="0" err="1" smtClean="0"/>
              <a:t>always</a:t>
            </a:r>
            <a:r>
              <a:rPr lang="fr-FR" dirty="0" smtClean="0"/>
              <a:t> in business </a:t>
            </a:r>
            <a:r>
              <a:rPr lang="fr-FR" dirty="0" err="1" smtClean="0"/>
              <a:t>interests</a:t>
            </a:r>
            <a:r>
              <a:rPr lang="fr-FR" dirty="0" smtClean="0"/>
              <a:t> to do the ‘right’ </a:t>
            </a:r>
            <a:r>
              <a:rPr lang="fr-FR" dirty="0" err="1" smtClean="0"/>
              <a:t>thing</a:t>
            </a:r>
            <a:r>
              <a:rPr lang="fr-FR" dirty="0" smtClean="0"/>
              <a:t> </a:t>
            </a:r>
          </a:p>
          <a:p>
            <a:pPr lvl="1">
              <a:lnSpc>
                <a:spcPct val="80000"/>
              </a:lnSpc>
            </a:pPr>
            <a:r>
              <a:rPr lang="fr-FR" dirty="0" err="1" smtClean="0"/>
              <a:t>Lock</a:t>
            </a:r>
            <a:r>
              <a:rPr lang="fr-FR" dirty="0" smtClean="0"/>
              <a:t>-in </a:t>
            </a:r>
            <a:r>
              <a:rPr lang="fr-FR" dirty="0" err="1" smtClean="0"/>
              <a:t>may</a:t>
            </a:r>
            <a:r>
              <a:rPr lang="fr-FR" dirty="0" smtClean="0"/>
              <a:t> </a:t>
            </a:r>
            <a:r>
              <a:rPr lang="fr-FR" dirty="0" err="1" smtClean="0"/>
              <a:t>inhibit</a:t>
            </a:r>
            <a:r>
              <a:rPr lang="fr-FR" dirty="0" smtClean="0"/>
              <a:t> change efforts</a:t>
            </a:r>
          </a:p>
          <a:p>
            <a:pPr lvl="1">
              <a:lnSpc>
                <a:spcPct val="80000"/>
              </a:lnSpc>
            </a:pPr>
            <a:r>
              <a:rPr lang="en-NZ" dirty="0" smtClean="0"/>
              <a:t>Customers do not always want what is good for them</a:t>
            </a:r>
            <a:endParaRPr lang="fr-FR" dirty="0" smtClean="0"/>
          </a:p>
          <a:p>
            <a:pPr lvl="1"/>
            <a:endParaRPr lang="fr-F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010" name="Group 2"/>
          <p:cNvGrpSpPr>
            <a:grpSpLocks/>
          </p:cNvGrpSpPr>
          <p:nvPr/>
        </p:nvGrpSpPr>
        <p:grpSpPr bwMode="auto">
          <a:xfrm>
            <a:off x="-6350" y="20638"/>
            <a:ext cx="9144000" cy="6858000"/>
            <a:chOff x="0" y="0"/>
            <a:chExt cx="5760" cy="4320"/>
          </a:xfrm>
        </p:grpSpPr>
        <p:sp>
          <p:nvSpPr>
            <p:cNvPr id="43011" name="Freeform 3"/>
            <p:cNvSpPr>
              <a:spLocks/>
            </p:cNvSpPr>
            <p:nvPr/>
          </p:nvSpPr>
          <p:spPr bwMode="hidden">
            <a:xfrm>
              <a:off x="0" y="3072"/>
              <a:ext cx="5760" cy="1248"/>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NZ"/>
            </a:p>
          </p:txBody>
        </p:sp>
        <p:sp>
          <p:nvSpPr>
            <p:cNvPr id="43012" name="Freeform 4"/>
            <p:cNvSpPr>
              <a:spLocks/>
            </p:cNvSpPr>
            <p:nvPr/>
          </p:nvSpPr>
          <p:spPr bwMode="hidden">
            <a:xfrm>
              <a:off x="0" y="0"/>
              <a:ext cx="5760" cy="3072"/>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w="9525">
              <a:noFill/>
              <a:round/>
              <a:headEnd/>
              <a:tailEnd/>
            </a:ln>
          </p:spPr>
          <p:txBody>
            <a:bodyPr/>
            <a:lstStyle/>
            <a:p>
              <a:endParaRPr lang="en-NZ"/>
            </a:p>
          </p:txBody>
        </p:sp>
      </p:grpSp>
      <p:sp>
        <p:nvSpPr>
          <p:cNvPr id="43013" name="Freeform 5"/>
          <p:cNvSpPr>
            <a:spLocks/>
          </p:cNvSpPr>
          <p:nvPr/>
        </p:nvSpPr>
        <p:spPr bwMode="hidden">
          <a:xfrm>
            <a:off x="6242050" y="6269038"/>
            <a:ext cx="2895600" cy="609600"/>
          </a:xfrm>
          <a:custGeom>
            <a:avLst/>
            <a:gdLst/>
            <a:ahLst/>
            <a:cxnLst>
              <a:cxn ang="0">
                <a:pos x="5748" y="246"/>
              </a:cxn>
              <a:cxn ang="0">
                <a:pos x="0" y="246"/>
              </a:cxn>
              <a:cxn ang="0">
                <a:pos x="0" y="0"/>
              </a:cxn>
              <a:cxn ang="0">
                <a:pos x="5748" y="0"/>
              </a:cxn>
              <a:cxn ang="0">
                <a:pos x="5748" y="246"/>
              </a:cxn>
              <a:cxn ang="0">
                <a:pos x="5748" y="246"/>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endParaRPr lang="en-NZ"/>
          </a:p>
        </p:txBody>
      </p:sp>
      <p:grpSp>
        <p:nvGrpSpPr>
          <p:cNvPr id="43014" name="Group 6"/>
          <p:cNvGrpSpPr>
            <a:grpSpLocks/>
          </p:cNvGrpSpPr>
          <p:nvPr/>
        </p:nvGrpSpPr>
        <p:grpSpPr bwMode="auto">
          <a:xfrm>
            <a:off x="-1588" y="6034088"/>
            <a:ext cx="7845426" cy="850900"/>
            <a:chOff x="0" y="3792"/>
            <a:chExt cx="4942" cy="536"/>
          </a:xfrm>
        </p:grpSpPr>
        <p:sp>
          <p:nvSpPr>
            <p:cNvPr id="43015"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endParaRPr lang="en-NZ"/>
            </a:p>
          </p:txBody>
        </p:sp>
        <p:grpSp>
          <p:nvGrpSpPr>
            <p:cNvPr id="43016" name="Group 8"/>
            <p:cNvGrpSpPr>
              <a:grpSpLocks/>
            </p:cNvGrpSpPr>
            <p:nvPr userDrawn="1"/>
          </p:nvGrpSpPr>
          <p:grpSpPr bwMode="auto">
            <a:xfrm>
              <a:off x="2486" y="3792"/>
              <a:ext cx="2456" cy="536"/>
              <a:chOff x="2486" y="3792"/>
              <a:chExt cx="2456" cy="536"/>
            </a:xfrm>
          </p:grpSpPr>
          <p:sp>
            <p:nvSpPr>
              <p:cNvPr id="43017" name="Freeform 9"/>
              <p:cNvSpPr>
                <a:spLocks/>
              </p:cNvSpPr>
              <p:nvPr userDrawn="1"/>
            </p:nvSpPr>
            <p:spPr bwMode="ltGray">
              <a:xfrm>
                <a:off x="3948" y="3799"/>
                <a:ext cx="994" cy="529"/>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592" y="527"/>
                  </a:cxn>
                  <a:cxn ang="0">
                    <a:pos x="994" y="529"/>
                  </a:cxn>
                  <a:cxn ang="0">
                    <a:pos x="828" y="473"/>
                  </a:cxn>
                  <a:cxn ang="0">
                    <a:pos x="636" y="373"/>
                  </a:cxn>
                </a:cxnLst>
                <a:rect l="0" t="0" r="r" b="b"/>
                <a:pathLst>
                  <a:path w="994" h="529">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592" y="527"/>
                    </a:lnTo>
                    <a:lnTo>
                      <a:pt x="994" y="529"/>
                    </a:lnTo>
                    <a:lnTo>
                      <a:pt x="828" y="473"/>
                    </a:lnTo>
                    <a:lnTo>
                      <a:pt x="636" y="373"/>
                    </a:lnTo>
                    <a:close/>
                  </a:path>
                </a:pathLst>
              </a:custGeom>
              <a:solidFill>
                <a:schemeClr val="bg2"/>
              </a:solidFill>
              <a:ln w="9525">
                <a:noFill/>
                <a:round/>
                <a:headEnd/>
                <a:tailEnd/>
              </a:ln>
            </p:spPr>
            <p:txBody>
              <a:bodyPr/>
              <a:lstStyle/>
              <a:p>
                <a:endParaRPr lang="en-NZ"/>
              </a:p>
            </p:txBody>
          </p:sp>
          <p:sp>
            <p:nvSpPr>
              <p:cNvPr id="43018"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endParaRPr lang="en-NZ"/>
              </a:p>
            </p:txBody>
          </p:sp>
          <p:sp>
            <p:nvSpPr>
              <p:cNvPr id="43019"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endParaRPr lang="en-NZ"/>
              </a:p>
            </p:txBody>
          </p:sp>
          <p:sp>
            <p:nvSpPr>
              <p:cNvPr id="43020"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endParaRPr lang="en-NZ"/>
              </a:p>
            </p:txBody>
          </p:sp>
          <p:sp>
            <p:nvSpPr>
              <p:cNvPr id="43021"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endParaRPr lang="en-NZ"/>
              </a:p>
            </p:txBody>
          </p:sp>
        </p:grpSp>
        <p:sp>
          <p:nvSpPr>
            <p:cNvPr id="43022"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endParaRPr lang="en-NZ"/>
            </a:p>
          </p:txBody>
        </p:sp>
      </p:grpSp>
      <p:grpSp>
        <p:nvGrpSpPr>
          <p:cNvPr id="43023" name="Group 15"/>
          <p:cNvGrpSpPr>
            <a:grpSpLocks/>
          </p:cNvGrpSpPr>
          <p:nvPr/>
        </p:nvGrpSpPr>
        <p:grpSpPr bwMode="auto">
          <a:xfrm>
            <a:off x="627063" y="6021388"/>
            <a:ext cx="5684837" cy="849312"/>
            <a:chOff x="395" y="3793"/>
            <a:chExt cx="3581" cy="535"/>
          </a:xfrm>
        </p:grpSpPr>
        <p:sp>
          <p:nvSpPr>
            <p:cNvPr id="43024" name="Freeform 16"/>
            <p:cNvSpPr>
              <a:spLocks/>
            </p:cNvSpPr>
            <p:nvPr userDrawn="1"/>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endParaRPr lang="en-NZ"/>
            </a:p>
          </p:txBody>
        </p:sp>
        <p:sp>
          <p:nvSpPr>
            <p:cNvPr id="43025" name="Freeform 17"/>
            <p:cNvSpPr>
              <a:spLocks/>
            </p:cNvSpPr>
            <p:nvPr userDrawn="1"/>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endParaRPr lang="en-NZ"/>
            </a:p>
          </p:txBody>
        </p:sp>
        <p:sp>
          <p:nvSpPr>
            <p:cNvPr id="43026" name="Freeform 18"/>
            <p:cNvSpPr>
              <a:spLocks/>
            </p:cNvSpPr>
            <p:nvPr userDrawn="1"/>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endParaRPr lang="en-NZ"/>
            </a:p>
          </p:txBody>
        </p:sp>
        <p:sp>
          <p:nvSpPr>
            <p:cNvPr id="43027" name="Freeform 19"/>
            <p:cNvSpPr>
              <a:spLocks/>
            </p:cNvSpPr>
            <p:nvPr userDrawn="1"/>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endParaRPr lang="en-NZ"/>
            </a:p>
          </p:txBody>
        </p:sp>
        <p:sp>
          <p:nvSpPr>
            <p:cNvPr id="43028" name="Freeform 20"/>
            <p:cNvSpPr>
              <a:spLocks/>
            </p:cNvSpPr>
            <p:nvPr userDrawn="1"/>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endParaRPr lang="en-NZ"/>
            </a:p>
          </p:txBody>
        </p:sp>
        <p:sp>
          <p:nvSpPr>
            <p:cNvPr id="43029" name="Freeform 21"/>
            <p:cNvSpPr>
              <a:spLocks/>
            </p:cNvSpPr>
            <p:nvPr userDrawn="1"/>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endParaRPr lang="en-NZ"/>
            </a:p>
          </p:txBody>
        </p:sp>
      </p:grpSp>
      <p:sp>
        <p:nvSpPr>
          <p:cNvPr id="43030" name="Rectangle 22"/>
          <p:cNvSpPr>
            <a:spLocks noGrp="1" noChangeArrowheads="1"/>
          </p:cNvSpPr>
          <p:nvPr>
            <p:ph type="ctrTitle" sz="quarter"/>
          </p:nvPr>
        </p:nvSpPr>
        <p:spPr>
          <a:xfrm>
            <a:off x="457200" y="1447800"/>
            <a:ext cx="8229600" cy="1736725"/>
          </a:xfrm>
        </p:spPr>
        <p:txBody>
          <a:bodyPr/>
          <a:lstStyle>
            <a:lvl1pPr>
              <a:defRPr sz="5400"/>
            </a:lvl1pPr>
          </a:lstStyle>
          <a:p>
            <a:r>
              <a:rPr lang="en-AU"/>
              <a:t>Click to edit Master title style</a:t>
            </a:r>
          </a:p>
        </p:txBody>
      </p:sp>
      <p:sp>
        <p:nvSpPr>
          <p:cNvPr id="43031" name="Rectangle 23"/>
          <p:cNvSpPr>
            <a:spLocks noGrp="1" noChangeArrowheads="1"/>
          </p:cNvSpPr>
          <p:nvPr>
            <p:ph type="subTitle" sz="quarter" idx="1"/>
          </p:nvPr>
        </p:nvSpPr>
        <p:spPr>
          <a:xfrm>
            <a:off x="1371600" y="3429000"/>
            <a:ext cx="6400800" cy="1752600"/>
          </a:xfrm>
        </p:spPr>
        <p:txBody>
          <a:bodyPr/>
          <a:lstStyle>
            <a:lvl1pPr marL="0" indent="0" algn="ctr">
              <a:buFontTx/>
              <a:buNone/>
              <a:defRPr>
                <a:effectLst>
                  <a:outerShdw blurRad="38100" dist="38100" dir="2700000" algn="tl">
                    <a:srgbClr val="000000"/>
                  </a:outerShdw>
                </a:effectLst>
              </a:defRPr>
            </a:lvl1pPr>
          </a:lstStyle>
          <a:p>
            <a:r>
              <a:rPr lang="en-AU"/>
              <a:t>Click to edit Master subtitle style</a:t>
            </a:r>
          </a:p>
        </p:txBody>
      </p:sp>
      <p:sp>
        <p:nvSpPr>
          <p:cNvPr id="43032" name="Rectangle 24"/>
          <p:cNvSpPr>
            <a:spLocks noGrp="1" noChangeArrowheads="1"/>
          </p:cNvSpPr>
          <p:nvPr>
            <p:ph type="dt" sz="quarter" idx="2"/>
          </p:nvPr>
        </p:nvSpPr>
        <p:spPr/>
        <p:txBody>
          <a:bodyPr/>
          <a:lstStyle>
            <a:lvl1pPr>
              <a:defRPr/>
            </a:lvl1pPr>
          </a:lstStyle>
          <a:p>
            <a:endParaRPr lang="en-AU"/>
          </a:p>
        </p:txBody>
      </p:sp>
      <p:sp>
        <p:nvSpPr>
          <p:cNvPr id="43033" name="Rectangle 25"/>
          <p:cNvSpPr>
            <a:spLocks noGrp="1" noChangeArrowheads="1"/>
          </p:cNvSpPr>
          <p:nvPr>
            <p:ph type="sldNum" sz="quarter" idx="4"/>
          </p:nvPr>
        </p:nvSpPr>
        <p:spPr/>
        <p:txBody>
          <a:bodyPr/>
          <a:lstStyle>
            <a:lvl1pPr>
              <a:defRPr/>
            </a:lvl1pPr>
          </a:lstStyle>
          <a:p>
            <a:fld id="{3B23BAF9-BDEC-4DBE-BB4E-5E651253A3F5}" type="slidenum">
              <a:rPr lang="en-AU"/>
              <a:pPr/>
              <a:t>‹#›</a:t>
            </a:fld>
            <a:endParaRPr lang="en-AU"/>
          </a:p>
        </p:txBody>
      </p:sp>
      <p:sp>
        <p:nvSpPr>
          <p:cNvPr id="43034" name="Rectangle 26"/>
          <p:cNvSpPr>
            <a:spLocks noGrp="1" noChangeArrowheads="1"/>
          </p:cNvSpPr>
          <p:nvPr>
            <p:ph type="ftr" sz="quarter" idx="3"/>
          </p:nvPr>
        </p:nvSpPr>
        <p:spPr/>
        <p:txBody>
          <a:bodyPr/>
          <a:lstStyle>
            <a:lvl1pPr>
              <a:defRPr/>
            </a:lvl1pPr>
          </a:lstStyle>
          <a:p>
            <a:endParaRPr lang="en-AU"/>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3B71DE5-CE4E-4093-8834-255D092D991B}" type="slidenum">
              <a:rPr lang="en-AU"/>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600"/>
            <a:ext cx="2057400" cy="5867400"/>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28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887FBF3-E88D-4B36-BAFA-CB3766FE5109}" type="slidenum">
              <a:rPr lang="en-AU"/>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489AF67-399F-47E0-8AFE-0D3CA8B2D866}" type="slidenum">
              <a:rPr lang="en-AU"/>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4F4D3E1-49DB-4549-8081-4EC96FF24475}" type="slidenum">
              <a:rPr lang="en-AU"/>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11DF906-BE9D-460D-BFEF-CCF746E2B03D}" type="slidenum">
              <a:rPr lang="en-AU"/>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12AB6B2A-B770-4E72-83F0-1CCEE1455D92}" type="slidenum">
              <a:rPr lang="en-AU"/>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EE70CFB3-E99B-46FF-87A4-8941E1A9D9EA}" type="slidenum">
              <a:rPr lang="en-AU"/>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1CC0B162-B0C4-48D4-B360-FCD61C7FD191}" type="slidenum">
              <a:rPr lang="en-AU"/>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969D609-F34D-4818-AC7D-C6906AD6B97F}" type="slidenum">
              <a:rPr lang="en-AU"/>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94B8BD9-B2C6-424B-804D-8923E51D1221}" type="slidenum">
              <a:rPr lang="en-AU"/>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46275"/>
                <a:invGamma/>
              </a:schemeClr>
            </a:gs>
            <a:gs pos="100000">
              <a:schemeClr val="bg1"/>
            </a:gs>
          </a:gsLst>
          <a:lin ang="5400000" scaled="1"/>
        </a:gradFill>
        <a:effectLst/>
      </p:bgPr>
    </p:bg>
    <p:spTree>
      <p:nvGrpSpPr>
        <p:cNvPr id="1" name=""/>
        <p:cNvGrpSpPr/>
        <p:nvPr/>
      </p:nvGrpSpPr>
      <p:grpSpPr>
        <a:xfrm>
          <a:off x="0" y="0"/>
          <a:ext cx="0" cy="0"/>
          <a:chOff x="0" y="0"/>
          <a:chExt cx="0" cy="0"/>
        </a:xfrm>
      </p:grpSpPr>
      <p:grpSp>
        <p:nvGrpSpPr>
          <p:cNvPr id="41986" name="Group 2"/>
          <p:cNvGrpSpPr>
            <a:grpSpLocks/>
          </p:cNvGrpSpPr>
          <p:nvPr/>
        </p:nvGrpSpPr>
        <p:grpSpPr bwMode="auto">
          <a:xfrm>
            <a:off x="0" y="0"/>
            <a:ext cx="9144000" cy="6858000"/>
            <a:chOff x="0" y="0"/>
            <a:chExt cx="5760" cy="4320"/>
          </a:xfrm>
        </p:grpSpPr>
        <p:sp>
          <p:nvSpPr>
            <p:cNvPr id="41987" name="Freeform 3"/>
            <p:cNvSpPr>
              <a:spLocks/>
            </p:cNvSpPr>
            <p:nvPr/>
          </p:nvSpPr>
          <p:spPr bwMode="hidden">
            <a:xfrm>
              <a:off x="0" y="3072"/>
              <a:ext cx="5760" cy="1248"/>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NZ"/>
            </a:p>
          </p:txBody>
        </p:sp>
        <p:sp>
          <p:nvSpPr>
            <p:cNvPr id="41988" name="Freeform 4"/>
            <p:cNvSpPr>
              <a:spLocks/>
            </p:cNvSpPr>
            <p:nvPr/>
          </p:nvSpPr>
          <p:spPr bwMode="hidden">
            <a:xfrm>
              <a:off x="0" y="0"/>
              <a:ext cx="5760" cy="3072"/>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w="9525">
              <a:noFill/>
              <a:round/>
              <a:headEnd/>
              <a:tailEnd/>
            </a:ln>
          </p:spPr>
          <p:txBody>
            <a:bodyPr/>
            <a:lstStyle/>
            <a:p>
              <a:endParaRPr lang="en-NZ"/>
            </a:p>
          </p:txBody>
        </p:sp>
      </p:grpSp>
      <p:sp>
        <p:nvSpPr>
          <p:cNvPr id="41989" name="Freeform 5"/>
          <p:cNvSpPr>
            <a:spLocks/>
          </p:cNvSpPr>
          <p:nvPr/>
        </p:nvSpPr>
        <p:spPr bwMode="hidden">
          <a:xfrm>
            <a:off x="6248400" y="6262688"/>
            <a:ext cx="2895600" cy="609600"/>
          </a:xfrm>
          <a:custGeom>
            <a:avLst/>
            <a:gdLst/>
            <a:ahLst/>
            <a:cxnLst>
              <a:cxn ang="0">
                <a:pos x="5748" y="246"/>
              </a:cxn>
              <a:cxn ang="0">
                <a:pos x="0" y="246"/>
              </a:cxn>
              <a:cxn ang="0">
                <a:pos x="0" y="0"/>
              </a:cxn>
              <a:cxn ang="0">
                <a:pos x="5748" y="0"/>
              </a:cxn>
              <a:cxn ang="0">
                <a:pos x="5748" y="246"/>
              </a:cxn>
              <a:cxn ang="0">
                <a:pos x="5748" y="246"/>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endParaRPr lang="en-NZ"/>
          </a:p>
        </p:txBody>
      </p:sp>
      <p:grpSp>
        <p:nvGrpSpPr>
          <p:cNvPr id="41990" name="Group 6"/>
          <p:cNvGrpSpPr>
            <a:grpSpLocks/>
          </p:cNvGrpSpPr>
          <p:nvPr/>
        </p:nvGrpSpPr>
        <p:grpSpPr bwMode="auto">
          <a:xfrm>
            <a:off x="0" y="6019800"/>
            <a:ext cx="7848600" cy="857250"/>
            <a:chOff x="0" y="3792"/>
            <a:chExt cx="4944" cy="540"/>
          </a:xfrm>
        </p:grpSpPr>
        <p:sp>
          <p:nvSpPr>
            <p:cNvPr id="41991"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endParaRPr lang="en-NZ"/>
            </a:p>
          </p:txBody>
        </p:sp>
        <p:grpSp>
          <p:nvGrpSpPr>
            <p:cNvPr id="41992" name="Group 8"/>
            <p:cNvGrpSpPr>
              <a:grpSpLocks/>
            </p:cNvGrpSpPr>
            <p:nvPr userDrawn="1"/>
          </p:nvGrpSpPr>
          <p:grpSpPr bwMode="auto">
            <a:xfrm>
              <a:off x="2486" y="3792"/>
              <a:ext cx="2458" cy="540"/>
              <a:chOff x="2486" y="3792"/>
              <a:chExt cx="2458" cy="540"/>
            </a:xfrm>
          </p:grpSpPr>
          <p:sp>
            <p:nvSpPr>
              <p:cNvPr id="41993" name="Freeform 9"/>
              <p:cNvSpPr>
                <a:spLocks/>
              </p:cNvSpPr>
              <p:nvPr userDrawn="1"/>
            </p:nvSpPr>
            <p:spPr bwMode="ltGray">
              <a:xfrm>
                <a:off x="3948" y="3799"/>
                <a:ext cx="996" cy="533"/>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612" y="533"/>
                  </a:cxn>
                  <a:cxn ang="0">
                    <a:pos x="996" y="529"/>
                  </a:cxn>
                  <a:cxn ang="0">
                    <a:pos x="828" y="473"/>
                  </a:cxn>
                  <a:cxn ang="0">
                    <a:pos x="636" y="373"/>
                  </a:cxn>
                </a:cxnLst>
                <a:rect l="0" t="0" r="r" b="b"/>
                <a:pathLst>
                  <a:path w="996" h="533">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612" y="533"/>
                    </a:lnTo>
                    <a:lnTo>
                      <a:pt x="996" y="529"/>
                    </a:lnTo>
                    <a:lnTo>
                      <a:pt x="828" y="473"/>
                    </a:lnTo>
                    <a:lnTo>
                      <a:pt x="636" y="373"/>
                    </a:lnTo>
                    <a:close/>
                  </a:path>
                </a:pathLst>
              </a:custGeom>
              <a:solidFill>
                <a:schemeClr val="bg2"/>
              </a:solidFill>
              <a:ln w="9525">
                <a:noFill/>
                <a:round/>
                <a:headEnd/>
                <a:tailEnd/>
              </a:ln>
            </p:spPr>
            <p:txBody>
              <a:bodyPr/>
              <a:lstStyle/>
              <a:p>
                <a:endParaRPr lang="en-NZ"/>
              </a:p>
            </p:txBody>
          </p:sp>
          <p:sp>
            <p:nvSpPr>
              <p:cNvPr id="41994"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endParaRPr lang="en-NZ"/>
              </a:p>
            </p:txBody>
          </p:sp>
          <p:sp>
            <p:nvSpPr>
              <p:cNvPr id="41995"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endParaRPr lang="en-NZ"/>
              </a:p>
            </p:txBody>
          </p:sp>
          <p:sp>
            <p:nvSpPr>
              <p:cNvPr id="41996"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endParaRPr lang="en-NZ"/>
              </a:p>
            </p:txBody>
          </p:sp>
          <p:sp>
            <p:nvSpPr>
              <p:cNvPr id="41997"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endParaRPr lang="en-NZ"/>
              </a:p>
            </p:txBody>
          </p:sp>
        </p:grpSp>
        <p:sp>
          <p:nvSpPr>
            <p:cNvPr id="41998"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endParaRPr lang="en-NZ"/>
            </a:p>
          </p:txBody>
        </p:sp>
      </p:grpSp>
      <p:grpSp>
        <p:nvGrpSpPr>
          <p:cNvPr id="41999" name="Group 15"/>
          <p:cNvGrpSpPr>
            <a:grpSpLocks/>
          </p:cNvGrpSpPr>
          <p:nvPr/>
        </p:nvGrpSpPr>
        <p:grpSpPr bwMode="auto">
          <a:xfrm>
            <a:off x="627063" y="6021388"/>
            <a:ext cx="5684837" cy="849312"/>
            <a:chOff x="395" y="3793"/>
            <a:chExt cx="3581" cy="535"/>
          </a:xfrm>
        </p:grpSpPr>
        <p:sp>
          <p:nvSpPr>
            <p:cNvPr id="42000" name="Freeform 16"/>
            <p:cNvSpPr>
              <a:spLocks/>
            </p:cNvSpPr>
            <p:nvPr/>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endParaRPr lang="en-NZ"/>
            </a:p>
          </p:txBody>
        </p:sp>
        <p:sp>
          <p:nvSpPr>
            <p:cNvPr id="42001" name="Freeform 17"/>
            <p:cNvSpPr>
              <a:spLocks/>
            </p:cNvSpPr>
            <p:nvPr/>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endParaRPr lang="en-NZ"/>
            </a:p>
          </p:txBody>
        </p:sp>
        <p:sp>
          <p:nvSpPr>
            <p:cNvPr id="42002" name="Freeform 18"/>
            <p:cNvSpPr>
              <a:spLocks/>
            </p:cNvSpPr>
            <p:nvPr/>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endParaRPr lang="en-NZ"/>
            </a:p>
          </p:txBody>
        </p:sp>
        <p:sp>
          <p:nvSpPr>
            <p:cNvPr id="42003" name="Freeform 19"/>
            <p:cNvSpPr>
              <a:spLocks/>
            </p:cNvSpPr>
            <p:nvPr/>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endParaRPr lang="en-NZ"/>
            </a:p>
          </p:txBody>
        </p:sp>
        <p:sp>
          <p:nvSpPr>
            <p:cNvPr id="42004" name="Freeform 20"/>
            <p:cNvSpPr>
              <a:spLocks/>
            </p:cNvSpPr>
            <p:nvPr/>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endParaRPr lang="en-NZ"/>
            </a:p>
          </p:txBody>
        </p:sp>
        <p:sp>
          <p:nvSpPr>
            <p:cNvPr id="42005" name="Freeform 21"/>
            <p:cNvSpPr>
              <a:spLocks/>
            </p:cNvSpPr>
            <p:nvPr/>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endParaRPr lang="en-NZ"/>
            </a:p>
          </p:txBody>
        </p:sp>
      </p:grpSp>
      <p:sp>
        <p:nvSpPr>
          <p:cNvPr id="42006" name="Rectangle 22"/>
          <p:cNvSpPr>
            <a:spLocks noGrp="1" noChangeArrowheads="1"/>
          </p:cNvSpPr>
          <p:nvPr>
            <p:ph type="title"/>
          </p:nvPr>
        </p:nvSpPr>
        <p:spPr bwMode="auto">
          <a:xfrm>
            <a:off x="457200" y="2286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AU" smtClean="0"/>
              <a:t>Click to edit Master title style</a:t>
            </a:r>
          </a:p>
        </p:txBody>
      </p:sp>
      <p:sp>
        <p:nvSpPr>
          <p:cNvPr id="42007" name="Rectangle 23"/>
          <p:cNvSpPr>
            <a:spLocks noGrp="1" noChangeArrowheads="1"/>
          </p:cNvSpPr>
          <p:nvPr>
            <p:ph type="body" idx="1"/>
          </p:nvPr>
        </p:nvSpPr>
        <p:spPr bwMode="auto">
          <a:xfrm>
            <a:off x="457200" y="1600200"/>
            <a:ext cx="82296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42008" name="Rectangle 24"/>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endParaRPr lang="en-AU"/>
          </a:p>
        </p:txBody>
      </p:sp>
      <p:sp>
        <p:nvSpPr>
          <p:cNvPr id="42009" name="Rectangle 2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endParaRPr lang="en-AU"/>
          </a:p>
        </p:txBody>
      </p:sp>
      <p:sp>
        <p:nvSpPr>
          <p:cNvPr id="42010" name="Rectangle 26"/>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defRPr>
            </a:lvl1pPr>
          </a:lstStyle>
          <a:p>
            <a:fld id="{FB0C5ED3-27AA-4DD0-A095-AF5FD1B1F4DA}" type="slidenum">
              <a:rPr lang="en-AU"/>
              <a:pPr/>
              <a:t>‹#›</a:t>
            </a:fld>
            <a:endParaRPr lang="en-AU"/>
          </a:p>
        </p:txBody>
      </p:sp>
    </p:spTree>
  </p:cSld>
  <p:clrMap bg1="dk2" tx1="lt1" bg2="dk1"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9pPr>
    </p:titleStyle>
    <p:bodyStyle>
      <a:lvl1pPr marL="342900" indent="-342900" algn="l" rtl="0" fontAlgn="base">
        <a:spcBef>
          <a:spcPct val="20000"/>
        </a:spcBef>
        <a:spcAft>
          <a:spcPct val="0"/>
        </a:spcAft>
        <a:buClr>
          <a:schemeClr val="tx2"/>
        </a:buClr>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lr>
          <a:schemeClr val="tx2"/>
        </a:buClr>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lr>
          <a:schemeClr val="tx2"/>
        </a:buClr>
        <a:buChar char="•"/>
        <a:defRPr sz="2000">
          <a:solidFill>
            <a:schemeClr val="tx1"/>
          </a:solidFill>
          <a:latin typeface="+mn-lt"/>
          <a:cs typeface="+mn-cs"/>
        </a:defRPr>
      </a:lvl5pPr>
      <a:lvl6pPr marL="2514600" indent="-228600" algn="l" rtl="0" fontAlgn="base">
        <a:spcBef>
          <a:spcPct val="20000"/>
        </a:spcBef>
        <a:spcAft>
          <a:spcPct val="0"/>
        </a:spcAft>
        <a:buClr>
          <a:schemeClr val="tx2"/>
        </a:buClr>
        <a:buChar char="•"/>
        <a:defRPr sz="2000">
          <a:solidFill>
            <a:schemeClr val="tx1"/>
          </a:solidFill>
          <a:latin typeface="+mn-lt"/>
          <a:cs typeface="+mn-cs"/>
        </a:defRPr>
      </a:lvl6pPr>
      <a:lvl7pPr marL="2971800" indent="-228600" algn="l" rtl="0" fontAlgn="base">
        <a:spcBef>
          <a:spcPct val="20000"/>
        </a:spcBef>
        <a:spcAft>
          <a:spcPct val="0"/>
        </a:spcAft>
        <a:buClr>
          <a:schemeClr val="tx2"/>
        </a:buClr>
        <a:buChar char="•"/>
        <a:defRPr sz="2000">
          <a:solidFill>
            <a:schemeClr val="tx1"/>
          </a:solidFill>
          <a:latin typeface="+mn-lt"/>
          <a:cs typeface="+mn-cs"/>
        </a:defRPr>
      </a:lvl7pPr>
      <a:lvl8pPr marL="3429000" indent="-228600" algn="l" rtl="0" fontAlgn="base">
        <a:spcBef>
          <a:spcPct val="20000"/>
        </a:spcBef>
        <a:spcAft>
          <a:spcPct val="0"/>
        </a:spcAft>
        <a:buClr>
          <a:schemeClr val="tx2"/>
        </a:buClr>
        <a:buChar char="•"/>
        <a:defRPr sz="2000">
          <a:solidFill>
            <a:schemeClr val="tx1"/>
          </a:solidFill>
          <a:latin typeface="+mn-lt"/>
          <a:cs typeface="+mn-cs"/>
        </a:defRPr>
      </a:lvl8pPr>
      <a:lvl9pPr marL="3886200" indent="-228600" algn="l" rtl="0" fontAlgn="base">
        <a:spcBef>
          <a:spcPct val="20000"/>
        </a:spcBef>
        <a:spcAft>
          <a:spcPct val="0"/>
        </a:spcAft>
        <a:buClr>
          <a:schemeClr val="tx2"/>
        </a:buClr>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smallbusiness.chron.com/DM-Resize/photos.demandstudios.com/55/225/fotolia_1761698_XS.jpg?w=600&amp;h=600&amp;keep_ratio=1"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jpeg"/><Relationship Id="rId11" Type="http://schemas.openxmlformats.org/officeDocument/2006/relationships/image" Target="../media/image11.jpeg"/><Relationship Id="rId5" Type="http://schemas.openxmlformats.org/officeDocument/2006/relationships/image" Target="../media/image5.jpe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gif"/></Relationships>
</file>

<file path=ppt/slides/_rels/slide4.xml.rels><?xml version="1.0" encoding="UTF-8" standalone="yes"?>
<Relationships xmlns="http://schemas.openxmlformats.org/package/2006/relationships"><Relationship Id="rId8" Type="http://schemas.openxmlformats.org/officeDocument/2006/relationships/hyperlink" Target="http://www.molon.de/galleries/Malaysia/WestCoast/Perak/" TargetMode="External"/><Relationship Id="rId3" Type="http://schemas.openxmlformats.org/officeDocument/2006/relationships/hyperlink" Target="http://www.molon.de/galleries/Malaysia/IslandsBeaches/" TargetMode="External"/><Relationship Id="rId7" Type="http://schemas.openxmlformats.org/officeDocument/2006/relationships/image" Target="../media/image15.jpeg"/><Relationship Id="rId12" Type="http://schemas.openxmlformats.org/officeDocument/2006/relationships/image" Target="../media/image19.gi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4.jpeg"/><Relationship Id="rId11" Type="http://schemas.openxmlformats.org/officeDocument/2006/relationships/image" Target="../media/image18.jpeg"/><Relationship Id="rId5" Type="http://schemas.openxmlformats.org/officeDocument/2006/relationships/image" Target="../media/image13.png"/><Relationship Id="rId10" Type="http://schemas.openxmlformats.org/officeDocument/2006/relationships/image" Target="../media/image17.jpeg"/><Relationship Id="rId4" Type="http://schemas.openxmlformats.org/officeDocument/2006/relationships/image" Target="../media/image12.jpeg"/><Relationship Id="rId9" Type="http://schemas.openxmlformats.org/officeDocument/2006/relationships/image" Target="../media/image1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NZ" sz="6000" b="1" dirty="0" smtClean="0">
                <a:solidFill>
                  <a:srgbClr val="00B0F0"/>
                </a:solidFill>
              </a:rPr>
              <a:t>Sustainability</a:t>
            </a:r>
            <a:r>
              <a:rPr lang="en-NZ" sz="4000" b="1" dirty="0" smtClean="0"/>
              <a:t/>
            </a:r>
            <a:br>
              <a:rPr lang="en-NZ" sz="4000" b="1" dirty="0" smtClean="0"/>
            </a:br>
            <a:r>
              <a:rPr lang="en-NZ" sz="4000" b="1" dirty="0" smtClean="0"/>
              <a:t> </a:t>
            </a:r>
            <a:br>
              <a:rPr lang="en-NZ" sz="4000" b="1" dirty="0" smtClean="0"/>
            </a:br>
            <a:r>
              <a:rPr lang="en-NZ" sz="4000" b="1" dirty="0" smtClean="0"/>
              <a:t>The Need to Bridge Disciplinary Silos and </a:t>
            </a:r>
            <a:br>
              <a:rPr lang="en-NZ" sz="4000" b="1" dirty="0" smtClean="0"/>
            </a:br>
            <a:r>
              <a:rPr lang="en-NZ" sz="4000" b="1" dirty="0" smtClean="0"/>
              <a:t>the Theory-Practice Divide</a:t>
            </a:r>
            <a:br>
              <a:rPr lang="en-NZ" sz="4000" b="1" dirty="0" smtClean="0"/>
            </a:br>
            <a:endParaRPr lang="en-AU" sz="4000" b="1" dirty="0"/>
          </a:p>
        </p:txBody>
      </p:sp>
      <p:sp>
        <p:nvSpPr>
          <p:cNvPr id="2051" name="Rectangle 3"/>
          <p:cNvSpPr>
            <a:spLocks noGrp="1" noChangeArrowheads="1"/>
          </p:cNvSpPr>
          <p:nvPr>
            <p:ph type="subTitle" idx="1"/>
          </p:nvPr>
        </p:nvSpPr>
        <p:spPr>
          <a:xfrm>
            <a:off x="1371600" y="4221163"/>
            <a:ext cx="6400800" cy="960437"/>
          </a:xfrm>
        </p:spPr>
        <p:txBody>
          <a:bodyPr/>
          <a:lstStyle/>
          <a:p>
            <a:pPr>
              <a:lnSpc>
                <a:spcPct val="80000"/>
              </a:lnSpc>
            </a:pPr>
            <a:r>
              <a:rPr lang="en-NZ" sz="2400" b="1" dirty="0"/>
              <a:t>Professor Kate Kearins</a:t>
            </a:r>
          </a:p>
          <a:p>
            <a:pPr>
              <a:lnSpc>
                <a:spcPct val="80000"/>
              </a:lnSpc>
            </a:pPr>
            <a:r>
              <a:rPr lang="en-NZ" sz="2400" b="1" dirty="0"/>
              <a:t>Auckland University of Technology</a:t>
            </a:r>
          </a:p>
          <a:p>
            <a:pPr>
              <a:lnSpc>
                <a:spcPct val="80000"/>
              </a:lnSpc>
            </a:pPr>
            <a:r>
              <a:rPr lang="en-NZ" sz="2400" b="1" dirty="0"/>
              <a:t>New Zealand</a:t>
            </a:r>
            <a:endParaRPr lang="en-AU" sz="24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solidFill>
                  <a:srgbClr val="FFFF00"/>
                </a:solidFill>
              </a:rPr>
              <a:t>Philosophical Explanations</a:t>
            </a:r>
            <a:endParaRPr lang="en-NZ" b="1" dirty="0">
              <a:solidFill>
                <a:srgbClr val="FFFF00"/>
              </a:solidFill>
            </a:endParaRPr>
          </a:p>
        </p:txBody>
      </p:sp>
      <p:sp>
        <p:nvSpPr>
          <p:cNvPr id="3" name="Content Placeholder 2"/>
          <p:cNvSpPr>
            <a:spLocks noGrp="1"/>
          </p:cNvSpPr>
          <p:nvPr>
            <p:ph idx="1"/>
          </p:nvPr>
        </p:nvSpPr>
        <p:spPr/>
        <p:txBody>
          <a:bodyPr/>
          <a:lstStyle/>
          <a:p>
            <a:r>
              <a:rPr lang="en-NZ" dirty="0" smtClean="0"/>
              <a:t>Emphasising intergenerational equity</a:t>
            </a:r>
          </a:p>
          <a:p>
            <a:r>
              <a:rPr lang="en-NZ" dirty="0" smtClean="0"/>
              <a:t>Emphasising social justice</a:t>
            </a:r>
          </a:p>
          <a:p>
            <a:r>
              <a:rPr lang="en-NZ" dirty="0" smtClean="0"/>
              <a:t>Emphasising limits to growth</a:t>
            </a:r>
          </a:p>
          <a:p>
            <a:r>
              <a:rPr lang="en-NZ" dirty="0" smtClean="0"/>
              <a:t>Emphasising ecosystems</a:t>
            </a:r>
          </a:p>
          <a:p>
            <a:r>
              <a:rPr lang="en-NZ" dirty="0" smtClean="0"/>
              <a:t>Emphasising morality </a:t>
            </a:r>
          </a:p>
          <a:p>
            <a:endParaRPr lang="en-NZ" dirty="0"/>
          </a:p>
          <a:p>
            <a:r>
              <a:rPr lang="en-NZ" dirty="0" smtClean="0"/>
              <a:t>Fundamentally querying the bases of capitalism</a:t>
            </a:r>
          </a:p>
          <a:p>
            <a:pPr>
              <a:buNone/>
            </a:pPr>
            <a:endParaRPr lang="en-NZ"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Political Economy of Capitalism</a:t>
            </a:r>
            <a:endParaRPr lang="en-NZ" b="1" dirty="0"/>
          </a:p>
        </p:txBody>
      </p:sp>
      <p:sp>
        <p:nvSpPr>
          <p:cNvPr id="3" name="Content Placeholder 2"/>
          <p:cNvSpPr>
            <a:spLocks noGrp="1"/>
          </p:cNvSpPr>
          <p:nvPr>
            <p:ph idx="1"/>
          </p:nvPr>
        </p:nvSpPr>
        <p:spPr/>
        <p:txBody>
          <a:bodyPr/>
          <a:lstStyle/>
          <a:p>
            <a:r>
              <a:rPr lang="en-NZ" sz="2800" dirty="0" smtClean="0"/>
              <a:t>Private actors allowed to own and control the use of property and resources in accord with their own interests</a:t>
            </a:r>
          </a:p>
          <a:p>
            <a:r>
              <a:rPr lang="en-NZ" sz="2800" dirty="0" smtClean="0"/>
              <a:t>Invisible hand of pricing mechanism coordinates supply and demand in markets  in a way that is presumed to be in the best interests of society</a:t>
            </a:r>
          </a:p>
          <a:p>
            <a:r>
              <a:rPr lang="en-NZ" sz="2800" dirty="0" smtClean="0"/>
              <a:t>Limited role for government in terms of responsibility for ‘peace, justice and tolerable taxes’</a:t>
            </a:r>
            <a:endParaRPr lang="en-NZ"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Owners of capital </a:t>
            </a:r>
            <a:r>
              <a:rPr lang="en-NZ" b="1" dirty="0"/>
              <a:t>t</a:t>
            </a:r>
            <a:r>
              <a:rPr lang="en-NZ" b="1" dirty="0" smtClean="0"/>
              <a:t>ake risks and reap benefits</a:t>
            </a:r>
            <a:endParaRPr lang="en-NZ" b="1" dirty="0"/>
          </a:p>
        </p:txBody>
      </p:sp>
      <p:sp>
        <p:nvSpPr>
          <p:cNvPr id="3" name="Content Placeholder 2"/>
          <p:cNvSpPr>
            <a:spLocks noGrp="1"/>
          </p:cNvSpPr>
          <p:nvPr>
            <p:ph idx="1"/>
          </p:nvPr>
        </p:nvSpPr>
        <p:spPr/>
        <p:txBody>
          <a:bodyPr/>
          <a:lstStyle/>
          <a:p>
            <a:endParaRPr lang="en-NZ"/>
          </a:p>
        </p:txBody>
      </p:sp>
      <p:pic>
        <p:nvPicPr>
          <p:cNvPr id="74754" name="Picture 2" descr="Managing risk is essential to business success.">
            <a:hlinkClick r:id="rId2" tooltip="How do I Take a Risk in a Business?"/>
          </p:cNvPr>
          <p:cNvPicPr>
            <a:picLocks noChangeAspect="1" noChangeArrowheads="1"/>
          </p:cNvPicPr>
          <p:nvPr/>
        </p:nvPicPr>
        <p:blipFill>
          <a:blip r:embed="rId3" cstate="print"/>
          <a:srcRect/>
          <a:stretch>
            <a:fillRect/>
          </a:stretch>
        </p:blipFill>
        <p:spPr bwMode="auto">
          <a:xfrm>
            <a:off x="0" y="1556792"/>
            <a:ext cx="9144000" cy="5301208"/>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Others suffer through any externalities</a:t>
            </a:r>
            <a:endParaRPr lang="en-NZ" b="1" dirty="0"/>
          </a:p>
        </p:txBody>
      </p:sp>
      <p:pic>
        <p:nvPicPr>
          <p:cNvPr id="81922" name="Picture 2" descr="C:\Users\kkearins\AppData\Local\Microsoft\Windows\Temporary Internet Files\Content.IE5\QMRCRLZG\MP900443340[1].jpg"/>
          <p:cNvPicPr>
            <a:picLocks noChangeAspect="1" noChangeArrowheads="1"/>
          </p:cNvPicPr>
          <p:nvPr/>
        </p:nvPicPr>
        <p:blipFill>
          <a:blip r:embed="rId2" cstate="print"/>
          <a:srcRect/>
          <a:stretch>
            <a:fillRect/>
          </a:stretch>
        </p:blipFill>
        <p:spPr bwMode="auto">
          <a:xfrm>
            <a:off x="0" y="1340769"/>
            <a:ext cx="9143999" cy="5517231"/>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solidFill>
                  <a:srgbClr val="FFFF00"/>
                </a:solidFill>
              </a:rPr>
              <a:t>Recent Research</a:t>
            </a:r>
            <a:r>
              <a:rPr lang="en-NZ" dirty="0" smtClean="0"/>
              <a:t/>
            </a:r>
            <a:br>
              <a:rPr lang="en-NZ" dirty="0" smtClean="0"/>
            </a:br>
            <a:r>
              <a:rPr lang="en-NZ" sz="1600" dirty="0" smtClean="0"/>
              <a:t>MIT Sloan Management Review and Boston Consulting Research </a:t>
            </a:r>
            <a:endParaRPr lang="en-NZ" sz="1600" dirty="0"/>
          </a:p>
        </p:txBody>
      </p:sp>
      <p:sp>
        <p:nvSpPr>
          <p:cNvPr id="3" name="Content Placeholder 2"/>
          <p:cNvSpPr>
            <a:spLocks noGrp="1"/>
          </p:cNvSpPr>
          <p:nvPr>
            <p:ph idx="1"/>
          </p:nvPr>
        </p:nvSpPr>
        <p:spPr>
          <a:xfrm>
            <a:off x="457200" y="1340768"/>
            <a:ext cx="8507288" cy="4755232"/>
          </a:xfrm>
        </p:spPr>
        <p:txBody>
          <a:bodyPr/>
          <a:lstStyle/>
          <a:p>
            <a:r>
              <a:rPr lang="en-NZ" sz="2400" dirty="0" smtClean="0"/>
              <a:t>Survey of 2,874 managers/executives from 113 countries</a:t>
            </a:r>
          </a:p>
          <a:p>
            <a:r>
              <a:rPr lang="en-NZ" sz="2400" dirty="0" smtClean="0"/>
              <a:t>70% of companies that have placed sustainability on their management agendas have done so in the past six years; 20% have done so in just the past two years </a:t>
            </a:r>
          </a:p>
          <a:p>
            <a:r>
              <a:rPr lang="en-NZ" sz="2400" dirty="0" smtClean="0"/>
              <a:t>Two-thirds of respondents said that sustainability was critically important to being competitive in today’s marketplace, up from 55% in the 2010 survey</a:t>
            </a:r>
          </a:p>
          <a:p>
            <a:r>
              <a:rPr lang="en-NZ" sz="2400" dirty="0" smtClean="0"/>
              <a:t>Most companies are struggling to define sustainability in a way that is relevant for their businesses</a:t>
            </a:r>
          </a:p>
          <a:p>
            <a:r>
              <a:rPr lang="en-NZ" sz="2400" dirty="0" smtClean="0"/>
              <a:t>31% of respondents say their companies are currently profiting from sustainable business practices</a:t>
            </a:r>
          </a:p>
          <a:p>
            <a:endParaRPr lang="en-NZ" dirty="0" smtClean="0"/>
          </a:p>
          <a:p>
            <a:endParaRPr lang="en-NZ" dirty="0" smtClean="0"/>
          </a:p>
          <a:p>
            <a:endParaRPr lang="en-NZ"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NZ" sz="4000" b="1" dirty="0"/>
              <a:t>T</a:t>
            </a:r>
            <a:r>
              <a:rPr lang="en-NZ" sz="4000" b="1" dirty="0" smtClean="0"/>
              <a:t>he </a:t>
            </a:r>
            <a:r>
              <a:rPr lang="en-NZ" sz="4000" b="1" dirty="0"/>
              <a:t>Business Case for Sustainable </a:t>
            </a:r>
            <a:r>
              <a:rPr lang="en-NZ" sz="4000" b="1" dirty="0" smtClean="0"/>
              <a:t>Development</a:t>
            </a:r>
            <a:endParaRPr lang="fr-FR" sz="4000" b="1" dirty="0"/>
          </a:p>
        </p:txBody>
      </p:sp>
      <p:sp>
        <p:nvSpPr>
          <p:cNvPr id="64515" name="Rectangle 3"/>
          <p:cNvSpPr>
            <a:spLocks noGrp="1" noChangeArrowheads="1"/>
          </p:cNvSpPr>
          <p:nvPr>
            <p:ph type="body" idx="1"/>
          </p:nvPr>
        </p:nvSpPr>
        <p:spPr>
          <a:xfrm>
            <a:off x="457200" y="1484784"/>
            <a:ext cx="8229600" cy="4611216"/>
          </a:xfrm>
        </p:spPr>
        <p:txBody>
          <a:bodyPr/>
          <a:lstStyle/>
          <a:p>
            <a:pPr>
              <a:lnSpc>
                <a:spcPct val="80000"/>
              </a:lnSpc>
            </a:pPr>
            <a:r>
              <a:rPr lang="fr-FR" sz="2400" i="1" dirty="0" err="1" smtClean="0">
                <a:solidFill>
                  <a:srgbClr val="FF0000"/>
                </a:solidFill>
              </a:rPr>
              <a:t>Sustainable</a:t>
            </a:r>
            <a:r>
              <a:rPr lang="fr-FR" sz="2400" i="1" dirty="0" smtClean="0">
                <a:solidFill>
                  <a:srgbClr val="FF0000"/>
                </a:solidFill>
              </a:rPr>
              <a:t> </a:t>
            </a:r>
            <a:r>
              <a:rPr lang="fr-FR" sz="2400" i="1" dirty="0" err="1">
                <a:solidFill>
                  <a:srgbClr val="FF0000"/>
                </a:solidFill>
              </a:rPr>
              <a:t>development</a:t>
            </a:r>
            <a:r>
              <a:rPr lang="fr-FR" sz="2400" i="1" dirty="0">
                <a:solidFill>
                  <a:srgbClr val="FF0000"/>
                </a:solidFill>
              </a:rPr>
              <a:t> </a:t>
            </a:r>
            <a:r>
              <a:rPr lang="fr-FR" sz="2400" i="1" dirty="0" err="1">
                <a:solidFill>
                  <a:srgbClr val="FF0000"/>
                </a:solidFill>
              </a:rPr>
              <a:t>is</a:t>
            </a:r>
            <a:r>
              <a:rPr lang="fr-FR" sz="2400" i="1" dirty="0">
                <a:solidFill>
                  <a:srgbClr val="FF0000"/>
                </a:solidFill>
              </a:rPr>
              <a:t> good for business and business </a:t>
            </a:r>
            <a:r>
              <a:rPr lang="fr-FR" sz="2400" i="1" dirty="0" err="1">
                <a:solidFill>
                  <a:srgbClr val="FF0000"/>
                </a:solidFill>
              </a:rPr>
              <a:t>is</a:t>
            </a:r>
            <a:r>
              <a:rPr lang="fr-FR" sz="2400" i="1" dirty="0">
                <a:solidFill>
                  <a:srgbClr val="FF0000"/>
                </a:solidFill>
              </a:rPr>
              <a:t> good for </a:t>
            </a:r>
            <a:r>
              <a:rPr lang="fr-FR" sz="2400" i="1" dirty="0" err="1">
                <a:solidFill>
                  <a:srgbClr val="FF0000"/>
                </a:solidFill>
              </a:rPr>
              <a:t>sustainable</a:t>
            </a:r>
            <a:r>
              <a:rPr lang="fr-FR" sz="2400" i="1" dirty="0">
                <a:solidFill>
                  <a:srgbClr val="FF0000"/>
                </a:solidFill>
              </a:rPr>
              <a:t> </a:t>
            </a:r>
            <a:r>
              <a:rPr lang="fr-FR" sz="2400" i="1" dirty="0" err="1" smtClean="0">
                <a:solidFill>
                  <a:srgbClr val="FF0000"/>
                </a:solidFill>
              </a:rPr>
              <a:t>development</a:t>
            </a:r>
            <a:r>
              <a:rPr lang="fr-FR" sz="2400" i="1" dirty="0" smtClean="0">
                <a:solidFill>
                  <a:srgbClr val="FF0000"/>
                </a:solidFill>
              </a:rPr>
              <a:t> </a:t>
            </a:r>
            <a:r>
              <a:rPr lang="fr-FR" sz="2400" dirty="0" smtClean="0">
                <a:solidFill>
                  <a:srgbClr val="FF0000"/>
                </a:solidFill>
              </a:rPr>
              <a:t> </a:t>
            </a:r>
            <a:r>
              <a:rPr lang="fr-FR" sz="2400" dirty="0" smtClean="0"/>
              <a:t>(WBCSD)</a:t>
            </a:r>
            <a:endParaRPr lang="fr-FR" sz="2400" dirty="0"/>
          </a:p>
          <a:p>
            <a:pPr>
              <a:lnSpc>
                <a:spcPct val="80000"/>
              </a:lnSpc>
              <a:buFontTx/>
              <a:buNone/>
            </a:pPr>
            <a:endParaRPr lang="fr-FR" sz="2400" dirty="0"/>
          </a:p>
          <a:p>
            <a:pPr>
              <a:lnSpc>
                <a:spcPct val="80000"/>
              </a:lnSpc>
            </a:pPr>
            <a:r>
              <a:rPr lang="fr-FR" sz="2400" dirty="0"/>
              <a:t>Effective design </a:t>
            </a:r>
            <a:r>
              <a:rPr lang="fr-FR" sz="2400" dirty="0" err="1"/>
              <a:t>can</a:t>
            </a:r>
            <a:r>
              <a:rPr lang="fr-FR" sz="2400" dirty="0"/>
              <a:t> </a:t>
            </a:r>
            <a:r>
              <a:rPr lang="fr-FR" sz="2400" dirty="0" err="1" smtClean="0"/>
              <a:t>yield</a:t>
            </a:r>
            <a:r>
              <a:rPr lang="fr-FR" sz="2400" dirty="0"/>
              <a:t> </a:t>
            </a:r>
            <a:r>
              <a:rPr lang="fr-FR" sz="2400" dirty="0" err="1" smtClean="0"/>
              <a:t>resource</a:t>
            </a:r>
            <a:r>
              <a:rPr lang="fr-FR" sz="2400" dirty="0" smtClean="0"/>
              <a:t> </a:t>
            </a:r>
            <a:r>
              <a:rPr lang="fr-FR" sz="2400" dirty="0" err="1"/>
              <a:t>productivity</a:t>
            </a:r>
            <a:r>
              <a:rPr lang="fr-FR" sz="2400" dirty="0"/>
              <a:t> </a:t>
            </a:r>
            <a:r>
              <a:rPr lang="fr-FR" sz="2400" dirty="0" err="1" smtClean="0"/>
              <a:t>improvements</a:t>
            </a:r>
            <a:endParaRPr lang="fr-FR" sz="2400" dirty="0"/>
          </a:p>
          <a:p>
            <a:pPr>
              <a:lnSpc>
                <a:spcPct val="80000"/>
              </a:lnSpc>
            </a:pPr>
            <a:endParaRPr lang="fr-FR" sz="2400" dirty="0" smtClean="0"/>
          </a:p>
          <a:p>
            <a:pPr>
              <a:lnSpc>
                <a:spcPct val="80000"/>
              </a:lnSpc>
            </a:pPr>
            <a:r>
              <a:rPr lang="fr-FR" sz="2400" dirty="0" err="1" smtClean="0"/>
              <a:t>Enabling</a:t>
            </a:r>
            <a:r>
              <a:rPr lang="fr-FR" sz="2400" dirty="0" smtClean="0"/>
              <a:t> </a:t>
            </a:r>
            <a:r>
              <a:rPr lang="fr-FR" sz="2400" dirty="0"/>
              <a:t>technologies </a:t>
            </a:r>
            <a:r>
              <a:rPr lang="fr-FR" sz="2400" dirty="0" err="1"/>
              <a:t>now</a:t>
            </a:r>
            <a:r>
              <a:rPr lang="fr-FR" sz="2400" dirty="0"/>
              <a:t> </a:t>
            </a:r>
            <a:r>
              <a:rPr lang="fr-FR" sz="2400" dirty="0" err="1"/>
              <a:t>exist</a:t>
            </a:r>
            <a:r>
              <a:rPr lang="fr-FR" sz="2400" dirty="0"/>
              <a:t> to </a:t>
            </a:r>
            <a:r>
              <a:rPr lang="fr-FR" sz="2400" dirty="0" err="1"/>
              <a:t>provide</a:t>
            </a:r>
            <a:r>
              <a:rPr lang="fr-FR" sz="2400" dirty="0"/>
              <a:t> for </a:t>
            </a:r>
            <a:r>
              <a:rPr lang="fr-FR" sz="2400" dirty="0" err="1"/>
              <a:t>eco</a:t>
            </a:r>
            <a:r>
              <a:rPr lang="fr-FR" sz="2400" dirty="0"/>
              <a:t>-innovations</a:t>
            </a:r>
          </a:p>
          <a:p>
            <a:pPr>
              <a:lnSpc>
                <a:spcPct val="80000"/>
              </a:lnSpc>
              <a:buFontTx/>
              <a:buNone/>
            </a:pPr>
            <a:endParaRPr lang="fr-FR" sz="2400" dirty="0"/>
          </a:p>
          <a:p>
            <a:pPr>
              <a:lnSpc>
                <a:spcPct val="80000"/>
              </a:lnSpc>
            </a:pPr>
            <a:r>
              <a:rPr lang="fr-FR" sz="2400" dirty="0" err="1" smtClean="0"/>
              <a:t>Improving</a:t>
            </a:r>
            <a:r>
              <a:rPr lang="fr-FR" sz="2400" dirty="0" smtClean="0"/>
              <a:t> </a:t>
            </a:r>
            <a:r>
              <a:rPr lang="fr-FR" sz="2400" dirty="0" err="1"/>
              <a:t>resource</a:t>
            </a:r>
            <a:r>
              <a:rPr lang="fr-FR" sz="2400" dirty="0"/>
              <a:t> </a:t>
            </a:r>
            <a:r>
              <a:rPr lang="fr-FR" sz="2400" dirty="0" err="1"/>
              <a:t>productivity</a:t>
            </a:r>
            <a:r>
              <a:rPr lang="fr-FR" sz="2400" dirty="0"/>
              <a:t> </a:t>
            </a:r>
            <a:r>
              <a:rPr lang="fr-FR" sz="2400" dirty="0" err="1" smtClean="0"/>
              <a:t>can</a:t>
            </a:r>
            <a:r>
              <a:rPr lang="fr-FR" sz="2400" dirty="0" smtClean="0"/>
              <a:t> </a:t>
            </a:r>
            <a:r>
              <a:rPr lang="fr-FR" sz="2400" dirty="0" err="1" smtClean="0"/>
              <a:t>lead</a:t>
            </a:r>
            <a:r>
              <a:rPr lang="fr-FR" sz="2400" dirty="0" smtClean="0"/>
              <a:t> </a:t>
            </a:r>
            <a:r>
              <a:rPr lang="fr-FR" sz="2400" dirty="0"/>
              <a:t>to </a:t>
            </a:r>
            <a:r>
              <a:rPr lang="fr-FR" sz="2400" dirty="0" err="1"/>
              <a:t>higher</a:t>
            </a:r>
            <a:r>
              <a:rPr lang="fr-FR" sz="2400" dirty="0"/>
              <a:t> </a:t>
            </a:r>
            <a:r>
              <a:rPr lang="fr-FR" sz="2400" dirty="0" err="1"/>
              <a:t>economic</a:t>
            </a:r>
            <a:r>
              <a:rPr lang="fr-FR" sz="2400" dirty="0"/>
              <a:t> </a:t>
            </a:r>
            <a:r>
              <a:rPr lang="fr-FR" sz="2400" dirty="0" err="1"/>
              <a:t>growth</a:t>
            </a:r>
            <a:r>
              <a:rPr lang="fr-FR" sz="2400" dirty="0"/>
              <a:t> </a:t>
            </a:r>
            <a:r>
              <a:rPr lang="fr-FR" sz="2400" dirty="0" err="1"/>
              <a:t>than</a:t>
            </a:r>
            <a:r>
              <a:rPr lang="fr-FR" sz="2400" dirty="0"/>
              <a:t> </a:t>
            </a:r>
            <a:r>
              <a:rPr lang="fr-FR" sz="2400" dirty="0" smtClean="0"/>
              <a:t>business-as-</a:t>
            </a:r>
            <a:r>
              <a:rPr lang="fr-FR" sz="2400" dirty="0" err="1" smtClean="0"/>
              <a:t>usual</a:t>
            </a:r>
            <a:r>
              <a:rPr lang="fr-FR" sz="2400" dirty="0"/>
              <a:t>, </a:t>
            </a:r>
            <a:r>
              <a:rPr lang="fr-FR" sz="2400" dirty="0" err="1"/>
              <a:t>while</a:t>
            </a:r>
            <a:r>
              <a:rPr lang="fr-FR" sz="2400" dirty="0"/>
              <a:t> </a:t>
            </a:r>
            <a:r>
              <a:rPr lang="fr-FR" sz="2400" dirty="0" err="1"/>
              <a:t>at</a:t>
            </a:r>
            <a:r>
              <a:rPr lang="fr-FR" sz="2400" dirty="0"/>
              <a:t> the </a:t>
            </a:r>
            <a:r>
              <a:rPr lang="fr-FR" sz="2400" dirty="0" err="1"/>
              <a:t>same</a:t>
            </a:r>
            <a:r>
              <a:rPr lang="fr-FR" sz="2400" dirty="0"/>
              <a:t> time </a:t>
            </a:r>
            <a:r>
              <a:rPr lang="fr-FR" sz="2400" dirty="0" err="1"/>
              <a:t>reducing</a:t>
            </a:r>
            <a:r>
              <a:rPr lang="fr-FR" sz="2400" dirty="0"/>
              <a:t> pressures on the </a:t>
            </a:r>
            <a:r>
              <a:rPr lang="fr-FR" sz="2400" dirty="0" err="1"/>
              <a:t>environment</a:t>
            </a:r>
            <a:r>
              <a:rPr lang="fr-FR" sz="2400" dirty="0"/>
              <a:t> and </a:t>
            </a:r>
            <a:r>
              <a:rPr lang="fr-FR" sz="2400" dirty="0" err="1"/>
              <a:t>enhancing</a:t>
            </a:r>
            <a:r>
              <a:rPr lang="fr-FR" sz="2400" dirty="0"/>
              <a:t> </a:t>
            </a:r>
            <a:r>
              <a:rPr lang="fr-FR" sz="2400" dirty="0" err="1" smtClean="0"/>
              <a:t>employment</a:t>
            </a:r>
            <a:endParaRPr lang="fr-FR" sz="2400" dirty="0" smtClean="0"/>
          </a:p>
          <a:p>
            <a:pPr>
              <a:lnSpc>
                <a:spcPct val="80000"/>
              </a:lnSpc>
              <a:buNone/>
            </a:pPr>
            <a:endParaRPr lang="fr-FR" sz="20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457200" y="228600"/>
            <a:ext cx="8229600" cy="752475"/>
          </a:xfrm>
        </p:spPr>
        <p:txBody>
          <a:bodyPr/>
          <a:lstStyle/>
          <a:p>
            <a:r>
              <a:rPr lang="en-NZ" sz="4000" b="1"/>
              <a:t>Against the Business Case</a:t>
            </a:r>
            <a:endParaRPr lang="fr-FR" sz="4000" b="1"/>
          </a:p>
        </p:txBody>
      </p:sp>
      <p:sp>
        <p:nvSpPr>
          <p:cNvPr id="60419" name="Rectangle 3"/>
          <p:cNvSpPr>
            <a:spLocks noGrp="1" noChangeArrowheads="1"/>
          </p:cNvSpPr>
          <p:nvPr>
            <p:ph type="body" idx="1"/>
          </p:nvPr>
        </p:nvSpPr>
        <p:spPr>
          <a:xfrm>
            <a:off x="395288" y="1196751"/>
            <a:ext cx="8229600" cy="6005737"/>
          </a:xfrm>
        </p:spPr>
        <p:txBody>
          <a:bodyPr/>
          <a:lstStyle/>
          <a:p>
            <a:pPr>
              <a:lnSpc>
                <a:spcPct val="80000"/>
              </a:lnSpc>
            </a:pPr>
            <a:r>
              <a:rPr lang="fr-FR" sz="2400" dirty="0" err="1"/>
              <a:t>Capitalism</a:t>
            </a:r>
            <a:r>
              <a:rPr lang="fr-FR" sz="2400" dirty="0"/>
              <a:t> </a:t>
            </a:r>
            <a:r>
              <a:rPr lang="fr-FR" sz="2400" dirty="0" err="1"/>
              <a:t>privileges</a:t>
            </a:r>
            <a:r>
              <a:rPr lang="fr-FR" sz="2400" dirty="0"/>
              <a:t> </a:t>
            </a:r>
            <a:r>
              <a:rPr lang="fr-FR" sz="2400" dirty="0" smtClean="0"/>
              <a:t>privatisation </a:t>
            </a:r>
            <a:r>
              <a:rPr lang="fr-FR" sz="2400" dirty="0"/>
              <a:t>of profits over </a:t>
            </a:r>
            <a:r>
              <a:rPr lang="fr-FR" sz="2400" dirty="0" smtClean="0"/>
              <a:t>socialisation </a:t>
            </a:r>
            <a:r>
              <a:rPr lang="fr-FR" sz="2400" dirty="0"/>
              <a:t>of </a:t>
            </a:r>
            <a:r>
              <a:rPr lang="fr-FR" sz="2400" dirty="0" err="1" smtClean="0"/>
              <a:t>losses</a:t>
            </a:r>
            <a:endParaRPr lang="fr-FR" sz="2400" dirty="0" smtClean="0"/>
          </a:p>
          <a:p>
            <a:pPr lvl="1">
              <a:lnSpc>
                <a:spcPct val="80000"/>
              </a:lnSpc>
              <a:buFontTx/>
              <a:buNone/>
            </a:pPr>
            <a:endParaRPr lang="fr-FR" sz="2400" dirty="0" smtClean="0"/>
          </a:p>
          <a:p>
            <a:pPr>
              <a:lnSpc>
                <a:spcPct val="80000"/>
              </a:lnSpc>
            </a:pPr>
            <a:r>
              <a:rPr lang="fr-FR" sz="2400" dirty="0" smtClean="0"/>
              <a:t>There </a:t>
            </a:r>
            <a:r>
              <a:rPr lang="fr-FR" sz="2400" dirty="0" err="1" smtClean="0"/>
              <a:t>is</a:t>
            </a:r>
            <a:r>
              <a:rPr lang="fr-FR" sz="2400" dirty="0" smtClean="0"/>
              <a:t> </a:t>
            </a:r>
            <a:r>
              <a:rPr lang="fr-FR" sz="2400" dirty="0" err="1" smtClean="0"/>
              <a:t>often</a:t>
            </a:r>
            <a:r>
              <a:rPr lang="fr-FR" sz="2400" dirty="0" smtClean="0"/>
              <a:t> a </a:t>
            </a:r>
            <a:r>
              <a:rPr lang="fr-FR" sz="2400" dirty="0" err="1" smtClean="0"/>
              <a:t>trade</a:t>
            </a:r>
            <a:r>
              <a:rPr lang="fr-FR" sz="2400" dirty="0" smtClean="0"/>
              <a:t>-off </a:t>
            </a:r>
            <a:r>
              <a:rPr lang="fr-FR" sz="2400" dirty="0" err="1" smtClean="0"/>
              <a:t>between</a:t>
            </a:r>
            <a:r>
              <a:rPr lang="fr-FR" sz="2400" dirty="0" smtClean="0"/>
              <a:t> </a:t>
            </a:r>
            <a:r>
              <a:rPr lang="fr-FR" sz="2400" dirty="0" err="1" smtClean="0"/>
              <a:t>sustainability</a:t>
            </a:r>
            <a:r>
              <a:rPr lang="fr-FR" sz="2400" dirty="0" smtClean="0"/>
              <a:t> and </a:t>
            </a:r>
            <a:r>
              <a:rPr lang="fr-FR" sz="2400" dirty="0" err="1" smtClean="0"/>
              <a:t>competitiveness</a:t>
            </a:r>
            <a:endParaRPr lang="en-NZ" sz="2400" dirty="0" smtClean="0"/>
          </a:p>
          <a:p>
            <a:pPr>
              <a:lnSpc>
                <a:spcPct val="80000"/>
              </a:lnSpc>
            </a:pPr>
            <a:endParaRPr lang="fr-FR" sz="2400" dirty="0"/>
          </a:p>
          <a:p>
            <a:pPr>
              <a:lnSpc>
                <a:spcPct val="80000"/>
              </a:lnSpc>
            </a:pPr>
            <a:r>
              <a:rPr lang="fr-FR" sz="2400" dirty="0"/>
              <a:t>Values do not </a:t>
            </a:r>
            <a:r>
              <a:rPr lang="fr-FR" sz="2400" dirty="0" err="1"/>
              <a:t>readily</a:t>
            </a:r>
            <a:r>
              <a:rPr lang="fr-FR" sz="2400" dirty="0"/>
              <a:t> translate </a:t>
            </a:r>
            <a:r>
              <a:rPr lang="fr-FR" sz="2400" dirty="0" err="1"/>
              <a:t>into</a:t>
            </a:r>
            <a:r>
              <a:rPr lang="fr-FR" sz="2400" dirty="0"/>
              <a:t> </a:t>
            </a:r>
            <a:r>
              <a:rPr lang="fr-FR" sz="2400" dirty="0" err="1" smtClean="0"/>
              <a:t>behaviours</a:t>
            </a:r>
            <a:endParaRPr lang="fr-FR" sz="2400" dirty="0"/>
          </a:p>
          <a:p>
            <a:pPr>
              <a:lnSpc>
                <a:spcPct val="80000"/>
              </a:lnSpc>
            </a:pPr>
            <a:endParaRPr lang="fr-FR" sz="2400" dirty="0"/>
          </a:p>
          <a:p>
            <a:pPr>
              <a:lnSpc>
                <a:spcPct val="80000"/>
              </a:lnSpc>
            </a:pPr>
            <a:r>
              <a:rPr lang="fr-FR" sz="2400" dirty="0"/>
              <a:t>Business engagement </a:t>
            </a:r>
            <a:r>
              <a:rPr lang="fr-FR" sz="2400" dirty="0" err="1"/>
              <a:t>may</a:t>
            </a:r>
            <a:r>
              <a:rPr lang="fr-FR" sz="2400" dirty="0"/>
              <a:t> </a:t>
            </a:r>
            <a:r>
              <a:rPr lang="fr-FR" sz="2400" dirty="0" err="1"/>
              <a:t>be</a:t>
            </a:r>
            <a:r>
              <a:rPr lang="fr-FR" sz="2400" dirty="0"/>
              <a:t> more </a:t>
            </a:r>
            <a:r>
              <a:rPr lang="fr-FR" sz="2400" dirty="0" err="1"/>
              <a:t>rhetorical</a:t>
            </a:r>
            <a:r>
              <a:rPr lang="fr-FR" sz="2400" dirty="0"/>
              <a:t> </a:t>
            </a:r>
            <a:r>
              <a:rPr lang="fr-FR" sz="2400" dirty="0" err="1"/>
              <a:t>than</a:t>
            </a:r>
            <a:r>
              <a:rPr lang="fr-FR" sz="2400" dirty="0"/>
              <a:t> </a:t>
            </a:r>
            <a:r>
              <a:rPr lang="fr-FR" sz="2400" dirty="0" smtClean="0"/>
              <a:t>substantive</a:t>
            </a:r>
            <a:endParaRPr lang="fr-FR" sz="2400" dirty="0"/>
          </a:p>
          <a:p>
            <a:pPr>
              <a:lnSpc>
                <a:spcPct val="80000"/>
              </a:lnSpc>
            </a:pPr>
            <a:r>
              <a:rPr lang="fr-FR" sz="2400" dirty="0"/>
              <a:t/>
            </a:r>
            <a:br>
              <a:rPr lang="fr-FR" sz="2400" dirty="0"/>
            </a:br>
            <a:r>
              <a:rPr lang="fr-FR" sz="2400" dirty="0" err="1"/>
              <a:t>Sustainable</a:t>
            </a:r>
            <a:r>
              <a:rPr lang="fr-FR" sz="2400" dirty="0"/>
              <a:t> </a:t>
            </a:r>
            <a:r>
              <a:rPr lang="fr-FR" sz="2400" dirty="0" err="1"/>
              <a:t>development</a:t>
            </a:r>
            <a:r>
              <a:rPr lang="fr-FR" sz="2400" dirty="0"/>
              <a:t> </a:t>
            </a:r>
            <a:r>
              <a:rPr lang="fr-FR" sz="2400" dirty="0" err="1"/>
              <a:t>is</a:t>
            </a:r>
            <a:r>
              <a:rPr lang="fr-FR" sz="2400" dirty="0"/>
              <a:t> made up of </a:t>
            </a:r>
            <a:r>
              <a:rPr lang="fr-FR" sz="2400" dirty="0" err="1" smtClean="0"/>
              <a:t>different</a:t>
            </a:r>
            <a:r>
              <a:rPr lang="fr-FR" sz="2400" dirty="0" smtClean="0"/>
              <a:t> </a:t>
            </a:r>
            <a:r>
              <a:rPr lang="fr-FR" sz="2400" dirty="0" err="1" smtClean="0"/>
              <a:t>often</a:t>
            </a:r>
            <a:r>
              <a:rPr lang="fr-FR" sz="2400" dirty="0" smtClean="0"/>
              <a:t> </a:t>
            </a:r>
            <a:r>
              <a:rPr lang="fr-FR" sz="2400" dirty="0"/>
              <a:t>incompatible </a:t>
            </a:r>
            <a:r>
              <a:rPr lang="fr-FR" sz="2400" dirty="0" err="1"/>
              <a:t>elements</a:t>
            </a:r>
            <a:r>
              <a:rPr lang="fr-FR" sz="2400" dirty="0"/>
              <a:t> </a:t>
            </a:r>
            <a:r>
              <a:rPr lang="fr-FR" sz="2400" dirty="0" err="1"/>
              <a:t>that</a:t>
            </a:r>
            <a:r>
              <a:rPr lang="fr-FR" sz="2400" dirty="0"/>
              <a:t> are </a:t>
            </a:r>
            <a:r>
              <a:rPr lang="fr-FR" sz="2400" dirty="0" err="1"/>
              <a:t>seen</a:t>
            </a:r>
            <a:r>
              <a:rPr lang="fr-FR" sz="2400" dirty="0"/>
              <a:t> as </a:t>
            </a:r>
            <a:r>
              <a:rPr lang="fr-FR" sz="2400" dirty="0" err="1"/>
              <a:t>beyond</a:t>
            </a:r>
            <a:r>
              <a:rPr lang="fr-FR" sz="2400" dirty="0"/>
              <a:t> the mandate of </a:t>
            </a:r>
            <a:r>
              <a:rPr lang="fr-FR" sz="2400" dirty="0" smtClean="0"/>
              <a:t>business</a:t>
            </a:r>
            <a:endParaRPr lang="fr-FR" sz="2400" dirty="0"/>
          </a:p>
          <a:p>
            <a:pPr lvl="1">
              <a:lnSpc>
                <a:spcPct val="80000"/>
              </a:lnSpc>
              <a:buNone/>
            </a:pPr>
            <a:r>
              <a:rPr lang="fr-FR" sz="1400" dirty="0"/>
              <a:t/>
            </a:r>
            <a:br>
              <a:rPr lang="fr-FR" sz="1400" dirty="0"/>
            </a:br>
            <a:r>
              <a:rPr lang="fr-FR" sz="1400" dirty="0"/>
              <a:t/>
            </a:r>
            <a:br>
              <a:rPr lang="fr-FR" sz="1400" dirty="0"/>
            </a:br>
            <a:endParaRPr lang="fr-FR" sz="1400" dirty="0"/>
          </a:p>
          <a:p>
            <a:pPr>
              <a:lnSpc>
                <a:spcPct val="80000"/>
              </a:lnSpc>
            </a:pPr>
            <a:endParaRPr lang="fr-FR" sz="16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solidFill>
                  <a:srgbClr val="FFFF00"/>
                </a:solidFill>
              </a:rPr>
              <a:t>What is needed to promote sustainability?</a:t>
            </a:r>
            <a:endParaRPr lang="en-NZ" b="1" dirty="0">
              <a:solidFill>
                <a:srgbClr val="FFFF00"/>
              </a:solidFill>
            </a:endParaRPr>
          </a:p>
        </p:txBody>
      </p:sp>
      <p:sp>
        <p:nvSpPr>
          <p:cNvPr id="3" name="Content Placeholder 2"/>
          <p:cNvSpPr>
            <a:spLocks noGrp="1"/>
          </p:cNvSpPr>
          <p:nvPr>
            <p:ph idx="1"/>
          </p:nvPr>
        </p:nvSpPr>
        <p:spPr/>
        <p:txBody>
          <a:bodyPr/>
          <a:lstStyle/>
          <a:p>
            <a:r>
              <a:rPr lang="en-NZ" sz="2800" dirty="0" smtClean="0"/>
              <a:t>Leaders, champions, and change agents</a:t>
            </a:r>
          </a:p>
          <a:p>
            <a:r>
              <a:rPr lang="en-NZ" sz="2800" dirty="0" smtClean="0"/>
              <a:t>Regulation and/or voluntarism</a:t>
            </a:r>
          </a:p>
          <a:p>
            <a:r>
              <a:rPr lang="en-NZ" sz="2800" dirty="0" smtClean="0"/>
              <a:t>Disasters, shocks, shortages</a:t>
            </a:r>
          </a:p>
          <a:p>
            <a:r>
              <a:rPr lang="en-NZ" sz="2800" dirty="0" smtClean="0"/>
              <a:t>Creative solutions</a:t>
            </a:r>
          </a:p>
          <a:p>
            <a:r>
              <a:rPr lang="en-NZ" sz="2800" dirty="0" smtClean="0"/>
              <a:t>More advanced technologies</a:t>
            </a:r>
          </a:p>
          <a:p>
            <a:r>
              <a:rPr lang="en-NZ" sz="2800" dirty="0" smtClean="0"/>
              <a:t>Education, knowledge and skills</a:t>
            </a:r>
          </a:p>
          <a:p>
            <a:r>
              <a:rPr lang="en-NZ" sz="2800" dirty="0" smtClean="0"/>
              <a:t>Collaboration and team work</a:t>
            </a:r>
          </a:p>
          <a:p>
            <a:r>
              <a:rPr lang="en-NZ" sz="2800" dirty="0" smtClean="0"/>
              <a:t>A different consumption ethic</a:t>
            </a:r>
          </a:p>
          <a:p>
            <a:endParaRPr lang="en-NZ"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NZ" sz="4000" b="1" dirty="0" smtClean="0"/>
              <a:t>What can we do as </a:t>
            </a:r>
            <a:r>
              <a:rPr lang="en-NZ" sz="4000" b="1" dirty="0" smtClean="0">
                <a:solidFill>
                  <a:srgbClr val="FF0000"/>
                </a:solidFill>
              </a:rPr>
              <a:t>individuals</a:t>
            </a:r>
            <a:r>
              <a:rPr lang="en-NZ" sz="4000" b="1" dirty="0" smtClean="0"/>
              <a:t>?</a:t>
            </a:r>
            <a:br>
              <a:rPr lang="en-NZ" sz="4000" b="1" dirty="0" smtClean="0"/>
            </a:br>
            <a:endParaRPr lang="en-AU" sz="4000" b="1" dirty="0"/>
          </a:p>
        </p:txBody>
      </p:sp>
      <p:sp>
        <p:nvSpPr>
          <p:cNvPr id="28675" name="Rectangle 3"/>
          <p:cNvSpPr>
            <a:spLocks noGrp="1" noChangeArrowheads="1"/>
          </p:cNvSpPr>
          <p:nvPr>
            <p:ph type="body" idx="1"/>
          </p:nvPr>
        </p:nvSpPr>
        <p:spPr>
          <a:xfrm>
            <a:off x="457200" y="1124744"/>
            <a:ext cx="8229600" cy="4971256"/>
          </a:xfrm>
        </p:spPr>
        <p:txBody>
          <a:bodyPr/>
          <a:lstStyle/>
          <a:p>
            <a:r>
              <a:rPr lang="en-NZ" sz="2800" dirty="0" smtClean="0"/>
              <a:t>Experts from a range of disciplines can develop the skills to work together</a:t>
            </a:r>
          </a:p>
          <a:p>
            <a:r>
              <a:rPr lang="en-NZ" sz="2800" dirty="0" smtClean="0"/>
              <a:t>We can work to define problems and get others to assist  us to develop and implement solutions</a:t>
            </a:r>
          </a:p>
          <a:p>
            <a:r>
              <a:rPr lang="en-NZ" sz="2800" dirty="0" smtClean="0"/>
              <a:t>We can seek to engage with people</a:t>
            </a:r>
          </a:p>
          <a:p>
            <a:pPr lvl="1"/>
            <a:r>
              <a:rPr lang="en-NZ" sz="2400" dirty="0" smtClean="0"/>
              <a:t>who care about where they live, work and play</a:t>
            </a:r>
            <a:endParaRPr lang="en-NZ" sz="2400" dirty="0"/>
          </a:p>
          <a:p>
            <a:pPr lvl="1"/>
            <a:r>
              <a:rPr lang="en-NZ" sz="2400" dirty="0" smtClean="0"/>
              <a:t>who are prepared to take </a:t>
            </a:r>
            <a:r>
              <a:rPr lang="en-NZ" sz="2400" dirty="0"/>
              <a:t>decisions with a view to the long- </a:t>
            </a:r>
            <a:r>
              <a:rPr lang="en-NZ" sz="2400" dirty="0" smtClean="0"/>
              <a:t>term</a:t>
            </a:r>
          </a:p>
          <a:p>
            <a:pPr lvl="1"/>
            <a:r>
              <a:rPr lang="en-NZ" sz="2400" dirty="0" smtClean="0"/>
              <a:t>who do </a:t>
            </a:r>
            <a:r>
              <a:rPr lang="en-NZ" sz="2400" dirty="0"/>
              <a:t>not substitute talking for action when action is really what is </a:t>
            </a:r>
            <a:r>
              <a:rPr lang="en-NZ" sz="2400" dirty="0" smtClean="0"/>
              <a:t>needed</a:t>
            </a:r>
          </a:p>
          <a:p>
            <a:pPr lvl="1"/>
            <a:r>
              <a:rPr lang="en-NZ" sz="2400" dirty="0" smtClean="0"/>
              <a:t>who are prepared to embrace change</a:t>
            </a:r>
            <a:endParaRPr lang="en-NZ" sz="2400" dirty="0"/>
          </a:p>
          <a:p>
            <a:endParaRPr lang="en-AU" sz="2800" dirty="0"/>
          </a:p>
        </p:txBody>
      </p:sp>
      <p:pic>
        <p:nvPicPr>
          <p:cNvPr id="28681" name="Picture 9" descr="look"/>
          <p:cNvPicPr>
            <a:picLocks noChangeAspect="1" noChangeArrowheads="1"/>
          </p:cNvPicPr>
          <p:nvPr/>
        </p:nvPicPr>
        <p:blipFill>
          <a:blip r:embed="rId2"/>
          <a:srcRect/>
          <a:stretch>
            <a:fillRect/>
          </a:stretch>
        </p:blipFill>
        <p:spPr bwMode="auto">
          <a:xfrm>
            <a:off x="4567238" y="3424238"/>
            <a:ext cx="9525" cy="9525"/>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AU" sz="4000" b="1" dirty="0" smtClean="0"/>
              <a:t>What kind of </a:t>
            </a:r>
            <a:r>
              <a:rPr lang="en-AU" sz="4000" b="1" dirty="0" smtClean="0">
                <a:solidFill>
                  <a:srgbClr val="FF0000"/>
                </a:solidFill>
              </a:rPr>
              <a:t>enterprises</a:t>
            </a:r>
            <a:r>
              <a:rPr lang="en-AU" sz="4000" b="1" dirty="0" smtClean="0"/>
              <a:t> will contribute to sustainability? (1)</a:t>
            </a:r>
            <a:endParaRPr lang="en-AU" sz="4000" b="1" dirty="0"/>
          </a:p>
        </p:txBody>
      </p:sp>
      <p:sp>
        <p:nvSpPr>
          <p:cNvPr id="29699" name="Rectangle 3"/>
          <p:cNvSpPr>
            <a:spLocks noGrp="1" noChangeArrowheads="1"/>
          </p:cNvSpPr>
          <p:nvPr>
            <p:ph type="body" idx="1"/>
          </p:nvPr>
        </p:nvSpPr>
        <p:spPr>
          <a:xfrm>
            <a:off x="457200" y="1556792"/>
            <a:ext cx="8229600" cy="4539208"/>
          </a:xfrm>
        </p:spPr>
        <p:txBody>
          <a:bodyPr/>
          <a:lstStyle/>
          <a:p>
            <a:pPr>
              <a:lnSpc>
                <a:spcPct val="90000"/>
              </a:lnSpc>
            </a:pPr>
            <a:r>
              <a:rPr lang="en-GB" sz="2800" dirty="0" smtClean="0">
                <a:cs typeface="Times New Roman" pitchFamily="18" charset="0"/>
              </a:rPr>
              <a:t>Organisations that do not seek profit at all costs</a:t>
            </a:r>
          </a:p>
          <a:p>
            <a:pPr>
              <a:lnSpc>
                <a:spcPct val="90000"/>
              </a:lnSpc>
            </a:pPr>
            <a:endParaRPr lang="en-GB" sz="2800" dirty="0" smtClean="0">
              <a:cs typeface="Times New Roman" pitchFamily="18" charset="0"/>
            </a:endParaRPr>
          </a:p>
          <a:p>
            <a:pPr>
              <a:lnSpc>
                <a:spcPct val="90000"/>
              </a:lnSpc>
            </a:pPr>
            <a:r>
              <a:rPr lang="en-GB" sz="2800" dirty="0" smtClean="0">
                <a:cs typeface="Times New Roman" pitchFamily="18" charset="0"/>
              </a:rPr>
              <a:t>Organisations that do not take undue risks as they appreciate their connections to and responsibilities for the environment</a:t>
            </a:r>
          </a:p>
          <a:p>
            <a:pPr>
              <a:lnSpc>
                <a:spcPct val="90000"/>
              </a:lnSpc>
            </a:pPr>
            <a:endParaRPr lang="en-GB" sz="2800" dirty="0" smtClean="0">
              <a:cs typeface="Times New Roman" pitchFamily="18" charset="0"/>
            </a:endParaRPr>
          </a:p>
          <a:p>
            <a:pPr>
              <a:lnSpc>
                <a:spcPct val="90000"/>
              </a:lnSpc>
            </a:pPr>
            <a:r>
              <a:rPr lang="en-GB" sz="2800" dirty="0" smtClean="0">
                <a:cs typeface="Times New Roman" pitchFamily="18" charset="0"/>
              </a:rPr>
              <a:t>Organisations that take a long term ‘</a:t>
            </a:r>
            <a:r>
              <a:rPr lang="en-GB" sz="2800" dirty="0" err="1" smtClean="0">
                <a:cs typeface="Times New Roman" pitchFamily="18" charset="0"/>
              </a:rPr>
              <a:t>glocal</a:t>
            </a:r>
            <a:r>
              <a:rPr lang="en-GB" sz="2800" dirty="0" smtClean="0">
                <a:cs typeface="Times New Roman" pitchFamily="18" charset="0"/>
              </a:rPr>
              <a:t>’ view</a:t>
            </a:r>
          </a:p>
          <a:p>
            <a:pPr>
              <a:lnSpc>
                <a:spcPct val="90000"/>
              </a:lnSpc>
            </a:pPr>
            <a:endParaRPr lang="en-GB" sz="2800" dirty="0" smtClean="0">
              <a:cs typeface="Times New Roman" pitchFamily="18" charset="0"/>
            </a:endParaRPr>
          </a:p>
          <a:p>
            <a:pPr>
              <a:lnSpc>
                <a:spcPct val="90000"/>
              </a:lnSpc>
            </a:pPr>
            <a:r>
              <a:rPr lang="en-GB" sz="2800" dirty="0" smtClean="0">
                <a:cs typeface="Times New Roman" pitchFamily="18" charset="0"/>
              </a:rPr>
              <a:t>Organisations that conserve resources, and ‘look after’ products across their lifecycle</a:t>
            </a:r>
          </a:p>
          <a:p>
            <a:pPr>
              <a:lnSpc>
                <a:spcPct val="90000"/>
              </a:lnSpc>
            </a:pPr>
            <a:endParaRPr lang="en-GB" sz="2800" dirty="0" smtClean="0">
              <a:cs typeface="Times New Roman" pitchFamily="18" charset="0"/>
            </a:endParaRPr>
          </a:p>
          <a:p>
            <a:pPr>
              <a:lnSpc>
                <a:spcPct val="90000"/>
              </a:lnSpc>
            </a:pPr>
            <a:endParaRPr lang="en-GB" sz="2800" dirty="0" smtClean="0">
              <a:cs typeface="Times New Roman" pitchFamily="18" charset="0"/>
            </a:endParaRPr>
          </a:p>
          <a:p>
            <a:pPr lvl="1">
              <a:lnSpc>
                <a:spcPct val="90000"/>
              </a:lnSpc>
              <a:buNone/>
            </a:pPr>
            <a:endParaRPr lang="en-GB" sz="2400" dirty="0" smtClean="0">
              <a:cs typeface="Times New Roman" pitchFamily="18" charset="0"/>
            </a:endParaRPr>
          </a:p>
          <a:p>
            <a:pPr>
              <a:lnSpc>
                <a:spcPct val="90000"/>
              </a:lnSpc>
            </a:pPr>
            <a:endParaRPr lang="en-NZ" sz="2800" dirty="0"/>
          </a:p>
          <a:p>
            <a:pPr>
              <a:lnSpc>
                <a:spcPct val="90000"/>
              </a:lnSpc>
            </a:pPr>
            <a:endParaRPr lang="en-A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108" name="Picture 12"/>
          <p:cNvPicPr>
            <a:picLocks noChangeAspect="1" noChangeArrowheads="1"/>
          </p:cNvPicPr>
          <p:nvPr/>
        </p:nvPicPr>
        <p:blipFill>
          <a:blip r:embed="rId2" cstate="print"/>
          <a:srcRect/>
          <a:stretch>
            <a:fillRect/>
          </a:stretch>
        </p:blipFill>
        <p:spPr bwMode="auto">
          <a:xfrm>
            <a:off x="0" y="26988"/>
            <a:ext cx="9178925" cy="6858000"/>
          </a:xfrm>
          <a:prstGeom prst="rect">
            <a:avLst/>
          </a:prstGeom>
          <a:noFill/>
          <a:ln w="9525">
            <a:noFill/>
            <a:miter lim="800000"/>
            <a:headEnd/>
            <a:tailEnd/>
          </a:ln>
          <a:effectLst/>
        </p:spPr>
      </p:pic>
      <p:pic>
        <p:nvPicPr>
          <p:cNvPr id="4104" name="Picture 8" descr="MPj04286700000[1]"/>
          <p:cNvPicPr>
            <a:picLocks noChangeAspect="1" noChangeArrowheads="1"/>
          </p:cNvPicPr>
          <p:nvPr/>
        </p:nvPicPr>
        <p:blipFill>
          <a:blip r:embed="rId3" cstate="print"/>
          <a:srcRect/>
          <a:stretch>
            <a:fillRect/>
          </a:stretch>
        </p:blipFill>
        <p:spPr bwMode="auto">
          <a:xfrm>
            <a:off x="6804025" y="4508500"/>
            <a:ext cx="719138" cy="501650"/>
          </a:xfrm>
          <a:prstGeom prst="rect">
            <a:avLst/>
          </a:prstGeom>
          <a:noFill/>
        </p:spPr>
      </p:pic>
      <p:sp>
        <p:nvSpPr>
          <p:cNvPr id="4105" name="Line 9"/>
          <p:cNvSpPr>
            <a:spLocks noChangeShapeType="1"/>
          </p:cNvSpPr>
          <p:nvPr/>
        </p:nvSpPr>
        <p:spPr bwMode="auto">
          <a:xfrm flipH="1" flipV="1">
            <a:off x="7020272" y="3933056"/>
            <a:ext cx="1728192" cy="2160240"/>
          </a:xfrm>
          <a:prstGeom prst="line">
            <a:avLst/>
          </a:prstGeom>
          <a:noFill/>
          <a:ln w="57150">
            <a:solidFill>
              <a:schemeClr val="tx1"/>
            </a:solidFill>
            <a:round/>
            <a:headEnd/>
            <a:tailEnd type="triangle" w="med" len="med"/>
          </a:ln>
          <a:effectLst/>
        </p:spPr>
        <p:txBody>
          <a:bodyPr/>
          <a:lstStyle/>
          <a:p>
            <a:endParaRPr lang="en-NZ"/>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4000" b="1" dirty="0" smtClean="0"/>
              <a:t>What kind of </a:t>
            </a:r>
            <a:r>
              <a:rPr lang="en-NZ" sz="4000" b="1" dirty="0" smtClean="0">
                <a:solidFill>
                  <a:srgbClr val="FF0000"/>
                </a:solidFill>
              </a:rPr>
              <a:t>enterprises</a:t>
            </a:r>
            <a:r>
              <a:rPr lang="en-NZ" sz="4000" b="1" dirty="0" smtClean="0"/>
              <a:t> will contribute to sustainability? (2)</a:t>
            </a:r>
          </a:p>
        </p:txBody>
      </p:sp>
      <p:sp>
        <p:nvSpPr>
          <p:cNvPr id="3" name="Content Placeholder 2"/>
          <p:cNvSpPr>
            <a:spLocks noGrp="1"/>
          </p:cNvSpPr>
          <p:nvPr>
            <p:ph idx="1"/>
          </p:nvPr>
        </p:nvSpPr>
        <p:spPr/>
        <p:txBody>
          <a:bodyPr/>
          <a:lstStyle/>
          <a:p>
            <a:pPr>
              <a:lnSpc>
                <a:spcPct val="90000"/>
              </a:lnSpc>
            </a:pPr>
            <a:r>
              <a:rPr lang="en-GB" sz="2800" dirty="0" smtClean="0">
                <a:cs typeface="Times New Roman" pitchFamily="18" charset="0"/>
              </a:rPr>
              <a:t>Organisations that take social equity seriously</a:t>
            </a:r>
          </a:p>
          <a:p>
            <a:pPr>
              <a:lnSpc>
                <a:spcPct val="90000"/>
              </a:lnSpc>
            </a:pPr>
            <a:endParaRPr lang="en-GB" sz="2800" dirty="0" smtClean="0">
              <a:cs typeface="Times New Roman" pitchFamily="18" charset="0"/>
            </a:endParaRPr>
          </a:p>
          <a:p>
            <a:pPr>
              <a:lnSpc>
                <a:spcPct val="90000"/>
              </a:lnSpc>
            </a:pPr>
            <a:r>
              <a:rPr lang="en-GB" sz="2800" dirty="0" smtClean="0">
                <a:cs typeface="Times New Roman" pitchFamily="18" charset="0"/>
              </a:rPr>
              <a:t>Organisations that work with rather than against the interests of diverse stakeholders </a:t>
            </a:r>
          </a:p>
          <a:p>
            <a:pPr>
              <a:lnSpc>
                <a:spcPct val="90000"/>
              </a:lnSpc>
            </a:pPr>
            <a:endParaRPr lang="en-GB" sz="2800" dirty="0" smtClean="0">
              <a:cs typeface="Times New Roman" pitchFamily="18" charset="0"/>
            </a:endParaRPr>
          </a:p>
          <a:p>
            <a:pPr>
              <a:lnSpc>
                <a:spcPct val="90000"/>
              </a:lnSpc>
            </a:pPr>
            <a:r>
              <a:rPr lang="en-GB" sz="2800" dirty="0" smtClean="0">
                <a:cs typeface="Times New Roman" pitchFamily="18" charset="0"/>
              </a:rPr>
              <a:t>Organisations who work within the spirit of  international conventions and frameworks to </a:t>
            </a:r>
            <a:r>
              <a:rPr lang="en-GB" sz="2800" dirty="0" smtClean="0">
                <a:solidFill>
                  <a:srgbClr val="FF0000"/>
                </a:solidFill>
                <a:cs typeface="Times New Roman" pitchFamily="18" charset="0"/>
              </a:rPr>
              <a:t>co-operate</a:t>
            </a:r>
            <a:r>
              <a:rPr lang="en-GB" sz="2800" dirty="0" smtClean="0">
                <a:cs typeface="Times New Roman" pitchFamily="18" charset="0"/>
              </a:rPr>
              <a:t> rather than </a:t>
            </a:r>
            <a:r>
              <a:rPr lang="en-GB" sz="2800" dirty="0" smtClean="0">
                <a:solidFill>
                  <a:srgbClr val="FFFF00"/>
                </a:solidFill>
                <a:cs typeface="Times New Roman" pitchFamily="18" charset="0"/>
              </a:rPr>
              <a:t>compete</a:t>
            </a:r>
            <a:r>
              <a:rPr lang="en-GB" sz="2800" dirty="0" smtClean="0">
                <a:solidFill>
                  <a:srgbClr val="00B0F0"/>
                </a:solidFill>
                <a:cs typeface="Times New Roman" pitchFamily="18" charset="0"/>
              </a:rPr>
              <a:t> </a:t>
            </a:r>
            <a:r>
              <a:rPr lang="en-GB" sz="2800" dirty="0" smtClean="0">
                <a:cs typeface="Times New Roman" pitchFamily="18" charset="0"/>
              </a:rPr>
              <a:t>on matters of fundamental importance</a:t>
            </a:r>
          </a:p>
          <a:p>
            <a:pPr>
              <a:lnSpc>
                <a:spcPct val="90000"/>
              </a:lnSpc>
              <a:buFontTx/>
              <a:buNone/>
            </a:pPr>
            <a:endParaRPr lang="en-NZ" dirty="0" smtClean="0"/>
          </a:p>
          <a:p>
            <a:endParaRPr lang="en-NZ"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NZ" b="1" dirty="0" smtClean="0"/>
              <a:t>What sort of academics will make a difference?</a:t>
            </a:r>
            <a:endParaRPr lang="en-AU" b="1" dirty="0"/>
          </a:p>
        </p:txBody>
      </p:sp>
      <p:sp>
        <p:nvSpPr>
          <p:cNvPr id="30723" name="Rectangle 3"/>
          <p:cNvSpPr>
            <a:spLocks noGrp="1" noChangeArrowheads="1"/>
          </p:cNvSpPr>
          <p:nvPr>
            <p:ph type="body" idx="1"/>
          </p:nvPr>
        </p:nvSpPr>
        <p:spPr>
          <a:xfrm>
            <a:off x="457200" y="1628800"/>
            <a:ext cx="8229600" cy="4467200"/>
          </a:xfrm>
        </p:spPr>
        <p:txBody>
          <a:bodyPr/>
          <a:lstStyle/>
          <a:p>
            <a:r>
              <a:rPr lang="en-NZ" sz="2800" dirty="0" smtClean="0"/>
              <a:t>Academics who engage with </a:t>
            </a:r>
            <a:r>
              <a:rPr lang="en-NZ" sz="2800" dirty="0" smtClean="0">
                <a:solidFill>
                  <a:srgbClr val="FF0000"/>
                </a:solidFill>
              </a:rPr>
              <a:t>non-trivial issues</a:t>
            </a:r>
            <a:r>
              <a:rPr lang="en-NZ" sz="2800" dirty="0" smtClean="0"/>
              <a:t>, who ask the </a:t>
            </a:r>
            <a:r>
              <a:rPr lang="en-NZ" sz="2800" dirty="0" smtClean="0">
                <a:solidFill>
                  <a:srgbClr val="FF0000"/>
                </a:solidFill>
              </a:rPr>
              <a:t>big questions </a:t>
            </a:r>
            <a:r>
              <a:rPr lang="en-NZ" sz="2800" dirty="0" smtClean="0"/>
              <a:t>and encourage </a:t>
            </a:r>
            <a:r>
              <a:rPr lang="en-NZ" sz="2800" dirty="0" smtClean="0">
                <a:solidFill>
                  <a:srgbClr val="FFFF00"/>
                </a:solidFill>
              </a:rPr>
              <a:t>reflexivity, critique and social action </a:t>
            </a:r>
            <a:r>
              <a:rPr lang="en-NZ" sz="2800" dirty="0" smtClean="0"/>
              <a:t>on the part of their students</a:t>
            </a:r>
            <a:endParaRPr lang="en-NZ" sz="2800" dirty="0"/>
          </a:p>
          <a:p>
            <a:r>
              <a:rPr lang="en-NZ" sz="2800" dirty="0" smtClean="0"/>
              <a:t>Academics who are theoretically promiscuous, whose work is </a:t>
            </a:r>
            <a:r>
              <a:rPr lang="en-NZ" sz="2800" dirty="0" smtClean="0">
                <a:solidFill>
                  <a:srgbClr val="FF0000"/>
                </a:solidFill>
              </a:rPr>
              <a:t>practice focused </a:t>
            </a:r>
            <a:r>
              <a:rPr lang="en-NZ" sz="2800" dirty="0" smtClean="0"/>
              <a:t>– not just practice-based – and whose work </a:t>
            </a:r>
            <a:r>
              <a:rPr lang="en-NZ" sz="2800" dirty="0" smtClean="0">
                <a:solidFill>
                  <a:srgbClr val="FFFF00"/>
                </a:solidFill>
              </a:rPr>
              <a:t>celebrates </a:t>
            </a:r>
            <a:r>
              <a:rPr lang="en-NZ" sz="2800" dirty="0">
                <a:solidFill>
                  <a:srgbClr val="FFFF00"/>
                </a:solidFill>
              </a:rPr>
              <a:t>good practice and </a:t>
            </a:r>
            <a:r>
              <a:rPr lang="en-NZ" sz="2800" dirty="0" smtClean="0">
                <a:solidFill>
                  <a:srgbClr val="FFFF00"/>
                </a:solidFill>
              </a:rPr>
              <a:t>decries bad practice</a:t>
            </a:r>
            <a:r>
              <a:rPr lang="en-NZ" sz="2800" dirty="0" smtClean="0"/>
              <a:t>, and also offers a realistic prescription for enhanced performance</a:t>
            </a:r>
            <a:endParaRPr lang="en-NZ" sz="2800" dirty="0"/>
          </a:p>
          <a:p>
            <a:endParaRPr lang="en-NZ" sz="2800" dirty="0"/>
          </a:p>
          <a:p>
            <a:pPr>
              <a:buFontTx/>
              <a:buNone/>
            </a:pPr>
            <a:endParaRPr lang="en-AU" sz="28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NZ" b="1" dirty="0" smtClean="0">
                <a:solidFill>
                  <a:srgbClr val="FFFF00"/>
                </a:solidFill>
              </a:rPr>
              <a:t>What hope?</a:t>
            </a:r>
            <a:br>
              <a:rPr lang="en-NZ" b="1" dirty="0" smtClean="0">
                <a:solidFill>
                  <a:srgbClr val="FFFF00"/>
                </a:solidFill>
              </a:rPr>
            </a:br>
            <a:r>
              <a:rPr lang="en-NZ" b="1" dirty="0" smtClean="0">
                <a:solidFill>
                  <a:srgbClr val="FFFF00"/>
                </a:solidFill>
              </a:rPr>
              <a:t>Concluding Thoughts</a:t>
            </a:r>
            <a:endParaRPr lang="en-AU" b="1" dirty="0">
              <a:solidFill>
                <a:srgbClr val="FFFF00"/>
              </a:solidFill>
            </a:endParaRPr>
          </a:p>
        </p:txBody>
      </p:sp>
      <p:sp>
        <p:nvSpPr>
          <p:cNvPr id="31747" name="Rectangle 3"/>
          <p:cNvSpPr>
            <a:spLocks noGrp="1" noChangeArrowheads="1"/>
          </p:cNvSpPr>
          <p:nvPr>
            <p:ph type="body" idx="1"/>
          </p:nvPr>
        </p:nvSpPr>
        <p:spPr>
          <a:xfrm>
            <a:off x="457200" y="1600200"/>
            <a:ext cx="8229600" cy="4133850"/>
          </a:xfrm>
        </p:spPr>
        <p:txBody>
          <a:bodyPr/>
          <a:lstStyle/>
          <a:p>
            <a:pPr>
              <a:lnSpc>
                <a:spcPct val="90000"/>
              </a:lnSpc>
            </a:pPr>
            <a:r>
              <a:rPr lang="en-NZ" sz="2400" dirty="0" smtClean="0"/>
              <a:t>Move beyond talk to taking substantive action</a:t>
            </a:r>
          </a:p>
          <a:p>
            <a:pPr>
              <a:lnSpc>
                <a:spcPct val="90000"/>
              </a:lnSpc>
            </a:pPr>
            <a:endParaRPr lang="en-NZ" sz="2400" dirty="0" smtClean="0"/>
          </a:p>
          <a:p>
            <a:pPr>
              <a:lnSpc>
                <a:spcPct val="90000"/>
              </a:lnSpc>
            </a:pPr>
            <a:r>
              <a:rPr lang="en-NZ" sz="2400" dirty="0" smtClean="0"/>
              <a:t>Take people with you</a:t>
            </a:r>
          </a:p>
          <a:p>
            <a:pPr>
              <a:lnSpc>
                <a:spcPct val="90000"/>
              </a:lnSpc>
            </a:pPr>
            <a:endParaRPr lang="en-NZ" sz="2400" dirty="0" smtClean="0"/>
          </a:p>
          <a:p>
            <a:pPr>
              <a:lnSpc>
                <a:spcPct val="90000"/>
              </a:lnSpc>
            </a:pPr>
            <a:r>
              <a:rPr lang="en-NZ" sz="2400" dirty="0" smtClean="0"/>
              <a:t>Work with the prescripts of positive psychology</a:t>
            </a:r>
            <a:endParaRPr lang="en-NZ" sz="2400" dirty="0"/>
          </a:p>
          <a:p>
            <a:pPr>
              <a:lnSpc>
                <a:spcPct val="90000"/>
              </a:lnSpc>
            </a:pPr>
            <a:endParaRPr lang="en-NZ" sz="2400" dirty="0"/>
          </a:p>
          <a:p>
            <a:pPr>
              <a:lnSpc>
                <a:spcPct val="90000"/>
              </a:lnSpc>
            </a:pPr>
            <a:r>
              <a:rPr lang="en-NZ" sz="2400" dirty="0"/>
              <a:t>Hail </a:t>
            </a:r>
            <a:r>
              <a:rPr lang="en-NZ" sz="2400" dirty="0" smtClean="0"/>
              <a:t>and be part of honest </a:t>
            </a:r>
            <a:r>
              <a:rPr lang="en-NZ" sz="2400" dirty="0"/>
              <a:t>and substantive efforts to address </a:t>
            </a:r>
            <a:r>
              <a:rPr lang="en-NZ" sz="2400" u="sng" dirty="0"/>
              <a:t>needs</a:t>
            </a:r>
            <a:r>
              <a:rPr lang="en-NZ" sz="2400" dirty="0"/>
              <a:t> (especially of the world’s poor) AND </a:t>
            </a:r>
            <a:r>
              <a:rPr lang="en-NZ" sz="2400" u="sng" dirty="0"/>
              <a:t>limits </a:t>
            </a:r>
            <a:r>
              <a:rPr lang="en-NZ" sz="2400" dirty="0"/>
              <a:t>(especially ecological ones)</a:t>
            </a:r>
          </a:p>
          <a:p>
            <a:pPr>
              <a:lnSpc>
                <a:spcPct val="90000"/>
              </a:lnSpc>
            </a:pPr>
            <a:endParaRPr lang="en-NZ" sz="2400" b="1" dirty="0"/>
          </a:p>
          <a:p>
            <a:pPr>
              <a:lnSpc>
                <a:spcPct val="90000"/>
              </a:lnSpc>
            </a:pPr>
            <a:r>
              <a:rPr lang="en-NZ" sz="2400" b="1" dirty="0">
                <a:solidFill>
                  <a:srgbClr val="C00000"/>
                </a:solidFill>
              </a:rPr>
              <a:t>Work for the biggest prize – life itself</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NZ" sz="4000" smtClean="0"/>
              <a:t>New Zealand </a:t>
            </a:r>
            <a:endParaRPr lang="en-AU" sz="4000" smtClean="0"/>
          </a:p>
        </p:txBody>
      </p:sp>
      <p:pic>
        <p:nvPicPr>
          <p:cNvPr id="9219" name="Picture 5" descr="benmore"/>
          <p:cNvPicPr>
            <a:picLocks noChangeAspect="1" noChangeArrowheads="1"/>
          </p:cNvPicPr>
          <p:nvPr/>
        </p:nvPicPr>
        <p:blipFill>
          <a:blip r:embed="rId3" cstate="print"/>
          <a:srcRect/>
          <a:stretch>
            <a:fillRect/>
          </a:stretch>
        </p:blipFill>
        <p:spPr bwMode="auto">
          <a:xfrm>
            <a:off x="4500563" y="0"/>
            <a:ext cx="4643437" cy="4221088"/>
          </a:xfrm>
          <a:prstGeom prst="rect">
            <a:avLst/>
          </a:prstGeom>
          <a:noFill/>
          <a:ln w="9525">
            <a:noFill/>
            <a:miter lim="800000"/>
            <a:headEnd/>
            <a:tailEnd/>
          </a:ln>
        </p:spPr>
      </p:pic>
      <p:pic>
        <p:nvPicPr>
          <p:cNvPr id="9220" name="Picture 7" descr="auckcity2"/>
          <p:cNvPicPr>
            <a:picLocks noChangeAspect="1" noChangeArrowheads="1"/>
          </p:cNvPicPr>
          <p:nvPr/>
        </p:nvPicPr>
        <p:blipFill>
          <a:blip r:embed="rId4" cstate="print"/>
          <a:srcRect/>
          <a:stretch>
            <a:fillRect/>
          </a:stretch>
        </p:blipFill>
        <p:spPr bwMode="auto">
          <a:xfrm>
            <a:off x="0" y="3863975"/>
            <a:ext cx="4716463" cy="2994025"/>
          </a:xfrm>
          <a:prstGeom prst="rect">
            <a:avLst/>
          </a:prstGeom>
          <a:noFill/>
          <a:ln w="9525">
            <a:noFill/>
            <a:miter lim="800000"/>
            <a:headEnd/>
            <a:tailEnd/>
          </a:ln>
        </p:spPr>
      </p:pic>
      <p:pic>
        <p:nvPicPr>
          <p:cNvPr id="9221" name="Picture 8" descr="sheep"/>
          <p:cNvPicPr>
            <a:picLocks noChangeAspect="1" noChangeArrowheads="1"/>
          </p:cNvPicPr>
          <p:nvPr/>
        </p:nvPicPr>
        <p:blipFill>
          <a:blip r:embed="rId5" cstate="print"/>
          <a:srcRect/>
          <a:stretch>
            <a:fillRect/>
          </a:stretch>
        </p:blipFill>
        <p:spPr bwMode="auto">
          <a:xfrm>
            <a:off x="4500563" y="2996952"/>
            <a:ext cx="4643437" cy="3861048"/>
          </a:xfrm>
          <a:prstGeom prst="rect">
            <a:avLst/>
          </a:prstGeom>
          <a:noFill/>
          <a:ln w="9525">
            <a:noFill/>
            <a:miter lim="800000"/>
            <a:headEnd/>
            <a:tailEnd/>
          </a:ln>
        </p:spPr>
      </p:pic>
      <p:pic>
        <p:nvPicPr>
          <p:cNvPr id="9223" name="Picture 12" descr="kiwi_and_egg"/>
          <p:cNvPicPr>
            <a:picLocks noChangeAspect="1" noChangeArrowheads="1"/>
          </p:cNvPicPr>
          <p:nvPr/>
        </p:nvPicPr>
        <p:blipFill>
          <a:blip r:embed="rId6" cstate="print"/>
          <a:srcRect/>
          <a:stretch>
            <a:fillRect/>
          </a:stretch>
        </p:blipFill>
        <p:spPr bwMode="auto">
          <a:xfrm>
            <a:off x="2411760" y="2348880"/>
            <a:ext cx="2664296" cy="1764531"/>
          </a:xfrm>
          <a:prstGeom prst="rect">
            <a:avLst/>
          </a:prstGeom>
          <a:noFill/>
          <a:ln w="9525">
            <a:noFill/>
            <a:miter lim="800000"/>
            <a:headEnd/>
            <a:tailEnd/>
          </a:ln>
        </p:spPr>
      </p:pic>
      <p:pic>
        <p:nvPicPr>
          <p:cNvPr id="9224" name="Picture 14" descr="56073179"/>
          <p:cNvPicPr>
            <a:picLocks noChangeAspect="1" noChangeArrowheads="1"/>
          </p:cNvPicPr>
          <p:nvPr/>
        </p:nvPicPr>
        <p:blipFill>
          <a:blip r:embed="rId7" cstate="print"/>
          <a:srcRect/>
          <a:stretch>
            <a:fillRect/>
          </a:stretch>
        </p:blipFill>
        <p:spPr bwMode="auto">
          <a:xfrm>
            <a:off x="0" y="0"/>
            <a:ext cx="2555776" cy="2970213"/>
          </a:xfrm>
          <a:prstGeom prst="rect">
            <a:avLst/>
          </a:prstGeom>
          <a:noFill/>
          <a:ln w="9525">
            <a:noFill/>
            <a:miter lim="800000"/>
            <a:headEnd/>
            <a:tailEnd/>
          </a:ln>
        </p:spPr>
      </p:pic>
      <p:pic>
        <p:nvPicPr>
          <p:cNvPr id="10242" name="Picture 2" descr="http://www.photonewzealand.com/stock/thumbnails/252000/252403.jpg"/>
          <p:cNvPicPr>
            <a:picLocks noChangeAspect="1" noChangeArrowheads="1"/>
          </p:cNvPicPr>
          <p:nvPr/>
        </p:nvPicPr>
        <p:blipFill>
          <a:blip r:embed="rId8" cstate="print"/>
          <a:srcRect/>
          <a:stretch>
            <a:fillRect/>
          </a:stretch>
        </p:blipFill>
        <p:spPr bwMode="auto">
          <a:xfrm>
            <a:off x="58738" y="-52043013"/>
            <a:ext cx="1905000" cy="1314450"/>
          </a:xfrm>
          <a:prstGeom prst="rect">
            <a:avLst/>
          </a:prstGeom>
          <a:noFill/>
        </p:spPr>
      </p:pic>
      <p:pic>
        <p:nvPicPr>
          <p:cNvPr id="10244" name="Picture 4" descr="http://homepages.paradise.net.nz/nzealand/graphs/ethnic.gif"/>
          <p:cNvPicPr>
            <a:picLocks noChangeAspect="1" noChangeArrowheads="1"/>
          </p:cNvPicPr>
          <p:nvPr/>
        </p:nvPicPr>
        <p:blipFill>
          <a:blip r:embed="rId9" cstate="print"/>
          <a:srcRect/>
          <a:stretch>
            <a:fillRect/>
          </a:stretch>
        </p:blipFill>
        <p:spPr bwMode="auto">
          <a:xfrm>
            <a:off x="0" y="2348880"/>
            <a:ext cx="2924175" cy="1819276"/>
          </a:xfrm>
          <a:prstGeom prst="rect">
            <a:avLst/>
          </a:prstGeom>
          <a:noFill/>
        </p:spPr>
      </p:pic>
      <p:pic>
        <p:nvPicPr>
          <p:cNvPr id="10246" name="Picture 6" descr="http://t2.gstatic.com/images?q=tbn:ANd9GcQxH2UslbJfth-HQE1xzrTcDidsuYJWdf2VITEImz_3Rp7u2XZGfA"/>
          <p:cNvPicPr>
            <a:picLocks noChangeAspect="1" noChangeArrowheads="1"/>
          </p:cNvPicPr>
          <p:nvPr/>
        </p:nvPicPr>
        <p:blipFill>
          <a:blip r:embed="rId10" cstate="print"/>
          <a:srcRect/>
          <a:stretch>
            <a:fillRect/>
          </a:stretch>
        </p:blipFill>
        <p:spPr bwMode="auto">
          <a:xfrm>
            <a:off x="2555776" y="0"/>
            <a:ext cx="2304256" cy="2348880"/>
          </a:xfrm>
          <a:prstGeom prst="rect">
            <a:avLst/>
          </a:prstGeom>
          <a:noFill/>
        </p:spPr>
      </p:pic>
      <p:pic>
        <p:nvPicPr>
          <p:cNvPr id="10248" name="Picture 8" descr="http://t3.gstatic.com/images?q=tbn:ANd9GcQ2MJkuMO1ciMQ_DBj5SE-ONKt9kKI3pMCb6bTod7eRX_heK33EUg"/>
          <p:cNvPicPr>
            <a:picLocks noChangeAspect="1" noChangeArrowheads="1"/>
          </p:cNvPicPr>
          <p:nvPr/>
        </p:nvPicPr>
        <p:blipFill>
          <a:blip r:embed="rId11" cstate="print"/>
          <a:srcRect/>
          <a:stretch>
            <a:fillRect/>
          </a:stretch>
        </p:blipFill>
        <p:spPr bwMode="auto">
          <a:xfrm>
            <a:off x="4499992" y="2348880"/>
            <a:ext cx="4644008" cy="18002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30" name="Picture 22" descr="Malaysia's Islands &amp; Beaches photo gallery  - 695 pictures of Malaysia's Islands &amp; Beaches">
            <a:hlinkClick r:id="rId3"/>
          </p:cNvPr>
          <p:cNvPicPr>
            <a:picLocks noChangeAspect="1" noChangeArrowheads="1"/>
          </p:cNvPicPr>
          <p:nvPr/>
        </p:nvPicPr>
        <p:blipFill>
          <a:blip r:embed="rId4" cstate="print"/>
          <a:srcRect/>
          <a:stretch>
            <a:fillRect/>
          </a:stretch>
        </p:blipFill>
        <p:spPr bwMode="auto">
          <a:xfrm>
            <a:off x="0" y="3212976"/>
            <a:ext cx="3167336" cy="3645024"/>
          </a:xfrm>
          <a:prstGeom prst="rect">
            <a:avLst/>
          </a:prstGeom>
          <a:noFill/>
        </p:spPr>
      </p:pic>
      <p:pic>
        <p:nvPicPr>
          <p:cNvPr id="17432" name="Picture 24" descr="http://www.molon.de/galleries/leer.png"/>
          <p:cNvPicPr>
            <a:picLocks noChangeAspect="1" noChangeArrowheads="1"/>
          </p:cNvPicPr>
          <p:nvPr/>
        </p:nvPicPr>
        <p:blipFill>
          <a:blip r:embed="rId5"/>
          <a:srcRect/>
          <a:stretch>
            <a:fillRect/>
          </a:stretch>
        </p:blipFill>
        <p:spPr bwMode="auto">
          <a:xfrm>
            <a:off x="90488" y="-177800"/>
            <a:ext cx="9525" cy="9525"/>
          </a:xfrm>
          <a:prstGeom prst="rect">
            <a:avLst/>
          </a:prstGeom>
          <a:noFill/>
        </p:spPr>
      </p:pic>
      <p:pic>
        <p:nvPicPr>
          <p:cNvPr id="17434" name="Picture 26" descr="08 Orangutan"/>
          <p:cNvPicPr>
            <a:picLocks noChangeAspect="1" noChangeArrowheads="1"/>
          </p:cNvPicPr>
          <p:nvPr/>
        </p:nvPicPr>
        <p:blipFill>
          <a:blip r:embed="rId6" cstate="print"/>
          <a:srcRect/>
          <a:stretch>
            <a:fillRect/>
          </a:stretch>
        </p:blipFill>
        <p:spPr bwMode="auto">
          <a:xfrm>
            <a:off x="6876256" y="2636912"/>
            <a:ext cx="2267744" cy="4221088"/>
          </a:xfrm>
          <a:prstGeom prst="rect">
            <a:avLst/>
          </a:prstGeom>
          <a:noFill/>
        </p:spPr>
      </p:pic>
      <p:pic>
        <p:nvPicPr>
          <p:cNvPr id="17436" name="Picture 28" descr="24 Tourists watching orangutans"/>
          <p:cNvPicPr>
            <a:picLocks noChangeAspect="1" noChangeArrowheads="1"/>
          </p:cNvPicPr>
          <p:nvPr/>
        </p:nvPicPr>
        <p:blipFill>
          <a:blip r:embed="rId7" cstate="print"/>
          <a:srcRect/>
          <a:stretch>
            <a:fillRect/>
          </a:stretch>
        </p:blipFill>
        <p:spPr bwMode="auto">
          <a:xfrm>
            <a:off x="2195736" y="0"/>
            <a:ext cx="2952328" cy="4248151"/>
          </a:xfrm>
          <a:prstGeom prst="rect">
            <a:avLst/>
          </a:prstGeom>
          <a:noFill/>
        </p:spPr>
      </p:pic>
      <p:pic>
        <p:nvPicPr>
          <p:cNvPr id="17438" name="Picture 30" descr="Perak photo gallery  - 199 pictures of Perak">
            <a:hlinkClick r:id="rId8"/>
          </p:cNvPr>
          <p:cNvPicPr>
            <a:picLocks noChangeAspect="1" noChangeArrowheads="1"/>
          </p:cNvPicPr>
          <p:nvPr/>
        </p:nvPicPr>
        <p:blipFill>
          <a:blip r:embed="rId9" cstate="print"/>
          <a:srcRect/>
          <a:stretch>
            <a:fillRect/>
          </a:stretch>
        </p:blipFill>
        <p:spPr bwMode="auto">
          <a:xfrm>
            <a:off x="0" y="0"/>
            <a:ext cx="2267744" cy="3501008"/>
          </a:xfrm>
          <a:prstGeom prst="rect">
            <a:avLst/>
          </a:prstGeom>
          <a:noFill/>
        </p:spPr>
      </p:pic>
      <p:pic>
        <p:nvPicPr>
          <p:cNvPr id="17440" name="Picture 32" descr="kuala lumpur homestay"/>
          <p:cNvPicPr>
            <a:picLocks noChangeAspect="1" noChangeArrowheads="1"/>
          </p:cNvPicPr>
          <p:nvPr/>
        </p:nvPicPr>
        <p:blipFill>
          <a:blip r:embed="rId10" cstate="print"/>
          <a:srcRect/>
          <a:stretch>
            <a:fillRect/>
          </a:stretch>
        </p:blipFill>
        <p:spPr bwMode="auto">
          <a:xfrm>
            <a:off x="3131840" y="4149080"/>
            <a:ext cx="3744416" cy="2708920"/>
          </a:xfrm>
          <a:prstGeom prst="rect">
            <a:avLst/>
          </a:prstGeom>
          <a:noFill/>
        </p:spPr>
      </p:pic>
      <p:pic>
        <p:nvPicPr>
          <p:cNvPr id="17442" name="Picture 34" descr="http://www.nationsencyclopedia.com/photos/malaysia-industry-1379.jpg"/>
          <p:cNvPicPr>
            <a:picLocks noChangeAspect="1" noChangeArrowheads="1"/>
          </p:cNvPicPr>
          <p:nvPr/>
        </p:nvPicPr>
        <p:blipFill>
          <a:blip r:embed="rId11" cstate="print"/>
          <a:srcRect/>
          <a:stretch>
            <a:fillRect/>
          </a:stretch>
        </p:blipFill>
        <p:spPr bwMode="auto">
          <a:xfrm>
            <a:off x="5143500" y="0"/>
            <a:ext cx="4000500" cy="2667000"/>
          </a:xfrm>
          <a:prstGeom prst="rect">
            <a:avLst/>
          </a:prstGeom>
          <a:noFill/>
        </p:spPr>
      </p:pic>
      <p:sp>
        <p:nvSpPr>
          <p:cNvPr id="17444" name="AutoShape 36" descr="data:image/jpeg;base64,/9j/4AAQSkZJRgABAQAAAQABAAD/2wBDAAkGBwgHBgkIBwgKCgkLDRYPDQwMDRsUFRAWIB0iIiAdHx8kKDQsJCYxJx8fLT0tMTU3Ojo6Iys/RD84QzQ5Ojf/2wBDAQoKCg0MDRoPDxo3JR8lNzc3Nzc3Nzc3Nzc3Nzc3Nzc3Nzc3Nzc3Nzc3Nzc3Nzc3Nzc3Nzc3Nzc3Nzc3Nzc3Nzf/wAARCABIAIADASIAAhEBAxEB/8QAHAAAAQQDAQAAAAAAAAAAAAAAAAQFBgcCAwgB/8QAPRAAAQMDAgQEAwUECgMAAAAAAQIDBAAFERIhBhMxQSJRYXEUgZEHMkKhsRWCkrIWMzQ2VFVicnPwdMLR/8QAGwEBAAIDAQEAAAAAAAAAAAAAAAIEAQMFBgf/xAAvEQACAQMABggHAQAAAAAAAAAAAQIDBBEFBhIhMVETQXGBkaHB0RQjMjNhseFD/9oADAMBAAIRAxEAPwC8axJxSebNbiISValLUcIbRjUo+maanQ9MJVMVltQ/s6T4B7n8Xz29K5ukNK29ivmPMuS4k4QcuAveu0NsHQ4X1ZxpjpLhz5EjYfMikyrlLdB5EVDOU7KfXqIPqlOxH71YpSlKQlKQAOgAwK9ryVxrRcz3UoqK8X7eRvVCPWa9dxcGH5qU/wDAwE/zFW3/AHNa3IvNOXpElfpz1JH0SQKSTL7AhyVMSXFIUlYQfASBlGrO3bHfzrNm8QXHUsh4B1WAEKScnPT0NUat5pOotqUpY/GceRNRgjcLfG/Egr8uYtS8e2omj4CJ/h2/4aVUVz/jLh8ZvxZLZXI5o48v1yY4wuzNvus1qM3IUlttqQtKU42wADtvmmVjiniFhetq+XJJxjPxS/8A7WfG3977z/5jn8xplHevq9v9mHYv0UXxJRE+0Pi+HgscQTTg5w4sOD56gafrZ9tXGEFtSH3oU8k5CpMfBT02Ggp8vzptRc7bdQpmLw+p91EfIDaEJLeE6SBpwVDcnfJJPoKUz49lgNB6bwnOio1FWVKKk6MaQMle3ix1zvnyxW4wTezfb6wrw3yzLRv/AFkNYVt/tUR+tWFw/wDaPwpf3UsQbq2iQcYZkJLSj6DUAD07E1yxe37a/O12aM5GjaEjluEk6u/c/wDfKkGTQHcCVBQBG4PTFZVydwb9pPEHCikNsSPi4I6xJJKkgbDwnqnYdtvSujOB+M7ZxlbTKgKLbzez8VxQ5jR9QOoPY9/qKAyD7Uu7T1Jc1ORVpjKTg+DwJcx7nmA5Hp3FKah8u7Gz8Y3clsrjvOoLoT94ENIAUPPbbHl7YMphy2JjCXorqXWldFJOfl6H0r5zrDa16d3KpLfGXB+hcpNOODfRRRXnzaNF7RNJSIMWK6FIXr5zOvxY8J6jbzHfYDFaraJ6pjSrhb2AQlRD7I06T2yMnsce+rt1fKKuxu2qXR4XbvyR2d+QoooqmuJI5mv/AAdf3b3cnhb3ChUt069acDxZGSTtkEHffcHuMtT3Cd/Zb5i7TLKM9UN6/wBM10hxFCltL/a9oQHJzLeh2OVaUyms/dJ6BQySk9iSOijSe2ptN5hJmW9PKSs+LleBSFbZCh0zv3ByNx2NfVdEX9G9t1Lg1ua5fw5VzC4g/lY78/texzeyzdLU66r4N1pRbKF8+Lq0pUN/vJ227+XoTSuRxhxBJacakXNxxtxlTKkKSnGhQAIAxt0HT18zXQ7ttlIThp1EhB/C54D9RkHv2FN0pmMhI/aMJDQAzl9oFIz21bp/Ou1GhTn9Mzi1tKXlt923bXNPPoc2bedGK6IXw3YXkkqs9vVrOdQjIyfXIFMs/hfhFx9znWxKFtYQQ0paASdx0IGetSlZyXWjVR1loVXjo5d2H6lI1L/sru8q08d2tyOraS6IzyT+NCyAR9cH3AqVf0Q4NkFptDkhl1xsOgc45CTgb5GBuQPnTazYIFm424cctrr62nbg2nDpB6KG4x2960VKMoLLaOpa6Rp3MtmEZLtWCwOLUKTxPcipJAU4gpJ7jlopujSpERwORX3GVg58Ctj7jofmKnPG3Dj854XOAkrdS2EOsgbrAJwpPqMkEdxjyAMB6ZyCCDgg9jWicIzjszWUX08Elh8XvoUEzo6XEY3cY8Kv4ScH6inmPxRaHVaVSSyryebKB/F0/OoDRXCuNXLKrvinF/j+m1VpItVtxtxIU2tK0kZBScg1lmqm0I1atCdWc5wM/WlLE6bHUCzOlpx0SX1KSP3ScVyKmqU/86q70bFX5otCiq6Rf7sjYT3D7oQf1TWY4iu6TkTCr0U2jH5JFVXqrdrhKPn7EuniWEag/Etum2G4r4hsTesukfGxQFHnjyAGSVHonA2Uo52NJVcR3dRyZmn0Q0gD8wa1vXu5SWlsvTFrbWClSShG4OxGya6GjdC6QsqyqRlHHWsvh4EJ1IyWB3stwl3SEqZDlt8ourC0SEkORyFHKFJI2UB4cdMgHcZysK7iXU8qVBWxvryvCtxnYgY6Y6/PO1U5w65JTxRMaEiSwiTELjqGlKZC1ZAzpCUDpnsRudzk1IxbYweQ9pUXEnJUTkrODurz65+nlXr2yuS52VbG3XTNkNB4kFKrfrVvjcqCU4znzz8s0z3O8SUrDduaDqFHHMkBIV3PQbEbDyO52pLmsF/fb9z+hrZGtUj9LKVbR1rXe1UppswQ7OffUZ5DgxlKxgJG52Cfbv1pBNyeKuFcf5kj9RToTjvt3JqUcF8KqmXSHf5yFIahhz4VpxBSVuHCeZv2ACgPPORsATFtt5Zap0oU4qMFhFkkZpkvPC1tuzinnUKZkkY5zKsE+46H3Iz60+UVgmVtceCLlGBVDW1LSM+FJ5az5bE4/Oo5KiyYefjI70fBwS62Upz7nY/I1dleEAggjIPWgKPG/TcelFW5I4ds0l0uPWuKVnqsNAE+5FIZPBdmfB0svMqIwFNvK29cHIoCsaKnzn2ewjjlXGcnz1ctX/qKTy+BYkVkuruc1Q1JSEobbJUokAAbeZFAQmvU/eHvUkYsFjdbLhvcxpA21PMJQCdRTgZTvuk9O2/StV3tFmtVseniZdrglpIVyoTSCsg7g7p3GBnPlv0oCsrCkJ4rVgAZt46D/WPICpYehPYdT5U/v8FR7LNtE632Nc/4hHKmuSZ7gXGScKySnw6QARsnrjzqXtWrhZiQkKhw+ag6kLfTqBKcHKVLzkjY7dKwwVow07JBMZl5/ScHktKXj30g4p8hcF3mYW1uoahp1Ennq1KA6ZCU5/MirEjXK1KbbTFmQyhSglAbdTgknoMeZrxd5tjailctpKw7ytJPiKsgYA6nr1G30olgDXaODbZb1h50Klvj8T33B7I6fXJ9akYGK8QtLiAtBylQyDWVZAUUUUAUUUUAUUUUAVreabebU262lxB6pUkEH5GiigGK5AsPLjs2GPIjgNqJCR4iSvtpxkEA9z4s+7jaExpEOPPZgmIuQwhWhxkNuoBGQhQ7EZxjtRRQC/SKSC1wQrUIzefFjbYZGDgdsjY4oooBinwW4T7fwVny1G0uN8h1SCtSlLWQoAbjWAo7nrk06xbdbpjDMv4ANqcAc0uN6VAnfxDzyfrRRQDkhCW0JQgBKUjAA7CsqKKA/9k="/>
          <p:cNvSpPr>
            <a:spLocks noChangeAspect="1" noChangeArrowheads="1"/>
          </p:cNvSpPr>
          <p:nvPr/>
        </p:nvSpPr>
        <p:spPr bwMode="auto">
          <a:xfrm>
            <a:off x="63500" y="-319088"/>
            <a:ext cx="1200150" cy="676276"/>
          </a:xfrm>
          <a:prstGeom prst="rect">
            <a:avLst/>
          </a:prstGeom>
          <a:noFill/>
        </p:spPr>
        <p:txBody>
          <a:bodyPr vert="horz" wrap="square" lIns="91440" tIns="45720" rIns="91440" bIns="45720" numCol="1" anchor="t" anchorCtr="0" compatLnSpc="1">
            <a:prstTxWarp prst="textNoShape">
              <a:avLst/>
            </a:prstTxWarp>
          </a:bodyPr>
          <a:lstStyle/>
          <a:p>
            <a:endParaRPr lang="en-NZ"/>
          </a:p>
        </p:txBody>
      </p:sp>
      <p:pic>
        <p:nvPicPr>
          <p:cNvPr id="17446" name="Picture 38" descr="http://www.musicmall-asia.com/malaysia/images/peoples.gif"/>
          <p:cNvPicPr>
            <a:picLocks noChangeAspect="1" noChangeArrowheads="1"/>
          </p:cNvPicPr>
          <p:nvPr/>
        </p:nvPicPr>
        <p:blipFill>
          <a:blip r:embed="rId12" cstate="print"/>
          <a:srcRect/>
          <a:stretch>
            <a:fillRect/>
          </a:stretch>
        </p:blipFill>
        <p:spPr bwMode="auto">
          <a:xfrm>
            <a:off x="4860032" y="2636912"/>
            <a:ext cx="2552700" cy="1519809"/>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28600"/>
            <a:ext cx="8229600" cy="968152"/>
          </a:xfrm>
        </p:spPr>
        <p:txBody>
          <a:bodyPr/>
          <a:lstStyle/>
          <a:p>
            <a:r>
              <a:rPr lang="en-NZ" b="1" dirty="0" smtClean="0">
                <a:solidFill>
                  <a:srgbClr val="FF0000"/>
                </a:solidFill>
              </a:rPr>
              <a:t>The Big Question</a:t>
            </a:r>
            <a:endParaRPr lang="en-NZ" b="1" dirty="0">
              <a:solidFill>
                <a:srgbClr val="FF0000"/>
              </a:solidFill>
            </a:endParaRPr>
          </a:p>
        </p:txBody>
      </p:sp>
      <p:sp>
        <p:nvSpPr>
          <p:cNvPr id="3" name="Content Placeholder 2"/>
          <p:cNvSpPr>
            <a:spLocks noGrp="1"/>
          </p:cNvSpPr>
          <p:nvPr>
            <p:ph idx="1"/>
          </p:nvPr>
        </p:nvSpPr>
        <p:spPr>
          <a:xfrm>
            <a:off x="457200" y="1196752"/>
            <a:ext cx="8229600" cy="4899248"/>
          </a:xfrm>
        </p:spPr>
        <p:txBody>
          <a:bodyPr/>
          <a:lstStyle/>
          <a:p>
            <a:r>
              <a:rPr lang="en-NZ" sz="2800" dirty="0" smtClean="0"/>
              <a:t>We have stunning resources…</a:t>
            </a:r>
          </a:p>
          <a:p>
            <a:endParaRPr lang="en-NZ" sz="2800" dirty="0"/>
          </a:p>
          <a:p>
            <a:r>
              <a:rPr lang="en-NZ" sz="2800" dirty="0" smtClean="0"/>
              <a:t>We are </a:t>
            </a:r>
            <a:r>
              <a:rPr lang="en-NZ" sz="2800" dirty="0"/>
              <a:t>l</a:t>
            </a:r>
            <a:r>
              <a:rPr lang="en-NZ" sz="2800" dirty="0" smtClean="0"/>
              <a:t>iving beyond the carrying capacity of our planet …</a:t>
            </a:r>
          </a:p>
          <a:p>
            <a:endParaRPr lang="en-NZ" sz="2800" dirty="0" smtClean="0"/>
          </a:p>
          <a:p>
            <a:r>
              <a:rPr lang="en-NZ" sz="2800" dirty="0" smtClean="0"/>
              <a:t>There are issues and problems we need to individually and collectively address to ensure a sustainable future… </a:t>
            </a:r>
          </a:p>
          <a:p>
            <a:endParaRPr lang="en-NZ" sz="2800" dirty="0"/>
          </a:p>
          <a:p>
            <a:pPr algn="ctr">
              <a:buNone/>
            </a:pPr>
            <a:r>
              <a:rPr lang="en-NZ" sz="2800" b="1" dirty="0" smtClean="0">
                <a:solidFill>
                  <a:srgbClr val="C00000"/>
                </a:solidFill>
              </a:rPr>
              <a:t>SO HOW DO WE BECOME SUSTAINABLE?</a:t>
            </a:r>
            <a:endParaRPr lang="en-NZ" sz="2800" b="1" dirty="0">
              <a:solidFill>
                <a:srgbClr val="C0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539552" y="620688"/>
            <a:ext cx="8229600" cy="710952"/>
          </a:xfrm>
        </p:spPr>
        <p:txBody>
          <a:bodyPr/>
          <a:lstStyle/>
          <a:p>
            <a:r>
              <a:rPr lang="en-NZ" b="1" dirty="0" smtClean="0">
                <a:solidFill>
                  <a:srgbClr val="FFFF00"/>
                </a:solidFill>
              </a:rPr>
              <a:t>Intellectual Concepts</a:t>
            </a:r>
            <a:r>
              <a:rPr lang="en-NZ" sz="3600" b="1" dirty="0" smtClean="0"/>
              <a:t/>
            </a:r>
            <a:br>
              <a:rPr lang="en-NZ" sz="3600" b="1" dirty="0" smtClean="0"/>
            </a:br>
            <a:endParaRPr lang="fr-FR" sz="3600" b="1" dirty="0"/>
          </a:p>
        </p:txBody>
      </p:sp>
      <p:sp>
        <p:nvSpPr>
          <p:cNvPr id="61443" name="Rectangle 3"/>
          <p:cNvSpPr>
            <a:spLocks noGrp="1" noChangeArrowheads="1"/>
          </p:cNvSpPr>
          <p:nvPr>
            <p:ph type="body" idx="1"/>
          </p:nvPr>
        </p:nvSpPr>
        <p:spPr>
          <a:xfrm>
            <a:off x="323850" y="1268760"/>
            <a:ext cx="8569325" cy="5832647"/>
          </a:xfrm>
        </p:spPr>
        <p:txBody>
          <a:bodyPr/>
          <a:lstStyle/>
          <a:p>
            <a:pPr>
              <a:lnSpc>
                <a:spcPct val="80000"/>
              </a:lnSpc>
            </a:pPr>
            <a:endParaRPr lang="en-NZ" sz="2400" dirty="0" smtClean="0"/>
          </a:p>
          <a:p>
            <a:pPr marL="342900" lvl="1" indent="-342900">
              <a:lnSpc>
                <a:spcPct val="80000"/>
              </a:lnSpc>
              <a:buClr>
                <a:schemeClr val="tx2"/>
              </a:buClr>
              <a:buFontTx/>
              <a:buChar char="•"/>
            </a:pPr>
            <a:r>
              <a:rPr lang="en-NZ" sz="3600" dirty="0" smtClean="0">
                <a:ea typeface="+mn-ea"/>
              </a:rPr>
              <a:t>Sustainability </a:t>
            </a:r>
            <a:r>
              <a:rPr lang="en-NZ" sz="3600" dirty="0">
                <a:solidFill>
                  <a:srgbClr val="C00000"/>
                </a:solidFill>
                <a:ea typeface="+mn-ea"/>
              </a:rPr>
              <a:t> </a:t>
            </a:r>
            <a:r>
              <a:rPr lang="en-NZ" sz="3600" dirty="0" smtClean="0">
                <a:solidFill>
                  <a:srgbClr val="C00000"/>
                </a:solidFill>
                <a:ea typeface="+mn-ea"/>
              </a:rPr>
              <a:t>the capacity to endure</a:t>
            </a:r>
            <a:endParaRPr lang="en-NZ" sz="3600" dirty="0" smtClean="0">
              <a:ea typeface="+mn-ea"/>
            </a:endParaRPr>
          </a:p>
          <a:p>
            <a:pPr marL="742950" lvl="2" indent="-342900">
              <a:lnSpc>
                <a:spcPct val="80000"/>
              </a:lnSpc>
            </a:pPr>
            <a:r>
              <a:rPr lang="en-NZ" dirty="0" smtClean="0">
                <a:ea typeface="+mn-ea"/>
              </a:rPr>
              <a:t>an </a:t>
            </a:r>
            <a:r>
              <a:rPr lang="en-NZ" dirty="0" err="1" smtClean="0">
                <a:ea typeface="+mn-ea"/>
              </a:rPr>
              <a:t>aspirational</a:t>
            </a:r>
            <a:r>
              <a:rPr lang="en-NZ" dirty="0" smtClean="0">
                <a:ea typeface="+mn-ea"/>
              </a:rPr>
              <a:t> goal,</a:t>
            </a:r>
          </a:p>
          <a:p>
            <a:pPr marL="742950" lvl="2" indent="-342900">
              <a:lnSpc>
                <a:spcPct val="80000"/>
              </a:lnSpc>
            </a:pPr>
            <a:r>
              <a:rPr lang="en-NZ" dirty="0" smtClean="0">
                <a:ea typeface="+mn-ea"/>
              </a:rPr>
              <a:t>a dynamic systems </a:t>
            </a:r>
            <a:r>
              <a:rPr lang="en-NZ" u="sng" dirty="0" smtClean="0">
                <a:ea typeface="+mn-ea"/>
              </a:rPr>
              <a:t>state</a:t>
            </a:r>
            <a:r>
              <a:rPr lang="en-NZ" dirty="0" smtClean="0">
                <a:ea typeface="+mn-ea"/>
              </a:rPr>
              <a:t> of </a:t>
            </a:r>
            <a:r>
              <a:rPr lang="en-NZ" dirty="0" smtClean="0">
                <a:solidFill>
                  <a:schemeClr val="accent2"/>
                </a:solidFill>
                <a:ea typeface="+mn-ea"/>
              </a:rPr>
              <a:t>environmental, social and economic </a:t>
            </a:r>
            <a:r>
              <a:rPr lang="en-NZ" dirty="0" smtClean="0">
                <a:ea typeface="+mn-ea"/>
              </a:rPr>
              <a:t>prosperity that can keep going indefinitely to the benefit of all</a:t>
            </a:r>
            <a:endParaRPr lang="en-NZ" u="sng" dirty="0" smtClean="0">
              <a:ea typeface="+mn-ea"/>
            </a:endParaRPr>
          </a:p>
          <a:p>
            <a:pPr marL="342900" lvl="1" indent="-342900">
              <a:lnSpc>
                <a:spcPct val="80000"/>
              </a:lnSpc>
              <a:buClr>
                <a:schemeClr val="tx2"/>
              </a:buClr>
              <a:buFontTx/>
              <a:buChar char="•"/>
            </a:pPr>
            <a:endParaRPr lang="en-NZ" dirty="0" smtClean="0">
              <a:ea typeface="+mn-ea"/>
            </a:endParaRPr>
          </a:p>
          <a:p>
            <a:pPr marL="342900" lvl="1" indent="-342900">
              <a:lnSpc>
                <a:spcPct val="80000"/>
              </a:lnSpc>
              <a:buClr>
                <a:schemeClr val="tx2"/>
              </a:buClr>
              <a:buFontTx/>
              <a:buChar char="•"/>
            </a:pPr>
            <a:endParaRPr lang="en-NZ" dirty="0" smtClean="0">
              <a:ea typeface="+mn-ea"/>
            </a:endParaRPr>
          </a:p>
          <a:p>
            <a:pPr marL="342900" lvl="1" indent="-342900">
              <a:lnSpc>
                <a:spcPct val="80000"/>
              </a:lnSpc>
              <a:buClr>
                <a:schemeClr val="tx2"/>
              </a:buClr>
              <a:buFontTx/>
              <a:buChar char="•"/>
            </a:pPr>
            <a:r>
              <a:rPr lang="en-NZ" sz="3600" dirty="0">
                <a:ea typeface="+mn-ea"/>
              </a:rPr>
              <a:t>S</a:t>
            </a:r>
            <a:r>
              <a:rPr lang="en-NZ" sz="3600" dirty="0" smtClean="0">
                <a:ea typeface="+mn-ea"/>
              </a:rPr>
              <a:t>ustainable development</a:t>
            </a:r>
          </a:p>
          <a:p>
            <a:pPr marL="742950" lvl="2" indent="-342900">
              <a:lnSpc>
                <a:spcPct val="80000"/>
              </a:lnSpc>
            </a:pPr>
            <a:r>
              <a:rPr lang="en-NZ" dirty="0" smtClean="0">
                <a:ea typeface="+mn-ea"/>
              </a:rPr>
              <a:t>a </a:t>
            </a:r>
            <a:r>
              <a:rPr lang="en-NZ" u="sng" dirty="0">
                <a:ea typeface="+mn-ea"/>
              </a:rPr>
              <a:t>process</a:t>
            </a:r>
            <a:r>
              <a:rPr lang="en-NZ" dirty="0">
                <a:ea typeface="+mn-ea"/>
              </a:rPr>
              <a:t> </a:t>
            </a:r>
            <a:r>
              <a:rPr lang="en-NZ" dirty="0" smtClean="0">
                <a:ea typeface="+mn-ea"/>
              </a:rPr>
              <a:t>defined by the World Commission on Environment and Development - which </a:t>
            </a:r>
            <a:r>
              <a:rPr lang="en-NZ" dirty="0">
                <a:ea typeface="+mn-ea"/>
              </a:rPr>
              <a:t>may / may not lead to such a </a:t>
            </a:r>
            <a:r>
              <a:rPr lang="en-NZ" dirty="0" smtClean="0">
                <a:ea typeface="+mn-ea"/>
              </a:rPr>
              <a:t>state</a:t>
            </a:r>
            <a:endParaRPr lang="en-NZ" dirty="0">
              <a:ea typeface="+mn-ea"/>
            </a:endParaRPr>
          </a:p>
          <a:p>
            <a:pPr>
              <a:lnSpc>
                <a:spcPct val="80000"/>
              </a:lnSpc>
            </a:pPr>
            <a:endParaRPr lang="fr-FR"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NZ" sz="4000" b="1"/>
              <a:t>Sustainable Development</a:t>
            </a:r>
            <a:endParaRPr lang="en-AU" sz="4000" b="1"/>
          </a:p>
        </p:txBody>
      </p:sp>
      <p:sp>
        <p:nvSpPr>
          <p:cNvPr id="20483" name="Rectangle 3"/>
          <p:cNvSpPr>
            <a:spLocks noGrp="1" noChangeArrowheads="1"/>
          </p:cNvSpPr>
          <p:nvPr>
            <p:ph type="body" idx="1"/>
          </p:nvPr>
        </p:nvSpPr>
        <p:spPr>
          <a:xfrm>
            <a:off x="468313" y="1341438"/>
            <a:ext cx="8229600" cy="4899025"/>
          </a:xfrm>
        </p:spPr>
        <p:txBody>
          <a:bodyPr/>
          <a:lstStyle/>
          <a:p>
            <a:pPr>
              <a:lnSpc>
                <a:spcPct val="90000"/>
              </a:lnSpc>
              <a:buClr>
                <a:schemeClr val="tx1"/>
              </a:buClr>
              <a:buFontTx/>
              <a:buNone/>
            </a:pPr>
            <a:r>
              <a:rPr lang="en-NZ" sz="2400" i="1" dirty="0"/>
              <a:t>“Development that meets the needs of the present without compromising the ability of future generations to meet their own needs.  It contains within it two key concepts:</a:t>
            </a:r>
          </a:p>
          <a:p>
            <a:pPr>
              <a:lnSpc>
                <a:spcPct val="90000"/>
              </a:lnSpc>
              <a:buClr>
                <a:schemeClr val="tx1"/>
              </a:buClr>
              <a:buFontTx/>
              <a:buNone/>
            </a:pPr>
            <a:endParaRPr lang="en-NZ" sz="2400" i="1" dirty="0" smtClean="0"/>
          </a:p>
          <a:p>
            <a:pPr>
              <a:lnSpc>
                <a:spcPct val="90000"/>
              </a:lnSpc>
              <a:buClr>
                <a:schemeClr val="tx1"/>
              </a:buClr>
              <a:buFontTx/>
              <a:buNone/>
            </a:pPr>
            <a:r>
              <a:rPr lang="en-NZ" sz="2400" i="1" dirty="0" smtClean="0"/>
              <a:t>The </a:t>
            </a:r>
            <a:r>
              <a:rPr lang="en-NZ" sz="2400" i="1" dirty="0"/>
              <a:t>concept of ‘needs’, in particular the essential needs of the world’s poor, to which overriding priority should be given; and</a:t>
            </a:r>
          </a:p>
          <a:p>
            <a:pPr>
              <a:lnSpc>
                <a:spcPct val="90000"/>
              </a:lnSpc>
              <a:buClr>
                <a:schemeClr val="tx1"/>
              </a:buClr>
              <a:buNone/>
            </a:pPr>
            <a:r>
              <a:rPr lang="en-NZ" sz="2400" i="1" dirty="0" smtClean="0"/>
              <a:t>	</a:t>
            </a:r>
            <a:endParaRPr lang="en-NZ" sz="2400" i="1" dirty="0"/>
          </a:p>
          <a:p>
            <a:pPr>
              <a:lnSpc>
                <a:spcPct val="90000"/>
              </a:lnSpc>
              <a:buClr>
                <a:schemeClr val="tx1"/>
              </a:buClr>
              <a:buFontTx/>
              <a:buNone/>
            </a:pPr>
            <a:r>
              <a:rPr lang="en-NZ" sz="2400" i="1" dirty="0"/>
              <a:t>The idea of limitations imposed by the state of technology and social organisation on the environment’s ability to meet present and future needs” (WCED, 1987, p 43</a:t>
            </a:r>
            <a:r>
              <a:rPr lang="en-NZ" sz="2400" i="1" dirty="0" smtClean="0"/>
              <a:t>).</a:t>
            </a:r>
          </a:p>
          <a:p>
            <a:pPr>
              <a:lnSpc>
                <a:spcPct val="90000"/>
              </a:lnSpc>
              <a:buClr>
                <a:schemeClr val="tx1"/>
              </a:buClr>
              <a:buFontTx/>
              <a:buNone/>
            </a:pPr>
            <a:r>
              <a:rPr lang="en-AU" sz="2400" i="1" dirty="0"/>
              <a:t>	</a:t>
            </a:r>
            <a:endParaRPr lang="en-AU" sz="2400" i="1" dirty="0">
              <a:solidFill>
                <a:srgbClr val="C0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NZ" b="1"/>
              <a:t>Needs?</a:t>
            </a:r>
            <a:endParaRPr lang="en-AU" b="1"/>
          </a:p>
        </p:txBody>
      </p:sp>
      <p:pic>
        <p:nvPicPr>
          <p:cNvPr id="21518" name="Picture 14" descr="mcd"/>
          <p:cNvPicPr>
            <a:picLocks noChangeAspect="1" noChangeArrowheads="1"/>
          </p:cNvPicPr>
          <p:nvPr/>
        </p:nvPicPr>
        <p:blipFill>
          <a:blip r:embed="rId2" cstate="print"/>
          <a:srcRect/>
          <a:stretch>
            <a:fillRect/>
          </a:stretch>
        </p:blipFill>
        <p:spPr bwMode="auto">
          <a:xfrm>
            <a:off x="2915816" y="2780928"/>
            <a:ext cx="1143000" cy="850900"/>
          </a:xfrm>
          <a:prstGeom prst="rect">
            <a:avLst/>
          </a:prstGeom>
          <a:noFill/>
        </p:spPr>
      </p:pic>
      <p:pic>
        <p:nvPicPr>
          <p:cNvPr id="21520" name="Picture 16" descr="kodak"/>
          <p:cNvPicPr>
            <a:picLocks noChangeAspect="1" noChangeArrowheads="1"/>
          </p:cNvPicPr>
          <p:nvPr/>
        </p:nvPicPr>
        <p:blipFill>
          <a:blip r:embed="rId3"/>
          <a:srcRect/>
          <a:stretch>
            <a:fillRect/>
          </a:stretch>
        </p:blipFill>
        <p:spPr bwMode="auto">
          <a:xfrm>
            <a:off x="4567238" y="3424238"/>
            <a:ext cx="9525" cy="9525"/>
          </a:xfrm>
          <a:prstGeom prst="rect">
            <a:avLst/>
          </a:prstGeom>
          <a:noFill/>
        </p:spPr>
      </p:pic>
      <p:pic>
        <p:nvPicPr>
          <p:cNvPr id="21524" name="Picture 20" descr="http://theblakeproject.typepad.com/.a/6a00d83451b74a69e20120a8b72341970b-800wi"/>
          <p:cNvPicPr>
            <a:picLocks noChangeAspect="1" noChangeArrowheads="1"/>
          </p:cNvPicPr>
          <p:nvPr/>
        </p:nvPicPr>
        <p:blipFill>
          <a:blip r:embed="rId4" cstate="print"/>
          <a:srcRect/>
          <a:stretch>
            <a:fillRect/>
          </a:stretch>
        </p:blipFill>
        <p:spPr bwMode="auto">
          <a:xfrm>
            <a:off x="0" y="1340768"/>
            <a:ext cx="9144000" cy="5517232"/>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NZ" b="1"/>
              <a:t>Limits?</a:t>
            </a:r>
            <a:endParaRPr lang="en-AU" b="1"/>
          </a:p>
        </p:txBody>
      </p:sp>
      <p:sp>
        <p:nvSpPr>
          <p:cNvPr id="22531" name="Rectangle 3"/>
          <p:cNvSpPr>
            <a:spLocks noGrp="1" noChangeArrowheads="1"/>
          </p:cNvSpPr>
          <p:nvPr>
            <p:ph type="body" idx="1"/>
          </p:nvPr>
        </p:nvSpPr>
        <p:spPr>
          <a:xfrm>
            <a:off x="457200" y="1600200"/>
            <a:ext cx="8229600" cy="1816100"/>
          </a:xfrm>
        </p:spPr>
        <p:txBody>
          <a:bodyPr/>
          <a:lstStyle/>
          <a:p>
            <a:pPr>
              <a:buFontTx/>
              <a:buNone/>
            </a:pPr>
            <a:endParaRPr lang="en-US"/>
          </a:p>
        </p:txBody>
      </p:sp>
      <p:pic>
        <p:nvPicPr>
          <p:cNvPr id="22532" name="Picture 4" descr="rubbish"/>
          <p:cNvPicPr>
            <a:picLocks noChangeAspect="1" noChangeArrowheads="1"/>
          </p:cNvPicPr>
          <p:nvPr/>
        </p:nvPicPr>
        <p:blipFill>
          <a:blip r:embed="rId3" cstate="print"/>
          <a:srcRect/>
          <a:stretch>
            <a:fillRect/>
          </a:stretch>
        </p:blipFill>
        <p:spPr bwMode="auto">
          <a:xfrm>
            <a:off x="0" y="1484313"/>
            <a:ext cx="5256213" cy="5373687"/>
          </a:xfrm>
          <a:prstGeom prst="rect">
            <a:avLst/>
          </a:prstGeom>
          <a:noFill/>
        </p:spPr>
      </p:pic>
      <p:pic>
        <p:nvPicPr>
          <p:cNvPr id="22533" name="Picture 5" descr="rubbishd"/>
          <p:cNvPicPr>
            <a:picLocks noChangeAspect="1" noChangeArrowheads="1"/>
          </p:cNvPicPr>
          <p:nvPr/>
        </p:nvPicPr>
        <p:blipFill>
          <a:blip r:embed="rId4" cstate="print"/>
          <a:srcRect/>
          <a:stretch>
            <a:fillRect/>
          </a:stretch>
        </p:blipFill>
        <p:spPr bwMode="auto">
          <a:xfrm>
            <a:off x="5119688" y="1484313"/>
            <a:ext cx="4024312" cy="5373687"/>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Mountain Top">
  <a:themeElements>
    <a:clrScheme name="Mountain Top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fontScheme name="Mountain Top">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untain Top 1">
        <a:dk1>
          <a:srgbClr val="4C3A1C"/>
        </a:dk1>
        <a:lt1>
          <a:srgbClr val="FFFFFF"/>
        </a:lt1>
        <a:dk2>
          <a:srgbClr val="993300"/>
        </a:dk2>
        <a:lt2>
          <a:srgbClr val="CCAA00"/>
        </a:lt2>
        <a:accent1>
          <a:srgbClr val="FF3300"/>
        </a:accent1>
        <a:accent2>
          <a:srgbClr val="9E6600"/>
        </a:accent2>
        <a:accent3>
          <a:srgbClr val="CAADAA"/>
        </a:accent3>
        <a:accent4>
          <a:srgbClr val="DADADA"/>
        </a:accent4>
        <a:accent5>
          <a:srgbClr val="FFADAA"/>
        </a:accent5>
        <a:accent6>
          <a:srgbClr val="8F5C00"/>
        </a:accent6>
        <a:hlink>
          <a:srgbClr val="FFCC00"/>
        </a:hlink>
        <a:folHlink>
          <a:srgbClr val="F7DC97"/>
        </a:folHlink>
      </a:clrScheme>
      <a:clrMap bg1="dk2" tx1="lt1" bg2="dk1" tx2="lt2" accent1="accent1" accent2="accent2" accent3="accent3" accent4="accent4" accent5="accent5" accent6="accent6" hlink="hlink" folHlink="folHlink"/>
    </a:extraClrScheme>
    <a:extraClrScheme>
      <a:clrScheme name="Mountain Top 2">
        <a:dk1>
          <a:srgbClr val="3D0058"/>
        </a:dk1>
        <a:lt1>
          <a:srgbClr val="FFFFFF"/>
        </a:lt1>
        <a:dk2>
          <a:srgbClr val="9188B0"/>
        </a:dk2>
        <a:lt2>
          <a:srgbClr val="DDE0DC"/>
        </a:lt2>
        <a:accent1>
          <a:srgbClr val="FFCC00"/>
        </a:accent1>
        <a:accent2>
          <a:srgbClr val="4C3D78"/>
        </a:accent2>
        <a:accent3>
          <a:srgbClr val="C7C3D4"/>
        </a:accent3>
        <a:accent4>
          <a:srgbClr val="DADADA"/>
        </a:accent4>
        <a:accent5>
          <a:srgbClr val="FFE2AA"/>
        </a:accent5>
        <a:accent6>
          <a:srgbClr val="44366C"/>
        </a:accent6>
        <a:hlink>
          <a:srgbClr val="743D78"/>
        </a:hlink>
        <a:folHlink>
          <a:srgbClr val="CC9900"/>
        </a:folHlink>
      </a:clrScheme>
      <a:clrMap bg1="dk2" tx1="lt1" bg2="dk1" tx2="lt2" accent1="accent1" accent2="accent2" accent3="accent3" accent4="accent4" accent5="accent5" accent6="accent6" hlink="hlink" folHlink="folHlink"/>
    </a:extraClrScheme>
    <a:extraClrScheme>
      <a:clrScheme name="Mountain Top 3">
        <a:dk1>
          <a:srgbClr val="10104C"/>
        </a:dk1>
        <a:lt1>
          <a:srgbClr val="FFFFFF"/>
        </a:lt1>
        <a:dk2>
          <a:srgbClr val="003366"/>
        </a:dk2>
        <a:lt2>
          <a:srgbClr val="C6CCD4"/>
        </a:lt2>
        <a:accent1>
          <a:srgbClr val="33CCFF"/>
        </a:accent1>
        <a:accent2>
          <a:srgbClr val="5B5B8D"/>
        </a:accent2>
        <a:accent3>
          <a:srgbClr val="AAADB8"/>
        </a:accent3>
        <a:accent4>
          <a:srgbClr val="DADADA"/>
        </a:accent4>
        <a:accent5>
          <a:srgbClr val="ADE2FF"/>
        </a:accent5>
        <a:accent6>
          <a:srgbClr val="52527F"/>
        </a:accent6>
        <a:hlink>
          <a:srgbClr val="4529AB"/>
        </a:hlink>
        <a:folHlink>
          <a:srgbClr val="00CC99"/>
        </a:folHlink>
      </a:clrScheme>
      <a:clrMap bg1="dk2" tx1="lt1" bg2="dk1" tx2="lt2" accent1="accent1" accent2="accent2" accent3="accent3" accent4="accent4" accent5="accent5" accent6="accent6" hlink="hlink" folHlink="folHlink"/>
    </a:extraClrScheme>
    <a:extraClrScheme>
      <a:clrScheme name="Mountain Top 4">
        <a:dk1>
          <a:srgbClr val="B0C8CA"/>
        </a:dk1>
        <a:lt1>
          <a:srgbClr val="FFFFFF"/>
        </a:lt1>
        <a:dk2>
          <a:srgbClr val="000099"/>
        </a:dk2>
        <a:lt2>
          <a:srgbClr val="FFFFFF"/>
        </a:lt2>
        <a:accent1>
          <a:srgbClr val="89C4FF"/>
        </a:accent1>
        <a:accent2>
          <a:srgbClr val="00008C"/>
        </a:accent2>
        <a:accent3>
          <a:srgbClr val="AAAACA"/>
        </a:accent3>
        <a:accent4>
          <a:srgbClr val="DADADA"/>
        </a:accent4>
        <a:accent5>
          <a:srgbClr val="C4DEFF"/>
        </a:accent5>
        <a:accent6>
          <a:srgbClr val="00007E"/>
        </a:accent6>
        <a:hlink>
          <a:srgbClr val="6666FF"/>
        </a:hlink>
        <a:folHlink>
          <a:srgbClr val="C0C0C0"/>
        </a:folHlink>
      </a:clrScheme>
      <a:clrMap bg1="dk2" tx1="lt1" bg2="dk1" tx2="lt2" accent1="accent1" accent2="accent2" accent3="accent3" accent4="accent4" accent5="accent5" accent6="accent6" hlink="hlink" folHlink="folHlink"/>
    </a:extraClrScheme>
    <a:extraClrScheme>
      <a:clrScheme name="Mountain Top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clrMap bg1="dk2" tx1="lt1" bg2="dk1" tx2="lt2" accent1="accent1" accent2="accent2" accent3="accent3" accent4="accent4" accent5="accent5" accent6="accent6" hlink="hlink" folHlink="folHlink"/>
    </a:extraClrScheme>
    <a:extraClrScheme>
      <a:clrScheme name="Mountain Top 6">
        <a:dk1>
          <a:srgbClr val="809296"/>
        </a:dk1>
        <a:lt1>
          <a:srgbClr val="FFFFFF"/>
        </a:lt1>
        <a:dk2>
          <a:srgbClr val="6699FF"/>
        </a:dk2>
        <a:lt2>
          <a:srgbClr val="B3EDFF"/>
        </a:lt2>
        <a:accent1>
          <a:srgbClr val="FF9933"/>
        </a:accent1>
        <a:accent2>
          <a:srgbClr val="FFAA99"/>
        </a:accent2>
        <a:accent3>
          <a:srgbClr val="B8CAFF"/>
        </a:accent3>
        <a:accent4>
          <a:srgbClr val="DADADA"/>
        </a:accent4>
        <a:accent5>
          <a:srgbClr val="FFCAAD"/>
        </a:accent5>
        <a:accent6>
          <a:srgbClr val="E79A8A"/>
        </a:accent6>
        <a:hlink>
          <a:srgbClr val="FFCFAB"/>
        </a:hlink>
        <a:folHlink>
          <a:srgbClr val="CC9900"/>
        </a:folHlink>
      </a:clrScheme>
      <a:clrMap bg1="dk2" tx1="lt1" bg2="dk1" tx2="lt2" accent1="accent1" accent2="accent2" accent3="accent3" accent4="accent4" accent5="accent5" accent6="accent6" hlink="hlink" folHlink="folHlink"/>
    </a:extraClrScheme>
    <a:extraClrScheme>
      <a:clrScheme name="Mountain Top 7">
        <a:dk1>
          <a:srgbClr val="006666"/>
        </a:dk1>
        <a:lt1>
          <a:srgbClr val="FFFFFF"/>
        </a:lt1>
        <a:dk2>
          <a:srgbClr val="85D1E3"/>
        </a:dk2>
        <a:lt2>
          <a:srgbClr val="CCFFFF"/>
        </a:lt2>
        <a:accent1>
          <a:srgbClr val="FFCC00"/>
        </a:accent1>
        <a:accent2>
          <a:srgbClr val="00CC99"/>
        </a:accent2>
        <a:accent3>
          <a:srgbClr val="C2E5EF"/>
        </a:accent3>
        <a:accent4>
          <a:srgbClr val="DADADA"/>
        </a:accent4>
        <a:accent5>
          <a:srgbClr val="FFE2AA"/>
        </a:accent5>
        <a:accent6>
          <a:srgbClr val="00B98A"/>
        </a:accent6>
        <a:hlink>
          <a:srgbClr val="0099FF"/>
        </a:hlink>
        <a:folHlink>
          <a:srgbClr val="6600CC"/>
        </a:folHlink>
      </a:clrScheme>
      <a:clrMap bg1="dk2" tx1="lt1" bg2="dk1" tx2="lt2" accent1="accent1" accent2="accent2" accent3="accent3" accent4="accent4" accent5="accent5" accent6="accent6" hlink="hlink" folHlink="folHlink"/>
    </a:extraClrScheme>
    <a:extraClrScheme>
      <a:clrScheme name="Mountain Top 8">
        <a:dk1>
          <a:srgbClr val="404B3D"/>
        </a:dk1>
        <a:lt1>
          <a:srgbClr val="FFFFFF"/>
        </a:lt1>
        <a:dk2>
          <a:srgbClr val="A7A491"/>
        </a:dk2>
        <a:lt2>
          <a:srgbClr val="CCD0CA"/>
        </a:lt2>
        <a:accent1>
          <a:srgbClr val="33CCCC"/>
        </a:accent1>
        <a:accent2>
          <a:srgbClr val="004E4C"/>
        </a:accent2>
        <a:accent3>
          <a:srgbClr val="D0CFC7"/>
        </a:accent3>
        <a:accent4>
          <a:srgbClr val="DADADA"/>
        </a:accent4>
        <a:accent5>
          <a:srgbClr val="ADE2E2"/>
        </a:accent5>
        <a:accent6>
          <a:srgbClr val="004644"/>
        </a:accent6>
        <a:hlink>
          <a:srgbClr val="477781"/>
        </a:hlink>
        <a:folHlink>
          <a:srgbClr val="85CC74"/>
        </a:folHlink>
      </a:clrScheme>
      <a:clrMap bg1="dk2" tx1="lt1" bg2="dk1" tx2="lt2" accent1="accent1" accent2="accent2" accent3="accent3" accent4="accent4" accent5="accent5" accent6="accent6" hlink="hlink" folHlink="folHlink"/>
    </a:extraClrScheme>
    <a:extraClrScheme>
      <a:clrScheme name="Mountain Top 9">
        <a:dk1>
          <a:srgbClr val="000000"/>
        </a:dk1>
        <a:lt1>
          <a:srgbClr val="FFFFFF"/>
        </a:lt1>
        <a:dk2>
          <a:srgbClr val="FFFFAF"/>
        </a:dk2>
        <a:lt2>
          <a:srgbClr val="676597"/>
        </a:lt2>
        <a:accent1>
          <a:srgbClr val="66CCFF"/>
        </a:accent1>
        <a:accent2>
          <a:srgbClr val="CCECFF"/>
        </a:accent2>
        <a:accent3>
          <a:srgbClr val="FFFFFF"/>
        </a:accent3>
        <a:accent4>
          <a:srgbClr val="000000"/>
        </a:accent4>
        <a:accent5>
          <a:srgbClr val="B8E2FF"/>
        </a:accent5>
        <a:accent6>
          <a:srgbClr val="B9D6E7"/>
        </a:accent6>
        <a:hlink>
          <a:srgbClr val="6600CC"/>
        </a:hlink>
        <a:folHlink>
          <a:srgbClr val="0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1057</TotalTime>
  <Words>1300</Words>
  <Application>Microsoft Office PowerPoint</Application>
  <PresentationFormat>On-screen Show (4:3)</PresentationFormat>
  <Paragraphs>187</Paragraphs>
  <Slides>22</Slides>
  <Notes>7</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Mountain Top</vt:lpstr>
      <vt:lpstr>Sustainability   The Need to Bridge Disciplinary Silos and  the Theory-Practice Divide </vt:lpstr>
      <vt:lpstr>PowerPoint Presentation</vt:lpstr>
      <vt:lpstr>New Zealand </vt:lpstr>
      <vt:lpstr>PowerPoint Presentation</vt:lpstr>
      <vt:lpstr>The Big Question</vt:lpstr>
      <vt:lpstr>Intellectual Concepts </vt:lpstr>
      <vt:lpstr>Sustainable Development</vt:lpstr>
      <vt:lpstr>Needs?</vt:lpstr>
      <vt:lpstr>Limits?</vt:lpstr>
      <vt:lpstr>Philosophical Explanations</vt:lpstr>
      <vt:lpstr>Political Economy of Capitalism</vt:lpstr>
      <vt:lpstr>Owners of capital take risks and reap benefits</vt:lpstr>
      <vt:lpstr>Others suffer through any externalities</vt:lpstr>
      <vt:lpstr>Recent Research MIT Sloan Management Review and Boston Consulting Research </vt:lpstr>
      <vt:lpstr>The Business Case for Sustainable Development</vt:lpstr>
      <vt:lpstr>Against the Business Case</vt:lpstr>
      <vt:lpstr>What is needed to promote sustainability?</vt:lpstr>
      <vt:lpstr>What can we do as individuals? </vt:lpstr>
      <vt:lpstr>What kind of enterprises will contribute to sustainability? (1)</vt:lpstr>
      <vt:lpstr>What kind of enterprises will contribute to sustainability? (2)</vt:lpstr>
      <vt:lpstr>What sort of academics will make a difference?</vt:lpstr>
      <vt:lpstr>What hope? Concluding Thoughts</vt:lpstr>
    </vt:vector>
  </TitlesOfParts>
  <Company>Auckland University of Technology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AUT User</dc:creator>
  <cp:lastModifiedBy>sgent</cp:lastModifiedBy>
  <cp:revision>52</cp:revision>
  <dcterms:created xsi:type="dcterms:W3CDTF">2007-03-05T02:10:27Z</dcterms:created>
  <dcterms:modified xsi:type="dcterms:W3CDTF">2012-06-28T00:05:31Z</dcterms:modified>
</cp:coreProperties>
</file>