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6"/>
  </p:notesMasterIdLst>
  <p:handoutMasterIdLst>
    <p:handoutMasterId r:id="rId37"/>
  </p:handoutMasterIdLst>
  <p:sldIdLst>
    <p:sldId id="1152" r:id="rId2"/>
    <p:sldId id="1181" r:id="rId3"/>
    <p:sldId id="1182" r:id="rId4"/>
    <p:sldId id="1183" r:id="rId5"/>
    <p:sldId id="1184" r:id="rId6"/>
    <p:sldId id="1185" r:id="rId7"/>
    <p:sldId id="1207" r:id="rId8"/>
    <p:sldId id="1234" r:id="rId9"/>
    <p:sldId id="1208" r:id="rId10"/>
    <p:sldId id="1241" r:id="rId11"/>
    <p:sldId id="1242" r:id="rId12"/>
    <p:sldId id="1209" r:id="rId13"/>
    <p:sldId id="1150" r:id="rId14"/>
    <p:sldId id="1218" r:id="rId15"/>
    <p:sldId id="1229" r:id="rId16"/>
    <p:sldId id="1219" r:id="rId17"/>
    <p:sldId id="1220" r:id="rId18"/>
    <p:sldId id="1221" r:id="rId19"/>
    <p:sldId id="1222" r:id="rId20"/>
    <p:sldId id="1223" r:id="rId21"/>
    <p:sldId id="1224" r:id="rId22"/>
    <p:sldId id="1225" r:id="rId23"/>
    <p:sldId id="1226" r:id="rId24"/>
    <p:sldId id="1227" r:id="rId25"/>
    <p:sldId id="1228" r:id="rId26"/>
    <p:sldId id="1215" r:id="rId27"/>
    <p:sldId id="1216" r:id="rId28"/>
    <p:sldId id="1146" r:id="rId29"/>
    <p:sldId id="1240" r:id="rId30"/>
    <p:sldId id="1214" r:id="rId31"/>
    <p:sldId id="1210" r:id="rId32"/>
    <p:sldId id="1231" r:id="rId33"/>
    <p:sldId id="1232" r:id="rId34"/>
    <p:sldId id="305" r:id="rId35"/>
  </p:sldIdLst>
  <p:sldSz cx="9144000" cy="6858000" type="screen4x3"/>
  <p:notesSz cx="9144000" cy="6858000"/>
  <p:defaultTextStyle>
    <a:defPPr>
      <a:defRPr lang="en-US"/>
    </a:defPPr>
    <a:lvl1pPr algn="ctr" rtl="0" eaLnBrk="0" fontAlgn="base" hangingPunct="0">
      <a:spcBef>
        <a:spcPct val="0"/>
      </a:spcBef>
      <a:spcAft>
        <a:spcPct val="0"/>
      </a:spcAft>
      <a:defRPr sz="2000" i="1" kern="1200">
        <a:solidFill>
          <a:schemeClr val="tx1"/>
        </a:solidFill>
        <a:latin typeface="Helvetica" pitchFamily="-108" charset="0"/>
        <a:ea typeface="+mn-ea"/>
        <a:cs typeface="+mn-cs"/>
      </a:defRPr>
    </a:lvl1pPr>
    <a:lvl2pPr marL="457200" algn="ctr" rtl="0" eaLnBrk="0" fontAlgn="base" hangingPunct="0">
      <a:spcBef>
        <a:spcPct val="0"/>
      </a:spcBef>
      <a:spcAft>
        <a:spcPct val="0"/>
      </a:spcAft>
      <a:defRPr sz="2000" i="1" kern="1200">
        <a:solidFill>
          <a:schemeClr val="tx1"/>
        </a:solidFill>
        <a:latin typeface="Helvetica" pitchFamily="-108" charset="0"/>
        <a:ea typeface="+mn-ea"/>
        <a:cs typeface="+mn-cs"/>
      </a:defRPr>
    </a:lvl2pPr>
    <a:lvl3pPr marL="914400" algn="ctr" rtl="0" eaLnBrk="0" fontAlgn="base" hangingPunct="0">
      <a:spcBef>
        <a:spcPct val="0"/>
      </a:spcBef>
      <a:spcAft>
        <a:spcPct val="0"/>
      </a:spcAft>
      <a:defRPr sz="2000" i="1" kern="1200">
        <a:solidFill>
          <a:schemeClr val="tx1"/>
        </a:solidFill>
        <a:latin typeface="Helvetica" pitchFamily="-108" charset="0"/>
        <a:ea typeface="+mn-ea"/>
        <a:cs typeface="+mn-cs"/>
      </a:defRPr>
    </a:lvl3pPr>
    <a:lvl4pPr marL="1371600" algn="ctr" rtl="0" eaLnBrk="0" fontAlgn="base" hangingPunct="0">
      <a:spcBef>
        <a:spcPct val="0"/>
      </a:spcBef>
      <a:spcAft>
        <a:spcPct val="0"/>
      </a:spcAft>
      <a:defRPr sz="2000" i="1" kern="1200">
        <a:solidFill>
          <a:schemeClr val="tx1"/>
        </a:solidFill>
        <a:latin typeface="Helvetica" pitchFamily="-108" charset="0"/>
        <a:ea typeface="+mn-ea"/>
        <a:cs typeface="+mn-cs"/>
      </a:defRPr>
    </a:lvl4pPr>
    <a:lvl5pPr marL="1828800" algn="ctr" rtl="0" eaLnBrk="0" fontAlgn="base" hangingPunct="0">
      <a:spcBef>
        <a:spcPct val="0"/>
      </a:spcBef>
      <a:spcAft>
        <a:spcPct val="0"/>
      </a:spcAft>
      <a:defRPr sz="2000" i="1" kern="1200">
        <a:solidFill>
          <a:schemeClr val="tx1"/>
        </a:solidFill>
        <a:latin typeface="Helvetica" pitchFamily="-108" charset="0"/>
        <a:ea typeface="+mn-ea"/>
        <a:cs typeface="+mn-cs"/>
      </a:defRPr>
    </a:lvl5pPr>
    <a:lvl6pPr marL="2286000" algn="l" defTabSz="457200" rtl="0" eaLnBrk="1" latinLnBrk="0" hangingPunct="1">
      <a:defRPr sz="2000" i="1" kern="1200">
        <a:solidFill>
          <a:schemeClr val="tx1"/>
        </a:solidFill>
        <a:latin typeface="Helvetica" pitchFamily="-108" charset="0"/>
        <a:ea typeface="+mn-ea"/>
        <a:cs typeface="+mn-cs"/>
      </a:defRPr>
    </a:lvl6pPr>
    <a:lvl7pPr marL="2743200" algn="l" defTabSz="457200" rtl="0" eaLnBrk="1" latinLnBrk="0" hangingPunct="1">
      <a:defRPr sz="2000" i="1" kern="1200">
        <a:solidFill>
          <a:schemeClr val="tx1"/>
        </a:solidFill>
        <a:latin typeface="Helvetica" pitchFamily="-108" charset="0"/>
        <a:ea typeface="+mn-ea"/>
        <a:cs typeface="+mn-cs"/>
      </a:defRPr>
    </a:lvl7pPr>
    <a:lvl8pPr marL="3200400" algn="l" defTabSz="457200" rtl="0" eaLnBrk="1" latinLnBrk="0" hangingPunct="1">
      <a:defRPr sz="2000" i="1" kern="1200">
        <a:solidFill>
          <a:schemeClr val="tx1"/>
        </a:solidFill>
        <a:latin typeface="Helvetica" pitchFamily="-108" charset="0"/>
        <a:ea typeface="+mn-ea"/>
        <a:cs typeface="+mn-cs"/>
      </a:defRPr>
    </a:lvl8pPr>
    <a:lvl9pPr marL="3657600" algn="l" defTabSz="457200" rtl="0" eaLnBrk="1" latinLnBrk="0" hangingPunct="1">
      <a:defRPr sz="2000" i="1" kern="1200">
        <a:solidFill>
          <a:schemeClr val="tx1"/>
        </a:solidFill>
        <a:latin typeface="Helvetica" pitchFamily="-10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7F7F93"/>
    <a:srgbClr val="3C65E7"/>
    <a:srgbClr val="EB56D1"/>
    <a:srgbClr val="F6DCB4"/>
    <a:srgbClr val="E9BCDB"/>
    <a:srgbClr val="FFF1CF"/>
    <a:srgbClr val="FFECB1"/>
    <a:srgbClr val="E88000"/>
    <a:srgbClr val="E53800"/>
    <a:srgbClr val="B2D2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453" autoAdjust="0"/>
    <p:restoredTop sz="65523" autoAdjust="0"/>
  </p:normalViewPr>
  <p:slideViewPr>
    <p:cSldViewPr>
      <p:cViewPr>
        <p:scale>
          <a:sx n="66" d="100"/>
          <a:sy n="66" d="100"/>
        </p:scale>
        <p:origin x="-1096" y="-296"/>
      </p:cViewPr>
      <p:guideLst>
        <p:guide orient="horz" pos="2160"/>
        <p:guide pos="2880"/>
      </p:guideLst>
    </p:cSldViewPr>
  </p:slideViewPr>
  <p:outlineViewPr>
    <p:cViewPr>
      <p:scale>
        <a:sx n="33" d="100"/>
        <a:sy n="33" d="100"/>
      </p:scale>
      <p:origin x="0" y="0"/>
    </p:cViewPr>
  </p:outlineViewPr>
  <p:notesTextViewPr>
    <p:cViewPr>
      <p:scale>
        <a:sx n="85" d="100"/>
        <a:sy n="85" d="100"/>
      </p:scale>
      <p:origin x="0" y="136"/>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pitchFamily="-108" charset="0"/>
              </a:defRPr>
            </a:lvl1pPr>
          </a:lstStyle>
          <a:p>
            <a:pPr>
              <a:defRPr/>
            </a:pPr>
            <a:endParaRPr lang="en-US"/>
          </a:p>
        </p:txBody>
      </p:sp>
      <p:sp>
        <p:nvSpPr>
          <p:cNvPr id="224259"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08" charset="0"/>
              </a:defRPr>
            </a:lvl1pPr>
          </a:lstStyle>
          <a:p>
            <a:pPr>
              <a:defRPr/>
            </a:pPr>
            <a:endParaRPr lang="en-US"/>
          </a:p>
        </p:txBody>
      </p:sp>
      <p:sp>
        <p:nvSpPr>
          <p:cNvPr id="224260"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pitchFamily="-108" charset="0"/>
              </a:defRPr>
            </a:lvl1pPr>
          </a:lstStyle>
          <a:p>
            <a:pPr>
              <a:defRPr/>
            </a:pPr>
            <a:endParaRPr lang="en-US"/>
          </a:p>
        </p:txBody>
      </p:sp>
      <p:sp>
        <p:nvSpPr>
          <p:cNvPr id="224261"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08" charset="0"/>
              </a:defRPr>
            </a:lvl1pPr>
          </a:lstStyle>
          <a:p>
            <a:pPr>
              <a:defRPr/>
            </a:pPr>
            <a:fld id="{4AF423D6-92BF-2045-94D6-17910B9221B4}" type="slidenum">
              <a:rPr lang="en-US"/>
              <a:pPr>
                <a:defRPr/>
              </a:pPr>
              <a:t>‹#›</a:t>
            </a:fld>
            <a:endParaRPr lang="en-US"/>
          </a:p>
        </p:txBody>
      </p:sp>
    </p:spTree>
    <p:extLst>
      <p:ext uri="{BB962C8B-B14F-4D97-AF65-F5344CB8AC3E}">
        <p14:creationId xmlns:p14="http://schemas.microsoft.com/office/powerpoint/2010/main" val="2903436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latin typeface="Times" pitchFamily="-108" charset="0"/>
              </a:defRPr>
            </a:lvl1pPr>
          </a:lstStyle>
          <a:p>
            <a:pPr>
              <a:defRPr/>
            </a:pPr>
            <a:endParaRPr lang="en-US"/>
          </a:p>
        </p:txBody>
      </p:sp>
      <p:sp>
        <p:nvSpPr>
          <p:cNvPr id="2560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Times" pitchFamily="-108"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Times" pitchFamily="-108" charset="0"/>
              </a:defRPr>
            </a:lvl1pPr>
          </a:lstStyle>
          <a:p>
            <a:pPr>
              <a:defRPr/>
            </a:pPr>
            <a:endParaRPr lang="en-US"/>
          </a:p>
        </p:txBody>
      </p:sp>
      <p:sp>
        <p:nvSpPr>
          <p:cNvPr id="2560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imes" pitchFamily="-108" charset="0"/>
              </a:defRPr>
            </a:lvl1pPr>
          </a:lstStyle>
          <a:p>
            <a:pPr>
              <a:defRPr/>
            </a:pPr>
            <a:fld id="{BAC0EDFA-90EF-0640-930E-3BFBDA913D8B}" type="slidenum">
              <a:rPr lang="en-US"/>
              <a:pPr>
                <a:defRPr/>
              </a:pPr>
              <a:t>‹#›</a:t>
            </a:fld>
            <a:endParaRPr lang="en-US"/>
          </a:p>
        </p:txBody>
      </p:sp>
    </p:spTree>
    <p:extLst>
      <p:ext uri="{BB962C8B-B14F-4D97-AF65-F5344CB8AC3E}">
        <p14:creationId xmlns:p14="http://schemas.microsoft.com/office/powerpoint/2010/main" val="36679442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ＭＳ Ｐゴシック" pitchFamily="-108" charset="-128"/>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srn.com/abstract=2198252" TargetMode="External"/><Relationship Id="rId4" Type="http://schemas.openxmlformats.org/officeDocument/2006/relationships/hyperlink" Target="http://dx.doi.org/10.1146/annurev.psych.121208.131628" TargetMode="External"/><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strike="noStrike" kern="1200" dirty="0" smtClean="0">
                <a:solidFill>
                  <a:schemeClr val="tx1"/>
                </a:solidFill>
                <a:effectLst/>
                <a:latin typeface="Helvetica"/>
                <a:ea typeface="ＭＳ Ｐゴシック" pitchFamily="-108" charset="-128"/>
                <a:cs typeface="Helvetica"/>
              </a:rPr>
              <a:t>TITLE: Art and Design: </a:t>
            </a:r>
            <a:r>
              <a:rPr lang="en-US" sz="1200" strike="noStrike" dirty="0" smtClean="0">
                <a:solidFill>
                  <a:schemeClr val="tx1"/>
                </a:solidFill>
                <a:latin typeface="Helvetica"/>
                <a:cs typeface="Helvetica"/>
              </a:rPr>
              <a:t>An Evolutionary and Cognitive Approach’</a:t>
            </a:r>
          </a:p>
          <a:p>
            <a:endParaRPr lang="en-AU" sz="1200" strike="noStrike" kern="1200" dirty="0" smtClean="0">
              <a:solidFill>
                <a:schemeClr val="tx1"/>
              </a:solidFill>
              <a:effectLst/>
              <a:latin typeface="Helvetica"/>
              <a:ea typeface="ＭＳ Ｐゴシック" pitchFamily="-108" charset="-128"/>
              <a:cs typeface="Helvetica"/>
            </a:endParaRPr>
          </a:p>
          <a:p>
            <a:r>
              <a:rPr lang="en-AU" sz="1200" strike="noStrike" kern="1200" dirty="0" smtClean="0">
                <a:solidFill>
                  <a:schemeClr val="tx1"/>
                </a:solidFill>
                <a:effectLst/>
                <a:latin typeface="Helvetica"/>
                <a:ea typeface="ＭＳ Ｐゴシック" pitchFamily="-108" charset="-128"/>
                <a:cs typeface="Helvetica"/>
              </a:rPr>
              <a:t>Today I am going to talk about</a:t>
            </a:r>
            <a:r>
              <a:rPr lang="en-AU" sz="1200" strike="noStrike" kern="1200" baseline="0" dirty="0" smtClean="0">
                <a:solidFill>
                  <a:schemeClr val="tx1"/>
                </a:solidFill>
                <a:effectLst/>
                <a:latin typeface="Helvetica"/>
                <a:ea typeface="ＭＳ Ｐゴシック" pitchFamily="-108" charset="-128"/>
                <a:cs typeface="Helvetica"/>
              </a:rPr>
              <a:t>  an evolutionary and cognitive approach to art and design</a:t>
            </a:r>
          </a:p>
          <a:p>
            <a:endParaRPr lang="en-AU" sz="1200" strike="noStrike" kern="1200" dirty="0" smtClean="0">
              <a:solidFill>
                <a:schemeClr val="tx1"/>
              </a:solidFill>
              <a:effectLst/>
              <a:latin typeface="Helvetica"/>
              <a:ea typeface="ＭＳ Ｐゴシック" pitchFamily="-108" charset="-128"/>
              <a:cs typeface="Helvetica"/>
            </a:endParaRPr>
          </a:p>
          <a:p>
            <a:r>
              <a:rPr lang="en-US" sz="1200" strike="noStrike" kern="1200" dirty="0" smtClean="0">
                <a:solidFill>
                  <a:schemeClr val="tx1"/>
                </a:solidFill>
                <a:effectLst/>
                <a:latin typeface="Helvetica"/>
                <a:ea typeface="ＭＳ Ｐゴシック" pitchFamily="-108" charset="-128"/>
                <a:cs typeface="Helvetica"/>
              </a:rPr>
              <a:t>ABSTRACT: Human beings are pattern-making reality constructors, and all societies engage in that form of cognitive play that we broadly term ‘art’: the deep history of this universal human characteristic is</a:t>
            </a:r>
            <a:r>
              <a:rPr lang="en-US" sz="1200" b="1" strike="noStrike" kern="1200" dirty="0" smtClean="0">
                <a:solidFill>
                  <a:schemeClr val="tx1"/>
                </a:solidFill>
                <a:effectLst/>
                <a:latin typeface="Helvetica"/>
                <a:ea typeface="ＭＳ Ｐゴシック" pitchFamily="-108" charset="-128"/>
                <a:cs typeface="Helvetica"/>
              </a:rPr>
              <a:t> </a:t>
            </a:r>
            <a:r>
              <a:rPr lang="en-US" sz="1200" strike="noStrike" kern="1200" dirty="0" smtClean="0">
                <a:solidFill>
                  <a:schemeClr val="tx1"/>
                </a:solidFill>
                <a:effectLst/>
                <a:latin typeface="Helvetica"/>
                <a:ea typeface="ＭＳ Ｐゴシック" pitchFamily="-108" charset="-128"/>
                <a:cs typeface="Helvetica"/>
              </a:rPr>
              <a:t>discussed by Brian Boyd in ‘</a:t>
            </a:r>
            <a:r>
              <a:rPr lang="en-AU" sz="1200" strike="noStrike" kern="1200" dirty="0" smtClean="0">
                <a:solidFill>
                  <a:schemeClr val="tx1"/>
                </a:solidFill>
                <a:effectLst/>
                <a:latin typeface="Helvetica"/>
                <a:ea typeface="ＭＳ Ｐゴシック" pitchFamily="-108" charset="-128"/>
                <a:cs typeface="Helvetica"/>
              </a:rPr>
              <a:t>Evolutionary Theories of Art’ (2005). </a:t>
            </a:r>
            <a:r>
              <a:rPr lang="en-US" sz="1200" b="1" strike="noStrike" kern="1200" dirty="0" smtClean="0">
                <a:solidFill>
                  <a:schemeClr val="tx1"/>
                </a:solidFill>
                <a:effectLst/>
                <a:latin typeface="Helvetica"/>
                <a:ea typeface="ＭＳ Ｐゴシック" pitchFamily="-108" charset="-128"/>
                <a:cs typeface="Helvetica"/>
              </a:rPr>
              <a:t>My paper looks first at the convergences of art and design in terms of hardwiring, a</a:t>
            </a:r>
            <a:r>
              <a:rPr lang="en-US" sz="1200" strike="noStrike" kern="1200" dirty="0" smtClean="0">
                <a:solidFill>
                  <a:schemeClr val="tx1"/>
                </a:solidFill>
                <a:effectLst/>
                <a:latin typeface="Helvetica"/>
                <a:ea typeface="ＭＳ Ｐゴシック" pitchFamily="-108" charset="-128"/>
                <a:cs typeface="Helvetica"/>
              </a:rPr>
              <a:t>nd then focuses on the cultural distinctions between what we term ‘fine art’ and ‘design’ in the contemporary world. A broad definition of ‘art’ using the twelve-cluster criteria identified by Denis Dutton in his book </a:t>
            </a:r>
            <a:r>
              <a:rPr lang="en-US" sz="1200" i="1" strike="noStrike" kern="1200" dirty="0" smtClean="0">
                <a:solidFill>
                  <a:schemeClr val="tx1"/>
                </a:solidFill>
                <a:effectLst/>
                <a:latin typeface="Helvetica"/>
                <a:ea typeface="ＭＳ Ｐゴシック" pitchFamily="-108" charset="-128"/>
                <a:cs typeface="Helvetica"/>
              </a:rPr>
              <a:t>The Art Instinct: Beauty, Pleasure, and Human Evolution</a:t>
            </a:r>
            <a:r>
              <a:rPr lang="en-US" sz="1200" strike="noStrike" kern="1200" dirty="0" smtClean="0">
                <a:solidFill>
                  <a:schemeClr val="tx1"/>
                </a:solidFill>
                <a:effectLst/>
                <a:latin typeface="Helvetica"/>
                <a:ea typeface="ＭＳ Ｐゴシック" pitchFamily="-108" charset="-128"/>
                <a:cs typeface="Helvetica"/>
              </a:rPr>
              <a:t> (2009) provides a starting point for examining the differences between art and design, and for the development of a co-operative model in the twenty-first century.</a:t>
            </a:r>
            <a:endParaRPr lang="en-AU" sz="1200" strike="noStrike" kern="1200" dirty="0" smtClean="0">
              <a:solidFill>
                <a:schemeClr val="tx1"/>
              </a:solidFill>
              <a:effectLst/>
              <a:latin typeface="Helvetica"/>
              <a:ea typeface="ＭＳ Ｐゴシック" pitchFamily="-108" charset="-128"/>
              <a:cs typeface="Helvetica"/>
            </a:endParaRPr>
          </a:p>
          <a:p>
            <a:endParaRPr lang="en-US" sz="1200" strike="noStrike" kern="1200" dirty="0" smtClean="0">
              <a:solidFill>
                <a:srgbClr val="000000"/>
              </a:solidFill>
              <a:effectLst/>
              <a:latin typeface="Helvetica"/>
              <a:ea typeface="ＭＳ Ｐゴシック" pitchFamily="-108" charset="-128"/>
              <a:cs typeface="Helvetica"/>
            </a:endParaRPr>
          </a:p>
          <a:p>
            <a:r>
              <a:rPr lang="en-US" sz="1200" strike="noStrike" kern="1200" dirty="0" smtClean="0">
                <a:solidFill>
                  <a:srgbClr val="000000"/>
                </a:solidFill>
                <a:effectLst/>
                <a:latin typeface="Helvetica"/>
                <a:ea typeface="ＭＳ Ｐゴシック" pitchFamily="-108" charset="-128"/>
                <a:cs typeface="Helvetica"/>
              </a:rPr>
              <a:t>Key words: Art, Design, Evolutionary theories of art, Neuroscience, </a:t>
            </a:r>
            <a:r>
              <a:rPr lang="en-US" sz="1200" strike="noStrike" kern="1200" dirty="0" err="1" smtClean="0">
                <a:solidFill>
                  <a:srgbClr val="000000"/>
                </a:solidFill>
                <a:effectLst/>
                <a:latin typeface="Helvetica"/>
                <a:ea typeface="ＭＳ Ｐゴシック" pitchFamily="-108" charset="-128"/>
                <a:cs typeface="Helvetica"/>
              </a:rPr>
              <a:t>Evocritism</a:t>
            </a:r>
            <a:r>
              <a:rPr lang="en-US" sz="1200" strike="noStrike" kern="1200" dirty="0" smtClean="0">
                <a:solidFill>
                  <a:srgbClr val="000000"/>
                </a:solidFill>
                <a:effectLst/>
                <a:latin typeface="Helvetica"/>
                <a:ea typeface="ＭＳ Ｐゴシック" pitchFamily="-108" charset="-128"/>
                <a:cs typeface="Helvetica"/>
              </a:rPr>
              <a:t>, Cognitive play, Culture.  </a:t>
            </a:r>
            <a:endParaRPr lang="en-AU" sz="1200" strike="noStrike" kern="1200" dirty="0" smtClean="0">
              <a:solidFill>
                <a:srgbClr val="000000"/>
              </a:solidFill>
              <a:effectLst/>
              <a:latin typeface="Helvetica"/>
              <a:ea typeface="ＭＳ Ｐゴシック" pitchFamily="-108" charset="-128"/>
              <a:cs typeface="Helvetica"/>
            </a:endParaRPr>
          </a:p>
          <a:p>
            <a:endParaRPr lang="en-AU" sz="1400" kern="1200" dirty="0" smtClean="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a:t>
            </a:fld>
            <a:endParaRPr lang="en-US"/>
          </a:p>
        </p:txBody>
      </p:sp>
    </p:spTree>
    <p:extLst>
      <p:ext uri="{BB962C8B-B14F-4D97-AF65-F5344CB8AC3E}">
        <p14:creationId xmlns:p14="http://schemas.microsoft.com/office/powerpoint/2010/main" val="258840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lvl="0"/>
            <a:endParaRPr lang="en-AU" sz="1200" kern="1200" dirty="0" smtClean="0">
              <a:solidFill>
                <a:srgbClr val="000000"/>
              </a:solidFill>
              <a:effectLst/>
              <a:latin typeface="Helvetica"/>
              <a:ea typeface="ＭＳ Ｐゴシック" pitchFamily="-108" charset="-128"/>
              <a:cs typeface="Helvetica"/>
            </a:endParaRPr>
          </a:p>
          <a:p>
            <a:pPr lvl="0"/>
            <a:r>
              <a:rPr lang="en-US" sz="1200" b="1" kern="1200" dirty="0" smtClean="0">
                <a:solidFill>
                  <a:srgbClr val="000000"/>
                </a:solidFill>
                <a:effectLst/>
                <a:latin typeface="Helvetica"/>
                <a:ea typeface="ＭＳ Ｐゴシック" pitchFamily="-108" charset="-128"/>
                <a:cs typeface="Helvetica"/>
              </a:rPr>
              <a:t>3</a:t>
            </a:r>
            <a:r>
              <a:rPr lang="en-US" sz="1200" kern="1200" dirty="0" smtClean="0">
                <a:solidFill>
                  <a:srgbClr val="000000"/>
                </a:solidFill>
                <a:effectLst/>
                <a:latin typeface="Helvetica"/>
                <a:ea typeface="ＭＳ Ｐゴシック" pitchFamily="-108" charset="-128"/>
                <a:cs typeface="Helvetica"/>
              </a:rPr>
              <a:t>] Ellen </a:t>
            </a:r>
            <a:r>
              <a:rPr lang="en-US" sz="1200" kern="1200" dirty="0" err="1" smtClean="0">
                <a:solidFill>
                  <a:srgbClr val="000000"/>
                </a:solidFill>
                <a:effectLst/>
                <a:latin typeface="Helvetica"/>
                <a:ea typeface="ＭＳ Ｐゴシック" pitchFamily="-108" charset="-128"/>
                <a:cs typeface="Helvetica"/>
              </a:rPr>
              <a:t>Dissanayake</a:t>
            </a:r>
            <a:r>
              <a:rPr lang="en-US" sz="1200" kern="1200" dirty="0" smtClean="0">
                <a:solidFill>
                  <a:srgbClr val="000000"/>
                </a:solidFill>
                <a:effectLst/>
                <a:latin typeface="Helvetica"/>
                <a:ea typeface="ＭＳ Ｐゴシック" pitchFamily="-108" charset="-128"/>
                <a:cs typeface="Helvetica"/>
              </a:rPr>
              <a:t> argues </a:t>
            </a:r>
            <a:r>
              <a:rPr lang="en-US" sz="1200" b="1" kern="1200" dirty="0" smtClean="0">
                <a:solidFill>
                  <a:srgbClr val="000000"/>
                </a:solidFill>
                <a:effectLst/>
                <a:latin typeface="Helvetica"/>
                <a:ea typeface="ＭＳ Ｐゴシック" pitchFamily="-108" charset="-128"/>
                <a:cs typeface="Helvetica"/>
              </a:rPr>
              <a:t>that art is an </a:t>
            </a:r>
            <a:r>
              <a:rPr lang="en-US" sz="1200" b="1" i="1" kern="1200" dirty="0" smtClean="0">
                <a:solidFill>
                  <a:srgbClr val="000000"/>
                </a:solidFill>
                <a:effectLst/>
                <a:latin typeface="Helvetica"/>
                <a:ea typeface="ＭＳ Ｐゴシック" pitchFamily="-108" charset="-128"/>
                <a:cs typeface="Helvetica"/>
              </a:rPr>
              <a:t>adaptation, </a:t>
            </a:r>
            <a:r>
              <a:rPr lang="en-US" sz="1200" b="1" kern="1200" dirty="0" smtClean="0">
                <a:solidFill>
                  <a:srgbClr val="000000"/>
                </a:solidFill>
                <a:effectLst/>
                <a:latin typeface="Helvetica"/>
                <a:ea typeface="ＭＳ Ｐゴシック" pitchFamily="-108" charset="-128"/>
                <a:cs typeface="Helvetica"/>
              </a:rPr>
              <a:t>its chief function </a:t>
            </a:r>
            <a:r>
              <a:rPr lang="en-US" sz="1200" b="1" i="1" kern="1200" dirty="0" smtClean="0">
                <a:solidFill>
                  <a:srgbClr val="000000"/>
                </a:solidFill>
                <a:effectLst/>
                <a:latin typeface="Helvetica"/>
                <a:ea typeface="ＭＳ Ｐゴシック" pitchFamily="-108" charset="-128"/>
                <a:cs typeface="Helvetica"/>
              </a:rPr>
              <a:t>social cohesion</a:t>
            </a:r>
            <a:r>
              <a:rPr lang="en-US" sz="1200" i="1" kern="1200" dirty="0" smtClean="0">
                <a:solidFill>
                  <a:srgbClr val="000000"/>
                </a:solidFill>
                <a:effectLst/>
                <a:latin typeface="Helvetica"/>
                <a:ea typeface="ＭＳ Ｐゴシック" pitchFamily="-108" charset="-128"/>
                <a:cs typeface="Helvetica"/>
              </a:rPr>
              <a:t>. </a:t>
            </a:r>
            <a:r>
              <a:rPr lang="en-AU" sz="1200" kern="1200" dirty="0" smtClean="0">
                <a:solidFill>
                  <a:srgbClr val="000000"/>
                </a:solidFill>
                <a:effectLst/>
                <a:latin typeface="Helvetica"/>
                <a:ea typeface="ＭＳ Ｐゴシック" pitchFamily="-108" charset="-128"/>
                <a:cs typeface="Helvetica"/>
              </a:rPr>
              <a:t>In </a:t>
            </a:r>
            <a:r>
              <a:rPr lang="en-AU" sz="1200" i="1" kern="1200" dirty="0" smtClean="0">
                <a:solidFill>
                  <a:srgbClr val="000000"/>
                </a:solidFill>
                <a:effectLst/>
                <a:latin typeface="Helvetica"/>
                <a:ea typeface="ＭＳ Ｐゴシック" pitchFamily="-108" charset="-128"/>
                <a:cs typeface="Helvetica"/>
              </a:rPr>
              <a:t>What is art for</a:t>
            </a:r>
            <a:r>
              <a:rPr lang="en-AU" sz="1200" kern="1200" dirty="0" smtClean="0">
                <a:solidFill>
                  <a:srgbClr val="000000"/>
                </a:solidFill>
                <a:effectLst/>
                <a:latin typeface="Helvetica"/>
                <a:ea typeface="ＭＳ Ｐゴシック" pitchFamily="-108" charset="-128"/>
                <a:cs typeface="Helvetica"/>
              </a:rPr>
              <a:t> (1990) she discusses art along with play and ritual as human behaviours that </a:t>
            </a:r>
            <a:r>
              <a:rPr lang="en-AU" sz="1200" b="1" kern="1200" dirty="0" smtClean="0">
                <a:solidFill>
                  <a:srgbClr val="000000"/>
                </a:solidFill>
                <a:effectLst/>
                <a:latin typeface="Helvetica"/>
                <a:ea typeface="ＭＳ Ｐゴシック" pitchFamily="-108" charset="-128"/>
                <a:cs typeface="Helvetica"/>
              </a:rPr>
              <a:t>“make special,” </a:t>
            </a:r>
            <a:r>
              <a:rPr lang="en-AU" sz="1200" kern="1200" dirty="0" smtClean="0">
                <a:solidFill>
                  <a:srgbClr val="000000"/>
                </a:solidFill>
                <a:effectLst/>
                <a:latin typeface="Helvetica"/>
                <a:ea typeface="ＭＳ Ｐゴシック" pitchFamily="-108" charset="-128"/>
                <a:cs typeface="Helvetica"/>
              </a:rPr>
              <a:t>which she suggests is an inherited ability intrinsic to all human beings as a means of making key social activities important and memorable. </a:t>
            </a:r>
          </a:p>
          <a:p>
            <a:pPr lvl="0"/>
            <a:r>
              <a:rPr lang="en-AU" sz="1200" kern="1200" dirty="0" smtClean="0">
                <a:solidFill>
                  <a:srgbClr val="000000"/>
                </a:solidFill>
                <a:effectLst/>
                <a:latin typeface="Helvetica"/>
                <a:ea typeface="ＭＳ Ｐゴシック" pitchFamily="-108" charset="-128"/>
                <a:cs typeface="Helvetica"/>
              </a:rPr>
              <a:t>Brian Boyd concurs – </a:t>
            </a:r>
            <a:r>
              <a:rPr lang="en-US" sz="1200" kern="1200" dirty="0" smtClean="0">
                <a:solidFill>
                  <a:srgbClr val="000000"/>
                </a:solidFill>
                <a:effectLst/>
                <a:latin typeface="Helvetica"/>
                <a:ea typeface="ＭＳ Ｐゴシック" pitchFamily="-108" charset="-128"/>
                <a:cs typeface="Helvetica"/>
              </a:rPr>
              <a:t>“The more skilled and successful is the attempt to engage attention and evoke a rich response, the more centrally it will be art.” (Boyd 2005, p. 148)</a:t>
            </a:r>
          </a:p>
          <a:p>
            <a:pPr lvl="0"/>
            <a:endParaRPr lang="en-AU" sz="14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10</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strike="noStrike" kern="1200" baseline="0" dirty="0" smtClean="0">
                <a:solidFill>
                  <a:srgbClr val="000000"/>
                </a:solidFill>
                <a:effectLst/>
                <a:latin typeface="Helvetica"/>
                <a:ea typeface="ＭＳ Ｐゴシック" pitchFamily="-108" charset="-128"/>
                <a:cs typeface="Helvetica"/>
              </a:rPr>
              <a:t>The fourth main argument for </a:t>
            </a:r>
            <a:r>
              <a:rPr lang="en-US" sz="1200" b="0" i="0" strike="noStrike" dirty="0" smtClean="0">
                <a:solidFill>
                  <a:srgbClr val="000000"/>
                </a:solidFill>
                <a:latin typeface="Helvetica"/>
                <a:cs typeface="Helvetica"/>
              </a:rPr>
              <a:t>the origins of art</a:t>
            </a:r>
            <a:r>
              <a:rPr lang="en-US" sz="1200" b="0" i="0" strike="noStrike" baseline="0" dirty="0" smtClean="0">
                <a:solidFill>
                  <a:srgbClr val="000000"/>
                </a:solidFill>
                <a:latin typeface="Helvetica"/>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kern="1200" dirty="0" smtClean="0">
              <a:solidFill>
                <a:srgbClr val="000000"/>
              </a:solidFill>
              <a:effectLst/>
              <a:latin typeface="Helvetica"/>
              <a:ea typeface="ＭＳ Ｐゴシック" pitchFamily="-108" charset="-128"/>
              <a:cs typeface="Helvetica"/>
            </a:endParaRPr>
          </a:p>
          <a:p>
            <a:pPr algn="l"/>
            <a:r>
              <a:rPr lang="en-US" sz="1200" b="1" kern="1200" dirty="0" smtClean="0">
                <a:solidFill>
                  <a:schemeClr val="tx1"/>
                </a:solidFill>
                <a:effectLst/>
                <a:latin typeface="Helvetica"/>
                <a:ea typeface="ＭＳ Ｐゴシック" pitchFamily="-108" charset="-128"/>
                <a:cs typeface="Helvetica"/>
              </a:rPr>
              <a:t>4] </a:t>
            </a:r>
            <a:r>
              <a:rPr lang="en-US" sz="1200" b="1" i="0" dirty="0" smtClean="0">
                <a:solidFill>
                  <a:schemeClr val="tx1"/>
                </a:solidFill>
                <a:latin typeface="Helvetica"/>
                <a:cs typeface="Helvetica"/>
              </a:rPr>
              <a:t>art is individual mental organization</a:t>
            </a:r>
            <a:r>
              <a:rPr lang="en-US" sz="1200" b="1" i="0" strike="noStrike" dirty="0" smtClean="0">
                <a:solidFill>
                  <a:schemeClr val="tx1"/>
                </a:solidFill>
                <a:latin typeface="Helvetica"/>
                <a:cs typeface="Helvetica"/>
              </a:rPr>
              <a:t> (John </a:t>
            </a:r>
            <a:r>
              <a:rPr lang="en-US" sz="1200" b="1" i="0" strike="noStrike" dirty="0" err="1" smtClean="0">
                <a:solidFill>
                  <a:schemeClr val="tx1"/>
                </a:solidFill>
                <a:latin typeface="Helvetica"/>
                <a:cs typeface="Helvetica"/>
              </a:rPr>
              <a:t>Tooby</a:t>
            </a:r>
            <a:r>
              <a:rPr lang="en-US" sz="1200" b="1" i="0" strike="noStrike" dirty="0" smtClean="0">
                <a:solidFill>
                  <a:schemeClr val="tx1"/>
                </a:solidFill>
                <a:latin typeface="Helvetica"/>
                <a:cs typeface="Helvetica"/>
              </a:rPr>
              <a:t> and Leda </a:t>
            </a:r>
            <a:r>
              <a:rPr lang="en-US" sz="1200" b="1" i="0" strike="noStrike" dirty="0" err="1" smtClean="0">
                <a:solidFill>
                  <a:schemeClr val="tx1"/>
                </a:solidFill>
                <a:latin typeface="Helvetica"/>
                <a:cs typeface="Helvetica"/>
              </a:rPr>
              <a:t>Cosmides</a:t>
            </a:r>
            <a:r>
              <a:rPr lang="en-US" sz="1200" b="1" i="0" strike="sngStrike" dirty="0" smtClean="0">
                <a:solidFill>
                  <a:schemeClr val="tx1"/>
                </a:solidFill>
                <a:latin typeface="Helvetica"/>
                <a:cs typeface="Helvetica"/>
              </a:rPr>
              <a:t>)</a:t>
            </a:r>
            <a:endParaRPr lang="en-US" sz="1200" i="0" strike="sngStrike" dirty="0" smtClean="0">
              <a:solidFill>
                <a:schemeClr val="tx1"/>
              </a:solidFill>
              <a:latin typeface="Helvetica"/>
              <a:cs typeface="Helvetica"/>
            </a:endParaRPr>
          </a:p>
          <a:p>
            <a:pPr lvl="0"/>
            <a:endParaRPr lang="en-US" sz="1200" kern="1200" dirty="0" smtClean="0">
              <a:solidFill>
                <a:srgbClr val="000000"/>
              </a:solidFill>
              <a:effectLst/>
              <a:latin typeface="Helvetica"/>
              <a:ea typeface="ＭＳ Ｐゴシック" pitchFamily="-108" charset="-128"/>
              <a:cs typeface="Helvetica"/>
            </a:endParaRPr>
          </a:p>
          <a:p>
            <a:pPr lvl="0"/>
            <a:r>
              <a:rPr lang="en-US" sz="1200" kern="1200" dirty="0" smtClean="0">
                <a:solidFill>
                  <a:srgbClr val="000000"/>
                </a:solidFill>
                <a:effectLst/>
                <a:latin typeface="Helvetica"/>
                <a:ea typeface="ＭＳ Ｐゴシック" pitchFamily="-108" charset="-128"/>
                <a:cs typeface="Helvetica"/>
              </a:rPr>
              <a:t>Leda </a:t>
            </a:r>
            <a:r>
              <a:rPr lang="en-US" sz="1200" kern="1200" dirty="0" err="1" smtClean="0">
                <a:solidFill>
                  <a:srgbClr val="000000"/>
                </a:solidFill>
                <a:effectLst/>
                <a:latin typeface="Helvetica"/>
                <a:ea typeface="ＭＳ Ｐゴシック" pitchFamily="-108" charset="-128"/>
                <a:cs typeface="Helvetica"/>
              </a:rPr>
              <a:t>Cosmides</a:t>
            </a:r>
            <a:r>
              <a:rPr lang="en-US" sz="1200" kern="1200" dirty="0" smtClean="0">
                <a:solidFill>
                  <a:srgbClr val="000000"/>
                </a:solidFill>
                <a:effectLst/>
                <a:latin typeface="Helvetica"/>
                <a:ea typeface="ＭＳ Ｐゴシック" pitchFamily="-108" charset="-128"/>
                <a:cs typeface="Helvetica"/>
              </a:rPr>
              <a:t> and John </a:t>
            </a:r>
            <a:r>
              <a:rPr lang="en-US" sz="1200" kern="1200" dirty="0" err="1" smtClean="0">
                <a:solidFill>
                  <a:srgbClr val="000000"/>
                </a:solidFill>
                <a:effectLst/>
                <a:latin typeface="Helvetica"/>
                <a:ea typeface="ＭＳ Ｐゴシック" pitchFamily="-108" charset="-128"/>
                <a:cs typeface="Helvetica"/>
              </a:rPr>
              <a:t>Tooby</a:t>
            </a:r>
            <a:r>
              <a:rPr lang="en-US" sz="1200" kern="1200" dirty="0" smtClean="0">
                <a:solidFill>
                  <a:srgbClr val="000000"/>
                </a:solidFill>
                <a:effectLst/>
                <a:latin typeface="Helvetica"/>
                <a:ea typeface="ＭＳ Ｐゴシック" pitchFamily="-108" charset="-128"/>
                <a:cs typeface="Helvetica"/>
              </a:rPr>
              <a:t> </a:t>
            </a:r>
            <a:r>
              <a:rPr lang="en-AU" sz="1200" strike="noStrike" kern="1200" dirty="0" smtClean="0">
                <a:solidFill>
                  <a:srgbClr val="000000"/>
                </a:solidFill>
                <a:effectLst/>
                <a:latin typeface="Helvetica"/>
                <a:ea typeface="ＭＳ Ｐゴシック" pitchFamily="-108" charset="-128"/>
                <a:cs typeface="Helvetica"/>
              </a:rPr>
              <a:t>(2013) </a:t>
            </a:r>
            <a:r>
              <a:rPr lang="en-AU" sz="1200" kern="1200" dirty="0" smtClean="0">
                <a:solidFill>
                  <a:srgbClr val="000000"/>
                </a:solidFill>
                <a:effectLst/>
                <a:latin typeface="Helvetica"/>
                <a:ea typeface="ＭＳ Ｐゴシック" pitchFamily="-108" charset="-128"/>
                <a:cs typeface="Helvetica"/>
              </a:rPr>
              <a:t>suggest that </a:t>
            </a:r>
            <a:r>
              <a:rPr lang="en-AU" sz="1200" b="1" kern="1200" dirty="0" smtClean="0">
                <a:solidFill>
                  <a:srgbClr val="000000"/>
                </a:solidFill>
                <a:effectLst/>
                <a:latin typeface="Helvetica"/>
                <a:ea typeface="ＭＳ Ｐゴシック" pitchFamily="-108" charset="-128"/>
                <a:cs typeface="Helvetica"/>
              </a:rPr>
              <a:t>“The brain was designed by natural selection to be a computer.</a:t>
            </a:r>
            <a:r>
              <a:rPr lang="en-AU" sz="1200" b="1" kern="1200" baseline="0" dirty="0" smtClean="0">
                <a:solidFill>
                  <a:srgbClr val="000000"/>
                </a:solidFill>
                <a:effectLst/>
                <a:latin typeface="Helvetica"/>
                <a:ea typeface="ＭＳ Ｐゴシック" pitchFamily="-108" charset="-128"/>
                <a:cs typeface="Helvetica"/>
              </a:rPr>
              <a:t> […]  </a:t>
            </a:r>
            <a:r>
              <a:rPr lang="en-AU" sz="1200" b="0" i="0" kern="1200" dirty="0" smtClean="0">
                <a:solidFill>
                  <a:srgbClr val="000000"/>
                </a:solidFill>
                <a:effectLst/>
                <a:latin typeface="Helvetica"/>
                <a:ea typeface="ＭＳ Ｐゴシック" pitchFamily="-108" charset="-128"/>
                <a:cs typeface="Helvetica"/>
              </a:rPr>
              <a:t>sculpted over evolutionary time by the ancestral environments and selection pressures experienced by the hunter-gatherers from whom we are descended. </a:t>
            </a:r>
          </a:p>
          <a:p>
            <a:pPr lvl="0"/>
            <a:endParaRPr lang="en-AU" sz="1200" b="0" i="0" strike="noStrike" kern="1200" dirty="0" smtClean="0">
              <a:solidFill>
                <a:srgbClr val="000000"/>
              </a:solidFill>
              <a:effectLst/>
              <a:latin typeface="Helvetica"/>
              <a:ea typeface="ＭＳ Ｐゴシック" pitchFamily="-108" charset="-128"/>
              <a:cs typeface="Helvetica"/>
            </a:endParaRPr>
          </a:p>
          <a:p>
            <a:pPr lvl="0"/>
            <a:r>
              <a:rPr lang="en-AU" sz="1200" strike="noStrike" kern="1200" baseline="0" dirty="0" smtClean="0">
                <a:solidFill>
                  <a:srgbClr val="000000"/>
                </a:solidFill>
                <a:effectLst/>
                <a:latin typeface="Helvetica"/>
                <a:ea typeface="ＭＳ Ｐゴシック" pitchFamily="-108" charset="-128"/>
                <a:cs typeface="Helvetica"/>
              </a:rPr>
              <a:t>They </a:t>
            </a:r>
            <a:r>
              <a:rPr lang="en-AU" sz="1200" b="1" strike="noStrike" kern="1200" baseline="0" dirty="0" smtClean="0">
                <a:solidFill>
                  <a:srgbClr val="000000"/>
                </a:solidFill>
                <a:effectLst/>
                <a:latin typeface="Helvetica"/>
                <a:ea typeface="ＭＳ Ｐゴシック" pitchFamily="-108" charset="-128"/>
                <a:cs typeface="Helvetica"/>
              </a:rPr>
              <a:t>stress </a:t>
            </a:r>
            <a:r>
              <a:rPr lang="en-US" sz="1200" b="1" strike="noStrike" kern="1200" dirty="0" smtClean="0">
                <a:solidFill>
                  <a:srgbClr val="000000"/>
                </a:solidFill>
                <a:effectLst/>
                <a:latin typeface="Helvetica"/>
                <a:ea typeface="ＭＳ Ｐゴシック" pitchFamily="-108" charset="-128"/>
                <a:cs typeface="Helvetica"/>
              </a:rPr>
              <a:t>art’s role in developing the imaginative scope of decoupled human thought </a:t>
            </a:r>
            <a:r>
              <a:rPr lang="en-US" sz="1200" strike="noStrike" kern="1200" dirty="0" smtClean="0">
                <a:solidFill>
                  <a:srgbClr val="000000"/>
                </a:solidFill>
                <a:effectLst/>
                <a:latin typeface="Helvetica"/>
                <a:ea typeface="ＭＳ Ｐゴシック" pitchFamily="-108" charset="-128"/>
                <a:cs typeface="Helvetica"/>
              </a:rPr>
              <a:t>and extending the space in which we think, imagine, and feel. </a:t>
            </a:r>
            <a:endParaRPr lang="en-AU" sz="1200" strike="noStrike" kern="1200" dirty="0" smtClean="0">
              <a:solidFill>
                <a:srgbClr val="000000"/>
              </a:solidFill>
              <a:effectLst/>
              <a:latin typeface="Helvetica"/>
              <a:ea typeface="ＭＳ Ｐゴシック" pitchFamily="-108" charset="-128"/>
              <a:cs typeface="Helvetica"/>
            </a:endParaRPr>
          </a:p>
          <a:p>
            <a:endParaRPr lang="en-AU" sz="14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11</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sz="1200" b="1" kern="1200" dirty="0" smtClean="0">
                <a:solidFill>
                  <a:srgbClr val="000000"/>
                </a:solidFill>
                <a:effectLst/>
                <a:latin typeface="Helvetica"/>
                <a:ea typeface="ＭＳ Ｐゴシック" pitchFamily="-108" charset="-128"/>
                <a:cs typeface="Helvetica"/>
              </a:rPr>
              <a:t>Denis Dutton </a:t>
            </a:r>
            <a:r>
              <a:rPr lang="en-AU" sz="1200" kern="1200" dirty="0" smtClean="0">
                <a:solidFill>
                  <a:srgbClr val="000000"/>
                </a:solidFill>
                <a:effectLst/>
                <a:latin typeface="Helvetica"/>
                <a:ea typeface="ＭＳ Ｐゴシック" pitchFamily="-108" charset="-128"/>
                <a:cs typeface="Helvetica"/>
              </a:rPr>
              <a:t>in </a:t>
            </a:r>
            <a:r>
              <a:rPr lang="en-AU" sz="1200" i="1" kern="1200" dirty="0" smtClean="0">
                <a:solidFill>
                  <a:srgbClr val="000000"/>
                </a:solidFill>
                <a:effectLst/>
                <a:latin typeface="Helvetica"/>
                <a:ea typeface="ＭＳ Ｐゴシック" pitchFamily="-108" charset="-128"/>
                <a:cs typeface="Helvetica"/>
              </a:rPr>
              <a:t>The Art Instinct:</a:t>
            </a:r>
            <a:r>
              <a:rPr lang="en-US" sz="1200" i="1" kern="1200" dirty="0" smtClean="0">
                <a:solidFill>
                  <a:srgbClr val="000000"/>
                </a:solidFill>
                <a:effectLst/>
                <a:latin typeface="Helvetica"/>
                <a:ea typeface="ＭＳ Ｐゴシック" pitchFamily="-108" charset="-128"/>
                <a:cs typeface="Helvetica"/>
              </a:rPr>
              <a:t> Beauty, Pleasure, and Human Evolution </a:t>
            </a:r>
            <a:r>
              <a:rPr lang="en-AU" sz="1200" kern="1200" dirty="0" smtClean="0">
                <a:solidFill>
                  <a:srgbClr val="000000"/>
                </a:solidFill>
                <a:effectLst/>
                <a:latin typeface="Helvetica"/>
                <a:ea typeface="ＭＳ Ｐゴシック" pitchFamily="-108" charset="-128"/>
                <a:cs typeface="Helvetica"/>
              </a:rPr>
              <a:t>(2009</a:t>
            </a:r>
            <a:r>
              <a:rPr lang="en-AU" sz="1200" b="1" kern="1200" dirty="0" smtClean="0">
                <a:solidFill>
                  <a:srgbClr val="000000"/>
                </a:solidFill>
                <a:effectLst/>
                <a:latin typeface="Helvetica"/>
                <a:ea typeface="ＭＳ Ｐゴシック" pitchFamily="-108" charset="-128"/>
                <a:cs typeface="Helvetica"/>
              </a:rPr>
              <a:t>)</a:t>
            </a:r>
          </a:p>
          <a:p>
            <a:r>
              <a:rPr lang="en-AU" sz="1200" b="1" i="1" kern="1200" dirty="0" smtClean="0">
                <a:solidFill>
                  <a:srgbClr val="000000"/>
                </a:solidFill>
                <a:effectLst/>
                <a:latin typeface="Helvetica"/>
                <a:ea typeface="ＭＳ Ｐゴシック" pitchFamily="-108" charset="-128"/>
                <a:cs typeface="Helvetica"/>
              </a:rPr>
              <a:t> </a:t>
            </a:r>
            <a:r>
              <a:rPr lang="en-AU" sz="1200" b="1" kern="1200" dirty="0" smtClean="0">
                <a:solidFill>
                  <a:srgbClr val="000000"/>
                </a:solidFill>
                <a:effectLst/>
                <a:latin typeface="Helvetica"/>
                <a:ea typeface="ＭＳ Ｐゴシック" pitchFamily="-108" charset="-128"/>
                <a:cs typeface="Helvetica"/>
              </a:rPr>
              <a:t>examines the various historical theories that have been put forward to account for art and design</a:t>
            </a:r>
            <a:r>
              <a:rPr lang="en-AU" sz="1200" kern="1200" dirty="0" smtClean="0">
                <a:solidFill>
                  <a:srgbClr val="000000"/>
                </a:solidFill>
                <a:effectLst/>
                <a:latin typeface="Helvetica"/>
                <a:ea typeface="ＭＳ Ｐゴシック" pitchFamily="-108" charset="-128"/>
                <a:cs typeface="Helvetica"/>
              </a:rPr>
              <a:t>, but suggests we need to </a:t>
            </a:r>
            <a:r>
              <a:rPr lang="en-AU" sz="1200" b="1" kern="1200" dirty="0" smtClean="0">
                <a:solidFill>
                  <a:srgbClr val="000000"/>
                </a:solidFill>
                <a:effectLst/>
                <a:latin typeface="Helvetica"/>
                <a:ea typeface="ＭＳ Ｐゴシック" pitchFamily="-108" charset="-128"/>
                <a:cs typeface="Helvetica"/>
              </a:rPr>
              <a:t>first define what we mean by “art”</a:t>
            </a:r>
            <a:r>
              <a:rPr lang="en-AU" sz="1200" kern="1200" dirty="0" smtClean="0">
                <a:solidFill>
                  <a:srgbClr val="000000"/>
                </a:solidFill>
                <a:effectLst/>
                <a:latin typeface="Helvetica"/>
                <a:ea typeface="ＭＳ Ｐゴシック" pitchFamily="-108" charset="-128"/>
                <a:cs typeface="Helvetica"/>
              </a:rPr>
              <a:t>, which is problematic as “Aesthetic theories may claim universality but they are normally conditioned by the aesthetic issues and debates of their time” (Dutton 2009, p. 48). </a:t>
            </a:r>
          </a:p>
          <a:p>
            <a:r>
              <a:rPr lang="en-AU" sz="1200" kern="1200" dirty="0" smtClean="0">
                <a:solidFill>
                  <a:srgbClr val="000000"/>
                </a:solidFill>
                <a:effectLst/>
                <a:latin typeface="Helvetica"/>
                <a:ea typeface="ＭＳ Ｐゴシック" pitchFamily="-108" charset="-128"/>
                <a:cs typeface="Helvetica"/>
              </a:rPr>
              <a:t>However </a:t>
            </a:r>
            <a:r>
              <a:rPr lang="en-AU" sz="1200" b="1" kern="1200" dirty="0" smtClean="0">
                <a:solidFill>
                  <a:srgbClr val="000000"/>
                </a:solidFill>
                <a:effectLst/>
                <a:latin typeface="Helvetica"/>
                <a:ea typeface="ＭＳ Ｐゴシック" pitchFamily="-108" charset="-128"/>
                <a:cs typeface="Helvetica"/>
              </a:rPr>
              <a:t>Dutton suggests that core items found cross-culturally in the arts can be reduced to twelve cluster criteria</a:t>
            </a:r>
            <a:r>
              <a:rPr lang="en-AU" sz="1200" kern="1200" dirty="0" smtClean="0">
                <a:solidFill>
                  <a:srgbClr val="000000"/>
                </a:solidFill>
                <a:effectLst/>
                <a:latin typeface="Helvetica"/>
                <a:ea typeface="ＭＳ Ｐゴシック" pitchFamily="-108" charset="-128"/>
                <a:cs typeface="Helvetica"/>
              </a:rPr>
              <a:t>. (Dutton 2009 p. 51)</a:t>
            </a:r>
          </a:p>
          <a:p>
            <a:endParaRPr lang="en-AU" sz="1400" kern="1200" dirty="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12</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rgbClr val="000000"/>
                </a:solidFill>
                <a:effectLst/>
                <a:latin typeface="Helvetica"/>
                <a:ea typeface="ＭＳ Ｐゴシック" pitchFamily="-108" charset="-128"/>
                <a:cs typeface="Helvetica"/>
              </a:rPr>
              <a:t>When considering these 12 criteria for what is art,</a:t>
            </a:r>
            <a:endParaRPr lang="en-US" sz="1200" b="0" kern="1200" baseline="0" dirty="0" smtClean="0">
              <a:solidFill>
                <a:srgbClr val="000000"/>
              </a:solidFill>
              <a:effectLst/>
              <a:latin typeface="Helvetica"/>
              <a:ea typeface="ＭＳ Ｐゴシック" pitchFamily="-108" charset="-128"/>
              <a:cs typeface="Helvetica"/>
            </a:endParaRPr>
          </a:p>
          <a:p>
            <a:endParaRPr lang="en-US" sz="1200" b="0" kern="1200" baseline="0" dirty="0" smtClean="0">
              <a:solidFill>
                <a:srgbClr val="000000"/>
              </a:solidFill>
              <a:effectLst/>
              <a:latin typeface="Helvetica"/>
              <a:ea typeface="ＭＳ Ｐゴシック" pitchFamily="-108" charset="-128"/>
              <a:cs typeface="Helvetica"/>
            </a:endParaRPr>
          </a:p>
          <a:p>
            <a:r>
              <a:rPr lang="en-US" sz="1200" b="0" kern="1200" baseline="0" dirty="0" smtClean="0">
                <a:solidFill>
                  <a:srgbClr val="000000"/>
                </a:solidFill>
                <a:effectLst/>
                <a:latin typeface="Helvetica"/>
                <a:ea typeface="ＭＳ Ｐゴシック" pitchFamily="-108" charset="-128"/>
                <a:cs typeface="Helvetica"/>
              </a:rPr>
              <a:t>The differences and similarities between </a:t>
            </a:r>
            <a:r>
              <a:rPr lang="en-US" sz="1200" b="1" kern="1200" baseline="0" dirty="0" smtClean="0">
                <a:solidFill>
                  <a:srgbClr val="000000"/>
                </a:solidFill>
                <a:effectLst/>
                <a:latin typeface="Helvetica"/>
                <a:ea typeface="ＭＳ Ｐゴシック" pitchFamily="-108" charset="-128"/>
                <a:cs typeface="Helvetica"/>
              </a:rPr>
              <a:t>art</a:t>
            </a:r>
            <a:r>
              <a:rPr lang="en-US" sz="1200" b="0" kern="1200" baseline="0" dirty="0" smtClean="0">
                <a:solidFill>
                  <a:srgbClr val="000000"/>
                </a:solidFill>
                <a:effectLst/>
                <a:latin typeface="Helvetica"/>
                <a:ea typeface="ＭＳ Ｐゴシック" pitchFamily="-108" charset="-128"/>
                <a:cs typeface="Helvetica"/>
              </a:rPr>
              <a:t> and </a:t>
            </a:r>
            <a:r>
              <a:rPr lang="en-US" sz="1200" b="1" kern="1200" baseline="0" dirty="0" smtClean="0">
                <a:solidFill>
                  <a:srgbClr val="000000"/>
                </a:solidFill>
                <a:effectLst/>
                <a:latin typeface="Helvetica"/>
                <a:ea typeface="ＭＳ Ｐゴシック" pitchFamily="-108" charset="-128"/>
                <a:cs typeface="Helvetica"/>
              </a:rPr>
              <a:t>design</a:t>
            </a:r>
            <a:r>
              <a:rPr lang="en-US" sz="1200" b="0" kern="1200" baseline="0" dirty="0" smtClean="0">
                <a:solidFill>
                  <a:srgbClr val="000000"/>
                </a:solidFill>
                <a:effectLst/>
                <a:latin typeface="Helvetica"/>
                <a:ea typeface="ＭＳ Ｐゴシック" pitchFamily="-108" charset="-128"/>
                <a:cs typeface="Helvetica"/>
              </a:rPr>
              <a:t> are also considered</a:t>
            </a:r>
            <a:endParaRPr lang="en-US" sz="1200" b="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13</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00"/>
                </a:solidFill>
                <a:effectLst/>
                <a:latin typeface="Helvetica"/>
                <a:ea typeface="ＭＳ Ｐゴシック" pitchFamily="-108" charset="-128"/>
                <a:cs typeface="Helvetica"/>
              </a:rPr>
              <a:t>The</a:t>
            </a:r>
            <a:r>
              <a:rPr lang="en-US" sz="1200" b="1" kern="1200" baseline="0" dirty="0" smtClean="0">
                <a:solidFill>
                  <a:srgbClr val="000000"/>
                </a:solidFill>
                <a:effectLst/>
                <a:latin typeface="Helvetica"/>
                <a:ea typeface="ＭＳ Ｐゴシック" pitchFamily="-108" charset="-128"/>
                <a:cs typeface="Helvetica"/>
              </a:rPr>
              <a:t> first Cluster </a:t>
            </a:r>
            <a:r>
              <a:rPr lang="en-US" sz="1200" b="1" kern="1200" dirty="0" smtClean="0">
                <a:solidFill>
                  <a:srgbClr val="000000"/>
                </a:solidFill>
                <a:effectLst/>
                <a:latin typeface="Helvetica"/>
                <a:ea typeface="ＭＳ Ｐゴシック" pitchFamily="-108" charset="-128"/>
                <a:cs typeface="Helvetica"/>
              </a:rPr>
              <a:t>Criteria</a:t>
            </a:r>
            <a:r>
              <a:rPr lang="en-US" sz="1200" b="1" kern="1200" baseline="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to the question “what is art?” is</a:t>
            </a:r>
          </a:p>
          <a:p>
            <a:endParaRPr lang="en-AU" sz="1200" b="1" kern="1200" dirty="0" smtClean="0">
              <a:solidFill>
                <a:srgbClr val="000000"/>
              </a:solidFill>
              <a:effectLst/>
              <a:latin typeface="Helvetica"/>
              <a:ea typeface="ＭＳ Ｐゴシック" pitchFamily="-108" charset="-128"/>
              <a:cs typeface="Helvetica"/>
            </a:endParaRPr>
          </a:p>
          <a:p>
            <a:pPr marL="0" indent="0">
              <a:buNone/>
            </a:pPr>
            <a:r>
              <a:rPr lang="en-US" sz="1200" b="1" kern="1200" dirty="0" smtClean="0">
                <a:solidFill>
                  <a:srgbClr val="000000"/>
                </a:solidFill>
                <a:effectLst/>
                <a:latin typeface="Helvetica"/>
                <a:ea typeface="ＭＳ Ｐゴシック" pitchFamily="-108" charset="-128"/>
                <a:cs typeface="Helvetica"/>
              </a:rPr>
              <a:t>1. Direct pleasure: </a:t>
            </a:r>
            <a:r>
              <a:rPr lang="en-US" sz="1200" kern="1200" dirty="0" smtClean="0">
                <a:solidFill>
                  <a:srgbClr val="000000"/>
                </a:solidFill>
                <a:effectLst/>
                <a:latin typeface="Helvetica"/>
                <a:ea typeface="ＭＳ Ｐゴシック" pitchFamily="-108" charset="-128"/>
                <a:cs typeface="Helvetica"/>
              </a:rPr>
              <a:t>“The art object […] is valued as a source of immediate experiential pleasure in itself, and </a:t>
            </a:r>
            <a:r>
              <a:rPr lang="en-US" sz="1200" b="1" kern="1200" dirty="0" smtClean="0">
                <a:solidFill>
                  <a:srgbClr val="000000"/>
                </a:solidFill>
                <a:effectLst/>
                <a:latin typeface="Helvetica"/>
                <a:ea typeface="ＭＳ Ｐゴシック" pitchFamily="-108" charset="-128"/>
                <a:cs typeface="Helvetica"/>
              </a:rPr>
              <a:t>not essentially for it’s utility</a:t>
            </a:r>
            <a:r>
              <a:rPr lang="en-US" sz="1200" kern="1200" dirty="0" smtClean="0">
                <a:solidFill>
                  <a:srgbClr val="000000"/>
                </a:solidFill>
                <a:effectLst/>
                <a:latin typeface="Helvetica"/>
                <a:ea typeface="ＭＳ Ｐゴシック" pitchFamily="-108" charset="-128"/>
                <a:cs typeface="Helvetica"/>
              </a:rPr>
              <a:t>” (Dutton 2009, p. 52)</a:t>
            </a:r>
            <a:r>
              <a:rPr lang="en-AU" sz="1200" dirty="0" smtClean="0">
                <a:solidFill>
                  <a:srgbClr val="000000"/>
                </a:solidFill>
                <a:effectLst/>
                <a:latin typeface="Helvetica"/>
                <a:cs typeface="Helvetica"/>
              </a:rPr>
              <a:t> . It is visually appealing to our senses.</a:t>
            </a:r>
          </a:p>
          <a:p>
            <a:pPr marL="228600" indent="-228600">
              <a:buAutoNum type="arabicPeriod"/>
            </a:pPr>
            <a:endParaRPr lang="en-AU" sz="1200" dirty="0" smtClean="0">
              <a:solidFill>
                <a:srgbClr val="000000"/>
              </a:solidFill>
              <a:effectLst/>
              <a:latin typeface="Helvetica"/>
              <a:cs typeface="Helvetica"/>
            </a:endParaRPr>
          </a:p>
          <a:p>
            <a:pPr marL="0" indent="0">
              <a:buNone/>
            </a:pPr>
            <a:r>
              <a:rPr lang="en-AU" sz="1200" dirty="0" smtClean="0">
                <a:solidFill>
                  <a:srgbClr val="000000"/>
                </a:solidFill>
                <a:effectLst/>
                <a:latin typeface="Helvetica"/>
                <a:cs typeface="Helvetica"/>
              </a:rPr>
              <a:t>This would seem to a characteristic of Fine Art as we</a:t>
            </a:r>
            <a:r>
              <a:rPr lang="en-AU" sz="1200" baseline="0" dirty="0" smtClean="0">
                <a:solidFill>
                  <a:srgbClr val="000000"/>
                </a:solidFill>
                <a:effectLst/>
                <a:latin typeface="Helvetica"/>
                <a:cs typeface="Helvetica"/>
              </a:rPr>
              <a:t> </a:t>
            </a:r>
            <a:r>
              <a:rPr lang="en-AU" sz="1200" dirty="0" smtClean="0">
                <a:solidFill>
                  <a:srgbClr val="000000"/>
                </a:solidFill>
                <a:effectLst/>
                <a:latin typeface="Helvetica"/>
                <a:cs typeface="Helvetica"/>
              </a:rPr>
              <a:t>DO appreciate designed objects</a:t>
            </a:r>
            <a:r>
              <a:rPr lang="en-AU" sz="1200" baseline="0" dirty="0" smtClean="0">
                <a:solidFill>
                  <a:srgbClr val="000000"/>
                </a:solidFill>
                <a:effectLst/>
                <a:latin typeface="Helvetica"/>
                <a:cs typeface="Helvetica"/>
              </a:rPr>
              <a:t> for their utility</a:t>
            </a:r>
            <a:endParaRPr lang="en-AU" sz="1200" dirty="0" smtClean="0">
              <a:effectLst/>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14</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00"/>
                </a:solidFill>
                <a:effectLst/>
                <a:latin typeface="Helvetica"/>
                <a:ea typeface="ＭＳ Ｐゴシック" pitchFamily="-108" charset="-128"/>
                <a:cs typeface="Helvetica"/>
              </a:rPr>
              <a:t>Twelve Cluster Criteria: an evolutionary approach to “what is art?” </a:t>
            </a:r>
          </a:p>
          <a:p>
            <a:endParaRPr lang="en-AU" sz="1200" kern="1200" dirty="0" smtClean="0">
              <a:solidFill>
                <a:srgbClr val="000000"/>
              </a:solidFill>
              <a:effectLst/>
              <a:latin typeface="Helvetica"/>
              <a:ea typeface="ＭＳ Ｐゴシック" pitchFamily="-108" charset="-128"/>
              <a:cs typeface="Helvetica"/>
            </a:endParaRPr>
          </a:p>
          <a:p>
            <a:pPr marL="0" indent="0">
              <a:buNone/>
            </a:pPr>
            <a:r>
              <a:rPr lang="en-US" sz="1200" b="1" kern="1200" dirty="0" smtClean="0">
                <a:solidFill>
                  <a:srgbClr val="000000"/>
                </a:solidFill>
                <a:effectLst/>
                <a:latin typeface="Helvetica"/>
                <a:ea typeface="ＭＳ Ｐゴシック" pitchFamily="-108" charset="-128"/>
                <a:cs typeface="Helvetica"/>
              </a:rPr>
              <a:t>2. Skill and virtuosity. </a:t>
            </a:r>
            <a:r>
              <a:rPr lang="en-US" sz="1200" kern="1200" dirty="0" smtClean="0">
                <a:solidFill>
                  <a:srgbClr val="000000"/>
                </a:solidFill>
                <a:effectLst/>
                <a:latin typeface="Helvetica"/>
                <a:ea typeface="ＭＳ Ｐゴシック" pitchFamily="-108" charset="-128"/>
                <a:cs typeface="Helvetica"/>
              </a:rPr>
              <a:t>“The </a:t>
            </a:r>
            <a:r>
              <a:rPr lang="en-US" sz="1200" b="1" kern="1200" dirty="0" smtClean="0">
                <a:solidFill>
                  <a:srgbClr val="000000"/>
                </a:solidFill>
                <a:effectLst/>
                <a:latin typeface="Helvetica"/>
                <a:ea typeface="ＭＳ Ｐゴシック" pitchFamily="-108" charset="-128"/>
                <a:cs typeface="Helvetica"/>
              </a:rPr>
              <a:t>demonstration of skill is one of the most moving and pleasurable aspects of art”</a:t>
            </a:r>
            <a:r>
              <a:rPr lang="en-US" sz="1200" kern="1200" dirty="0" smtClean="0">
                <a:solidFill>
                  <a:srgbClr val="000000"/>
                </a:solidFill>
                <a:effectLst/>
                <a:latin typeface="Helvetica"/>
                <a:ea typeface="ＭＳ Ｐゴシック" pitchFamily="-108" charset="-128"/>
                <a:cs typeface="Helvetica"/>
              </a:rPr>
              <a:t>, and “high skill is a source of pleasure and admiration in every human activity” (Dutton 2009, p. 53)</a:t>
            </a:r>
            <a:r>
              <a:rPr lang="en-AU" sz="1200" dirty="0" smtClean="0">
                <a:solidFill>
                  <a:srgbClr val="000000"/>
                </a:solidFill>
                <a:effectLst/>
                <a:latin typeface="Helvetica"/>
                <a:cs typeface="Helvetica"/>
              </a:rPr>
              <a:t> </a:t>
            </a:r>
          </a:p>
          <a:p>
            <a:pPr marL="0" indent="0">
              <a:buNone/>
            </a:pPr>
            <a:endParaRPr lang="en-AU" sz="1200" dirty="0" smtClean="0">
              <a:solidFill>
                <a:srgbClr val="000000"/>
              </a:solidFill>
              <a:effectLst/>
              <a:latin typeface="Helvetica"/>
              <a:cs typeface="Helvetica"/>
            </a:endParaRPr>
          </a:p>
          <a:p>
            <a:pPr marL="0" indent="0">
              <a:buNone/>
            </a:pPr>
            <a:r>
              <a:rPr lang="en-AU" sz="1200" dirty="0" smtClean="0">
                <a:solidFill>
                  <a:srgbClr val="000000"/>
                </a:solidFill>
                <a:effectLst/>
                <a:latin typeface="Helvetica"/>
                <a:cs typeface="Helvetica"/>
              </a:rPr>
              <a:t>True of both Art and Design </a:t>
            </a: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15</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AU" sz="1200" kern="1200" dirty="0" smtClean="0">
              <a:solidFill>
                <a:srgbClr val="000000"/>
              </a:solidFill>
              <a:effectLst/>
              <a:latin typeface="Helvetica"/>
              <a:ea typeface="ＭＳ Ｐゴシック" pitchFamily="-108" charset="-128"/>
              <a:cs typeface="Helvetica"/>
            </a:endParaRPr>
          </a:p>
          <a:p>
            <a:pPr marL="0" indent="0">
              <a:buNone/>
            </a:pPr>
            <a:r>
              <a:rPr lang="en-US" sz="1200" b="1" kern="1200" dirty="0" smtClean="0">
                <a:solidFill>
                  <a:srgbClr val="000000"/>
                </a:solidFill>
                <a:effectLst/>
                <a:latin typeface="Helvetica"/>
                <a:ea typeface="ＭＳ Ｐゴシック" pitchFamily="-108" charset="-128"/>
                <a:cs typeface="Helvetica"/>
              </a:rPr>
              <a:t>3. Style</a:t>
            </a:r>
            <a:r>
              <a:rPr lang="en-US" sz="1200" kern="120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Objects and performances in all art forms are made in recognizable styles, according to rules of form, composition, or expression.,</a:t>
            </a:r>
            <a:r>
              <a:rPr lang="en-US" sz="1200" kern="1200" dirty="0" smtClean="0">
                <a:solidFill>
                  <a:srgbClr val="000000"/>
                </a:solidFill>
                <a:effectLst/>
                <a:latin typeface="Helvetica"/>
                <a:ea typeface="ＭＳ Ｐゴシック" pitchFamily="-108" charset="-128"/>
                <a:cs typeface="Helvetica"/>
              </a:rPr>
              <a:t>” </a:t>
            </a:r>
          </a:p>
          <a:p>
            <a:pPr marL="0" indent="0">
              <a:buNone/>
            </a:pPr>
            <a:r>
              <a:rPr lang="en-US" sz="1200" kern="1200" dirty="0" smtClean="0">
                <a:solidFill>
                  <a:srgbClr val="000000"/>
                </a:solidFill>
                <a:effectLst/>
                <a:latin typeface="Helvetica"/>
                <a:ea typeface="ＭＳ Ｐゴシック" pitchFamily="-108" charset="-128"/>
                <a:cs typeface="Helvetica"/>
              </a:rPr>
              <a:t>which “</a:t>
            </a:r>
            <a:r>
              <a:rPr lang="en-US" sz="1200" b="1" kern="1200" dirty="0" smtClean="0">
                <a:solidFill>
                  <a:srgbClr val="000000"/>
                </a:solidFill>
                <a:effectLst/>
                <a:latin typeface="Helvetica"/>
                <a:ea typeface="ＭＳ Ｐゴシック" pitchFamily="-108" charset="-128"/>
                <a:cs typeface="Helvetica"/>
              </a:rPr>
              <a:t>provides a stable background against which artists may create elements of novelty and expressive surprise</a:t>
            </a:r>
            <a:r>
              <a:rPr lang="en-US" sz="1200" kern="1200" dirty="0" smtClean="0">
                <a:solidFill>
                  <a:srgbClr val="000000"/>
                </a:solidFill>
                <a:effectLst/>
                <a:latin typeface="Helvetica"/>
                <a:ea typeface="ＭＳ Ｐゴシック" pitchFamily="-108" charset="-128"/>
                <a:cs typeface="Helvetica"/>
              </a:rPr>
              <a:t>.” […]</a:t>
            </a:r>
          </a:p>
          <a:p>
            <a:pPr marL="0" indent="0">
              <a:buNone/>
            </a:pPr>
            <a:r>
              <a:rPr lang="en-US" sz="1200" b="1" kern="1200" dirty="0" smtClean="0">
                <a:solidFill>
                  <a:srgbClr val="000000"/>
                </a:solidFill>
                <a:effectLst/>
                <a:latin typeface="Helvetica"/>
                <a:ea typeface="ＭＳ Ｐゴシック" pitchFamily="-108" charset="-128"/>
                <a:cs typeface="Helvetica"/>
              </a:rPr>
              <a:t> “Style and culture are virtually coterminous</a:t>
            </a:r>
            <a:r>
              <a:rPr lang="en-US" sz="1200" kern="1200" dirty="0" smtClean="0">
                <a:solidFill>
                  <a:srgbClr val="000000"/>
                </a:solidFill>
                <a:effectLst/>
                <a:latin typeface="Helvetica"/>
                <a:ea typeface="ＭＳ Ｐゴシック" pitchFamily="-108" charset="-128"/>
                <a:cs typeface="Helvetica"/>
              </a:rPr>
              <a:t>” (p. 53)</a:t>
            </a:r>
          </a:p>
          <a:p>
            <a:pPr marL="0" indent="0">
              <a:buNone/>
            </a:pPr>
            <a:endParaRPr lang="en-US" sz="1200" kern="1200" dirty="0" smtClean="0">
              <a:solidFill>
                <a:srgbClr val="000000"/>
              </a:solidFill>
              <a:effectLst/>
              <a:latin typeface="Helvetica"/>
              <a:ea typeface="ＭＳ Ｐゴシック" pitchFamily="-108" charset="-128"/>
              <a:cs typeface="Helvetica"/>
            </a:endParaRPr>
          </a:p>
          <a:p>
            <a:pPr marL="0" indent="0">
              <a:buNone/>
            </a:pPr>
            <a:r>
              <a:rPr lang="en-US" sz="1200" kern="1200" dirty="0" smtClean="0">
                <a:solidFill>
                  <a:srgbClr val="000000"/>
                </a:solidFill>
                <a:effectLst/>
                <a:latin typeface="Helvetica"/>
                <a:ea typeface="ＭＳ Ｐゴシック" pitchFamily="-108" charset="-128"/>
                <a:cs typeface="Helvetica"/>
              </a:rPr>
              <a:t>Both</a:t>
            </a:r>
            <a:r>
              <a:rPr lang="en-US" sz="1200" kern="1200" baseline="0" dirty="0" smtClean="0">
                <a:solidFill>
                  <a:srgbClr val="000000"/>
                </a:solidFill>
                <a:effectLst/>
                <a:latin typeface="Helvetica"/>
                <a:ea typeface="ＭＳ Ｐゴシック" pitchFamily="-108" charset="-128"/>
                <a:cs typeface="Helvetica"/>
              </a:rPr>
              <a:t> art and Design have “Styles’ associated with them</a:t>
            </a:r>
            <a:endParaRPr lang="en-AU" sz="12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16</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AU" sz="1200" b="1" kern="1200" dirty="0" smtClean="0">
              <a:solidFill>
                <a:srgbClr val="000000"/>
              </a:solidFill>
              <a:effectLst/>
              <a:latin typeface="Helvetica"/>
              <a:ea typeface="ＭＳ Ｐゴシック" pitchFamily="-108" charset="-128"/>
              <a:cs typeface="Helvetica"/>
            </a:endParaRPr>
          </a:p>
          <a:p>
            <a:pPr marL="0" indent="0">
              <a:buNone/>
            </a:pPr>
            <a:r>
              <a:rPr lang="en-US" sz="1200" b="1" kern="1200" dirty="0" smtClean="0">
                <a:solidFill>
                  <a:srgbClr val="000000"/>
                </a:solidFill>
                <a:effectLst/>
                <a:latin typeface="Helvetica"/>
                <a:ea typeface="ＭＳ Ｐゴシック" pitchFamily="-108" charset="-128"/>
                <a:cs typeface="Helvetica"/>
              </a:rPr>
              <a:t>4. Novelty and creativity. </a:t>
            </a:r>
            <a:r>
              <a:rPr lang="en-US" sz="1200" kern="1200" dirty="0" smtClean="0">
                <a:solidFill>
                  <a:srgbClr val="000000"/>
                </a:solidFill>
                <a:effectLst/>
                <a:latin typeface="Helvetica"/>
                <a:ea typeface="ＭＳ Ｐゴシック" pitchFamily="-108" charset="-128"/>
                <a:cs typeface="Helvetica"/>
              </a:rPr>
              <a:t>“Art is valued, and praised, for its novelty, creativity, originality, and capacity to surprise its audience” (p. 54)</a:t>
            </a:r>
          </a:p>
          <a:p>
            <a:pPr marL="0" indent="0">
              <a:buNone/>
            </a:pPr>
            <a:endParaRPr lang="en-US" sz="1200" kern="1200" dirty="0" smtClean="0">
              <a:solidFill>
                <a:srgbClr val="000000"/>
              </a:solidFill>
              <a:effectLst/>
              <a:latin typeface="Helvetica"/>
              <a:ea typeface="ＭＳ Ｐゴシック" pitchFamily="-108" charset="-128"/>
              <a:cs typeface="Helvetica"/>
            </a:endParaRPr>
          </a:p>
          <a:p>
            <a:pPr marL="0" indent="0">
              <a:buNone/>
            </a:pPr>
            <a:r>
              <a:rPr lang="en-US" sz="1200" kern="1200" dirty="0" smtClean="0">
                <a:solidFill>
                  <a:srgbClr val="000000"/>
                </a:solidFill>
                <a:effectLst/>
                <a:latin typeface="Helvetica"/>
                <a:ea typeface="ＭＳ Ｐゴシック" pitchFamily="-108" charset="-128"/>
                <a:cs typeface="Helvetica"/>
              </a:rPr>
              <a:t>More true of Fine art than design, though</a:t>
            </a:r>
            <a:r>
              <a:rPr lang="en-US" sz="1200" kern="1200" baseline="0" dirty="0" smtClean="0">
                <a:solidFill>
                  <a:srgbClr val="000000"/>
                </a:solidFill>
                <a:effectLst/>
                <a:latin typeface="Helvetica"/>
                <a:ea typeface="ＭＳ Ｐゴシック" pitchFamily="-108" charset="-128"/>
                <a:cs typeface="Helvetica"/>
              </a:rPr>
              <a:t> innovative design is also valued</a:t>
            </a:r>
            <a:endParaRPr lang="en-US" sz="1200" dirty="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17</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AU" sz="1200" b="1" kern="1200" dirty="0" smtClean="0">
              <a:solidFill>
                <a:srgbClr val="000000"/>
              </a:solidFill>
              <a:effectLst/>
              <a:latin typeface="Helvetica"/>
              <a:ea typeface="ＭＳ Ｐゴシック" pitchFamily="-108" charset="-128"/>
              <a:cs typeface="Helvetica"/>
            </a:endParaRPr>
          </a:p>
          <a:p>
            <a:pPr marL="0" indent="0">
              <a:buNone/>
            </a:pPr>
            <a:r>
              <a:rPr lang="en-US" sz="1200" b="1" kern="1200" dirty="0" smtClean="0">
                <a:solidFill>
                  <a:srgbClr val="000000"/>
                </a:solidFill>
                <a:effectLst/>
                <a:latin typeface="Helvetica"/>
                <a:ea typeface="ＭＳ Ｐゴシック" pitchFamily="-108" charset="-128"/>
                <a:cs typeface="Helvetica"/>
              </a:rPr>
              <a:t>5.</a:t>
            </a:r>
            <a:r>
              <a:rPr lang="en-US" sz="1200" b="1" kern="1200" baseline="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Criticism. </a:t>
            </a:r>
            <a:r>
              <a:rPr lang="en-US" sz="1200" kern="1200" dirty="0" smtClean="0">
                <a:solidFill>
                  <a:srgbClr val="000000"/>
                </a:solidFill>
                <a:effectLst/>
                <a:latin typeface="Helvetica"/>
                <a:ea typeface="ＭＳ Ｐゴシック" pitchFamily="-108" charset="-128"/>
                <a:cs typeface="Helvetica"/>
              </a:rPr>
              <a:t>“</a:t>
            </a:r>
            <a:r>
              <a:rPr lang="en-US" sz="1200" b="1" kern="1200" dirty="0" smtClean="0">
                <a:solidFill>
                  <a:srgbClr val="000000"/>
                </a:solidFill>
                <a:effectLst/>
                <a:latin typeface="Helvetica"/>
                <a:ea typeface="ＭＳ Ｐゴシック" pitchFamily="-108" charset="-128"/>
                <a:cs typeface="Helvetica"/>
              </a:rPr>
              <a:t>Wherever artistic forms are found they exist alongside some kind of critical language of </a:t>
            </a:r>
            <a:r>
              <a:rPr lang="en-US" sz="1200" b="1" kern="1200" dirty="0" err="1" smtClean="0">
                <a:solidFill>
                  <a:srgbClr val="000000"/>
                </a:solidFill>
                <a:effectLst/>
                <a:latin typeface="Helvetica"/>
                <a:ea typeface="ＭＳ Ｐゴシック" pitchFamily="-108" charset="-128"/>
                <a:cs typeface="Helvetica"/>
              </a:rPr>
              <a:t>judgement</a:t>
            </a:r>
            <a:r>
              <a:rPr lang="en-US" sz="1200" b="1" kern="1200" dirty="0" smtClean="0">
                <a:solidFill>
                  <a:srgbClr val="000000"/>
                </a:solidFill>
                <a:effectLst/>
                <a:latin typeface="Helvetica"/>
                <a:ea typeface="ＭＳ Ｐゴシック" pitchFamily="-108" charset="-128"/>
                <a:cs typeface="Helvetica"/>
              </a:rPr>
              <a:t> and appreciation” </a:t>
            </a:r>
            <a:r>
              <a:rPr lang="en-US" sz="1200" kern="1200" dirty="0" smtClean="0">
                <a:solidFill>
                  <a:srgbClr val="000000"/>
                </a:solidFill>
                <a:effectLst/>
                <a:latin typeface="Helvetica"/>
                <a:ea typeface="ＭＳ Ｐゴシック" pitchFamily="-108" charset="-128"/>
                <a:cs typeface="Helvetica"/>
              </a:rPr>
              <a:t>(p. 54)</a:t>
            </a:r>
          </a:p>
          <a:p>
            <a:pPr marL="0" indent="0">
              <a:buNone/>
            </a:pPr>
            <a:endParaRPr lang="en-US" sz="1200" kern="1200" dirty="0" smtClean="0">
              <a:solidFill>
                <a:srgbClr val="000000"/>
              </a:solidFill>
              <a:effectLst/>
              <a:latin typeface="Helvetica"/>
              <a:ea typeface="ＭＳ Ｐゴシック" pitchFamily="-108" charset="-128"/>
              <a:cs typeface="Helvetica"/>
            </a:endParaRPr>
          </a:p>
          <a:p>
            <a:pPr marL="0" indent="0">
              <a:buNone/>
            </a:pPr>
            <a:r>
              <a:rPr lang="en-US" sz="1200" kern="1200" dirty="0" smtClean="0">
                <a:solidFill>
                  <a:srgbClr val="000000"/>
                </a:solidFill>
                <a:effectLst/>
                <a:latin typeface="Helvetica"/>
                <a:ea typeface="ＭＳ Ｐゴシック" pitchFamily="-108" charset="-128"/>
                <a:cs typeface="Helvetica"/>
              </a:rPr>
              <a:t>Art</a:t>
            </a:r>
            <a:r>
              <a:rPr lang="en-US" sz="1200" kern="1200" baseline="0" dirty="0" smtClean="0">
                <a:solidFill>
                  <a:srgbClr val="000000"/>
                </a:solidFill>
                <a:effectLst/>
                <a:latin typeface="Helvetica"/>
                <a:ea typeface="ＭＳ Ｐゴシック" pitchFamily="-108" charset="-128"/>
                <a:cs typeface="Helvetica"/>
              </a:rPr>
              <a:t> much more so than design</a:t>
            </a:r>
            <a:endParaRPr lang="en-AU" sz="1200" kern="1200" dirty="0" smtClean="0">
              <a:solidFill>
                <a:srgbClr val="000000"/>
              </a:solidFill>
              <a:effectLst/>
              <a:latin typeface="Helvetica"/>
              <a:ea typeface="ＭＳ Ｐゴシック" pitchFamily="-108" charset="-128"/>
              <a:cs typeface="Helvetica"/>
            </a:endParaRPr>
          </a:p>
          <a:p>
            <a:endParaRPr lang="en-US" sz="1200" kern="1200" dirty="0" smtClean="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18</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00"/>
                </a:solidFill>
                <a:effectLst/>
                <a:latin typeface="Helvetica"/>
                <a:ea typeface="ＭＳ Ｐゴシック" pitchFamily="-108" charset="-128"/>
                <a:cs typeface="Helvetica"/>
              </a:rPr>
              <a:t>Twelve Cluster Criteria: an evolutionary approach to “what is art?” </a:t>
            </a:r>
          </a:p>
          <a:p>
            <a:endParaRPr lang="en-US" sz="1200" kern="1200" dirty="0" smtClean="0">
              <a:solidFill>
                <a:srgbClr val="000000"/>
              </a:solidFill>
              <a:effectLst/>
              <a:latin typeface="Helvetica"/>
              <a:ea typeface="ＭＳ Ｐゴシック" pitchFamily="-108" charset="-128"/>
              <a:cs typeface="Helvetica"/>
            </a:endParaRPr>
          </a:p>
          <a:p>
            <a:r>
              <a:rPr lang="en-US" sz="1200" b="1" kern="1200" dirty="0" smtClean="0">
                <a:solidFill>
                  <a:srgbClr val="000000"/>
                </a:solidFill>
                <a:effectLst/>
                <a:latin typeface="Helvetica"/>
                <a:ea typeface="ＭＳ Ｐゴシック" pitchFamily="-108" charset="-128"/>
                <a:cs typeface="Helvetica"/>
              </a:rPr>
              <a:t>6. Representation </a:t>
            </a:r>
            <a:r>
              <a:rPr lang="en-US" sz="1200" kern="1200" dirty="0" smtClean="0">
                <a:solidFill>
                  <a:srgbClr val="000000"/>
                </a:solidFill>
                <a:effectLst/>
                <a:latin typeface="Helvetica"/>
                <a:ea typeface="ＭＳ Ｐゴシック" pitchFamily="-108" charset="-128"/>
                <a:cs typeface="Helvetica"/>
              </a:rPr>
              <a:t>“As Aristotle first observed, human beings </a:t>
            </a:r>
          </a:p>
          <a:p>
            <a:r>
              <a:rPr lang="en-US" sz="1200" b="1" kern="1200" dirty="0" smtClean="0">
                <a:solidFill>
                  <a:srgbClr val="000000"/>
                </a:solidFill>
                <a:effectLst/>
                <a:latin typeface="Helvetica"/>
                <a:ea typeface="ＭＳ Ｐゴシック" pitchFamily="-108" charset="-128"/>
                <a:cs typeface="Helvetica"/>
              </a:rPr>
              <a:t>1] take irreducible pleasure in representation” for its own sake</a:t>
            </a:r>
            <a:r>
              <a:rPr lang="en-US" sz="1200" b="1" kern="1200" baseline="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 </a:t>
            </a:r>
            <a:r>
              <a:rPr lang="en-US" sz="1200" kern="1200" dirty="0" smtClean="0">
                <a:solidFill>
                  <a:srgbClr val="000000"/>
                </a:solidFill>
                <a:effectLst/>
                <a:latin typeface="Helvetica"/>
                <a:ea typeface="ＭＳ Ｐゴシック" pitchFamily="-108" charset="-128"/>
                <a:cs typeface="Helvetica"/>
              </a:rPr>
              <a:t>(The </a:t>
            </a:r>
            <a:r>
              <a:rPr lang="en-US" sz="1200" kern="1200" dirty="0" err="1" smtClean="0">
                <a:solidFill>
                  <a:srgbClr val="000000"/>
                </a:solidFill>
                <a:effectLst/>
                <a:latin typeface="Helvetica"/>
                <a:ea typeface="ＭＳ Ｐゴシック" pitchFamily="-108" charset="-128"/>
                <a:cs typeface="Helvetica"/>
              </a:rPr>
              <a:t>colours</a:t>
            </a:r>
            <a:r>
              <a:rPr lang="en-US" sz="1200" kern="1200" dirty="0" smtClean="0">
                <a:solidFill>
                  <a:srgbClr val="000000"/>
                </a:solidFill>
                <a:effectLst/>
                <a:latin typeface="Helvetica"/>
                <a:ea typeface="ＭＳ Ｐゴシック" pitchFamily="-108" charset="-128"/>
                <a:cs typeface="Helvetica"/>
              </a:rPr>
              <a:t>. the patterns)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rgbClr val="000000"/>
                </a:solidFill>
                <a:effectLst/>
                <a:latin typeface="Helvetica"/>
                <a:ea typeface="ＭＳ Ｐゴシック" pitchFamily="-108" charset="-128"/>
                <a:cs typeface="Helvetica"/>
              </a:rPr>
              <a:t>2] we take pleasure in terms of skill </a:t>
            </a:r>
            <a:r>
              <a:rPr lang="en-US" sz="1200" kern="1200" dirty="0" smtClean="0">
                <a:solidFill>
                  <a:srgbClr val="000000"/>
                </a:solidFill>
                <a:effectLst/>
                <a:latin typeface="Helvetica"/>
                <a:ea typeface="ＭＳ Ｐゴシック" pitchFamily="-108" charset="-128"/>
                <a:cs typeface="Helvetica"/>
              </a:rPr>
              <a:t>or “how well a representation is accomplished”</a:t>
            </a:r>
          </a:p>
          <a:p>
            <a:r>
              <a:rPr lang="en-US" sz="1200" b="1" kern="1200" dirty="0" smtClean="0">
                <a:solidFill>
                  <a:srgbClr val="000000"/>
                </a:solidFill>
                <a:effectLst/>
                <a:latin typeface="Helvetica"/>
                <a:ea typeface="ＭＳ Ｐゴシック" pitchFamily="-108" charset="-128"/>
                <a:cs typeface="Helvetica"/>
              </a:rPr>
              <a:t>3] </a:t>
            </a:r>
            <a:r>
              <a:rPr lang="en-US" sz="1200" kern="1200" dirty="0" smtClean="0">
                <a:solidFill>
                  <a:srgbClr val="000000"/>
                </a:solidFill>
                <a:effectLst/>
                <a:latin typeface="Helvetica"/>
                <a:ea typeface="ＭＳ Ｐゴシック" pitchFamily="-108" charset="-128"/>
                <a:cs typeface="Helvetica"/>
              </a:rPr>
              <a:t>“we can also </a:t>
            </a:r>
            <a:r>
              <a:rPr lang="en-US" sz="1200" b="1" kern="1200" dirty="0" smtClean="0">
                <a:solidFill>
                  <a:srgbClr val="000000"/>
                </a:solidFill>
                <a:effectLst/>
                <a:latin typeface="Helvetica"/>
                <a:ea typeface="ＭＳ Ｐゴシック" pitchFamily="-108" charset="-128"/>
                <a:cs typeface="Helvetica"/>
              </a:rPr>
              <a:t>take pleasure in the object or scene</a:t>
            </a:r>
            <a:r>
              <a:rPr lang="en-US" sz="1200" b="1" kern="1200" baseline="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 itself” </a:t>
            </a:r>
            <a:r>
              <a:rPr lang="en-US" sz="1200" b="0" strike="noStrike" kern="1200" dirty="0" smtClean="0">
                <a:solidFill>
                  <a:srgbClr val="000000"/>
                </a:solidFill>
                <a:effectLst/>
                <a:latin typeface="Helvetica"/>
                <a:ea typeface="ＭＳ Ｐゴシック" pitchFamily="-108" charset="-128"/>
                <a:cs typeface="Helvetica"/>
              </a:rPr>
              <a:t>as an evolutionary ideal environment as in a calendar rendering of a beautiful landscape</a:t>
            </a:r>
            <a:endParaRPr lang="en-US"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“Delight in imitation and representation in any medium, including words, may involve the combined impact of all three pleasures” </a:t>
            </a:r>
            <a:r>
              <a:rPr lang="en-US" sz="1200" kern="1200" dirty="0" smtClean="0">
                <a:solidFill>
                  <a:srgbClr val="000000"/>
                </a:solidFill>
                <a:effectLst/>
                <a:latin typeface="Helvetica"/>
                <a:ea typeface="ＭＳ Ｐゴシック" pitchFamily="-108" charset="-128"/>
                <a:cs typeface="Helvetica"/>
              </a:rPr>
              <a:t>p. 55</a:t>
            </a:r>
          </a:p>
          <a:p>
            <a:endParaRPr lang="en-US"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Both art and design</a:t>
            </a:r>
            <a:endParaRPr lang="en-AU" sz="1200" kern="1200" dirty="0" smtClean="0">
              <a:solidFill>
                <a:srgbClr val="000000"/>
              </a:solidFill>
              <a:effectLst/>
              <a:latin typeface="Helvetica"/>
              <a:ea typeface="ＭＳ Ｐゴシック" pitchFamily="-108" charset="-128"/>
              <a:cs typeface="Helvetica"/>
            </a:endParaRPr>
          </a:p>
          <a:p>
            <a:endParaRPr lang="en-US" sz="1400" kern="1200" dirty="0" smtClean="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19</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sz="1200" b="1" dirty="0" smtClean="0">
                <a:solidFill>
                  <a:srgbClr val="000000"/>
                </a:solidFill>
                <a:latin typeface="Helvetica"/>
                <a:cs typeface="Helvetica"/>
              </a:rPr>
              <a:t>“Not only is art everywhere, it would seem we have always had art”</a:t>
            </a:r>
            <a:r>
              <a:rPr lang="en-AU" sz="1200" dirty="0" smtClean="0">
                <a:solidFill>
                  <a:srgbClr val="000000"/>
                </a:solidFill>
                <a:latin typeface="Helvetica"/>
                <a:cs typeface="Helvetica"/>
              </a:rPr>
              <a:t> </a:t>
            </a:r>
            <a:r>
              <a:rPr lang="en-AU" sz="1200" i="0" dirty="0" smtClean="0">
                <a:solidFill>
                  <a:srgbClr val="000000"/>
                </a:solidFill>
                <a:latin typeface="Helvetica"/>
                <a:cs typeface="Helvetica"/>
              </a:rPr>
              <a:t>(</a:t>
            </a:r>
            <a:r>
              <a:rPr lang="en-US" sz="1200" i="0" dirty="0" err="1" smtClean="0">
                <a:solidFill>
                  <a:srgbClr val="000000"/>
                </a:solidFill>
                <a:latin typeface="Helvetica"/>
                <a:cs typeface="Helvetica"/>
              </a:rPr>
              <a:t>Chatterjee</a:t>
            </a:r>
            <a:r>
              <a:rPr lang="en-US" sz="1200" i="0" dirty="0" smtClean="0">
                <a:solidFill>
                  <a:srgbClr val="000000"/>
                </a:solidFill>
                <a:latin typeface="Helvetica"/>
                <a:cs typeface="Helvetica"/>
              </a:rPr>
              <a:t>, </a:t>
            </a:r>
            <a:r>
              <a:rPr lang="en-AU" sz="1200" i="0" dirty="0" smtClean="0">
                <a:solidFill>
                  <a:srgbClr val="000000"/>
                </a:solidFill>
                <a:latin typeface="Helvetica"/>
                <a:cs typeface="Helvetica"/>
              </a:rPr>
              <a:t>2014, p. 123)</a:t>
            </a:r>
          </a:p>
          <a:p>
            <a:endParaRPr lang="en-AU" sz="1200" i="0" dirty="0" smtClean="0">
              <a:solidFill>
                <a:srgbClr val="000000"/>
              </a:solidFill>
              <a:latin typeface="Helvetica"/>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kern="1200" dirty="0" smtClean="0">
                <a:solidFill>
                  <a:srgbClr val="000000"/>
                </a:solidFill>
                <a:effectLst/>
                <a:latin typeface="Helvetica"/>
                <a:ea typeface="ＭＳ Ｐゴシック" pitchFamily="-108" charset="-128"/>
                <a:cs typeface="Helvetica"/>
              </a:rPr>
              <a:t>In every culture some form of pattern-making activity that we term “art” is found.</a:t>
            </a:r>
            <a:r>
              <a:rPr lang="en-AU" sz="1200" kern="1200" baseline="0" dirty="0" smtClean="0">
                <a:solidFill>
                  <a:srgbClr val="000000"/>
                </a:solidFill>
                <a:effectLst/>
                <a:latin typeface="Helvetica"/>
                <a:ea typeface="ＭＳ Ｐゴシック" pitchFamily="-108" charset="-128"/>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b="1" strike="noStrike" kern="1200" dirty="0" smtClean="0">
                <a:solidFill>
                  <a:srgbClr val="000000"/>
                </a:solidFill>
                <a:effectLst/>
                <a:latin typeface="Helvetica"/>
                <a:ea typeface="ＭＳ Ｐゴシック" pitchFamily="-108" charset="-128"/>
                <a:cs typeface="Helvetica"/>
              </a:rPr>
              <a:t>In </a:t>
            </a:r>
            <a:r>
              <a:rPr lang="en-AU" sz="1200" b="1" kern="1200" dirty="0" smtClean="0">
                <a:solidFill>
                  <a:srgbClr val="000000"/>
                </a:solidFill>
                <a:effectLst/>
                <a:latin typeface="Helvetica"/>
                <a:ea typeface="ＭＳ Ｐゴシック" pitchFamily="-108" charset="-128"/>
                <a:cs typeface="Helvetica"/>
              </a:rPr>
              <a:t>this paper </a:t>
            </a:r>
            <a:r>
              <a:rPr lang="en-AU" sz="1200" b="0" kern="1200" dirty="0" smtClean="0">
                <a:solidFill>
                  <a:srgbClr val="000000"/>
                </a:solidFill>
                <a:effectLst/>
                <a:latin typeface="Helvetica"/>
                <a:ea typeface="ＭＳ Ｐゴシック" pitchFamily="-108" charset="-128"/>
                <a:cs typeface="Helvetica"/>
              </a:rPr>
              <a:t>I am going to look specifically at </a:t>
            </a:r>
            <a:r>
              <a:rPr lang="en-AU" sz="1200" b="1" kern="1200" dirty="0" smtClean="0">
                <a:solidFill>
                  <a:srgbClr val="000000"/>
                </a:solidFill>
                <a:effectLst/>
                <a:latin typeface="Helvetica"/>
                <a:ea typeface="ＭＳ Ｐゴシック" pitchFamily="-108" charset="-128"/>
                <a:cs typeface="Helvetica"/>
              </a:rPr>
              <a:t>visual art and design, </a:t>
            </a:r>
            <a:r>
              <a:rPr lang="en-AU" sz="1200" b="0" kern="1200" dirty="0" smtClean="0">
                <a:solidFill>
                  <a:srgbClr val="000000"/>
                </a:solidFill>
                <a:effectLst/>
                <a:latin typeface="Helvetica"/>
                <a:ea typeface="ＭＳ Ｐゴシック" pitchFamily="-108" charset="-128"/>
                <a:cs typeface="Helvetica"/>
              </a:rPr>
              <a:t>particularly in terms</a:t>
            </a:r>
            <a:r>
              <a:rPr lang="en-AU" sz="1200" b="1" kern="1200" dirty="0" smtClean="0">
                <a:solidFill>
                  <a:srgbClr val="000000"/>
                </a:solidFill>
                <a:effectLst/>
                <a:latin typeface="Helvetica"/>
                <a:ea typeface="ＭＳ Ｐゴシック" pitchFamily="-108" charset="-128"/>
                <a:cs typeface="Helvetica"/>
              </a:rPr>
              <a:t> of current evolutionary theories</a:t>
            </a:r>
            <a:r>
              <a:rPr lang="en-AU" sz="1200" kern="1200" dirty="0" smtClean="0">
                <a:solidFill>
                  <a:srgbClr val="000000"/>
                </a:solidFill>
                <a:effectLst/>
                <a:latin typeface="Helvetica"/>
                <a:ea typeface="ＭＳ Ｐゴシック" pitchFamily="-108" charset="-128"/>
                <a:cs typeface="Helvetica"/>
              </a:rPr>
              <a:t> that address </a:t>
            </a:r>
            <a:r>
              <a:rPr lang="en-AU" sz="1200" b="1" kern="1200" dirty="0" smtClean="0">
                <a:solidFill>
                  <a:srgbClr val="000000"/>
                </a:solidFill>
                <a:effectLst/>
                <a:latin typeface="Helvetica"/>
                <a:ea typeface="ＭＳ Ｐゴシック" pitchFamily="-108" charset="-128"/>
                <a:cs typeface="Helvetica"/>
              </a:rPr>
              <a:t>why we universally take great pleasure in art</a:t>
            </a:r>
            <a:r>
              <a:rPr lang="en-AU" sz="1200" b="0" kern="1200" dirty="0" smtClean="0">
                <a:solidFill>
                  <a:srgbClr val="000000"/>
                </a:solidFill>
                <a:effectLst/>
                <a:latin typeface="Helvetica"/>
                <a:ea typeface="ＭＳ Ｐゴシック" pitchFamily="-108" charset="-128"/>
                <a:cs typeface="Helvetica"/>
              </a:rPr>
              <a:t>, when ostensibly it fulfils </a:t>
            </a:r>
            <a:r>
              <a:rPr lang="en-AU" sz="1200" b="1" kern="1200" dirty="0" smtClean="0">
                <a:solidFill>
                  <a:srgbClr val="000000"/>
                </a:solidFill>
                <a:effectLst/>
                <a:latin typeface="Helvetica"/>
                <a:ea typeface="ＭＳ Ｐゴシック" pitchFamily="-108" charset="-128"/>
                <a:cs typeface="Helvetica"/>
              </a:rPr>
              <a:t>no useful purpose</a:t>
            </a:r>
            <a:r>
              <a:rPr lang="en-AU" sz="1200" kern="1200" dirty="0" smtClean="0">
                <a:solidFill>
                  <a:srgbClr val="000000"/>
                </a:solidFill>
                <a:effectLst/>
                <a:latin typeface="Helvetica"/>
                <a:ea typeface="ＭＳ Ｐゴシック" pitchFamily="-108" charset="-128"/>
                <a:cs typeface="Helvetica"/>
              </a:rPr>
              <a:t>. How did it help us survive as a species when it does not physically contribute to our on-going survival in the direct way that sex, and finding food did?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kern="1200" dirty="0" smtClean="0">
              <a:solidFill>
                <a:srgbClr val="000000"/>
              </a:solidFill>
              <a:effectLst/>
              <a:latin typeface="Helvetica"/>
              <a:ea typeface="ＭＳ Ｐゴシック" pitchFamily="-108" charset="-128"/>
              <a:cs typeface="Helvetica"/>
            </a:endParaRPr>
          </a:p>
          <a:p>
            <a:r>
              <a:rPr lang="en-AU" sz="1200" kern="1200" dirty="0" smtClean="0">
                <a:solidFill>
                  <a:srgbClr val="000000"/>
                </a:solidFill>
                <a:effectLst/>
                <a:latin typeface="Helvetica"/>
                <a:ea typeface="ＭＳ Ｐゴシック" pitchFamily="-108" charset="-128"/>
                <a:cs typeface="Helvetica"/>
              </a:rPr>
              <a:t>Brian Boyd suggests:</a:t>
            </a:r>
            <a:r>
              <a:rPr lang="en-US" sz="1200" i="0" kern="1200" baseline="0" dirty="0" smtClean="0">
                <a:solidFill>
                  <a:srgbClr val="000000"/>
                </a:solidFill>
                <a:effectLst/>
                <a:latin typeface="Helvetica"/>
                <a:ea typeface="ＭＳ Ｐゴシック" pitchFamily="-108" charset="-128"/>
                <a:cs typeface="Helvetica"/>
              </a:rPr>
              <a:t> </a:t>
            </a:r>
            <a:r>
              <a:rPr lang="en-US" sz="1200" i="0" dirty="0" smtClean="0">
                <a:solidFill>
                  <a:srgbClr val="000000"/>
                </a:solidFill>
                <a:latin typeface="Helvetica"/>
                <a:cs typeface="Helvetica"/>
              </a:rPr>
              <a:t>“Evolutionary theories of art consider art in the light of the first fully scientific attempt to understand human nature. They can ask why art exists at all, […] why it is so prevalent in human behavior.”</a:t>
            </a:r>
            <a:r>
              <a:rPr lang="en-US" sz="1200" i="0" baseline="0" dirty="0" smtClean="0">
                <a:solidFill>
                  <a:srgbClr val="000000"/>
                </a:solidFill>
                <a:latin typeface="Helvetica"/>
                <a:cs typeface="Helvetica"/>
              </a:rPr>
              <a:t> </a:t>
            </a:r>
            <a:r>
              <a:rPr lang="en-US" sz="1200" i="0" dirty="0" smtClean="0">
                <a:solidFill>
                  <a:srgbClr val="000000"/>
                </a:solidFill>
                <a:latin typeface="Helvetica"/>
                <a:cs typeface="Helvetica"/>
              </a:rPr>
              <a:t>(Boyd 2005, p. 149</a:t>
            </a:r>
            <a:r>
              <a:rPr lang="en-AU" sz="1200" i="0" dirty="0" smtClean="0">
                <a:solidFill>
                  <a:srgbClr val="000000"/>
                </a:solidFill>
                <a:latin typeface="Helvetica"/>
                <a:cs typeface="Helvetica"/>
              </a:rPr>
              <a:t>)</a:t>
            </a:r>
          </a:p>
          <a:p>
            <a:endParaRPr lang="en-AU" sz="1400" kern="1200" dirty="0" smtClean="0">
              <a:solidFill>
                <a:schemeClr val="tx1"/>
              </a:solidFill>
              <a:effectLst/>
              <a:latin typeface="Helvetica"/>
              <a:ea typeface="ＭＳ Ｐゴシック" pitchFamily="-108" charset="-128"/>
              <a:cs typeface="Helvetica"/>
            </a:endParaRPr>
          </a:p>
          <a:p>
            <a:endParaRPr lang="en-AU" sz="1400" kern="1200" dirty="0" smtClean="0">
              <a:solidFill>
                <a:schemeClr val="tx1"/>
              </a:solidFill>
              <a:effectLst/>
              <a:latin typeface="Helvetica"/>
              <a:ea typeface="ＭＳ Ｐゴシック" pitchFamily="-108" charset="-128"/>
              <a:cs typeface="Helvetica"/>
            </a:endParaRPr>
          </a:p>
          <a:p>
            <a:r>
              <a:rPr lang="en-AU" sz="1400" kern="1200" dirty="0" smtClean="0">
                <a:solidFill>
                  <a:schemeClr val="tx1"/>
                </a:solidFill>
                <a:effectLst/>
                <a:latin typeface="Helvetica"/>
                <a:ea typeface="ＭＳ Ｐゴシック" pitchFamily="-108" charset="-128"/>
                <a:cs typeface="Helvetica"/>
              </a:rPr>
              <a:t> </a:t>
            </a:r>
            <a:endParaRPr lang="en-AU" sz="1400" kern="1200" dirty="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2</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00"/>
                </a:solidFill>
                <a:effectLst/>
                <a:latin typeface="Helvetica"/>
                <a:ea typeface="ＭＳ Ｐゴシック" pitchFamily="-108" charset="-128"/>
                <a:cs typeface="Helvetica"/>
              </a:rPr>
              <a:t>Twelve Cluster Criteria: an evolutionary approach to “what is art?” </a:t>
            </a:r>
            <a:endParaRPr lang="en-AU" sz="1200" b="0" kern="1200" dirty="0" smtClean="0">
              <a:solidFill>
                <a:srgbClr val="000000"/>
              </a:solidFill>
              <a:effectLst/>
              <a:latin typeface="Helvetica"/>
              <a:ea typeface="ＭＳ Ｐゴシック" pitchFamily="-108" charset="-128"/>
              <a:cs typeface="Helvetica"/>
            </a:endParaRPr>
          </a:p>
          <a:p>
            <a:endParaRPr lang="en-US" sz="1200" kern="1200" dirty="0" smtClean="0">
              <a:solidFill>
                <a:srgbClr val="000000"/>
              </a:solidFill>
              <a:effectLst/>
              <a:latin typeface="Helvetica"/>
              <a:ea typeface="ＭＳ Ｐゴシック" pitchFamily="-108" charset="-128"/>
              <a:cs typeface="Helvetica"/>
            </a:endParaRPr>
          </a:p>
          <a:p>
            <a:r>
              <a:rPr lang="en-US" sz="1200" b="1" kern="1200" dirty="0" smtClean="0">
                <a:solidFill>
                  <a:srgbClr val="000000"/>
                </a:solidFill>
                <a:effectLst/>
                <a:latin typeface="Helvetica"/>
                <a:ea typeface="ＭＳ Ｐゴシック" pitchFamily="-108" charset="-128"/>
                <a:cs typeface="Helvetica"/>
              </a:rPr>
              <a:t>7. Special focus</a:t>
            </a:r>
            <a:r>
              <a:rPr lang="en-US" sz="1200" kern="1200" dirty="0" smtClean="0">
                <a:solidFill>
                  <a:srgbClr val="000000"/>
                </a:solidFill>
                <a:effectLst/>
                <a:latin typeface="Helvetica"/>
                <a:ea typeface="ＭＳ Ｐゴシック" pitchFamily="-108" charset="-128"/>
                <a:cs typeface="Helvetica"/>
              </a:rPr>
              <a:t>. </a:t>
            </a:r>
            <a:r>
              <a:rPr lang="en-US" sz="1200" b="1" kern="1200" dirty="0" smtClean="0">
                <a:solidFill>
                  <a:srgbClr val="000000"/>
                </a:solidFill>
                <a:effectLst/>
                <a:latin typeface="Helvetica"/>
                <a:ea typeface="ＭＳ Ｐゴシック" pitchFamily="-108" charset="-128"/>
                <a:cs typeface="Helvetica"/>
              </a:rPr>
              <a:t>“Works of art and artistic performances tend to be bracketed off from ordinary life, made a separate and dramatic focus of experience</a:t>
            </a:r>
            <a:r>
              <a:rPr lang="en-US" sz="1200" kern="1200" dirty="0" smtClean="0">
                <a:solidFill>
                  <a:srgbClr val="000000"/>
                </a:solidFill>
                <a:effectLst/>
                <a:latin typeface="Helvetica"/>
                <a:ea typeface="ＭＳ Ｐゴシック" pitchFamily="-108" charset="-128"/>
                <a:cs typeface="Helvetica"/>
              </a:rPr>
              <a:t>. In every know culture, art involves what art theorist Ellen </a:t>
            </a:r>
            <a:r>
              <a:rPr lang="en-US" sz="1200" kern="1200" dirty="0" err="1" smtClean="0">
                <a:solidFill>
                  <a:srgbClr val="000000"/>
                </a:solidFill>
                <a:effectLst/>
                <a:latin typeface="Helvetica"/>
                <a:ea typeface="ＭＳ Ｐゴシック" pitchFamily="-108" charset="-128"/>
                <a:cs typeface="Helvetica"/>
              </a:rPr>
              <a:t>Dissanayake</a:t>
            </a:r>
            <a:r>
              <a:rPr lang="en-US" sz="1200" kern="1200" dirty="0" smtClean="0">
                <a:solidFill>
                  <a:srgbClr val="000000"/>
                </a:solidFill>
                <a:effectLst/>
                <a:latin typeface="Helvetica"/>
                <a:ea typeface="ＭＳ Ｐゴシック" pitchFamily="-108" charset="-128"/>
                <a:cs typeface="Helvetica"/>
              </a:rPr>
              <a:t> calls </a:t>
            </a:r>
            <a:r>
              <a:rPr lang="en-US" sz="1200" b="1" kern="1200" dirty="0" smtClean="0">
                <a:solidFill>
                  <a:srgbClr val="000000"/>
                </a:solidFill>
                <a:effectLst/>
                <a:latin typeface="Helvetica"/>
                <a:ea typeface="ＭＳ Ｐゴシック" pitchFamily="-108" charset="-128"/>
                <a:cs typeface="Helvetica"/>
              </a:rPr>
              <a:t>‘making special’ </a:t>
            </a:r>
            <a:r>
              <a:rPr lang="en-US" sz="1200" kern="1200" dirty="0" smtClean="0">
                <a:solidFill>
                  <a:srgbClr val="000000"/>
                </a:solidFill>
                <a:effectLst/>
                <a:latin typeface="Helvetica"/>
                <a:ea typeface="ＭＳ Ｐゴシック" pitchFamily="-108" charset="-128"/>
                <a:cs typeface="Helvetica"/>
              </a:rPr>
              <a:t>” p. 55</a:t>
            </a:r>
          </a:p>
          <a:p>
            <a:endParaRPr lang="en-US"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More true of art than design</a:t>
            </a:r>
            <a:endParaRPr lang="en-AU" sz="12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20</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strike="noStrike" kern="1200" dirty="0" smtClean="0">
                <a:solidFill>
                  <a:srgbClr val="000000"/>
                </a:solidFill>
                <a:effectLst/>
                <a:latin typeface="Helvetica"/>
                <a:ea typeface="ＭＳ Ｐゴシック" pitchFamily="-108" charset="-128"/>
                <a:cs typeface="Helvetica"/>
              </a:rPr>
              <a:t>Twelve Cluster Criteria: an evolutionary approach to “what is art?” </a:t>
            </a:r>
            <a:endParaRPr lang="en-AU" sz="1200" strike="noStrike" kern="1200" dirty="0" smtClean="0">
              <a:solidFill>
                <a:srgbClr val="000000"/>
              </a:solidFill>
              <a:effectLst/>
              <a:latin typeface="Helvetica"/>
              <a:ea typeface="ＭＳ Ｐゴシック" pitchFamily="-108" charset="-128"/>
              <a:cs typeface="Helvetica"/>
            </a:endParaRPr>
          </a:p>
          <a:p>
            <a:endParaRPr lang="en-US" sz="1200" kern="1200" dirty="0" smtClean="0">
              <a:solidFill>
                <a:srgbClr val="000000"/>
              </a:solidFill>
              <a:effectLst/>
              <a:latin typeface="Helvetica"/>
              <a:ea typeface="ＭＳ Ｐゴシック" pitchFamily="-108" charset="-128"/>
              <a:cs typeface="Helvetica"/>
            </a:endParaRPr>
          </a:p>
          <a:p>
            <a:r>
              <a:rPr lang="en-US" sz="1200" b="1" kern="1200" dirty="0" smtClean="0">
                <a:solidFill>
                  <a:srgbClr val="000000"/>
                </a:solidFill>
                <a:effectLst/>
                <a:latin typeface="Helvetica"/>
                <a:ea typeface="ＭＳ Ｐゴシック" pitchFamily="-108" charset="-128"/>
                <a:cs typeface="Helvetica"/>
              </a:rPr>
              <a:t>8. Expressive Individuality.  </a:t>
            </a:r>
            <a:r>
              <a:rPr lang="en-US" sz="1200" kern="1200" dirty="0" smtClean="0">
                <a:solidFill>
                  <a:srgbClr val="000000"/>
                </a:solidFill>
                <a:effectLst/>
                <a:latin typeface="Helvetica"/>
                <a:ea typeface="ＭＳ Ｐゴシック" pitchFamily="-108" charset="-128"/>
                <a:cs typeface="Helvetica"/>
              </a:rPr>
              <a:t>“</a:t>
            </a:r>
            <a:r>
              <a:rPr lang="en-US" sz="1200" b="1" kern="1200" dirty="0" smtClean="0">
                <a:solidFill>
                  <a:srgbClr val="000000"/>
                </a:solidFill>
                <a:effectLst/>
                <a:latin typeface="Helvetica"/>
                <a:ea typeface="ＭＳ Ｐゴシック" pitchFamily="-108" charset="-128"/>
                <a:cs typeface="Helvetica"/>
              </a:rPr>
              <a:t>the potential to express individuality is generally latent in art practices, </a:t>
            </a:r>
            <a:r>
              <a:rPr lang="en-US" sz="1200" kern="1200" dirty="0" smtClean="0">
                <a:solidFill>
                  <a:srgbClr val="000000"/>
                </a:solidFill>
                <a:effectLst/>
                <a:latin typeface="Helvetica"/>
                <a:ea typeface="ＭＳ Ｐゴシック" pitchFamily="-108" charset="-128"/>
                <a:cs typeface="Helvetica"/>
              </a:rPr>
              <a:t>whether or not it is fully achieved”</a:t>
            </a:r>
          </a:p>
          <a:p>
            <a:endParaRPr lang="en-US"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Individual expression and “authorship” </a:t>
            </a:r>
            <a:r>
              <a:rPr lang="en-US" sz="1200" kern="1200" baseline="0" dirty="0" smtClean="0">
                <a:solidFill>
                  <a:srgbClr val="000000"/>
                </a:solidFill>
                <a:effectLst/>
                <a:latin typeface="Helvetica"/>
                <a:ea typeface="ＭＳ Ｐゴシック" pitchFamily="-108" charset="-128"/>
                <a:cs typeface="Helvetica"/>
              </a:rPr>
              <a:t> is not found in design as much as in art.</a:t>
            </a:r>
            <a:endParaRPr lang="en-AU" sz="12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21</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00"/>
                </a:solidFill>
                <a:effectLst/>
                <a:latin typeface="Helvetica"/>
                <a:ea typeface="ＭＳ Ｐゴシック" pitchFamily="-108" charset="-128"/>
                <a:cs typeface="Helvetica"/>
              </a:rPr>
              <a:t>Twelve Cluster Criteria: an evolutionary approach to “what is art?” </a:t>
            </a:r>
            <a:endParaRPr lang="en-AU" sz="1200" kern="1200" dirty="0" smtClean="0">
              <a:solidFill>
                <a:srgbClr val="000000"/>
              </a:solidFill>
              <a:effectLst/>
              <a:latin typeface="Helvetica"/>
              <a:ea typeface="ＭＳ Ｐゴシック" pitchFamily="-108" charset="-128"/>
              <a:cs typeface="Helvetica"/>
            </a:endParaRPr>
          </a:p>
          <a:p>
            <a:endParaRPr lang="en-US" sz="1200" b="1" kern="1200" dirty="0" smtClean="0">
              <a:solidFill>
                <a:srgbClr val="000000"/>
              </a:solidFill>
              <a:effectLst/>
              <a:latin typeface="Helvetica"/>
              <a:ea typeface="ＭＳ Ｐゴシック" pitchFamily="-108" charset="-128"/>
              <a:cs typeface="Helvetica"/>
            </a:endParaRPr>
          </a:p>
          <a:p>
            <a:r>
              <a:rPr lang="en-US" sz="1200" b="1" kern="1200" dirty="0" smtClean="0">
                <a:solidFill>
                  <a:srgbClr val="000000"/>
                </a:solidFill>
                <a:effectLst/>
                <a:latin typeface="Helvetica"/>
                <a:ea typeface="ＭＳ Ｐゴシック" pitchFamily="-108" charset="-128"/>
                <a:cs typeface="Helvetica"/>
              </a:rPr>
              <a:t>9. Emotional saturation</a:t>
            </a:r>
            <a:r>
              <a:rPr lang="en-US" sz="1200" b="0" kern="1200" dirty="0" smtClean="0">
                <a:solidFill>
                  <a:srgbClr val="000000"/>
                </a:solidFill>
                <a:effectLst/>
                <a:latin typeface="Helvetica"/>
                <a:ea typeface="ＭＳ Ｐゴシック" pitchFamily="-108" charset="-128"/>
                <a:cs typeface="Helvetica"/>
              </a:rPr>
              <a:t>. “In varying degrees, the experience of works of art is shot through with emotion” </a:t>
            </a:r>
            <a:r>
              <a:rPr lang="en-US" sz="1200" kern="1200" dirty="0" smtClean="0">
                <a:solidFill>
                  <a:srgbClr val="000000"/>
                </a:solidFill>
                <a:effectLst/>
                <a:latin typeface="Helvetica"/>
                <a:ea typeface="ＭＳ Ｐゴシック" pitchFamily="-108" charset="-128"/>
                <a:cs typeface="Helvetica"/>
              </a:rPr>
              <a:t>and individual artists give a particular tone or emotional </a:t>
            </a:r>
            <a:r>
              <a:rPr lang="en-US" sz="1200" kern="1200" dirty="0" err="1" smtClean="0">
                <a:solidFill>
                  <a:srgbClr val="000000"/>
                </a:solidFill>
                <a:effectLst/>
                <a:latin typeface="Helvetica"/>
                <a:ea typeface="ＭＳ Ｐゴシック" pitchFamily="-108" charset="-128"/>
                <a:cs typeface="Helvetica"/>
              </a:rPr>
              <a:t>colour</a:t>
            </a:r>
            <a:r>
              <a:rPr lang="en-US" sz="1200" kern="1200" dirty="0" smtClean="0">
                <a:solidFill>
                  <a:srgbClr val="000000"/>
                </a:solidFill>
                <a:effectLst/>
                <a:latin typeface="Helvetica"/>
                <a:ea typeface="ＭＳ Ｐゴシック" pitchFamily="-108" charset="-128"/>
                <a:cs typeface="Helvetica"/>
              </a:rPr>
              <a:t> to their works p. 56</a:t>
            </a:r>
          </a:p>
          <a:p>
            <a:endParaRPr lang="en-US" sz="1200" kern="1200" dirty="0" smtClean="0">
              <a:solidFill>
                <a:srgbClr val="000000"/>
              </a:solidFill>
              <a:effectLst/>
              <a:latin typeface="Helvetica"/>
              <a:ea typeface="ＭＳ Ｐゴシック" pitchFamily="-108" charset="-128"/>
              <a:cs typeface="Helvetica"/>
            </a:endParaRPr>
          </a:p>
          <a:p>
            <a:r>
              <a:rPr lang="en-US" sz="1200" kern="1200" dirty="0" smtClean="0">
                <a:solidFill>
                  <a:srgbClr val="000000"/>
                </a:solidFill>
                <a:effectLst/>
                <a:latin typeface="Helvetica"/>
                <a:ea typeface="ＭＳ Ｐゴシック" pitchFamily="-108" charset="-128"/>
                <a:cs typeface="Helvetica"/>
              </a:rPr>
              <a:t>Again true of Art whereas</a:t>
            </a:r>
            <a:r>
              <a:rPr lang="en-US" sz="1200" kern="1200" baseline="0" dirty="0" smtClean="0">
                <a:solidFill>
                  <a:srgbClr val="000000"/>
                </a:solidFill>
                <a:effectLst/>
                <a:latin typeface="Helvetica"/>
                <a:ea typeface="ＭＳ Ｐゴシック" pitchFamily="-108" charset="-128"/>
                <a:cs typeface="Helvetica"/>
              </a:rPr>
              <a:t> </a:t>
            </a:r>
            <a:r>
              <a:rPr lang="en-US" sz="1200" kern="1200" dirty="0" smtClean="0">
                <a:solidFill>
                  <a:srgbClr val="000000"/>
                </a:solidFill>
                <a:effectLst/>
                <a:latin typeface="Helvetica"/>
                <a:ea typeface="ＭＳ Ｐゴシック" pitchFamily="-108" charset="-128"/>
                <a:cs typeface="Helvetica"/>
              </a:rPr>
              <a:t>design is more functional</a:t>
            </a:r>
            <a:endParaRPr lang="en-AU" sz="1200" kern="1200" dirty="0" smtClean="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22</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US" sz="1200" b="1"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10. Intellectual challenge</a:t>
            </a:r>
            <a:endParaRPr lang="en-AU" sz="1200" b="1"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“Works of art tend to be designed to utilize the combined variety of human perceptual and intellectual capacities to the full extent; </a:t>
            </a:r>
            <a:r>
              <a:rPr lang="en-US" sz="1200" kern="1200" dirty="0" smtClean="0">
                <a:solidFill>
                  <a:schemeClr val="tx1"/>
                </a:solidFill>
                <a:effectLst/>
                <a:latin typeface="Helvetica"/>
                <a:ea typeface="ＭＳ Ｐゴシック" pitchFamily="-108" charset="-128"/>
                <a:cs typeface="Helvetica"/>
              </a:rPr>
              <a:t>indeed the best works stretch them beyond ordinary limits. </a:t>
            </a:r>
            <a:r>
              <a:rPr lang="en-US" sz="1200" b="1" kern="1200" dirty="0" smtClean="0">
                <a:solidFill>
                  <a:schemeClr val="tx1"/>
                </a:solidFill>
                <a:effectLst/>
                <a:latin typeface="Helvetica"/>
                <a:ea typeface="ＭＳ Ｐゴシック" pitchFamily="-108" charset="-128"/>
                <a:cs typeface="Helvetica"/>
              </a:rPr>
              <a:t>The full exercise of mental capacities is in itself a source of aesthetic pleasure.” </a:t>
            </a:r>
            <a:r>
              <a:rPr lang="en-US" sz="1200" kern="1200" dirty="0" smtClean="0">
                <a:solidFill>
                  <a:schemeClr val="tx1"/>
                </a:solidFill>
                <a:effectLst/>
                <a:latin typeface="Helvetica"/>
                <a:ea typeface="ＭＳ Ｐゴシック" pitchFamily="-108" charset="-128"/>
                <a:cs typeface="Helvetica"/>
              </a:rPr>
              <a:t>e.g.  </a:t>
            </a:r>
            <a:r>
              <a:rPr lang="en-US" sz="1200" kern="1200" dirty="0" err="1" smtClean="0">
                <a:solidFill>
                  <a:schemeClr val="tx1"/>
                </a:solidFill>
                <a:effectLst/>
                <a:latin typeface="Helvetica"/>
                <a:ea typeface="ＭＳ Ｐゴシック" pitchFamily="-108" charset="-128"/>
                <a:cs typeface="Helvetica"/>
              </a:rPr>
              <a:t>Duchamps</a:t>
            </a:r>
            <a:r>
              <a:rPr lang="en-US" sz="1200" kern="1200" dirty="0" smtClean="0">
                <a:solidFill>
                  <a:schemeClr val="tx1"/>
                </a:solidFill>
                <a:effectLst/>
                <a:latin typeface="Helvetica"/>
                <a:ea typeface="ＭＳ Ｐゴシック" pitchFamily="-108" charset="-128"/>
                <a:cs typeface="Helvetica"/>
              </a:rPr>
              <a:t> </a:t>
            </a:r>
            <a:r>
              <a:rPr lang="en-US" sz="1200" kern="1200" dirty="0" err="1" smtClean="0">
                <a:solidFill>
                  <a:schemeClr val="tx1"/>
                </a:solidFill>
                <a:effectLst/>
                <a:latin typeface="Helvetica"/>
                <a:ea typeface="ＭＳ Ｐゴシック" pitchFamily="-108" charset="-128"/>
                <a:cs typeface="Helvetica"/>
              </a:rPr>
              <a:t>readymades</a:t>
            </a:r>
            <a:r>
              <a:rPr lang="en-US" sz="1200" kern="1200" dirty="0" smtClean="0">
                <a:solidFill>
                  <a:schemeClr val="tx1"/>
                </a:solidFill>
                <a:effectLst/>
                <a:latin typeface="Helvetica"/>
                <a:ea typeface="ＭＳ Ｐゴシック" pitchFamily="-108" charset="-128"/>
                <a:cs typeface="Helvetica"/>
              </a:rPr>
              <a:t>.</a:t>
            </a:r>
          </a:p>
          <a:p>
            <a:endParaRPr lang="en-US" sz="1200" kern="1200" dirty="0" smtClean="0">
              <a:solidFill>
                <a:schemeClr val="tx1"/>
              </a:solidFill>
              <a:effectLst/>
              <a:latin typeface="Helvetica"/>
              <a:ea typeface="ＭＳ Ｐゴシック" pitchFamily="-108" charset="-128"/>
              <a:cs typeface="Helvetica"/>
            </a:endParaRPr>
          </a:p>
          <a:p>
            <a:r>
              <a:rPr lang="en-US" sz="1200" kern="1200" dirty="0" smtClean="0">
                <a:solidFill>
                  <a:schemeClr val="tx1"/>
                </a:solidFill>
                <a:effectLst/>
                <a:latin typeface="Helvetica"/>
                <a:ea typeface="ＭＳ Ｐゴシック" pitchFamily="-108" charset="-128"/>
                <a:cs typeface="Helvetica"/>
              </a:rPr>
              <a:t>More than design</a:t>
            </a: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23</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US" sz="1200"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11. Art tradition and institutions </a:t>
            </a:r>
            <a:endParaRPr lang="en-AU" sz="1200" b="1"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Art objects in all cultures “are created and to a degree given significance by their place in the history and traditions of their art. </a:t>
            </a:r>
            <a:r>
              <a:rPr lang="en-US" sz="1200" kern="1200" dirty="0" smtClean="0">
                <a:solidFill>
                  <a:schemeClr val="tx1"/>
                </a:solidFill>
                <a:effectLst/>
                <a:latin typeface="Helvetica"/>
                <a:ea typeface="ＭＳ Ｐゴシック" pitchFamily="-108" charset="-128"/>
                <a:cs typeface="Helvetica"/>
              </a:rPr>
              <a:t>[…] [W]</a:t>
            </a:r>
            <a:r>
              <a:rPr lang="en-US" sz="1200" kern="1200" dirty="0" err="1" smtClean="0">
                <a:solidFill>
                  <a:schemeClr val="tx1"/>
                </a:solidFill>
                <a:effectLst/>
                <a:latin typeface="Helvetica"/>
                <a:ea typeface="ＭＳ Ｐゴシック" pitchFamily="-108" charset="-128"/>
                <a:cs typeface="Helvetica"/>
              </a:rPr>
              <a:t>orks</a:t>
            </a:r>
            <a:r>
              <a:rPr lang="en-US" sz="1200" kern="1200" dirty="0" smtClean="0">
                <a:solidFill>
                  <a:schemeClr val="tx1"/>
                </a:solidFill>
                <a:effectLst/>
                <a:latin typeface="Helvetica"/>
                <a:ea typeface="ＭＳ Ｐゴシック" pitchFamily="-108" charset="-128"/>
                <a:cs typeface="Helvetica"/>
              </a:rPr>
              <a:t> of art gain meaning by being produced in an art world, in what are essentially socially constructed art institutions” </a:t>
            </a:r>
          </a:p>
          <a:p>
            <a:endParaRPr lang="en-US" sz="1200" kern="1200" dirty="0" smtClean="0">
              <a:solidFill>
                <a:schemeClr val="tx1"/>
              </a:solidFill>
              <a:effectLst/>
              <a:latin typeface="Helvetica"/>
              <a:ea typeface="ＭＳ Ｐゴシック" pitchFamily="-108" charset="-128"/>
              <a:cs typeface="Helvetica"/>
            </a:endParaRPr>
          </a:p>
          <a:p>
            <a:r>
              <a:rPr lang="en-AU" sz="1200" kern="1200" dirty="0" smtClean="0">
                <a:solidFill>
                  <a:schemeClr val="tx1"/>
                </a:solidFill>
                <a:effectLst/>
                <a:latin typeface="Helvetica"/>
                <a:ea typeface="ＭＳ Ｐゴシック" pitchFamily="-108" charset="-128"/>
                <a:cs typeface="Helvetica"/>
              </a:rPr>
              <a:t>Design is not normally MADE for exhibition,</a:t>
            </a:r>
            <a:r>
              <a:rPr lang="en-AU" sz="1200" kern="1200" baseline="0" dirty="0" smtClean="0">
                <a:solidFill>
                  <a:schemeClr val="tx1"/>
                </a:solidFill>
                <a:effectLst/>
                <a:latin typeface="Helvetica"/>
                <a:ea typeface="ＭＳ Ｐゴシック" pitchFamily="-108" charset="-128"/>
                <a:cs typeface="Helvetica"/>
              </a:rPr>
              <a:t> as art tends to be, rather design is primarily or utilitarian uses</a:t>
            </a:r>
            <a:endParaRPr lang="en-AU" sz="1200" kern="1200" dirty="0" smtClean="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24</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Helvetica"/>
                <a:ea typeface="ＭＳ Ｐゴシック" pitchFamily="-108" charset="-128"/>
                <a:cs typeface="Helvetica"/>
              </a:rPr>
              <a:t>Twelve Cluster Criteria: an evolutionary approach to “what is art?” </a:t>
            </a:r>
            <a:endParaRPr lang="en-AU" sz="1200" kern="1200" dirty="0" smtClean="0">
              <a:solidFill>
                <a:schemeClr val="tx1"/>
              </a:solidFill>
              <a:effectLst/>
              <a:latin typeface="Helvetica"/>
              <a:ea typeface="ＭＳ Ｐゴシック" pitchFamily="-108" charset="-128"/>
              <a:cs typeface="Helvetica"/>
            </a:endParaRPr>
          </a:p>
          <a:p>
            <a:endParaRPr lang="en-US" sz="1200" b="1"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12. Imaginative experience</a:t>
            </a:r>
            <a:endParaRPr lang="en-AU" sz="1200" b="1" kern="1200" dirty="0" smtClean="0">
              <a:solidFill>
                <a:schemeClr val="tx1"/>
              </a:solidFill>
              <a:effectLst/>
              <a:latin typeface="Helvetica"/>
              <a:ea typeface="ＭＳ Ｐゴシック" pitchFamily="-108" charset="-128"/>
              <a:cs typeface="Helvetica"/>
            </a:endParaRPr>
          </a:p>
          <a:p>
            <a:r>
              <a:rPr lang="en-US" sz="1200" b="1" kern="1200" dirty="0" smtClean="0">
                <a:solidFill>
                  <a:schemeClr val="tx1"/>
                </a:solidFill>
                <a:effectLst/>
                <a:latin typeface="Helvetica"/>
                <a:ea typeface="ＭＳ Ｐゴシック" pitchFamily="-108" charset="-128"/>
                <a:cs typeface="Helvetica"/>
              </a:rPr>
              <a:t>Finally, and perhaps most important of all characteristics on the list, </a:t>
            </a:r>
            <a:r>
              <a:rPr lang="en-US" sz="1200" kern="1200" dirty="0" smtClean="0">
                <a:solidFill>
                  <a:schemeClr val="tx1"/>
                </a:solidFill>
                <a:effectLst/>
                <a:latin typeface="Helvetica"/>
                <a:ea typeface="ＭＳ Ｐゴシック" pitchFamily="-108" charset="-128"/>
                <a:cs typeface="Helvetica"/>
              </a:rPr>
              <a:t>objects of art provide an imaginative experience for both producers and audiences.” “Kant insisted </a:t>
            </a:r>
            <a:r>
              <a:rPr lang="en-US" sz="1200" b="1" kern="1200" dirty="0" smtClean="0">
                <a:solidFill>
                  <a:schemeClr val="tx1"/>
                </a:solidFill>
                <a:effectLst/>
                <a:latin typeface="Helvetica"/>
                <a:ea typeface="ＭＳ Ｐゴシック" pitchFamily="-108" charset="-128"/>
                <a:cs typeface="Helvetica"/>
              </a:rPr>
              <a:t>“that a work of art is a ‘presentation’ offered up to the imagination that appreciates it irrespective of the existence of a represented object</a:t>
            </a:r>
            <a:r>
              <a:rPr lang="en-US" sz="1200" kern="1200" dirty="0" smtClean="0">
                <a:solidFill>
                  <a:schemeClr val="tx1"/>
                </a:solidFill>
                <a:effectLst/>
                <a:latin typeface="Helvetica"/>
                <a:ea typeface="ＭＳ Ｐゴシック" pitchFamily="-108" charset="-128"/>
                <a:cs typeface="Helvetica"/>
              </a:rPr>
              <a:t>: for Kant </a:t>
            </a:r>
            <a:r>
              <a:rPr lang="en-US" sz="1200" b="1" kern="1200" dirty="0" smtClean="0">
                <a:solidFill>
                  <a:schemeClr val="tx1"/>
                </a:solidFill>
                <a:effectLst/>
                <a:latin typeface="Helvetica"/>
                <a:ea typeface="ＭＳ Ｐゴシック" pitchFamily="-108" charset="-128"/>
                <a:cs typeface="Helvetica"/>
              </a:rPr>
              <a:t>works of art are imaginative objects subject to disinterested contemplation</a:t>
            </a:r>
            <a:r>
              <a:rPr lang="en-US" sz="1200" kern="1200" dirty="0" smtClean="0">
                <a:solidFill>
                  <a:schemeClr val="tx1"/>
                </a:solidFill>
                <a:effectLst/>
                <a:latin typeface="Helvetica"/>
                <a:ea typeface="ＭＳ Ｐゴシック" pitchFamily="-108" charset="-128"/>
                <a:cs typeface="Helvetica"/>
              </a:rPr>
              <a:t>. </a:t>
            </a:r>
            <a:r>
              <a:rPr lang="en-US" sz="1200" b="1" kern="1200" dirty="0" smtClean="0">
                <a:solidFill>
                  <a:schemeClr val="tx1"/>
                </a:solidFill>
                <a:effectLst/>
                <a:latin typeface="Helvetica"/>
                <a:ea typeface="ＭＳ Ｐゴシック" pitchFamily="-108" charset="-128"/>
                <a:cs typeface="Helvetica"/>
              </a:rPr>
              <a:t>All art, in this way, happens in a make-believe world</a:t>
            </a:r>
            <a:r>
              <a:rPr lang="en-US" sz="1200" kern="1200" dirty="0" smtClean="0">
                <a:solidFill>
                  <a:schemeClr val="tx1"/>
                </a:solidFill>
                <a:effectLst/>
                <a:latin typeface="Helvetica"/>
                <a:ea typeface="ＭＳ Ｐゴシック" pitchFamily="-108" charset="-128"/>
                <a:cs typeface="Helvetica"/>
              </a:rPr>
              <a:t>.</a:t>
            </a:r>
          </a:p>
          <a:p>
            <a:r>
              <a:rPr lang="en-US" sz="1200" kern="1200" dirty="0" smtClean="0">
                <a:solidFill>
                  <a:schemeClr val="tx1"/>
                </a:solidFill>
                <a:effectLst/>
                <a:latin typeface="Helvetica"/>
                <a:ea typeface="ＭＳ Ｐゴシック" pitchFamily="-108" charset="-128"/>
                <a:cs typeface="Helvetica"/>
              </a:rPr>
              <a:t> </a:t>
            </a:r>
            <a:r>
              <a:rPr lang="en-US" sz="1200" b="1" kern="1200" dirty="0" smtClean="0">
                <a:solidFill>
                  <a:schemeClr val="tx1"/>
                </a:solidFill>
                <a:effectLst/>
                <a:latin typeface="Helvetica"/>
                <a:ea typeface="ＭＳ Ｐゴシック" pitchFamily="-108" charset="-128"/>
                <a:cs typeface="Helvetica"/>
              </a:rPr>
              <a:t>Artistic experience takes place in the theater of the imagination” decoupled from practical concerns and freed from “the constraints of logic and rational understanding” </a:t>
            </a:r>
            <a:endParaRPr lang="en-AU" sz="1200" b="1" kern="1200" dirty="0" smtClean="0">
              <a:solidFill>
                <a:schemeClr val="tx1"/>
              </a:solidFill>
              <a:effectLst/>
              <a:latin typeface="Helvetica"/>
              <a:ea typeface="ＭＳ Ｐゴシック" pitchFamily="-108" charset="-128"/>
              <a:cs typeface="Helvetica"/>
            </a:endParaRPr>
          </a:p>
          <a:p>
            <a:endParaRPr lang="en-US" sz="1200" dirty="0" smtClean="0">
              <a:latin typeface="Helvetica"/>
              <a:cs typeface="Helvetica"/>
            </a:endParaRPr>
          </a:p>
          <a:p>
            <a:r>
              <a:rPr lang="en-US" sz="1200" dirty="0" smtClean="0">
                <a:latin typeface="Helvetica"/>
                <a:cs typeface="Helvetica"/>
              </a:rPr>
              <a:t>Design more centered in functional</a:t>
            </a:r>
            <a:r>
              <a:rPr lang="en-US" sz="1200" baseline="0" dirty="0" smtClean="0">
                <a:latin typeface="Helvetica"/>
                <a:cs typeface="Helvetica"/>
              </a:rPr>
              <a:t> logic</a:t>
            </a:r>
            <a:endParaRPr lang="en-US" sz="1200" dirty="0">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25</a:t>
            </a:fld>
            <a:endParaRPr lang="en-US"/>
          </a:p>
        </p:txBody>
      </p:sp>
    </p:spTree>
    <p:extLst>
      <p:ext uri="{BB962C8B-B14F-4D97-AF65-F5344CB8AC3E}">
        <p14:creationId xmlns:p14="http://schemas.microsoft.com/office/powerpoint/2010/main" val="14857274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Helvetica"/>
                <a:ea typeface="ＭＳ Ｐゴシック" pitchFamily="-108" charset="-128"/>
                <a:cs typeface="Helvetica"/>
              </a:rPr>
              <a:t>The major criticism of Dutton’s </a:t>
            </a:r>
            <a:r>
              <a:rPr lang="en-US" sz="1200" i="1" kern="1200" dirty="0" smtClean="0">
                <a:solidFill>
                  <a:schemeClr val="tx1"/>
                </a:solidFill>
                <a:effectLst/>
                <a:latin typeface="Helvetica"/>
                <a:ea typeface="ＭＳ Ｐゴシック" pitchFamily="-108" charset="-128"/>
                <a:cs typeface="Helvetica"/>
              </a:rPr>
              <a:t>The Art Instinct </a:t>
            </a:r>
            <a:r>
              <a:rPr lang="en-US" sz="1200" i="0" kern="1200" dirty="0" smtClean="0">
                <a:solidFill>
                  <a:schemeClr val="tx1"/>
                </a:solidFill>
                <a:effectLst/>
                <a:latin typeface="Helvetica"/>
                <a:ea typeface="ＭＳ Ｐゴシック" pitchFamily="-108" charset="-128"/>
                <a:cs typeface="Helvetica"/>
              </a:rPr>
              <a:t>and his cluster criteria above</a:t>
            </a:r>
            <a:r>
              <a:rPr lang="en-US" sz="1200" i="1" kern="1200" dirty="0" smtClean="0">
                <a:solidFill>
                  <a:schemeClr val="tx1"/>
                </a:solidFill>
                <a:effectLst/>
                <a:latin typeface="Helvetica"/>
                <a:ea typeface="ＭＳ Ｐゴシック" pitchFamily="-108" charset="-128"/>
                <a:cs typeface="Helvetica"/>
              </a:rPr>
              <a:t>, </a:t>
            </a:r>
            <a:r>
              <a:rPr lang="en-US" sz="1200" kern="1200" dirty="0" smtClean="0">
                <a:solidFill>
                  <a:schemeClr val="tx1"/>
                </a:solidFill>
                <a:effectLst/>
                <a:latin typeface="Helvetica"/>
                <a:ea typeface="ＭＳ Ｐゴシック" pitchFamily="-108" charset="-128"/>
                <a:cs typeface="Helvetica"/>
              </a:rPr>
              <a:t>is that it does not deal with </a:t>
            </a:r>
            <a:r>
              <a:rPr lang="en-US" sz="1200" b="1" kern="1200" dirty="0" smtClean="0">
                <a:solidFill>
                  <a:schemeClr val="tx1"/>
                </a:solidFill>
                <a:effectLst/>
                <a:latin typeface="Helvetica"/>
                <a:ea typeface="ＭＳ Ｐゴシック" pitchFamily="-108" charset="-128"/>
                <a:cs typeface="Helvetica"/>
              </a:rPr>
              <a:t>art making,</a:t>
            </a:r>
            <a:r>
              <a:rPr lang="en-US" sz="1200" kern="1200" dirty="0" smtClean="0">
                <a:solidFill>
                  <a:schemeClr val="tx1"/>
                </a:solidFill>
                <a:effectLst/>
                <a:latin typeface="Helvetica"/>
                <a:ea typeface="ＭＳ Ｐゴシック" pitchFamily="-108" charset="-128"/>
                <a:cs typeface="Helvetica"/>
              </a:rPr>
              <a:t> nor does it show art as an evolutionary adaption, and it is very much from a contemporary Western perspective:</a:t>
            </a:r>
            <a:endParaRPr lang="en-AU" sz="1200" kern="1200" dirty="0" smtClean="0">
              <a:solidFill>
                <a:schemeClr val="tx1"/>
              </a:solidFill>
              <a:effectLst/>
              <a:latin typeface="Helvetica"/>
              <a:ea typeface="ＭＳ Ｐゴシック" pitchFamily="-108" charset="-128"/>
              <a:cs typeface="Helvetica"/>
            </a:endParaRPr>
          </a:p>
          <a:p>
            <a:r>
              <a:rPr lang="en-US" sz="1200" i="1" kern="1200" dirty="0" smtClean="0">
                <a:solidFill>
                  <a:schemeClr val="tx1"/>
                </a:solidFill>
                <a:effectLst/>
                <a:latin typeface="Helvetica"/>
                <a:ea typeface="ＭＳ Ｐゴシック" pitchFamily="-108" charset="-128"/>
                <a:cs typeface="Helvetica"/>
              </a:rPr>
              <a:t> </a:t>
            </a:r>
          </a:p>
          <a:p>
            <a:r>
              <a:rPr lang="en-US" sz="1200" i="1" kern="1200" dirty="0" smtClean="0">
                <a:solidFill>
                  <a:schemeClr val="tx1"/>
                </a:solidFill>
                <a:effectLst/>
                <a:latin typeface="Helvetica"/>
                <a:ea typeface="ＭＳ Ｐゴシック" pitchFamily="-108" charset="-128"/>
                <a:cs typeface="Helvetica"/>
              </a:rPr>
              <a:t>Delete for 20 </a:t>
            </a:r>
            <a:r>
              <a:rPr lang="en-US" sz="1200" i="1" kern="1200" dirty="0" err="1" smtClean="0">
                <a:solidFill>
                  <a:schemeClr val="tx1"/>
                </a:solidFill>
                <a:effectLst/>
                <a:latin typeface="Helvetica"/>
                <a:ea typeface="ＭＳ Ｐゴシック" pitchFamily="-108" charset="-128"/>
                <a:cs typeface="Helvetica"/>
              </a:rPr>
              <a:t>mins</a:t>
            </a:r>
            <a:r>
              <a:rPr lang="en-US" sz="1200" i="1" kern="1200" dirty="0" smtClean="0">
                <a:solidFill>
                  <a:schemeClr val="tx1"/>
                </a:solidFill>
                <a:effectLst/>
                <a:latin typeface="Helvetica"/>
                <a:ea typeface="ＭＳ Ｐゴシック" pitchFamily="-108" charset="-128"/>
                <a:cs typeface="Helvetica"/>
              </a:rPr>
              <a:t> talk</a:t>
            </a:r>
            <a:endParaRPr lang="en-AU" sz="1200" kern="1200" dirty="0" smtClean="0">
              <a:solidFill>
                <a:schemeClr val="tx1"/>
              </a:solidFill>
              <a:effectLst/>
              <a:latin typeface="Helvetica"/>
              <a:ea typeface="ＭＳ Ｐゴシック" pitchFamily="-108" charset="-128"/>
              <a:cs typeface="Helvetica"/>
            </a:endParaRPr>
          </a:p>
          <a:p>
            <a:r>
              <a:rPr lang="en-US" sz="1200" i="1" strike="noStrike" kern="1200" dirty="0" smtClean="0">
                <a:solidFill>
                  <a:schemeClr val="tx1"/>
                </a:solidFill>
                <a:effectLst/>
                <a:latin typeface="Helvetica"/>
                <a:ea typeface="ＭＳ Ｐゴシック" pitchFamily="-108" charset="-128"/>
                <a:cs typeface="Helvetica"/>
              </a:rPr>
              <a:t>“</a:t>
            </a:r>
            <a:r>
              <a:rPr lang="en-US" sz="1200" strike="noStrike" kern="1200" dirty="0" smtClean="0">
                <a:solidFill>
                  <a:schemeClr val="tx1"/>
                </a:solidFill>
                <a:effectLst/>
                <a:latin typeface="Helvetica"/>
                <a:ea typeface="ＭＳ Ｐゴシック" pitchFamily="-108" charset="-128"/>
                <a:cs typeface="Helvetica"/>
              </a:rPr>
              <a:t>it does not succeed in its stated purpose of showing that art has been evolutionary adaptive. The book is more about aesthetic experience or response (pleasure and beauty) than art making or participation, and the author’s twelve “cluster criteria” are too general for understanding why a particular behavior (or behavioral predisposition) of art might have originated and evolved. Advocacy of the sexual selection argument is inadequate: participation in the arts is good for everyone, not just a few (male) virtuosos.” 	    	(</a:t>
            </a:r>
            <a:r>
              <a:rPr lang="en-US" sz="1200" strike="noStrike" kern="1200" dirty="0" err="1" smtClean="0">
                <a:solidFill>
                  <a:schemeClr val="tx1"/>
                </a:solidFill>
                <a:effectLst/>
                <a:latin typeface="Helvetica"/>
                <a:ea typeface="ＭＳ Ｐゴシック" pitchFamily="-108" charset="-128"/>
                <a:cs typeface="Helvetica"/>
              </a:rPr>
              <a:t>Dissanayake</a:t>
            </a:r>
            <a:r>
              <a:rPr lang="en-US" sz="1200" strike="noStrike" kern="1200" dirty="0" smtClean="0">
                <a:solidFill>
                  <a:schemeClr val="tx1"/>
                </a:solidFill>
                <a:effectLst/>
                <a:latin typeface="Helvetica"/>
                <a:ea typeface="ＭＳ Ｐゴシック" pitchFamily="-108" charset="-128"/>
                <a:cs typeface="Helvetica"/>
              </a:rPr>
              <a:t>, 2014, p.</a:t>
            </a:r>
            <a:r>
              <a:rPr lang="en-US" sz="1200" strike="noStrike" kern="1200" baseline="0" dirty="0" smtClean="0">
                <a:solidFill>
                  <a:schemeClr val="tx1"/>
                </a:solidFill>
                <a:effectLst/>
                <a:latin typeface="Helvetica"/>
                <a:ea typeface="ＭＳ Ｐゴシック" pitchFamily="-108" charset="-128"/>
                <a:cs typeface="Helvetica"/>
              </a:rPr>
              <a:t> </a:t>
            </a:r>
            <a:r>
              <a:rPr lang="en-US" sz="1200" strike="noStrike" kern="1200" dirty="0" smtClean="0">
                <a:solidFill>
                  <a:schemeClr val="tx1"/>
                </a:solidFill>
                <a:effectLst/>
                <a:latin typeface="Helvetica"/>
                <a:ea typeface="ＭＳ Ｐゴシック" pitchFamily="-108" charset="-128"/>
                <a:cs typeface="Helvetica"/>
              </a:rPr>
              <a:t>A26)</a:t>
            </a:r>
            <a:endParaRPr lang="en-AU" sz="1200" strike="noStrike" kern="1200" dirty="0" smtClean="0">
              <a:solidFill>
                <a:schemeClr val="tx1"/>
              </a:solidFill>
              <a:effectLst/>
              <a:latin typeface="Helvetica"/>
              <a:ea typeface="ＭＳ Ｐゴシック" pitchFamily="-108" charset="-128"/>
              <a:cs typeface="Helvetica"/>
            </a:endParaRPr>
          </a:p>
          <a:p>
            <a:endParaRPr lang="en-AU" sz="1400" kern="1200" dirty="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26</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b="1" i="0" dirty="0" smtClean="0">
              <a:solidFill>
                <a:schemeClr val="tx1"/>
              </a:solidFill>
              <a:latin typeface="Helvetica"/>
              <a:cs typeface="Helvetica"/>
            </a:endParaRPr>
          </a:p>
          <a:p>
            <a:pPr algn="l"/>
            <a:r>
              <a:rPr lang="en-US" sz="1200" b="1" i="0" dirty="0" smtClean="0">
                <a:solidFill>
                  <a:schemeClr val="tx1"/>
                </a:solidFill>
                <a:latin typeface="Helvetica"/>
                <a:cs typeface="Helvetica"/>
              </a:rPr>
              <a:t>Art, Craft and Design</a:t>
            </a:r>
          </a:p>
          <a:p>
            <a:pPr algn="l"/>
            <a:r>
              <a:rPr lang="en-US" sz="1200" b="1" i="0" dirty="0" smtClean="0">
                <a:solidFill>
                  <a:schemeClr val="tx1"/>
                </a:solidFill>
                <a:latin typeface="Helvetica"/>
                <a:cs typeface="Helvetica"/>
              </a:rPr>
              <a:t> </a:t>
            </a:r>
          </a:p>
          <a:p>
            <a:pPr algn="l"/>
            <a:r>
              <a:rPr lang="en-US" sz="1200" i="0" dirty="0" smtClean="0">
                <a:solidFill>
                  <a:schemeClr val="tx1"/>
                </a:solidFill>
                <a:latin typeface="Helvetica"/>
                <a:cs typeface="Helvetica"/>
              </a:rPr>
              <a:t>Denis Dutton doesn’t specifically talk about </a:t>
            </a:r>
            <a:r>
              <a:rPr lang="en-US" sz="1200" b="1" i="0" dirty="0" smtClean="0">
                <a:solidFill>
                  <a:schemeClr val="tx1"/>
                </a:solidFill>
                <a:latin typeface="Helvetica"/>
                <a:cs typeface="Helvetica"/>
              </a:rPr>
              <a:t>design</a:t>
            </a:r>
            <a:r>
              <a:rPr lang="en-US" sz="1200" i="0" dirty="0" smtClean="0">
                <a:solidFill>
                  <a:schemeClr val="tx1"/>
                </a:solidFill>
                <a:latin typeface="Helvetica"/>
                <a:cs typeface="Helvetica"/>
              </a:rPr>
              <a:t> but </a:t>
            </a:r>
            <a:r>
              <a:rPr lang="en-US" sz="1200" b="1" i="0" dirty="0" smtClean="0">
                <a:solidFill>
                  <a:schemeClr val="tx1"/>
                </a:solidFill>
                <a:latin typeface="Helvetica"/>
                <a:cs typeface="Helvetica"/>
              </a:rPr>
              <a:t>dismisses craft</a:t>
            </a:r>
            <a:r>
              <a:rPr lang="en-US" sz="1200" i="0" dirty="0" smtClean="0">
                <a:solidFill>
                  <a:schemeClr val="tx1"/>
                </a:solidFill>
                <a:latin typeface="Helvetica"/>
                <a:cs typeface="Helvetica"/>
              </a:rPr>
              <a:t>, which he characterizes as showing only competence and made with a preconceived end in view.</a:t>
            </a:r>
          </a:p>
          <a:p>
            <a:pPr algn="l"/>
            <a:endParaRPr lang="en-US" sz="1200" i="0" dirty="0" smtClean="0">
              <a:solidFill>
                <a:schemeClr val="tx1"/>
              </a:solidFill>
              <a:latin typeface="Helvetica"/>
              <a:cs typeface="Helvetica"/>
            </a:endParaRPr>
          </a:p>
          <a:p>
            <a:pPr algn="l"/>
            <a:r>
              <a:rPr lang="en-US" sz="1200" i="0" dirty="0" smtClean="0">
                <a:solidFill>
                  <a:schemeClr val="tx1"/>
                </a:solidFill>
                <a:latin typeface="Helvetica"/>
                <a:cs typeface="Helvetica"/>
              </a:rPr>
              <a:t>Earlier Dutton has cited Collingwood’s distinction between artist and craftsman</a:t>
            </a:r>
            <a:r>
              <a:rPr lang="en-US" sz="1200" b="1" i="0" dirty="0" smtClean="0">
                <a:solidFill>
                  <a:schemeClr val="tx1"/>
                </a:solidFill>
                <a:latin typeface="Helvetica"/>
                <a:cs typeface="Helvetica"/>
              </a:rPr>
              <a:t>: “the craftsman knows in advance what the end product will look like. Artists do not”</a:t>
            </a:r>
            <a:r>
              <a:rPr lang="en-US" sz="1200" i="0" dirty="0" smtClean="0">
                <a:solidFill>
                  <a:schemeClr val="tx1"/>
                </a:solidFill>
                <a:latin typeface="Helvetica"/>
                <a:cs typeface="Helvetica"/>
              </a:rPr>
              <a:t> </a:t>
            </a:r>
          </a:p>
          <a:p>
            <a:pPr algn="l"/>
            <a:r>
              <a:rPr lang="en-US" sz="1200" i="0" dirty="0" smtClean="0">
                <a:solidFill>
                  <a:schemeClr val="tx1"/>
                </a:solidFill>
                <a:latin typeface="Helvetica"/>
                <a:cs typeface="Helvetica"/>
              </a:rPr>
              <a:t>(Dutton, cited in Boyd, Brian. “Art and Selection”. Philosophy and  Literature, Volume 33, Number 1, April 2009, p. 218 (Review)). </a:t>
            </a:r>
          </a:p>
          <a:p>
            <a:pPr algn="l"/>
            <a:r>
              <a:rPr lang="en-US" sz="1200" i="0" dirty="0" err="1" smtClean="0">
                <a:solidFill>
                  <a:schemeClr val="tx1"/>
                </a:solidFill>
                <a:latin typeface="Helvetica"/>
                <a:cs typeface="Helvetica"/>
              </a:rPr>
              <a:t>Dissanayake</a:t>
            </a:r>
            <a:r>
              <a:rPr lang="en-US" sz="1200" i="0" dirty="0" smtClean="0">
                <a:solidFill>
                  <a:schemeClr val="tx1"/>
                </a:solidFill>
                <a:latin typeface="Helvetica"/>
                <a:cs typeface="Helvetica"/>
              </a:rPr>
              <a:t> rightly points out that this is an inadequate interpretation.</a:t>
            </a:r>
          </a:p>
          <a:p>
            <a:pPr algn="l"/>
            <a:endParaRPr lang="en-AU" sz="1200" i="0" dirty="0" smtClean="0">
              <a:solidFill>
                <a:schemeClr val="tx1"/>
              </a:solidFill>
              <a:latin typeface="Helvetica"/>
              <a:cs typeface="Helvetica"/>
            </a:endParaRPr>
          </a:p>
          <a:p>
            <a:pPr algn="l">
              <a:spcBef>
                <a:spcPct val="30000"/>
              </a:spcBef>
              <a:defRPr/>
            </a:pPr>
            <a:r>
              <a:rPr lang="en-US" sz="1200" i="0" dirty="0" smtClean="0">
                <a:solidFill>
                  <a:schemeClr val="tx1"/>
                </a:solidFill>
                <a:latin typeface="Helvetica"/>
                <a:cs typeface="Helvetica"/>
              </a:rPr>
              <a:t>So where does Design sit in relation to Art? </a:t>
            </a:r>
            <a:endParaRPr lang="en-US" sz="1200" i="0" dirty="0">
              <a:solidFill>
                <a:schemeClr val="tx1"/>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27</a:t>
            </a:fld>
            <a:endParaRPr lang="en-US"/>
          </a:p>
        </p:txBody>
      </p:sp>
    </p:spTree>
    <p:extLst>
      <p:ext uri="{BB962C8B-B14F-4D97-AF65-F5344CB8AC3E}">
        <p14:creationId xmlns:p14="http://schemas.microsoft.com/office/powerpoint/2010/main" val="1155203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i="0" dirty="0" smtClean="0">
                <a:solidFill>
                  <a:srgbClr val="000000"/>
                </a:solidFill>
                <a:latin typeface="Helvetica"/>
                <a:cs typeface="Helvetica"/>
              </a:rPr>
              <a:t>In the twenty-first century, the distinction between art and design is indeed very </a:t>
            </a:r>
            <a:r>
              <a:rPr lang="en-US" sz="1200" b="1" i="0" dirty="0" smtClean="0">
                <a:solidFill>
                  <a:srgbClr val="000000"/>
                </a:solidFill>
                <a:latin typeface="Helvetica"/>
                <a:cs typeface="Helvetica"/>
              </a:rPr>
              <a:t>Blurry,</a:t>
            </a:r>
            <a:r>
              <a:rPr lang="en-US" sz="1200" i="0" dirty="0" smtClean="0">
                <a:solidFill>
                  <a:srgbClr val="000000"/>
                </a:solidFill>
                <a:latin typeface="Helvetica"/>
                <a:cs typeface="Helvetica"/>
              </a:rPr>
              <a:t> and the roles of designer and artist increasingly overlap, and merge in some areas. </a:t>
            </a:r>
          </a:p>
          <a:p>
            <a:pPr algn="l"/>
            <a:endParaRPr lang="en-US" sz="1200" b="1" i="0" dirty="0" smtClean="0">
              <a:solidFill>
                <a:srgbClr val="000000"/>
              </a:solidFill>
              <a:latin typeface="Helvetica"/>
              <a:cs typeface="Helvetica"/>
            </a:endParaRPr>
          </a:p>
          <a:p>
            <a:pPr algn="l"/>
            <a:r>
              <a:rPr lang="en-US" sz="1200" b="1" i="0" dirty="0" err="1" smtClean="0">
                <a:solidFill>
                  <a:srgbClr val="000000"/>
                </a:solidFill>
                <a:latin typeface="Helvetica"/>
                <a:cs typeface="Helvetica"/>
              </a:rPr>
              <a:t>Batya</a:t>
            </a:r>
            <a:r>
              <a:rPr lang="en-US" sz="1200" b="1" i="0" dirty="0" smtClean="0">
                <a:solidFill>
                  <a:srgbClr val="000000"/>
                </a:solidFill>
                <a:latin typeface="Helvetica"/>
                <a:cs typeface="Helvetica"/>
              </a:rPr>
              <a:t> Friedman</a:t>
            </a:r>
            <a:r>
              <a:rPr lang="en-US" sz="1200" i="0" dirty="0" smtClean="0">
                <a:solidFill>
                  <a:srgbClr val="000000"/>
                </a:solidFill>
                <a:latin typeface="Helvetica"/>
                <a:cs typeface="Helvetica"/>
              </a:rPr>
              <a:t> speaks of the two different worlds: </a:t>
            </a:r>
            <a:endParaRPr lang="en-AU" sz="1200" i="0" dirty="0" smtClean="0">
              <a:solidFill>
                <a:srgbClr val="000000"/>
              </a:solidFill>
              <a:latin typeface="Helvetica"/>
              <a:cs typeface="Helvetica"/>
            </a:endParaRPr>
          </a:p>
          <a:p>
            <a:pPr algn="l"/>
            <a:r>
              <a:rPr lang="en-US" sz="1200" i="0" dirty="0" smtClean="0">
                <a:solidFill>
                  <a:srgbClr val="000000"/>
                </a:solidFill>
                <a:latin typeface="Helvetica"/>
                <a:cs typeface="Helvetica"/>
              </a:rPr>
              <a:t> </a:t>
            </a:r>
            <a:r>
              <a:rPr lang="en-US" sz="1200" b="1" i="0" dirty="0" smtClean="0">
                <a:solidFill>
                  <a:srgbClr val="000000"/>
                </a:solidFill>
                <a:latin typeface="Helvetica"/>
                <a:cs typeface="Helvetica"/>
              </a:rPr>
              <a:t>…the designer is intentionally interventionist </a:t>
            </a:r>
            <a:r>
              <a:rPr lang="en-US" sz="1200" i="0" dirty="0" smtClean="0">
                <a:solidFill>
                  <a:srgbClr val="000000"/>
                </a:solidFill>
                <a:latin typeface="Helvetica"/>
                <a:cs typeface="Helvetica"/>
              </a:rPr>
              <a:t>with a goal of effecting change of some sort, be it imagining a new “thing”, a new technology,</a:t>
            </a:r>
            <a:r>
              <a:rPr lang="en-AU" sz="1200" i="0" dirty="0" smtClean="0">
                <a:solidFill>
                  <a:srgbClr val="000000"/>
                </a:solidFill>
                <a:latin typeface="Helvetica"/>
                <a:cs typeface="Helvetica"/>
              </a:rPr>
              <a:t> </a:t>
            </a:r>
            <a:r>
              <a:rPr lang="en-US" sz="1200" i="0" dirty="0" smtClean="0">
                <a:solidFill>
                  <a:srgbClr val="000000"/>
                </a:solidFill>
                <a:latin typeface="Helvetica"/>
                <a:cs typeface="Helvetica"/>
              </a:rPr>
              <a:t>or a new social structure</a:t>
            </a:r>
            <a:r>
              <a:rPr lang="en-US" sz="1200" b="1" i="0" dirty="0" smtClean="0">
                <a:solidFill>
                  <a:srgbClr val="000000"/>
                </a:solidFill>
                <a:latin typeface="Helvetica"/>
                <a:cs typeface="Helvetica"/>
              </a:rPr>
              <a:t>; in contrast the artist is accountable to</a:t>
            </a:r>
            <a:r>
              <a:rPr lang="en-AU" sz="1200" b="1" i="0" dirty="0" smtClean="0">
                <a:solidFill>
                  <a:srgbClr val="000000"/>
                </a:solidFill>
                <a:latin typeface="Helvetica"/>
                <a:cs typeface="Helvetica"/>
              </a:rPr>
              <a:t> </a:t>
            </a:r>
            <a:r>
              <a:rPr lang="en-US" sz="1200" b="1" i="0" dirty="0" smtClean="0">
                <a:solidFill>
                  <a:srgbClr val="000000"/>
                </a:solidFill>
                <a:latin typeface="Helvetica"/>
                <a:cs typeface="Helvetica"/>
              </a:rPr>
              <a:t>form and beauty — magic in the universe</a:t>
            </a:r>
            <a:r>
              <a:rPr lang="en-US" sz="1200" i="0" dirty="0" smtClean="0">
                <a:solidFill>
                  <a:srgbClr val="000000"/>
                </a:solidFill>
                <a:latin typeface="Helvetica"/>
                <a:cs typeface="Helvetica"/>
              </a:rPr>
              <a:t>. Artists may or may not</a:t>
            </a:r>
            <a:r>
              <a:rPr lang="en-AU" sz="1200" i="0" dirty="0" smtClean="0">
                <a:solidFill>
                  <a:srgbClr val="000000"/>
                </a:solidFill>
                <a:latin typeface="Helvetica"/>
                <a:cs typeface="Helvetica"/>
              </a:rPr>
              <a:t> </a:t>
            </a:r>
            <a:r>
              <a:rPr lang="en-US" sz="1200" i="0" dirty="0" smtClean="0">
                <a:solidFill>
                  <a:srgbClr val="000000"/>
                </a:solidFill>
                <a:latin typeface="Helvetica"/>
                <a:cs typeface="Helvetica"/>
              </a:rPr>
              <a:t>choose to engage with social or political change. </a:t>
            </a:r>
            <a:r>
              <a:rPr lang="en-US" sz="1200" b="1" i="0" dirty="0" smtClean="0">
                <a:solidFill>
                  <a:srgbClr val="000000"/>
                </a:solidFill>
                <a:latin typeface="Helvetica"/>
                <a:cs typeface="Helvetica"/>
              </a:rPr>
              <a:t>Both designers</a:t>
            </a:r>
            <a:r>
              <a:rPr lang="en-AU" sz="1200" b="1" i="0" dirty="0" smtClean="0">
                <a:solidFill>
                  <a:srgbClr val="000000"/>
                </a:solidFill>
                <a:latin typeface="Helvetica"/>
                <a:cs typeface="Helvetica"/>
              </a:rPr>
              <a:t> </a:t>
            </a:r>
            <a:r>
              <a:rPr lang="en-US" sz="1200" b="1" i="0" dirty="0" smtClean="0">
                <a:solidFill>
                  <a:srgbClr val="000000"/>
                </a:solidFill>
                <a:latin typeface="Helvetica"/>
                <a:cs typeface="Helvetica"/>
              </a:rPr>
              <a:t>and artists typically remain open throughout their processes to</a:t>
            </a:r>
            <a:r>
              <a:rPr lang="en-AU" sz="1200" b="1" i="0" dirty="0" smtClean="0">
                <a:solidFill>
                  <a:srgbClr val="000000"/>
                </a:solidFill>
                <a:latin typeface="Helvetica"/>
                <a:cs typeface="Helvetica"/>
              </a:rPr>
              <a:t> </a:t>
            </a:r>
            <a:r>
              <a:rPr lang="en-US" sz="1200" b="1" i="0" dirty="0" smtClean="0">
                <a:solidFill>
                  <a:srgbClr val="000000"/>
                </a:solidFill>
                <a:latin typeface="Helvetica"/>
                <a:cs typeface="Helvetica"/>
              </a:rPr>
              <a:t>the direction their work may take them. They are often surprised</a:t>
            </a:r>
            <a:r>
              <a:rPr lang="en-AU" sz="1200" b="1" i="0" dirty="0" smtClean="0">
                <a:solidFill>
                  <a:srgbClr val="000000"/>
                </a:solidFill>
                <a:latin typeface="Helvetica"/>
                <a:cs typeface="Helvetica"/>
              </a:rPr>
              <a:t> </a:t>
            </a:r>
            <a:r>
              <a:rPr lang="en-US" sz="1200" b="1" i="0" dirty="0" smtClean="0">
                <a:solidFill>
                  <a:srgbClr val="000000"/>
                </a:solidFill>
                <a:latin typeface="Helvetica"/>
                <a:cs typeface="Helvetica"/>
              </a:rPr>
              <a:t>by what emerges in the end</a:t>
            </a:r>
            <a:r>
              <a:rPr lang="en-US" sz="1200" i="0" dirty="0" smtClean="0">
                <a:solidFill>
                  <a:srgbClr val="000000"/>
                </a:solidFill>
                <a:latin typeface="Helvetica"/>
                <a:cs typeface="Helvetica"/>
              </a:rPr>
              <a:t>. ” </a:t>
            </a:r>
          </a:p>
          <a:p>
            <a:pPr algn="l"/>
            <a:endParaRPr lang="en-AU" sz="1200" i="0" dirty="0" smtClean="0">
              <a:solidFill>
                <a:srgbClr val="000000"/>
              </a:solidFill>
              <a:latin typeface="Helvetica"/>
              <a:cs typeface="Helvetica"/>
            </a:endParaRPr>
          </a:p>
          <a:p>
            <a:pPr algn="l"/>
            <a:r>
              <a:rPr lang="en-US" sz="1200" i="0" dirty="0" smtClean="0">
                <a:solidFill>
                  <a:srgbClr val="000000"/>
                </a:solidFill>
                <a:latin typeface="Helvetica"/>
                <a:cs typeface="Helvetica"/>
              </a:rPr>
              <a:t>(“Design, and Intention – All to What End”.</a:t>
            </a:r>
            <a:r>
              <a:rPr lang="en-US" sz="1200" i="0" baseline="0" dirty="0" smtClean="0">
                <a:solidFill>
                  <a:srgbClr val="000000"/>
                </a:solidFill>
                <a:latin typeface="Helvetica"/>
                <a:cs typeface="Helvetica"/>
              </a:rPr>
              <a:t> </a:t>
            </a:r>
            <a:r>
              <a:rPr lang="en-US" sz="1200" i="0" dirty="0" err="1" smtClean="0">
                <a:solidFill>
                  <a:srgbClr val="000000"/>
                </a:solidFill>
                <a:latin typeface="Helvetica"/>
                <a:cs typeface="Helvetica"/>
              </a:rPr>
              <a:t>Batya</a:t>
            </a:r>
            <a:r>
              <a:rPr lang="en-US" sz="1200" i="0" dirty="0" smtClean="0">
                <a:solidFill>
                  <a:srgbClr val="000000"/>
                </a:solidFill>
                <a:latin typeface="Helvetica"/>
                <a:cs typeface="Helvetica"/>
              </a:rPr>
              <a:t> Friedman as cited by Carl Nelson, </a:t>
            </a:r>
            <a:r>
              <a:rPr lang="en-US" sz="1200" dirty="0" smtClean="0">
                <a:solidFill>
                  <a:srgbClr val="000000"/>
                </a:solidFill>
                <a:latin typeface="Helvetica"/>
                <a:cs typeface="Helvetica"/>
              </a:rPr>
              <a:t>in Sculpture</a:t>
            </a:r>
            <a:r>
              <a:rPr lang="en-AU" sz="1200" dirty="0" smtClean="0">
                <a:solidFill>
                  <a:srgbClr val="000000"/>
                </a:solidFill>
                <a:latin typeface="Helvetica"/>
                <a:cs typeface="Helvetica"/>
              </a:rPr>
              <a:t> </a:t>
            </a:r>
            <a:r>
              <a:rPr lang="en-US" sz="1200" dirty="0" smtClean="0">
                <a:solidFill>
                  <a:srgbClr val="000000"/>
                </a:solidFill>
                <a:latin typeface="Helvetica"/>
                <a:cs typeface="Helvetica"/>
              </a:rPr>
              <a:t>North West, </a:t>
            </a:r>
            <a:r>
              <a:rPr lang="en-US" sz="1200" i="0" dirty="0" smtClean="0">
                <a:solidFill>
                  <a:srgbClr val="000000"/>
                </a:solidFill>
                <a:latin typeface="Helvetica"/>
                <a:cs typeface="Helvetica"/>
              </a:rPr>
              <a:t>Nov/Dec, 2014 p. 3</a:t>
            </a:r>
            <a:r>
              <a:rPr lang="en-AU" sz="1200" i="0" dirty="0" smtClean="0">
                <a:solidFill>
                  <a:srgbClr val="000000"/>
                </a:solidFill>
                <a:latin typeface="Helvetica"/>
                <a:cs typeface="Helvetica"/>
              </a:rPr>
              <a:t>)</a:t>
            </a:r>
          </a:p>
          <a:p>
            <a:endParaRPr lang="en-US" sz="1200" dirty="0" smtClean="0">
              <a:solidFill>
                <a:srgbClr val="000000"/>
              </a:solidFill>
              <a:latin typeface="Helvetica"/>
              <a:cs typeface="Helvetica"/>
            </a:endParaRPr>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28</a:t>
            </a:fld>
            <a:endParaRPr lang="en-US"/>
          </a:p>
        </p:txBody>
      </p:sp>
    </p:spTree>
    <p:extLst>
      <p:ext uri="{BB962C8B-B14F-4D97-AF65-F5344CB8AC3E}">
        <p14:creationId xmlns:p14="http://schemas.microsoft.com/office/powerpoint/2010/main" val="1155203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smtClean="0">
                <a:solidFill>
                  <a:srgbClr val="000000"/>
                </a:solidFill>
                <a:latin typeface="Helvetica"/>
                <a:cs typeface="Helvetica"/>
              </a:rPr>
              <a:t>Creative processes involve both “open” and “closed” phases of imaginative free play, and art and design overlap in this respect in terms, but differ in terms of of degree.</a:t>
            </a:r>
          </a:p>
          <a:p>
            <a:pPr marL="0" indent="0">
              <a:buNone/>
            </a:pPr>
            <a:endParaRPr lang="en-US" sz="1200" dirty="0" smtClean="0">
              <a:solidFill>
                <a:srgbClr val="000000"/>
              </a:solidFill>
              <a:latin typeface="Helvetica"/>
              <a:cs typeface="Helvetica"/>
            </a:endParaRPr>
          </a:p>
          <a:p>
            <a:pPr marL="0" indent="0">
              <a:buNone/>
            </a:pPr>
            <a:r>
              <a:rPr lang="en-US" sz="1200" dirty="0" smtClean="0">
                <a:solidFill>
                  <a:srgbClr val="000000"/>
                </a:solidFill>
                <a:latin typeface="Helvetica"/>
                <a:cs typeface="Helvetica"/>
              </a:rPr>
              <a:t>Brian Boyd suggests that: “</a:t>
            </a:r>
            <a:r>
              <a:rPr lang="en-US" sz="1200" b="1" dirty="0" smtClean="0">
                <a:solidFill>
                  <a:srgbClr val="000000"/>
                </a:solidFill>
                <a:latin typeface="Helvetica"/>
                <a:cs typeface="Helvetica"/>
              </a:rPr>
              <a:t>the ability to share and shape the attention of others</a:t>
            </a:r>
            <a:r>
              <a:rPr lang="en-US" sz="1200" dirty="0" smtClean="0">
                <a:solidFill>
                  <a:srgbClr val="000000"/>
                </a:solidFill>
                <a:latin typeface="Helvetica"/>
                <a:cs typeface="Helvetica"/>
              </a:rPr>
              <a:t> by appeals to common cognitive preferences led</a:t>
            </a:r>
            <a:r>
              <a:rPr lang="en-US" sz="1200" b="1" dirty="0" smtClean="0">
                <a:solidFill>
                  <a:srgbClr val="000000"/>
                </a:solidFill>
                <a:latin typeface="Helvetica"/>
                <a:cs typeface="Helvetica"/>
              </a:rPr>
              <a:t> to the development of art: </a:t>
            </a:r>
            <a:r>
              <a:rPr lang="en-US" sz="1200" dirty="0" smtClean="0">
                <a:solidFill>
                  <a:srgbClr val="000000"/>
                </a:solidFill>
                <a:latin typeface="Helvetica"/>
                <a:cs typeface="Helvetica"/>
              </a:rPr>
              <a:t>to behaviors that focus not on the immediate needs of the here and now but on </a:t>
            </a:r>
            <a:r>
              <a:rPr lang="en-US" sz="1200" b="1" dirty="0" smtClean="0">
                <a:solidFill>
                  <a:srgbClr val="000000"/>
                </a:solidFill>
                <a:latin typeface="Helvetica"/>
                <a:cs typeface="Helvetica"/>
              </a:rPr>
              <a:t>directing attention and engaging emotion </a:t>
            </a:r>
            <a:r>
              <a:rPr lang="en-US" sz="1200" dirty="0" smtClean="0">
                <a:solidFill>
                  <a:srgbClr val="000000"/>
                </a:solidFill>
                <a:latin typeface="Helvetica"/>
                <a:cs typeface="Helvetica"/>
              </a:rPr>
              <a:t>for its own sake, even toward distant realities and new possibilities.” </a:t>
            </a:r>
          </a:p>
          <a:p>
            <a:pPr marL="0" indent="0">
              <a:buNone/>
            </a:pPr>
            <a:endParaRPr lang="en-US" sz="1200" dirty="0" smtClean="0">
              <a:solidFill>
                <a:srgbClr val="000000"/>
              </a:solidFill>
              <a:latin typeface="Helvetica"/>
              <a:cs typeface="Helvetica"/>
            </a:endParaRPr>
          </a:p>
          <a:p>
            <a:pPr marL="0" indent="0">
              <a:buNone/>
            </a:pPr>
            <a:r>
              <a:rPr lang="en-US" sz="1200" dirty="0" smtClean="0">
                <a:solidFill>
                  <a:srgbClr val="000000"/>
                </a:solidFill>
                <a:latin typeface="Helvetica"/>
                <a:cs typeface="Helvetica"/>
              </a:rPr>
              <a:t>“Art therefore has an immediate </a:t>
            </a:r>
            <a:r>
              <a:rPr lang="en-US" sz="1200" i="1" dirty="0" smtClean="0">
                <a:solidFill>
                  <a:srgbClr val="000000"/>
                </a:solidFill>
                <a:latin typeface="Helvetica"/>
                <a:cs typeface="Helvetica"/>
              </a:rPr>
              <a:t>individual </a:t>
            </a:r>
            <a:r>
              <a:rPr lang="en-US" sz="1200" dirty="0" smtClean="0">
                <a:solidFill>
                  <a:srgbClr val="000000"/>
                </a:solidFill>
                <a:latin typeface="Helvetica"/>
                <a:cs typeface="Helvetica"/>
              </a:rPr>
              <a:t>function, since </a:t>
            </a:r>
            <a:r>
              <a:rPr lang="en-US" sz="1200" b="1" dirty="0" smtClean="0">
                <a:solidFill>
                  <a:srgbClr val="000000"/>
                </a:solidFill>
                <a:latin typeface="Helvetica"/>
                <a:cs typeface="Helvetica"/>
              </a:rPr>
              <a:t>keeping up with attention </a:t>
            </a:r>
            <a:r>
              <a:rPr lang="en-US" sz="1200" dirty="0" smtClean="0">
                <a:solidFill>
                  <a:srgbClr val="000000"/>
                </a:solidFill>
                <a:latin typeface="Helvetica"/>
                <a:cs typeface="Helvetica"/>
              </a:rPr>
              <a:t>is essential to us.” (Boyd 2005, p. 152)</a:t>
            </a:r>
          </a:p>
          <a:p>
            <a:pPr marL="0" indent="0">
              <a:buNone/>
            </a:pPr>
            <a:endParaRPr lang="en-US" sz="1200" b="1" dirty="0" smtClean="0">
              <a:solidFill>
                <a:srgbClr val="000000"/>
              </a:solidFill>
              <a:latin typeface="Helvetica"/>
              <a:cs typeface="Helvetica"/>
            </a:endParaRPr>
          </a:p>
          <a:p>
            <a:pPr marL="0" indent="0">
              <a:buNone/>
            </a:pPr>
            <a:r>
              <a:rPr lang="en-US" sz="1200" b="1" dirty="0" smtClean="0">
                <a:solidFill>
                  <a:srgbClr val="000000"/>
                </a:solidFill>
                <a:latin typeface="Helvetica"/>
                <a:cs typeface="Helvetica"/>
              </a:rPr>
              <a:t>Cognitive</a:t>
            </a:r>
            <a:r>
              <a:rPr lang="en-US" sz="1200" dirty="0" smtClean="0">
                <a:solidFill>
                  <a:srgbClr val="000000"/>
                </a:solidFill>
                <a:latin typeface="Helvetica"/>
                <a:cs typeface="Helvetica"/>
              </a:rPr>
              <a:t> </a:t>
            </a:r>
            <a:r>
              <a:rPr lang="en-US" sz="1200" b="1" dirty="0" smtClean="0">
                <a:solidFill>
                  <a:srgbClr val="000000"/>
                </a:solidFill>
                <a:latin typeface="Helvetica"/>
                <a:cs typeface="Helvetica"/>
              </a:rPr>
              <a:t>Play and Ritual</a:t>
            </a:r>
            <a:r>
              <a:rPr lang="en-US" sz="1200" dirty="0" smtClean="0">
                <a:solidFill>
                  <a:srgbClr val="000000"/>
                </a:solidFill>
                <a:latin typeface="Helvetica"/>
                <a:cs typeface="Helvetica"/>
              </a:rPr>
              <a:t> are fundamental to </a:t>
            </a:r>
            <a:r>
              <a:rPr lang="en-US" sz="1200" b="1" dirty="0" smtClean="0">
                <a:solidFill>
                  <a:srgbClr val="000000"/>
                </a:solidFill>
                <a:latin typeface="Helvetica"/>
                <a:cs typeface="Helvetica"/>
              </a:rPr>
              <a:t>the attention focusing functions of art and design</a:t>
            </a:r>
            <a:r>
              <a:rPr lang="en-US" sz="1200" dirty="0" smtClean="0">
                <a:solidFill>
                  <a:srgbClr val="000000"/>
                </a:solidFill>
                <a:latin typeface="Helvetica"/>
                <a:cs typeface="Helvetica"/>
              </a:rPr>
              <a:t>, and</a:t>
            </a:r>
            <a:r>
              <a:rPr lang="en-US" sz="1200" b="1" dirty="0" smtClean="0">
                <a:solidFill>
                  <a:srgbClr val="000000"/>
                </a:solidFill>
                <a:latin typeface="Helvetica"/>
                <a:cs typeface="Helvetica"/>
              </a:rPr>
              <a:t> </a:t>
            </a:r>
            <a:r>
              <a:rPr lang="en-US" sz="1200" dirty="0" smtClean="0">
                <a:solidFill>
                  <a:srgbClr val="000000"/>
                </a:solidFill>
                <a:latin typeface="Helvetica"/>
                <a:cs typeface="Helvetica"/>
              </a:rPr>
              <a:t>are found in to all human interaction in all cultures. </a:t>
            </a:r>
          </a:p>
          <a:p>
            <a:pPr marL="0" indent="0">
              <a:buNone/>
            </a:pPr>
            <a:endParaRPr lang="en-AU" sz="1200" dirty="0" smtClean="0">
              <a:solidFill>
                <a:srgbClr val="000000"/>
              </a:solidFill>
              <a:latin typeface="Helvetica"/>
              <a:cs typeface="Helvetica"/>
            </a:endParaRPr>
          </a:p>
          <a:p>
            <a:r>
              <a:rPr lang="en-US" sz="1200" i="1" strike="noStrike" dirty="0" smtClean="0">
                <a:solidFill>
                  <a:schemeClr val="tx1"/>
                </a:solidFill>
                <a:latin typeface="Helvetica"/>
                <a:cs typeface="Helvetica"/>
              </a:rPr>
              <a:t>Delete for talk</a:t>
            </a:r>
          </a:p>
          <a:p>
            <a:r>
              <a:rPr lang="en-US" sz="1200" strike="noStrike" dirty="0" smtClean="0">
                <a:solidFill>
                  <a:schemeClr val="tx1"/>
                </a:solidFill>
                <a:latin typeface="Helvetica"/>
                <a:cs typeface="Helvetica"/>
              </a:rPr>
              <a:t>Brian Boyd’s evolutionary theory of art, then, is this. In humans, social attention, which had been developing in importance in the primate line, especially among the apes, became still more important: earlier, more intense, more interactive, more flexible, more precise, more powerful.</a:t>
            </a:r>
            <a:r>
              <a:rPr lang="en-US" sz="1200" strike="noStrike" baseline="0" dirty="0" smtClean="0">
                <a:solidFill>
                  <a:schemeClr val="tx1"/>
                </a:solidFill>
                <a:latin typeface="Helvetica"/>
                <a:cs typeface="Helvetica"/>
              </a:rPr>
              <a:t> </a:t>
            </a:r>
            <a:r>
              <a:rPr lang="en-US" sz="1200" strike="noStrike" dirty="0" smtClean="0">
                <a:solidFill>
                  <a:schemeClr val="tx1"/>
                </a:solidFill>
                <a:latin typeface="Helvetica"/>
                <a:cs typeface="Helvetica"/>
              </a:rPr>
              <a:t> Because shared attention had come to matter so much, especially as infants were born less fully developed and remained longer in childhood, the ability to share and shape the attention of others by appeals to common cognitive preferences led to the development of art: to behaviors that focus not on the immediate needs of the here and now but on directing attention and engaging emotion for its own sake, even toward distant realities and new possibilities.” “Art therefore has an immediate </a:t>
            </a:r>
            <a:r>
              <a:rPr lang="en-US" sz="1200" i="1" strike="noStrike" dirty="0" smtClean="0">
                <a:solidFill>
                  <a:schemeClr val="tx1"/>
                </a:solidFill>
                <a:latin typeface="Helvetica"/>
                <a:cs typeface="Helvetica"/>
              </a:rPr>
              <a:t>individual </a:t>
            </a:r>
            <a:r>
              <a:rPr lang="en-US" sz="1200" strike="noStrike" dirty="0" smtClean="0">
                <a:solidFill>
                  <a:schemeClr val="tx1"/>
                </a:solidFill>
                <a:latin typeface="Helvetica"/>
                <a:cs typeface="Helvetica"/>
              </a:rPr>
              <a:t>function, since keeping up with attention is essential to us (the threat of cutting off attention is a human universal),” (Boyd 2005, p. 152)</a:t>
            </a:r>
            <a:endParaRPr lang="en-US" sz="1400" strike="noStrike" dirty="0"/>
          </a:p>
        </p:txBody>
      </p:sp>
      <p:sp>
        <p:nvSpPr>
          <p:cNvPr id="4" name="Slide Number Placeholder 3"/>
          <p:cNvSpPr>
            <a:spLocks noGrp="1"/>
          </p:cNvSpPr>
          <p:nvPr>
            <p:ph type="sldNum" sz="quarter" idx="10"/>
          </p:nvPr>
        </p:nvSpPr>
        <p:spPr/>
        <p:txBody>
          <a:bodyPr/>
          <a:lstStyle/>
          <a:p>
            <a:pPr>
              <a:defRPr/>
            </a:pPr>
            <a:fld id="{BAC0EDFA-90EF-0640-930E-3BFBDA913D8B}" type="slidenum">
              <a:rPr lang="en-US" smtClean="0"/>
              <a:pPr>
                <a:defRPr/>
              </a:pPr>
              <a:t>29</a:t>
            </a:fld>
            <a:endParaRPr lang="en-US"/>
          </a:p>
        </p:txBody>
      </p:sp>
    </p:spTree>
    <p:extLst>
      <p:ext uri="{BB962C8B-B14F-4D97-AF65-F5344CB8AC3E}">
        <p14:creationId xmlns:p14="http://schemas.microsoft.com/office/powerpoint/2010/main" val="720877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sz="1200" kern="1200" dirty="0" smtClean="0">
                <a:solidFill>
                  <a:schemeClr val="tx1"/>
                </a:solidFill>
                <a:effectLst/>
                <a:latin typeface="Helvetica"/>
                <a:ea typeface="ＭＳ Ｐゴシック" pitchFamily="-108" charset="-128"/>
                <a:cs typeface="Helvetica"/>
              </a:rPr>
              <a:t>In terms of </a:t>
            </a:r>
            <a:r>
              <a:rPr lang="en-AU" sz="1200" b="1" kern="1200" dirty="0" smtClean="0">
                <a:solidFill>
                  <a:schemeClr val="tx1"/>
                </a:solidFill>
                <a:effectLst/>
                <a:latin typeface="Helvetica"/>
                <a:ea typeface="ＭＳ Ｐゴシック" pitchFamily="-108" charset="-128"/>
                <a:cs typeface="Helvetica"/>
              </a:rPr>
              <a:t>Biology</a:t>
            </a:r>
            <a:r>
              <a:rPr lang="en-AU" sz="1200" kern="1200" dirty="0" smtClean="0">
                <a:solidFill>
                  <a:schemeClr val="tx1"/>
                </a:solidFill>
                <a:effectLst/>
                <a:latin typeface="Helvetica"/>
                <a:ea typeface="ＭＳ Ｐゴシック" pitchFamily="-108" charset="-128"/>
                <a:cs typeface="Helvetica"/>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kern="1200" baseline="0" dirty="0" smtClean="0">
                <a:solidFill>
                  <a:schemeClr val="tx1"/>
                </a:solidFill>
                <a:effectLst/>
                <a:latin typeface="Helvetica"/>
                <a:ea typeface="ＭＳ Ｐゴシック" pitchFamily="-108" charset="-128"/>
                <a:cs typeface="Helvetica"/>
              </a:rPr>
              <a:t> </a:t>
            </a:r>
            <a:r>
              <a:rPr lang="en-AU" sz="1200" kern="1200" dirty="0" smtClean="0">
                <a:solidFill>
                  <a:schemeClr val="tx1"/>
                </a:solidFill>
                <a:effectLst/>
                <a:latin typeface="Helvetica"/>
                <a:ea typeface="ＭＳ Ｐゴシック" pitchFamily="-108" charset="-128"/>
                <a:cs typeface="Helvetica"/>
              </a:rPr>
              <a:t>One of the essential pre-requisite of aesthetic appreciation of art is the evolutionary development of </a:t>
            </a:r>
            <a:r>
              <a:rPr lang="en-AU" sz="1200" b="1" kern="1200" dirty="0" smtClean="0">
                <a:solidFill>
                  <a:schemeClr val="tx1"/>
                </a:solidFill>
                <a:effectLst/>
                <a:latin typeface="Helvetica"/>
                <a:ea typeface="ＭＳ Ｐゴシック" pitchFamily="-108" charset="-128"/>
                <a:cs typeface="Helvetica"/>
              </a:rPr>
              <a:t>stereo colour vision</a:t>
            </a:r>
            <a:r>
              <a:rPr lang="en-AU" sz="1200" kern="1200" dirty="0" smtClean="0">
                <a:solidFill>
                  <a:schemeClr val="tx1"/>
                </a:solidFill>
                <a:effectLst/>
                <a:latin typeface="Helvetica"/>
                <a:ea typeface="ＭＳ Ｐゴシック" pitchFamily="-108" charset="-128"/>
                <a:cs typeface="Helvetica"/>
              </a:rPr>
              <a:t>, which is largely seen only in the higher primates., and uniquely advanced in humans. It has been suggested that  –  “in the evolution of human colour vision, spotting fruit from a distance was a […] selective advantage”</a:t>
            </a:r>
            <a:r>
              <a:rPr lang="en-US" sz="1200" kern="1200" dirty="0" smtClean="0">
                <a:solidFill>
                  <a:schemeClr val="tx1"/>
                </a:solidFill>
                <a:effectLst/>
                <a:latin typeface="Helvetica"/>
                <a:ea typeface="ＭＳ Ｐゴシック" pitchFamily="-108" charset="-128"/>
                <a:cs typeface="Helvetica"/>
              </a:rPr>
              <a:t> (</a:t>
            </a:r>
            <a:r>
              <a:rPr lang="en-US" sz="1200" kern="1200" dirty="0" err="1" smtClean="0">
                <a:solidFill>
                  <a:schemeClr val="tx1"/>
                </a:solidFill>
                <a:effectLst/>
                <a:latin typeface="Helvetica"/>
                <a:ea typeface="ＭＳ Ｐゴシック" pitchFamily="-108" charset="-128"/>
                <a:cs typeface="Helvetica"/>
              </a:rPr>
              <a:t>Bompas</a:t>
            </a:r>
            <a:r>
              <a:rPr lang="en-US" sz="1200" kern="1200" dirty="0" smtClean="0">
                <a:solidFill>
                  <a:schemeClr val="tx1"/>
                </a:solidFill>
                <a:effectLst/>
                <a:latin typeface="Helvetica"/>
                <a:ea typeface="ＭＳ Ｐゴシック" pitchFamily="-108" charset="-128"/>
                <a:cs typeface="Helvetica"/>
              </a:rPr>
              <a:t>, Kendall, &amp; Sumner 2013, p. 84). Along </a:t>
            </a:r>
            <a:r>
              <a:rPr lang="en-US" sz="1200" b="1" kern="1200" dirty="0" smtClean="0">
                <a:solidFill>
                  <a:schemeClr val="tx1"/>
                </a:solidFill>
                <a:effectLst/>
                <a:latin typeface="Helvetica"/>
                <a:ea typeface="ＭＳ Ｐゴシック" pitchFamily="-108" charset="-128"/>
                <a:cs typeface="Helvetica"/>
              </a:rPr>
              <a:t>with language, tool making, and our proportionately large brain size, which allows us to engage in symbolic thinking, </a:t>
            </a:r>
            <a:r>
              <a:rPr lang="en-US" sz="1200" kern="1200" dirty="0" smtClean="0">
                <a:solidFill>
                  <a:schemeClr val="tx1"/>
                </a:solidFill>
                <a:effectLst/>
                <a:latin typeface="Helvetica"/>
                <a:ea typeface="ＭＳ Ｐゴシック" pitchFamily="-108" charset="-128"/>
                <a:cs typeface="Helvetica"/>
              </a:rPr>
              <a:t>these attributes aided the biological success and survival of our species. They also </a:t>
            </a:r>
            <a:r>
              <a:rPr lang="en-US" sz="1200" b="0" kern="1200" dirty="0" smtClean="0">
                <a:solidFill>
                  <a:schemeClr val="tx1"/>
                </a:solidFill>
                <a:effectLst/>
                <a:latin typeface="Helvetica"/>
                <a:ea typeface="ＭＳ Ｐゴシック" pitchFamily="-108" charset="-128"/>
                <a:cs typeface="Helvetica"/>
              </a:rPr>
              <a:t>set in place </a:t>
            </a:r>
            <a:r>
              <a:rPr lang="en-US" sz="1200" b="1" kern="1200" dirty="0" smtClean="0">
                <a:solidFill>
                  <a:schemeClr val="tx1"/>
                </a:solidFill>
                <a:effectLst/>
                <a:latin typeface="Helvetica"/>
                <a:ea typeface="ＭＳ Ｐゴシック" pitchFamily="-108" charset="-128"/>
                <a:cs typeface="Helvetica"/>
              </a:rPr>
              <a:t>the necessary biological equipment </a:t>
            </a:r>
            <a:r>
              <a:rPr lang="en-US" sz="1200" b="0" kern="1200" dirty="0" smtClean="0">
                <a:solidFill>
                  <a:schemeClr val="tx1"/>
                </a:solidFill>
                <a:effectLst/>
                <a:latin typeface="Helvetica"/>
                <a:ea typeface="ＭＳ Ｐゴシック" pitchFamily="-108" charset="-128"/>
                <a:cs typeface="Helvetica"/>
              </a:rPr>
              <a:t>needed for </a:t>
            </a:r>
            <a:r>
              <a:rPr lang="en-US" sz="1200" b="1" kern="1200" dirty="0" smtClean="0">
                <a:solidFill>
                  <a:schemeClr val="tx1"/>
                </a:solidFill>
                <a:effectLst/>
                <a:latin typeface="Helvetica"/>
                <a:ea typeface="ＭＳ Ｐゴシック" pitchFamily="-108" charset="-128"/>
                <a:cs typeface="Helvetica"/>
              </a:rPr>
              <a:t>art and design </a:t>
            </a:r>
            <a:r>
              <a:rPr lang="en-US" sz="1200" b="0" kern="1200" dirty="0" smtClean="0">
                <a:solidFill>
                  <a:schemeClr val="tx1"/>
                </a:solidFill>
                <a:effectLst/>
                <a:latin typeface="Helvetica"/>
                <a:ea typeface="ＭＳ Ｐゴシック" pitchFamily="-108" charset="-128"/>
                <a:cs typeface="Helvetica"/>
              </a:rPr>
              <a:t>to develop, as did our highly developed ability</a:t>
            </a:r>
            <a:r>
              <a:rPr lang="en-US" sz="1200" b="1" kern="1200" dirty="0" smtClean="0">
                <a:solidFill>
                  <a:schemeClr val="tx1"/>
                </a:solidFill>
                <a:effectLst/>
                <a:latin typeface="Helvetica"/>
                <a:ea typeface="ＭＳ Ｐゴシック" pitchFamily="-108" charset="-128"/>
                <a:cs typeface="Helvetica"/>
              </a:rPr>
              <a:t> to learn by imitation</a:t>
            </a:r>
            <a:endParaRPr lang="en-AU" sz="1200" b="1" kern="1200" dirty="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3</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algn="l"/>
            <a:r>
              <a:rPr lang="en-US" sz="1200" i="0" dirty="0" smtClean="0">
                <a:solidFill>
                  <a:schemeClr val="tx1"/>
                </a:solidFill>
                <a:latin typeface="Helvetica"/>
                <a:ea typeface="ＭＳ Ｐゴシック" pitchFamily="-108" charset="-128"/>
                <a:cs typeface="Helvetica"/>
              </a:rPr>
              <a:t>Conclusion</a:t>
            </a:r>
          </a:p>
          <a:p>
            <a:pPr algn="l"/>
            <a:endParaRPr lang="en-US" sz="1200" dirty="0" smtClean="0">
              <a:solidFill>
                <a:schemeClr val="tx1"/>
              </a:solidFill>
              <a:latin typeface="Helvetica"/>
              <a:cs typeface="Helvetica"/>
            </a:endParaRPr>
          </a:p>
          <a:p>
            <a:pPr algn="l"/>
            <a:r>
              <a:rPr lang="en-US" sz="1200" i="0" dirty="0" smtClean="0">
                <a:solidFill>
                  <a:schemeClr val="tx1"/>
                </a:solidFill>
                <a:latin typeface="Helvetica"/>
                <a:cs typeface="Helvetica"/>
              </a:rPr>
              <a:t>“The rise of the artistic avant-garde in the West, in the last century and a half, further </a:t>
            </a:r>
            <a:r>
              <a:rPr lang="en-US" sz="1200" b="1" i="0" dirty="0" smtClean="0">
                <a:solidFill>
                  <a:schemeClr val="tx1"/>
                </a:solidFill>
                <a:latin typeface="Helvetica"/>
                <a:cs typeface="Helvetica"/>
              </a:rPr>
              <a:t>obscures an understanding of art as a human universal </a:t>
            </a:r>
            <a:r>
              <a:rPr lang="en-US" sz="1200" i="0" dirty="0" smtClean="0">
                <a:solidFill>
                  <a:schemeClr val="tx1"/>
                </a:solidFill>
                <a:latin typeface="Helvetica"/>
                <a:cs typeface="Helvetica"/>
              </a:rPr>
              <a:t>because it involves an unprecedented degree of specialization, innovation, mechanical reproduction, and, therefore, exposure to examples of specialized artistic innovation”. (Boyd 2005, p. 161)</a:t>
            </a:r>
          </a:p>
          <a:p>
            <a:pPr algn="l"/>
            <a:r>
              <a:rPr lang="en-US" sz="1200" i="0" dirty="0" smtClean="0">
                <a:solidFill>
                  <a:schemeClr val="tx1"/>
                </a:solidFill>
                <a:latin typeface="Helvetica"/>
                <a:cs typeface="Helvetica"/>
              </a:rPr>
              <a:t> </a:t>
            </a:r>
          </a:p>
          <a:p>
            <a:pPr algn="l"/>
            <a:r>
              <a:rPr lang="en-US" sz="1200" i="0" dirty="0" smtClean="0">
                <a:solidFill>
                  <a:schemeClr val="tx1"/>
                </a:solidFill>
                <a:latin typeface="Helvetica"/>
                <a:ea typeface="ＭＳ Ｐゴシック" pitchFamily="-108" charset="-128"/>
                <a:cs typeface="Helvetica"/>
              </a:rPr>
              <a:t>‘</a:t>
            </a:r>
            <a:r>
              <a:rPr lang="en-US" sz="1200" b="1" i="0" dirty="0" smtClean="0">
                <a:solidFill>
                  <a:schemeClr val="tx1"/>
                </a:solidFill>
                <a:latin typeface="Helvetica"/>
                <a:ea typeface="ＭＳ Ｐゴシック" pitchFamily="-108" charset="-128"/>
                <a:cs typeface="Helvetica"/>
              </a:rPr>
              <a:t>Cultural constructivism’ </a:t>
            </a:r>
            <a:r>
              <a:rPr lang="en-US" sz="1200" i="0" dirty="0" smtClean="0">
                <a:solidFill>
                  <a:schemeClr val="tx1"/>
                </a:solidFill>
                <a:latin typeface="Helvetica"/>
                <a:ea typeface="ＭＳ Ｐゴシック" pitchFamily="-108" charset="-128"/>
                <a:cs typeface="Helvetica"/>
              </a:rPr>
              <a:t>in aesthetics entailed a denial of Aristotle’ universalism. However, this is changing in the 21st Century, as there is a renewed interest in the timeless and </a:t>
            </a:r>
            <a:r>
              <a:rPr lang="en-US" sz="1200" b="1" i="0" dirty="0" smtClean="0">
                <a:solidFill>
                  <a:schemeClr val="tx1"/>
                </a:solidFill>
                <a:latin typeface="Helvetica"/>
                <a:ea typeface="ＭＳ Ｐゴシック" pitchFamily="-108" charset="-128"/>
                <a:cs typeface="Helvetica"/>
              </a:rPr>
              <a:t>universal and cross-cultural aspects of art and design</a:t>
            </a:r>
            <a:r>
              <a:rPr lang="en-US" sz="1200" i="0" dirty="0" smtClean="0">
                <a:solidFill>
                  <a:schemeClr val="tx1"/>
                </a:solidFill>
                <a:latin typeface="Helvetica"/>
                <a:ea typeface="ＭＳ Ｐゴシック" pitchFamily="-108" charset="-128"/>
                <a:cs typeface="Helvetica"/>
              </a:rPr>
              <a:t>, as suggested by evolutionary psychologists. Art and Design are increasingly seen in terms of </a:t>
            </a:r>
            <a:r>
              <a:rPr lang="en-AU" sz="1200" i="0" dirty="0" smtClean="0">
                <a:solidFill>
                  <a:schemeClr val="tx1"/>
                </a:solidFill>
                <a:latin typeface="Helvetica"/>
                <a:cs typeface="Helvetica"/>
              </a:rPr>
              <a:t>creative co-operation </a:t>
            </a:r>
            <a:r>
              <a:rPr lang="en-US" sz="1200" i="0" dirty="0" smtClean="0">
                <a:solidFill>
                  <a:schemeClr val="tx1"/>
                </a:solidFill>
                <a:latin typeface="Helvetica"/>
                <a:ea typeface="ＭＳ Ｐゴシック" pitchFamily="-108" charset="-128"/>
                <a:cs typeface="Helvetica"/>
              </a:rPr>
              <a:t>as part of the suite of ancient pattern-making activities and </a:t>
            </a:r>
            <a:r>
              <a:rPr lang="en-US" sz="1200" i="0" dirty="0" err="1" smtClean="0">
                <a:solidFill>
                  <a:schemeClr val="tx1"/>
                </a:solidFill>
                <a:latin typeface="Helvetica"/>
                <a:ea typeface="ＭＳ Ｐゴシック" pitchFamily="-108" charset="-128"/>
                <a:cs typeface="Helvetica"/>
              </a:rPr>
              <a:t>ultrasocial</a:t>
            </a:r>
            <a:r>
              <a:rPr lang="en-US" sz="1200" i="0" dirty="0" smtClean="0">
                <a:solidFill>
                  <a:schemeClr val="tx1"/>
                </a:solidFill>
                <a:latin typeface="Helvetica"/>
                <a:ea typeface="ＭＳ Ｐゴシック" pitchFamily="-108" charset="-128"/>
                <a:cs typeface="Helvetica"/>
              </a:rPr>
              <a:t> </a:t>
            </a:r>
            <a:r>
              <a:rPr lang="en-US" sz="1200" i="0" dirty="0" err="1" smtClean="0">
                <a:solidFill>
                  <a:schemeClr val="tx1"/>
                </a:solidFill>
                <a:latin typeface="Helvetica"/>
                <a:ea typeface="ＭＳ Ｐゴシック" pitchFamily="-108" charset="-128"/>
                <a:cs typeface="Helvetica"/>
              </a:rPr>
              <a:t>behaviour</a:t>
            </a:r>
            <a:r>
              <a:rPr lang="en-US" sz="1200" i="0" dirty="0" smtClean="0">
                <a:solidFill>
                  <a:schemeClr val="tx1"/>
                </a:solidFill>
                <a:latin typeface="Helvetica"/>
                <a:ea typeface="ＭＳ Ｐゴシック" pitchFamily="-108" charset="-128"/>
                <a:cs typeface="Helvetica"/>
              </a:rPr>
              <a:t> that all human beings delight in.</a:t>
            </a: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30</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Helvetica"/>
                <a:ea typeface="ＭＳ Ｐゴシック" pitchFamily="-108" charset="-128"/>
                <a:cs typeface="Helvetica"/>
              </a:rPr>
              <a:t>Reference List</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err="1" smtClean="0">
                <a:solidFill>
                  <a:schemeClr val="tx1"/>
                </a:solidFill>
                <a:effectLst/>
                <a:latin typeface="Helvetica"/>
                <a:ea typeface="ＭＳ Ｐゴシック" pitchFamily="-108" charset="-128"/>
                <a:cs typeface="Helvetica"/>
              </a:rPr>
              <a:t>Bompas</a:t>
            </a:r>
            <a:r>
              <a:rPr lang="en-US" sz="1000" kern="1200" dirty="0" smtClean="0">
                <a:solidFill>
                  <a:schemeClr val="tx1"/>
                </a:solidFill>
                <a:effectLst/>
                <a:latin typeface="Helvetica"/>
                <a:ea typeface="ＭＳ Ｐゴシック" pitchFamily="-108" charset="-128"/>
                <a:cs typeface="Helvetica"/>
              </a:rPr>
              <a:t>, </a:t>
            </a:r>
            <a:r>
              <a:rPr lang="en-US" sz="1000" kern="1200" dirty="0" err="1" smtClean="0">
                <a:solidFill>
                  <a:schemeClr val="tx1"/>
                </a:solidFill>
                <a:effectLst/>
                <a:latin typeface="Helvetica"/>
                <a:ea typeface="ＭＳ Ｐゴシック" pitchFamily="-108" charset="-128"/>
                <a:cs typeface="Helvetica"/>
              </a:rPr>
              <a:t>Aline</a:t>
            </a:r>
            <a:r>
              <a:rPr lang="en-US" sz="1000" kern="1200" dirty="0" smtClean="0">
                <a:solidFill>
                  <a:schemeClr val="tx1"/>
                </a:solidFill>
                <a:effectLst/>
                <a:latin typeface="Helvetica"/>
                <a:ea typeface="ＭＳ Ｐゴシック" pitchFamily="-108" charset="-128"/>
                <a:cs typeface="Helvetica"/>
              </a:rPr>
              <a:t>, Grace Kendall, and </a:t>
            </a:r>
            <a:r>
              <a:rPr lang="en-US" sz="1000" kern="1200" dirty="0" err="1" smtClean="0">
                <a:solidFill>
                  <a:schemeClr val="tx1"/>
                </a:solidFill>
                <a:effectLst/>
                <a:latin typeface="Helvetica"/>
                <a:ea typeface="ＭＳ Ｐゴシック" pitchFamily="-108" charset="-128"/>
                <a:cs typeface="Helvetica"/>
              </a:rPr>
              <a:t>Petroc</a:t>
            </a:r>
            <a:r>
              <a:rPr lang="en-US" sz="1000" kern="1200" dirty="0" smtClean="0">
                <a:solidFill>
                  <a:schemeClr val="tx1"/>
                </a:solidFill>
                <a:effectLst/>
                <a:latin typeface="Helvetica"/>
                <a:ea typeface="ＭＳ Ｐゴシック" pitchFamily="-108" charset="-128"/>
                <a:cs typeface="Helvetica"/>
              </a:rPr>
              <a:t> Sumner. "Spotting Fruit Versus Picking Fruit as the Selective Advantage of Human </a:t>
            </a:r>
            <a:r>
              <a:rPr lang="en-US" sz="1000" kern="1200" dirty="0" err="1" smtClean="0">
                <a:solidFill>
                  <a:schemeClr val="tx1"/>
                </a:solidFill>
                <a:effectLst/>
                <a:latin typeface="Helvetica"/>
                <a:ea typeface="ＭＳ Ｐゴシック" pitchFamily="-108" charset="-128"/>
                <a:cs typeface="Helvetica"/>
              </a:rPr>
              <a:t>Colour</a:t>
            </a:r>
            <a:r>
              <a:rPr lang="en-US" sz="1000" kern="1200" dirty="0" smtClean="0">
                <a:solidFill>
                  <a:schemeClr val="tx1"/>
                </a:solidFill>
                <a:effectLst/>
                <a:latin typeface="Helvetica"/>
                <a:ea typeface="ＭＳ Ｐゴシック" pitchFamily="-108" charset="-128"/>
                <a:cs typeface="Helvetica"/>
              </a:rPr>
              <a:t> Vision." </a:t>
            </a:r>
            <a:r>
              <a:rPr lang="en-US" sz="1000" i="1" kern="1200" dirty="0" err="1" smtClean="0">
                <a:solidFill>
                  <a:schemeClr val="tx1"/>
                </a:solidFill>
                <a:effectLst/>
                <a:latin typeface="Helvetica"/>
                <a:ea typeface="ＭＳ Ｐゴシック" pitchFamily="-108" charset="-128"/>
                <a:cs typeface="Helvetica"/>
              </a:rPr>
              <a:t>i</a:t>
            </a:r>
            <a:r>
              <a:rPr lang="en-US" sz="1000" i="1" kern="1200" dirty="0" smtClean="0">
                <a:solidFill>
                  <a:schemeClr val="tx1"/>
                </a:solidFill>
                <a:effectLst/>
                <a:latin typeface="Helvetica"/>
                <a:ea typeface="ＭＳ Ｐゴシック" pitchFamily="-108" charset="-128"/>
                <a:cs typeface="Helvetica"/>
              </a:rPr>
              <a:t>-Perception </a:t>
            </a:r>
            <a:r>
              <a:rPr lang="en-US" sz="1000" kern="1200" dirty="0" smtClean="0">
                <a:solidFill>
                  <a:schemeClr val="tx1"/>
                </a:solidFill>
                <a:effectLst/>
                <a:latin typeface="Helvetica"/>
                <a:ea typeface="ＭＳ Ｐゴシック" pitchFamily="-108" charset="-128"/>
                <a:cs typeface="Helvetica"/>
              </a:rPr>
              <a:t>(2013), Volume 4, pages 84–94. </a:t>
            </a:r>
            <a:r>
              <a:rPr lang="en-US" sz="1000" i="1" kern="1200" dirty="0" smtClean="0">
                <a:solidFill>
                  <a:schemeClr val="tx1"/>
                </a:solidFill>
                <a:effectLst/>
                <a:latin typeface="Helvetica"/>
                <a:ea typeface="ＭＳ Ｐゴシック" pitchFamily="-108" charset="-128"/>
                <a:cs typeface="Helvetica"/>
              </a:rPr>
              <a:t>DOI:10.1068/i0564   </a:t>
            </a:r>
            <a:r>
              <a:rPr lang="en-US" sz="1000" i="1" strike="noStrike" kern="1200" dirty="0" smtClean="0">
                <a:solidFill>
                  <a:schemeClr val="tx1"/>
                </a:solidFill>
                <a:effectLst/>
                <a:latin typeface="Helvetica"/>
                <a:ea typeface="ＭＳ Ｐゴシック" pitchFamily="-108" charset="-128"/>
                <a:cs typeface="Helvetica"/>
              </a:rPr>
              <a:t> (</a:t>
            </a:r>
            <a:r>
              <a:rPr lang="en-US" sz="1000" strike="noStrike" kern="1200" dirty="0" smtClean="0">
                <a:solidFill>
                  <a:schemeClr val="tx1"/>
                </a:solidFill>
                <a:effectLst/>
                <a:latin typeface="Helvetica"/>
                <a:ea typeface="ＭＳ Ｐゴシック" pitchFamily="-108" charset="-128"/>
                <a:cs typeface="Helvetica"/>
              </a:rPr>
              <a:t>p. 84.)</a:t>
            </a:r>
            <a:endParaRPr lang="en-AU" sz="1000" strike="noStrike"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AU" sz="1000" kern="1200" dirty="0" smtClean="0">
                <a:solidFill>
                  <a:schemeClr val="tx1"/>
                </a:solidFill>
                <a:effectLst/>
                <a:latin typeface="Helvetica"/>
                <a:ea typeface="ＭＳ Ｐゴシック" pitchFamily="-108" charset="-128"/>
                <a:cs typeface="Helvetica"/>
              </a:rPr>
              <a:t>Boyd, Brian. </a:t>
            </a:r>
            <a:r>
              <a:rPr lang="en-AU" sz="1000" i="1" kern="1200" dirty="0" smtClean="0">
                <a:solidFill>
                  <a:schemeClr val="tx1"/>
                </a:solidFill>
                <a:effectLst/>
                <a:latin typeface="Helvetica"/>
                <a:ea typeface="ＭＳ Ｐゴシック" pitchFamily="-108" charset="-128"/>
                <a:cs typeface="Helvetica"/>
              </a:rPr>
              <a:t>On the Origin of Stories Evolution, Cognition, and Fiction</a:t>
            </a:r>
            <a:r>
              <a:rPr lang="en-AU" sz="1000" kern="1200" dirty="0" smtClean="0">
                <a:solidFill>
                  <a:schemeClr val="tx1"/>
                </a:solidFill>
                <a:effectLst/>
                <a:latin typeface="Helvetica"/>
                <a:ea typeface="ＭＳ Ｐゴシック" pitchFamily="-108" charset="-128"/>
                <a:cs typeface="Helvetica"/>
              </a:rPr>
              <a:t>. Cambridge, Mass.: </a:t>
            </a:r>
            <a:r>
              <a:rPr lang="en-AU" sz="1000" kern="1200" dirty="0" err="1" smtClean="0">
                <a:solidFill>
                  <a:schemeClr val="tx1"/>
                </a:solidFill>
                <a:effectLst/>
                <a:latin typeface="Helvetica"/>
                <a:ea typeface="ＭＳ Ｐゴシック" pitchFamily="-108" charset="-128"/>
                <a:cs typeface="Helvetica"/>
              </a:rPr>
              <a:t>Belknap</a:t>
            </a:r>
            <a:r>
              <a:rPr lang="en-AU" sz="1000" kern="1200" dirty="0" smtClean="0">
                <a:solidFill>
                  <a:schemeClr val="tx1"/>
                </a:solidFill>
                <a:effectLst/>
                <a:latin typeface="Helvetica"/>
                <a:ea typeface="ＭＳ Ｐゴシック" pitchFamily="-108" charset="-128"/>
                <a:cs typeface="Helvetica"/>
              </a:rPr>
              <a:t> Press of Harvard University Press, 2009. </a:t>
            </a:r>
            <a:r>
              <a:rPr lang="en-AU" sz="1000" strike="noStrike" kern="1200" dirty="0" smtClean="0">
                <a:solidFill>
                  <a:schemeClr val="tx1"/>
                </a:solidFill>
                <a:effectLst/>
                <a:latin typeface="Helvetica"/>
                <a:ea typeface="ＭＳ Ｐゴシック" pitchFamily="-108" charset="-128"/>
                <a:cs typeface="Helvetica"/>
              </a:rPr>
              <a:t>(</a:t>
            </a:r>
            <a:r>
              <a:rPr lang="en-US" sz="1000" strike="noStrike" kern="1200" dirty="0" smtClean="0">
                <a:solidFill>
                  <a:schemeClr val="tx1"/>
                </a:solidFill>
                <a:effectLst/>
                <a:latin typeface="Helvetica"/>
                <a:ea typeface="ＭＳ Ｐゴシック" pitchFamily="-108" charset="-128"/>
                <a:cs typeface="Helvetica"/>
              </a:rPr>
              <a:t>p. 142).</a:t>
            </a:r>
            <a:endParaRPr lang="en-AU" sz="1000" strike="noStrike" kern="1200" dirty="0" smtClean="0">
              <a:solidFill>
                <a:schemeClr val="tx1"/>
              </a:solidFill>
              <a:effectLst/>
              <a:latin typeface="Helvetica"/>
              <a:ea typeface="ＭＳ Ｐゴシック" pitchFamily="-108" charset="-128"/>
              <a:cs typeface="Helvetica"/>
            </a:endParaRPr>
          </a:p>
          <a:p>
            <a:r>
              <a:rPr lang="en-US" sz="1000" u="none" strike="noStrike"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Boyd, Brian. “Art and Selection”. </a:t>
            </a:r>
            <a:r>
              <a:rPr lang="en-US" sz="1000" i="1" kern="1200" dirty="0" smtClean="0">
                <a:solidFill>
                  <a:schemeClr val="tx1"/>
                </a:solidFill>
                <a:effectLst/>
                <a:latin typeface="Helvetica"/>
                <a:ea typeface="ＭＳ Ｐゴシック" pitchFamily="-108" charset="-128"/>
                <a:cs typeface="Helvetica"/>
              </a:rPr>
              <a:t>Philosophy and Literature</a:t>
            </a:r>
            <a:r>
              <a:rPr lang="en-US" sz="1000" kern="1200" dirty="0" smtClean="0">
                <a:solidFill>
                  <a:schemeClr val="tx1"/>
                </a:solidFill>
                <a:effectLst/>
                <a:latin typeface="Helvetica"/>
                <a:ea typeface="ＭＳ Ｐゴシック" pitchFamily="-108" charset="-128"/>
                <a:cs typeface="Helvetica"/>
              </a:rPr>
              <a:t>, Volume 33, Number 1, April 2009, pp. 204-220 (Review). Published by The Johns Hopkins University Press. </a:t>
            </a:r>
            <a:r>
              <a:rPr lang="en-US" sz="1000" i="1" kern="1200" dirty="0" smtClean="0">
                <a:solidFill>
                  <a:schemeClr val="tx1"/>
                </a:solidFill>
                <a:effectLst/>
                <a:latin typeface="Helvetica"/>
                <a:ea typeface="ＭＳ Ｐゴシック" pitchFamily="-108" charset="-128"/>
                <a:cs typeface="Helvetica"/>
              </a:rPr>
              <a:t>DOI: 10.1353/phl.0.0038 )</a:t>
            </a:r>
            <a:r>
              <a:rPr lang="en-US" sz="1000" kern="1200" dirty="0" smtClean="0">
                <a:solidFill>
                  <a:schemeClr val="tx1"/>
                </a:solidFill>
                <a:effectLst/>
                <a:latin typeface="Helvetica"/>
                <a:ea typeface="ＭＳ Ｐゴシック" pitchFamily="-108" charset="-128"/>
                <a:cs typeface="Helvetica"/>
              </a:rPr>
              <a:t>       </a:t>
            </a:r>
            <a:r>
              <a:rPr lang="en-US" sz="1000" strike="noStrike" kern="1200" dirty="0" smtClean="0">
                <a:solidFill>
                  <a:schemeClr val="tx1"/>
                </a:solidFill>
                <a:effectLst/>
                <a:latin typeface="Helvetica"/>
                <a:ea typeface="ＭＳ Ｐゴシック" pitchFamily="-108" charset="-128"/>
                <a:cs typeface="Helvetica"/>
              </a:rPr>
              <a:t>(Boyd, 2009a p. 218)</a:t>
            </a:r>
          </a:p>
          <a:p>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Boyd, Brian. "Evolutionary Theories of Art." In </a:t>
            </a:r>
            <a:r>
              <a:rPr lang="en-US" sz="1000" i="1" kern="1200" dirty="0" smtClean="0">
                <a:solidFill>
                  <a:schemeClr val="tx1"/>
                </a:solidFill>
                <a:effectLst/>
                <a:latin typeface="Helvetica"/>
                <a:ea typeface="ＭＳ Ｐゴシック" pitchFamily="-108" charset="-128"/>
                <a:cs typeface="Helvetica"/>
              </a:rPr>
              <a:t>The Literary Animal: Evolution and the Nature of Narrative</a:t>
            </a:r>
            <a:r>
              <a:rPr lang="en-US" sz="1000" kern="1200" dirty="0" smtClean="0">
                <a:solidFill>
                  <a:schemeClr val="tx1"/>
                </a:solidFill>
                <a:effectLst/>
                <a:latin typeface="Helvetica"/>
                <a:ea typeface="ＭＳ Ｐゴシック" pitchFamily="-108" charset="-128"/>
                <a:cs typeface="Helvetica"/>
              </a:rPr>
              <a:t>, edited by Jonathan </a:t>
            </a:r>
            <a:r>
              <a:rPr lang="en-US" sz="1000" kern="1200" dirty="0" err="1" smtClean="0">
                <a:solidFill>
                  <a:schemeClr val="tx1"/>
                </a:solidFill>
                <a:effectLst/>
                <a:latin typeface="Helvetica"/>
                <a:ea typeface="ＭＳ Ｐゴシック" pitchFamily="-108" charset="-128"/>
                <a:cs typeface="Helvetica"/>
              </a:rPr>
              <a:t>Gottschall</a:t>
            </a:r>
            <a:r>
              <a:rPr lang="en-US" sz="1000" kern="1200" dirty="0" smtClean="0">
                <a:solidFill>
                  <a:schemeClr val="tx1"/>
                </a:solidFill>
                <a:effectLst/>
                <a:latin typeface="Helvetica"/>
                <a:ea typeface="ＭＳ Ｐゴシック" pitchFamily="-108" charset="-128"/>
                <a:cs typeface="Helvetica"/>
              </a:rPr>
              <a:t> and David Sloan Wilson, 147–77. Evanston, Ill: Northwestern University Press, 2005. </a:t>
            </a:r>
            <a:r>
              <a:rPr lang="en-US" sz="1000" strike="noStrike" kern="1200" dirty="0" smtClean="0">
                <a:solidFill>
                  <a:schemeClr val="tx1"/>
                </a:solidFill>
                <a:effectLst/>
                <a:latin typeface="Helvetica"/>
                <a:ea typeface="ＭＳ Ｐゴシック" pitchFamily="-108" charset="-128"/>
                <a:cs typeface="Helvetica"/>
              </a:rPr>
              <a:t>( p. 148)</a:t>
            </a:r>
            <a:endParaRPr lang="en-AU" sz="1000" strike="noStrike" kern="1200" dirty="0" smtClean="0">
              <a:solidFill>
                <a:schemeClr val="tx1"/>
              </a:solidFill>
              <a:effectLst/>
              <a:latin typeface="Helvetica"/>
              <a:ea typeface="ＭＳ Ｐゴシック" pitchFamily="-108" charset="-128"/>
              <a:cs typeface="Helvetica"/>
            </a:endParaRPr>
          </a:p>
          <a:p>
            <a:r>
              <a:rPr lang="en-US" sz="1000" u="none" strike="noStrike"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Boyd, Brian. "Denis Dutton Obituary (9/2/1944 – 28/12/2010)." </a:t>
            </a:r>
            <a:r>
              <a:rPr lang="en-US" sz="1000" i="1" kern="1200" dirty="0" smtClean="0">
                <a:solidFill>
                  <a:schemeClr val="tx1"/>
                </a:solidFill>
                <a:effectLst/>
                <a:latin typeface="Helvetica"/>
                <a:ea typeface="ＭＳ Ｐゴシック" pitchFamily="-108" charset="-128"/>
                <a:cs typeface="Helvetica"/>
              </a:rPr>
              <a:t>Australasian Journal of Philosophy </a:t>
            </a:r>
            <a:r>
              <a:rPr lang="en-US" sz="1000" kern="1200" dirty="0" smtClean="0">
                <a:solidFill>
                  <a:schemeClr val="tx1"/>
                </a:solidFill>
                <a:effectLst/>
                <a:latin typeface="Helvetica"/>
                <a:ea typeface="ＭＳ Ｐゴシック" pitchFamily="-108" charset="-128"/>
                <a:cs typeface="Helvetica"/>
              </a:rPr>
              <a:t>89, no. 2 (2011): 379-80.</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err="1" smtClean="0">
                <a:solidFill>
                  <a:schemeClr val="tx1"/>
                </a:solidFill>
                <a:effectLst/>
                <a:latin typeface="Helvetica"/>
                <a:ea typeface="ＭＳ Ｐゴシック" pitchFamily="-108" charset="-128"/>
                <a:cs typeface="Helvetica"/>
              </a:rPr>
              <a:t>Chatterjee</a:t>
            </a:r>
            <a:r>
              <a:rPr lang="en-US" sz="1000" kern="1200" dirty="0" smtClean="0">
                <a:solidFill>
                  <a:schemeClr val="tx1"/>
                </a:solidFill>
                <a:effectLst/>
                <a:latin typeface="Helvetica"/>
                <a:ea typeface="ＭＳ Ｐゴシック" pitchFamily="-108" charset="-128"/>
                <a:cs typeface="Helvetica"/>
              </a:rPr>
              <a:t>, </a:t>
            </a:r>
            <a:r>
              <a:rPr lang="en-US" sz="1000" kern="1200" dirty="0" err="1" smtClean="0">
                <a:solidFill>
                  <a:schemeClr val="tx1"/>
                </a:solidFill>
                <a:effectLst/>
                <a:latin typeface="Helvetica"/>
                <a:ea typeface="ＭＳ Ｐゴシック" pitchFamily="-108" charset="-128"/>
                <a:cs typeface="Helvetica"/>
              </a:rPr>
              <a:t>Anjan</a:t>
            </a:r>
            <a:r>
              <a:rPr lang="en-US" sz="1000" kern="1200" dirty="0" smtClean="0">
                <a:solidFill>
                  <a:schemeClr val="tx1"/>
                </a:solidFill>
                <a:effectLst/>
                <a:latin typeface="Helvetica"/>
                <a:ea typeface="ＭＳ Ｐゴシック" pitchFamily="-108" charset="-128"/>
                <a:cs typeface="Helvetica"/>
              </a:rPr>
              <a:t>. </a:t>
            </a:r>
            <a:r>
              <a:rPr lang="en-US" sz="1000" i="1" kern="1200" dirty="0" smtClean="0">
                <a:solidFill>
                  <a:schemeClr val="tx1"/>
                </a:solidFill>
                <a:effectLst/>
                <a:latin typeface="Helvetica"/>
                <a:ea typeface="ＭＳ Ｐゴシック" pitchFamily="-108" charset="-128"/>
                <a:cs typeface="Helvetica"/>
              </a:rPr>
              <a:t>The Aesthetic Brain: How We Evolved To Desire Beauty And   Enjoy Art</a:t>
            </a:r>
            <a:r>
              <a:rPr lang="en-US" sz="1000" kern="1200" dirty="0" smtClean="0">
                <a:solidFill>
                  <a:schemeClr val="tx1"/>
                </a:solidFill>
                <a:effectLst/>
                <a:latin typeface="Helvetica"/>
                <a:ea typeface="ＭＳ Ｐゴシック" pitchFamily="-108" charset="-128"/>
                <a:cs typeface="Helvetica"/>
              </a:rPr>
              <a:t>. New York, NY: Oxford University Press [Kindle edition], </a:t>
            </a:r>
            <a:r>
              <a:rPr lang="en-AU" sz="1000" kern="1200" dirty="0" smtClean="0">
                <a:solidFill>
                  <a:schemeClr val="tx1"/>
                </a:solidFill>
                <a:effectLst/>
                <a:latin typeface="Helvetica"/>
                <a:ea typeface="ＭＳ Ｐゴシック" pitchFamily="-108" charset="-128"/>
                <a:cs typeface="Helvetica"/>
              </a:rPr>
              <a:t>2014.</a:t>
            </a:r>
          </a:p>
          <a:p>
            <a:endParaRPr lang="en-AU" sz="1000" kern="1200" dirty="0" smtClean="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31</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000" b="1" i="0" dirty="0" smtClean="0">
                <a:solidFill>
                  <a:srgbClr val="000000"/>
                </a:solidFill>
                <a:latin typeface="Helvetica"/>
                <a:cs typeface="Helvetica"/>
              </a:rPr>
              <a:t>Reference List (cont.)</a:t>
            </a:r>
          </a:p>
          <a:p>
            <a:pPr algn="l"/>
            <a:endParaRPr lang="en-US" sz="1000" b="1" i="0" dirty="0" smtClean="0">
              <a:latin typeface="Helvetica"/>
              <a:cs typeface="Helvetica"/>
            </a:endParaRPr>
          </a:p>
          <a:p>
            <a:pPr algn="l"/>
            <a:r>
              <a:rPr lang="en-US" sz="1000" dirty="0" err="1" smtClean="0">
                <a:latin typeface="Helvetica"/>
                <a:cs typeface="Helvetica"/>
              </a:rPr>
              <a:t>Cosmides</a:t>
            </a:r>
            <a:r>
              <a:rPr lang="en-US" sz="1000" dirty="0" smtClean="0">
                <a:latin typeface="Helvetica"/>
                <a:cs typeface="Helvetica"/>
              </a:rPr>
              <a:t>, Leda &amp; John </a:t>
            </a:r>
            <a:r>
              <a:rPr lang="en-US" sz="1000" dirty="0" err="1" smtClean="0">
                <a:latin typeface="Helvetica"/>
                <a:cs typeface="Helvetica"/>
              </a:rPr>
              <a:t>Tooby</a:t>
            </a:r>
            <a:r>
              <a:rPr lang="en-US" sz="1000" dirty="0" smtClean="0">
                <a:latin typeface="Helvetica"/>
                <a:cs typeface="Helvetica"/>
              </a:rPr>
              <a:t>. "Conceptual Foundations of Evolutionary Psychology." In Philosophy of Biology: An Anthology, edited by Alex Rosenberg and Robert Arp. </a:t>
            </a:r>
            <a:r>
              <a:rPr lang="en-US" sz="1000" dirty="0" err="1" smtClean="0">
                <a:latin typeface="Helvetica"/>
                <a:cs typeface="Helvetica"/>
              </a:rPr>
              <a:t>Chichester</a:t>
            </a:r>
            <a:r>
              <a:rPr lang="en-US" sz="1000" dirty="0" smtClean="0">
                <a:latin typeface="Helvetica"/>
                <a:cs typeface="Helvetica"/>
              </a:rPr>
              <a:t>, UK: </a:t>
            </a:r>
            <a:r>
              <a:rPr lang="en-US" sz="1000" dirty="0" err="1" smtClean="0">
                <a:latin typeface="Helvetica"/>
                <a:cs typeface="Helvetica"/>
              </a:rPr>
              <a:t>Whiley</a:t>
            </a:r>
            <a:r>
              <a:rPr lang="en-US" sz="1000" dirty="0" smtClean="0">
                <a:latin typeface="Helvetica"/>
                <a:cs typeface="Helvetica"/>
              </a:rPr>
              <a:t>-Blackwell, 2010.</a:t>
            </a:r>
          </a:p>
          <a:p>
            <a:endParaRPr lang="en-AU" sz="1000" kern="1200" dirty="0" smtClean="0">
              <a:solidFill>
                <a:schemeClr val="tx1"/>
              </a:solidFill>
              <a:effectLst/>
              <a:latin typeface="Helvetica"/>
              <a:ea typeface="ＭＳ Ｐゴシック" pitchFamily="-108" charset="-128"/>
              <a:cs typeface="Helvetica"/>
            </a:endParaRPr>
          </a:p>
          <a:p>
            <a:r>
              <a:rPr lang="en-AU" sz="1000" kern="1200" dirty="0" err="1" smtClean="0">
                <a:solidFill>
                  <a:schemeClr val="tx1"/>
                </a:solidFill>
                <a:effectLst/>
                <a:latin typeface="Helvetica"/>
                <a:ea typeface="ＭＳ Ｐゴシック" pitchFamily="-108" charset="-128"/>
                <a:cs typeface="Helvetica"/>
              </a:rPr>
              <a:t>Cosmides</a:t>
            </a:r>
            <a:r>
              <a:rPr lang="en-AU" sz="1000" kern="1200" dirty="0" smtClean="0">
                <a:solidFill>
                  <a:schemeClr val="tx1"/>
                </a:solidFill>
                <a:effectLst/>
                <a:latin typeface="Helvetica"/>
                <a:ea typeface="ＭＳ Ｐゴシック" pitchFamily="-108" charset="-128"/>
                <a:cs typeface="Helvetica"/>
              </a:rPr>
              <a:t>, Leda and </a:t>
            </a:r>
            <a:r>
              <a:rPr lang="en-AU" sz="1000" kern="1200" dirty="0" err="1" smtClean="0">
                <a:solidFill>
                  <a:schemeClr val="tx1"/>
                </a:solidFill>
                <a:effectLst/>
                <a:latin typeface="Helvetica"/>
                <a:ea typeface="ＭＳ Ｐゴシック" pitchFamily="-108" charset="-128"/>
                <a:cs typeface="Helvetica"/>
              </a:rPr>
              <a:t>Tooby</a:t>
            </a:r>
            <a:r>
              <a:rPr lang="en-AU" sz="1000" kern="1200" dirty="0" smtClean="0">
                <a:solidFill>
                  <a:schemeClr val="tx1"/>
                </a:solidFill>
                <a:effectLst/>
                <a:latin typeface="Helvetica"/>
                <a:ea typeface="ＭＳ Ｐゴシック" pitchFamily="-108" charset="-128"/>
                <a:cs typeface="Helvetica"/>
              </a:rPr>
              <a:t>, John. “Evolutionary Psychology: New Perspectives on </a:t>
            </a:r>
          </a:p>
          <a:p>
            <a:r>
              <a:rPr lang="en-AU" sz="1000" kern="1200" dirty="0" smtClean="0">
                <a:solidFill>
                  <a:schemeClr val="tx1"/>
                </a:solidFill>
                <a:effectLst/>
                <a:latin typeface="Helvetica"/>
                <a:ea typeface="ＭＳ Ｐゴシック" pitchFamily="-108" charset="-128"/>
                <a:cs typeface="Helvetica"/>
              </a:rPr>
              <a:t>Cognition and Motivation”, </a:t>
            </a:r>
            <a:r>
              <a:rPr lang="en-AU" sz="1000" i="1" kern="1200" dirty="0" smtClean="0">
                <a:solidFill>
                  <a:schemeClr val="tx1"/>
                </a:solidFill>
                <a:effectLst/>
                <a:latin typeface="Helvetica"/>
                <a:ea typeface="ＭＳ Ｐゴシック" pitchFamily="-108" charset="-128"/>
                <a:cs typeface="Helvetica"/>
              </a:rPr>
              <a:t>Annual Review of Psychology</a:t>
            </a:r>
            <a:r>
              <a:rPr lang="en-AU" sz="1000" kern="1200" dirty="0" smtClean="0">
                <a:solidFill>
                  <a:schemeClr val="tx1"/>
                </a:solidFill>
                <a:effectLst/>
                <a:latin typeface="Helvetica"/>
                <a:ea typeface="ＭＳ Ｐゴシック" pitchFamily="-108" charset="-128"/>
                <a:cs typeface="Helvetica"/>
              </a:rPr>
              <a:t>, Vol. 64, (January 2013): 201-229. Available at SSRN: </a:t>
            </a:r>
            <a:r>
              <a:rPr lang="en-AU" sz="1000" u="sng" kern="1200" dirty="0" smtClean="0">
                <a:solidFill>
                  <a:schemeClr val="tx1"/>
                </a:solidFill>
                <a:effectLst/>
                <a:latin typeface="Helvetica"/>
                <a:ea typeface="ＭＳ Ｐゴシック" pitchFamily="-108" charset="-128"/>
                <a:cs typeface="Helvetica"/>
                <a:hlinkClick r:id="rId3"/>
              </a:rPr>
              <a:t>http://ssrn.com/abstract=2198252</a:t>
            </a:r>
            <a:r>
              <a:rPr lang="en-AU" sz="1000" kern="1200" dirty="0" smtClean="0">
                <a:solidFill>
                  <a:schemeClr val="tx1"/>
                </a:solidFill>
                <a:effectLst/>
                <a:latin typeface="Helvetica"/>
                <a:ea typeface="ＭＳ Ｐゴシック" pitchFamily="-108" charset="-128"/>
                <a:cs typeface="Helvetica"/>
              </a:rPr>
              <a:t> or </a:t>
            </a:r>
            <a:r>
              <a:rPr lang="en-AU" sz="1000" u="sng" kern="1200" dirty="0" smtClean="0">
                <a:solidFill>
                  <a:schemeClr val="tx1"/>
                </a:solidFill>
                <a:effectLst/>
                <a:latin typeface="Helvetica"/>
                <a:ea typeface="ＭＳ Ｐゴシック" pitchFamily="-108" charset="-128"/>
                <a:cs typeface="Helvetica"/>
                <a:hlinkClick r:id="rId4"/>
              </a:rPr>
              <a:t>http://dx.doi.org/10.1146/annurev.psych.121208.131628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Dutton, Dennis. "Aesthetics and Evolutionary Psychology." In </a:t>
            </a:r>
            <a:r>
              <a:rPr lang="en-US" sz="1000" i="1" kern="1200" dirty="0" smtClean="0">
                <a:solidFill>
                  <a:schemeClr val="tx1"/>
                </a:solidFill>
                <a:effectLst/>
                <a:latin typeface="Helvetica"/>
                <a:ea typeface="ＭＳ Ｐゴシック" pitchFamily="-108" charset="-128"/>
                <a:cs typeface="Helvetica"/>
              </a:rPr>
              <a:t>The Oxford Handbook of Aesthetics,</a:t>
            </a:r>
            <a:r>
              <a:rPr lang="en-US" sz="1000" kern="1200" dirty="0" smtClean="0">
                <a:solidFill>
                  <a:schemeClr val="tx1"/>
                </a:solidFill>
                <a:effectLst/>
                <a:latin typeface="Helvetica"/>
                <a:ea typeface="ＭＳ Ｐゴシック" pitchFamily="-108" charset="-128"/>
                <a:cs typeface="Helvetica"/>
              </a:rPr>
              <a:t> edited by Jerrold Levinson. New York: Oxford University Press, 2003.</a:t>
            </a:r>
            <a:endParaRPr lang="en-AU" sz="1000" kern="1200" dirty="0" smtClean="0">
              <a:solidFill>
                <a:schemeClr val="tx1"/>
              </a:solidFill>
              <a:effectLst/>
              <a:latin typeface="Helvetica"/>
              <a:ea typeface="ＭＳ Ｐゴシック" pitchFamily="-108" charset="-128"/>
              <a:cs typeface="Helvetica"/>
            </a:endParaRPr>
          </a:p>
          <a:p>
            <a:r>
              <a:rPr lang="en-US" sz="1000" u="none" strike="noStrike"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Dutton, Dennis. </a:t>
            </a:r>
            <a:r>
              <a:rPr lang="en-US" sz="1000" i="1" kern="1200" dirty="0" smtClean="0">
                <a:solidFill>
                  <a:schemeClr val="tx1"/>
                </a:solidFill>
                <a:effectLst/>
                <a:latin typeface="Helvetica"/>
                <a:ea typeface="ＭＳ Ｐゴシック" pitchFamily="-108" charset="-128"/>
                <a:cs typeface="Helvetica"/>
              </a:rPr>
              <a:t>The Art Instinct:  Beauty, Pleasure, and Human Evolution</a:t>
            </a:r>
            <a:r>
              <a:rPr lang="en-US" sz="1000" kern="1200" dirty="0" smtClean="0">
                <a:solidFill>
                  <a:schemeClr val="tx1"/>
                </a:solidFill>
                <a:effectLst/>
                <a:latin typeface="Helvetica"/>
                <a:ea typeface="ＭＳ Ｐゴシック" pitchFamily="-108" charset="-128"/>
                <a:cs typeface="Helvetica"/>
              </a:rPr>
              <a:t>.  New York, NY: Bloomsbury, 2009.</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err="1" smtClean="0">
                <a:solidFill>
                  <a:schemeClr val="tx1"/>
                </a:solidFill>
                <a:effectLst/>
                <a:latin typeface="Helvetica"/>
                <a:ea typeface="ＭＳ Ｐゴシック" pitchFamily="-108" charset="-128"/>
                <a:cs typeface="Helvetica"/>
              </a:rPr>
              <a:t>Dissanayake</a:t>
            </a:r>
            <a:r>
              <a:rPr lang="en-US" sz="1000" kern="1200" dirty="0" smtClean="0">
                <a:solidFill>
                  <a:schemeClr val="tx1"/>
                </a:solidFill>
                <a:effectLst/>
                <a:latin typeface="Helvetica"/>
                <a:ea typeface="ＭＳ Ｐゴシック" pitchFamily="-108" charset="-128"/>
                <a:cs typeface="Helvetica"/>
              </a:rPr>
              <a:t>, Ellen.</a:t>
            </a:r>
            <a:r>
              <a:rPr lang="en-US" sz="1000" i="1" kern="1200" dirty="0" smtClean="0">
                <a:solidFill>
                  <a:schemeClr val="tx1"/>
                </a:solidFill>
                <a:effectLst/>
                <a:latin typeface="Helvetica"/>
                <a:ea typeface="ＭＳ Ｐゴシック" pitchFamily="-108" charset="-128"/>
                <a:cs typeface="Helvetica"/>
              </a:rPr>
              <a:t> What Is Art For? </a:t>
            </a:r>
            <a:r>
              <a:rPr lang="en-US" sz="1000" kern="1200" dirty="0" smtClean="0">
                <a:solidFill>
                  <a:schemeClr val="tx1"/>
                </a:solidFill>
                <a:effectLst/>
                <a:latin typeface="Helvetica"/>
                <a:ea typeface="ＭＳ Ｐゴシック" pitchFamily="-108" charset="-128"/>
                <a:cs typeface="Helvetica"/>
              </a:rPr>
              <a:t>Seattle: University of Washington Press, 1990.</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err="1" smtClean="0">
                <a:solidFill>
                  <a:schemeClr val="tx1"/>
                </a:solidFill>
                <a:effectLst/>
                <a:latin typeface="Helvetica"/>
                <a:ea typeface="ＭＳ Ｐゴシック" pitchFamily="-108" charset="-128"/>
                <a:cs typeface="Helvetica"/>
              </a:rPr>
              <a:t>Dissanayake</a:t>
            </a:r>
            <a:r>
              <a:rPr lang="en-US" sz="1000" kern="1200" dirty="0" smtClean="0">
                <a:solidFill>
                  <a:schemeClr val="tx1"/>
                </a:solidFill>
                <a:effectLst/>
                <a:latin typeface="Helvetica"/>
                <a:ea typeface="ＭＳ Ｐゴシック" pitchFamily="-108" charset="-128"/>
                <a:cs typeface="Helvetica"/>
              </a:rPr>
              <a:t>, Ellen "Denis Dutton: Appreciation of the Man and Discussion of the Work." </a:t>
            </a:r>
            <a:r>
              <a:rPr lang="en-US" sz="1000" i="1" kern="1200" dirty="0" smtClean="0">
                <a:solidFill>
                  <a:schemeClr val="tx1"/>
                </a:solidFill>
                <a:effectLst/>
                <a:latin typeface="Helvetica"/>
                <a:ea typeface="ＭＳ Ｐゴシック" pitchFamily="-108" charset="-128"/>
                <a:cs typeface="Helvetica"/>
              </a:rPr>
              <a:t>Philosophy and Literature </a:t>
            </a:r>
            <a:r>
              <a:rPr lang="en-US" sz="1000" kern="1200" dirty="0" smtClean="0">
                <a:solidFill>
                  <a:schemeClr val="tx1"/>
                </a:solidFill>
                <a:effectLst/>
                <a:latin typeface="Helvetica"/>
                <a:ea typeface="ＭＳ Ｐゴシック" pitchFamily="-108" charset="-128"/>
                <a:cs typeface="Helvetica"/>
              </a:rPr>
              <a:t>38, no. 1A (2014): A26-A40.  </a:t>
            </a:r>
            <a:r>
              <a:rPr lang="en-US" sz="1000" strike="noStrike" kern="1200" dirty="0" smtClean="0">
                <a:solidFill>
                  <a:schemeClr val="tx1"/>
                </a:solidFill>
                <a:effectLst/>
                <a:latin typeface="Helvetica"/>
                <a:ea typeface="ＭＳ Ｐゴシック" pitchFamily="-108" charset="-128"/>
                <a:cs typeface="Helvetica"/>
              </a:rPr>
              <a:t> (p.  A26,</a:t>
            </a:r>
            <a:r>
              <a:rPr lang="en-US" sz="1000" strike="noStrike" kern="1200" baseline="0" dirty="0" smtClean="0">
                <a:solidFill>
                  <a:schemeClr val="tx1"/>
                </a:solidFill>
                <a:effectLst/>
                <a:latin typeface="Helvetica"/>
                <a:ea typeface="ＭＳ Ｐゴシック" pitchFamily="-108" charset="-128"/>
                <a:cs typeface="Helvetica"/>
              </a:rPr>
              <a:t>  </a:t>
            </a:r>
            <a:r>
              <a:rPr lang="en-US" sz="1000" strike="noStrike" kern="1200" dirty="0" smtClean="0">
                <a:solidFill>
                  <a:schemeClr val="tx1"/>
                </a:solidFill>
                <a:effectLst/>
                <a:latin typeface="Helvetica"/>
                <a:ea typeface="ＭＳ Ｐゴシック" pitchFamily="-108" charset="-128"/>
                <a:cs typeface="Helvetica"/>
              </a:rPr>
              <a:t>p.  A36)</a:t>
            </a:r>
            <a:endParaRPr lang="en-AU" sz="1000" strike="noStrike"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err="1" smtClean="0">
                <a:solidFill>
                  <a:schemeClr val="tx1"/>
                </a:solidFill>
                <a:effectLst/>
                <a:latin typeface="Helvetica"/>
                <a:ea typeface="ＭＳ Ｐゴシック" pitchFamily="-108" charset="-128"/>
                <a:cs typeface="Helvetica"/>
              </a:rPr>
              <a:t>Dissanayake</a:t>
            </a:r>
            <a:r>
              <a:rPr lang="en-US" sz="1000" kern="1200" dirty="0" smtClean="0">
                <a:solidFill>
                  <a:schemeClr val="tx1"/>
                </a:solidFill>
                <a:effectLst/>
                <a:latin typeface="Helvetica"/>
                <a:ea typeface="ＭＳ Ｐゴシック" pitchFamily="-108" charset="-128"/>
                <a:cs typeface="Helvetica"/>
              </a:rPr>
              <a:t>, Ellen. </a:t>
            </a:r>
            <a:r>
              <a:rPr lang="en-US" sz="1000" i="1" kern="1200" dirty="0" smtClean="0">
                <a:solidFill>
                  <a:schemeClr val="tx1"/>
                </a:solidFill>
                <a:effectLst/>
                <a:latin typeface="Helvetica"/>
                <a:ea typeface="ＭＳ Ｐゴシック" pitchFamily="-108" charset="-128"/>
                <a:cs typeface="Helvetica"/>
              </a:rPr>
              <a:t>Homo </a:t>
            </a:r>
            <a:r>
              <a:rPr lang="en-US" sz="1000" i="1" kern="1200" dirty="0" err="1" smtClean="0">
                <a:solidFill>
                  <a:schemeClr val="tx1"/>
                </a:solidFill>
                <a:effectLst/>
                <a:latin typeface="Helvetica"/>
                <a:ea typeface="ＭＳ Ｐゴシック" pitchFamily="-108" charset="-128"/>
                <a:cs typeface="Helvetica"/>
              </a:rPr>
              <a:t>Aestheticus</a:t>
            </a:r>
            <a:r>
              <a:rPr lang="en-US" sz="1000" i="1" kern="1200" dirty="0" smtClean="0">
                <a:solidFill>
                  <a:schemeClr val="tx1"/>
                </a:solidFill>
                <a:effectLst/>
                <a:latin typeface="Helvetica"/>
                <a:ea typeface="ＭＳ Ｐゴシック" pitchFamily="-108" charset="-128"/>
                <a:cs typeface="Helvetica"/>
              </a:rPr>
              <a:t>: Where Art Comes from and Why</a:t>
            </a:r>
            <a:r>
              <a:rPr lang="en-US" sz="1000" kern="1200" dirty="0" smtClean="0">
                <a:solidFill>
                  <a:schemeClr val="tx1"/>
                </a:solidFill>
                <a:effectLst/>
                <a:latin typeface="Helvetica"/>
                <a:ea typeface="ＭＳ Ｐゴシック" pitchFamily="-108" charset="-128"/>
                <a:cs typeface="Helvetica"/>
              </a:rPr>
              <a:t> [EPUB]. Seattle; London: University of Washington Press, 1995 (1992)    (</a:t>
            </a:r>
            <a:r>
              <a:rPr lang="en-US" sz="1000" strike="noStrike" kern="1200" dirty="0" smtClean="0">
                <a:solidFill>
                  <a:schemeClr val="tx1"/>
                </a:solidFill>
                <a:effectLst/>
                <a:latin typeface="Helvetica"/>
                <a:ea typeface="ＭＳ Ｐゴシック" pitchFamily="-108" charset="-128"/>
                <a:cs typeface="Helvetica"/>
              </a:rPr>
              <a:t>1992, 1999?)</a:t>
            </a:r>
            <a:endParaRPr lang="en-AU" sz="1000" kern="1200" dirty="0" smtClean="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32</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Helvetica"/>
                <a:ea typeface="ＭＳ Ｐゴシック" pitchFamily="-108" charset="-128"/>
                <a:cs typeface="Helvetica"/>
              </a:rPr>
              <a:t>Reference List (cont.)</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u="none" strike="noStrike" kern="1200" dirty="0" smtClean="0">
                <a:solidFill>
                  <a:schemeClr val="tx1"/>
                </a:solidFill>
                <a:effectLst/>
                <a:latin typeface="Helvetica"/>
                <a:ea typeface="ＭＳ Ｐゴシック" pitchFamily="-108" charset="-128"/>
                <a:cs typeface="Helvetica"/>
              </a:rPr>
              <a:t> </a:t>
            </a:r>
            <a:r>
              <a:rPr lang="en-US" sz="1000" kern="1200" dirty="0" err="1" smtClean="0">
                <a:solidFill>
                  <a:schemeClr val="tx1"/>
                </a:solidFill>
                <a:effectLst/>
                <a:latin typeface="Helvetica"/>
                <a:ea typeface="ＭＳ Ｐゴシック" pitchFamily="-108" charset="-128"/>
                <a:cs typeface="Helvetica"/>
              </a:rPr>
              <a:t>Dissanayake</a:t>
            </a:r>
            <a:r>
              <a:rPr lang="en-US" sz="1000" kern="1200" dirty="0" smtClean="0">
                <a:solidFill>
                  <a:schemeClr val="tx1"/>
                </a:solidFill>
                <a:effectLst/>
                <a:latin typeface="Helvetica"/>
                <a:ea typeface="ＭＳ Ｐゴシック" pitchFamily="-108" charset="-128"/>
                <a:cs typeface="Helvetica"/>
              </a:rPr>
              <a:t>, Ellen. “The arts after Darwin: Does art have an origin and adaptive</a:t>
            </a:r>
            <a:r>
              <a:rPr lang="en-US" sz="1000" kern="1200" baseline="0" dirty="0" smtClean="0">
                <a:solidFill>
                  <a:schemeClr val="tx1"/>
                </a:solidFill>
                <a:effectLst/>
                <a:latin typeface="Helvetica"/>
                <a:ea typeface="ＭＳ Ｐゴシック" pitchFamily="-108" charset="-128"/>
                <a:cs typeface="Helvetica"/>
              </a:rPr>
              <a:t> f</a:t>
            </a:r>
            <a:r>
              <a:rPr lang="en-US" sz="1000" kern="1200" dirty="0" smtClean="0">
                <a:solidFill>
                  <a:schemeClr val="tx1"/>
                </a:solidFill>
                <a:effectLst/>
                <a:latin typeface="Helvetica"/>
                <a:ea typeface="ＭＳ Ｐゴシック" pitchFamily="-108" charset="-128"/>
                <a:cs typeface="Helvetica"/>
              </a:rPr>
              <a:t>unction?” In </a:t>
            </a:r>
            <a:r>
              <a:rPr lang="en-US" sz="1000" i="1" kern="1200" dirty="0" smtClean="0">
                <a:solidFill>
                  <a:schemeClr val="tx1"/>
                </a:solidFill>
                <a:effectLst/>
                <a:latin typeface="Helvetica"/>
                <a:ea typeface="ＭＳ Ｐゴシック" pitchFamily="-108" charset="-128"/>
                <a:cs typeface="Helvetica"/>
              </a:rPr>
              <a:t>World art studies: Exploring concepts and approaches</a:t>
            </a:r>
            <a:r>
              <a:rPr lang="en-US" sz="1000" kern="1200" dirty="0" smtClean="0">
                <a:solidFill>
                  <a:schemeClr val="tx1"/>
                </a:solidFill>
                <a:effectLst/>
                <a:latin typeface="Helvetica"/>
                <a:ea typeface="ＭＳ Ｐゴシック" pitchFamily="-108" charset="-128"/>
                <a:cs typeface="Helvetica"/>
              </a:rPr>
              <a:t>, pp. 241-263). Amsterdam, The Netherlands: </a:t>
            </a:r>
            <a:r>
              <a:rPr lang="en-US" sz="1000" kern="1200" dirty="0" err="1" smtClean="0">
                <a:solidFill>
                  <a:schemeClr val="tx1"/>
                </a:solidFill>
                <a:effectLst/>
                <a:latin typeface="Helvetica"/>
                <a:ea typeface="ＭＳ Ｐゴシック" pitchFamily="-108" charset="-128"/>
                <a:cs typeface="Helvetica"/>
              </a:rPr>
              <a:t>Valiz</a:t>
            </a:r>
            <a:r>
              <a:rPr lang="en-US" sz="1000" kern="1200" dirty="0" smtClean="0">
                <a:solidFill>
                  <a:schemeClr val="tx1"/>
                </a:solidFill>
                <a:effectLst/>
                <a:latin typeface="Helvetica"/>
                <a:ea typeface="ＭＳ Ｐゴシック" pitchFamily="-108" charset="-128"/>
                <a:cs typeface="Helvetica"/>
              </a:rPr>
              <a:t>, 2008.</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AU" sz="1000" kern="1200" dirty="0" smtClean="0">
                <a:solidFill>
                  <a:schemeClr val="tx1"/>
                </a:solidFill>
                <a:effectLst/>
                <a:latin typeface="Helvetica"/>
                <a:ea typeface="ＭＳ Ｐゴシック" pitchFamily="-108" charset="-128"/>
                <a:cs typeface="Helvetica"/>
              </a:rPr>
              <a:t>Ellen </a:t>
            </a:r>
            <a:r>
              <a:rPr lang="en-AU" sz="1000" kern="1200" dirty="0" err="1" smtClean="0">
                <a:solidFill>
                  <a:schemeClr val="tx1"/>
                </a:solidFill>
                <a:effectLst/>
                <a:latin typeface="Helvetica"/>
                <a:ea typeface="ＭＳ Ｐゴシック" pitchFamily="-108" charset="-128"/>
                <a:cs typeface="Helvetica"/>
              </a:rPr>
              <a:t>Dissanayake</a:t>
            </a:r>
            <a:r>
              <a:rPr lang="en-AU" sz="1000" kern="1200" dirty="0" smtClean="0">
                <a:solidFill>
                  <a:schemeClr val="tx1"/>
                </a:solidFill>
                <a:effectLst/>
                <a:latin typeface="Helvetica"/>
                <a:ea typeface="ＭＳ Ｐゴシック" pitchFamily="-108" charset="-128"/>
                <a:cs typeface="Helvetica"/>
              </a:rPr>
              <a:t>. "Becoming Homo </a:t>
            </a:r>
            <a:r>
              <a:rPr lang="en-AU" sz="1000" kern="1200" dirty="0" err="1" smtClean="0">
                <a:solidFill>
                  <a:schemeClr val="tx1"/>
                </a:solidFill>
                <a:effectLst/>
                <a:latin typeface="Helvetica"/>
                <a:ea typeface="ＭＳ Ｐゴシック" pitchFamily="-108" charset="-128"/>
                <a:cs typeface="Helvetica"/>
              </a:rPr>
              <a:t>Aestheticus</a:t>
            </a:r>
            <a:r>
              <a:rPr lang="en-AU" sz="1000" kern="1200" dirty="0" smtClean="0">
                <a:solidFill>
                  <a:schemeClr val="tx1"/>
                </a:solidFill>
                <a:effectLst/>
                <a:latin typeface="Helvetica"/>
                <a:ea typeface="ＭＳ Ｐゴシック" pitchFamily="-108" charset="-128"/>
                <a:cs typeface="Helvetica"/>
              </a:rPr>
              <a:t> : Sources of Aesthetic Imagination in  Mother-Infant Interactions." </a:t>
            </a:r>
            <a:r>
              <a:rPr lang="en-AU" sz="1000" u="sng" kern="1200" dirty="0" err="1" smtClean="0">
                <a:solidFill>
                  <a:schemeClr val="tx1"/>
                </a:solidFill>
                <a:effectLst/>
                <a:latin typeface="Helvetica"/>
                <a:ea typeface="ＭＳ Ｐゴシック" pitchFamily="-108" charset="-128"/>
                <a:cs typeface="Helvetica"/>
              </a:rPr>
              <a:t>SubStance</a:t>
            </a:r>
            <a:r>
              <a:rPr lang="en-AU" sz="1000" kern="1200" dirty="0" smtClean="0">
                <a:solidFill>
                  <a:schemeClr val="tx1"/>
                </a:solidFill>
                <a:effectLst/>
                <a:latin typeface="Helvetica"/>
                <a:ea typeface="ＭＳ Ｐゴシック" pitchFamily="-108" charset="-128"/>
                <a:cs typeface="Helvetica"/>
              </a:rPr>
              <a:t> 30.1 (2001): 85-103. </a:t>
            </a:r>
            <a:r>
              <a:rPr lang="en-AU" sz="1000" i="1" kern="1200" dirty="0" smtClean="0">
                <a:solidFill>
                  <a:schemeClr val="tx1"/>
                </a:solidFill>
                <a:effectLst/>
                <a:latin typeface="Helvetica"/>
                <a:ea typeface="ＭＳ Ｐゴシック" pitchFamily="-108" charset="-128"/>
                <a:cs typeface="Helvetica"/>
              </a:rPr>
              <a:t>Project MUSE</a:t>
            </a:r>
            <a:r>
              <a:rPr lang="en-AU" sz="1000" kern="1200" dirty="0" smtClean="0">
                <a:solidFill>
                  <a:schemeClr val="tx1"/>
                </a:solidFill>
                <a:effectLst/>
                <a:latin typeface="Helvetica"/>
                <a:ea typeface="ＭＳ Ｐゴシック" pitchFamily="-108" charset="-128"/>
                <a:cs typeface="Helvetica"/>
              </a:rPr>
              <a:t>. Web. 15 Sep. 2015. &lt;https://</a:t>
            </a:r>
            <a:r>
              <a:rPr lang="en-AU" sz="1000" kern="1200" dirty="0" err="1" smtClean="0">
                <a:solidFill>
                  <a:schemeClr val="tx1"/>
                </a:solidFill>
                <a:effectLst/>
                <a:latin typeface="Helvetica"/>
                <a:ea typeface="ＭＳ Ｐゴシック" pitchFamily="-108" charset="-128"/>
                <a:cs typeface="Helvetica"/>
              </a:rPr>
              <a:t>muse.jhu.edu</a:t>
            </a:r>
            <a:r>
              <a:rPr lang="en-AU" sz="1000" kern="1200" dirty="0" smtClean="0">
                <a:solidFill>
                  <a:schemeClr val="tx1"/>
                </a:solidFill>
                <a:effectLst/>
                <a:latin typeface="Helvetica"/>
                <a:ea typeface="ＭＳ Ｐゴシック" pitchFamily="-108" charset="-128"/>
                <a:cs typeface="Helvetica"/>
              </a:rPr>
              <a:t>/&gt;.</a:t>
            </a:r>
          </a:p>
          <a:p>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Friedman, </a:t>
            </a:r>
            <a:r>
              <a:rPr lang="en-US" sz="1000" kern="1200" dirty="0" err="1" smtClean="0">
                <a:solidFill>
                  <a:schemeClr val="tx1"/>
                </a:solidFill>
                <a:effectLst/>
                <a:latin typeface="Helvetica"/>
                <a:ea typeface="ＭＳ Ｐゴシック" pitchFamily="-108" charset="-128"/>
                <a:cs typeface="Helvetica"/>
              </a:rPr>
              <a:t>Batya</a:t>
            </a:r>
            <a:r>
              <a:rPr lang="en-US" sz="1000" kern="1200" dirty="0" smtClean="0">
                <a:solidFill>
                  <a:schemeClr val="tx1"/>
                </a:solidFill>
                <a:effectLst/>
                <a:latin typeface="Helvetica"/>
                <a:ea typeface="ＭＳ Ｐゴシック" pitchFamily="-108" charset="-128"/>
                <a:cs typeface="Helvetica"/>
              </a:rPr>
              <a:t> as cited by Carl Nelson, in </a:t>
            </a:r>
            <a:r>
              <a:rPr lang="en-US" sz="1000" i="1" kern="1200" dirty="0" smtClean="0">
                <a:solidFill>
                  <a:schemeClr val="tx1"/>
                </a:solidFill>
                <a:effectLst/>
                <a:latin typeface="Helvetica"/>
                <a:ea typeface="ＭＳ Ｐゴシック" pitchFamily="-108" charset="-128"/>
                <a:cs typeface="Helvetica"/>
              </a:rPr>
              <a:t>Sculpture</a:t>
            </a:r>
            <a:r>
              <a:rPr lang="en-US" sz="1000" kern="1200" dirty="0" smtClean="0">
                <a:solidFill>
                  <a:schemeClr val="tx1"/>
                </a:solidFill>
                <a:effectLst/>
                <a:latin typeface="Helvetica"/>
                <a:ea typeface="ＭＳ Ｐゴシック" pitchFamily="-108" charset="-128"/>
                <a:cs typeface="Helvetica"/>
              </a:rPr>
              <a:t> </a:t>
            </a:r>
            <a:r>
              <a:rPr lang="en-US" sz="1000" i="1" kern="1200" dirty="0" smtClean="0">
                <a:solidFill>
                  <a:schemeClr val="tx1"/>
                </a:solidFill>
                <a:effectLst/>
                <a:latin typeface="Helvetica"/>
                <a:ea typeface="ＭＳ Ｐゴシック" pitchFamily="-108" charset="-128"/>
                <a:cs typeface="Helvetica"/>
              </a:rPr>
              <a:t>North West </a:t>
            </a:r>
            <a:r>
              <a:rPr lang="en-US" sz="1000" kern="1200" dirty="0" smtClean="0">
                <a:solidFill>
                  <a:schemeClr val="tx1"/>
                </a:solidFill>
                <a:effectLst/>
                <a:latin typeface="Helvetica"/>
                <a:ea typeface="ＭＳ Ｐゴシック" pitchFamily="-108" charset="-128"/>
                <a:cs typeface="Helvetica"/>
              </a:rPr>
              <a:t>Nov/Dec (2014): 3.</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US" sz="1000" kern="1200" dirty="0" smtClean="0">
                <a:solidFill>
                  <a:schemeClr val="tx1"/>
                </a:solidFill>
                <a:effectLst/>
                <a:latin typeface="Helvetica"/>
                <a:ea typeface="ＭＳ Ｐゴシック" pitchFamily="-108" charset="-128"/>
                <a:cs typeface="Helvetica"/>
              </a:rPr>
              <a:t>Kant, </a:t>
            </a:r>
            <a:r>
              <a:rPr lang="en-US" sz="1000" kern="1200" dirty="0" err="1" smtClean="0">
                <a:solidFill>
                  <a:schemeClr val="tx1"/>
                </a:solidFill>
                <a:effectLst/>
                <a:latin typeface="Helvetica"/>
                <a:ea typeface="ＭＳ Ｐゴシック" pitchFamily="-108" charset="-128"/>
                <a:cs typeface="Helvetica"/>
              </a:rPr>
              <a:t>Immanual</a:t>
            </a:r>
            <a:r>
              <a:rPr lang="en-US" sz="1000" kern="1200" dirty="0" smtClean="0">
                <a:solidFill>
                  <a:schemeClr val="tx1"/>
                </a:solidFill>
                <a:effectLst/>
                <a:latin typeface="Helvetica"/>
                <a:ea typeface="ＭＳ Ｐゴシック" pitchFamily="-108" charset="-128"/>
                <a:cs typeface="Helvetica"/>
              </a:rPr>
              <a:t>. </a:t>
            </a:r>
            <a:r>
              <a:rPr lang="en-US" sz="1000" i="1" kern="1200" dirty="0" smtClean="0">
                <a:solidFill>
                  <a:schemeClr val="tx1"/>
                </a:solidFill>
                <a:effectLst/>
                <a:latin typeface="Helvetica"/>
                <a:ea typeface="ＭＳ Ｐゴシック" pitchFamily="-108" charset="-128"/>
                <a:cs typeface="Helvetica"/>
              </a:rPr>
              <a:t>The Critique of Judgment, </a:t>
            </a:r>
            <a:r>
              <a:rPr lang="en-US" sz="1000" kern="1200" dirty="0" smtClean="0">
                <a:solidFill>
                  <a:schemeClr val="tx1"/>
                </a:solidFill>
                <a:effectLst/>
                <a:latin typeface="Helvetica"/>
                <a:ea typeface="ＭＳ Ｐゴシック" pitchFamily="-108" charset="-128"/>
                <a:cs typeface="Helvetica"/>
              </a:rPr>
              <a:t>trans. W. </a:t>
            </a:r>
            <a:r>
              <a:rPr lang="en-US" sz="1000" kern="1200" dirty="0" err="1" smtClean="0">
                <a:solidFill>
                  <a:schemeClr val="tx1"/>
                </a:solidFill>
                <a:effectLst/>
                <a:latin typeface="Helvetica"/>
                <a:ea typeface="ＭＳ Ｐゴシック" pitchFamily="-108" charset="-128"/>
                <a:cs typeface="Helvetica"/>
              </a:rPr>
              <a:t>Pluhar</a:t>
            </a:r>
            <a:r>
              <a:rPr lang="en-US" sz="1000" kern="1200" dirty="0" smtClean="0">
                <a:solidFill>
                  <a:schemeClr val="tx1"/>
                </a:solidFill>
                <a:effectLst/>
                <a:latin typeface="Helvetica"/>
                <a:ea typeface="ＭＳ Ｐゴシック" pitchFamily="-108" charset="-128"/>
                <a:cs typeface="Helvetica"/>
              </a:rPr>
              <a:t>. Indianapolis:</a:t>
            </a:r>
            <a:r>
              <a:rPr lang="en-US" sz="1000" kern="1200" baseline="0" dirty="0" smtClean="0">
                <a:solidFill>
                  <a:schemeClr val="tx1"/>
                </a:solidFill>
                <a:effectLst/>
                <a:latin typeface="Helvetica"/>
                <a:ea typeface="ＭＳ Ｐゴシック" pitchFamily="-108" charset="-128"/>
                <a:cs typeface="Helvetica"/>
              </a:rPr>
              <a:t> </a:t>
            </a:r>
            <a:r>
              <a:rPr lang="en-US" sz="1000" kern="1200" dirty="0" smtClean="0">
                <a:solidFill>
                  <a:schemeClr val="tx1"/>
                </a:solidFill>
                <a:effectLst/>
                <a:latin typeface="Helvetica"/>
                <a:ea typeface="ＭＳ Ｐゴシック" pitchFamily="-108" charset="-128"/>
                <a:cs typeface="Helvetica"/>
              </a:rPr>
              <a:t>Hackett, 1987.</a:t>
            </a:r>
            <a:endParaRPr lang="en-AU" sz="1000" kern="1200" dirty="0" smtClean="0">
              <a:solidFill>
                <a:schemeClr val="tx1"/>
              </a:solidFill>
              <a:effectLst/>
              <a:latin typeface="Helvetica"/>
              <a:ea typeface="ＭＳ Ｐゴシック" pitchFamily="-108" charset="-128"/>
              <a:cs typeface="Helvetica"/>
            </a:endParaRPr>
          </a:p>
          <a:p>
            <a:r>
              <a:rPr lang="en-US" sz="1000" i="1" kern="1200" dirty="0" smtClean="0">
                <a:solidFill>
                  <a:schemeClr val="tx1"/>
                </a:solidFill>
                <a:effectLst/>
                <a:latin typeface="Helvetica"/>
                <a:ea typeface="ＭＳ Ｐゴシック" pitchFamily="-108" charset="-128"/>
                <a:cs typeface="Helvetica"/>
              </a:rPr>
              <a:t> </a:t>
            </a:r>
            <a:endParaRPr lang="en-AU" sz="1000" kern="1200" dirty="0" smtClean="0">
              <a:solidFill>
                <a:schemeClr val="tx1"/>
              </a:solidFill>
              <a:effectLst/>
              <a:latin typeface="Helvetica"/>
              <a:ea typeface="ＭＳ Ｐゴシック" pitchFamily="-108" charset="-128"/>
              <a:cs typeface="Helvetica"/>
            </a:endParaRPr>
          </a:p>
          <a:p>
            <a:r>
              <a:rPr lang="en-AU" sz="1000" kern="1200" dirty="0" smtClean="0">
                <a:solidFill>
                  <a:schemeClr val="tx1"/>
                </a:solidFill>
                <a:effectLst/>
                <a:latin typeface="Helvetica"/>
                <a:ea typeface="ＭＳ Ｐゴシック" pitchFamily="-108" charset="-128"/>
                <a:cs typeface="Helvetica"/>
              </a:rPr>
              <a:t>Miller, Geoffrey F. </a:t>
            </a:r>
            <a:r>
              <a:rPr lang="en-AU" sz="1000" i="1" kern="1200" dirty="0" smtClean="0">
                <a:solidFill>
                  <a:schemeClr val="tx1"/>
                </a:solidFill>
                <a:effectLst/>
                <a:latin typeface="Helvetica"/>
                <a:ea typeface="ＭＳ Ｐゴシック" pitchFamily="-108" charset="-128"/>
                <a:cs typeface="Helvetica"/>
              </a:rPr>
              <a:t>The Mating Mind: How Sexual Choice Shaped the Evolution of  Human Nature</a:t>
            </a:r>
            <a:r>
              <a:rPr lang="en-AU" sz="1000" kern="1200" dirty="0" smtClean="0">
                <a:solidFill>
                  <a:schemeClr val="tx1"/>
                </a:solidFill>
                <a:effectLst/>
                <a:latin typeface="Helvetica"/>
                <a:ea typeface="ＭＳ Ｐゴシック" pitchFamily="-108" charset="-128"/>
                <a:cs typeface="Helvetica"/>
              </a:rPr>
              <a:t>. New York: Doubleday, 2000. </a:t>
            </a:r>
          </a:p>
          <a:p>
            <a:r>
              <a:rPr lang="en-AU" sz="1000" kern="1200" dirty="0" smtClean="0">
                <a:solidFill>
                  <a:schemeClr val="tx1"/>
                </a:solidFill>
                <a:effectLst/>
                <a:latin typeface="Helvetica"/>
                <a:ea typeface="ＭＳ Ｐゴシック" pitchFamily="-108" charset="-128"/>
                <a:cs typeface="Helvetica"/>
              </a:rPr>
              <a:t> </a:t>
            </a:r>
          </a:p>
          <a:p>
            <a:r>
              <a:rPr lang="en-AU" sz="1000" kern="1200" dirty="0" smtClean="0">
                <a:solidFill>
                  <a:schemeClr val="tx1"/>
                </a:solidFill>
                <a:effectLst/>
                <a:latin typeface="Helvetica"/>
                <a:ea typeface="ＭＳ Ｐゴシック" pitchFamily="-108" charset="-128"/>
                <a:cs typeface="Helvetica"/>
              </a:rPr>
              <a:t>Pinker, Steven. </a:t>
            </a:r>
            <a:r>
              <a:rPr lang="en-AU" sz="1000" i="1" kern="1200" dirty="0" smtClean="0">
                <a:solidFill>
                  <a:schemeClr val="tx1"/>
                </a:solidFill>
                <a:effectLst/>
                <a:latin typeface="Helvetica"/>
                <a:ea typeface="ＭＳ Ｐゴシック" pitchFamily="-108" charset="-128"/>
                <a:cs typeface="Helvetica"/>
              </a:rPr>
              <a:t>The Blank Slate: The Modern Denial of Human Nature</a:t>
            </a:r>
            <a:r>
              <a:rPr lang="en-AU" sz="1000" kern="1200" dirty="0" smtClean="0">
                <a:solidFill>
                  <a:schemeClr val="tx1"/>
                </a:solidFill>
                <a:effectLst/>
                <a:latin typeface="Helvetica"/>
                <a:ea typeface="ＭＳ Ｐゴシック" pitchFamily="-108" charset="-128"/>
                <a:cs typeface="Helvetica"/>
              </a:rPr>
              <a:t>. New York:  </a:t>
            </a:r>
          </a:p>
          <a:p>
            <a:r>
              <a:rPr lang="en-AU" sz="1000" kern="1200" dirty="0" smtClean="0">
                <a:solidFill>
                  <a:schemeClr val="tx1"/>
                </a:solidFill>
                <a:effectLst/>
                <a:latin typeface="Helvetica"/>
                <a:ea typeface="ＭＳ Ｐゴシック" pitchFamily="-108" charset="-128"/>
                <a:cs typeface="Helvetica"/>
              </a:rPr>
              <a:t>     Viking, 2002.  </a:t>
            </a:r>
            <a:r>
              <a:rPr lang="en-AU" sz="1000" strike="noStrike" kern="1200" dirty="0" smtClean="0">
                <a:solidFill>
                  <a:schemeClr val="tx1"/>
                </a:solidFill>
                <a:effectLst/>
                <a:latin typeface="Helvetica"/>
                <a:ea typeface="ＭＳ Ｐゴシック" pitchFamily="-108" charset="-128"/>
                <a:cs typeface="Helvetica"/>
              </a:rPr>
              <a:t> (p. 405)</a:t>
            </a:r>
          </a:p>
          <a:p>
            <a:r>
              <a:rPr lang="en-AU" sz="1000" kern="1200" dirty="0" smtClean="0">
                <a:solidFill>
                  <a:schemeClr val="tx1"/>
                </a:solidFill>
                <a:effectLst/>
                <a:latin typeface="Helvetica"/>
                <a:ea typeface="ＭＳ Ｐゴシック" pitchFamily="-108" charset="-128"/>
                <a:cs typeface="Helvetica"/>
              </a:rPr>
              <a:t> </a:t>
            </a:r>
          </a:p>
          <a:p>
            <a:r>
              <a:rPr lang="en-AU" sz="1000" kern="1200" dirty="0" smtClean="0">
                <a:solidFill>
                  <a:schemeClr val="tx1"/>
                </a:solidFill>
                <a:effectLst/>
                <a:latin typeface="Helvetica"/>
                <a:ea typeface="ＭＳ Ｐゴシック" pitchFamily="-108" charset="-128"/>
                <a:cs typeface="Helvetica"/>
              </a:rPr>
              <a:t>Pinker, Steven. </a:t>
            </a:r>
            <a:r>
              <a:rPr lang="en-AU" sz="1000" i="1" kern="1200" dirty="0" smtClean="0">
                <a:solidFill>
                  <a:schemeClr val="tx1"/>
                </a:solidFill>
                <a:effectLst/>
                <a:latin typeface="Helvetica"/>
                <a:ea typeface="ＭＳ Ｐゴシック" pitchFamily="-108" charset="-128"/>
                <a:cs typeface="Helvetica"/>
              </a:rPr>
              <a:t>How the Mind Works</a:t>
            </a:r>
            <a:r>
              <a:rPr lang="en-AU" sz="1000" kern="1200" dirty="0" smtClean="0">
                <a:solidFill>
                  <a:schemeClr val="tx1"/>
                </a:solidFill>
                <a:effectLst/>
                <a:latin typeface="Helvetica"/>
                <a:ea typeface="ＭＳ Ｐゴシック" pitchFamily="-108" charset="-128"/>
                <a:cs typeface="Helvetica"/>
              </a:rPr>
              <a:t>. New York: Norton, 1997</a:t>
            </a:r>
            <a:r>
              <a:rPr lang="en-AU" sz="1000" strike="noStrike" kern="1200" dirty="0" smtClean="0">
                <a:solidFill>
                  <a:schemeClr val="tx1"/>
                </a:solidFill>
                <a:effectLst/>
                <a:latin typeface="Helvetica"/>
                <a:ea typeface="ＭＳ Ｐゴシック" pitchFamily="-108" charset="-128"/>
                <a:cs typeface="Helvetica"/>
              </a:rPr>
              <a:t>.   (</a:t>
            </a:r>
            <a:r>
              <a:rPr lang="en-US" sz="1000" strike="noStrike" kern="1200" dirty="0" smtClean="0">
                <a:solidFill>
                  <a:schemeClr val="tx1"/>
                </a:solidFill>
                <a:effectLst/>
                <a:latin typeface="Helvetica"/>
                <a:ea typeface="ＭＳ Ｐゴシック" pitchFamily="-108" charset="-128"/>
                <a:cs typeface="Helvetica"/>
              </a:rPr>
              <a:t>p. 522).</a:t>
            </a:r>
            <a:endParaRPr lang="en-AU" sz="1000" strike="noStrike" kern="1200" dirty="0" smtClean="0">
              <a:solidFill>
                <a:schemeClr val="tx1"/>
              </a:solidFill>
              <a:effectLst/>
              <a:latin typeface="Helvetica"/>
              <a:ea typeface="ＭＳ Ｐゴシック" pitchFamily="-108" charset="-128"/>
              <a:cs typeface="Helvetica"/>
            </a:endParaRPr>
          </a:p>
          <a:p>
            <a:endParaRPr lang="en-AU" sz="1200" kern="1200" dirty="0">
              <a:solidFill>
                <a:schemeClr val="tx1"/>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33</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19F0055C-FF64-E940-8DC9-F97AD4DD43BF}" type="slidenum">
              <a:rPr lang="en-US"/>
              <a:pPr/>
              <a:t>34</a:t>
            </a:fld>
            <a:endParaRPr lang="en-US"/>
          </a:p>
        </p:txBody>
      </p:sp>
      <p:sp>
        <p:nvSpPr>
          <p:cNvPr id="227331" name="Rectangle 2"/>
          <p:cNvSpPr>
            <a:spLocks noGrp="1" noRot="1" noChangeAspect="1" noChangeArrowheads="1"/>
          </p:cNvSpPr>
          <p:nvPr>
            <p:ph type="sldImg"/>
          </p:nvPr>
        </p:nvSpPr>
        <p:spPr>
          <a:xfrm>
            <a:off x="2859088" y="514350"/>
            <a:ext cx="3429000" cy="2571750"/>
          </a:xfrm>
          <a:solidFill>
            <a:srgbClr val="FFFFFF"/>
          </a:solidFill>
          <a:ln/>
        </p:spPr>
      </p:sp>
      <p:sp>
        <p:nvSpPr>
          <p:cNvPr id="2273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400" i="1" dirty="0">
                <a:latin typeface="Helvetica" pitchFamily="-108" charset="0"/>
              </a:rPr>
              <a:t>The End</a:t>
            </a:r>
            <a:endParaRPr lang="en-US" sz="1400" i="1" dirty="0">
              <a:solidFill>
                <a:srgbClr val="F6DCB4"/>
              </a:solidFill>
              <a:latin typeface="Helvetica" pitchFamily="-10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rgbClr val="000000"/>
                </a:solidFill>
                <a:effectLst/>
                <a:latin typeface="Helvetica"/>
                <a:ea typeface="ＭＳ Ｐゴシック" pitchFamily="-108" charset="-128"/>
                <a:cs typeface="Helvetica"/>
              </a:rPr>
              <a:t>“Mimesis” or </a:t>
            </a:r>
            <a:r>
              <a:rPr lang="en-AU" sz="1200" kern="1200" dirty="0" smtClean="0">
                <a:solidFill>
                  <a:srgbClr val="000000"/>
                </a:solidFill>
                <a:effectLst/>
                <a:latin typeface="Helvetica"/>
                <a:ea typeface="ＭＳ Ｐゴシック" pitchFamily="-108" charset="-128"/>
                <a:cs typeface="Helvetica"/>
              </a:rPr>
              <a:t>the representation or imitation of the real world – in a work of art</a:t>
            </a:r>
            <a:r>
              <a:rPr lang="en-AU" sz="1200" b="1" kern="1200" dirty="0" smtClean="0">
                <a:solidFill>
                  <a:srgbClr val="000000"/>
                </a:solidFill>
                <a:effectLst/>
                <a:latin typeface="Helvetica"/>
                <a:ea typeface="ＭＳ Ｐゴシック" pitchFamily="-108" charset="-128"/>
                <a:cs typeface="Helvetica"/>
              </a:rPr>
              <a:t>. is a philosophical concept used in relation to the arts dating back to ancient times. </a:t>
            </a:r>
            <a:r>
              <a:rPr lang="en-AU" sz="1200" kern="1200" dirty="0" smtClean="0">
                <a:solidFill>
                  <a:srgbClr val="000000"/>
                </a:solidFill>
                <a:effectLst/>
                <a:latin typeface="Helvetica"/>
                <a:ea typeface="ＭＳ Ｐゴシック" pitchFamily="-108" charset="-128"/>
                <a:cs typeface="Helvetica"/>
              </a:rPr>
              <a:t>Aristotle in his </a:t>
            </a:r>
            <a:r>
              <a:rPr lang="en-AU" sz="1200" i="1" kern="1200" dirty="0" smtClean="0">
                <a:solidFill>
                  <a:srgbClr val="000000"/>
                </a:solidFill>
                <a:effectLst/>
                <a:latin typeface="Helvetica"/>
                <a:ea typeface="ＭＳ Ｐゴシック" pitchFamily="-108" charset="-128"/>
                <a:cs typeface="Helvetica"/>
              </a:rPr>
              <a:t>Poetics,</a:t>
            </a:r>
            <a:r>
              <a:rPr lang="en-AU" sz="1200" kern="1200" dirty="0" smtClean="0">
                <a:solidFill>
                  <a:srgbClr val="000000"/>
                </a:solidFill>
                <a:effectLst/>
                <a:latin typeface="Helvetica"/>
                <a:ea typeface="ＭＳ Ｐゴシック" pitchFamily="-108" charset="-128"/>
                <a:cs typeface="Helvetica"/>
              </a:rPr>
              <a:t> or Plato in </a:t>
            </a:r>
            <a:r>
              <a:rPr lang="en-AU" sz="1200" i="1" kern="1200" dirty="0" smtClean="0">
                <a:solidFill>
                  <a:srgbClr val="000000"/>
                </a:solidFill>
                <a:effectLst/>
                <a:latin typeface="Helvetica"/>
                <a:ea typeface="ＭＳ Ｐゴシック" pitchFamily="-108" charset="-128"/>
                <a:cs typeface="Helvetica"/>
              </a:rPr>
              <a:t>Republic</a:t>
            </a:r>
            <a:r>
              <a:rPr lang="en-AU" sz="1200" kern="1200" dirty="0" smtClean="0">
                <a:solidFill>
                  <a:srgbClr val="000000"/>
                </a:solidFill>
                <a:effectLst/>
                <a:latin typeface="Helvetica"/>
                <a:ea typeface="ＭＳ Ｐゴシック" pitchFamily="-108" charset="-128"/>
                <a:cs typeface="Helvetica"/>
              </a:rPr>
              <a:t> use ‘</a:t>
            </a:r>
            <a:r>
              <a:rPr lang="en-AU" sz="1200" i="0" kern="1200" dirty="0" smtClean="0">
                <a:solidFill>
                  <a:srgbClr val="000000"/>
                </a:solidFill>
                <a:effectLst/>
                <a:latin typeface="Helvetica"/>
                <a:ea typeface="ＭＳ Ｐゴシック" pitchFamily="-108" charset="-128"/>
                <a:cs typeface="Helvetica"/>
              </a:rPr>
              <a:t>mimesis’</a:t>
            </a:r>
            <a:r>
              <a:rPr lang="en-AU" sz="1200" kern="1200" dirty="0" smtClean="0">
                <a:solidFill>
                  <a:srgbClr val="000000"/>
                </a:solidFill>
                <a:effectLst/>
                <a:latin typeface="Helvetica"/>
                <a:ea typeface="ＭＳ Ｐゴシック" pitchFamily="-108" charset="-128"/>
                <a:cs typeface="Helvetica"/>
              </a:rPr>
              <a:t> to refer generally to the imitation of nature in art</a:t>
            </a:r>
            <a:r>
              <a:rPr lang="en-AU" sz="1200" strike="noStrike" kern="1200" dirty="0" smtClean="0">
                <a:solidFill>
                  <a:srgbClr val="000000"/>
                </a:solidFill>
                <a:effectLst/>
                <a:latin typeface="Helvetica"/>
                <a:ea typeface="ＭＳ Ｐゴシック" pitchFamily="-108" charset="-128"/>
                <a:cs typeface="Helvetica"/>
              </a:rPr>
              <a:t>, though both also use the term more specifically.</a:t>
            </a:r>
            <a:r>
              <a:rPr lang="en-US" sz="1200" strike="noStrike" kern="1200" dirty="0" smtClean="0">
                <a:solidFill>
                  <a:srgbClr val="000000"/>
                </a:solidFill>
                <a:effectLst/>
                <a:latin typeface="Helvetica"/>
                <a:ea typeface="ＭＳ Ｐゴシック" pitchFamily="-108" charset="-128"/>
                <a:cs typeface="Helvetica"/>
              </a:rPr>
              <a:t> </a:t>
            </a:r>
            <a:endParaRPr lang="en-AU" sz="1200" strike="noStrike" kern="1200" dirty="0" smtClean="0">
              <a:solidFill>
                <a:srgbClr val="000000"/>
              </a:solidFill>
              <a:effectLst/>
              <a:latin typeface="Helvetica"/>
              <a:ea typeface="ＭＳ Ｐゴシック" pitchFamily="-108" charset="-128"/>
              <a:cs typeface="Helvetica"/>
            </a:endParaRPr>
          </a:p>
          <a:p>
            <a:endParaRPr lang="en-AU" sz="1200" kern="1200" dirty="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4</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rgbClr val="000000"/>
                </a:solidFill>
                <a:effectLst/>
                <a:latin typeface="Helvetica"/>
                <a:ea typeface="ＭＳ Ｐゴシック" pitchFamily="-108" charset="-128"/>
                <a:cs typeface="Helvetica"/>
              </a:rPr>
              <a:t>Indeed, </a:t>
            </a:r>
            <a:r>
              <a:rPr lang="en-US" sz="1200" b="1" kern="1200" dirty="0" smtClean="0">
                <a:solidFill>
                  <a:srgbClr val="000000"/>
                </a:solidFill>
                <a:effectLst/>
                <a:latin typeface="Helvetica"/>
                <a:ea typeface="ＭＳ Ｐゴシック" pitchFamily="-108" charset="-128"/>
                <a:cs typeface="Helvetica"/>
              </a:rPr>
              <a:t>the science of psychology </a:t>
            </a:r>
            <a:r>
              <a:rPr lang="en-US" sz="1200" b="0" kern="1200" dirty="0" smtClean="0">
                <a:solidFill>
                  <a:srgbClr val="000000"/>
                </a:solidFill>
                <a:effectLst/>
                <a:latin typeface="Helvetica"/>
                <a:ea typeface="ＭＳ Ｐゴシック" pitchFamily="-108" charset="-128"/>
                <a:cs typeface="Helvetica"/>
              </a:rPr>
              <a:t>has been applied to our understanding of the origins and nature of art </a:t>
            </a:r>
            <a:r>
              <a:rPr lang="en-US" sz="1200" b="1" kern="1200" dirty="0" smtClean="0">
                <a:solidFill>
                  <a:srgbClr val="000000"/>
                </a:solidFill>
                <a:effectLst/>
                <a:latin typeface="Helvetica"/>
                <a:ea typeface="ＭＳ Ｐゴシック" pitchFamily="-108" charset="-128"/>
                <a:cs typeface="Helvetica"/>
              </a:rPr>
              <a:t>for over two thousand years.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rgbClr val="000000"/>
                </a:solidFill>
                <a:effectLst/>
                <a:latin typeface="Helvetica"/>
                <a:ea typeface="ＭＳ Ｐゴシック" pitchFamily="-108" charset="-128"/>
                <a:cs typeface="Helvetica"/>
              </a:rPr>
              <a:t> Aristotle </a:t>
            </a:r>
            <a:r>
              <a:rPr lang="en-US" sz="1200" kern="1200" dirty="0" smtClean="0">
                <a:solidFill>
                  <a:srgbClr val="000000"/>
                </a:solidFill>
                <a:effectLst/>
                <a:latin typeface="Helvetica"/>
                <a:ea typeface="ＭＳ Ｐゴシック" pitchFamily="-108" charset="-128"/>
                <a:cs typeface="Helvetica"/>
              </a:rPr>
              <a:t>suggests in </a:t>
            </a:r>
            <a:r>
              <a:rPr lang="en-US" sz="1200" i="1" kern="1200" dirty="0" smtClean="0">
                <a:solidFill>
                  <a:srgbClr val="000000"/>
                </a:solidFill>
                <a:effectLst/>
                <a:latin typeface="Helvetica"/>
                <a:ea typeface="ＭＳ Ｐゴシック" pitchFamily="-108" charset="-128"/>
                <a:cs typeface="Helvetica"/>
              </a:rPr>
              <a:t>Politics </a:t>
            </a:r>
            <a:r>
              <a:rPr lang="en-US" sz="1200" b="1" kern="1200" dirty="0" smtClean="0">
                <a:solidFill>
                  <a:srgbClr val="000000"/>
                </a:solidFill>
                <a:effectLst/>
                <a:latin typeface="Helvetica"/>
                <a:ea typeface="ＭＳ Ｐゴシック" pitchFamily="-108" charset="-128"/>
                <a:cs typeface="Helvetica"/>
              </a:rPr>
              <a:t>that necessity taught men the inventions that were absolutely required and once basic needs were fulfilled </a:t>
            </a:r>
            <a:r>
              <a:rPr lang="en-US" sz="1200" b="0" kern="1200" dirty="0" smtClean="0">
                <a:solidFill>
                  <a:srgbClr val="000000"/>
                </a:solidFill>
                <a:effectLst/>
                <a:latin typeface="Helvetica"/>
                <a:ea typeface="ＭＳ Ｐゴシック" pitchFamily="-108" charset="-128"/>
                <a:cs typeface="Helvetica"/>
              </a:rPr>
              <a:t>it was natural that other</a:t>
            </a:r>
            <a:r>
              <a:rPr lang="en-US" sz="1200" b="1" kern="1200" dirty="0" smtClean="0">
                <a:solidFill>
                  <a:srgbClr val="000000"/>
                </a:solidFill>
                <a:effectLst/>
                <a:latin typeface="Helvetica"/>
                <a:ea typeface="ＭＳ Ｐゴシック" pitchFamily="-108" charset="-128"/>
                <a:cs typeface="Helvetica"/>
              </a:rPr>
              <a:t> adornments that enrich life, such as art,  would develop</a:t>
            </a:r>
            <a:r>
              <a:rPr lang="en-US" sz="1200" kern="1200" dirty="0" smtClean="0">
                <a:solidFill>
                  <a:srgbClr val="000000"/>
                </a:solidFill>
                <a:effectLst/>
                <a:latin typeface="Helvetica"/>
                <a:ea typeface="ＭＳ Ｐゴシック" pitchFamily="-108" charset="-128"/>
                <a:cs typeface="Helvetica"/>
              </a:rPr>
              <a:t> (Dutton 2003).</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rgbClr val="000000"/>
              </a:solidFill>
              <a:effectLst/>
              <a:latin typeface="Helvetica"/>
              <a:ea typeface="ＭＳ Ｐゴシック" pitchFamily="-108" charset="-128"/>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rgbClr val="000000"/>
                </a:solidFill>
                <a:effectLst/>
                <a:latin typeface="Helvetica"/>
                <a:ea typeface="ＭＳ Ｐゴシック" pitchFamily="-108" charset="-128"/>
                <a:cs typeface="Helvetica"/>
              </a:rPr>
              <a:t>However in the </a:t>
            </a:r>
            <a:r>
              <a:rPr lang="en-US" sz="1200" b="1" kern="1200" dirty="0" smtClean="0">
                <a:solidFill>
                  <a:srgbClr val="000000"/>
                </a:solidFill>
                <a:effectLst/>
                <a:latin typeface="Helvetica"/>
                <a:ea typeface="ＭＳ Ｐゴシック" pitchFamily="-108" charset="-128"/>
                <a:cs typeface="Helvetica"/>
              </a:rPr>
              <a:t>late twentieth century, theorists </a:t>
            </a:r>
            <a:r>
              <a:rPr lang="en-US" sz="1200" kern="1200" dirty="0" smtClean="0">
                <a:solidFill>
                  <a:srgbClr val="000000"/>
                </a:solidFill>
                <a:effectLst/>
                <a:latin typeface="Helvetica"/>
                <a:ea typeface="ＭＳ Ｐゴシック" pitchFamily="-108" charset="-128"/>
                <a:cs typeface="Helvetica"/>
              </a:rPr>
              <a:t>moved away from interpreting art as a universal aspect of human nature and moved to interpretations based on historical or cultural production</a:t>
            </a:r>
            <a:r>
              <a:rPr lang="en-US" sz="1200" b="1" kern="1200" dirty="0" smtClean="0">
                <a:solidFill>
                  <a:srgbClr val="000000"/>
                </a:solidFill>
                <a:effectLst/>
                <a:latin typeface="Helvetica"/>
                <a:ea typeface="ＭＳ Ｐゴシック" pitchFamily="-108" charset="-128"/>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rgbClr val="000000"/>
                </a:solidFill>
                <a:effectLst/>
                <a:latin typeface="Helvetica"/>
                <a:ea typeface="ＭＳ Ｐゴシック" pitchFamily="-108" charset="-128"/>
                <a:cs typeface="Helvetica"/>
              </a:rPr>
              <a:t>‘Cultural constructivism’ in aesthetics entailed a denial of Aristotle’s universalism</a:t>
            </a:r>
            <a:r>
              <a:rPr lang="en-US" sz="1200" kern="1200" dirty="0" smtClean="0">
                <a:solidFill>
                  <a:srgbClr val="000000"/>
                </a:solidFill>
                <a:effectLst/>
                <a:latin typeface="Helvetica"/>
                <a:ea typeface="ＭＳ Ｐゴシック" pitchFamily="-108" charset="-128"/>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rgbClr val="000000"/>
              </a:solidFill>
              <a:effectLst/>
              <a:latin typeface="Helvetica"/>
              <a:ea typeface="ＭＳ Ｐゴシック" pitchFamily="-108" charset="-128"/>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rgbClr val="000000"/>
                </a:solidFill>
                <a:effectLst/>
                <a:latin typeface="Helvetica"/>
                <a:ea typeface="ＭＳ Ｐゴシック" pitchFamily="-108" charset="-128"/>
                <a:cs typeface="Helvetica"/>
              </a:rPr>
              <a:t>However today there is a renewed interest in </a:t>
            </a:r>
            <a:r>
              <a:rPr lang="en-US" sz="1200" b="1" kern="1200" dirty="0" smtClean="0">
                <a:solidFill>
                  <a:srgbClr val="000000"/>
                </a:solidFill>
                <a:effectLst/>
                <a:latin typeface="Helvetica"/>
                <a:ea typeface="ＭＳ Ｐゴシック" pitchFamily="-108" charset="-128"/>
                <a:cs typeface="Helvetica"/>
              </a:rPr>
              <a:t>the universal and cross-cultural aspects of art </a:t>
            </a:r>
            <a:r>
              <a:rPr lang="en-US" sz="1200" kern="1200" dirty="0" smtClean="0">
                <a:solidFill>
                  <a:srgbClr val="000000"/>
                </a:solidFill>
                <a:effectLst/>
                <a:latin typeface="Helvetica"/>
                <a:ea typeface="ＭＳ Ｐゴシック" pitchFamily="-108" charset="-128"/>
                <a:cs typeface="Helvetica"/>
              </a:rPr>
              <a:t>suggested by evolutionary psychologists.</a:t>
            </a:r>
          </a:p>
          <a:p>
            <a:endParaRPr lang="en-AU" sz="1400" kern="1200" dirty="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5</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strike="noStrike" kern="1200" dirty="0" smtClean="0">
                <a:solidFill>
                  <a:srgbClr val="000000"/>
                </a:solidFill>
                <a:effectLst/>
                <a:latin typeface="Helvetica"/>
                <a:ea typeface="ＭＳ Ｐゴシック" pitchFamily="-108" charset="-128"/>
                <a:cs typeface="Helvetica"/>
              </a:rPr>
              <a:t> </a:t>
            </a:r>
            <a:r>
              <a:rPr lang="en-US" sz="1200" i="0" strike="noStrike" dirty="0" smtClean="0">
                <a:solidFill>
                  <a:srgbClr val="000000"/>
                </a:solidFill>
                <a:latin typeface="Helvetica"/>
                <a:cs typeface="Helvetica"/>
              </a:rPr>
              <a:t>We have a new understanding of the </a:t>
            </a:r>
            <a:r>
              <a:rPr lang="en-US" sz="1200" b="1" i="0" strike="noStrike" dirty="0" smtClean="0">
                <a:solidFill>
                  <a:srgbClr val="000000"/>
                </a:solidFill>
                <a:latin typeface="Helvetica"/>
                <a:cs typeface="Helvetica"/>
              </a:rPr>
              <a:t>biological roots of ‘mimesis</a:t>
            </a:r>
            <a:r>
              <a:rPr lang="en-US" sz="1200" i="0" strike="noStrike" dirty="0" smtClean="0">
                <a:solidFill>
                  <a:srgbClr val="000000"/>
                </a:solidFill>
                <a:latin typeface="Helvetica"/>
                <a:cs typeface="Helvetica"/>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Helvetica"/>
                <a:ea typeface="ＭＳ Ｐゴシック" pitchFamily="-108" charset="-128"/>
                <a:cs typeface="Helvetica"/>
              </a:rPr>
              <a:t>A fascinating discovery in the early 1990s of </a:t>
            </a:r>
            <a:r>
              <a:rPr lang="en-US" sz="1200" b="1" kern="1200" dirty="0" smtClean="0">
                <a:solidFill>
                  <a:srgbClr val="000000"/>
                </a:solidFill>
                <a:effectLst/>
                <a:latin typeface="Helvetica"/>
                <a:ea typeface="ＭＳ Ｐゴシック" pitchFamily="-108" charset="-128"/>
                <a:cs typeface="Helvetica"/>
              </a:rPr>
              <a:t>the existence of </a:t>
            </a:r>
            <a:r>
              <a:rPr lang="en-US" sz="1200" b="1" i="1" kern="1200" dirty="0" smtClean="0">
                <a:solidFill>
                  <a:srgbClr val="000000"/>
                </a:solidFill>
                <a:effectLst/>
                <a:latin typeface="Helvetica"/>
                <a:ea typeface="ＭＳ Ｐゴシック" pitchFamily="-108" charset="-128"/>
                <a:cs typeface="Helvetica"/>
              </a:rPr>
              <a:t>mirror neurons</a:t>
            </a:r>
            <a:r>
              <a:rPr lang="en-US" sz="1200" kern="1200" dirty="0" smtClean="0">
                <a:solidFill>
                  <a:schemeClr val="tx1"/>
                </a:solidFill>
                <a:effectLst/>
                <a:latin typeface="Helvetica"/>
                <a:ea typeface="ＭＳ Ｐゴシック" pitchFamily="-108" charset="-128"/>
                <a:cs typeface="Helvetica"/>
              </a:rPr>
              <a:t>, (first in macaque monkeys and then in chimps and humans) </a:t>
            </a:r>
            <a:r>
              <a:rPr lang="en-US" sz="1200" b="1" kern="1200" dirty="0" smtClean="0">
                <a:solidFill>
                  <a:schemeClr val="tx1"/>
                </a:solidFill>
                <a:effectLst/>
                <a:latin typeface="Helvetica"/>
                <a:ea typeface="ＭＳ Ｐゴシック" pitchFamily="-108" charset="-128"/>
                <a:cs typeface="Helvetica"/>
              </a:rPr>
              <a:t>made it clear how humans are able to learn automatically </a:t>
            </a:r>
            <a:r>
              <a:rPr lang="en-US" sz="1200" b="0" kern="1200" dirty="0" smtClean="0">
                <a:solidFill>
                  <a:schemeClr val="tx1"/>
                </a:solidFill>
                <a:effectLst/>
                <a:latin typeface="Helvetica"/>
                <a:ea typeface="ＭＳ Ｐゴシック" pitchFamily="-108" charset="-128"/>
                <a:cs typeface="Helvetica"/>
              </a:rPr>
              <a:t>just by </a:t>
            </a:r>
            <a:r>
              <a:rPr lang="en-US" sz="1200" b="1" kern="1200" dirty="0" smtClean="0">
                <a:solidFill>
                  <a:schemeClr val="tx1"/>
                </a:solidFill>
                <a:effectLst/>
                <a:latin typeface="Helvetica"/>
                <a:ea typeface="ＭＳ Ｐゴシック" pitchFamily="-108" charset="-128"/>
                <a:cs typeface="Helvetica"/>
              </a:rPr>
              <a:t>watching </a:t>
            </a:r>
            <a:r>
              <a:rPr lang="en-US" sz="1200" b="0" kern="1200" dirty="0" smtClean="0">
                <a:solidFill>
                  <a:schemeClr val="tx1"/>
                </a:solidFill>
                <a:effectLst/>
                <a:latin typeface="Helvetica"/>
                <a:ea typeface="ＭＳ Ｐゴシック" pitchFamily="-108" charset="-128"/>
                <a:cs typeface="Helvetica"/>
              </a:rPr>
              <a:t>an action performed</a:t>
            </a:r>
            <a:r>
              <a:rPr lang="en-US" sz="1200" kern="1200" dirty="0" smtClean="0">
                <a:solidFill>
                  <a:schemeClr val="tx1"/>
                </a:solidFill>
                <a:effectLst/>
                <a:latin typeface="Helvetica"/>
                <a:ea typeface="ＭＳ Ｐゴシック" pitchFamily="-108" charset="-128"/>
                <a:cs typeface="Helvetica"/>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Helvetica"/>
                <a:ea typeface="ＭＳ Ｐゴシック" pitchFamily="-108" charset="-128"/>
                <a:cs typeface="Helvetica"/>
              </a:rPr>
              <a:t> “Mirror neurons in the brain’s prefrontal cortex fire not only when an animal performs an action but when it sees another […] perform the same action.” (Boyd 2009, p. 142). We have a unique ability of being able to put ourselves in the mind of another, to empathize, and infer the intentions, beliefs and thoughts of another. We have what is termed ‘Theory of mind. “Mirror neurons […] allow an effortless, automatic understanding of the intentions of others through an </a:t>
            </a:r>
            <a:r>
              <a:rPr lang="en-US" sz="1200" b="1" kern="1200" dirty="0" smtClean="0">
                <a:solidFill>
                  <a:schemeClr val="tx1"/>
                </a:solidFill>
                <a:effectLst/>
                <a:latin typeface="Helvetica"/>
                <a:ea typeface="ＭＳ Ｐゴシック" pitchFamily="-108" charset="-128"/>
                <a:cs typeface="Helvetica"/>
              </a:rPr>
              <a:t>almost reflex inner imitation” </a:t>
            </a:r>
            <a:r>
              <a:rPr lang="en-US" sz="1200" kern="1200" dirty="0" smtClean="0">
                <a:solidFill>
                  <a:schemeClr val="tx1"/>
                </a:solidFill>
                <a:effectLst/>
                <a:latin typeface="Helvetica"/>
                <a:ea typeface="ＭＳ Ｐゴシック" pitchFamily="-108" charset="-128"/>
                <a:cs typeface="Helvetica"/>
              </a:rPr>
              <a:t>(p. 142)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Helvetica"/>
              <a:ea typeface="ＭＳ Ｐゴシック" pitchFamily="-108" charset="-128"/>
              <a:cs typeface="Helvetica"/>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Helvetica"/>
                <a:ea typeface="ＭＳ Ｐゴシック" pitchFamily="-108" charset="-128"/>
                <a:cs typeface="Helvetica"/>
              </a:rPr>
              <a:t>For example, If you watch a YouTube video on how to a knot, </a:t>
            </a:r>
            <a:r>
              <a:rPr lang="en-US" sz="1200" b="1" kern="1200" dirty="0" smtClean="0">
                <a:solidFill>
                  <a:schemeClr val="tx1"/>
                </a:solidFill>
                <a:effectLst/>
                <a:latin typeface="Helvetica"/>
                <a:ea typeface="ＭＳ Ｐゴシック" pitchFamily="-108" charset="-128"/>
                <a:cs typeface="Helvetica"/>
              </a:rPr>
              <a:t>you will learn by watching much more quickly </a:t>
            </a:r>
            <a:r>
              <a:rPr lang="en-US" sz="1200" kern="1200" dirty="0" smtClean="0">
                <a:solidFill>
                  <a:schemeClr val="tx1"/>
                </a:solidFill>
                <a:effectLst/>
                <a:latin typeface="Helvetica"/>
                <a:ea typeface="ＭＳ Ｐゴシック" pitchFamily="-108" charset="-128"/>
                <a:cs typeface="Helvetica"/>
              </a:rPr>
              <a:t>and effectively than if you </a:t>
            </a:r>
            <a:r>
              <a:rPr lang="en-US" sz="1200" b="1" kern="1200" dirty="0" smtClean="0">
                <a:solidFill>
                  <a:schemeClr val="tx1"/>
                </a:solidFill>
                <a:effectLst/>
                <a:latin typeface="Helvetica"/>
                <a:ea typeface="ＭＳ Ｐゴシック" pitchFamily="-108" charset="-128"/>
                <a:cs typeface="Helvetica"/>
              </a:rPr>
              <a:t>read a set of written instructions</a:t>
            </a:r>
            <a:r>
              <a:rPr lang="en-US" sz="1200" kern="1200" dirty="0" smtClean="0">
                <a:solidFill>
                  <a:schemeClr val="tx1"/>
                </a:solidFill>
                <a:effectLst/>
                <a:latin typeface="Helvetica"/>
                <a:ea typeface="ＭＳ Ｐゴシック" pitchFamily="-108" charset="-128"/>
                <a:cs typeface="Helvetica"/>
              </a:rPr>
              <a:t>, because your mirror neurons do the work for you. The </a:t>
            </a:r>
            <a:r>
              <a:rPr lang="en-US" sz="1200" b="1" kern="1200" dirty="0" smtClean="0">
                <a:solidFill>
                  <a:schemeClr val="tx1"/>
                </a:solidFill>
                <a:effectLst/>
                <a:latin typeface="Helvetica"/>
                <a:ea typeface="ＭＳ Ｐゴシック" pitchFamily="-108" charset="-128"/>
                <a:cs typeface="Helvetica"/>
              </a:rPr>
              <a:t>neural pathways needed to</a:t>
            </a:r>
            <a:r>
              <a:rPr lang="en-US" sz="1200" b="1" kern="1200" baseline="0" dirty="0" smtClean="0">
                <a:solidFill>
                  <a:schemeClr val="tx1"/>
                </a:solidFill>
                <a:effectLst/>
                <a:latin typeface="Helvetica"/>
                <a:ea typeface="ＭＳ Ｐゴシック" pitchFamily="-108" charset="-128"/>
                <a:cs typeface="Helvetica"/>
              </a:rPr>
              <a:t> perform the hand movements to tie a knot </a:t>
            </a:r>
            <a:r>
              <a:rPr lang="en-US" sz="1200" kern="1200" baseline="0" dirty="0" smtClean="0">
                <a:solidFill>
                  <a:schemeClr val="tx1"/>
                </a:solidFill>
                <a:effectLst/>
                <a:latin typeface="Helvetica"/>
                <a:ea typeface="ＭＳ Ｐゴシック" pitchFamily="-108" charset="-128"/>
                <a:cs typeface="Helvetica"/>
              </a:rPr>
              <a:t>are established in </a:t>
            </a:r>
            <a:r>
              <a:rPr lang="en-US" sz="1200" b="1" kern="1200" baseline="0" dirty="0" smtClean="0">
                <a:solidFill>
                  <a:schemeClr val="tx1"/>
                </a:solidFill>
                <a:effectLst/>
                <a:latin typeface="Helvetica"/>
                <a:ea typeface="ＭＳ Ｐゴシック" pitchFamily="-108" charset="-128"/>
                <a:cs typeface="Helvetica"/>
              </a:rPr>
              <a:t>your</a:t>
            </a:r>
            <a:r>
              <a:rPr lang="en-US" sz="1200" kern="1200" baseline="0" dirty="0" smtClean="0">
                <a:solidFill>
                  <a:schemeClr val="tx1"/>
                </a:solidFill>
                <a:effectLst/>
                <a:latin typeface="Helvetica"/>
                <a:ea typeface="ＭＳ Ｐゴシック" pitchFamily="-108" charset="-128"/>
                <a:cs typeface="Helvetica"/>
              </a:rPr>
              <a:t> brain just by watching someone else </a:t>
            </a:r>
            <a:r>
              <a:rPr lang="en-AU" sz="1200" kern="1200" baseline="0" dirty="0" smtClean="0">
                <a:solidFill>
                  <a:schemeClr val="tx1"/>
                </a:solidFill>
                <a:effectLst/>
                <a:latin typeface="Helvetica"/>
                <a:ea typeface="ＭＳ Ｐゴシック" pitchFamily="-108" charset="-128"/>
                <a:cs typeface="Helvetica"/>
              </a:rPr>
              <a:t>do it.</a:t>
            </a:r>
            <a:endParaRPr lang="en-AU" sz="1200" kern="1200" dirty="0" smtClean="0">
              <a:solidFill>
                <a:schemeClr val="tx1"/>
              </a:solidFill>
              <a:effectLst/>
              <a:latin typeface="Helvetica"/>
              <a:ea typeface="ＭＳ Ｐゴシック" pitchFamily="-108" charset="-128"/>
              <a:cs typeface="Helvetica"/>
            </a:endParaRPr>
          </a:p>
          <a:p>
            <a:endParaRPr lang="en-AU" sz="1400" kern="1200" dirty="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6</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sz="1200" kern="1200" dirty="0" smtClean="0">
                <a:solidFill>
                  <a:srgbClr val="000000"/>
                </a:solidFill>
                <a:effectLst/>
                <a:latin typeface="Helvetica"/>
                <a:ea typeface="ＭＳ Ｐゴシック" pitchFamily="-108" charset="-128"/>
                <a:cs typeface="Helvetica"/>
              </a:rPr>
              <a:t>Ellen </a:t>
            </a:r>
            <a:r>
              <a:rPr lang="en-US" sz="1200" kern="1200" dirty="0" err="1" smtClean="0">
                <a:solidFill>
                  <a:srgbClr val="000000"/>
                </a:solidFill>
                <a:effectLst/>
                <a:latin typeface="Helvetica"/>
                <a:ea typeface="ＭＳ Ｐゴシック" pitchFamily="-108" charset="-128"/>
                <a:cs typeface="Helvetica"/>
              </a:rPr>
              <a:t>Dissanayake</a:t>
            </a:r>
            <a:r>
              <a:rPr lang="en-US" sz="1200" kern="1200" dirty="0" smtClean="0">
                <a:solidFill>
                  <a:srgbClr val="000000"/>
                </a:solidFill>
                <a:effectLst/>
                <a:latin typeface="Helvetica"/>
                <a:ea typeface="ＭＳ Ｐゴシック" pitchFamily="-108" charset="-128"/>
                <a:cs typeface="Helvetica"/>
              </a:rPr>
              <a:t> is a key interdisciplinary theorist looking at art in a global context with an evolutionary</a:t>
            </a:r>
            <a:r>
              <a:rPr lang="en-US" sz="1200" kern="1200" baseline="0" dirty="0" smtClean="0">
                <a:solidFill>
                  <a:srgbClr val="000000"/>
                </a:solidFill>
                <a:effectLst/>
                <a:latin typeface="Helvetica"/>
                <a:ea typeface="ＭＳ Ｐゴシック" pitchFamily="-108" charset="-128"/>
                <a:cs typeface="Helvetica"/>
              </a:rPr>
              <a:t> </a:t>
            </a:r>
            <a:r>
              <a:rPr lang="en-US" sz="1200" kern="1200" dirty="0" smtClean="0">
                <a:solidFill>
                  <a:srgbClr val="000000"/>
                </a:solidFill>
                <a:effectLst/>
                <a:latin typeface="Helvetica"/>
                <a:ea typeface="ＭＳ Ｐゴシック" pitchFamily="-108" charset="-128"/>
                <a:cs typeface="Helvetica"/>
              </a:rPr>
              <a:t>perspective. She </a:t>
            </a:r>
            <a:r>
              <a:rPr lang="en-US" sz="1200" b="1" kern="1200" dirty="0" smtClean="0">
                <a:solidFill>
                  <a:srgbClr val="000000"/>
                </a:solidFill>
                <a:effectLst/>
                <a:latin typeface="Helvetica"/>
                <a:ea typeface="ＭＳ Ｐゴシック" pitchFamily="-108" charset="-128"/>
                <a:cs typeface="Helvetica"/>
              </a:rPr>
              <a:t>lists some of the functions of art </a:t>
            </a:r>
            <a:r>
              <a:rPr lang="en-US" sz="1200" kern="1200" dirty="0" smtClean="0">
                <a:solidFill>
                  <a:srgbClr val="000000"/>
                </a:solidFill>
                <a:effectLst/>
                <a:latin typeface="Helvetica"/>
                <a:ea typeface="ＭＳ Ｐゴシック" pitchFamily="-108" charset="-128"/>
                <a:cs typeface="Helvetica"/>
              </a:rPr>
              <a:t>and </a:t>
            </a:r>
            <a:r>
              <a:rPr lang="en-US" sz="1200" b="1" kern="1200" dirty="0" smtClean="0">
                <a:solidFill>
                  <a:srgbClr val="000000"/>
                </a:solidFill>
                <a:effectLst/>
                <a:latin typeface="Helvetica"/>
                <a:ea typeface="ＭＳ Ｐゴシック" pitchFamily="-108" charset="-128"/>
                <a:cs typeface="Helvetica"/>
              </a:rPr>
              <a:t>design </a:t>
            </a:r>
            <a:r>
              <a:rPr lang="en-US" sz="1200" kern="1200" dirty="0" smtClean="0">
                <a:solidFill>
                  <a:srgbClr val="000000"/>
                </a:solidFill>
                <a:effectLst/>
                <a:latin typeface="Helvetica"/>
                <a:ea typeface="ＭＳ Ｐゴシック" pitchFamily="-108" charset="-128"/>
                <a:cs typeface="Helvetica"/>
              </a:rPr>
              <a:t>proposed by anthropologists, ethnologists, psychologists, and aestheticians. </a:t>
            </a:r>
          </a:p>
          <a:p>
            <a:r>
              <a:rPr lang="en-US" sz="1200" kern="1200" dirty="0" smtClean="0">
                <a:solidFill>
                  <a:srgbClr val="000000"/>
                </a:solidFill>
                <a:effectLst/>
                <a:latin typeface="Helvetica"/>
                <a:ea typeface="ＭＳ Ｐゴシック" pitchFamily="-108" charset="-128"/>
                <a:cs typeface="Helvetica"/>
              </a:rPr>
              <a:t>They are: </a:t>
            </a:r>
            <a:endParaRPr lang="en-AU" sz="1200" kern="1200" dirty="0" smtClean="0">
              <a:solidFill>
                <a:srgbClr val="000000"/>
              </a:solidFill>
              <a:effectLst/>
              <a:latin typeface="Helvetica"/>
              <a:ea typeface="ＭＳ Ｐゴシック" pitchFamily="-108" charset="-128"/>
              <a:cs typeface="Helvetica"/>
            </a:endParaRP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art as direct, immediate experience or as mimesis, as the imitation of experience;</a:t>
            </a: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as training for the unfamiliar (we can test out situations in our imagination)</a:t>
            </a: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as a source of individual “mastery, security, and relief from anxiety,”  </a:t>
            </a: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as a mode of individual display, or an assertion of individual prestige; </a:t>
            </a: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as communication with others or a means of group identification;</a:t>
            </a:r>
          </a:p>
          <a:p>
            <a:pPr marL="171450" indent="-171450">
              <a:buFont typeface="Arial"/>
              <a:buChar char="•"/>
            </a:pPr>
            <a:r>
              <a:rPr lang="en-US" sz="1200" kern="1200" dirty="0" smtClean="0">
                <a:solidFill>
                  <a:srgbClr val="000000"/>
                </a:solidFill>
                <a:effectLst/>
                <a:latin typeface="Helvetica"/>
                <a:ea typeface="ＭＳ Ｐゴシック" pitchFamily="-108" charset="-128"/>
                <a:cs typeface="Helvetica"/>
              </a:rPr>
              <a:t>as providing a sense of meaning or order to the world or access to a </a:t>
            </a:r>
            <a:r>
              <a:rPr lang="en-US" sz="1200" kern="1200" dirty="0" err="1" smtClean="0">
                <a:solidFill>
                  <a:srgbClr val="000000"/>
                </a:solidFill>
                <a:effectLst/>
                <a:latin typeface="Helvetica"/>
                <a:ea typeface="ＭＳ Ｐゴシック" pitchFamily="-108" charset="-128"/>
                <a:cs typeface="Helvetica"/>
              </a:rPr>
              <a:t>supramundane</a:t>
            </a:r>
            <a:r>
              <a:rPr lang="en-US" sz="1200" kern="1200" dirty="0" smtClean="0">
                <a:solidFill>
                  <a:srgbClr val="000000"/>
                </a:solidFill>
                <a:effectLst/>
                <a:latin typeface="Helvetica"/>
                <a:ea typeface="ＭＳ Ｐゴシック" pitchFamily="-108" charset="-128"/>
                <a:cs typeface="Helvetica"/>
              </a:rPr>
              <a:t> world. </a:t>
            </a:r>
            <a:r>
              <a:rPr lang="en-US" sz="1200" kern="1200" dirty="0" smtClean="0">
                <a:solidFill>
                  <a:srgbClr val="000000"/>
                </a:solidFill>
                <a:effectLst/>
                <a:latin typeface="Helvetica"/>
                <a:ea typeface="ＭＳ Ｐゴシック" pitchFamily="-108" charset="-128"/>
                <a:cs typeface="Helvetica"/>
              </a:rPr>
              <a:t>(</a:t>
            </a:r>
            <a:r>
              <a:rPr lang="en-US" sz="1200" kern="1200" dirty="0" err="1" smtClean="0">
                <a:solidFill>
                  <a:srgbClr val="000000"/>
                </a:solidFill>
                <a:effectLst/>
                <a:latin typeface="Helvetica"/>
                <a:ea typeface="ＭＳ Ｐゴシック" pitchFamily="-108" charset="-128"/>
                <a:cs typeface="Helvetica"/>
              </a:rPr>
              <a:t>Dissanayake</a:t>
            </a:r>
            <a:r>
              <a:rPr lang="en-US" sz="1200" kern="1200" dirty="0" smtClean="0">
                <a:solidFill>
                  <a:srgbClr val="000000"/>
                </a:solidFill>
                <a:effectLst/>
                <a:latin typeface="Helvetica"/>
                <a:ea typeface="ＭＳ Ｐゴシック" pitchFamily="-108" charset="-128"/>
                <a:cs typeface="Helvetica"/>
              </a:rPr>
              <a:t> cited in Boyd 2005, p. 162)</a:t>
            </a:r>
            <a:r>
              <a:rPr lang="en-AU" sz="1200" dirty="0" smtClean="0">
                <a:solidFill>
                  <a:srgbClr val="000000"/>
                </a:solidFill>
                <a:effectLst/>
                <a:latin typeface="Helvetica"/>
                <a:cs typeface="Helvetica"/>
              </a:rPr>
              <a:t> </a:t>
            </a:r>
            <a:endParaRPr lang="en-AU" sz="1200" kern="1200" dirty="0">
              <a:solidFill>
                <a:srgbClr val="000000"/>
              </a:solidFill>
              <a:effectLst/>
              <a:latin typeface="Helvetica"/>
              <a:ea typeface="ＭＳ Ｐゴシック" pitchFamily="-108" charset="-128"/>
              <a:cs typeface="Helvetica"/>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7</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algn="l"/>
            <a:endParaRPr lang="en-US" sz="1200" b="1" i="0" dirty="0" smtClean="0">
              <a:solidFill>
                <a:schemeClr val="tx1"/>
              </a:solidFill>
              <a:latin typeface="Helvetica"/>
              <a:cs typeface="Helvetica"/>
            </a:endParaRPr>
          </a:p>
          <a:p>
            <a:pPr algn="l"/>
            <a:r>
              <a:rPr lang="en-US" sz="1200" b="1" i="0" dirty="0" smtClean="0">
                <a:solidFill>
                  <a:schemeClr val="tx1"/>
                </a:solidFill>
                <a:latin typeface="Helvetica"/>
                <a:cs typeface="Helvetica"/>
              </a:rPr>
              <a:t>SO What are the origins of art</a:t>
            </a:r>
            <a:r>
              <a:rPr lang="en-US" sz="1200" i="0" dirty="0" smtClean="0">
                <a:solidFill>
                  <a:schemeClr val="tx1"/>
                </a:solidFill>
                <a:latin typeface="Helvetica"/>
                <a:cs typeface="Helvetica"/>
              </a:rPr>
              <a:t>? </a:t>
            </a:r>
          </a:p>
          <a:p>
            <a:pPr algn="l"/>
            <a:r>
              <a:rPr lang="en-US" sz="1200" i="0" dirty="0" smtClean="0">
                <a:solidFill>
                  <a:schemeClr val="tx1"/>
                </a:solidFill>
                <a:latin typeface="Helvetica"/>
                <a:cs typeface="Helvetica"/>
              </a:rPr>
              <a:t> The four main arguments are:</a:t>
            </a:r>
          </a:p>
          <a:p>
            <a:endParaRPr lang="en-AU" sz="1200" kern="1200" dirty="0" smtClean="0">
              <a:solidFill>
                <a:srgbClr val="000000"/>
              </a:solidFill>
              <a:effectLst/>
              <a:latin typeface="Helvetica"/>
              <a:ea typeface="ＭＳ Ｐゴシック" pitchFamily="-108" charset="-128"/>
              <a:cs typeface="Helvetica"/>
            </a:endParaRPr>
          </a:p>
          <a:p>
            <a:pPr algn="l"/>
            <a:r>
              <a:rPr lang="en-AU" sz="1200" b="1" kern="1200" dirty="0" smtClean="0">
                <a:solidFill>
                  <a:schemeClr val="tx1"/>
                </a:solidFill>
                <a:effectLst/>
                <a:latin typeface="Helvetica"/>
                <a:ea typeface="ＭＳ Ｐゴシック" pitchFamily="-108" charset="-128"/>
                <a:cs typeface="Helvetica"/>
              </a:rPr>
              <a:t>1] </a:t>
            </a:r>
            <a:r>
              <a:rPr lang="en-AU" sz="1200" kern="1200" dirty="0" smtClean="0">
                <a:solidFill>
                  <a:schemeClr val="tx1"/>
                </a:solidFill>
                <a:effectLst/>
                <a:latin typeface="Helvetica"/>
                <a:ea typeface="ＭＳ Ｐゴシック" pitchFamily="-108" charset="-128"/>
                <a:cs typeface="Helvetica"/>
              </a:rPr>
              <a:t>Steven Pinker suggests that: </a:t>
            </a:r>
            <a:r>
              <a:rPr lang="en-US" sz="1200" b="1" i="0" dirty="0" smtClean="0">
                <a:solidFill>
                  <a:schemeClr val="tx1"/>
                </a:solidFill>
                <a:latin typeface="Helvetica"/>
                <a:cs typeface="Helvetica"/>
              </a:rPr>
              <a:t>art is not an adaptation but a byproduct of the evolution of human brains by natural selection.</a:t>
            </a:r>
            <a:r>
              <a:rPr lang="en-US" sz="1200" b="1" i="0" baseline="0" dirty="0" smtClean="0">
                <a:solidFill>
                  <a:schemeClr val="tx1"/>
                </a:solidFill>
                <a:latin typeface="Helvetica"/>
                <a:cs typeface="Helvetica"/>
              </a:rPr>
              <a:t> </a:t>
            </a:r>
            <a:r>
              <a:rPr lang="en-US" sz="1200" b="1" i="0" dirty="0" smtClean="0">
                <a:solidFill>
                  <a:schemeClr val="tx1"/>
                </a:solidFill>
                <a:latin typeface="Helvetica"/>
                <a:cs typeface="Helvetica"/>
              </a:rPr>
              <a:t> </a:t>
            </a:r>
            <a:r>
              <a:rPr lang="en-AU" sz="1200" kern="1200" dirty="0" smtClean="0">
                <a:solidFill>
                  <a:srgbClr val="000000"/>
                </a:solidFill>
                <a:effectLst/>
                <a:latin typeface="Helvetica"/>
                <a:ea typeface="ＭＳ Ｐゴシック" pitchFamily="-108" charset="-128"/>
                <a:cs typeface="Helvetica"/>
              </a:rPr>
              <a:t>Art is like “Cheesecake” – we love it but it is not essential for survival, our inclination to decorate, adorn and to </a:t>
            </a:r>
            <a:r>
              <a:rPr lang="en-AU" sz="1200" b="0" kern="1200" dirty="0" smtClean="0">
                <a:solidFill>
                  <a:srgbClr val="000000"/>
                </a:solidFill>
                <a:effectLst/>
                <a:latin typeface="Helvetica"/>
                <a:ea typeface="ＭＳ Ｐゴシック" pitchFamily="-108" charset="-128"/>
                <a:cs typeface="Helvetica"/>
              </a:rPr>
              <a:t>create art has developed as </a:t>
            </a:r>
            <a:r>
              <a:rPr lang="en-AU" sz="1200" b="1" kern="1200" dirty="0" smtClean="0">
                <a:solidFill>
                  <a:srgbClr val="000000"/>
                </a:solidFill>
                <a:effectLst/>
                <a:latin typeface="Helvetica"/>
                <a:ea typeface="ＭＳ Ｐゴシック" pitchFamily="-108" charset="-128"/>
                <a:cs typeface="Helvetica"/>
              </a:rPr>
              <a:t>“a by-product of three other adaptations: </a:t>
            </a:r>
          </a:p>
          <a:p>
            <a:pPr algn="l"/>
            <a:r>
              <a:rPr lang="en-AU" sz="1200" b="1" kern="1200" dirty="0" smtClean="0">
                <a:solidFill>
                  <a:srgbClr val="000000"/>
                </a:solidFill>
                <a:effectLst/>
                <a:latin typeface="Helvetica"/>
                <a:ea typeface="ＭＳ Ｐゴシック" pitchFamily="-108" charset="-128"/>
                <a:cs typeface="Helvetica"/>
              </a:rPr>
              <a:t>1] the hunger for status</a:t>
            </a:r>
            <a:r>
              <a:rPr lang="en-AU" sz="1200" kern="1200" dirty="0" smtClean="0">
                <a:solidFill>
                  <a:srgbClr val="000000"/>
                </a:solidFill>
                <a:effectLst/>
                <a:latin typeface="Helvetica"/>
                <a:ea typeface="ＭＳ Ｐゴシック" pitchFamily="-108" charset="-128"/>
                <a:cs typeface="Helvetica"/>
              </a:rPr>
              <a:t>, </a:t>
            </a:r>
          </a:p>
          <a:p>
            <a:pPr algn="l"/>
            <a:r>
              <a:rPr lang="en-AU" sz="1200" b="1" kern="1200" dirty="0" smtClean="0">
                <a:solidFill>
                  <a:srgbClr val="000000"/>
                </a:solidFill>
                <a:effectLst/>
                <a:latin typeface="Helvetica"/>
                <a:ea typeface="ＭＳ Ｐゴシック" pitchFamily="-108" charset="-128"/>
                <a:cs typeface="Helvetica"/>
              </a:rPr>
              <a:t>2] the aesthetic pleasure of experiencing adaptive objects and environments</a:t>
            </a:r>
            <a:r>
              <a:rPr lang="en-AU" sz="1200" kern="1200" dirty="0" smtClean="0">
                <a:solidFill>
                  <a:srgbClr val="000000"/>
                </a:solidFill>
                <a:effectLst/>
                <a:latin typeface="Helvetica"/>
                <a:ea typeface="ＭＳ Ｐゴシック" pitchFamily="-108" charset="-128"/>
                <a:cs typeface="Helvetica"/>
              </a:rPr>
              <a:t>, and </a:t>
            </a:r>
          </a:p>
          <a:p>
            <a:pPr algn="l"/>
            <a:r>
              <a:rPr lang="en-AU" sz="1200" b="1" kern="1200" dirty="0" smtClean="0">
                <a:solidFill>
                  <a:srgbClr val="000000"/>
                </a:solidFill>
                <a:effectLst/>
                <a:latin typeface="Helvetica"/>
                <a:ea typeface="ＭＳ Ｐゴシック" pitchFamily="-108" charset="-128"/>
                <a:cs typeface="Helvetica"/>
              </a:rPr>
              <a:t>3]</a:t>
            </a:r>
            <a:r>
              <a:rPr lang="en-AU" sz="1200" b="1" kern="1200" baseline="0" dirty="0" smtClean="0">
                <a:solidFill>
                  <a:srgbClr val="000000"/>
                </a:solidFill>
                <a:effectLst/>
                <a:latin typeface="Helvetica"/>
                <a:ea typeface="ＭＳ Ｐゴシック" pitchFamily="-108" charset="-128"/>
                <a:cs typeface="Helvetica"/>
              </a:rPr>
              <a:t> </a:t>
            </a:r>
            <a:r>
              <a:rPr lang="en-AU" sz="1200" b="1" kern="1200" dirty="0" smtClean="0">
                <a:solidFill>
                  <a:srgbClr val="000000"/>
                </a:solidFill>
                <a:effectLst/>
                <a:latin typeface="Helvetica"/>
                <a:ea typeface="ＭＳ Ｐゴシック" pitchFamily="-108" charset="-128"/>
                <a:cs typeface="Helvetica"/>
              </a:rPr>
              <a:t> the ability to design artefacts to achieve desired ends</a:t>
            </a:r>
            <a:r>
              <a:rPr lang="en-AU" sz="1200" kern="1200" dirty="0" smtClean="0">
                <a:solidFill>
                  <a:srgbClr val="000000"/>
                </a:solidFill>
                <a:effectLst/>
                <a:latin typeface="Helvetica"/>
                <a:ea typeface="ＭＳ Ｐゴシック" pitchFamily="-108" charset="-128"/>
                <a:cs typeface="Helvetica"/>
              </a:rPr>
              <a:t>.</a:t>
            </a:r>
          </a:p>
          <a:p>
            <a:pPr algn="l"/>
            <a:r>
              <a:rPr lang="en-AU" sz="1200" kern="1200" dirty="0" smtClean="0">
                <a:solidFill>
                  <a:srgbClr val="000000"/>
                </a:solidFill>
                <a:effectLst/>
                <a:latin typeface="Helvetica"/>
                <a:ea typeface="ＭＳ Ｐゴシック" pitchFamily="-108" charset="-128"/>
                <a:cs typeface="Helvetica"/>
              </a:rPr>
              <a:t> On this view art is a pleasure technology, like drugs, erotica or fine cuisine.” (Pinker 2002, p. 405)</a:t>
            </a:r>
          </a:p>
          <a:p>
            <a:pPr marL="228600" lvl="0" indent="-228600">
              <a:buAutoNum type="arabicParenR"/>
            </a:pPr>
            <a:endParaRPr lang="en-AU" sz="1400" kern="1200" dirty="0" smtClean="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8</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lvl="0" indent="0">
              <a:buNone/>
            </a:pPr>
            <a:endParaRPr lang="en-AU" sz="1200" kern="1200" dirty="0" smtClean="0">
              <a:solidFill>
                <a:schemeClr val="tx1"/>
              </a:solidFill>
              <a:effectLst/>
              <a:latin typeface="Helvetica"/>
              <a:ea typeface="ＭＳ Ｐゴシック" pitchFamily="-108" charset="-128"/>
              <a:cs typeface="Helvetica"/>
            </a:endParaRPr>
          </a:p>
          <a:p>
            <a:pPr lvl="0"/>
            <a:r>
              <a:rPr lang="en-AU" sz="1200" b="1" kern="1200" dirty="0" smtClean="0">
                <a:solidFill>
                  <a:schemeClr val="tx1"/>
                </a:solidFill>
                <a:effectLst/>
                <a:latin typeface="Helvetica"/>
                <a:ea typeface="ＭＳ Ｐゴシック" pitchFamily="-108" charset="-128"/>
                <a:cs typeface="Helvetica"/>
              </a:rPr>
              <a:t>2] </a:t>
            </a:r>
            <a:r>
              <a:rPr lang="en-AU" sz="1200" kern="1200" dirty="0" smtClean="0">
                <a:solidFill>
                  <a:schemeClr val="tx1"/>
                </a:solidFill>
                <a:effectLst/>
                <a:latin typeface="Helvetica"/>
                <a:ea typeface="ＭＳ Ｐゴシック" pitchFamily="-108" charset="-128"/>
                <a:cs typeface="Helvetica"/>
              </a:rPr>
              <a:t>Geoffrey Miller in </a:t>
            </a:r>
            <a:r>
              <a:rPr lang="en-AU" sz="1200" i="1" kern="1200" dirty="0" smtClean="0">
                <a:solidFill>
                  <a:schemeClr val="tx1"/>
                </a:solidFill>
                <a:effectLst/>
                <a:latin typeface="Helvetica"/>
                <a:ea typeface="ＭＳ Ｐゴシック" pitchFamily="-108" charset="-128"/>
                <a:cs typeface="Helvetica"/>
              </a:rPr>
              <a:t>The Mating Mind</a:t>
            </a:r>
            <a:r>
              <a:rPr lang="en-AU" sz="1200" kern="1200" dirty="0" smtClean="0">
                <a:solidFill>
                  <a:schemeClr val="tx1"/>
                </a:solidFill>
                <a:effectLst/>
                <a:latin typeface="Helvetica"/>
                <a:ea typeface="ＭＳ Ｐゴシック" pitchFamily="-108" charset="-128"/>
                <a:cs typeface="Helvetica"/>
              </a:rPr>
              <a:t> (2000) argues that the impulse to create art is a mating tactic. </a:t>
            </a:r>
          </a:p>
          <a:p>
            <a:pPr algn="l"/>
            <a:r>
              <a:rPr lang="en-US" sz="1200" b="1" i="0" dirty="0" smtClean="0">
                <a:solidFill>
                  <a:schemeClr val="tx1"/>
                </a:solidFill>
                <a:latin typeface="Helvetica"/>
                <a:cs typeface="Helvetica"/>
              </a:rPr>
              <a:t>art is a product not of natural selection but of sexual selection.</a:t>
            </a:r>
          </a:p>
          <a:p>
            <a:pPr algn="l"/>
            <a:r>
              <a:rPr lang="en-AU" sz="1200" kern="1200" dirty="0" smtClean="0">
                <a:solidFill>
                  <a:schemeClr val="tx1"/>
                </a:solidFill>
                <a:effectLst/>
                <a:latin typeface="Helvetica"/>
                <a:ea typeface="ＭＳ Ｐゴシック" pitchFamily="-108" charset="-128"/>
                <a:cs typeface="Helvetica"/>
              </a:rPr>
              <a:t>Art is like the peacocks tail that hinders its movement and ability to survive except in that it attracts mates and therefore increases it’s biological success. </a:t>
            </a:r>
          </a:p>
          <a:p>
            <a:endParaRPr lang="en-US" sz="1200" kern="1200" dirty="0" smtClean="0">
              <a:solidFill>
                <a:schemeClr val="tx1"/>
              </a:solidFill>
              <a:effectLst/>
              <a:latin typeface="Helvetica"/>
              <a:ea typeface="ＭＳ Ｐゴシック" pitchFamily="-108" charset="-128"/>
              <a:cs typeface="Helvetica"/>
            </a:endParaRPr>
          </a:p>
          <a:p>
            <a:r>
              <a:rPr lang="en-US" sz="1200" kern="1200" dirty="0" smtClean="0">
                <a:solidFill>
                  <a:schemeClr val="tx1"/>
                </a:solidFill>
                <a:effectLst/>
                <a:latin typeface="Helvetica"/>
                <a:ea typeface="ＭＳ Ｐゴシック" pitchFamily="-108" charset="-128"/>
                <a:cs typeface="Helvetica"/>
              </a:rPr>
              <a:t>(Boyd, 2005, p. 150)</a:t>
            </a:r>
          </a:p>
          <a:p>
            <a:pPr lvl="0"/>
            <a:endParaRPr lang="en-AU" sz="1400" kern="1200" dirty="0" smtClean="0">
              <a:solidFill>
                <a:srgbClr val="000000"/>
              </a:solidFill>
              <a:effectLst/>
              <a:latin typeface="Helvetica"/>
              <a:ea typeface="ＭＳ Ｐゴシック" pitchFamily="-108" charset="-128"/>
              <a:cs typeface="Helvetica"/>
            </a:endParaRPr>
          </a:p>
          <a:p>
            <a:pPr lvl="0"/>
            <a:endParaRPr lang="en-AU" sz="1400" kern="1200" dirty="0" smtClean="0">
              <a:solidFill>
                <a:schemeClr val="tx1"/>
              </a:solidFill>
              <a:effectLst/>
              <a:latin typeface="Times"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FA6F9538-DAE1-F841-9111-07BAB8EA49F6}" type="slidenum">
              <a:rPr kumimoji="1" lang="ja-JP" altLang="en-US" smtClean="0"/>
              <a:t>9</a:t>
            </a:fld>
            <a:endParaRPr kumimoji="1" lang="ja-JP" altLang="en-US"/>
          </a:p>
        </p:txBody>
      </p:sp>
    </p:spTree>
    <p:extLst>
      <p:ext uri="{BB962C8B-B14F-4D97-AF65-F5344CB8AC3E}">
        <p14:creationId xmlns:p14="http://schemas.microsoft.com/office/powerpoint/2010/main" val="3847247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AU"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799F45-7E19-3F4D-B0CF-4C4B073F245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55A3BB-5CD0-0D40-8093-50997E0C11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685801" y="609600"/>
            <a:ext cx="5676900" cy="5486400"/>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6A9B49-79DC-F045-9511-F5303CECFAA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F2974C-6CE1-464F-95D9-6F45AC2BE30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AU"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4EB307F-04A6-6543-8779-6B2C6937D33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A3BF528-9781-C94B-BA3D-1B3766059C0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6" y="1535113"/>
            <a:ext cx="404177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6" y="2174875"/>
            <a:ext cx="404177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0CC6315-BB14-F14D-8491-51B4254377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FE5FDD2-1799-7F40-A1F6-E8159696C18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6208671-52D5-AB4E-A8CB-18365BF4B5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1" y="273053"/>
            <a:ext cx="51117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75A3E9-2789-5743-B0FF-16EA865FD6C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27B8D5-D29F-E946-9B1C-D8B2F1113E4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F7F9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i="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latin typeface="+mn-lt"/>
              </a:defRPr>
            </a:lvl1pPr>
          </a:lstStyle>
          <a:p>
            <a:pPr>
              <a:defRPr/>
            </a:pPr>
            <a:fld id="{04D6D102-DFC3-D24E-B6F7-B7595C04091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2pPr>
      <a:lvl3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3pPr>
      <a:lvl4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4pPr>
      <a:lvl5pPr algn="ctr" rtl="0" eaLnBrk="0" fontAlgn="base" hangingPunct="0">
        <a:spcBef>
          <a:spcPct val="0"/>
        </a:spcBef>
        <a:spcAft>
          <a:spcPct val="0"/>
        </a:spcAft>
        <a:defRPr sz="4400">
          <a:solidFill>
            <a:schemeClr val="tx2"/>
          </a:solidFill>
          <a:latin typeface="Times" pitchFamily="-108" charset="0"/>
          <a:ea typeface="ＭＳ Ｐゴシック" pitchFamily="-108" charset="-128"/>
          <a:cs typeface="ＭＳ Ｐゴシック" pitchFamily="-108" charset="-128"/>
        </a:defRPr>
      </a:lvl5pPr>
      <a:lvl6pPr marL="457200" algn="ctr" rtl="0" fontAlgn="base">
        <a:spcBef>
          <a:spcPct val="0"/>
        </a:spcBef>
        <a:spcAft>
          <a:spcPct val="0"/>
        </a:spcAft>
        <a:defRPr sz="4400">
          <a:solidFill>
            <a:schemeClr val="tx2"/>
          </a:solidFill>
          <a:latin typeface="Times" pitchFamily="-108" charset="0"/>
        </a:defRPr>
      </a:lvl6pPr>
      <a:lvl7pPr marL="914400" algn="ctr" rtl="0" fontAlgn="base">
        <a:spcBef>
          <a:spcPct val="0"/>
        </a:spcBef>
        <a:spcAft>
          <a:spcPct val="0"/>
        </a:spcAft>
        <a:defRPr sz="4400">
          <a:solidFill>
            <a:schemeClr val="tx2"/>
          </a:solidFill>
          <a:latin typeface="Times" pitchFamily="-108" charset="0"/>
        </a:defRPr>
      </a:lvl7pPr>
      <a:lvl8pPr marL="1371600" algn="ctr" rtl="0" fontAlgn="base">
        <a:spcBef>
          <a:spcPct val="0"/>
        </a:spcBef>
        <a:spcAft>
          <a:spcPct val="0"/>
        </a:spcAft>
        <a:defRPr sz="4400">
          <a:solidFill>
            <a:schemeClr val="tx2"/>
          </a:solidFill>
          <a:latin typeface="Times" pitchFamily="-108" charset="0"/>
        </a:defRPr>
      </a:lvl8pPr>
      <a:lvl9pPr marL="1828800" algn="ctr" rtl="0" fontAlgn="base">
        <a:spcBef>
          <a:spcPct val="0"/>
        </a:spcBef>
        <a:spcAft>
          <a:spcPct val="0"/>
        </a:spcAft>
        <a:defRPr sz="4400">
          <a:solidFill>
            <a:schemeClr val="tx2"/>
          </a:solidFill>
          <a:latin typeface="Times" pitchFamily="-10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8" charset="-128"/>
          <a:cs typeface="ＭＳ Ｐゴシック" pitchFamily="-108"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8"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8"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8"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8"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hyperlink" Target="http://ssrn.com/abstract=2198252" TargetMode="External"/><Relationship Id="rId4" Type="http://schemas.openxmlformats.org/officeDocument/2006/relationships/hyperlink" Target="http://dx.doi.org/10.1146/annurev.psych.121208.131628" TargetMode="External"/><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37928"/>
            <a:ext cx="8640960" cy="2223120"/>
          </a:xfrm>
        </p:spPr>
        <p:txBody>
          <a:bodyPr>
            <a:normAutofit fontScale="90000"/>
          </a:bodyPr>
          <a:lstStyle/>
          <a:p>
            <a:pPr marL="0" indent="0"/>
            <a:r>
              <a:rPr lang="en-US" dirty="0" smtClean="0">
                <a:solidFill>
                  <a:srgbClr val="FFF1CF"/>
                </a:solidFill>
                <a:latin typeface="Helvetica"/>
                <a:cs typeface="Helvetica"/>
              </a:rPr>
              <a:t/>
            </a:r>
            <a:br>
              <a:rPr lang="en-US" dirty="0" smtClean="0">
                <a:solidFill>
                  <a:srgbClr val="FFF1CF"/>
                </a:solidFill>
                <a:latin typeface="Helvetica"/>
                <a:cs typeface="Helvetica"/>
              </a:rPr>
            </a:br>
            <a:r>
              <a:rPr lang="en-US" dirty="0" smtClean="0">
                <a:solidFill>
                  <a:srgbClr val="FFF1CF"/>
                </a:solidFill>
                <a:latin typeface="Helvetica"/>
                <a:cs typeface="Helvetica"/>
              </a:rPr>
              <a:t/>
            </a:r>
            <a:br>
              <a:rPr lang="en-US" dirty="0" smtClean="0">
                <a:solidFill>
                  <a:srgbClr val="FFF1CF"/>
                </a:solidFill>
                <a:latin typeface="Helvetica"/>
                <a:cs typeface="Helvetica"/>
              </a:rPr>
            </a:br>
            <a:r>
              <a:rPr lang="en-US" dirty="0">
                <a:solidFill>
                  <a:srgbClr val="FFF1CF"/>
                </a:solidFill>
                <a:latin typeface="Helvetica"/>
                <a:cs typeface="Helvetica"/>
              </a:rPr>
              <a:t/>
            </a:r>
            <a:br>
              <a:rPr lang="en-US" dirty="0">
                <a:solidFill>
                  <a:srgbClr val="FFF1CF"/>
                </a:solidFill>
                <a:latin typeface="Helvetica"/>
                <a:cs typeface="Helvetica"/>
              </a:rPr>
            </a:br>
            <a:r>
              <a:rPr lang="en-US" dirty="0" smtClean="0">
                <a:solidFill>
                  <a:srgbClr val="FFF1CF"/>
                </a:solidFill>
                <a:latin typeface="Helvetica"/>
                <a:cs typeface="Helvetica"/>
              </a:rPr>
              <a:t/>
            </a:r>
            <a:br>
              <a:rPr lang="en-US" dirty="0" smtClean="0">
                <a:solidFill>
                  <a:srgbClr val="FFF1CF"/>
                </a:solidFill>
                <a:latin typeface="Helvetica"/>
                <a:cs typeface="Helvetica"/>
              </a:rPr>
            </a:br>
            <a:r>
              <a:rPr lang="en-US" dirty="0" smtClean="0">
                <a:solidFill>
                  <a:srgbClr val="FFF1CF"/>
                </a:solidFill>
                <a:latin typeface="Helvetica"/>
                <a:cs typeface="Helvetica"/>
              </a:rPr>
              <a:t>ART</a:t>
            </a:r>
            <a:r>
              <a:rPr lang="en-US" dirty="0" smtClean="0">
                <a:solidFill>
                  <a:srgbClr val="FFF1D5"/>
                </a:solidFill>
                <a:latin typeface="Helvetica"/>
                <a:cs typeface="Helvetica"/>
              </a:rPr>
              <a:t> +  DESIGN</a:t>
            </a:r>
            <a:br>
              <a:rPr lang="en-US" dirty="0" smtClean="0">
                <a:solidFill>
                  <a:srgbClr val="FFF1D5"/>
                </a:solidFill>
                <a:latin typeface="Helvetica"/>
                <a:cs typeface="Helvetica"/>
              </a:rPr>
            </a:br>
            <a:r>
              <a:rPr lang="en-US" sz="2700" dirty="0" smtClean="0">
                <a:latin typeface="Helvetica"/>
                <a:cs typeface="Helvetica"/>
              </a:rPr>
              <a:t>Symposium, Dunedin 2015</a:t>
            </a:r>
            <a:br>
              <a:rPr lang="en-US" sz="2700" dirty="0" smtClean="0">
                <a:latin typeface="Helvetica"/>
                <a:cs typeface="Helvetica"/>
              </a:rPr>
            </a:br>
            <a:r>
              <a:rPr lang="en-US" sz="2700" dirty="0" smtClean="0">
                <a:latin typeface="Helvetica"/>
                <a:cs typeface="Helvetica"/>
              </a:rPr>
              <a:t> </a:t>
            </a:r>
            <a:r>
              <a:rPr lang="en-US" sz="1600" dirty="0" smtClean="0">
                <a:latin typeface="Helvetica"/>
                <a:cs typeface="Helvetica"/>
              </a:rPr>
              <a:t>16–17 October</a:t>
            </a:r>
            <a:r>
              <a:rPr lang="en-US" sz="1600" dirty="0">
                <a:latin typeface="Helvetica"/>
                <a:cs typeface="Helvetica"/>
              </a:rPr>
              <a:t/>
            </a:r>
            <a:br>
              <a:rPr lang="en-US" sz="1600" dirty="0">
                <a:latin typeface="Helvetica"/>
                <a:cs typeface="Helvetica"/>
              </a:rPr>
            </a:br>
            <a:r>
              <a:rPr lang="en-US" sz="1600" dirty="0" smtClean="0">
                <a:latin typeface="Helvetica"/>
                <a:cs typeface="Helvetica"/>
              </a:rPr>
              <a:t/>
            </a:r>
            <a:br>
              <a:rPr lang="en-US" sz="1600" dirty="0" smtClean="0">
                <a:latin typeface="Helvetica"/>
                <a:cs typeface="Helvetica"/>
              </a:rPr>
            </a:br>
            <a:r>
              <a:rPr lang="en-AU" sz="2700" dirty="0" smtClean="0">
                <a:latin typeface="Helvetica"/>
                <a:cs typeface="Helvetica"/>
              </a:rPr>
              <a:t>TITLE:</a:t>
            </a:r>
            <a:r>
              <a:rPr lang="en-AU" sz="2700" dirty="0" smtClean="0">
                <a:solidFill>
                  <a:srgbClr val="FFECB1"/>
                </a:solidFill>
                <a:latin typeface="Helvetica"/>
                <a:cs typeface="Helvetica"/>
              </a:rPr>
              <a:t> </a:t>
            </a:r>
            <a:br>
              <a:rPr lang="en-AU" sz="2700" dirty="0" smtClean="0">
                <a:solidFill>
                  <a:srgbClr val="FFECB1"/>
                </a:solidFill>
                <a:latin typeface="Helvetica"/>
                <a:cs typeface="Helvetica"/>
              </a:rPr>
            </a:br>
            <a:r>
              <a:rPr lang="en-US" sz="3100" dirty="0" smtClean="0">
                <a:solidFill>
                  <a:srgbClr val="FFF1CF"/>
                </a:solidFill>
                <a:latin typeface="Calibri"/>
                <a:cs typeface="Calibri"/>
              </a:rPr>
              <a:t>Art </a:t>
            </a:r>
            <a:r>
              <a:rPr lang="en-US" sz="3100" dirty="0">
                <a:solidFill>
                  <a:srgbClr val="FFF1CF"/>
                </a:solidFill>
                <a:latin typeface="Calibri"/>
                <a:cs typeface="Calibri"/>
              </a:rPr>
              <a:t>and Design: An Evolutionary and Cognitive </a:t>
            </a:r>
            <a:r>
              <a:rPr lang="en-US" sz="3100" dirty="0" smtClean="0">
                <a:solidFill>
                  <a:srgbClr val="FFF1CF"/>
                </a:solidFill>
                <a:latin typeface="Calibri"/>
                <a:cs typeface="Calibri"/>
              </a:rPr>
              <a:t>Approach</a:t>
            </a:r>
            <a:r>
              <a:rPr lang="en-US" sz="2400" dirty="0" smtClean="0">
                <a:solidFill>
                  <a:srgbClr val="FFF1CF"/>
                </a:solidFill>
                <a:latin typeface="Calibri"/>
                <a:cs typeface="Calibri"/>
              </a:rPr>
              <a:t/>
            </a:r>
            <a:br>
              <a:rPr lang="en-US" sz="2400" dirty="0" smtClean="0">
                <a:solidFill>
                  <a:srgbClr val="FFF1CF"/>
                </a:solidFill>
                <a:latin typeface="Calibri"/>
                <a:cs typeface="Calibri"/>
              </a:rPr>
            </a:br>
            <a:r>
              <a:rPr lang="en-US" sz="2400" dirty="0" smtClean="0">
                <a:solidFill>
                  <a:srgbClr val="FFF1CF"/>
                </a:solidFill>
                <a:latin typeface="Calibri"/>
                <a:cs typeface="Calibri"/>
              </a:rPr>
              <a:t/>
            </a:r>
            <a:br>
              <a:rPr lang="en-US" sz="2400" dirty="0" smtClean="0">
                <a:solidFill>
                  <a:srgbClr val="FFF1CF"/>
                </a:solidFill>
                <a:latin typeface="Calibri"/>
                <a:cs typeface="Calibri"/>
              </a:rPr>
            </a:br>
            <a:r>
              <a:rPr lang="en-AU" sz="2800" kern="1200" dirty="0" smtClean="0">
                <a:solidFill>
                  <a:srgbClr val="FFF1CF"/>
                </a:solidFill>
                <a:latin typeface="Helvetica"/>
                <a:cs typeface="Helvetica"/>
              </a:rPr>
              <a:t> </a:t>
            </a:r>
            <a:r>
              <a:rPr lang="en-US" sz="2700" dirty="0" smtClean="0">
                <a:solidFill>
                  <a:schemeClr val="tx1"/>
                </a:solidFill>
                <a:latin typeface="Helvetica"/>
                <a:cs typeface="Helvetica"/>
              </a:rPr>
              <a:t>Lesley </a:t>
            </a:r>
            <a:r>
              <a:rPr lang="en-US" sz="2700" dirty="0">
                <a:solidFill>
                  <a:schemeClr val="tx1"/>
                </a:solidFill>
                <a:latin typeface="Helvetica"/>
                <a:cs typeface="Helvetica"/>
              </a:rPr>
              <a:t>Kaiser</a:t>
            </a:r>
            <a:r>
              <a:rPr lang="en-AU" sz="2700" dirty="0">
                <a:solidFill>
                  <a:schemeClr val="tx1"/>
                </a:solidFill>
                <a:latin typeface="Helvetica"/>
                <a:cs typeface="Helvetica"/>
              </a:rPr>
              <a:t> </a:t>
            </a:r>
            <a:r>
              <a:rPr lang="en-AU" sz="2700" dirty="0" smtClean="0">
                <a:solidFill>
                  <a:srgbClr val="FFF1CF"/>
                </a:solidFill>
                <a:latin typeface="Helvetica"/>
                <a:cs typeface="Helvetica"/>
              </a:rPr>
              <a:t/>
            </a:r>
            <a:br>
              <a:rPr lang="en-AU" sz="2700" dirty="0" smtClean="0">
                <a:solidFill>
                  <a:srgbClr val="FFF1CF"/>
                </a:solidFill>
                <a:latin typeface="Helvetica"/>
                <a:cs typeface="Helvetica"/>
              </a:rPr>
            </a:br>
            <a:r>
              <a:rPr lang="en-AU" sz="2700" dirty="0" smtClean="0">
                <a:solidFill>
                  <a:srgbClr val="FFF1CF"/>
                </a:solidFill>
                <a:latin typeface="Helvetica"/>
                <a:cs typeface="Helvetica"/>
              </a:rPr>
              <a:t/>
            </a:r>
            <a:br>
              <a:rPr lang="en-AU" sz="2700" dirty="0" smtClean="0">
                <a:solidFill>
                  <a:srgbClr val="FFF1CF"/>
                </a:solidFill>
                <a:latin typeface="Helvetica"/>
                <a:cs typeface="Helvetica"/>
              </a:rPr>
            </a:br>
            <a:r>
              <a:rPr lang="en-US" altLang="ja-JP" sz="2400" dirty="0">
                <a:latin typeface="Helvetica"/>
                <a:ea typeface="ＭＳ Ｐゴシック" charset="0"/>
                <a:cs typeface="Helvetica"/>
              </a:rPr>
              <a:t>AUT University</a:t>
            </a:r>
            <a:r>
              <a:rPr lang="en-AU" altLang="ja-JP" sz="2400" dirty="0">
                <a:solidFill>
                  <a:srgbClr val="FFF1D5"/>
                </a:solidFill>
                <a:latin typeface="Helvetica"/>
                <a:ea typeface="ＭＳ Ｐゴシック" charset="0"/>
                <a:cs typeface="Helvetica"/>
              </a:rPr>
              <a:t/>
            </a:r>
            <a:br>
              <a:rPr lang="en-AU" altLang="ja-JP" sz="2400" dirty="0">
                <a:solidFill>
                  <a:srgbClr val="FFF1D5"/>
                </a:solidFill>
                <a:latin typeface="Helvetica"/>
                <a:ea typeface="ＭＳ Ｐゴシック" charset="0"/>
                <a:cs typeface="Helvetica"/>
              </a:rPr>
            </a:br>
            <a:r>
              <a:rPr lang="en-US" sz="2200" dirty="0">
                <a:solidFill>
                  <a:srgbClr val="000000"/>
                </a:solidFill>
                <a:latin typeface="Helvetica"/>
                <a:cs typeface="Helvetica"/>
              </a:rPr>
              <a:t/>
            </a:r>
            <a:br>
              <a:rPr lang="en-US" sz="2200" dirty="0">
                <a:solidFill>
                  <a:srgbClr val="000000"/>
                </a:solidFill>
                <a:latin typeface="Helvetica"/>
                <a:cs typeface="Helvetica"/>
              </a:rPr>
            </a:br>
            <a:r>
              <a:rPr lang="en-US" sz="2200" dirty="0">
                <a:solidFill>
                  <a:srgbClr val="FFF1CF"/>
                </a:solidFill>
                <a:latin typeface="Helvetica"/>
                <a:cs typeface="Helvetica"/>
              </a:rPr>
              <a:t>Key words: </a:t>
            </a:r>
            <a:r>
              <a:rPr lang="en-US" sz="2200" dirty="0">
                <a:solidFill>
                  <a:srgbClr val="000000"/>
                </a:solidFill>
                <a:latin typeface="Helvetica"/>
                <a:cs typeface="Helvetica"/>
              </a:rPr>
              <a:t>Art, Design, Evolutionary theories of art, Neuroscience, </a:t>
            </a:r>
            <a:r>
              <a:rPr lang="en-US" sz="2200" dirty="0" err="1">
                <a:solidFill>
                  <a:srgbClr val="000000"/>
                </a:solidFill>
                <a:latin typeface="Helvetica"/>
                <a:cs typeface="Helvetica"/>
              </a:rPr>
              <a:t>Evocritism</a:t>
            </a:r>
            <a:r>
              <a:rPr lang="en-US" sz="2200" dirty="0">
                <a:solidFill>
                  <a:srgbClr val="000000"/>
                </a:solidFill>
                <a:latin typeface="Helvetica"/>
                <a:cs typeface="Helvetica"/>
              </a:rPr>
              <a:t>, Cognitive play, Culture.  </a:t>
            </a:r>
            <a:r>
              <a:rPr lang="en-AU" sz="2200" dirty="0">
                <a:solidFill>
                  <a:srgbClr val="000000"/>
                </a:solidFill>
                <a:latin typeface="Helvetica"/>
                <a:cs typeface="Helvetica"/>
              </a:rPr>
              <a:t/>
            </a:r>
            <a:br>
              <a:rPr lang="en-AU" sz="2200" dirty="0">
                <a:solidFill>
                  <a:srgbClr val="000000"/>
                </a:solidFill>
                <a:latin typeface="Helvetica"/>
                <a:cs typeface="Helvetica"/>
              </a:rPr>
            </a:br>
            <a:r>
              <a:rPr lang="en-AU" sz="2200" dirty="0" smtClean="0">
                <a:solidFill>
                  <a:srgbClr val="000000"/>
                </a:solidFill>
                <a:latin typeface="Helvetica"/>
                <a:cs typeface="Helvetica"/>
              </a:rPr>
              <a:t/>
            </a:r>
            <a:br>
              <a:rPr lang="en-AU" sz="2200" dirty="0" smtClean="0">
                <a:solidFill>
                  <a:srgbClr val="000000"/>
                </a:solidFill>
                <a:latin typeface="Helvetica"/>
                <a:cs typeface="Helvetica"/>
              </a:rPr>
            </a:br>
            <a:endParaRPr lang="en-US" sz="2700" dirty="0">
              <a:latin typeface="Helvetica"/>
              <a:cs typeface="Helvetica"/>
            </a:endParaRPr>
          </a:p>
        </p:txBody>
      </p:sp>
      <p:sp>
        <p:nvSpPr>
          <p:cNvPr id="5" name="TextBox 4"/>
          <p:cNvSpPr txBox="1"/>
          <p:nvPr/>
        </p:nvSpPr>
        <p:spPr>
          <a:xfrm>
            <a:off x="1282700" y="3949700"/>
            <a:ext cx="184666" cy="40011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471844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820472" cy="6217086"/>
          </a:xfrm>
          <a:prstGeom prst="rect">
            <a:avLst/>
          </a:prstGeom>
          <a:noFill/>
        </p:spPr>
        <p:txBody>
          <a:bodyPr wrap="square" rtlCol="0">
            <a:spAutoFit/>
          </a:bodyPr>
          <a:lstStyle/>
          <a:p>
            <a:pPr algn="l"/>
            <a:r>
              <a:rPr lang="en-US" sz="2400" b="1" i="0" dirty="0" smtClean="0">
                <a:solidFill>
                  <a:srgbClr val="FFF1CF"/>
                </a:solidFill>
              </a:rPr>
              <a:t>What </a:t>
            </a:r>
            <a:r>
              <a:rPr lang="en-US" sz="2400" b="1" i="0" dirty="0">
                <a:solidFill>
                  <a:srgbClr val="FFF1CF"/>
                </a:solidFill>
              </a:rPr>
              <a:t>are the origins of </a:t>
            </a:r>
            <a:r>
              <a:rPr lang="en-US" sz="2400" b="1" i="0" dirty="0" smtClean="0">
                <a:solidFill>
                  <a:srgbClr val="FFF1CF"/>
                </a:solidFill>
              </a:rPr>
              <a:t>art</a:t>
            </a:r>
            <a:r>
              <a:rPr lang="en-US" sz="2400" i="0" dirty="0" smtClean="0">
                <a:solidFill>
                  <a:srgbClr val="FFF1CF"/>
                </a:solidFill>
              </a:rPr>
              <a:t>? </a:t>
            </a:r>
          </a:p>
          <a:p>
            <a:pPr algn="l"/>
            <a:endParaRPr lang="en-US" sz="2400" i="0" dirty="0">
              <a:solidFill>
                <a:srgbClr val="FFF1CF"/>
              </a:solidFill>
            </a:endParaRPr>
          </a:p>
          <a:p>
            <a:pPr algn="l"/>
            <a:r>
              <a:rPr lang="en-US" sz="2400" i="0" dirty="0" smtClean="0">
                <a:solidFill>
                  <a:srgbClr val="FFF1CF"/>
                </a:solidFill>
              </a:rPr>
              <a:t> </a:t>
            </a:r>
            <a:r>
              <a:rPr lang="en-US" sz="2400" i="0" dirty="0">
                <a:solidFill>
                  <a:srgbClr val="FFF1CF"/>
                </a:solidFill>
              </a:rPr>
              <a:t>T</a:t>
            </a:r>
            <a:r>
              <a:rPr lang="en-US" sz="2400" i="0" dirty="0" smtClean="0">
                <a:solidFill>
                  <a:srgbClr val="FFF1CF"/>
                </a:solidFill>
              </a:rPr>
              <a:t>he </a:t>
            </a:r>
            <a:r>
              <a:rPr lang="en-US" sz="2400" i="0" dirty="0">
                <a:solidFill>
                  <a:srgbClr val="FFF1CF"/>
                </a:solidFill>
              </a:rPr>
              <a:t>four main arguments </a:t>
            </a:r>
            <a:r>
              <a:rPr lang="en-US" sz="2400" i="0" dirty="0" smtClean="0">
                <a:solidFill>
                  <a:srgbClr val="FFF1CF"/>
                </a:solidFill>
              </a:rPr>
              <a:t>are:</a:t>
            </a:r>
          </a:p>
          <a:p>
            <a:pPr algn="l"/>
            <a:endParaRPr lang="en-US" sz="2400" i="0" dirty="0" smtClean="0">
              <a:solidFill>
                <a:schemeClr val="bg1">
                  <a:lumMod val="75000"/>
                </a:schemeClr>
              </a:solidFill>
            </a:endParaRPr>
          </a:p>
          <a:p>
            <a:pPr marL="457200" indent="-457200" algn="l">
              <a:buAutoNum type="arabicParenR"/>
            </a:pPr>
            <a:r>
              <a:rPr lang="en-US" sz="2400" i="0" dirty="0" smtClean="0">
                <a:solidFill>
                  <a:schemeClr val="bg1">
                    <a:lumMod val="75000"/>
                  </a:schemeClr>
                </a:solidFill>
              </a:rPr>
              <a:t>art </a:t>
            </a:r>
            <a:r>
              <a:rPr lang="en-US" sz="2400" i="0" dirty="0">
                <a:solidFill>
                  <a:schemeClr val="bg1">
                    <a:lumMod val="75000"/>
                  </a:schemeClr>
                </a:solidFill>
              </a:rPr>
              <a:t>is not an adaptation but a byproduct of the evolution </a:t>
            </a:r>
            <a:r>
              <a:rPr lang="en-US" sz="2400" i="0" dirty="0" smtClean="0">
                <a:solidFill>
                  <a:schemeClr val="bg1">
                    <a:lumMod val="75000"/>
                  </a:schemeClr>
                </a:solidFill>
              </a:rPr>
              <a:t>of human brains </a:t>
            </a:r>
            <a:r>
              <a:rPr lang="en-US" sz="2400" i="0" dirty="0">
                <a:solidFill>
                  <a:schemeClr val="bg1">
                    <a:lumMod val="75000"/>
                  </a:schemeClr>
                </a:solidFill>
              </a:rPr>
              <a:t>by natural selection (Steven Pinker</a:t>
            </a:r>
            <a:r>
              <a:rPr lang="en-US" sz="2400" i="0" dirty="0" smtClean="0">
                <a:solidFill>
                  <a:schemeClr val="bg1">
                    <a:lumMod val="75000"/>
                  </a:schemeClr>
                </a:solidFill>
              </a:rPr>
              <a:t>)</a:t>
            </a:r>
          </a:p>
          <a:p>
            <a:pPr algn="l"/>
            <a:endParaRPr lang="en-US" sz="2400" i="0" dirty="0" smtClean="0">
              <a:solidFill>
                <a:srgbClr val="BFBFBF"/>
              </a:solidFill>
            </a:endParaRPr>
          </a:p>
          <a:p>
            <a:pPr algn="l"/>
            <a:r>
              <a:rPr lang="en-US" sz="2400" i="0" dirty="0" smtClean="0">
                <a:solidFill>
                  <a:srgbClr val="BFBFBF"/>
                </a:solidFill>
              </a:rPr>
              <a:t>2</a:t>
            </a:r>
            <a:r>
              <a:rPr lang="en-US" sz="2400" i="0" dirty="0">
                <a:solidFill>
                  <a:srgbClr val="BFBFBF"/>
                </a:solidFill>
              </a:rPr>
              <a:t>) </a:t>
            </a:r>
            <a:r>
              <a:rPr lang="en-US" sz="2400" i="0" dirty="0" smtClean="0">
                <a:solidFill>
                  <a:schemeClr val="bg1">
                    <a:lumMod val="75000"/>
                  </a:schemeClr>
                </a:solidFill>
              </a:rPr>
              <a:t>art </a:t>
            </a:r>
            <a:r>
              <a:rPr lang="en-US" sz="2400" i="0" dirty="0">
                <a:solidFill>
                  <a:schemeClr val="bg1">
                    <a:lumMod val="75000"/>
                  </a:schemeClr>
                </a:solidFill>
              </a:rPr>
              <a:t>is a product not of </a:t>
            </a:r>
            <a:r>
              <a:rPr lang="en-US" sz="2400" i="0" dirty="0" smtClean="0">
                <a:solidFill>
                  <a:schemeClr val="bg1">
                    <a:lumMod val="75000"/>
                  </a:schemeClr>
                </a:solidFill>
              </a:rPr>
              <a:t>natural </a:t>
            </a:r>
            <a:r>
              <a:rPr lang="en-US" sz="2400" i="0" dirty="0">
                <a:solidFill>
                  <a:schemeClr val="bg1">
                    <a:lumMod val="75000"/>
                  </a:schemeClr>
                </a:solidFill>
              </a:rPr>
              <a:t>selection but of sexual </a:t>
            </a:r>
            <a:r>
              <a:rPr lang="en-US" sz="2400" i="0" dirty="0" smtClean="0">
                <a:solidFill>
                  <a:schemeClr val="bg1">
                    <a:lumMod val="75000"/>
                  </a:schemeClr>
                </a:solidFill>
              </a:rPr>
              <a:t>selection </a:t>
            </a:r>
          </a:p>
          <a:p>
            <a:pPr algn="l"/>
            <a:r>
              <a:rPr lang="en-US" sz="2400" i="0" dirty="0">
                <a:solidFill>
                  <a:schemeClr val="bg1">
                    <a:lumMod val="75000"/>
                  </a:schemeClr>
                </a:solidFill>
              </a:rPr>
              <a:t> </a:t>
            </a:r>
            <a:r>
              <a:rPr lang="en-US" sz="2400" i="0" dirty="0" smtClean="0">
                <a:solidFill>
                  <a:schemeClr val="bg1">
                    <a:lumMod val="75000"/>
                  </a:schemeClr>
                </a:solidFill>
              </a:rPr>
              <a:t>   (</a:t>
            </a:r>
            <a:r>
              <a:rPr lang="en-US" sz="2400" i="0" dirty="0">
                <a:solidFill>
                  <a:schemeClr val="bg1">
                    <a:lumMod val="75000"/>
                  </a:schemeClr>
                </a:solidFill>
              </a:rPr>
              <a:t>Geoffrey Miller</a:t>
            </a:r>
            <a:r>
              <a:rPr lang="en-US" sz="2400" i="0" dirty="0" smtClean="0">
                <a:solidFill>
                  <a:schemeClr val="bg1">
                    <a:lumMod val="75000"/>
                  </a:schemeClr>
                </a:solidFill>
              </a:rPr>
              <a:t>)</a:t>
            </a:r>
            <a:endParaRPr lang="en-US" sz="2400" i="0" dirty="0">
              <a:solidFill>
                <a:schemeClr val="bg1">
                  <a:lumMod val="75000"/>
                </a:schemeClr>
              </a:solidFill>
            </a:endParaRPr>
          </a:p>
          <a:p>
            <a:pPr algn="l"/>
            <a:endParaRPr lang="en-US" sz="2400" i="0" dirty="0" smtClean="0">
              <a:solidFill>
                <a:schemeClr val="bg1">
                  <a:lumMod val="75000"/>
                </a:schemeClr>
              </a:solidFill>
            </a:endParaRPr>
          </a:p>
          <a:p>
            <a:pPr algn="l"/>
            <a:r>
              <a:rPr lang="en-US" sz="2400" b="1" i="0" dirty="0" smtClean="0"/>
              <a:t>3) </a:t>
            </a:r>
            <a:r>
              <a:rPr lang="en-US" sz="2400" b="1" i="0" dirty="0" smtClean="0">
                <a:solidFill>
                  <a:srgbClr val="FFF1CF"/>
                </a:solidFill>
              </a:rPr>
              <a:t>art </a:t>
            </a:r>
            <a:r>
              <a:rPr lang="en-US" sz="2400" b="1" i="0" dirty="0">
                <a:solidFill>
                  <a:srgbClr val="FFF1CF"/>
                </a:solidFill>
              </a:rPr>
              <a:t>is </a:t>
            </a:r>
            <a:r>
              <a:rPr lang="en-US" sz="2400" b="1" i="0" dirty="0" smtClean="0">
                <a:solidFill>
                  <a:srgbClr val="FFF1CF"/>
                </a:solidFill>
              </a:rPr>
              <a:t>an </a:t>
            </a:r>
            <a:r>
              <a:rPr lang="en-US" sz="2400" b="1" i="0" dirty="0">
                <a:solidFill>
                  <a:srgbClr val="FFF1CF"/>
                </a:solidFill>
              </a:rPr>
              <a:t>adaptation, its chief function social cohesion </a:t>
            </a:r>
            <a:endParaRPr lang="en-US" sz="2400" b="1" i="0" dirty="0" smtClean="0">
              <a:solidFill>
                <a:srgbClr val="FFF1CF"/>
              </a:solidFill>
            </a:endParaRPr>
          </a:p>
          <a:p>
            <a:pPr algn="l"/>
            <a:r>
              <a:rPr lang="en-US" sz="2400" b="1" i="0" dirty="0">
                <a:solidFill>
                  <a:srgbClr val="FFF1CF"/>
                </a:solidFill>
              </a:rPr>
              <a:t> </a:t>
            </a:r>
            <a:r>
              <a:rPr lang="en-US" sz="2400" b="1" i="0" dirty="0" smtClean="0">
                <a:solidFill>
                  <a:srgbClr val="FFF1CF"/>
                </a:solidFill>
              </a:rPr>
              <a:t>   and “making special” (Ellen </a:t>
            </a:r>
            <a:r>
              <a:rPr lang="en-US" sz="2400" b="1" i="0" dirty="0" err="1" smtClean="0">
                <a:solidFill>
                  <a:srgbClr val="FFF1CF"/>
                </a:solidFill>
              </a:rPr>
              <a:t>Dissanayake</a:t>
            </a:r>
            <a:r>
              <a:rPr lang="en-US" sz="2400" b="1" i="0" dirty="0" smtClean="0">
                <a:solidFill>
                  <a:srgbClr val="FFF1CF"/>
                </a:solidFill>
              </a:rPr>
              <a:t> &amp; Brian Boyd)</a:t>
            </a:r>
          </a:p>
          <a:p>
            <a:pPr algn="l"/>
            <a:endParaRPr lang="en-US" sz="2400" b="1" i="0" dirty="0">
              <a:solidFill>
                <a:schemeClr val="bg1">
                  <a:lumMod val="75000"/>
                </a:schemeClr>
              </a:solidFill>
            </a:endParaRPr>
          </a:p>
          <a:p>
            <a:pPr algn="l"/>
            <a:r>
              <a:rPr lang="en-US" sz="2400" i="0" dirty="0" smtClean="0">
                <a:solidFill>
                  <a:schemeClr val="bg1">
                    <a:lumMod val="75000"/>
                  </a:schemeClr>
                </a:solidFill>
              </a:rPr>
              <a:t>4) or individual </a:t>
            </a:r>
            <a:r>
              <a:rPr lang="en-US" sz="2400" i="0" dirty="0">
                <a:solidFill>
                  <a:schemeClr val="bg1">
                    <a:lumMod val="75000"/>
                  </a:schemeClr>
                </a:solidFill>
              </a:rPr>
              <a:t>mental organization (John </a:t>
            </a:r>
            <a:r>
              <a:rPr lang="en-US" sz="2400" i="0" dirty="0" err="1">
                <a:solidFill>
                  <a:schemeClr val="bg1">
                    <a:lumMod val="75000"/>
                  </a:schemeClr>
                </a:solidFill>
              </a:rPr>
              <a:t>Tooby</a:t>
            </a:r>
            <a:r>
              <a:rPr lang="en-US" sz="2400" i="0" dirty="0">
                <a:solidFill>
                  <a:schemeClr val="bg1">
                    <a:lumMod val="75000"/>
                  </a:schemeClr>
                </a:solidFill>
              </a:rPr>
              <a:t> and Leda </a:t>
            </a:r>
            <a:endParaRPr lang="en-US" sz="2400" i="0" dirty="0" smtClean="0">
              <a:solidFill>
                <a:schemeClr val="bg1">
                  <a:lumMod val="75000"/>
                </a:schemeClr>
              </a:solidFill>
            </a:endParaRPr>
          </a:p>
          <a:p>
            <a:pPr algn="l"/>
            <a:r>
              <a:rPr lang="en-US" sz="2400" i="0" dirty="0">
                <a:solidFill>
                  <a:schemeClr val="bg1">
                    <a:lumMod val="75000"/>
                  </a:schemeClr>
                </a:solidFill>
              </a:rPr>
              <a:t> </a:t>
            </a:r>
            <a:r>
              <a:rPr lang="en-US" sz="2400" i="0" dirty="0" smtClean="0">
                <a:solidFill>
                  <a:schemeClr val="bg1">
                    <a:lumMod val="75000"/>
                  </a:schemeClr>
                </a:solidFill>
              </a:rPr>
              <a:t>   </a:t>
            </a:r>
            <a:r>
              <a:rPr lang="en-US" sz="2400" i="0" dirty="0" err="1" smtClean="0">
                <a:solidFill>
                  <a:schemeClr val="bg1">
                    <a:lumMod val="75000"/>
                  </a:schemeClr>
                </a:solidFill>
              </a:rPr>
              <a:t>Cosmides</a:t>
            </a:r>
            <a:r>
              <a:rPr lang="en-US" sz="2400" i="0" dirty="0" smtClean="0">
                <a:solidFill>
                  <a:schemeClr val="bg1">
                    <a:lumMod val="75000"/>
                  </a:schemeClr>
                </a:solidFill>
              </a:rPr>
              <a:t>)</a:t>
            </a:r>
            <a:endParaRPr lang="en-US" sz="1800" i="0" dirty="0" smtClean="0">
              <a:solidFill>
                <a:schemeClr val="bg1">
                  <a:lumMod val="75000"/>
                </a:schemeClr>
              </a:solidFill>
            </a:endParaRPr>
          </a:p>
          <a:p>
            <a:pPr algn="l"/>
            <a:r>
              <a:rPr lang="en-US" sz="1800" i="0" dirty="0"/>
              <a:t>	</a:t>
            </a:r>
            <a:r>
              <a:rPr lang="en-US" sz="1800" i="0" dirty="0" smtClean="0"/>
              <a:t>						(</a:t>
            </a:r>
            <a:r>
              <a:rPr lang="en-US" sz="1800" i="0" dirty="0"/>
              <a:t>Boyd, 2005, p. 150)</a:t>
            </a:r>
            <a:endParaRPr lang="en-AU" sz="1800" i="0" dirty="0"/>
          </a:p>
          <a:p>
            <a:endParaRPr lang="en-US" dirty="0"/>
          </a:p>
        </p:txBody>
      </p:sp>
    </p:spTree>
    <p:extLst>
      <p:ext uri="{BB962C8B-B14F-4D97-AF65-F5344CB8AC3E}">
        <p14:creationId xmlns:p14="http://schemas.microsoft.com/office/powerpoint/2010/main" val="26987598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820472" cy="6217086"/>
          </a:xfrm>
          <a:prstGeom prst="rect">
            <a:avLst/>
          </a:prstGeom>
          <a:noFill/>
        </p:spPr>
        <p:txBody>
          <a:bodyPr wrap="square" rtlCol="0">
            <a:spAutoFit/>
          </a:bodyPr>
          <a:lstStyle/>
          <a:p>
            <a:pPr algn="l"/>
            <a:r>
              <a:rPr lang="en-US" sz="2400" b="1" i="0" dirty="0" smtClean="0">
                <a:solidFill>
                  <a:srgbClr val="FFF1CF"/>
                </a:solidFill>
              </a:rPr>
              <a:t>What </a:t>
            </a:r>
            <a:r>
              <a:rPr lang="en-US" sz="2400" b="1" i="0" dirty="0">
                <a:solidFill>
                  <a:srgbClr val="FFF1CF"/>
                </a:solidFill>
              </a:rPr>
              <a:t>are the origins of </a:t>
            </a:r>
            <a:r>
              <a:rPr lang="en-US" sz="2400" b="1" i="0" dirty="0" smtClean="0">
                <a:solidFill>
                  <a:srgbClr val="FFF1CF"/>
                </a:solidFill>
              </a:rPr>
              <a:t>art</a:t>
            </a:r>
            <a:r>
              <a:rPr lang="en-US" sz="2400" i="0" dirty="0" smtClean="0">
                <a:solidFill>
                  <a:srgbClr val="FFF1CF"/>
                </a:solidFill>
              </a:rPr>
              <a:t>? </a:t>
            </a:r>
          </a:p>
          <a:p>
            <a:pPr algn="l"/>
            <a:endParaRPr lang="en-US" sz="2400" i="0" dirty="0">
              <a:solidFill>
                <a:srgbClr val="FFF1CF"/>
              </a:solidFill>
            </a:endParaRPr>
          </a:p>
          <a:p>
            <a:pPr algn="l"/>
            <a:r>
              <a:rPr lang="en-US" sz="2400" i="0" dirty="0" smtClean="0">
                <a:solidFill>
                  <a:srgbClr val="FFF1CF"/>
                </a:solidFill>
              </a:rPr>
              <a:t> </a:t>
            </a:r>
            <a:r>
              <a:rPr lang="en-US" sz="2400" i="0" dirty="0">
                <a:solidFill>
                  <a:srgbClr val="FFF1CF"/>
                </a:solidFill>
              </a:rPr>
              <a:t>T</a:t>
            </a:r>
            <a:r>
              <a:rPr lang="en-US" sz="2400" i="0" dirty="0" smtClean="0">
                <a:solidFill>
                  <a:srgbClr val="FFF1CF"/>
                </a:solidFill>
              </a:rPr>
              <a:t>he </a:t>
            </a:r>
            <a:r>
              <a:rPr lang="en-US" sz="2400" i="0" dirty="0">
                <a:solidFill>
                  <a:srgbClr val="FFF1CF"/>
                </a:solidFill>
              </a:rPr>
              <a:t>four main arguments </a:t>
            </a:r>
            <a:r>
              <a:rPr lang="en-US" sz="2400" i="0" dirty="0" smtClean="0">
                <a:solidFill>
                  <a:srgbClr val="FFF1CF"/>
                </a:solidFill>
              </a:rPr>
              <a:t>are:</a:t>
            </a:r>
          </a:p>
          <a:p>
            <a:pPr algn="l"/>
            <a:endParaRPr lang="en-US" sz="2400" i="0" dirty="0" smtClean="0">
              <a:solidFill>
                <a:schemeClr val="bg1">
                  <a:lumMod val="75000"/>
                </a:schemeClr>
              </a:solidFill>
            </a:endParaRPr>
          </a:p>
          <a:p>
            <a:pPr marL="457200" indent="-457200" algn="l">
              <a:buAutoNum type="arabicParenR"/>
            </a:pPr>
            <a:r>
              <a:rPr lang="en-US" sz="2400" i="0" dirty="0" smtClean="0">
                <a:solidFill>
                  <a:schemeClr val="bg1">
                    <a:lumMod val="75000"/>
                  </a:schemeClr>
                </a:solidFill>
              </a:rPr>
              <a:t>art </a:t>
            </a:r>
            <a:r>
              <a:rPr lang="en-US" sz="2400" i="0" dirty="0">
                <a:solidFill>
                  <a:schemeClr val="bg1">
                    <a:lumMod val="75000"/>
                  </a:schemeClr>
                </a:solidFill>
              </a:rPr>
              <a:t>is not an adaptation but a byproduct of the evolution </a:t>
            </a:r>
            <a:r>
              <a:rPr lang="en-US" sz="2400" i="0" dirty="0" smtClean="0">
                <a:solidFill>
                  <a:schemeClr val="bg1">
                    <a:lumMod val="75000"/>
                  </a:schemeClr>
                </a:solidFill>
              </a:rPr>
              <a:t>of  </a:t>
            </a:r>
          </a:p>
          <a:p>
            <a:pPr algn="l"/>
            <a:r>
              <a:rPr lang="en-US" sz="2400" i="0" dirty="0" smtClean="0">
                <a:solidFill>
                  <a:schemeClr val="bg1">
                    <a:lumMod val="75000"/>
                  </a:schemeClr>
                </a:solidFill>
              </a:rPr>
              <a:t>     human brains </a:t>
            </a:r>
            <a:r>
              <a:rPr lang="en-US" sz="2400" i="0" dirty="0">
                <a:solidFill>
                  <a:schemeClr val="bg1">
                    <a:lumMod val="75000"/>
                  </a:schemeClr>
                </a:solidFill>
              </a:rPr>
              <a:t>by natural selection (Steven Pinker</a:t>
            </a:r>
            <a:r>
              <a:rPr lang="en-US" sz="2400" i="0" dirty="0" smtClean="0">
                <a:solidFill>
                  <a:schemeClr val="bg1">
                    <a:lumMod val="75000"/>
                  </a:schemeClr>
                </a:solidFill>
              </a:rPr>
              <a:t>)</a:t>
            </a:r>
          </a:p>
          <a:p>
            <a:pPr algn="l"/>
            <a:r>
              <a:rPr lang="en-US" sz="2400" i="0" dirty="0" smtClean="0">
                <a:solidFill>
                  <a:schemeClr val="bg1">
                    <a:lumMod val="75000"/>
                  </a:schemeClr>
                </a:solidFill>
              </a:rPr>
              <a:t> </a:t>
            </a:r>
          </a:p>
          <a:p>
            <a:pPr algn="l"/>
            <a:r>
              <a:rPr lang="en-US" sz="2400" i="0" dirty="0" smtClean="0">
                <a:solidFill>
                  <a:srgbClr val="BFBFBF"/>
                </a:solidFill>
              </a:rPr>
              <a:t>2</a:t>
            </a:r>
            <a:r>
              <a:rPr lang="en-US" sz="2400" i="0" dirty="0">
                <a:solidFill>
                  <a:srgbClr val="BFBFBF"/>
                </a:solidFill>
              </a:rPr>
              <a:t>) </a:t>
            </a:r>
            <a:r>
              <a:rPr lang="en-US" sz="2400" i="0" dirty="0" smtClean="0">
                <a:solidFill>
                  <a:schemeClr val="bg1">
                    <a:lumMod val="75000"/>
                  </a:schemeClr>
                </a:solidFill>
              </a:rPr>
              <a:t>art </a:t>
            </a:r>
            <a:r>
              <a:rPr lang="en-US" sz="2400" i="0" dirty="0">
                <a:solidFill>
                  <a:schemeClr val="bg1">
                    <a:lumMod val="75000"/>
                  </a:schemeClr>
                </a:solidFill>
              </a:rPr>
              <a:t>is a product not of </a:t>
            </a:r>
            <a:r>
              <a:rPr lang="en-US" sz="2400" i="0" dirty="0" smtClean="0">
                <a:solidFill>
                  <a:schemeClr val="bg1">
                    <a:lumMod val="75000"/>
                  </a:schemeClr>
                </a:solidFill>
              </a:rPr>
              <a:t>natural </a:t>
            </a:r>
            <a:r>
              <a:rPr lang="en-US" sz="2400" i="0" dirty="0">
                <a:solidFill>
                  <a:schemeClr val="bg1">
                    <a:lumMod val="75000"/>
                  </a:schemeClr>
                </a:solidFill>
              </a:rPr>
              <a:t>selection but of sexual </a:t>
            </a:r>
            <a:r>
              <a:rPr lang="en-US" sz="2400" i="0" dirty="0" smtClean="0">
                <a:solidFill>
                  <a:schemeClr val="bg1">
                    <a:lumMod val="75000"/>
                  </a:schemeClr>
                </a:solidFill>
              </a:rPr>
              <a:t>selection </a:t>
            </a:r>
          </a:p>
          <a:p>
            <a:pPr algn="l"/>
            <a:r>
              <a:rPr lang="en-US" sz="2400" i="0" dirty="0">
                <a:solidFill>
                  <a:schemeClr val="bg1">
                    <a:lumMod val="75000"/>
                  </a:schemeClr>
                </a:solidFill>
              </a:rPr>
              <a:t> </a:t>
            </a:r>
            <a:r>
              <a:rPr lang="en-US" sz="2400" i="0" dirty="0" smtClean="0">
                <a:solidFill>
                  <a:schemeClr val="bg1">
                    <a:lumMod val="75000"/>
                  </a:schemeClr>
                </a:solidFill>
              </a:rPr>
              <a:t>   (</a:t>
            </a:r>
            <a:r>
              <a:rPr lang="en-US" sz="2400" i="0" dirty="0">
                <a:solidFill>
                  <a:schemeClr val="bg1">
                    <a:lumMod val="75000"/>
                  </a:schemeClr>
                </a:solidFill>
              </a:rPr>
              <a:t>Geoffrey Miller</a:t>
            </a:r>
            <a:r>
              <a:rPr lang="en-US" sz="2400" i="0" dirty="0" smtClean="0">
                <a:solidFill>
                  <a:schemeClr val="bg1">
                    <a:lumMod val="75000"/>
                  </a:schemeClr>
                </a:solidFill>
              </a:rPr>
              <a:t>)</a:t>
            </a:r>
          </a:p>
          <a:p>
            <a:pPr algn="l"/>
            <a:endParaRPr lang="en-US" sz="2400" i="0" dirty="0">
              <a:solidFill>
                <a:schemeClr val="bg1">
                  <a:lumMod val="75000"/>
                </a:schemeClr>
              </a:solidFill>
            </a:endParaRPr>
          </a:p>
          <a:p>
            <a:pPr algn="l"/>
            <a:r>
              <a:rPr lang="en-US" sz="2400" i="0" dirty="0">
                <a:solidFill>
                  <a:srgbClr val="BFBFBF"/>
                </a:solidFill>
              </a:rPr>
              <a:t>3) art is an adaptation, its chief function social cohesion and </a:t>
            </a:r>
            <a:endParaRPr lang="en-US" sz="2400" i="0" dirty="0" smtClean="0">
              <a:solidFill>
                <a:srgbClr val="BFBFBF"/>
              </a:solidFill>
            </a:endParaRPr>
          </a:p>
          <a:p>
            <a:pPr algn="l"/>
            <a:r>
              <a:rPr lang="en-US" sz="2400" i="0" dirty="0">
                <a:solidFill>
                  <a:srgbClr val="BFBFBF"/>
                </a:solidFill>
              </a:rPr>
              <a:t> </a:t>
            </a:r>
            <a:r>
              <a:rPr lang="en-US" sz="2400" i="0" dirty="0" smtClean="0">
                <a:solidFill>
                  <a:srgbClr val="BFBFBF"/>
                </a:solidFill>
              </a:rPr>
              <a:t>   “</a:t>
            </a:r>
            <a:r>
              <a:rPr lang="en-US" sz="2400" i="0" dirty="0">
                <a:solidFill>
                  <a:srgbClr val="BFBFBF"/>
                </a:solidFill>
              </a:rPr>
              <a:t>making special” (Ellen </a:t>
            </a:r>
            <a:r>
              <a:rPr lang="en-US" sz="2400" i="0" dirty="0" err="1">
                <a:solidFill>
                  <a:srgbClr val="BFBFBF"/>
                </a:solidFill>
              </a:rPr>
              <a:t>Dissanayake</a:t>
            </a:r>
            <a:r>
              <a:rPr lang="en-US" sz="2400" i="0" dirty="0">
                <a:solidFill>
                  <a:srgbClr val="BFBFBF"/>
                </a:solidFill>
              </a:rPr>
              <a:t> &amp; Brian Boyd)</a:t>
            </a:r>
          </a:p>
          <a:p>
            <a:pPr algn="l"/>
            <a:endParaRPr lang="en-US" sz="2400" b="1" i="0" dirty="0">
              <a:solidFill>
                <a:srgbClr val="FFF1CF"/>
              </a:solidFill>
            </a:endParaRPr>
          </a:p>
          <a:p>
            <a:pPr algn="l"/>
            <a:r>
              <a:rPr lang="en-US" sz="2400" b="1" i="0" dirty="0" smtClean="0"/>
              <a:t>4) </a:t>
            </a:r>
            <a:r>
              <a:rPr lang="en-US" sz="2400" b="1" i="0" dirty="0" smtClean="0">
                <a:solidFill>
                  <a:srgbClr val="FFF1CF"/>
                </a:solidFill>
              </a:rPr>
              <a:t>art is individual </a:t>
            </a:r>
            <a:r>
              <a:rPr lang="en-US" sz="2400" b="1" i="0" dirty="0">
                <a:solidFill>
                  <a:srgbClr val="FFF1CF"/>
                </a:solidFill>
              </a:rPr>
              <a:t>mental organization </a:t>
            </a:r>
            <a:r>
              <a:rPr lang="en-US" sz="2400" b="1" i="0" dirty="0" smtClean="0">
                <a:solidFill>
                  <a:srgbClr val="FFF1CF"/>
                </a:solidFill>
              </a:rPr>
              <a:t>(John </a:t>
            </a:r>
            <a:r>
              <a:rPr lang="en-US" sz="2400" b="1" i="0" dirty="0" err="1" smtClean="0">
                <a:solidFill>
                  <a:srgbClr val="FFF1CF"/>
                </a:solidFill>
              </a:rPr>
              <a:t>Tooby</a:t>
            </a:r>
            <a:r>
              <a:rPr lang="en-US" sz="2400" b="1" i="0" dirty="0" smtClean="0">
                <a:solidFill>
                  <a:srgbClr val="FFF1CF"/>
                </a:solidFill>
              </a:rPr>
              <a:t> and </a:t>
            </a:r>
          </a:p>
          <a:p>
            <a:pPr algn="l"/>
            <a:r>
              <a:rPr lang="en-US" sz="2400" b="1" i="0" dirty="0">
                <a:solidFill>
                  <a:srgbClr val="FFF1CF"/>
                </a:solidFill>
              </a:rPr>
              <a:t> </a:t>
            </a:r>
            <a:r>
              <a:rPr lang="en-US" sz="2400" b="1" i="0" dirty="0" smtClean="0">
                <a:solidFill>
                  <a:srgbClr val="FFF1CF"/>
                </a:solidFill>
              </a:rPr>
              <a:t>   Leda </a:t>
            </a:r>
            <a:r>
              <a:rPr lang="en-US" sz="2400" b="1" i="0" dirty="0" err="1">
                <a:solidFill>
                  <a:srgbClr val="FFF1CF"/>
                </a:solidFill>
              </a:rPr>
              <a:t>Cosmides</a:t>
            </a:r>
            <a:r>
              <a:rPr lang="en-US" sz="2400" b="1" i="0" dirty="0" smtClean="0">
                <a:solidFill>
                  <a:srgbClr val="FFF1CF"/>
                </a:solidFill>
              </a:rPr>
              <a:t>)</a:t>
            </a:r>
            <a:endParaRPr lang="en-US" sz="1800" i="0" dirty="0" smtClean="0">
              <a:solidFill>
                <a:schemeClr val="bg1">
                  <a:lumMod val="75000"/>
                </a:schemeClr>
              </a:solidFill>
            </a:endParaRPr>
          </a:p>
          <a:p>
            <a:pPr algn="l"/>
            <a:r>
              <a:rPr lang="en-US" sz="1800" i="0" dirty="0"/>
              <a:t>	</a:t>
            </a:r>
            <a:r>
              <a:rPr lang="en-US" sz="1800" i="0" dirty="0" smtClean="0"/>
              <a:t>						(</a:t>
            </a:r>
            <a:r>
              <a:rPr lang="en-US" sz="1800" i="0" dirty="0"/>
              <a:t>Boyd, 2005, p. 150)</a:t>
            </a:r>
            <a:endParaRPr lang="en-AU" sz="1800" i="0" dirty="0"/>
          </a:p>
          <a:p>
            <a:endParaRPr lang="en-US" dirty="0"/>
          </a:p>
        </p:txBody>
      </p:sp>
    </p:spTree>
    <p:extLst>
      <p:ext uri="{BB962C8B-B14F-4D97-AF65-F5344CB8AC3E}">
        <p14:creationId xmlns:p14="http://schemas.microsoft.com/office/powerpoint/2010/main" val="217382993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96944" cy="6309419"/>
          </a:xfrm>
          <a:prstGeom prst="rect">
            <a:avLst/>
          </a:prstGeom>
          <a:noFill/>
        </p:spPr>
        <p:txBody>
          <a:bodyPr wrap="square" rtlCol="0">
            <a:spAutoFit/>
          </a:bodyPr>
          <a:lstStyle/>
          <a:p>
            <a:pPr algn="l"/>
            <a:r>
              <a:rPr lang="en-AU" sz="2400" i="0" dirty="0">
                <a:solidFill>
                  <a:srgbClr val="FFF1CF"/>
                </a:solidFill>
              </a:rPr>
              <a:t>Denis </a:t>
            </a:r>
            <a:r>
              <a:rPr lang="en-AU" sz="2400" i="0" dirty="0" smtClean="0">
                <a:solidFill>
                  <a:srgbClr val="FFF1CF"/>
                </a:solidFill>
              </a:rPr>
              <a:t>Dutton </a:t>
            </a:r>
            <a:r>
              <a:rPr lang="en-AU" sz="2400" i="0" dirty="0">
                <a:solidFill>
                  <a:srgbClr val="FFF1CF"/>
                </a:solidFill>
              </a:rPr>
              <a:t>in </a:t>
            </a:r>
            <a:r>
              <a:rPr lang="en-AU" sz="2400" b="1" dirty="0">
                <a:solidFill>
                  <a:srgbClr val="FFF1CF"/>
                </a:solidFill>
              </a:rPr>
              <a:t>The Art Instinct:</a:t>
            </a:r>
            <a:r>
              <a:rPr lang="en-US" sz="2400" b="1" dirty="0">
                <a:solidFill>
                  <a:srgbClr val="FFF1CF"/>
                </a:solidFill>
              </a:rPr>
              <a:t> Beauty, Pleasure, and Human Evolution</a:t>
            </a:r>
            <a:r>
              <a:rPr lang="en-US" sz="2400" b="1" i="0" dirty="0">
                <a:solidFill>
                  <a:srgbClr val="FFF1CF"/>
                </a:solidFill>
              </a:rPr>
              <a:t> </a:t>
            </a:r>
            <a:r>
              <a:rPr lang="en-AU" sz="2400" b="1" i="0" dirty="0">
                <a:solidFill>
                  <a:srgbClr val="FFF1CF"/>
                </a:solidFill>
              </a:rPr>
              <a:t>(</a:t>
            </a:r>
            <a:r>
              <a:rPr lang="en-AU" sz="2400" b="1" i="0" dirty="0" smtClean="0">
                <a:solidFill>
                  <a:srgbClr val="FFF1CF"/>
                </a:solidFill>
              </a:rPr>
              <a:t>2009)</a:t>
            </a:r>
            <a:r>
              <a:rPr lang="en-AU" sz="2400" dirty="0">
                <a:latin typeface="Times" pitchFamily="-108" charset="0"/>
                <a:ea typeface="ＭＳ Ｐゴシック" pitchFamily="-108" charset="-128"/>
                <a:cs typeface="ＭＳ Ｐゴシック" pitchFamily="-108" charset="-128"/>
              </a:rPr>
              <a:t> </a:t>
            </a:r>
            <a:endParaRPr lang="en-AU" sz="2400" dirty="0" smtClean="0">
              <a:latin typeface="Times" pitchFamily="-108" charset="0"/>
              <a:ea typeface="ＭＳ Ｐゴシック" pitchFamily="-108" charset="-128"/>
              <a:cs typeface="ＭＳ Ｐゴシック" pitchFamily="-108" charset="-128"/>
            </a:endParaRPr>
          </a:p>
          <a:p>
            <a:pPr algn="l"/>
            <a:endParaRPr lang="en-AU" sz="2400" i="0" dirty="0">
              <a:solidFill>
                <a:srgbClr val="FFF1CF"/>
              </a:solidFill>
              <a:latin typeface="Times" pitchFamily="-108" charset="0"/>
              <a:ea typeface="ＭＳ Ｐゴシック" pitchFamily="-108" charset="-128"/>
              <a:cs typeface="ＭＳ Ｐゴシック" pitchFamily="-108" charset="-128"/>
            </a:endParaRPr>
          </a:p>
          <a:p>
            <a:pPr marL="342900" indent="-342900" algn="l">
              <a:buFont typeface="Arial"/>
              <a:buChar char="•"/>
            </a:pPr>
            <a:r>
              <a:rPr lang="en-AU" sz="2400" i="0" dirty="0" smtClean="0">
                <a:solidFill>
                  <a:srgbClr val="FFF1CF"/>
                </a:solidFill>
                <a:latin typeface="Helvetica"/>
                <a:ea typeface="ＭＳ Ｐゴシック" pitchFamily="-108" charset="-128"/>
                <a:cs typeface="Helvetica"/>
              </a:rPr>
              <a:t>Historical </a:t>
            </a:r>
            <a:r>
              <a:rPr lang="en-AU" sz="2400" i="0" dirty="0">
                <a:solidFill>
                  <a:srgbClr val="FFF1CF"/>
                </a:solidFill>
                <a:latin typeface="Helvetica"/>
                <a:ea typeface="ＭＳ Ｐゴシック" pitchFamily="-108" charset="-128"/>
                <a:cs typeface="Helvetica"/>
              </a:rPr>
              <a:t>theories </a:t>
            </a:r>
            <a:r>
              <a:rPr lang="en-AU" sz="2400" i="0" dirty="0" smtClean="0">
                <a:solidFill>
                  <a:srgbClr val="FFF1CF"/>
                </a:solidFill>
                <a:latin typeface="Helvetica"/>
                <a:ea typeface="ＭＳ Ｐゴシック" pitchFamily="-108" charset="-128"/>
                <a:cs typeface="Helvetica"/>
              </a:rPr>
              <a:t>to </a:t>
            </a:r>
            <a:r>
              <a:rPr lang="en-AU" sz="2400" i="0" dirty="0">
                <a:solidFill>
                  <a:srgbClr val="FFF1CF"/>
                </a:solidFill>
                <a:latin typeface="Helvetica"/>
                <a:ea typeface="ＭＳ Ｐゴシック" pitchFamily="-108" charset="-128"/>
                <a:cs typeface="Helvetica"/>
              </a:rPr>
              <a:t>account for art and </a:t>
            </a:r>
            <a:r>
              <a:rPr lang="en-AU" sz="2400" i="0" dirty="0" smtClean="0">
                <a:solidFill>
                  <a:srgbClr val="FFF1CF"/>
                </a:solidFill>
                <a:latin typeface="Helvetica"/>
                <a:ea typeface="ＭＳ Ｐゴシック" pitchFamily="-108" charset="-128"/>
                <a:cs typeface="Helvetica"/>
              </a:rPr>
              <a:t>design</a:t>
            </a:r>
          </a:p>
          <a:p>
            <a:pPr marL="342900" indent="-342900" algn="l">
              <a:buFont typeface="Arial"/>
              <a:buChar char="•"/>
            </a:pPr>
            <a:endParaRPr lang="en-AU" sz="2400" i="0" dirty="0" smtClean="0">
              <a:solidFill>
                <a:srgbClr val="FFF1CF"/>
              </a:solidFill>
              <a:latin typeface="Helvetica"/>
              <a:ea typeface="ＭＳ Ｐゴシック" pitchFamily="-108" charset="-128"/>
              <a:cs typeface="Helvetica"/>
            </a:endParaRPr>
          </a:p>
          <a:p>
            <a:pPr marL="342900" indent="-342900" algn="l">
              <a:buFont typeface="Arial"/>
              <a:buChar char="•"/>
            </a:pPr>
            <a:r>
              <a:rPr lang="en-AU" sz="2400" i="0" dirty="0" smtClean="0">
                <a:solidFill>
                  <a:srgbClr val="FFF1CF"/>
                </a:solidFill>
              </a:rPr>
              <a:t>first </a:t>
            </a:r>
            <a:r>
              <a:rPr lang="en-AU" sz="2400" i="0" dirty="0">
                <a:solidFill>
                  <a:srgbClr val="FFF1CF"/>
                </a:solidFill>
              </a:rPr>
              <a:t>define what we mean by “art</a:t>
            </a:r>
            <a:r>
              <a:rPr lang="en-AU" sz="2400" i="0" dirty="0" smtClean="0">
                <a:solidFill>
                  <a:srgbClr val="FFF1CF"/>
                </a:solidFill>
              </a:rPr>
              <a:t>”</a:t>
            </a:r>
          </a:p>
          <a:p>
            <a:pPr marL="342900" indent="-342900" algn="l">
              <a:buFont typeface="Arial"/>
              <a:buChar char="•"/>
            </a:pPr>
            <a:endParaRPr lang="en-AU" sz="2400" i="0" dirty="0" smtClean="0">
              <a:solidFill>
                <a:srgbClr val="FFF1CF"/>
              </a:solidFill>
            </a:endParaRPr>
          </a:p>
          <a:p>
            <a:pPr marL="342900" indent="-342900" algn="l">
              <a:buFont typeface="Arial"/>
              <a:buChar char="•"/>
            </a:pPr>
            <a:r>
              <a:rPr lang="en-AU" sz="2400" i="0" dirty="0" smtClean="0">
                <a:solidFill>
                  <a:srgbClr val="FFF1CF"/>
                </a:solidFill>
              </a:rPr>
              <a:t> </a:t>
            </a:r>
            <a:r>
              <a:rPr lang="en-AU" sz="2400" i="0" dirty="0">
                <a:solidFill>
                  <a:srgbClr val="FFF1CF"/>
                </a:solidFill>
              </a:rPr>
              <a:t>problematic </a:t>
            </a:r>
            <a:r>
              <a:rPr lang="en-AU" sz="2400" i="0" dirty="0" smtClean="0">
                <a:solidFill>
                  <a:srgbClr val="FFF1CF"/>
                </a:solidFill>
              </a:rPr>
              <a:t>because: </a:t>
            </a:r>
          </a:p>
          <a:p>
            <a:pPr algn="l"/>
            <a:endParaRPr lang="en-AU" sz="2400" i="0" dirty="0">
              <a:solidFill>
                <a:srgbClr val="FFF1CF"/>
              </a:solidFill>
            </a:endParaRPr>
          </a:p>
          <a:p>
            <a:pPr algn="l"/>
            <a:r>
              <a:rPr lang="en-AU" sz="2400" i="0" dirty="0" smtClean="0">
                <a:solidFill>
                  <a:srgbClr val="FFF1CF"/>
                </a:solidFill>
              </a:rPr>
              <a:t>“</a:t>
            </a:r>
            <a:r>
              <a:rPr lang="en-AU" sz="2400" i="0" dirty="0">
                <a:solidFill>
                  <a:srgbClr val="FFF1CF"/>
                </a:solidFill>
              </a:rPr>
              <a:t>Aesthetic theories may claim universality but they are normally conditioned by the aesthetic issues and debates of their time” </a:t>
            </a:r>
            <a:r>
              <a:rPr lang="en-AU" sz="2400" i="0" dirty="0" smtClean="0">
                <a:solidFill>
                  <a:srgbClr val="FFF1CF"/>
                </a:solidFill>
              </a:rPr>
              <a:t>					</a:t>
            </a:r>
          </a:p>
          <a:p>
            <a:pPr algn="l"/>
            <a:r>
              <a:rPr lang="en-AU" sz="2400" i="0" dirty="0">
                <a:solidFill>
                  <a:srgbClr val="FFF1CF"/>
                </a:solidFill>
              </a:rPr>
              <a:t>	</a:t>
            </a:r>
            <a:r>
              <a:rPr lang="en-AU" sz="2400" i="0" dirty="0" smtClean="0">
                <a:solidFill>
                  <a:srgbClr val="FFF1CF"/>
                </a:solidFill>
              </a:rPr>
              <a:t>					</a:t>
            </a:r>
            <a:r>
              <a:rPr lang="en-AU" sz="1800" i="0" dirty="0" smtClean="0">
                <a:solidFill>
                  <a:srgbClr val="000000"/>
                </a:solidFill>
              </a:rPr>
              <a:t>(Dutton </a:t>
            </a:r>
            <a:r>
              <a:rPr lang="en-AU" sz="1800" i="0" dirty="0">
                <a:solidFill>
                  <a:srgbClr val="000000"/>
                </a:solidFill>
              </a:rPr>
              <a:t>2009, p. </a:t>
            </a:r>
            <a:r>
              <a:rPr lang="en-AU" sz="1800" i="0" dirty="0" smtClean="0">
                <a:solidFill>
                  <a:srgbClr val="000000"/>
                </a:solidFill>
              </a:rPr>
              <a:t>48). </a:t>
            </a:r>
            <a:endParaRPr lang="en-AU" sz="2400" i="0" dirty="0" smtClean="0">
              <a:solidFill>
                <a:srgbClr val="FFF1CF"/>
              </a:solidFill>
            </a:endParaRPr>
          </a:p>
          <a:p>
            <a:pPr algn="l"/>
            <a:r>
              <a:rPr lang="en-AU" sz="2400" i="0" dirty="0" smtClean="0">
                <a:solidFill>
                  <a:srgbClr val="FFF1CF"/>
                </a:solidFill>
              </a:rPr>
              <a:t>However </a:t>
            </a:r>
            <a:r>
              <a:rPr lang="en-AU" sz="2400" i="0" dirty="0">
                <a:solidFill>
                  <a:srgbClr val="FFF1CF"/>
                </a:solidFill>
              </a:rPr>
              <a:t>Dutton suggests that </a:t>
            </a:r>
            <a:r>
              <a:rPr lang="en-AU" sz="2400" b="1" i="0" dirty="0">
                <a:solidFill>
                  <a:srgbClr val="FFF1CF"/>
                </a:solidFill>
              </a:rPr>
              <a:t>core items </a:t>
            </a:r>
            <a:r>
              <a:rPr lang="en-AU" sz="2400" i="0" dirty="0">
                <a:solidFill>
                  <a:srgbClr val="FFF1CF"/>
                </a:solidFill>
              </a:rPr>
              <a:t>found cross-culturally in the arts can be reduced to twelve cluster criteria. </a:t>
            </a:r>
            <a:r>
              <a:rPr lang="en-AU" sz="2400" i="0" dirty="0" smtClean="0">
                <a:solidFill>
                  <a:srgbClr val="FFF1CF"/>
                </a:solidFill>
              </a:rPr>
              <a:t> 						</a:t>
            </a:r>
            <a:r>
              <a:rPr lang="en-AU" sz="1800" i="0" dirty="0" smtClean="0">
                <a:solidFill>
                  <a:srgbClr val="000000"/>
                </a:solidFill>
              </a:rPr>
              <a:t>(Dutton 2009, </a:t>
            </a:r>
            <a:r>
              <a:rPr lang="en-AU" sz="1800" i="0" dirty="0">
                <a:solidFill>
                  <a:srgbClr val="000000"/>
                </a:solidFill>
              </a:rPr>
              <a:t>p</a:t>
            </a:r>
            <a:r>
              <a:rPr lang="en-AU" sz="1800" i="0" dirty="0" smtClean="0">
                <a:solidFill>
                  <a:srgbClr val="000000"/>
                </a:solidFill>
              </a:rPr>
              <a:t>. 51)</a:t>
            </a:r>
            <a:endParaRPr lang="en-AU" sz="1800" i="0" dirty="0">
              <a:solidFill>
                <a:srgbClr val="000000"/>
              </a:solidFill>
            </a:endParaRPr>
          </a:p>
          <a:p>
            <a:endParaRPr lang="en-US" dirty="0"/>
          </a:p>
        </p:txBody>
      </p:sp>
    </p:spTree>
    <p:extLst>
      <p:ext uri="{BB962C8B-B14F-4D97-AF65-F5344CB8AC3E}">
        <p14:creationId xmlns:p14="http://schemas.microsoft.com/office/powerpoint/2010/main" val="8397655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FFF1CF"/>
              </a:solidFill>
              <a:latin typeface="Arial" charset="0"/>
              <a:cs typeface="ＭＳ Ｐゴシック" pitchFamily="-108" charset="-128"/>
            </a:endParaRPr>
          </a:p>
          <a:p>
            <a:pPr>
              <a:buFontTx/>
              <a:buAutoNum type="arabicPeriod"/>
            </a:pPr>
            <a:r>
              <a:rPr lang="en-US" sz="9600" dirty="0" smtClean="0">
                <a:solidFill>
                  <a:srgbClr val="FFF1C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26244531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smtClean="0">
                <a:solidFill>
                  <a:srgbClr val="FFF1CF"/>
                </a:solidFill>
                <a:latin typeface="Arial" charset="0"/>
                <a:ea typeface="ＭＳ Ｐゴシック" pitchFamily="-108" charset="-128"/>
                <a:cs typeface="ＭＳ Ｐゴシック" pitchFamily="-108" charset="-128"/>
              </a:rPr>
              <a:t>12 Cluster Criteria: an evolutionary approach to</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a:t>
            </a:r>
            <a:r>
              <a:rPr lang="en-US" sz="7200" i="1" dirty="0" smtClean="0">
                <a:latin typeface="Arial" charset="0"/>
                <a:cs typeface="ＭＳ Ｐゴシック" pitchFamily="-108" charset="-128"/>
              </a:rPr>
              <a:t>Evolution</a:t>
            </a:r>
            <a:r>
              <a:rPr lang="en-US" sz="7200" dirty="0">
                <a:latin typeface="Arial" charset="0"/>
                <a:cs typeface="ＭＳ Ｐゴシック" pitchFamily="-108" charset="-128"/>
              </a:rPr>
              <a:t>. NY: Bloomsbury </a:t>
            </a:r>
            <a:r>
              <a:rPr lang="en-US" sz="7200" dirty="0" smtClean="0">
                <a:latin typeface="Arial" charset="0"/>
                <a:cs typeface="ＭＳ Ｐゴシック" pitchFamily="-108" charset="-128"/>
              </a:rPr>
              <a:t>Press</a:t>
            </a:r>
          </a:p>
          <a:p>
            <a:pPr lvl="1">
              <a:buFontTx/>
              <a:buNone/>
            </a:pPr>
            <a:endParaRPr lang="en-US" sz="9200" dirty="0">
              <a:solidFill>
                <a:srgbClr val="FFF1CF"/>
              </a:solidFill>
              <a:latin typeface="Arial" charset="0"/>
              <a:cs typeface="ＭＳ Ｐゴシック" pitchFamily="-108" charset="-128"/>
            </a:endParaRPr>
          </a:p>
          <a:p>
            <a:pPr>
              <a:buFontTx/>
              <a:buAutoNum type="arabicPeriod"/>
            </a:pPr>
            <a:r>
              <a:rPr lang="en-US" sz="9600" dirty="0" smtClean="0">
                <a:solidFill>
                  <a:srgbClr val="FFF1C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rgbClr val="BFBFBF"/>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21784541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rgbClr val="BFBFBF"/>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16125305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6653214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FFF1C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rgbClr val="BFBFBF"/>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41585086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32060367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FFF1C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33941790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124744"/>
            <a:ext cx="7992888" cy="4985980"/>
          </a:xfrm>
          <a:prstGeom prst="rect">
            <a:avLst/>
          </a:prstGeom>
        </p:spPr>
        <p:txBody>
          <a:bodyPr wrap="square">
            <a:spAutoFit/>
          </a:bodyPr>
          <a:lstStyle/>
          <a:p>
            <a:r>
              <a:rPr lang="en-AU" sz="2400" dirty="0">
                <a:solidFill>
                  <a:srgbClr val="FFF1CF"/>
                </a:solidFill>
                <a:latin typeface="Arial"/>
                <a:cs typeface="Arial"/>
              </a:rPr>
              <a:t>“Not only is art everywhere, it would seem we have always had art” </a:t>
            </a:r>
          </a:p>
          <a:p>
            <a:endParaRPr lang="en-AU" sz="2400" i="0" dirty="0" smtClean="0">
              <a:latin typeface="Arial"/>
              <a:cs typeface="Arial"/>
            </a:endParaRPr>
          </a:p>
          <a:p>
            <a:r>
              <a:rPr lang="en-AU" sz="1800" i="0" dirty="0" smtClean="0">
                <a:latin typeface="Arial"/>
                <a:cs typeface="Arial"/>
              </a:rPr>
              <a:t>(</a:t>
            </a:r>
            <a:r>
              <a:rPr lang="en-US" sz="1800" i="0" dirty="0" err="1">
                <a:latin typeface="Arial"/>
                <a:cs typeface="Arial"/>
              </a:rPr>
              <a:t>Chatterjee</a:t>
            </a:r>
            <a:r>
              <a:rPr lang="en-US" sz="1800" i="0" dirty="0">
                <a:latin typeface="Arial"/>
                <a:cs typeface="Arial"/>
              </a:rPr>
              <a:t>, </a:t>
            </a:r>
            <a:r>
              <a:rPr lang="en-AU" sz="1800" i="0" dirty="0">
                <a:latin typeface="Arial"/>
                <a:cs typeface="Arial"/>
              </a:rPr>
              <a:t>2014, p.123</a:t>
            </a:r>
            <a:r>
              <a:rPr lang="en-AU" sz="1800" i="0" dirty="0" smtClean="0">
                <a:latin typeface="Arial"/>
                <a:cs typeface="Arial"/>
              </a:rPr>
              <a:t>)</a:t>
            </a:r>
          </a:p>
          <a:p>
            <a:endParaRPr lang="en-AU" sz="2400" i="0" dirty="0">
              <a:latin typeface="Arial"/>
              <a:cs typeface="Arial"/>
            </a:endParaRPr>
          </a:p>
          <a:p>
            <a:endParaRPr lang="en-AU" sz="2400" i="0" dirty="0" smtClean="0">
              <a:latin typeface="Arial"/>
              <a:cs typeface="Arial"/>
            </a:endParaRPr>
          </a:p>
          <a:p>
            <a:r>
              <a:rPr lang="en-US" sz="2400" i="0" dirty="0" smtClean="0">
                <a:solidFill>
                  <a:srgbClr val="FFF1CF"/>
                </a:solidFill>
                <a:latin typeface="Arial"/>
                <a:cs typeface="Arial"/>
              </a:rPr>
              <a:t>Biology and Art</a:t>
            </a:r>
          </a:p>
          <a:p>
            <a:endParaRPr lang="en-US" sz="2400" i="0" dirty="0">
              <a:solidFill>
                <a:srgbClr val="FFF1CF"/>
              </a:solidFill>
              <a:latin typeface="Arial"/>
              <a:cs typeface="Arial"/>
            </a:endParaRPr>
          </a:p>
          <a:p>
            <a:r>
              <a:rPr lang="en-US" sz="2400" i="0" dirty="0" smtClean="0">
                <a:solidFill>
                  <a:srgbClr val="FFF1CF"/>
                </a:solidFill>
                <a:latin typeface="Arial"/>
                <a:cs typeface="Arial"/>
              </a:rPr>
              <a:t>“Evolutionary </a:t>
            </a:r>
            <a:r>
              <a:rPr lang="en-US" sz="2400" i="0" dirty="0">
                <a:solidFill>
                  <a:srgbClr val="FFF1CF"/>
                </a:solidFill>
                <a:latin typeface="Arial"/>
                <a:cs typeface="Arial"/>
              </a:rPr>
              <a:t>theories of art consider art in the light of </a:t>
            </a:r>
          </a:p>
          <a:p>
            <a:r>
              <a:rPr lang="en-US" sz="2400" i="0" dirty="0">
                <a:solidFill>
                  <a:srgbClr val="FFF1CF"/>
                </a:solidFill>
                <a:latin typeface="Arial"/>
                <a:cs typeface="Arial"/>
              </a:rPr>
              <a:t>the first fully scientific attempt to understand human nature. </a:t>
            </a:r>
            <a:r>
              <a:rPr lang="en-US" sz="2400" i="0" dirty="0" smtClean="0">
                <a:solidFill>
                  <a:srgbClr val="FFF1CF"/>
                </a:solidFill>
                <a:latin typeface="Arial"/>
                <a:cs typeface="Arial"/>
              </a:rPr>
              <a:t>They </a:t>
            </a:r>
            <a:r>
              <a:rPr lang="en-US" sz="2400" i="0" dirty="0">
                <a:solidFill>
                  <a:srgbClr val="FFF1CF"/>
                </a:solidFill>
                <a:latin typeface="Arial"/>
                <a:cs typeface="Arial"/>
              </a:rPr>
              <a:t>can ask why art exists at all</a:t>
            </a:r>
            <a:r>
              <a:rPr lang="en-US" sz="2400" i="0" dirty="0" smtClean="0">
                <a:solidFill>
                  <a:srgbClr val="FFF1CF"/>
                </a:solidFill>
                <a:latin typeface="Arial"/>
                <a:cs typeface="Arial"/>
              </a:rPr>
              <a:t>,</a:t>
            </a:r>
          </a:p>
          <a:p>
            <a:r>
              <a:rPr lang="en-US" sz="2400" i="0" dirty="0" smtClean="0">
                <a:solidFill>
                  <a:srgbClr val="FFF1CF"/>
                </a:solidFill>
                <a:latin typeface="Arial"/>
                <a:cs typeface="Arial"/>
              </a:rPr>
              <a:t> </a:t>
            </a:r>
            <a:r>
              <a:rPr lang="en-US" sz="2400" i="0" dirty="0">
                <a:solidFill>
                  <a:srgbClr val="FFF1CF"/>
                </a:solidFill>
                <a:latin typeface="Arial"/>
                <a:cs typeface="Arial"/>
              </a:rPr>
              <a:t>[…] why it is so prevalent in human </a:t>
            </a:r>
            <a:r>
              <a:rPr lang="en-US" sz="2400" i="0" dirty="0" smtClean="0">
                <a:solidFill>
                  <a:srgbClr val="FFF1CF"/>
                </a:solidFill>
                <a:latin typeface="Arial"/>
                <a:cs typeface="Arial"/>
              </a:rPr>
              <a:t>behavior”. </a:t>
            </a:r>
            <a:endParaRPr lang="en-US" sz="2400" i="0" dirty="0">
              <a:solidFill>
                <a:srgbClr val="FFF1CF"/>
              </a:solidFill>
              <a:latin typeface="Arial"/>
              <a:cs typeface="Arial"/>
            </a:endParaRPr>
          </a:p>
          <a:p>
            <a:endParaRPr lang="en-US" sz="1800" i="0" dirty="0" smtClean="0">
              <a:latin typeface="Arial"/>
              <a:cs typeface="Arial"/>
            </a:endParaRPr>
          </a:p>
          <a:p>
            <a:r>
              <a:rPr lang="en-US" sz="1800" i="0" dirty="0" smtClean="0">
                <a:latin typeface="Arial"/>
                <a:cs typeface="Arial"/>
              </a:rPr>
              <a:t>[Boyd 2005, p.149]</a:t>
            </a:r>
            <a:endParaRPr lang="en-AU" sz="1800" i="0" dirty="0">
              <a:latin typeface="Arial"/>
              <a:cs typeface="Arial"/>
            </a:endParaRPr>
          </a:p>
        </p:txBody>
      </p:sp>
    </p:spTree>
    <p:extLst>
      <p:ext uri="{BB962C8B-B14F-4D97-AF65-F5344CB8AC3E}">
        <p14:creationId xmlns:p14="http://schemas.microsoft.com/office/powerpoint/2010/main" val="21521116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rgbClr val="BFBFBF"/>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24873043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347906672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75731483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3100352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533400" y="285378"/>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BFBFB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247303685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67544" y="188640"/>
            <a:ext cx="8328752" cy="6089003"/>
          </a:xfrm>
        </p:spPr>
        <p:txBody>
          <a:bodyPr>
            <a:normAutofit fontScale="25000" lnSpcReduction="20000"/>
          </a:bodyPr>
          <a:lstStyle/>
          <a:p>
            <a:pPr>
              <a:buFontTx/>
              <a:buNone/>
            </a:pPr>
            <a:r>
              <a:rPr lang="en-US" sz="9600" dirty="0">
                <a:solidFill>
                  <a:srgbClr val="FFF1CF"/>
                </a:solidFill>
                <a:latin typeface="Arial" charset="0"/>
              </a:rPr>
              <a:t>12 Cluster Criteria: an evolutionary approach to</a:t>
            </a:r>
          </a:p>
          <a:p>
            <a:pPr>
              <a:buFontTx/>
              <a:buNone/>
            </a:pPr>
            <a:r>
              <a:rPr lang="en-US" sz="9600" dirty="0">
                <a:solidFill>
                  <a:srgbClr val="FFF1CF"/>
                </a:solidFill>
                <a:latin typeface="Arial" charset="0"/>
              </a:rPr>
              <a:t> “what is art”? </a:t>
            </a:r>
          </a:p>
          <a:p>
            <a:pPr lvl="1">
              <a:buFontTx/>
              <a:buNone/>
            </a:pPr>
            <a:r>
              <a:rPr lang="en-US" sz="7200" dirty="0">
                <a:latin typeface="Arial" charset="0"/>
                <a:cs typeface="ＭＳ Ｐゴシック" pitchFamily="-108" charset="-128"/>
              </a:rPr>
              <a:t>Chapter 3 in Denis Dutton (2009). </a:t>
            </a:r>
            <a:r>
              <a:rPr lang="en-US" sz="7200" i="1" dirty="0">
                <a:latin typeface="Arial" charset="0"/>
                <a:cs typeface="ＭＳ Ｐゴシック" pitchFamily="-108" charset="-128"/>
              </a:rPr>
              <a:t>The Art Instinct: Beauty</a:t>
            </a:r>
          </a:p>
          <a:p>
            <a:pPr lvl="1">
              <a:buFontTx/>
              <a:buNone/>
            </a:pPr>
            <a:r>
              <a:rPr lang="en-US" sz="7200" i="1" dirty="0">
                <a:latin typeface="Arial" charset="0"/>
                <a:cs typeface="ＭＳ Ｐゴシック" pitchFamily="-108" charset="-128"/>
              </a:rPr>
              <a:t>Pleasure and Human Evolution</a:t>
            </a:r>
            <a:r>
              <a:rPr lang="en-US" sz="7200" dirty="0">
                <a:latin typeface="Arial" charset="0"/>
                <a:cs typeface="ＭＳ Ｐゴシック" pitchFamily="-108" charset="-128"/>
              </a:rPr>
              <a:t>. NY: Bloomsbury Press</a:t>
            </a:r>
          </a:p>
          <a:p>
            <a:pPr lvl="1">
              <a:buFontTx/>
              <a:buNone/>
            </a:pPr>
            <a:endParaRPr lang="en-US" sz="9200" dirty="0">
              <a:solidFill>
                <a:srgbClr val="FFF1CF"/>
              </a:solidFill>
              <a:latin typeface="Arial" charset="0"/>
              <a:cs typeface="ＭＳ Ｐゴシック" pitchFamily="-108" charset="-128"/>
            </a:endParaRPr>
          </a:p>
          <a:p>
            <a:pPr>
              <a:buFontTx/>
              <a:buAutoNum type="arabicPeriod"/>
            </a:pPr>
            <a:r>
              <a:rPr lang="en-US" sz="9600" dirty="0" smtClean="0">
                <a:solidFill>
                  <a:srgbClr val="BFBFBF"/>
                </a:solidFill>
                <a:latin typeface="Arial" charset="0"/>
                <a:ea typeface="ＭＳ Ｐゴシック" pitchFamily="-108" charset="-128"/>
                <a:cs typeface="ＭＳ Ｐゴシック" pitchFamily="-108" charset="-128"/>
              </a:rPr>
              <a:t>Direct pleasure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2. Skill and virtuosity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3. Style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4. Novelty and creativity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5. Criticism</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6. Representation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7. Special focus</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8. Expressive Individuality</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9. Emotional saturation</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10. Intellectual challenge</a:t>
            </a:r>
          </a:p>
          <a:p>
            <a:pPr>
              <a:buFontTx/>
              <a:buNone/>
            </a:pPr>
            <a:r>
              <a:rPr lang="en-US" sz="9600" dirty="0" smtClean="0">
                <a:solidFill>
                  <a:srgbClr val="BFBFBF"/>
                </a:solidFill>
                <a:latin typeface="Arial" charset="0"/>
                <a:ea typeface="ＭＳ Ｐゴシック" pitchFamily="-108" charset="-128"/>
                <a:cs typeface="ＭＳ Ｐゴシック" pitchFamily="-108" charset="-128"/>
              </a:rPr>
              <a:t>11. Art tradition and institutions </a:t>
            </a:r>
          </a:p>
          <a:p>
            <a:pPr>
              <a:buFontTx/>
              <a:buNone/>
            </a:pPr>
            <a:r>
              <a:rPr lang="en-US" sz="9600" dirty="0" smtClean="0">
                <a:solidFill>
                  <a:srgbClr val="FFF1CF"/>
                </a:solidFill>
                <a:latin typeface="Arial" charset="0"/>
                <a:ea typeface="ＭＳ Ｐゴシック" pitchFamily="-108" charset="-128"/>
                <a:cs typeface="ＭＳ Ｐゴシック" pitchFamily="-108" charset="-128"/>
              </a:rPr>
              <a:t>12. Imaginative experience</a:t>
            </a:r>
          </a:p>
          <a:p>
            <a:pPr>
              <a:buFontTx/>
              <a:buNone/>
            </a:pPr>
            <a:endParaRPr lang="en-US" sz="2000" dirty="0" smtClean="0">
              <a:solidFill>
                <a:schemeClr val="bg2"/>
              </a:solidFill>
              <a:latin typeface="Arial" charset="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318473300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204864"/>
            <a:ext cx="7992888" cy="2616101"/>
          </a:xfrm>
          <a:prstGeom prst="rect">
            <a:avLst/>
          </a:prstGeom>
          <a:noFill/>
        </p:spPr>
        <p:txBody>
          <a:bodyPr wrap="square" rtlCol="0">
            <a:spAutoFit/>
          </a:bodyPr>
          <a:lstStyle/>
          <a:p>
            <a:pPr algn="l"/>
            <a:r>
              <a:rPr lang="en-US" sz="2400" i="0" dirty="0">
                <a:solidFill>
                  <a:srgbClr val="FFF1CF"/>
                </a:solidFill>
              </a:rPr>
              <a:t>The major criticism of Dutton’s </a:t>
            </a:r>
            <a:r>
              <a:rPr lang="en-US" sz="2400" dirty="0">
                <a:solidFill>
                  <a:srgbClr val="FFF1CF"/>
                </a:solidFill>
              </a:rPr>
              <a:t>The Art </a:t>
            </a:r>
            <a:r>
              <a:rPr lang="en-US" sz="2400" dirty="0" smtClean="0">
                <a:solidFill>
                  <a:srgbClr val="FFF1CF"/>
                </a:solidFill>
              </a:rPr>
              <a:t>Instinct </a:t>
            </a:r>
            <a:r>
              <a:rPr lang="en-US" sz="2400" i="0" dirty="0">
                <a:solidFill>
                  <a:srgbClr val="FFF1CF"/>
                </a:solidFill>
              </a:rPr>
              <a:t>is that it does not deal with </a:t>
            </a:r>
            <a:r>
              <a:rPr lang="en-US" sz="2400" b="1" i="0" dirty="0">
                <a:solidFill>
                  <a:srgbClr val="FFF1CF"/>
                </a:solidFill>
              </a:rPr>
              <a:t>art making,</a:t>
            </a:r>
            <a:r>
              <a:rPr lang="en-US" sz="2400" i="0" dirty="0">
                <a:solidFill>
                  <a:srgbClr val="FFF1CF"/>
                </a:solidFill>
              </a:rPr>
              <a:t> nor does it show art as an </a:t>
            </a:r>
            <a:r>
              <a:rPr lang="en-US" sz="2400" i="0" dirty="0" smtClean="0">
                <a:solidFill>
                  <a:srgbClr val="FFF1CF"/>
                </a:solidFill>
              </a:rPr>
              <a:t>evolutionary </a:t>
            </a:r>
            <a:r>
              <a:rPr lang="en-US" sz="2400" i="0" dirty="0">
                <a:solidFill>
                  <a:srgbClr val="FFF1CF"/>
                </a:solidFill>
              </a:rPr>
              <a:t>adaption, and it is very much from a </a:t>
            </a:r>
            <a:r>
              <a:rPr lang="en-US" sz="2400" i="0" dirty="0" smtClean="0">
                <a:solidFill>
                  <a:srgbClr val="FFF1CF"/>
                </a:solidFill>
              </a:rPr>
              <a:t>contemporary </a:t>
            </a:r>
            <a:r>
              <a:rPr lang="en-US" sz="2400" i="0" dirty="0">
                <a:solidFill>
                  <a:srgbClr val="FFF1CF"/>
                </a:solidFill>
              </a:rPr>
              <a:t>Western </a:t>
            </a:r>
            <a:r>
              <a:rPr lang="en-US" sz="2400" i="0" dirty="0" smtClean="0">
                <a:solidFill>
                  <a:srgbClr val="FFF1CF"/>
                </a:solidFill>
              </a:rPr>
              <a:t>perspective.</a:t>
            </a:r>
            <a:r>
              <a:rPr lang="en-US" sz="2400" i="0" dirty="0">
                <a:solidFill>
                  <a:srgbClr val="FFF1CF"/>
                </a:solidFill>
              </a:rPr>
              <a:t> </a:t>
            </a:r>
            <a:endParaRPr lang="en-AU" sz="2400" i="0" dirty="0">
              <a:solidFill>
                <a:srgbClr val="FFF1CF"/>
              </a:solidFill>
            </a:endParaRPr>
          </a:p>
          <a:p>
            <a:pPr algn="l"/>
            <a:r>
              <a:rPr lang="en-US" sz="2400" i="0" dirty="0">
                <a:solidFill>
                  <a:srgbClr val="FFF1CF"/>
                </a:solidFill>
              </a:rPr>
              <a:t>	    					</a:t>
            </a:r>
            <a:r>
              <a:rPr lang="en-US" sz="2400" i="0" dirty="0" smtClean="0">
                <a:solidFill>
                  <a:srgbClr val="FFF1CF"/>
                </a:solidFill>
              </a:rPr>
              <a:t>	</a:t>
            </a:r>
          </a:p>
          <a:p>
            <a:pPr algn="l"/>
            <a:r>
              <a:rPr lang="en-US" sz="2400" i="0" dirty="0">
                <a:solidFill>
                  <a:srgbClr val="FFF1CF"/>
                </a:solidFill>
              </a:rPr>
              <a:t>	</a:t>
            </a:r>
            <a:r>
              <a:rPr lang="en-US" sz="2400" i="0" dirty="0" smtClean="0">
                <a:solidFill>
                  <a:srgbClr val="FFF1CF"/>
                </a:solidFill>
              </a:rPr>
              <a:t>				</a:t>
            </a:r>
            <a:r>
              <a:rPr lang="en-US" sz="1800" i="0" dirty="0" smtClean="0"/>
              <a:t>(</a:t>
            </a:r>
            <a:r>
              <a:rPr lang="en-US" sz="1800" i="0" dirty="0" err="1"/>
              <a:t>Dissanayake</a:t>
            </a:r>
            <a:r>
              <a:rPr lang="en-US" sz="1800" i="0" dirty="0"/>
              <a:t>, 2014, p. A26)</a:t>
            </a:r>
            <a:endParaRPr lang="en-AU" sz="1800" i="0" dirty="0"/>
          </a:p>
          <a:p>
            <a:endParaRPr lang="en-US" dirty="0"/>
          </a:p>
        </p:txBody>
      </p:sp>
    </p:spTree>
    <p:extLst>
      <p:ext uri="{BB962C8B-B14F-4D97-AF65-F5344CB8AC3E}">
        <p14:creationId xmlns:p14="http://schemas.microsoft.com/office/powerpoint/2010/main" val="71232911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745984" cy="6204775"/>
          </a:xfrm>
          <a:prstGeom prst="rect">
            <a:avLst/>
          </a:prstGeom>
          <a:noFill/>
        </p:spPr>
        <p:txBody>
          <a:bodyPr wrap="square" rtlCol="0">
            <a:spAutoFit/>
          </a:bodyPr>
          <a:lstStyle/>
          <a:p>
            <a:pPr algn="l"/>
            <a:r>
              <a:rPr lang="en-US" sz="2400" b="1" i="0" dirty="0" smtClean="0">
                <a:solidFill>
                  <a:srgbClr val="FFF1CF"/>
                </a:solidFill>
              </a:rPr>
              <a:t>Art, Craft and Design </a:t>
            </a:r>
            <a:endParaRPr lang="en-US" sz="2400" b="1" i="0" dirty="0">
              <a:solidFill>
                <a:srgbClr val="FFF1CF"/>
              </a:solidFill>
            </a:endParaRPr>
          </a:p>
          <a:p>
            <a:pPr algn="l"/>
            <a:endParaRPr lang="en-AU" sz="2400" i="0" dirty="0">
              <a:solidFill>
                <a:srgbClr val="FFF1CF"/>
              </a:solidFill>
            </a:endParaRPr>
          </a:p>
          <a:p>
            <a:pPr algn="l"/>
            <a:r>
              <a:rPr lang="en-US" sz="2400" i="0" dirty="0" smtClean="0">
                <a:solidFill>
                  <a:srgbClr val="FFF1CF"/>
                </a:solidFill>
              </a:rPr>
              <a:t>Denis </a:t>
            </a:r>
            <a:r>
              <a:rPr lang="en-US" sz="2400" i="0" dirty="0">
                <a:solidFill>
                  <a:srgbClr val="FFF1CF"/>
                </a:solidFill>
              </a:rPr>
              <a:t>Dutton </a:t>
            </a:r>
            <a:r>
              <a:rPr lang="en-US" sz="2400" i="0" dirty="0" smtClean="0">
                <a:solidFill>
                  <a:srgbClr val="FFF1CF"/>
                </a:solidFill>
              </a:rPr>
              <a:t>doesn’t specifically talk about </a:t>
            </a:r>
            <a:r>
              <a:rPr lang="en-US" sz="2400" b="1" i="0" dirty="0" smtClean="0">
                <a:solidFill>
                  <a:srgbClr val="FFF1CF"/>
                </a:solidFill>
              </a:rPr>
              <a:t>design</a:t>
            </a:r>
            <a:r>
              <a:rPr lang="en-US" sz="2400" i="0" dirty="0" smtClean="0">
                <a:solidFill>
                  <a:srgbClr val="FFF1CF"/>
                </a:solidFill>
              </a:rPr>
              <a:t> but </a:t>
            </a:r>
            <a:r>
              <a:rPr lang="en-US" sz="2400" b="1" i="0" dirty="0" smtClean="0">
                <a:solidFill>
                  <a:srgbClr val="FFF1CF"/>
                </a:solidFill>
              </a:rPr>
              <a:t>dismisses </a:t>
            </a:r>
            <a:r>
              <a:rPr lang="en-US" sz="2400" b="1" i="0" dirty="0">
                <a:solidFill>
                  <a:srgbClr val="FFF1CF"/>
                </a:solidFill>
              </a:rPr>
              <a:t>craft</a:t>
            </a:r>
            <a:r>
              <a:rPr lang="en-US" sz="2400" i="0" dirty="0">
                <a:solidFill>
                  <a:srgbClr val="FFF1CF"/>
                </a:solidFill>
              </a:rPr>
              <a:t>, which he characterizes as showing only competence and made with a preconceived end in view</a:t>
            </a:r>
            <a:r>
              <a:rPr lang="en-US" sz="2400" i="0" dirty="0" smtClean="0">
                <a:solidFill>
                  <a:srgbClr val="FFF1CF"/>
                </a:solidFill>
              </a:rPr>
              <a:t>.</a:t>
            </a:r>
          </a:p>
          <a:p>
            <a:pPr algn="l"/>
            <a:endParaRPr lang="en-US" sz="2400" i="0" dirty="0">
              <a:solidFill>
                <a:srgbClr val="FFF1CF"/>
              </a:solidFill>
            </a:endParaRPr>
          </a:p>
          <a:p>
            <a:pPr algn="l"/>
            <a:r>
              <a:rPr lang="en-US" sz="2400" i="0" dirty="0">
                <a:solidFill>
                  <a:srgbClr val="FFF1CF"/>
                </a:solidFill>
              </a:rPr>
              <a:t>Earlier Dutton has cited Collingwood’s distinction between artist and craftsman</a:t>
            </a:r>
            <a:r>
              <a:rPr lang="en-US" sz="2400" b="1" i="0" dirty="0" smtClean="0">
                <a:solidFill>
                  <a:srgbClr val="FFF1CF"/>
                </a:solidFill>
              </a:rPr>
              <a:t>: </a:t>
            </a:r>
            <a:r>
              <a:rPr lang="en-US" sz="2400" b="1" i="0" dirty="0">
                <a:solidFill>
                  <a:srgbClr val="FFF1CF"/>
                </a:solidFill>
              </a:rPr>
              <a:t>“the craftsman knows in advance what the end product will look like. Artists do </a:t>
            </a:r>
            <a:r>
              <a:rPr lang="en-US" sz="2400" b="1" i="0" dirty="0" smtClean="0">
                <a:solidFill>
                  <a:srgbClr val="FFF1CF"/>
                </a:solidFill>
              </a:rPr>
              <a:t>not”</a:t>
            </a:r>
            <a:r>
              <a:rPr lang="en-US" sz="2400" i="0" dirty="0" smtClean="0">
                <a:solidFill>
                  <a:srgbClr val="FFF1CF"/>
                </a:solidFill>
              </a:rPr>
              <a:t> </a:t>
            </a:r>
            <a:endParaRPr lang="en-US" sz="3200" i="0" dirty="0">
              <a:solidFill>
                <a:srgbClr val="FFF1CF"/>
              </a:solidFill>
            </a:endParaRPr>
          </a:p>
          <a:p>
            <a:pPr algn="l"/>
            <a:endParaRPr lang="en-US" sz="1800" i="0" dirty="0" smtClean="0"/>
          </a:p>
          <a:p>
            <a:pPr algn="l"/>
            <a:r>
              <a:rPr lang="en-US" sz="1800" i="0" dirty="0" smtClean="0"/>
              <a:t>[Dutton</a:t>
            </a:r>
            <a:r>
              <a:rPr lang="en-US" sz="1800" i="0" dirty="0"/>
              <a:t>, cited in Boyd, Brian. “Art and Selection”. Philosophy and  Literature, Volume 33, Number 1, April 2009, p. 218 (Review</a:t>
            </a:r>
            <a:r>
              <a:rPr lang="en-US" sz="1800" i="0" dirty="0" smtClean="0"/>
              <a:t>)]. </a:t>
            </a:r>
            <a:endParaRPr lang="en-US" sz="1800" i="0" dirty="0"/>
          </a:p>
          <a:p>
            <a:pPr algn="l"/>
            <a:endParaRPr lang="en-US" sz="2400" i="0" dirty="0" smtClean="0">
              <a:solidFill>
                <a:srgbClr val="FFF1CF"/>
              </a:solidFill>
            </a:endParaRPr>
          </a:p>
          <a:p>
            <a:pPr algn="l"/>
            <a:r>
              <a:rPr lang="en-US" sz="2400" i="0" dirty="0" err="1" smtClean="0">
                <a:solidFill>
                  <a:srgbClr val="FFF1CF"/>
                </a:solidFill>
              </a:rPr>
              <a:t>Dissanayake</a:t>
            </a:r>
            <a:r>
              <a:rPr lang="en-US" sz="2400" i="0" dirty="0" smtClean="0">
                <a:solidFill>
                  <a:srgbClr val="FFF1CF"/>
                </a:solidFill>
              </a:rPr>
              <a:t> </a:t>
            </a:r>
            <a:r>
              <a:rPr lang="en-US" sz="2400" i="0" dirty="0">
                <a:solidFill>
                  <a:srgbClr val="FFF1CF"/>
                </a:solidFill>
              </a:rPr>
              <a:t>rightly points out that this is an inadequate </a:t>
            </a:r>
            <a:r>
              <a:rPr lang="en-US" sz="2400" i="0" dirty="0" smtClean="0">
                <a:solidFill>
                  <a:srgbClr val="FFF1CF"/>
                </a:solidFill>
              </a:rPr>
              <a:t>interpretation.</a:t>
            </a:r>
          </a:p>
          <a:p>
            <a:pPr algn="l"/>
            <a:endParaRPr lang="en-AU" sz="2400" i="0" dirty="0">
              <a:solidFill>
                <a:srgbClr val="FFF1CF"/>
              </a:solidFill>
            </a:endParaRPr>
          </a:p>
          <a:p>
            <a:pPr algn="l">
              <a:spcBef>
                <a:spcPct val="30000"/>
              </a:spcBef>
              <a:defRPr/>
            </a:pPr>
            <a:r>
              <a:rPr lang="en-US" sz="2400" i="0" dirty="0">
                <a:solidFill>
                  <a:srgbClr val="FFF1CF"/>
                </a:solidFill>
              </a:rPr>
              <a:t>So where does Design sit in relation to Art? </a:t>
            </a:r>
          </a:p>
        </p:txBody>
      </p:sp>
    </p:spTree>
    <p:extLst>
      <p:ext uri="{BB962C8B-B14F-4D97-AF65-F5344CB8AC3E}">
        <p14:creationId xmlns:p14="http://schemas.microsoft.com/office/powerpoint/2010/main" val="64732390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568952" cy="6555640"/>
          </a:xfrm>
          <a:prstGeom prst="rect">
            <a:avLst/>
          </a:prstGeom>
          <a:noFill/>
        </p:spPr>
        <p:txBody>
          <a:bodyPr wrap="square" rtlCol="0">
            <a:spAutoFit/>
          </a:bodyPr>
          <a:lstStyle/>
          <a:p>
            <a:pPr algn="l"/>
            <a:r>
              <a:rPr lang="en-US" sz="2400" i="0" dirty="0" smtClean="0">
                <a:solidFill>
                  <a:srgbClr val="FFF1CF"/>
                </a:solidFill>
              </a:rPr>
              <a:t>In </a:t>
            </a:r>
            <a:r>
              <a:rPr lang="en-US" sz="2400" i="0" dirty="0">
                <a:solidFill>
                  <a:srgbClr val="FFF1CF"/>
                </a:solidFill>
              </a:rPr>
              <a:t>the twenty-first century, </a:t>
            </a:r>
            <a:r>
              <a:rPr lang="en-US" sz="2400" i="0" dirty="0" smtClean="0">
                <a:solidFill>
                  <a:srgbClr val="FFF1CF"/>
                </a:solidFill>
              </a:rPr>
              <a:t>the </a:t>
            </a:r>
            <a:r>
              <a:rPr lang="en-US" sz="2400" i="0" dirty="0">
                <a:solidFill>
                  <a:srgbClr val="FFF1CF"/>
                </a:solidFill>
              </a:rPr>
              <a:t>distinction </a:t>
            </a:r>
            <a:r>
              <a:rPr lang="en-US" sz="2400" i="0" dirty="0" smtClean="0">
                <a:solidFill>
                  <a:srgbClr val="FFF1CF"/>
                </a:solidFill>
              </a:rPr>
              <a:t>between art and design is indeed very </a:t>
            </a:r>
            <a:r>
              <a:rPr lang="en-US" sz="2400" b="1" i="0" dirty="0" smtClean="0">
                <a:solidFill>
                  <a:srgbClr val="FFF1CF"/>
                </a:solidFill>
              </a:rPr>
              <a:t>Blurry,</a:t>
            </a:r>
            <a:r>
              <a:rPr lang="en-US" sz="2400" i="0" dirty="0" smtClean="0">
                <a:solidFill>
                  <a:srgbClr val="FFF1CF"/>
                </a:solidFill>
              </a:rPr>
              <a:t> </a:t>
            </a:r>
            <a:r>
              <a:rPr lang="en-US" sz="2400" i="0" dirty="0">
                <a:solidFill>
                  <a:srgbClr val="FFF1CF"/>
                </a:solidFill>
              </a:rPr>
              <a:t>and the roles of designer and artist </a:t>
            </a:r>
            <a:r>
              <a:rPr lang="en-US" sz="2400" i="0" dirty="0" smtClean="0">
                <a:solidFill>
                  <a:srgbClr val="FFF1CF"/>
                </a:solidFill>
              </a:rPr>
              <a:t>increasingly overlap</a:t>
            </a:r>
            <a:r>
              <a:rPr lang="en-US" sz="2400" i="0" dirty="0">
                <a:solidFill>
                  <a:srgbClr val="FFF1CF"/>
                </a:solidFill>
              </a:rPr>
              <a:t>, and merge in some areas. </a:t>
            </a:r>
            <a:endParaRPr lang="en-US" sz="2400" i="0" dirty="0" smtClean="0">
              <a:solidFill>
                <a:srgbClr val="FFF1CF"/>
              </a:solidFill>
            </a:endParaRPr>
          </a:p>
          <a:p>
            <a:pPr algn="l"/>
            <a:endParaRPr lang="en-US" sz="2400" b="1" i="0" dirty="0" smtClean="0">
              <a:solidFill>
                <a:srgbClr val="FFF1CF"/>
              </a:solidFill>
            </a:endParaRPr>
          </a:p>
          <a:p>
            <a:pPr algn="l"/>
            <a:r>
              <a:rPr lang="en-US" sz="2400" b="1" i="0" dirty="0" err="1" smtClean="0">
                <a:solidFill>
                  <a:srgbClr val="FFF1CF"/>
                </a:solidFill>
              </a:rPr>
              <a:t>Batya</a:t>
            </a:r>
            <a:r>
              <a:rPr lang="en-US" sz="2400" b="1" i="0" dirty="0" smtClean="0">
                <a:solidFill>
                  <a:srgbClr val="FFF1CF"/>
                </a:solidFill>
              </a:rPr>
              <a:t> </a:t>
            </a:r>
            <a:r>
              <a:rPr lang="en-US" sz="2400" b="1" i="0" dirty="0">
                <a:solidFill>
                  <a:srgbClr val="FFF1CF"/>
                </a:solidFill>
              </a:rPr>
              <a:t>Friedman</a:t>
            </a:r>
            <a:r>
              <a:rPr lang="en-US" sz="2400" i="0" dirty="0">
                <a:solidFill>
                  <a:srgbClr val="FFF1CF"/>
                </a:solidFill>
              </a:rPr>
              <a:t> speaks of the two different worlds: </a:t>
            </a:r>
            <a:endParaRPr lang="en-AU" sz="2400" i="0" dirty="0">
              <a:solidFill>
                <a:srgbClr val="FFF1CF"/>
              </a:solidFill>
            </a:endParaRPr>
          </a:p>
          <a:p>
            <a:pPr algn="l"/>
            <a:r>
              <a:rPr lang="en-US" sz="2400" i="0" dirty="0">
                <a:solidFill>
                  <a:srgbClr val="FFF1CF"/>
                </a:solidFill>
              </a:rPr>
              <a:t> </a:t>
            </a:r>
            <a:endParaRPr lang="en-AU" sz="2400" i="0" dirty="0">
              <a:solidFill>
                <a:srgbClr val="FFF1CF"/>
              </a:solidFill>
            </a:endParaRPr>
          </a:p>
          <a:p>
            <a:pPr algn="l"/>
            <a:r>
              <a:rPr lang="en-US" sz="2400" i="0" dirty="0" smtClean="0">
                <a:solidFill>
                  <a:srgbClr val="FFF1CF"/>
                </a:solidFill>
              </a:rPr>
              <a:t>“…</a:t>
            </a:r>
            <a:r>
              <a:rPr lang="en-US" sz="2400" i="0" dirty="0">
                <a:solidFill>
                  <a:srgbClr val="FFF1CF"/>
                </a:solidFill>
              </a:rPr>
              <a:t>the designer is intentionally interventionist with a goal of effecting change </a:t>
            </a:r>
            <a:r>
              <a:rPr lang="en-US" sz="2400" i="0" dirty="0" smtClean="0">
                <a:solidFill>
                  <a:srgbClr val="FFF1CF"/>
                </a:solidFill>
              </a:rPr>
              <a:t>of </a:t>
            </a:r>
            <a:r>
              <a:rPr lang="en-US" sz="2400" i="0" dirty="0">
                <a:solidFill>
                  <a:srgbClr val="FFF1CF"/>
                </a:solidFill>
              </a:rPr>
              <a:t>some sort, be it imagining a new “thing”, a new technology</a:t>
            </a:r>
            <a:r>
              <a:rPr lang="en-US" sz="2400" i="0" dirty="0" smtClean="0">
                <a:solidFill>
                  <a:srgbClr val="FFF1CF"/>
                </a:solidFill>
              </a:rPr>
              <a:t>,</a:t>
            </a:r>
            <a:r>
              <a:rPr lang="en-AU" sz="2400" i="0" dirty="0">
                <a:solidFill>
                  <a:srgbClr val="FFF1CF"/>
                </a:solidFill>
              </a:rPr>
              <a:t> </a:t>
            </a:r>
            <a:r>
              <a:rPr lang="en-US" sz="2400" i="0" dirty="0" smtClean="0">
                <a:solidFill>
                  <a:srgbClr val="FFF1CF"/>
                </a:solidFill>
              </a:rPr>
              <a:t>or </a:t>
            </a:r>
            <a:r>
              <a:rPr lang="en-US" sz="2400" i="0" dirty="0">
                <a:solidFill>
                  <a:srgbClr val="FFF1CF"/>
                </a:solidFill>
              </a:rPr>
              <a:t>a new social structure; in contrast the artist is accountable </a:t>
            </a:r>
            <a:r>
              <a:rPr lang="en-US" sz="2400" i="0" dirty="0" smtClean="0">
                <a:solidFill>
                  <a:srgbClr val="FFF1CF"/>
                </a:solidFill>
              </a:rPr>
              <a:t>to</a:t>
            </a:r>
            <a:r>
              <a:rPr lang="en-AU" sz="2400" i="0" dirty="0">
                <a:solidFill>
                  <a:srgbClr val="FFF1CF"/>
                </a:solidFill>
              </a:rPr>
              <a:t> </a:t>
            </a:r>
            <a:r>
              <a:rPr lang="en-US" sz="2400" i="0" dirty="0" smtClean="0">
                <a:solidFill>
                  <a:srgbClr val="FFF1CF"/>
                </a:solidFill>
              </a:rPr>
              <a:t>form </a:t>
            </a:r>
            <a:r>
              <a:rPr lang="en-US" sz="2400" i="0" dirty="0">
                <a:solidFill>
                  <a:srgbClr val="FFF1CF"/>
                </a:solidFill>
              </a:rPr>
              <a:t>and beauty — magic in the universe. Artists may or may </a:t>
            </a:r>
            <a:r>
              <a:rPr lang="en-US" sz="2400" i="0" dirty="0" smtClean="0">
                <a:solidFill>
                  <a:srgbClr val="FFF1CF"/>
                </a:solidFill>
              </a:rPr>
              <a:t>not</a:t>
            </a:r>
            <a:r>
              <a:rPr lang="en-AU" sz="2400" i="0" dirty="0">
                <a:solidFill>
                  <a:srgbClr val="FFF1CF"/>
                </a:solidFill>
              </a:rPr>
              <a:t> </a:t>
            </a:r>
            <a:r>
              <a:rPr lang="en-US" sz="2400" i="0" dirty="0" smtClean="0">
                <a:solidFill>
                  <a:srgbClr val="FFF1CF"/>
                </a:solidFill>
              </a:rPr>
              <a:t>choose </a:t>
            </a:r>
            <a:r>
              <a:rPr lang="en-US" sz="2400" i="0" dirty="0">
                <a:solidFill>
                  <a:srgbClr val="FFF1CF"/>
                </a:solidFill>
              </a:rPr>
              <a:t>to engage with social or political change. Both </a:t>
            </a:r>
            <a:r>
              <a:rPr lang="en-US" sz="2400" i="0" dirty="0" smtClean="0">
                <a:solidFill>
                  <a:srgbClr val="FFF1CF"/>
                </a:solidFill>
              </a:rPr>
              <a:t>designers</a:t>
            </a:r>
            <a:r>
              <a:rPr lang="en-AU" sz="2400" i="0" dirty="0">
                <a:solidFill>
                  <a:srgbClr val="FFF1CF"/>
                </a:solidFill>
              </a:rPr>
              <a:t> </a:t>
            </a:r>
            <a:r>
              <a:rPr lang="en-US" sz="2400" i="0" dirty="0" smtClean="0">
                <a:solidFill>
                  <a:srgbClr val="FFF1CF"/>
                </a:solidFill>
              </a:rPr>
              <a:t>and </a:t>
            </a:r>
            <a:r>
              <a:rPr lang="en-US" sz="2400" i="0" dirty="0">
                <a:solidFill>
                  <a:srgbClr val="FFF1CF"/>
                </a:solidFill>
              </a:rPr>
              <a:t>artists typically remain open throughout their processes </a:t>
            </a:r>
            <a:r>
              <a:rPr lang="en-US" sz="2400" i="0" dirty="0" smtClean="0">
                <a:solidFill>
                  <a:srgbClr val="FFF1CF"/>
                </a:solidFill>
              </a:rPr>
              <a:t>to</a:t>
            </a:r>
            <a:r>
              <a:rPr lang="en-AU" sz="2400" i="0" dirty="0">
                <a:solidFill>
                  <a:srgbClr val="FFF1CF"/>
                </a:solidFill>
              </a:rPr>
              <a:t> </a:t>
            </a:r>
            <a:r>
              <a:rPr lang="en-US" sz="2400" i="0" dirty="0" smtClean="0">
                <a:solidFill>
                  <a:srgbClr val="FFF1CF"/>
                </a:solidFill>
              </a:rPr>
              <a:t>the </a:t>
            </a:r>
            <a:r>
              <a:rPr lang="en-US" sz="2400" i="0" dirty="0">
                <a:solidFill>
                  <a:srgbClr val="FFF1CF"/>
                </a:solidFill>
              </a:rPr>
              <a:t>direction their work may take them. They are often </a:t>
            </a:r>
            <a:r>
              <a:rPr lang="en-US" sz="2400" i="0" dirty="0" smtClean="0">
                <a:solidFill>
                  <a:srgbClr val="FFF1CF"/>
                </a:solidFill>
              </a:rPr>
              <a:t>surprised</a:t>
            </a:r>
            <a:r>
              <a:rPr lang="en-AU" sz="2400" i="0" dirty="0">
                <a:solidFill>
                  <a:srgbClr val="FFF1CF"/>
                </a:solidFill>
              </a:rPr>
              <a:t> </a:t>
            </a:r>
            <a:r>
              <a:rPr lang="en-US" sz="2400" i="0" dirty="0" smtClean="0">
                <a:solidFill>
                  <a:srgbClr val="FFF1CF"/>
                </a:solidFill>
              </a:rPr>
              <a:t>by </a:t>
            </a:r>
            <a:r>
              <a:rPr lang="en-US" sz="2400" i="0" dirty="0">
                <a:solidFill>
                  <a:srgbClr val="FFF1CF"/>
                </a:solidFill>
              </a:rPr>
              <a:t>what emerges in the end. ” </a:t>
            </a:r>
            <a:endParaRPr lang="en-US" sz="2400" i="0" dirty="0" smtClean="0">
              <a:solidFill>
                <a:srgbClr val="FFF1CF"/>
              </a:solidFill>
            </a:endParaRPr>
          </a:p>
          <a:p>
            <a:pPr algn="l"/>
            <a:endParaRPr lang="en-AU" sz="2400" i="0" dirty="0">
              <a:solidFill>
                <a:srgbClr val="FFF1CF"/>
              </a:solidFill>
            </a:endParaRPr>
          </a:p>
          <a:p>
            <a:pPr algn="l"/>
            <a:r>
              <a:rPr lang="en-US" sz="1800" i="0" dirty="0" smtClean="0"/>
              <a:t>[“Design</a:t>
            </a:r>
            <a:r>
              <a:rPr lang="en-US" sz="1800" i="0" dirty="0"/>
              <a:t>, and Intention – All to What </a:t>
            </a:r>
            <a:r>
              <a:rPr lang="en-US" sz="1800" i="0" dirty="0" smtClean="0"/>
              <a:t>End”.</a:t>
            </a:r>
            <a:r>
              <a:rPr lang="en-US" sz="1800" i="0" dirty="0"/>
              <a:t> </a:t>
            </a:r>
            <a:r>
              <a:rPr lang="en-US" sz="1800" i="0" dirty="0" err="1" smtClean="0"/>
              <a:t>Batya</a:t>
            </a:r>
            <a:r>
              <a:rPr lang="en-US" sz="1800" i="0" dirty="0" smtClean="0"/>
              <a:t> </a:t>
            </a:r>
            <a:r>
              <a:rPr lang="en-US" sz="1800" i="0" dirty="0"/>
              <a:t>Friedman as cited by Carl Nelson, </a:t>
            </a:r>
            <a:r>
              <a:rPr lang="en-US" sz="1800" dirty="0"/>
              <a:t>in </a:t>
            </a:r>
            <a:r>
              <a:rPr lang="en-US" sz="1800" dirty="0" smtClean="0"/>
              <a:t>Sculpture</a:t>
            </a:r>
            <a:r>
              <a:rPr lang="en-AU" sz="1800" dirty="0"/>
              <a:t> </a:t>
            </a:r>
            <a:r>
              <a:rPr lang="en-US" sz="1800" dirty="0" smtClean="0"/>
              <a:t>North West, </a:t>
            </a:r>
            <a:r>
              <a:rPr lang="en-US" sz="1800" i="0" dirty="0"/>
              <a:t>Nov/</a:t>
            </a:r>
            <a:r>
              <a:rPr lang="en-US" sz="1800" i="0" dirty="0" smtClean="0"/>
              <a:t>Dec, </a:t>
            </a:r>
            <a:r>
              <a:rPr lang="en-US" sz="1800" i="0" dirty="0"/>
              <a:t>2014 p.3</a:t>
            </a:r>
            <a:r>
              <a:rPr lang="en-US" sz="1800" i="0" dirty="0" smtClean="0"/>
              <a:t>]</a:t>
            </a:r>
            <a:endParaRPr lang="en-AU" sz="1800" i="0" dirty="0"/>
          </a:p>
        </p:txBody>
      </p:sp>
    </p:spTree>
    <p:extLst>
      <p:ext uri="{BB962C8B-B14F-4D97-AF65-F5344CB8AC3E}">
        <p14:creationId xmlns:p14="http://schemas.microsoft.com/office/powerpoint/2010/main" val="29210447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640960" cy="6408712"/>
          </a:xfrm>
        </p:spPr>
        <p:txBody>
          <a:bodyPr/>
          <a:lstStyle/>
          <a:p>
            <a:pPr marL="0" indent="0">
              <a:buNone/>
            </a:pPr>
            <a:r>
              <a:rPr lang="en-US" sz="2400" dirty="0" smtClean="0">
                <a:solidFill>
                  <a:srgbClr val="FFF1CF"/>
                </a:solidFill>
                <a:latin typeface="Helvetica"/>
                <a:cs typeface="Helvetica"/>
              </a:rPr>
              <a:t>Creative </a:t>
            </a:r>
            <a:r>
              <a:rPr lang="en-US" sz="2400" dirty="0">
                <a:solidFill>
                  <a:srgbClr val="FFF1CF"/>
                </a:solidFill>
                <a:latin typeface="Helvetica"/>
                <a:cs typeface="Helvetica"/>
              </a:rPr>
              <a:t>processes </a:t>
            </a:r>
            <a:r>
              <a:rPr lang="en-US" sz="2400" dirty="0" smtClean="0">
                <a:solidFill>
                  <a:srgbClr val="FFF1CF"/>
                </a:solidFill>
                <a:latin typeface="Helvetica"/>
                <a:cs typeface="Helvetica"/>
              </a:rPr>
              <a:t>involve both </a:t>
            </a:r>
            <a:r>
              <a:rPr lang="en-US" sz="2400" dirty="0">
                <a:solidFill>
                  <a:srgbClr val="FFF1CF"/>
                </a:solidFill>
                <a:latin typeface="Helvetica"/>
                <a:cs typeface="Helvetica"/>
              </a:rPr>
              <a:t>“open” and “closed” </a:t>
            </a:r>
            <a:r>
              <a:rPr lang="en-US" sz="2400" dirty="0" smtClean="0">
                <a:solidFill>
                  <a:srgbClr val="FFF1CF"/>
                </a:solidFill>
                <a:latin typeface="Helvetica"/>
                <a:cs typeface="Helvetica"/>
              </a:rPr>
              <a:t>phases of imaginative free play, </a:t>
            </a:r>
            <a:r>
              <a:rPr lang="en-US" sz="2400" dirty="0">
                <a:solidFill>
                  <a:srgbClr val="FFF1CF"/>
                </a:solidFill>
                <a:latin typeface="Helvetica"/>
                <a:cs typeface="Helvetica"/>
              </a:rPr>
              <a:t>and art and design overlap in </a:t>
            </a:r>
            <a:r>
              <a:rPr lang="en-US" sz="2400" dirty="0" smtClean="0">
                <a:solidFill>
                  <a:srgbClr val="FFF1CF"/>
                </a:solidFill>
                <a:latin typeface="Helvetica"/>
                <a:cs typeface="Helvetica"/>
              </a:rPr>
              <a:t>this respect in terms </a:t>
            </a:r>
            <a:r>
              <a:rPr lang="en-US" sz="2400" dirty="0">
                <a:solidFill>
                  <a:srgbClr val="FFF1CF"/>
                </a:solidFill>
                <a:latin typeface="Helvetica"/>
                <a:cs typeface="Helvetica"/>
              </a:rPr>
              <a:t>of </a:t>
            </a:r>
            <a:r>
              <a:rPr lang="en-US" sz="2400" dirty="0" smtClean="0">
                <a:solidFill>
                  <a:srgbClr val="FFF1CF"/>
                </a:solidFill>
                <a:latin typeface="Helvetica"/>
                <a:cs typeface="Helvetica"/>
              </a:rPr>
              <a:t>degree.</a:t>
            </a:r>
          </a:p>
          <a:p>
            <a:pPr marL="0" indent="0">
              <a:buNone/>
            </a:pPr>
            <a:endParaRPr lang="en-US" sz="1800" dirty="0" smtClean="0">
              <a:solidFill>
                <a:srgbClr val="FFF1CF"/>
              </a:solidFill>
              <a:latin typeface="Helvetica"/>
              <a:cs typeface="Helvetica"/>
            </a:endParaRPr>
          </a:p>
          <a:p>
            <a:pPr marL="0" indent="0">
              <a:buNone/>
            </a:pPr>
            <a:r>
              <a:rPr lang="en-US" sz="2400" dirty="0" smtClean="0">
                <a:solidFill>
                  <a:srgbClr val="FFF1CF"/>
                </a:solidFill>
                <a:latin typeface="Helvetica"/>
                <a:cs typeface="Helvetica"/>
              </a:rPr>
              <a:t>Brian Boyd suggests that: “</a:t>
            </a:r>
            <a:r>
              <a:rPr lang="en-US" sz="2400" b="1" dirty="0" smtClean="0">
                <a:solidFill>
                  <a:srgbClr val="FFF1CF"/>
                </a:solidFill>
                <a:latin typeface="Helvetica"/>
                <a:cs typeface="Helvetica"/>
              </a:rPr>
              <a:t>the </a:t>
            </a:r>
            <a:r>
              <a:rPr lang="en-US" sz="2400" b="1" dirty="0">
                <a:solidFill>
                  <a:srgbClr val="FFF1CF"/>
                </a:solidFill>
                <a:latin typeface="Helvetica"/>
                <a:cs typeface="Helvetica"/>
              </a:rPr>
              <a:t>ability to share and shape the attention of others</a:t>
            </a:r>
            <a:r>
              <a:rPr lang="en-US" sz="2400" dirty="0">
                <a:solidFill>
                  <a:srgbClr val="FFF1CF"/>
                </a:solidFill>
                <a:latin typeface="Helvetica"/>
                <a:cs typeface="Helvetica"/>
              </a:rPr>
              <a:t> by appeals to common cognitive preferences led</a:t>
            </a:r>
            <a:r>
              <a:rPr lang="en-US" sz="2400" b="1" dirty="0">
                <a:solidFill>
                  <a:srgbClr val="FFF1CF"/>
                </a:solidFill>
                <a:latin typeface="Helvetica"/>
                <a:cs typeface="Helvetica"/>
              </a:rPr>
              <a:t> to the development of art: </a:t>
            </a:r>
            <a:r>
              <a:rPr lang="en-US" sz="2400" dirty="0">
                <a:solidFill>
                  <a:srgbClr val="FFF1CF"/>
                </a:solidFill>
                <a:latin typeface="Helvetica"/>
                <a:cs typeface="Helvetica"/>
              </a:rPr>
              <a:t>to behaviors that focus not on the immediate needs of the here and now but on </a:t>
            </a:r>
            <a:r>
              <a:rPr lang="en-US" sz="2400" b="1" dirty="0">
                <a:solidFill>
                  <a:srgbClr val="FFF1CF"/>
                </a:solidFill>
                <a:latin typeface="Helvetica"/>
                <a:cs typeface="Helvetica"/>
              </a:rPr>
              <a:t>directing attention and engaging emotion </a:t>
            </a:r>
            <a:r>
              <a:rPr lang="en-US" sz="2400" dirty="0">
                <a:solidFill>
                  <a:srgbClr val="FFF1CF"/>
                </a:solidFill>
                <a:latin typeface="Helvetica"/>
                <a:cs typeface="Helvetica"/>
              </a:rPr>
              <a:t>for its own sake, even toward distant realities and new possibilities.” </a:t>
            </a:r>
          </a:p>
          <a:p>
            <a:pPr marL="0" indent="0">
              <a:buNone/>
            </a:pPr>
            <a:endParaRPr lang="en-US" sz="1800" dirty="0">
              <a:solidFill>
                <a:srgbClr val="FFF1CF"/>
              </a:solidFill>
              <a:latin typeface="Helvetica"/>
              <a:cs typeface="Helvetica"/>
            </a:endParaRPr>
          </a:p>
          <a:p>
            <a:pPr marL="0" indent="0">
              <a:buNone/>
            </a:pPr>
            <a:r>
              <a:rPr lang="en-US" sz="2400" dirty="0">
                <a:solidFill>
                  <a:srgbClr val="FFF1CF"/>
                </a:solidFill>
                <a:latin typeface="Helvetica"/>
                <a:cs typeface="Helvetica"/>
              </a:rPr>
              <a:t>“Art therefore has an immediate </a:t>
            </a:r>
            <a:r>
              <a:rPr lang="en-US" sz="2400" i="1" dirty="0">
                <a:solidFill>
                  <a:srgbClr val="FFF1CF"/>
                </a:solidFill>
                <a:latin typeface="Helvetica"/>
                <a:cs typeface="Helvetica"/>
              </a:rPr>
              <a:t>individual </a:t>
            </a:r>
            <a:r>
              <a:rPr lang="en-US" sz="2400" dirty="0">
                <a:solidFill>
                  <a:srgbClr val="FFF1CF"/>
                </a:solidFill>
                <a:latin typeface="Helvetica"/>
                <a:cs typeface="Helvetica"/>
              </a:rPr>
              <a:t>function, since </a:t>
            </a:r>
            <a:r>
              <a:rPr lang="en-US" sz="2400" b="1" dirty="0">
                <a:solidFill>
                  <a:srgbClr val="FFF1CF"/>
                </a:solidFill>
                <a:latin typeface="Helvetica"/>
                <a:cs typeface="Helvetica"/>
              </a:rPr>
              <a:t>keeping up with attention </a:t>
            </a:r>
            <a:r>
              <a:rPr lang="en-US" sz="2400" dirty="0">
                <a:solidFill>
                  <a:srgbClr val="FFF1CF"/>
                </a:solidFill>
                <a:latin typeface="Helvetica"/>
                <a:cs typeface="Helvetica"/>
              </a:rPr>
              <a:t>is essential to us.” </a:t>
            </a:r>
            <a:r>
              <a:rPr lang="en-US" sz="1800" dirty="0" smtClean="0">
                <a:solidFill>
                  <a:srgbClr val="000000"/>
                </a:solidFill>
                <a:latin typeface="Helvetica"/>
                <a:cs typeface="Helvetica"/>
              </a:rPr>
              <a:t>[Boyd 2005, </a:t>
            </a:r>
            <a:r>
              <a:rPr lang="en-US" sz="1800" dirty="0">
                <a:solidFill>
                  <a:srgbClr val="000000"/>
                </a:solidFill>
                <a:latin typeface="Helvetica"/>
                <a:cs typeface="Helvetica"/>
              </a:rPr>
              <a:t>p. </a:t>
            </a:r>
            <a:r>
              <a:rPr lang="en-US" sz="1800" dirty="0" smtClean="0">
                <a:solidFill>
                  <a:srgbClr val="000000"/>
                </a:solidFill>
                <a:latin typeface="Helvetica"/>
                <a:cs typeface="Helvetica"/>
              </a:rPr>
              <a:t>152]</a:t>
            </a:r>
          </a:p>
          <a:p>
            <a:pPr marL="0" indent="0">
              <a:buNone/>
            </a:pPr>
            <a:endParaRPr lang="en-US" sz="1800" b="1" dirty="0">
              <a:solidFill>
                <a:srgbClr val="000000"/>
              </a:solidFill>
              <a:latin typeface="Helvetica"/>
              <a:cs typeface="Helvetica"/>
            </a:endParaRPr>
          </a:p>
          <a:p>
            <a:pPr marL="0" indent="0">
              <a:buNone/>
            </a:pPr>
            <a:r>
              <a:rPr lang="en-US" sz="2400" b="1" dirty="0" smtClean="0">
                <a:solidFill>
                  <a:srgbClr val="FFF1CF"/>
                </a:solidFill>
                <a:latin typeface="Helvetica"/>
                <a:cs typeface="Helvetica"/>
              </a:rPr>
              <a:t>Cognitive</a:t>
            </a:r>
            <a:r>
              <a:rPr lang="en-US" sz="2400" dirty="0" smtClean="0">
                <a:solidFill>
                  <a:srgbClr val="FFF1CF"/>
                </a:solidFill>
                <a:latin typeface="Helvetica"/>
                <a:cs typeface="Helvetica"/>
              </a:rPr>
              <a:t> </a:t>
            </a:r>
            <a:r>
              <a:rPr lang="en-US" sz="2400" b="1" dirty="0">
                <a:solidFill>
                  <a:srgbClr val="FFF1CF"/>
                </a:solidFill>
                <a:latin typeface="Helvetica"/>
                <a:cs typeface="Helvetica"/>
              </a:rPr>
              <a:t>Play and Ritual</a:t>
            </a:r>
            <a:r>
              <a:rPr lang="en-US" sz="2400" dirty="0">
                <a:solidFill>
                  <a:srgbClr val="FFF1CF"/>
                </a:solidFill>
                <a:latin typeface="Helvetica"/>
                <a:cs typeface="Helvetica"/>
              </a:rPr>
              <a:t> </a:t>
            </a:r>
            <a:r>
              <a:rPr lang="en-US" sz="2400" dirty="0" smtClean="0">
                <a:solidFill>
                  <a:srgbClr val="FFF1CF"/>
                </a:solidFill>
                <a:latin typeface="Helvetica"/>
                <a:cs typeface="Helvetica"/>
              </a:rPr>
              <a:t>are </a:t>
            </a:r>
            <a:r>
              <a:rPr lang="en-US" sz="2400" dirty="0">
                <a:solidFill>
                  <a:srgbClr val="FFF1CF"/>
                </a:solidFill>
                <a:latin typeface="Helvetica"/>
                <a:cs typeface="Helvetica"/>
              </a:rPr>
              <a:t>fundamental to </a:t>
            </a:r>
            <a:r>
              <a:rPr lang="en-US" sz="2400" b="1" dirty="0" smtClean="0">
                <a:solidFill>
                  <a:srgbClr val="FFF1CF"/>
                </a:solidFill>
                <a:latin typeface="Helvetica"/>
                <a:cs typeface="Helvetica"/>
              </a:rPr>
              <a:t>the attention focusing functions of art </a:t>
            </a:r>
            <a:r>
              <a:rPr lang="en-US" sz="2400" b="1" dirty="0">
                <a:solidFill>
                  <a:srgbClr val="FFF1CF"/>
                </a:solidFill>
                <a:latin typeface="Helvetica"/>
                <a:cs typeface="Helvetica"/>
              </a:rPr>
              <a:t>and design</a:t>
            </a:r>
            <a:r>
              <a:rPr lang="en-US" sz="2400" dirty="0">
                <a:solidFill>
                  <a:srgbClr val="FFF1CF"/>
                </a:solidFill>
                <a:latin typeface="Helvetica"/>
                <a:cs typeface="Helvetica"/>
              </a:rPr>
              <a:t>, </a:t>
            </a:r>
            <a:r>
              <a:rPr lang="en-US" sz="2400" dirty="0" smtClean="0">
                <a:solidFill>
                  <a:srgbClr val="FFF1CF"/>
                </a:solidFill>
                <a:latin typeface="Helvetica"/>
                <a:cs typeface="Helvetica"/>
              </a:rPr>
              <a:t>and</a:t>
            </a:r>
            <a:r>
              <a:rPr lang="en-US" sz="2400" b="1" dirty="0" smtClean="0">
                <a:solidFill>
                  <a:srgbClr val="FFF1CF"/>
                </a:solidFill>
                <a:latin typeface="Helvetica"/>
                <a:cs typeface="Helvetica"/>
              </a:rPr>
              <a:t> </a:t>
            </a:r>
            <a:r>
              <a:rPr lang="en-US" sz="2400" dirty="0">
                <a:solidFill>
                  <a:srgbClr val="FFF1CF"/>
                </a:solidFill>
                <a:latin typeface="Helvetica"/>
                <a:cs typeface="Helvetica"/>
              </a:rPr>
              <a:t>are found in to all human interaction in </a:t>
            </a:r>
            <a:r>
              <a:rPr lang="en-US" sz="2400" dirty="0" smtClean="0">
                <a:solidFill>
                  <a:srgbClr val="FFF1CF"/>
                </a:solidFill>
                <a:latin typeface="Helvetica"/>
                <a:cs typeface="Helvetica"/>
              </a:rPr>
              <a:t>all cultures</a:t>
            </a:r>
            <a:r>
              <a:rPr lang="en-US" sz="2400" dirty="0">
                <a:solidFill>
                  <a:srgbClr val="FFF1CF"/>
                </a:solidFill>
                <a:latin typeface="Helvetica"/>
                <a:cs typeface="Helvetica"/>
              </a:rPr>
              <a:t>. </a:t>
            </a:r>
          </a:p>
          <a:p>
            <a:pPr marL="0" indent="0">
              <a:buNone/>
            </a:pPr>
            <a:endParaRPr lang="en-AU" sz="1800" dirty="0">
              <a:solidFill>
                <a:srgbClr val="000000"/>
              </a:solidFill>
              <a:latin typeface="Helvetica"/>
              <a:cs typeface="Helvetica"/>
            </a:endParaRPr>
          </a:p>
          <a:p>
            <a:endParaRPr lang="en-US" sz="2400" dirty="0">
              <a:latin typeface="Helvetica"/>
              <a:cs typeface="Helvetica"/>
            </a:endParaRPr>
          </a:p>
        </p:txBody>
      </p:sp>
    </p:spTree>
    <p:extLst>
      <p:ext uri="{BB962C8B-B14F-4D97-AF65-F5344CB8AC3E}">
        <p14:creationId xmlns:p14="http://schemas.microsoft.com/office/powerpoint/2010/main" val="19461874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692696"/>
            <a:ext cx="8064896" cy="5262979"/>
          </a:xfrm>
          <a:prstGeom prst="rect">
            <a:avLst/>
          </a:prstGeom>
        </p:spPr>
        <p:txBody>
          <a:bodyPr wrap="square">
            <a:spAutoFit/>
          </a:bodyPr>
          <a:lstStyle/>
          <a:p>
            <a:pPr algn="l"/>
            <a:r>
              <a:rPr lang="en-AU" sz="2400" b="1" i="0" dirty="0" smtClean="0">
                <a:solidFill>
                  <a:srgbClr val="FFF1CF"/>
                </a:solidFill>
              </a:rPr>
              <a:t>Biology</a:t>
            </a:r>
          </a:p>
          <a:p>
            <a:pPr algn="l"/>
            <a:endParaRPr lang="en-AU" sz="2400" i="0" dirty="0">
              <a:solidFill>
                <a:srgbClr val="FFF1CF"/>
              </a:solidFill>
            </a:endParaRPr>
          </a:p>
          <a:p>
            <a:pPr marL="342900" indent="-342900" algn="l">
              <a:buFont typeface="Arial"/>
              <a:buChar char="•"/>
            </a:pPr>
            <a:r>
              <a:rPr lang="en-AU" sz="2400" i="0" dirty="0" smtClean="0">
                <a:solidFill>
                  <a:srgbClr val="FFF1CF"/>
                </a:solidFill>
              </a:rPr>
              <a:t>An essential </a:t>
            </a:r>
            <a:r>
              <a:rPr lang="en-AU" sz="2400" i="0" dirty="0">
                <a:solidFill>
                  <a:srgbClr val="FFF1CF"/>
                </a:solidFill>
              </a:rPr>
              <a:t>pre-</a:t>
            </a:r>
            <a:r>
              <a:rPr lang="en-AU" sz="2400" i="0" dirty="0" smtClean="0">
                <a:solidFill>
                  <a:srgbClr val="FFF1CF"/>
                </a:solidFill>
              </a:rPr>
              <a:t>requisite </a:t>
            </a:r>
            <a:r>
              <a:rPr lang="en-AU" sz="2400" i="0" dirty="0">
                <a:solidFill>
                  <a:srgbClr val="FFF1CF"/>
                </a:solidFill>
              </a:rPr>
              <a:t>of </a:t>
            </a:r>
            <a:r>
              <a:rPr lang="en-AU" sz="2400" b="1" i="0" dirty="0">
                <a:solidFill>
                  <a:srgbClr val="FFF1CF"/>
                </a:solidFill>
              </a:rPr>
              <a:t>aesthetic appreciation </a:t>
            </a:r>
            <a:r>
              <a:rPr lang="en-AU" sz="2400" i="0" dirty="0">
                <a:solidFill>
                  <a:srgbClr val="FFF1CF"/>
                </a:solidFill>
              </a:rPr>
              <a:t>is the evolutionary development of </a:t>
            </a:r>
            <a:r>
              <a:rPr lang="en-AU" sz="2400" b="1" i="0" dirty="0">
                <a:solidFill>
                  <a:srgbClr val="FFF1CF"/>
                </a:solidFill>
              </a:rPr>
              <a:t>s</a:t>
            </a:r>
            <a:r>
              <a:rPr lang="en-AU" sz="2400" i="0" dirty="0">
                <a:solidFill>
                  <a:srgbClr val="FFF1CF"/>
                </a:solidFill>
              </a:rPr>
              <a:t>t</a:t>
            </a:r>
            <a:r>
              <a:rPr lang="en-AU" sz="2400" b="1" i="0" dirty="0">
                <a:solidFill>
                  <a:srgbClr val="FFF1CF"/>
                </a:solidFill>
              </a:rPr>
              <a:t>ereo colour </a:t>
            </a:r>
            <a:r>
              <a:rPr lang="en-AU" sz="2400" b="1" i="0" dirty="0" smtClean="0">
                <a:solidFill>
                  <a:srgbClr val="FFF1CF"/>
                </a:solidFill>
              </a:rPr>
              <a:t>vision</a:t>
            </a:r>
          </a:p>
          <a:p>
            <a:pPr marL="342900" indent="-342900" algn="l">
              <a:buFont typeface="Arial"/>
              <a:buChar char="•"/>
            </a:pPr>
            <a:endParaRPr lang="en-AU" sz="2400" i="0" dirty="0">
              <a:solidFill>
                <a:srgbClr val="FFF1CF"/>
              </a:solidFill>
            </a:endParaRPr>
          </a:p>
          <a:p>
            <a:pPr marL="342900" indent="-342900" algn="l">
              <a:buFont typeface="Arial"/>
              <a:buChar char="•"/>
            </a:pPr>
            <a:r>
              <a:rPr lang="en-AU" sz="2400" i="0" dirty="0" smtClean="0">
                <a:solidFill>
                  <a:srgbClr val="FFF1CF"/>
                </a:solidFill>
              </a:rPr>
              <a:t>“</a:t>
            </a:r>
            <a:r>
              <a:rPr lang="en-AU" sz="2400" i="0" dirty="0">
                <a:solidFill>
                  <a:srgbClr val="FFF1CF"/>
                </a:solidFill>
              </a:rPr>
              <a:t>in the evolution of human colour vision, spotting fruit from a distance was a […] selective advantage”</a:t>
            </a:r>
            <a:r>
              <a:rPr lang="en-US" sz="2400" i="0" dirty="0">
                <a:solidFill>
                  <a:srgbClr val="FFF1CF"/>
                </a:solidFill>
              </a:rPr>
              <a:t> </a:t>
            </a:r>
            <a:endParaRPr lang="en-US" sz="2400" i="0" dirty="0" smtClean="0">
              <a:solidFill>
                <a:srgbClr val="FFF1CF"/>
              </a:solidFill>
            </a:endParaRPr>
          </a:p>
          <a:p>
            <a:pPr algn="l"/>
            <a:r>
              <a:rPr lang="en-US" sz="2400" i="0" dirty="0" smtClean="0"/>
              <a:t>			</a:t>
            </a:r>
            <a:r>
              <a:rPr lang="en-US" i="0" dirty="0" smtClean="0"/>
              <a:t>(</a:t>
            </a:r>
            <a:r>
              <a:rPr lang="en-US" i="0" dirty="0" err="1"/>
              <a:t>Bompas</a:t>
            </a:r>
            <a:r>
              <a:rPr lang="en-US" i="0" dirty="0"/>
              <a:t>, Kendall, &amp; Sumner 2013, p. 84)</a:t>
            </a:r>
            <a:r>
              <a:rPr lang="en-US" i="0" dirty="0" smtClean="0"/>
              <a:t>.</a:t>
            </a:r>
          </a:p>
          <a:p>
            <a:endParaRPr lang="en-US" sz="2400" i="0" dirty="0" smtClean="0"/>
          </a:p>
          <a:p>
            <a:pPr marL="342900" indent="-342900" algn="l">
              <a:buFont typeface="Arial"/>
              <a:buChar char="•"/>
            </a:pPr>
            <a:r>
              <a:rPr lang="en-US" sz="2400" i="0" dirty="0" smtClean="0">
                <a:solidFill>
                  <a:srgbClr val="FFF1CF"/>
                </a:solidFill>
              </a:rPr>
              <a:t>Adaptations such as </a:t>
            </a:r>
            <a:r>
              <a:rPr lang="en-US" sz="2400" b="1" i="0" dirty="0">
                <a:solidFill>
                  <a:srgbClr val="FFF1CF"/>
                </a:solidFill>
              </a:rPr>
              <a:t>language, tool making, and our proportionately large brain size</a:t>
            </a:r>
            <a:r>
              <a:rPr lang="en-US" sz="2400" i="0" dirty="0">
                <a:solidFill>
                  <a:srgbClr val="FFF1CF"/>
                </a:solidFill>
              </a:rPr>
              <a:t>, </a:t>
            </a:r>
            <a:r>
              <a:rPr lang="en-US" sz="2400" i="0" dirty="0" smtClean="0">
                <a:solidFill>
                  <a:srgbClr val="FFF1CF"/>
                </a:solidFill>
              </a:rPr>
              <a:t>set </a:t>
            </a:r>
            <a:r>
              <a:rPr lang="en-US" sz="2400" i="0" dirty="0">
                <a:solidFill>
                  <a:srgbClr val="FFF1CF"/>
                </a:solidFill>
              </a:rPr>
              <a:t>in place the necessary biological equipment needed for </a:t>
            </a:r>
            <a:r>
              <a:rPr lang="en-US" sz="2400" b="1" i="0" dirty="0">
                <a:solidFill>
                  <a:srgbClr val="FFF1CF"/>
                </a:solidFill>
              </a:rPr>
              <a:t>art and design </a:t>
            </a:r>
            <a:r>
              <a:rPr lang="en-US" sz="2400" i="0" dirty="0">
                <a:solidFill>
                  <a:srgbClr val="FFF1CF"/>
                </a:solidFill>
              </a:rPr>
              <a:t>to develop, as did </a:t>
            </a:r>
            <a:r>
              <a:rPr lang="en-US" sz="2400" b="1" i="0" dirty="0">
                <a:solidFill>
                  <a:srgbClr val="FFF1CF"/>
                </a:solidFill>
              </a:rPr>
              <a:t>our highly developed ability to learn by imitation</a:t>
            </a:r>
            <a:r>
              <a:rPr lang="en-US" sz="2400" i="0" dirty="0">
                <a:solidFill>
                  <a:srgbClr val="FFF1CF"/>
                </a:solidFill>
              </a:rPr>
              <a:t>. </a:t>
            </a:r>
            <a:endParaRPr lang="en-AU" sz="2400" i="0" dirty="0">
              <a:solidFill>
                <a:srgbClr val="FFF1CF"/>
              </a:solidFill>
            </a:endParaRPr>
          </a:p>
        </p:txBody>
      </p:sp>
    </p:spTree>
    <p:extLst>
      <p:ext uri="{BB962C8B-B14F-4D97-AF65-F5344CB8AC3E}">
        <p14:creationId xmlns:p14="http://schemas.microsoft.com/office/powerpoint/2010/main" val="208459349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0"/>
            <a:ext cx="8640960" cy="6370974"/>
          </a:xfrm>
          <a:prstGeom prst="rect">
            <a:avLst/>
          </a:prstGeom>
          <a:noFill/>
        </p:spPr>
        <p:txBody>
          <a:bodyPr wrap="square" rtlCol="0">
            <a:spAutoFit/>
          </a:bodyPr>
          <a:lstStyle/>
          <a:p>
            <a:r>
              <a:rPr lang="en-US" sz="2400" i="0" dirty="0" smtClean="0">
                <a:solidFill>
                  <a:srgbClr val="FFF1CF"/>
                </a:solidFill>
                <a:latin typeface="Helvetica"/>
                <a:ea typeface="ＭＳ Ｐゴシック" pitchFamily="-108" charset="-128"/>
                <a:cs typeface="Helvetica"/>
              </a:rPr>
              <a:t>Conclusion</a:t>
            </a:r>
          </a:p>
          <a:p>
            <a:pPr algn="l"/>
            <a:endParaRPr lang="en-US" sz="2400" dirty="0" smtClean="0"/>
          </a:p>
          <a:p>
            <a:pPr algn="l"/>
            <a:r>
              <a:rPr lang="en-US" sz="2400" i="0" dirty="0" smtClean="0">
                <a:solidFill>
                  <a:srgbClr val="FFF1CF"/>
                </a:solidFill>
              </a:rPr>
              <a:t>“The rise of the artistic avant-garde in the West in the last century and a half further </a:t>
            </a:r>
            <a:r>
              <a:rPr lang="en-US" sz="2400" b="1" i="0" dirty="0" smtClean="0">
                <a:solidFill>
                  <a:srgbClr val="FFF1CF"/>
                </a:solidFill>
              </a:rPr>
              <a:t>obscures an understanding of art as a human universal </a:t>
            </a:r>
            <a:r>
              <a:rPr lang="en-US" sz="2400" i="0" dirty="0" smtClean="0">
                <a:solidFill>
                  <a:srgbClr val="FFF1CF"/>
                </a:solidFill>
              </a:rPr>
              <a:t>because it involves an unprecedented degree of specialization, innovation, mechanical reproduction, and,</a:t>
            </a:r>
            <a:r>
              <a:rPr lang="en-US" sz="2400" i="0" dirty="0" smtClean="0"/>
              <a:t> </a:t>
            </a:r>
            <a:r>
              <a:rPr lang="en-US" sz="2400" i="0" dirty="0" smtClean="0">
                <a:solidFill>
                  <a:srgbClr val="FFF1CF"/>
                </a:solidFill>
              </a:rPr>
              <a:t>therefore, exposure to examples of specialized artistic innovation”</a:t>
            </a:r>
            <a:r>
              <a:rPr lang="en-US" sz="1800" i="0" dirty="0" smtClean="0">
                <a:solidFill>
                  <a:srgbClr val="FFF1CF"/>
                </a:solidFill>
              </a:rPr>
              <a:t>.</a:t>
            </a:r>
            <a:r>
              <a:rPr lang="en-US" sz="1800" i="0" dirty="0" smtClean="0"/>
              <a:t> </a:t>
            </a:r>
            <a:r>
              <a:rPr lang="en-US" sz="1800" i="0" dirty="0" smtClean="0">
                <a:latin typeface="Helvetica"/>
                <a:cs typeface="Helvetica"/>
              </a:rPr>
              <a:t>[Boyd 2005, p. 161]</a:t>
            </a:r>
          </a:p>
          <a:p>
            <a:pPr algn="l"/>
            <a:r>
              <a:rPr lang="en-US" sz="2400" i="0" dirty="0" smtClean="0">
                <a:latin typeface="Helvetica"/>
                <a:cs typeface="Helvetica"/>
              </a:rPr>
              <a:t> </a:t>
            </a:r>
          </a:p>
          <a:p>
            <a:pPr algn="l"/>
            <a:r>
              <a:rPr lang="en-US" sz="2400" i="0" dirty="0" smtClean="0">
                <a:solidFill>
                  <a:srgbClr val="FFF1CF"/>
                </a:solidFill>
                <a:latin typeface="Helvetica"/>
                <a:ea typeface="ＭＳ Ｐゴシック" pitchFamily="-108" charset="-128"/>
                <a:cs typeface="Helvetica"/>
              </a:rPr>
              <a:t>‘</a:t>
            </a:r>
            <a:r>
              <a:rPr lang="en-US" sz="2400" b="1" i="0" dirty="0">
                <a:solidFill>
                  <a:srgbClr val="FFF1CF"/>
                </a:solidFill>
                <a:latin typeface="Helvetica"/>
                <a:ea typeface="ＭＳ Ｐゴシック" pitchFamily="-108" charset="-128"/>
                <a:cs typeface="Helvetica"/>
              </a:rPr>
              <a:t>Cultural constructivism’ </a:t>
            </a:r>
            <a:r>
              <a:rPr lang="en-US" sz="2400" i="0" dirty="0" smtClean="0">
                <a:solidFill>
                  <a:srgbClr val="FFF1CF"/>
                </a:solidFill>
                <a:latin typeface="Helvetica"/>
                <a:ea typeface="ＭＳ Ｐゴシック" pitchFamily="-108" charset="-128"/>
                <a:cs typeface="Helvetica"/>
              </a:rPr>
              <a:t>in </a:t>
            </a:r>
            <a:r>
              <a:rPr lang="en-US" sz="2400" i="0" dirty="0">
                <a:solidFill>
                  <a:srgbClr val="FFF1CF"/>
                </a:solidFill>
                <a:latin typeface="Helvetica"/>
                <a:ea typeface="ＭＳ Ｐゴシック" pitchFamily="-108" charset="-128"/>
                <a:cs typeface="Helvetica"/>
              </a:rPr>
              <a:t>aesthetics entailed a denial of Aristotle’ </a:t>
            </a:r>
            <a:r>
              <a:rPr lang="en-US" sz="2400" i="0" dirty="0" smtClean="0">
                <a:solidFill>
                  <a:srgbClr val="FFF1CF"/>
                </a:solidFill>
                <a:latin typeface="Helvetica"/>
                <a:ea typeface="ＭＳ Ｐゴシック" pitchFamily="-108" charset="-128"/>
                <a:cs typeface="Helvetica"/>
              </a:rPr>
              <a:t>universalism. However, this is changing</a:t>
            </a:r>
            <a:r>
              <a:rPr lang="en-US" sz="2400" i="0" dirty="0">
                <a:solidFill>
                  <a:srgbClr val="FFF1CF"/>
                </a:solidFill>
                <a:latin typeface="Helvetica"/>
                <a:ea typeface="ＭＳ Ｐゴシック" pitchFamily="-108" charset="-128"/>
                <a:cs typeface="Helvetica"/>
              </a:rPr>
              <a:t> </a:t>
            </a:r>
            <a:r>
              <a:rPr lang="en-US" sz="2400" i="0" dirty="0" smtClean="0">
                <a:solidFill>
                  <a:srgbClr val="FFF1CF"/>
                </a:solidFill>
                <a:latin typeface="Helvetica"/>
                <a:ea typeface="ＭＳ Ｐゴシック" pitchFamily="-108" charset="-128"/>
                <a:cs typeface="Helvetica"/>
              </a:rPr>
              <a:t>in the 21st Century, as there is a renewed interest in the timeless and </a:t>
            </a:r>
            <a:r>
              <a:rPr lang="en-US" sz="2400" b="1" i="0" dirty="0" smtClean="0">
                <a:solidFill>
                  <a:srgbClr val="FFF1CF"/>
                </a:solidFill>
                <a:latin typeface="Helvetica"/>
                <a:ea typeface="ＭＳ Ｐゴシック" pitchFamily="-108" charset="-128"/>
                <a:cs typeface="Helvetica"/>
              </a:rPr>
              <a:t>universal and cross-cultural aspects of art and design</a:t>
            </a:r>
            <a:r>
              <a:rPr lang="en-US" sz="2400" i="0" dirty="0" smtClean="0">
                <a:solidFill>
                  <a:srgbClr val="FFF1CF"/>
                </a:solidFill>
                <a:latin typeface="Helvetica"/>
                <a:ea typeface="ＭＳ Ｐゴシック" pitchFamily="-108" charset="-128"/>
                <a:cs typeface="Helvetica"/>
              </a:rPr>
              <a:t>, as suggested by evolutionary psychologists. Art and Design are </a:t>
            </a:r>
            <a:r>
              <a:rPr lang="en-US" sz="2400" i="0" dirty="0">
                <a:solidFill>
                  <a:srgbClr val="FFF1CF"/>
                </a:solidFill>
                <a:latin typeface="Helvetica"/>
                <a:ea typeface="ＭＳ Ｐゴシック" pitchFamily="-108" charset="-128"/>
                <a:cs typeface="Helvetica"/>
              </a:rPr>
              <a:t>increasingly seen </a:t>
            </a:r>
            <a:r>
              <a:rPr lang="en-US" sz="2400" i="0" dirty="0" smtClean="0">
                <a:solidFill>
                  <a:srgbClr val="FFF1CF"/>
                </a:solidFill>
                <a:latin typeface="Helvetica"/>
                <a:ea typeface="ＭＳ Ｐゴシック" pitchFamily="-108" charset="-128"/>
                <a:cs typeface="Helvetica"/>
              </a:rPr>
              <a:t>in terms of </a:t>
            </a:r>
            <a:r>
              <a:rPr lang="en-AU" sz="2400" i="0" dirty="0" smtClean="0">
                <a:solidFill>
                  <a:srgbClr val="FFF1CF"/>
                </a:solidFill>
                <a:latin typeface="Helvetica"/>
                <a:cs typeface="Helvetica"/>
              </a:rPr>
              <a:t>creative </a:t>
            </a:r>
            <a:r>
              <a:rPr lang="en-AU" sz="2400" i="0" dirty="0">
                <a:solidFill>
                  <a:srgbClr val="FFF1CF"/>
                </a:solidFill>
                <a:latin typeface="Helvetica"/>
                <a:cs typeface="Helvetica"/>
              </a:rPr>
              <a:t>co-operation </a:t>
            </a:r>
            <a:r>
              <a:rPr lang="en-US" sz="2400" i="0" dirty="0" smtClean="0">
                <a:solidFill>
                  <a:srgbClr val="FFF1CF"/>
                </a:solidFill>
                <a:latin typeface="Helvetica"/>
                <a:ea typeface="ＭＳ Ｐゴシック" pitchFamily="-108" charset="-128"/>
                <a:cs typeface="Helvetica"/>
              </a:rPr>
              <a:t>as part of the suite of ancient pattern-making activities and </a:t>
            </a:r>
            <a:r>
              <a:rPr lang="en-US" sz="2400" i="0" dirty="0" err="1" smtClean="0">
                <a:solidFill>
                  <a:srgbClr val="FFF1CF"/>
                </a:solidFill>
                <a:latin typeface="Helvetica"/>
                <a:ea typeface="ＭＳ Ｐゴシック" pitchFamily="-108" charset="-128"/>
                <a:cs typeface="Helvetica"/>
              </a:rPr>
              <a:t>ultrasocial</a:t>
            </a:r>
            <a:r>
              <a:rPr lang="en-US" sz="2400" i="0" dirty="0" smtClean="0">
                <a:solidFill>
                  <a:srgbClr val="FFF1CF"/>
                </a:solidFill>
                <a:latin typeface="Helvetica"/>
                <a:ea typeface="ＭＳ Ｐゴシック" pitchFamily="-108" charset="-128"/>
                <a:cs typeface="Helvetica"/>
              </a:rPr>
              <a:t> </a:t>
            </a:r>
            <a:r>
              <a:rPr lang="en-US" sz="2400" i="0" dirty="0" err="1" smtClean="0">
                <a:solidFill>
                  <a:srgbClr val="FFF1CF"/>
                </a:solidFill>
                <a:latin typeface="Helvetica"/>
                <a:ea typeface="ＭＳ Ｐゴシック" pitchFamily="-108" charset="-128"/>
                <a:cs typeface="Helvetica"/>
              </a:rPr>
              <a:t>behaviour</a:t>
            </a:r>
            <a:r>
              <a:rPr lang="en-US" sz="2400" i="0" dirty="0" smtClean="0">
                <a:solidFill>
                  <a:srgbClr val="FFF1CF"/>
                </a:solidFill>
                <a:latin typeface="Helvetica"/>
                <a:ea typeface="ＭＳ Ｐゴシック" pitchFamily="-108" charset="-128"/>
                <a:cs typeface="Helvetica"/>
              </a:rPr>
              <a:t> that all human beings delight in.</a:t>
            </a:r>
          </a:p>
        </p:txBody>
      </p:sp>
    </p:spTree>
    <p:extLst>
      <p:ext uri="{BB962C8B-B14F-4D97-AF65-F5344CB8AC3E}">
        <p14:creationId xmlns:p14="http://schemas.microsoft.com/office/powerpoint/2010/main" val="401852498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88640"/>
            <a:ext cx="8964488" cy="6370976"/>
          </a:xfrm>
          <a:prstGeom prst="rect">
            <a:avLst/>
          </a:prstGeom>
          <a:noFill/>
        </p:spPr>
        <p:txBody>
          <a:bodyPr wrap="square" rtlCol="0">
            <a:spAutoFit/>
          </a:bodyPr>
          <a:lstStyle/>
          <a:p>
            <a:pPr algn="l"/>
            <a:r>
              <a:rPr lang="en-US" sz="1600" b="1" i="0" dirty="0"/>
              <a:t>Reference List</a:t>
            </a:r>
            <a:endParaRPr lang="en-AU" sz="1600" i="0" dirty="0"/>
          </a:p>
          <a:p>
            <a:pPr algn="l"/>
            <a:r>
              <a:rPr lang="en-US" sz="1600" i="0" dirty="0"/>
              <a:t> </a:t>
            </a:r>
          </a:p>
          <a:p>
            <a:pPr algn="l"/>
            <a:r>
              <a:rPr lang="en-US" sz="1800" i="0" dirty="0" err="1"/>
              <a:t>Bompas</a:t>
            </a:r>
            <a:r>
              <a:rPr lang="en-US" sz="1800" i="0" dirty="0"/>
              <a:t>, </a:t>
            </a:r>
            <a:r>
              <a:rPr lang="en-US" sz="1800" i="0" dirty="0" err="1"/>
              <a:t>Aline</a:t>
            </a:r>
            <a:r>
              <a:rPr lang="en-US" sz="1800" i="0" dirty="0"/>
              <a:t>, Grace Kendall, and </a:t>
            </a:r>
            <a:r>
              <a:rPr lang="en-US" sz="1800" i="0" dirty="0" err="1"/>
              <a:t>Petroc</a:t>
            </a:r>
            <a:r>
              <a:rPr lang="en-US" sz="1800" i="0" dirty="0"/>
              <a:t> Sumner. "Spotting Fruit Versus Picking Fruit as the Selective Advantage of Human </a:t>
            </a:r>
            <a:r>
              <a:rPr lang="en-US" sz="1800" i="0" dirty="0" err="1"/>
              <a:t>Colour</a:t>
            </a:r>
            <a:r>
              <a:rPr lang="en-US" sz="1800" i="0" dirty="0"/>
              <a:t> Vision." </a:t>
            </a:r>
            <a:r>
              <a:rPr lang="en-US" sz="1800" dirty="0" err="1"/>
              <a:t>i</a:t>
            </a:r>
            <a:r>
              <a:rPr lang="en-US" sz="1800" dirty="0"/>
              <a:t>-Perception </a:t>
            </a:r>
            <a:r>
              <a:rPr lang="en-US" sz="1800" i="0" dirty="0"/>
              <a:t>(2013), Volume 4, pages 84–94. DOI:10.1068/i0564 </a:t>
            </a:r>
            <a:endParaRPr lang="en-AU" sz="1800" i="0" dirty="0"/>
          </a:p>
          <a:p>
            <a:pPr algn="l"/>
            <a:r>
              <a:rPr lang="en-US" sz="1800" dirty="0"/>
              <a:t> </a:t>
            </a:r>
            <a:endParaRPr lang="en-AU" sz="1800" dirty="0"/>
          </a:p>
          <a:p>
            <a:pPr algn="l"/>
            <a:r>
              <a:rPr lang="en-AU" sz="1800" i="0" dirty="0"/>
              <a:t>Boyd, Brian</a:t>
            </a:r>
            <a:r>
              <a:rPr lang="en-AU" sz="1800" dirty="0"/>
              <a:t>. On the Origin of Stories Evolution, Cognition, and Fiction. </a:t>
            </a:r>
            <a:r>
              <a:rPr lang="en-AU" sz="1800" i="0" dirty="0"/>
              <a:t>Cambridge, Mass.: </a:t>
            </a:r>
            <a:r>
              <a:rPr lang="en-AU" sz="1800" i="0" dirty="0" err="1"/>
              <a:t>Belknap</a:t>
            </a:r>
            <a:r>
              <a:rPr lang="en-AU" sz="1800" i="0" dirty="0"/>
              <a:t> Press of Harvard University Press, 2009. </a:t>
            </a:r>
          </a:p>
          <a:p>
            <a:pPr algn="l"/>
            <a:r>
              <a:rPr lang="en-US" sz="1800" i="0" dirty="0"/>
              <a:t> </a:t>
            </a:r>
            <a:endParaRPr lang="en-AU" sz="1800" i="0" dirty="0"/>
          </a:p>
          <a:p>
            <a:pPr algn="l"/>
            <a:r>
              <a:rPr lang="en-US" sz="1800" i="0" dirty="0"/>
              <a:t>Boyd, Brian. “Art and Selection”. </a:t>
            </a:r>
            <a:r>
              <a:rPr lang="en-US" sz="1800" dirty="0"/>
              <a:t>Philosophy and Literature, </a:t>
            </a:r>
            <a:r>
              <a:rPr lang="en-US" sz="1800" i="0" dirty="0"/>
              <a:t>Volume 33, Number 1, April 2009, pp. 204-220 (Review). Published by The Johns Hopkins University Press. DOI: 10.1353/phl.0.0038 ) </a:t>
            </a:r>
          </a:p>
          <a:p>
            <a:pPr algn="l"/>
            <a:endParaRPr lang="en-US" sz="1800" dirty="0"/>
          </a:p>
          <a:p>
            <a:pPr algn="l"/>
            <a:r>
              <a:rPr lang="en-US" sz="1800" i="0" dirty="0"/>
              <a:t>Boyd, Brian. "Evolutionary Theories of Art." In </a:t>
            </a:r>
            <a:r>
              <a:rPr lang="en-US" sz="1800" dirty="0"/>
              <a:t>The Literary Animal: Evolution and the Nature of Narrative, </a:t>
            </a:r>
            <a:r>
              <a:rPr lang="en-US" sz="1800" i="0" dirty="0"/>
              <a:t>edited by Jonathan </a:t>
            </a:r>
            <a:r>
              <a:rPr lang="en-US" sz="1800" i="0" dirty="0" err="1"/>
              <a:t>Gottschall</a:t>
            </a:r>
            <a:r>
              <a:rPr lang="en-US" sz="1800" i="0" dirty="0"/>
              <a:t> and David Sloan Wilson, 147–77. Evanston, Ill: Northwestern University Press, 2005.</a:t>
            </a:r>
          </a:p>
          <a:p>
            <a:pPr algn="l"/>
            <a:endParaRPr lang="en-US" sz="1800" i="0" dirty="0"/>
          </a:p>
          <a:p>
            <a:pPr algn="l"/>
            <a:r>
              <a:rPr lang="en-US" sz="1800" i="0" dirty="0"/>
              <a:t>Boyd, Brian. "Denis Dutton Obituary (9/2/1944 – 28/12/2010)." </a:t>
            </a:r>
            <a:r>
              <a:rPr lang="en-US" sz="1800" dirty="0"/>
              <a:t>Australasian Journal of Philosophy </a:t>
            </a:r>
            <a:r>
              <a:rPr lang="en-US" sz="1800" i="0" dirty="0"/>
              <a:t>89, no. 2 (2011): 379-80.</a:t>
            </a:r>
            <a:endParaRPr lang="en-AU" sz="1800" i="0" dirty="0"/>
          </a:p>
          <a:p>
            <a:pPr algn="l"/>
            <a:r>
              <a:rPr lang="en-US" sz="1800" i="0" dirty="0"/>
              <a:t> </a:t>
            </a:r>
            <a:endParaRPr lang="en-AU" sz="1800" i="0" dirty="0"/>
          </a:p>
          <a:p>
            <a:pPr algn="l"/>
            <a:r>
              <a:rPr lang="en-US" sz="1800" i="0" dirty="0" err="1"/>
              <a:t>Chatterjee</a:t>
            </a:r>
            <a:r>
              <a:rPr lang="en-US" sz="1800" i="0" dirty="0"/>
              <a:t>, </a:t>
            </a:r>
            <a:r>
              <a:rPr lang="en-US" sz="1800" i="0" dirty="0" err="1"/>
              <a:t>Anjan</a:t>
            </a:r>
            <a:r>
              <a:rPr lang="en-US" sz="1800" i="0" dirty="0"/>
              <a:t>. </a:t>
            </a:r>
            <a:r>
              <a:rPr lang="en-US" sz="1800" dirty="0"/>
              <a:t>The Aesthetic Brain: How We Evolved To Desire Beauty And  </a:t>
            </a:r>
            <a:r>
              <a:rPr lang="en-US" sz="1800" dirty="0" smtClean="0"/>
              <a:t>Enjoy </a:t>
            </a:r>
            <a:r>
              <a:rPr lang="en-US" sz="1800" dirty="0"/>
              <a:t>Art. </a:t>
            </a:r>
            <a:r>
              <a:rPr lang="en-US" sz="1800" i="0" dirty="0"/>
              <a:t>New York, NY: Oxford University Press [Kindle edition], </a:t>
            </a:r>
            <a:r>
              <a:rPr lang="en-AU" sz="1800" i="0" dirty="0"/>
              <a:t>2014.</a:t>
            </a:r>
          </a:p>
          <a:p>
            <a:pPr algn="l"/>
            <a:r>
              <a:rPr lang="en-US" sz="1600" dirty="0"/>
              <a:t> </a:t>
            </a:r>
            <a:endParaRPr lang="en-AU" sz="1600" dirty="0"/>
          </a:p>
        </p:txBody>
      </p:sp>
    </p:spTree>
    <p:extLst>
      <p:ext uri="{BB962C8B-B14F-4D97-AF65-F5344CB8AC3E}">
        <p14:creationId xmlns:p14="http://schemas.microsoft.com/office/powerpoint/2010/main" val="123529759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88640"/>
            <a:ext cx="8964488" cy="7017307"/>
          </a:xfrm>
          <a:prstGeom prst="rect">
            <a:avLst/>
          </a:prstGeom>
          <a:noFill/>
        </p:spPr>
        <p:txBody>
          <a:bodyPr wrap="square" rtlCol="0">
            <a:spAutoFit/>
          </a:bodyPr>
          <a:lstStyle/>
          <a:p>
            <a:pPr algn="l"/>
            <a:r>
              <a:rPr lang="en-US" sz="1800" b="1" i="0" dirty="0"/>
              <a:t>Reference </a:t>
            </a:r>
            <a:r>
              <a:rPr lang="en-US" sz="1800" b="1" i="0" dirty="0" smtClean="0"/>
              <a:t>List (cont.)</a:t>
            </a:r>
          </a:p>
          <a:p>
            <a:pPr algn="l"/>
            <a:endParaRPr lang="en-US" sz="1800" b="1" i="0" dirty="0"/>
          </a:p>
          <a:p>
            <a:pPr algn="l"/>
            <a:r>
              <a:rPr lang="en-US" sz="1800" dirty="0" err="1" smtClean="0"/>
              <a:t>Cosmides</a:t>
            </a:r>
            <a:r>
              <a:rPr lang="en-US" sz="1800" dirty="0"/>
              <a:t>, Leda &amp; John </a:t>
            </a:r>
            <a:r>
              <a:rPr lang="en-US" sz="1800" dirty="0" err="1"/>
              <a:t>Tooby</a:t>
            </a:r>
            <a:r>
              <a:rPr lang="en-US" sz="1800" dirty="0"/>
              <a:t>. "Conceptual Foundations of Evolutionary </a:t>
            </a:r>
            <a:r>
              <a:rPr lang="en-US" sz="1800" dirty="0" smtClean="0"/>
              <a:t>Psychology</a:t>
            </a:r>
            <a:r>
              <a:rPr lang="en-US" sz="1800" dirty="0"/>
              <a:t>." In Philosophy of Biology: An Anthology, edited by Alex Rosenberg </a:t>
            </a:r>
            <a:r>
              <a:rPr lang="en-US" sz="1800" dirty="0" smtClean="0"/>
              <a:t>and </a:t>
            </a:r>
            <a:r>
              <a:rPr lang="en-US" sz="1800" dirty="0"/>
              <a:t>Robert Arp. </a:t>
            </a:r>
            <a:r>
              <a:rPr lang="en-US" sz="1800" dirty="0" err="1"/>
              <a:t>Chichester</a:t>
            </a:r>
            <a:r>
              <a:rPr lang="en-US" sz="1800" dirty="0"/>
              <a:t>, UK: </a:t>
            </a:r>
            <a:r>
              <a:rPr lang="en-US" sz="1800" dirty="0" err="1"/>
              <a:t>Whiley</a:t>
            </a:r>
            <a:r>
              <a:rPr lang="en-US" sz="1800" dirty="0"/>
              <a:t>-Blackwell, 2010</a:t>
            </a:r>
            <a:r>
              <a:rPr lang="en-US" sz="1800" dirty="0" smtClean="0"/>
              <a:t>.</a:t>
            </a:r>
          </a:p>
          <a:p>
            <a:pPr algn="l"/>
            <a:endParaRPr lang="en-AU" sz="1800" dirty="0"/>
          </a:p>
          <a:p>
            <a:pPr algn="l"/>
            <a:r>
              <a:rPr lang="en-AU" sz="1800" dirty="0" err="1" smtClean="0"/>
              <a:t>Cosmi</a:t>
            </a:r>
            <a:r>
              <a:rPr lang="en-AU" sz="1800" i="0" dirty="0" err="1" smtClean="0"/>
              <a:t>des</a:t>
            </a:r>
            <a:r>
              <a:rPr lang="en-AU" sz="1800" i="0" dirty="0"/>
              <a:t>, Leda and </a:t>
            </a:r>
            <a:r>
              <a:rPr lang="en-AU" sz="1800" i="0" dirty="0" err="1"/>
              <a:t>Tooby</a:t>
            </a:r>
            <a:r>
              <a:rPr lang="en-AU" sz="1800" i="0" dirty="0"/>
              <a:t>, John. “Evolutionary Psychology: New Perspectives on Cognition and Motivation”, </a:t>
            </a:r>
            <a:r>
              <a:rPr lang="en-AU" sz="1800" dirty="0"/>
              <a:t>Annual Review of Psychology, </a:t>
            </a:r>
            <a:r>
              <a:rPr lang="en-AU" sz="1800" i="0" dirty="0"/>
              <a:t>Vol. 64, (January 2013): 201-229. Available at SSRN: </a:t>
            </a:r>
            <a:r>
              <a:rPr lang="en-AU" sz="1800" i="0" u="sng" dirty="0">
                <a:hlinkClick r:id="rId3"/>
              </a:rPr>
              <a:t>http://ssrn.com/abstract=2198252</a:t>
            </a:r>
            <a:r>
              <a:rPr lang="en-AU" sz="1800" i="0" dirty="0"/>
              <a:t> or </a:t>
            </a:r>
            <a:r>
              <a:rPr lang="en-AU" sz="1800" i="0" u="sng" dirty="0">
                <a:hlinkClick r:id="rId4"/>
              </a:rPr>
              <a:t>http://dx.doi.org/10.1146/annurev.psych.121208.131628 </a:t>
            </a:r>
            <a:endParaRPr lang="en-AU" sz="1800" i="0" dirty="0"/>
          </a:p>
          <a:p>
            <a:pPr algn="l"/>
            <a:r>
              <a:rPr lang="en-US" sz="1800" dirty="0"/>
              <a:t> </a:t>
            </a:r>
            <a:endParaRPr lang="en-AU" sz="1800" dirty="0"/>
          </a:p>
          <a:p>
            <a:pPr algn="l"/>
            <a:r>
              <a:rPr lang="en-US" sz="1800" i="0" dirty="0"/>
              <a:t>Dutton, Dennis. "Aesthetics and Evolutionary Psychology." In </a:t>
            </a:r>
            <a:r>
              <a:rPr lang="en-US" sz="1800" dirty="0"/>
              <a:t>The Oxford Handbook </a:t>
            </a:r>
            <a:r>
              <a:rPr lang="en-US" sz="1800" dirty="0" smtClean="0"/>
              <a:t> </a:t>
            </a:r>
            <a:r>
              <a:rPr lang="en-US" sz="1800" dirty="0"/>
              <a:t>of Aesthetics</a:t>
            </a:r>
            <a:r>
              <a:rPr lang="en-US" sz="1800" i="0" dirty="0"/>
              <a:t>, edited by Jerrold Levinson. New York: Oxford University Press,  </a:t>
            </a:r>
            <a:r>
              <a:rPr lang="en-US" sz="1800" i="0" dirty="0" smtClean="0"/>
              <a:t>2003</a:t>
            </a:r>
            <a:r>
              <a:rPr lang="en-US" sz="1800" i="0" dirty="0"/>
              <a:t>.</a:t>
            </a:r>
            <a:endParaRPr lang="en-AU" sz="1800" i="0" dirty="0"/>
          </a:p>
          <a:p>
            <a:pPr algn="l"/>
            <a:r>
              <a:rPr lang="en-US" sz="1800" dirty="0"/>
              <a:t> </a:t>
            </a:r>
            <a:endParaRPr lang="en-AU" sz="1800" dirty="0"/>
          </a:p>
          <a:p>
            <a:pPr algn="l"/>
            <a:r>
              <a:rPr lang="en-US" sz="1800" i="0" dirty="0"/>
              <a:t>Dutton, Dennis. </a:t>
            </a:r>
            <a:r>
              <a:rPr lang="en-US" sz="1800" dirty="0"/>
              <a:t>The Art Instinct:  Beauty, Pleasure, and Human Evolution.  </a:t>
            </a:r>
            <a:r>
              <a:rPr lang="en-US" sz="1800" i="0" dirty="0"/>
              <a:t>New York, NY: Bloomsbury, 2009.</a:t>
            </a:r>
            <a:endParaRPr lang="en-AU" sz="1800" i="0" dirty="0"/>
          </a:p>
          <a:p>
            <a:pPr algn="l"/>
            <a:r>
              <a:rPr lang="en-US" sz="1800" i="0" dirty="0"/>
              <a:t> </a:t>
            </a:r>
            <a:endParaRPr lang="en-AU" sz="1800" i="0" dirty="0"/>
          </a:p>
          <a:p>
            <a:pPr algn="l"/>
            <a:r>
              <a:rPr lang="en-US" sz="1800" i="0" dirty="0" err="1"/>
              <a:t>Dissanayake</a:t>
            </a:r>
            <a:r>
              <a:rPr lang="en-US" sz="1800" i="0" dirty="0"/>
              <a:t>, Ellen. </a:t>
            </a:r>
            <a:r>
              <a:rPr lang="en-US" sz="1800" dirty="0"/>
              <a:t>What Is Art For? </a:t>
            </a:r>
            <a:r>
              <a:rPr lang="en-US" sz="1800" i="0" dirty="0"/>
              <a:t>Seattle: University of Washington Press, 1990</a:t>
            </a:r>
            <a:r>
              <a:rPr lang="en-US" sz="1800" dirty="0"/>
              <a:t>.</a:t>
            </a:r>
            <a:endParaRPr lang="en-AU" sz="1800" dirty="0"/>
          </a:p>
          <a:p>
            <a:pPr algn="l"/>
            <a:r>
              <a:rPr lang="en-US" sz="1800" dirty="0"/>
              <a:t> </a:t>
            </a:r>
            <a:endParaRPr lang="en-AU" sz="1800" dirty="0"/>
          </a:p>
          <a:p>
            <a:pPr algn="l"/>
            <a:r>
              <a:rPr lang="en-US" sz="1800" i="0" dirty="0" err="1"/>
              <a:t>Dissanayake</a:t>
            </a:r>
            <a:r>
              <a:rPr lang="en-US" sz="1800" i="0" dirty="0"/>
              <a:t>, Ellen "Denis Dutton: Appreciation of the Man and Discussion of </a:t>
            </a:r>
            <a:r>
              <a:rPr lang="en-US" sz="1800" i="0" dirty="0" smtClean="0"/>
              <a:t>the  </a:t>
            </a:r>
            <a:r>
              <a:rPr lang="en-US" sz="1800" i="0" dirty="0"/>
              <a:t>Work." </a:t>
            </a:r>
            <a:r>
              <a:rPr lang="en-US" sz="1800" dirty="0"/>
              <a:t>Philosophy and Literature </a:t>
            </a:r>
            <a:r>
              <a:rPr lang="en-US" sz="1800" i="0" dirty="0"/>
              <a:t>38, no. 1A (2014): A26-A40.   </a:t>
            </a:r>
            <a:endParaRPr lang="en-AU" sz="1800" i="0" dirty="0"/>
          </a:p>
          <a:p>
            <a:pPr algn="l"/>
            <a:r>
              <a:rPr lang="en-US" sz="1800" dirty="0"/>
              <a:t> </a:t>
            </a:r>
            <a:endParaRPr lang="en-AU" sz="1800" dirty="0"/>
          </a:p>
          <a:p>
            <a:pPr algn="l"/>
            <a:r>
              <a:rPr lang="en-US" sz="1800" i="0" dirty="0" err="1"/>
              <a:t>Dissanayake</a:t>
            </a:r>
            <a:r>
              <a:rPr lang="en-US" sz="1800" i="0" dirty="0"/>
              <a:t>, Ellen. </a:t>
            </a:r>
            <a:r>
              <a:rPr lang="en-US" sz="1800" dirty="0"/>
              <a:t>Homo </a:t>
            </a:r>
            <a:r>
              <a:rPr lang="en-US" sz="1800" dirty="0" err="1"/>
              <a:t>Aestheticus</a:t>
            </a:r>
            <a:r>
              <a:rPr lang="en-US" sz="1800" dirty="0"/>
              <a:t>: Where Art Comes from and Why [EPUB]. </a:t>
            </a:r>
            <a:r>
              <a:rPr lang="en-US" sz="1800" i="0" dirty="0"/>
              <a:t>Seattle; London: University of Washington Press</a:t>
            </a:r>
            <a:r>
              <a:rPr lang="en-US" sz="1800" dirty="0"/>
              <a:t>, </a:t>
            </a:r>
            <a:r>
              <a:rPr lang="en-US" sz="1800" i="0" dirty="0"/>
              <a:t>1995 (</a:t>
            </a:r>
            <a:r>
              <a:rPr lang="en-US" sz="1800" i="0" dirty="0" smtClean="0"/>
              <a:t>1992) </a:t>
            </a:r>
            <a:r>
              <a:rPr lang="en-US" sz="1800" dirty="0"/>
              <a:t> </a:t>
            </a:r>
            <a:endParaRPr lang="en-AU" sz="1800" dirty="0"/>
          </a:p>
          <a:p>
            <a:pPr algn="l"/>
            <a:r>
              <a:rPr lang="en-US" sz="1800" dirty="0"/>
              <a:t> </a:t>
            </a:r>
            <a:endParaRPr lang="en-AU" sz="1800" dirty="0"/>
          </a:p>
        </p:txBody>
      </p:sp>
    </p:spTree>
    <p:extLst>
      <p:ext uri="{BB962C8B-B14F-4D97-AF65-F5344CB8AC3E}">
        <p14:creationId xmlns:p14="http://schemas.microsoft.com/office/powerpoint/2010/main" val="195835500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88640"/>
            <a:ext cx="8964488" cy="6186310"/>
          </a:xfrm>
          <a:prstGeom prst="rect">
            <a:avLst/>
          </a:prstGeom>
          <a:noFill/>
        </p:spPr>
        <p:txBody>
          <a:bodyPr wrap="square" rtlCol="0">
            <a:spAutoFit/>
          </a:bodyPr>
          <a:lstStyle/>
          <a:p>
            <a:pPr algn="l"/>
            <a:r>
              <a:rPr lang="en-US" sz="1800" b="1" i="0" dirty="0"/>
              <a:t>Reference List (cont.</a:t>
            </a:r>
            <a:r>
              <a:rPr lang="en-US" sz="1800" b="1" i="0" dirty="0" smtClean="0"/>
              <a:t>)</a:t>
            </a:r>
          </a:p>
          <a:p>
            <a:pPr algn="l"/>
            <a:endParaRPr lang="en-US" sz="1800" b="1" i="0" dirty="0"/>
          </a:p>
          <a:p>
            <a:pPr algn="l"/>
            <a:r>
              <a:rPr lang="en-US" sz="1800" i="0" dirty="0" err="1" smtClean="0"/>
              <a:t>Dissanayake</a:t>
            </a:r>
            <a:r>
              <a:rPr lang="en-US" sz="1800" i="0" dirty="0"/>
              <a:t>, Ellen. “The arts after Darwin: Does art have an origin and adaptive function?” In </a:t>
            </a:r>
            <a:r>
              <a:rPr lang="en-US" sz="1800" dirty="0"/>
              <a:t>World art studies: Exploring concepts and approaches</a:t>
            </a:r>
            <a:r>
              <a:rPr lang="en-US" sz="1800" i="0" dirty="0"/>
              <a:t>, pp. 241- </a:t>
            </a:r>
            <a:r>
              <a:rPr lang="en-US" sz="1800" i="0" dirty="0" smtClean="0"/>
              <a:t>263. </a:t>
            </a:r>
            <a:r>
              <a:rPr lang="en-US" sz="1800" i="0" dirty="0"/>
              <a:t>Amsterdam, The Netherlands: </a:t>
            </a:r>
            <a:r>
              <a:rPr lang="en-US" sz="1800" i="0" dirty="0" err="1"/>
              <a:t>Valiz</a:t>
            </a:r>
            <a:r>
              <a:rPr lang="en-US" sz="1800" i="0" dirty="0"/>
              <a:t>, 2008.</a:t>
            </a:r>
            <a:endParaRPr lang="en-AU" sz="1800" i="0" dirty="0"/>
          </a:p>
          <a:p>
            <a:pPr algn="l"/>
            <a:endParaRPr lang="en-AU" sz="1800" i="0" dirty="0" smtClean="0"/>
          </a:p>
          <a:p>
            <a:pPr algn="l"/>
            <a:r>
              <a:rPr lang="en-AU" sz="1800" i="0" dirty="0" err="1" smtClean="0"/>
              <a:t>Dissanayake</a:t>
            </a:r>
            <a:r>
              <a:rPr lang="en-AU" sz="1800" i="0" dirty="0" smtClean="0"/>
              <a:t>, Ellen. </a:t>
            </a:r>
            <a:r>
              <a:rPr lang="en-AU" sz="1800" i="0" dirty="0"/>
              <a:t>"Becoming Homo </a:t>
            </a:r>
            <a:r>
              <a:rPr lang="en-AU" sz="1800" i="0" dirty="0" err="1"/>
              <a:t>Aestheticus</a:t>
            </a:r>
            <a:r>
              <a:rPr lang="en-AU" sz="1800" i="0" dirty="0"/>
              <a:t> : Sources of Aesthetic Imagination in  Mother-Infant Interactions." </a:t>
            </a:r>
            <a:r>
              <a:rPr lang="en-AU" sz="1800" u="sng" dirty="0" err="1"/>
              <a:t>SubStance</a:t>
            </a:r>
            <a:r>
              <a:rPr lang="en-AU" sz="1800" dirty="0"/>
              <a:t> 30.1 </a:t>
            </a:r>
            <a:r>
              <a:rPr lang="en-AU" sz="1800" i="0" dirty="0"/>
              <a:t>(2001): 85-103. Project MUSE. Web. 15 Sep. 2015. &lt;https://</a:t>
            </a:r>
            <a:r>
              <a:rPr lang="en-AU" sz="1800" i="0" dirty="0" err="1"/>
              <a:t>muse.jhu.edu</a:t>
            </a:r>
            <a:r>
              <a:rPr lang="en-AU" sz="1800" i="0" dirty="0"/>
              <a:t>/&gt;</a:t>
            </a:r>
            <a:r>
              <a:rPr lang="en-AU" sz="1800" i="0" dirty="0" smtClean="0"/>
              <a:t>.</a:t>
            </a:r>
          </a:p>
          <a:p>
            <a:pPr algn="l"/>
            <a:endParaRPr lang="en-AU" sz="1800" dirty="0"/>
          </a:p>
          <a:p>
            <a:pPr algn="l"/>
            <a:r>
              <a:rPr lang="en-US" sz="1800" i="0" dirty="0"/>
              <a:t>Friedman, </a:t>
            </a:r>
            <a:r>
              <a:rPr lang="en-US" sz="1800" i="0" dirty="0" err="1"/>
              <a:t>Batya</a:t>
            </a:r>
            <a:r>
              <a:rPr lang="en-US" sz="1800" i="0" dirty="0"/>
              <a:t> as cited by Carl Nelson, in </a:t>
            </a:r>
            <a:r>
              <a:rPr lang="en-US" sz="1800" dirty="0"/>
              <a:t>Sculpture North West </a:t>
            </a:r>
            <a:r>
              <a:rPr lang="en-US" sz="1800" i="0" dirty="0"/>
              <a:t>Nov/Dec (2014): 3.</a:t>
            </a:r>
            <a:endParaRPr lang="en-AU" sz="1800" i="0" dirty="0"/>
          </a:p>
          <a:p>
            <a:pPr algn="l"/>
            <a:r>
              <a:rPr lang="en-US" sz="1800" dirty="0"/>
              <a:t> </a:t>
            </a:r>
            <a:endParaRPr lang="en-AU" sz="1800" dirty="0"/>
          </a:p>
          <a:p>
            <a:pPr algn="l"/>
            <a:r>
              <a:rPr lang="en-US" sz="1800" i="0" dirty="0"/>
              <a:t>Kant, </a:t>
            </a:r>
            <a:r>
              <a:rPr lang="en-US" sz="1800" i="0" dirty="0" err="1"/>
              <a:t>Immanual</a:t>
            </a:r>
            <a:r>
              <a:rPr lang="en-US" sz="1800" i="0" dirty="0"/>
              <a:t>. </a:t>
            </a:r>
            <a:r>
              <a:rPr lang="en-US" sz="1800" dirty="0"/>
              <a:t>The Critique of Judgment, </a:t>
            </a:r>
            <a:r>
              <a:rPr lang="en-US" sz="1800" i="0" dirty="0"/>
              <a:t>trans. W. </a:t>
            </a:r>
            <a:r>
              <a:rPr lang="en-US" sz="1800" i="0" dirty="0" err="1"/>
              <a:t>Pluhar</a:t>
            </a:r>
            <a:r>
              <a:rPr lang="en-US" sz="1800" i="0" dirty="0"/>
              <a:t>. Indianapolis: </a:t>
            </a:r>
            <a:r>
              <a:rPr lang="en-US" sz="1800" i="0" dirty="0" smtClean="0"/>
              <a:t>Hackett</a:t>
            </a:r>
            <a:r>
              <a:rPr lang="en-US" sz="1800" i="0" dirty="0"/>
              <a:t>, 1987.</a:t>
            </a:r>
            <a:endParaRPr lang="en-AU" sz="1800" i="0" dirty="0"/>
          </a:p>
          <a:p>
            <a:pPr algn="l"/>
            <a:r>
              <a:rPr lang="en-US" sz="1800" dirty="0"/>
              <a:t> </a:t>
            </a:r>
            <a:endParaRPr lang="en-AU" sz="1800" dirty="0"/>
          </a:p>
          <a:p>
            <a:pPr algn="l"/>
            <a:r>
              <a:rPr lang="en-AU" sz="1800" i="0" dirty="0"/>
              <a:t>Miller, Geoffrey F. </a:t>
            </a:r>
            <a:r>
              <a:rPr lang="en-AU" sz="1800" dirty="0"/>
              <a:t>The Mating Mind: How Sexual Choice Shaped the Evolution of </a:t>
            </a:r>
            <a:r>
              <a:rPr lang="en-AU" sz="1800" dirty="0" smtClean="0"/>
              <a:t> </a:t>
            </a:r>
            <a:r>
              <a:rPr lang="en-AU" sz="1800" dirty="0"/>
              <a:t>Human Nature. </a:t>
            </a:r>
            <a:r>
              <a:rPr lang="en-AU" sz="1800" i="0" dirty="0"/>
              <a:t>New York: Doubleday, 2000. </a:t>
            </a:r>
          </a:p>
          <a:p>
            <a:pPr algn="l"/>
            <a:r>
              <a:rPr lang="en-AU" sz="1800" i="0" dirty="0"/>
              <a:t> </a:t>
            </a:r>
          </a:p>
          <a:p>
            <a:pPr algn="l"/>
            <a:r>
              <a:rPr lang="en-AU" sz="1800" i="0" dirty="0"/>
              <a:t>Pinker, Steven. </a:t>
            </a:r>
            <a:r>
              <a:rPr lang="en-AU" sz="1800" dirty="0"/>
              <a:t>The Blank Slate: The Modern Denial of Human Nature</a:t>
            </a:r>
            <a:r>
              <a:rPr lang="en-AU" sz="1800" i="0" dirty="0"/>
              <a:t>. New York</a:t>
            </a:r>
            <a:r>
              <a:rPr lang="en-AU" sz="1800" i="0" dirty="0" smtClean="0"/>
              <a:t>:  </a:t>
            </a:r>
            <a:r>
              <a:rPr lang="en-AU" sz="1800" i="0" dirty="0"/>
              <a:t>Viking, 2002. </a:t>
            </a:r>
            <a:endParaRPr lang="en-AU" sz="1800" i="0" dirty="0" smtClean="0"/>
          </a:p>
          <a:p>
            <a:pPr algn="l"/>
            <a:r>
              <a:rPr lang="en-AU" sz="1800" i="0" dirty="0"/>
              <a:t> </a:t>
            </a:r>
          </a:p>
          <a:p>
            <a:pPr algn="l"/>
            <a:r>
              <a:rPr lang="en-AU" sz="1800" i="0" dirty="0"/>
              <a:t>Pinker, Steven. </a:t>
            </a:r>
            <a:r>
              <a:rPr lang="en-AU" sz="1800" dirty="0"/>
              <a:t>How the Mind Works. </a:t>
            </a:r>
            <a:r>
              <a:rPr lang="en-AU" sz="1800" i="0" dirty="0"/>
              <a:t>New York: Norton, 1997.  </a:t>
            </a:r>
            <a:endParaRPr lang="en-US" sz="1800" i="0" dirty="0"/>
          </a:p>
        </p:txBody>
      </p:sp>
    </p:spTree>
    <p:extLst>
      <p:ext uri="{BB962C8B-B14F-4D97-AF65-F5344CB8AC3E}">
        <p14:creationId xmlns:p14="http://schemas.microsoft.com/office/powerpoint/2010/main" val="93934458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26307" name="Rectangle 4"/>
          <p:cNvSpPr>
            <a:spLocks noGrp="1" noChangeArrowheads="1"/>
          </p:cNvSpPr>
          <p:nvPr>
            <p:ph type="title" idx="4294967295"/>
          </p:nvPr>
        </p:nvSpPr>
        <p:spPr>
          <a:xfrm>
            <a:off x="8108951" y="0"/>
            <a:ext cx="857250" cy="236538"/>
          </a:xfrm>
        </p:spPr>
        <p:txBody>
          <a:bodyPr/>
          <a:lstStyle/>
          <a:p>
            <a:pPr eaLnBrk="1" hangingPunct="1"/>
            <a:r>
              <a:rPr lang="en-US" sz="600"/>
              <a:t>AK 05 The End</a:t>
            </a:r>
            <a:endParaRPr lang="en-US"/>
          </a:p>
        </p:txBody>
      </p:sp>
      <p:sp>
        <p:nvSpPr>
          <p:cNvPr id="226308" name="Text Box 5"/>
          <p:cNvSpPr txBox="1">
            <a:spLocks noChangeArrowheads="1"/>
          </p:cNvSpPr>
          <p:nvPr/>
        </p:nvSpPr>
        <p:spPr bwMode="auto">
          <a:xfrm>
            <a:off x="4267200" y="6102352"/>
            <a:ext cx="1413518" cy="461665"/>
          </a:xfrm>
          <a:prstGeom prst="rect">
            <a:avLst/>
          </a:prstGeom>
          <a:noFill/>
          <a:ln w="9525">
            <a:noFill/>
            <a:miter lim="800000"/>
            <a:headEnd/>
            <a:tailEnd/>
          </a:ln>
        </p:spPr>
        <p:txBody>
          <a:bodyPr wrap="none">
            <a:prstTxWarp prst="textNoShape">
              <a:avLst/>
            </a:prstTxWarp>
            <a:spAutoFit/>
          </a:bodyPr>
          <a:lstStyle/>
          <a:p>
            <a:pPr algn="l"/>
            <a:r>
              <a:rPr lang="en-US" sz="2400">
                <a:solidFill>
                  <a:srgbClr val="F6DCB4"/>
                </a:solidFill>
              </a:rPr>
              <a:t>The End</a:t>
            </a:r>
            <a:endParaRPr lang="en-US" sz="2400"/>
          </a:p>
        </p:txBody>
      </p:sp>
      <p:sp>
        <p:nvSpPr>
          <p:cNvPr id="226309" name="Text Box 6"/>
          <p:cNvSpPr txBox="1">
            <a:spLocks noChangeArrowheads="1"/>
          </p:cNvSpPr>
          <p:nvPr/>
        </p:nvSpPr>
        <p:spPr bwMode="auto">
          <a:xfrm rot="-5400000">
            <a:off x="8018293" y="5734945"/>
            <a:ext cx="1933918" cy="307777"/>
          </a:xfrm>
          <a:prstGeom prst="rect">
            <a:avLst/>
          </a:prstGeom>
          <a:noFill/>
          <a:ln w="9525">
            <a:noFill/>
            <a:miter lim="800000"/>
            <a:headEnd/>
            <a:tailEnd/>
          </a:ln>
        </p:spPr>
        <p:txBody>
          <a:bodyPr wrap="none">
            <a:prstTxWarp prst="textNoShape">
              <a:avLst/>
            </a:prstTxWarp>
            <a:spAutoFit/>
          </a:bodyPr>
          <a:lstStyle/>
          <a:p>
            <a:pPr algn="l"/>
            <a:r>
              <a:rPr lang="cs-CZ" sz="1400" i="0" dirty="0">
                <a:solidFill>
                  <a:schemeClr val="bg2"/>
                </a:solidFill>
              </a:rPr>
              <a:t>© </a:t>
            </a:r>
            <a:r>
              <a:rPr lang="cs-CZ" sz="1400" i="0" dirty="0" err="1">
                <a:solidFill>
                  <a:schemeClr val="bg2"/>
                </a:solidFill>
              </a:rPr>
              <a:t>Lesley</a:t>
            </a:r>
            <a:r>
              <a:rPr lang="cs-CZ" sz="1400" i="0" dirty="0">
                <a:solidFill>
                  <a:schemeClr val="bg2"/>
                </a:solidFill>
              </a:rPr>
              <a:t> Kaiser, </a:t>
            </a:r>
            <a:r>
              <a:rPr lang="cs-CZ" sz="1400" i="0" dirty="0" smtClean="0">
                <a:solidFill>
                  <a:schemeClr val="bg2"/>
                </a:solidFill>
              </a:rPr>
              <a:t>2015</a:t>
            </a:r>
            <a:endParaRPr lang="en-US" sz="1400" i="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696740"/>
            <a:ext cx="8136904" cy="2899255"/>
          </a:xfrm>
          <a:prstGeom prst="rect">
            <a:avLst/>
          </a:prstGeom>
        </p:spPr>
        <p:txBody>
          <a:bodyPr wrap="square">
            <a:spAutoFit/>
          </a:bodyPr>
          <a:lstStyle/>
          <a:p>
            <a:pPr algn="l">
              <a:spcBef>
                <a:spcPct val="30000"/>
              </a:spcBef>
              <a:defRPr/>
            </a:pPr>
            <a:r>
              <a:rPr lang="en-US" sz="2400" i="0" dirty="0" smtClean="0">
                <a:solidFill>
                  <a:srgbClr val="FFF1CF"/>
                </a:solidFill>
                <a:latin typeface="Helvetica"/>
                <a:ea typeface="ＭＳ Ｐゴシック" pitchFamily="-108" charset="-128"/>
                <a:cs typeface="Helvetica"/>
              </a:rPr>
              <a:t>“</a:t>
            </a:r>
            <a:r>
              <a:rPr lang="en-US" sz="2400" i="0" dirty="0">
                <a:solidFill>
                  <a:srgbClr val="FFF1CF"/>
                </a:solidFill>
                <a:latin typeface="Helvetica"/>
                <a:ea typeface="ＭＳ Ｐゴシック" pitchFamily="-108" charset="-128"/>
                <a:cs typeface="Helvetica"/>
              </a:rPr>
              <a:t>Mimesis” or </a:t>
            </a:r>
            <a:r>
              <a:rPr lang="en-AU" sz="2400" i="0" dirty="0">
                <a:solidFill>
                  <a:srgbClr val="FFF1CF"/>
                </a:solidFill>
                <a:latin typeface="Helvetica"/>
                <a:ea typeface="ＭＳ Ｐゴシック" pitchFamily="-108" charset="-128"/>
                <a:cs typeface="Helvetica"/>
              </a:rPr>
              <a:t>the representation or imitation of the real world </a:t>
            </a:r>
            <a:r>
              <a:rPr lang="en-AU" sz="2400" i="0" dirty="0" smtClean="0">
                <a:solidFill>
                  <a:srgbClr val="FFF1CF"/>
                </a:solidFill>
                <a:latin typeface="Helvetica"/>
                <a:ea typeface="ＭＳ Ｐゴシック" pitchFamily="-108" charset="-128"/>
                <a:cs typeface="Helvetica"/>
              </a:rPr>
              <a:t>– in </a:t>
            </a:r>
            <a:r>
              <a:rPr lang="en-AU" sz="2400" i="0" dirty="0">
                <a:solidFill>
                  <a:srgbClr val="FFF1CF"/>
                </a:solidFill>
                <a:latin typeface="Helvetica"/>
                <a:ea typeface="ＭＳ Ｐゴシック" pitchFamily="-108" charset="-128"/>
                <a:cs typeface="Helvetica"/>
              </a:rPr>
              <a:t>a work of art, literature, etc. is a philosophical concept used in relation to the arts dating back to ancient times. </a:t>
            </a:r>
            <a:endParaRPr lang="en-AU" sz="2400" i="0" dirty="0" smtClean="0">
              <a:solidFill>
                <a:srgbClr val="FFF1CF"/>
              </a:solidFill>
              <a:latin typeface="Helvetica"/>
              <a:ea typeface="ＭＳ Ｐゴシック" pitchFamily="-108" charset="-128"/>
              <a:cs typeface="Helvetica"/>
            </a:endParaRPr>
          </a:p>
          <a:p>
            <a:pPr algn="l">
              <a:spcBef>
                <a:spcPct val="30000"/>
              </a:spcBef>
              <a:defRPr/>
            </a:pPr>
            <a:endParaRPr lang="en-AU" sz="2400" i="0" dirty="0">
              <a:solidFill>
                <a:srgbClr val="FFF1CF"/>
              </a:solidFill>
              <a:latin typeface="Helvetica"/>
              <a:ea typeface="ＭＳ Ｐゴシック" pitchFamily="-108" charset="-128"/>
              <a:cs typeface="Helvetica"/>
            </a:endParaRPr>
          </a:p>
          <a:p>
            <a:pPr algn="l">
              <a:spcBef>
                <a:spcPct val="30000"/>
              </a:spcBef>
              <a:defRPr/>
            </a:pPr>
            <a:r>
              <a:rPr lang="en-AU" sz="2400" i="0" dirty="0" smtClean="0">
                <a:solidFill>
                  <a:srgbClr val="FFF1CF"/>
                </a:solidFill>
                <a:latin typeface="Helvetica"/>
                <a:ea typeface="ＭＳ Ｐゴシック" pitchFamily="-108" charset="-128"/>
                <a:cs typeface="Helvetica"/>
              </a:rPr>
              <a:t>Aristotle </a:t>
            </a:r>
            <a:r>
              <a:rPr lang="en-AU" sz="2400" i="0" dirty="0">
                <a:solidFill>
                  <a:srgbClr val="FFF1CF"/>
                </a:solidFill>
                <a:latin typeface="Helvetica"/>
                <a:ea typeface="ＭＳ Ｐゴシック" pitchFamily="-108" charset="-128"/>
                <a:cs typeface="Helvetica"/>
              </a:rPr>
              <a:t>in his </a:t>
            </a:r>
            <a:r>
              <a:rPr lang="en-AU" sz="2400" dirty="0">
                <a:solidFill>
                  <a:srgbClr val="FFF1CF"/>
                </a:solidFill>
                <a:latin typeface="Helvetica"/>
                <a:ea typeface="ＭＳ Ｐゴシック" pitchFamily="-108" charset="-128"/>
                <a:cs typeface="Helvetica"/>
              </a:rPr>
              <a:t>Poetics</a:t>
            </a:r>
            <a:r>
              <a:rPr lang="en-AU" sz="2400" i="0" dirty="0">
                <a:solidFill>
                  <a:srgbClr val="FFF1CF"/>
                </a:solidFill>
                <a:latin typeface="Helvetica"/>
                <a:ea typeface="ＭＳ Ｐゴシック" pitchFamily="-108" charset="-128"/>
                <a:cs typeface="Helvetica"/>
              </a:rPr>
              <a:t>, or Plato in </a:t>
            </a:r>
            <a:r>
              <a:rPr lang="en-AU" sz="2400" dirty="0">
                <a:solidFill>
                  <a:srgbClr val="FFF1CF"/>
                </a:solidFill>
                <a:latin typeface="Helvetica"/>
                <a:ea typeface="ＭＳ Ｐゴシック" pitchFamily="-108" charset="-128"/>
                <a:cs typeface="Helvetica"/>
              </a:rPr>
              <a:t>Republic</a:t>
            </a:r>
            <a:r>
              <a:rPr lang="en-AU" sz="2400" i="0" dirty="0">
                <a:solidFill>
                  <a:srgbClr val="FFF1CF"/>
                </a:solidFill>
                <a:latin typeface="Helvetica"/>
                <a:ea typeface="ＭＳ Ｐゴシック" pitchFamily="-108" charset="-128"/>
                <a:cs typeface="Helvetica"/>
              </a:rPr>
              <a:t> use </a:t>
            </a:r>
            <a:r>
              <a:rPr lang="en-AU" sz="2400" i="0" dirty="0" smtClean="0">
                <a:solidFill>
                  <a:srgbClr val="FFF1CF"/>
                </a:solidFill>
                <a:latin typeface="Helvetica"/>
                <a:ea typeface="ＭＳ Ｐゴシック" pitchFamily="-108" charset="-128"/>
                <a:cs typeface="Helvetica"/>
              </a:rPr>
              <a:t>“mimesis’” </a:t>
            </a:r>
            <a:r>
              <a:rPr lang="en-AU" sz="2400" i="0" dirty="0">
                <a:solidFill>
                  <a:srgbClr val="FFF1CF"/>
                </a:solidFill>
                <a:latin typeface="Helvetica"/>
                <a:ea typeface="ＭＳ Ｐゴシック" pitchFamily="-108" charset="-128"/>
                <a:cs typeface="Helvetica"/>
              </a:rPr>
              <a:t>to refer generally to the imitation of nature in </a:t>
            </a:r>
            <a:r>
              <a:rPr lang="en-AU" sz="2400" i="0" dirty="0" smtClean="0">
                <a:solidFill>
                  <a:srgbClr val="FFF1CF"/>
                </a:solidFill>
                <a:latin typeface="Helvetica"/>
                <a:ea typeface="ＭＳ Ｐゴシック" pitchFamily="-108" charset="-128"/>
                <a:cs typeface="Helvetica"/>
              </a:rPr>
              <a:t>art</a:t>
            </a:r>
            <a:endParaRPr lang="en-AU" sz="2400" i="0" dirty="0">
              <a:solidFill>
                <a:srgbClr val="FFF1CF"/>
              </a:solidFill>
              <a:latin typeface="Helvetica"/>
              <a:ea typeface="ＭＳ Ｐゴシック" pitchFamily="-108" charset="-128"/>
              <a:cs typeface="Helvetica"/>
            </a:endParaRPr>
          </a:p>
        </p:txBody>
      </p:sp>
    </p:spTree>
    <p:extLst>
      <p:ext uri="{BB962C8B-B14F-4D97-AF65-F5344CB8AC3E}">
        <p14:creationId xmlns:p14="http://schemas.microsoft.com/office/powerpoint/2010/main" val="20722579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79" y="298386"/>
            <a:ext cx="8964488" cy="6370974"/>
          </a:xfrm>
          <a:prstGeom prst="rect">
            <a:avLst/>
          </a:prstGeom>
          <a:noFill/>
        </p:spPr>
        <p:txBody>
          <a:bodyPr wrap="square" rtlCol="0">
            <a:spAutoFit/>
          </a:bodyPr>
          <a:lstStyle/>
          <a:p>
            <a:pPr marL="342900" indent="-342900" algn="l">
              <a:buFont typeface="Arial"/>
              <a:buChar char="•"/>
            </a:pPr>
            <a:r>
              <a:rPr lang="en-US" sz="2400" i="0" dirty="0">
                <a:solidFill>
                  <a:srgbClr val="FFF1CF"/>
                </a:solidFill>
                <a:latin typeface="Helvetica"/>
                <a:ea typeface="ＭＳ Ｐゴシック" pitchFamily="-108" charset="-128"/>
                <a:cs typeface="Helvetica"/>
              </a:rPr>
              <a:t>the science of psychology has been applied to our understanding of the origins and nature of art for over two thousand years</a:t>
            </a:r>
            <a:r>
              <a:rPr lang="en-US" sz="2400" i="0" dirty="0" smtClean="0">
                <a:solidFill>
                  <a:srgbClr val="FFF1CF"/>
                </a:solidFill>
                <a:latin typeface="Helvetica"/>
                <a:ea typeface="ＭＳ Ｐゴシック" pitchFamily="-108" charset="-128"/>
                <a:cs typeface="Helvetica"/>
              </a:rPr>
              <a:t>.</a:t>
            </a:r>
          </a:p>
          <a:p>
            <a:pPr algn="l"/>
            <a:endParaRPr lang="en-US" sz="2400" i="0" dirty="0">
              <a:solidFill>
                <a:srgbClr val="FFF1CF"/>
              </a:solidFill>
              <a:latin typeface="Helvetica"/>
              <a:ea typeface="ＭＳ Ｐゴシック" pitchFamily="-108" charset="-128"/>
              <a:cs typeface="Helvetica"/>
            </a:endParaRPr>
          </a:p>
          <a:p>
            <a:pPr marL="342900" indent="-342900" algn="l">
              <a:buFont typeface="Arial"/>
              <a:buChar char="•"/>
            </a:pPr>
            <a:r>
              <a:rPr lang="en-US" sz="2400" i="0" dirty="0" smtClean="0">
                <a:solidFill>
                  <a:srgbClr val="FFF1CF"/>
                </a:solidFill>
                <a:latin typeface="Helvetica"/>
                <a:ea typeface="ＭＳ Ｐゴシック" pitchFamily="-108" charset="-128"/>
                <a:cs typeface="Helvetica"/>
              </a:rPr>
              <a:t> </a:t>
            </a:r>
            <a:r>
              <a:rPr lang="en-US" sz="2400" i="0" dirty="0">
                <a:solidFill>
                  <a:srgbClr val="FFF1CF"/>
                </a:solidFill>
                <a:latin typeface="Helvetica"/>
                <a:ea typeface="ＭＳ Ｐゴシック" pitchFamily="-108" charset="-128"/>
                <a:cs typeface="Helvetica"/>
              </a:rPr>
              <a:t>Aristotle suggests in </a:t>
            </a:r>
            <a:r>
              <a:rPr lang="en-US" sz="2400" dirty="0">
                <a:solidFill>
                  <a:srgbClr val="FFF1CF"/>
                </a:solidFill>
                <a:latin typeface="Helvetica"/>
                <a:ea typeface="ＭＳ Ｐゴシック" pitchFamily="-108" charset="-128"/>
                <a:cs typeface="Helvetica"/>
              </a:rPr>
              <a:t>Politics</a:t>
            </a:r>
            <a:r>
              <a:rPr lang="en-US" sz="2400" i="0" dirty="0">
                <a:solidFill>
                  <a:srgbClr val="FFF1CF"/>
                </a:solidFill>
                <a:latin typeface="Helvetica"/>
                <a:ea typeface="ＭＳ Ｐゴシック" pitchFamily="-108" charset="-128"/>
                <a:cs typeface="Helvetica"/>
              </a:rPr>
              <a:t> that necessity taught men the inventions that were absolutely required and once basic needs were fulfilled it was natural that other adornments that enrich life would </a:t>
            </a:r>
            <a:r>
              <a:rPr lang="en-US" sz="2400" i="0" dirty="0" smtClean="0">
                <a:solidFill>
                  <a:srgbClr val="FFF1CF"/>
                </a:solidFill>
                <a:latin typeface="Helvetica"/>
                <a:ea typeface="ＭＳ Ｐゴシック" pitchFamily="-108" charset="-128"/>
                <a:cs typeface="Helvetica"/>
              </a:rPr>
              <a:t>develop.</a:t>
            </a:r>
          </a:p>
          <a:p>
            <a:pPr marL="342900" indent="-342900" algn="l">
              <a:buFont typeface="Arial"/>
              <a:buChar char="•"/>
            </a:pPr>
            <a:endParaRPr lang="en-US" sz="2400" i="0" dirty="0">
              <a:solidFill>
                <a:srgbClr val="FFF1CF"/>
              </a:solidFill>
              <a:latin typeface="Helvetica"/>
              <a:ea typeface="ＭＳ Ｐゴシック" pitchFamily="-108" charset="-128"/>
              <a:cs typeface="Helvetica"/>
            </a:endParaRPr>
          </a:p>
          <a:p>
            <a:pPr marL="342900" indent="-342900" algn="l">
              <a:buFont typeface="Arial"/>
              <a:buChar char="•"/>
            </a:pPr>
            <a:r>
              <a:rPr lang="en-US" sz="2400" i="0" dirty="0" smtClean="0">
                <a:solidFill>
                  <a:srgbClr val="FFF1CF"/>
                </a:solidFill>
                <a:latin typeface="Helvetica"/>
                <a:ea typeface="ＭＳ Ｐゴシック" pitchFamily="-108" charset="-128"/>
                <a:cs typeface="Helvetica"/>
              </a:rPr>
              <a:t>Late </a:t>
            </a:r>
            <a:r>
              <a:rPr lang="en-US" sz="2400" i="0" dirty="0">
                <a:solidFill>
                  <a:srgbClr val="FFF1CF"/>
                </a:solidFill>
                <a:latin typeface="Helvetica"/>
                <a:ea typeface="ＭＳ Ｐゴシック" pitchFamily="-108" charset="-128"/>
                <a:cs typeface="Helvetica"/>
              </a:rPr>
              <a:t>twentieth century theorists moved away from interpreting art as </a:t>
            </a:r>
            <a:r>
              <a:rPr lang="en-US" sz="2400" b="1" i="0" dirty="0">
                <a:solidFill>
                  <a:srgbClr val="FFF1CF"/>
                </a:solidFill>
                <a:latin typeface="Helvetica"/>
                <a:ea typeface="ＭＳ Ｐゴシック" pitchFamily="-108" charset="-128"/>
                <a:cs typeface="Helvetica"/>
              </a:rPr>
              <a:t>a universal aspect of human nature </a:t>
            </a:r>
            <a:r>
              <a:rPr lang="en-US" sz="2400" i="0" dirty="0">
                <a:solidFill>
                  <a:srgbClr val="FFF1CF"/>
                </a:solidFill>
                <a:latin typeface="Helvetica"/>
                <a:ea typeface="ＭＳ Ｐゴシック" pitchFamily="-108" charset="-128"/>
                <a:cs typeface="Helvetica"/>
              </a:rPr>
              <a:t>and moved to interpretations based on historical or cultural </a:t>
            </a:r>
            <a:r>
              <a:rPr lang="en-US" sz="2400" i="0" dirty="0" smtClean="0">
                <a:solidFill>
                  <a:srgbClr val="FFF1CF"/>
                </a:solidFill>
                <a:latin typeface="Helvetica"/>
                <a:ea typeface="ＭＳ Ｐゴシック" pitchFamily="-108" charset="-128"/>
                <a:cs typeface="Helvetica"/>
              </a:rPr>
              <a:t>production</a:t>
            </a:r>
            <a:r>
              <a:rPr lang="en-US" sz="2400" i="0" dirty="0">
                <a:solidFill>
                  <a:srgbClr val="FFF1CF"/>
                </a:solidFill>
                <a:latin typeface="Helvetica"/>
                <a:ea typeface="ＭＳ Ｐゴシック" pitchFamily="-108" charset="-128"/>
                <a:cs typeface="Helvetica"/>
              </a:rPr>
              <a:t>. </a:t>
            </a:r>
            <a:r>
              <a:rPr lang="en-US" sz="2400" i="0" dirty="0" smtClean="0">
                <a:solidFill>
                  <a:srgbClr val="FFF1CF"/>
                </a:solidFill>
                <a:latin typeface="Helvetica"/>
                <a:ea typeface="ＭＳ Ｐゴシック" pitchFamily="-108" charset="-128"/>
                <a:cs typeface="Helvetica"/>
              </a:rPr>
              <a:t>“</a:t>
            </a:r>
            <a:r>
              <a:rPr lang="en-US" sz="2400" b="1" i="0" dirty="0" smtClean="0">
                <a:solidFill>
                  <a:srgbClr val="FFF1CF"/>
                </a:solidFill>
                <a:latin typeface="Helvetica"/>
                <a:ea typeface="ＭＳ Ｐゴシック" pitchFamily="-108" charset="-128"/>
                <a:cs typeface="Helvetica"/>
              </a:rPr>
              <a:t>Cultural constructivism” </a:t>
            </a:r>
            <a:r>
              <a:rPr lang="en-US" sz="2400" i="0" dirty="0">
                <a:solidFill>
                  <a:srgbClr val="FFF1CF"/>
                </a:solidFill>
                <a:latin typeface="Helvetica"/>
                <a:ea typeface="ＭＳ Ｐゴシック" pitchFamily="-108" charset="-128"/>
                <a:cs typeface="Helvetica"/>
              </a:rPr>
              <a:t>in aesthetics entailed a denial of </a:t>
            </a:r>
            <a:r>
              <a:rPr lang="en-US" sz="2400" i="0" dirty="0" smtClean="0">
                <a:solidFill>
                  <a:srgbClr val="FFF1CF"/>
                </a:solidFill>
                <a:latin typeface="Helvetica"/>
                <a:ea typeface="ＭＳ Ｐゴシック" pitchFamily="-108" charset="-128"/>
                <a:cs typeface="Helvetica"/>
              </a:rPr>
              <a:t>Aristotle’s universalism</a:t>
            </a:r>
          </a:p>
          <a:p>
            <a:pPr marL="342900" indent="-342900" algn="l">
              <a:buFont typeface="Arial"/>
              <a:buChar char="•"/>
            </a:pPr>
            <a:endParaRPr lang="en-US" sz="2400" i="0" dirty="0">
              <a:solidFill>
                <a:srgbClr val="FFF1CF"/>
              </a:solidFill>
              <a:latin typeface="Helvetica"/>
              <a:ea typeface="ＭＳ Ｐゴシック" pitchFamily="-108" charset="-128"/>
              <a:cs typeface="Helvetica"/>
            </a:endParaRPr>
          </a:p>
          <a:p>
            <a:pPr marL="342900" indent="-342900" algn="l">
              <a:buFont typeface="Arial"/>
              <a:buChar char="•"/>
            </a:pPr>
            <a:r>
              <a:rPr lang="en-US" sz="2400" i="0" dirty="0" smtClean="0">
                <a:solidFill>
                  <a:srgbClr val="FFF1CF"/>
                </a:solidFill>
                <a:latin typeface="Helvetica"/>
                <a:ea typeface="ＭＳ Ｐゴシック" pitchFamily="-108" charset="-128"/>
                <a:cs typeface="Helvetica"/>
              </a:rPr>
              <a:t>Today, a </a:t>
            </a:r>
            <a:r>
              <a:rPr lang="en-US" sz="2400" i="0" dirty="0">
                <a:solidFill>
                  <a:srgbClr val="FFF1CF"/>
                </a:solidFill>
                <a:latin typeface="Helvetica"/>
                <a:ea typeface="ＭＳ Ｐゴシック" pitchFamily="-108" charset="-128"/>
                <a:cs typeface="Helvetica"/>
              </a:rPr>
              <a:t>renewed interest in the universal and cross-cultural aspects of art suggested by evolutionary psychologists</a:t>
            </a:r>
            <a:endParaRPr lang="en-US" sz="2400" i="0" dirty="0">
              <a:solidFill>
                <a:srgbClr val="FFF1CF"/>
              </a:solidFill>
              <a:latin typeface="Helvetica"/>
              <a:cs typeface="Helvetica"/>
            </a:endParaRPr>
          </a:p>
        </p:txBody>
      </p:sp>
    </p:spTree>
    <p:extLst>
      <p:ext uri="{BB962C8B-B14F-4D97-AF65-F5344CB8AC3E}">
        <p14:creationId xmlns:p14="http://schemas.microsoft.com/office/powerpoint/2010/main" val="10338660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332656"/>
            <a:ext cx="8712968" cy="5632310"/>
          </a:xfrm>
          <a:prstGeom prst="rect">
            <a:avLst/>
          </a:prstGeom>
          <a:noFill/>
        </p:spPr>
        <p:txBody>
          <a:bodyPr wrap="square" rtlCol="0">
            <a:spAutoFit/>
          </a:bodyPr>
          <a:lstStyle/>
          <a:p>
            <a:r>
              <a:rPr lang="en-US" sz="2400" i="0" dirty="0" smtClean="0">
                <a:solidFill>
                  <a:srgbClr val="FFF1CF"/>
                </a:solidFill>
              </a:rPr>
              <a:t>We </a:t>
            </a:r>
            <a:r>
              <a:rPr lang="en-US" sz="2400" i="0" dirty="0">
                <a:solidFill>
                  <a:srgbClr val="FFF1CF"/>
                </a:solidFill>
              </a:rPr>
              <a:t>have a new understanding of the </a:t>
            </a:r>
            <a:r>
              <a:rPr lang="en-US" sz="2400" b="1" i="0" dirty="0">
                <a:solidFill>
                  <a:srgbClr val="FFF1CF"/>
                </a:solidFill>
              </a:rPr>
              <a:t>biological roots </a:t>
            </a:r>
            <a:r>
              <a:rPr lang="en-US" sz="2400" i="0" dirty="0">
                <a:solidFill>
                  <a:srgbClr val="FFF1CF"/>
                </a:solidFill>
              </a:rPr>
              <a:t>of </a:t>
            </a:r>
            <a:r>
              <a:rPr lang="en-US" sz="2400" i="0" dirty="0" smtClean="0">
                <a:solidFill>
                  <a:srgbClr val="FFF1CF"/>
                </a:solidFill>
              </a:rPr>
              <a:t>“mimesis’”</a:t>
            </a:r>
          </a:p>
          <a:p>
            <a:pPr marL="342900" indent="-342900" algn="l">
              <a:buFont typeface="Arial"/>
              <a:buChar char="•"/>
            </a:pPr>
            <a:r>
              <a:rPr lang="en-US" sz="2400" i="0" dirty="0" smtClean="0">
                <a:solidFill>
                  <a:srgbClr val="FFF1CF"/>
                </a:solidFill>
              </a:rPr>
              <a:t>A</a:t>
            </a:r>
            <a:r>
              <a:rPr lang="en-AU" sz="2400" i="0" dirty="0">
                <a:solidFill>
                  <a:srgbClr val="FFF1CF"/>
                </a:solidFill>
              </a:rPr>
              <a:t> </a:t>
            </a:r>
            <a:r>
              <a:rPr lang="en-US" sz="2400" i="0" dirty="0" smtClean="0">
                <a:solidFill>
                  <a:srgbClr val="FFF1CF"/>
                </a:solidFill>
              </a:rPr>
              <a:t>fascinating </a:t>
            </a:r>
            <a:r>
              <a:rPr lang="en-US" sz="2400" i="0" dirty="0">
                <a:solidFill>
                  <a:srgbClr val="FFF1CF"/>
                </a:solidFill>
              </a:rPr>
              <a:t>discovery in the early 1990s of the existence of mirror neurons, </a:t>
            </a:r>
            <a:r>
              <a:rPr lang="en-US" sz="2400" i="0" dirty="0" smtClean="0">
                <a:solidFill>
                  <a:srgbClr val="FFF1CF"/>
                </a:solidFill>
              </a:rPr>
              <a:t>made </a:t>
            </a:r>
            <a:r>
              <a:rPr lang="en-US" sz="2400" i="0" dirty="0">
                <a:solidFill>
                  <a:srgbClr val="FFF1CF"/>
                </a:solidFill>
              </a:rPr>
              <a:t>it clear how humans are able to learn automatically just by watching an action performed</a:t>
            </a:r>
            <a:r>
              <a:rPr lang="en-US" sz="2400" i="0" dirty="0" smtClean="0">
                <a:solidFill>
                  <a:srgbClr val="FFF1CF"/>
                </a:solidFill>
              </a:rPr>
              <a:t>.</a:t>
            </a:r>
          </a:p>
          <a:p>
            <a:pPr marL="342900" indent="-342900" algn="l">
              <a:buFont typeface="Arial"/>
              <a:buChar char="•"/>
            </a:pPr>
            <a:endParaRPr lang="en-US" sz="2400" i="0" dirty="0">
              <a:solidFill>
                <a:srgbClr val="FFF1CF"/>
              </a:solidFill>
            </a:endParaRPr>
          </a:p>
          <a:p>
            <a:pPr marL="342900" indent="-342900" algn="l">
              <a:buFont typeface="Arial"/>
              <a:buChar char="•"/>
            </a:pPr>
            <a:r>
              <a:rPr lang="en-US" sz="2400" i="0" dirty="0" smtClean="0">
                <a:solidFill>
                  <a:srgbClr val="FFF1CF"/>
                </a:solidFill>
              </a:rPr>
              <a:t> </a:t>
            </a:r>
            <a:r>
              <a:rPr lang="en-US" sz="2400" i="0" dirty="0">
                <a:solidFill>
                  <a:srgbClr val="FFF1CF"/>
                </a:solidFill>
              </a:rPr>
              <a:t>“Mirror neurons in the brain’s prefrontal cortex fire not only when an animal performs an action but when it sees another </a:t>
            </a:r>
            <a:r>
              <a:rPr lang="en-US" sz="2400" i="0" dirty="0" smtClean="0">
                <a:solidFill>
                  <a:srgbClr val="FFF1CF"/>
                </a:solidFill>
              </a:rPr>
              <a:t>[…] perform </a:t>
            </a:r>
            <a:r>
              <a:rPr lang="en-US" sz="2400" i="0" dirty="0">
                <a:solidFill>
                  <a:srgbClr val="FFF1CF"/>
                </a:solidFill>
              </a:rPr>
              <a:t>the same action.” </a:t>
            </a:r>
            <a:r>
              <a:rPr lang="en-US" sz="2400" i="0" dirty="0" smtClean="0">
                <a:solidFill>
                  <a:srgbClr val="FFF1CF"/>
                </a:solidFill>
              </a:rPr>
              <a:t>We </a:t>
            </a:r>
            <a:r>
              <a:rPr lang="en-US" sz="2400" i="0" dirty="0">
                <a:solidFill>
                  <a:srgbClr val="FFF1CF"/>
                </a:solidFill>
              </a:rPr>
              <a:t>have a unique ability of being able to put ourselves in the mind of another, to </a:t>
            </a:r>
            <a:r>
              <a:rPr lang="en-US" sz="2400" i="0" dirty="0" err="1">
                <a:solidFill>
                  <a:srgbClr val="FFF1CF"/>
                </a:solidFill>
              </a:rPr>
              <a:t>empathise</a:t>
            </a:r>
            <a:r>
              <a:rPr lang="en-US" sz="2400" i="0" dirty="0">
                <a:solidFill>
                  <a:srgbClr val="FFF1CF"/>
                </a:solidFill>
              </a:rPr>
              <a:t>, and infer the intentions, beliefs and thoughts of another. We have what is termed ‘Theory of </a:t>
            </a:r>
            <a:r>
              <a:rPr lang="en-US" sz="2400" i="0" dirty="0" smtClean="0">
                <a:solidFill>
                  <a:srgbClr val="FFF1CF"/>
                </a:solidFill>
              </a:rPr>
              <a:t>mind’. </a:t>
            </a:r>
            <a:r>
              <a:rPr lang="en-US" sz="2400" i="0" dirty="0">
                <a:solidFill>
                  <a:srgbClr val="FFF1CF"/>
                </a:solidFill>
              </a:rPr>
              <a:t>“Mirror neurons […] allow an effortless, automatic understanding of the intentions of others through an almost reflex inner imitation” </a:t>
            </a:r>
            <a:r>
              <a:rPr lang="en-US" sz="1800" i="0" dirty="0">
                <a:solidFill>
                  <a:srgbClr val="000000"/>
                </a:solidFill>
              </a:rPr>
              <a:t>(Boyd 2009, p. 142</a:t>
            </a:r>
            <a:r>
              <a:rPr lang="en-US" sz="1800" i="0" dirty="0" smtClean="0">
                <a:solidFill>
                  <a:srgbClr val="000000"/>
                </a:solidFill>
              </a:rPr>
              <a:t>)</a:t>
            </a:r>
            <a:endParaRPr lang="en-US" sz="1800" i="0" dirty="0">
              <a:solidFill>
                <a:srgbClr val="FFF1CF"/>
              </a:solidFill>
            </a:endParaRPr>
          </a:p>
        </p:txBody>
      </p:sp>
    </p:spTree>
    <p:extLst>
      <p:ext uri="{BB962C8B-B14F-4D97-AF65-F5344CB8AC3E}">
        <p14:creationId xmlns:p14="http://schemas.microsoft.com/office/powerpoint/2010/main" val="34561145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6266" y="254000"/>
            <a:ext cx="8850229" cy="6001642"/>
          </a:xfrm>
          <a:prstGeom prst="rect">
            <a:avLst/>
          </a:prstGeom>
          <a:noFill/>
        </p:spPr>
        <p:txBody>
          <a:bodyPr wrap="square" rtlCol="0">
            <a:spAutoFit/>
          </a:bodyPr>
          <a:lstStyle/>
          <a:p>
            <a:r>
              <a:rPr lang="en-US" sz="2400" i="0" dirty="0">
                <a:solidFill>
                  <a:srgbClr val="FFF1CF"/>
                </a:solidFill>
                <a:latin typeface="Helvetica"/>
                <a:ea typeface="ＭＳ Ｐゴシック" pitchFamily="-108" charset="-128"/>
                <a:cs typeface="Helvetica"/>
              </a:rPr>
              <a:t>Ellen </a:t>
            </a:r>
            <a:r>
              <a:rPr lang="en-US" sz="2400" i="0" dirty="0" err="1">
                <a:solidFill>
                  <a:srgbClr val="FFF1CF"/>
                </a:solidFill>
                <a:latin typeface="Helvetica"/>
                <a:ea typeface="ＭＳ Ｐゴシック" pitchFamily="-108" charset="-128"/>
                <a:cs typeface="Helvetica"/>
              </a:rPr>
              <a:t>Dissanayake</a:t>
            </a:r>
            <a:r>
              <a:rPr lang="en-US" sz="2400" i="0" dirty="0">
                <a:solidFill>
                  <a:srgbClr val="FFF1CF"/>
                </a:solidFill>
                <a:latin typeface="Helvetica"/>
                <a:ea typeface="ＭＳ Ｐゴシック" pitchFamily="-108" charset="-128"/>
                <a:cs typeface="Helvetica"/>
              </a:rPr>
              <a:t> </a:t>
            </a:r>
            <a:r>
              <a:rPr lang="en-US" sz="2400" i="0" dirty="0" smtClean="0">
                <a:solidFill>
                  <a:srgbClr val="FFF1CF"/>
                </a:solidFill>
                <a:latin typeface="Helvetica"/>
                <a:ea typeface="ＭＳ Ｐゴシック" pitchFamily="-108" charset="-128"/>
                <a:cs typeface="Helvetica"/>
              </a:rPr>
              <a:t>lists </a:t>
            </a:r>
            <a:r>
              <a:rPr lang="en-US" sz="2400" i="0" dirty="0">
                <a:solidFill>
                  <a:srgbClr val="FFF1CF"/>
                </a:solidFill>
                <a:latin typeface="Helvetica"/>
                <a:ea typeface="ＭＳ Ｐゴシック" pitchFamily="-108" charset="-128"/>
                <a:cs typeface="Helvetica"/>
              </a:rPr>
              <a:t>some of the functions of art and </a:t>
            </a:r>
            <a:r>
              <a:rPr lang="en-US" sz="2400" i="0" dirty="0" smtClean="0">
                <a:solidFill>
                  <a:srgbClr val="FFF1CF"/>
                </a:solidFill>
                <a:latin typeface="Helvetica"/>
                <a:ea typeface="ＭＳ Ｐゴシック" pitchFamily="-108" charset="-128"/>
                <a:cs typeface="Helvetica"/>
              </a:rPr>
              <a:t>design</a:t>
            </a:r>
          </a:p>
          <a:p>
            <a:endParaRPr lang="en-US" sz="2400" i="0" dirty="0">
              <a:solidFill>
                <a:srgbClr val="FFF1CF"/>
              </a:solidFill>
              <a:latin typeface="Helvetica"/>
              <a:ea typeface="ＭＳ Ｐゴシック" pitchFamily="-108" charset="-128"/>
              <a:cs typeface="Helvetica"/>
            </a:endParaRPr>
          </a:p>
          <a:p>
            <a:endParaRPr lang="en-US" sz="2400" i="0" dirty="0" smtClean="0">
              <a:solidFill>
                <a:srgbClr val="FFF1CF"/>
              </a:solidFill>
              <a:latin typeface="Helvetica"/>
              <a:ea typeface="ＭＳ Ｐゴシック" pitchFamily="-108" charset="-128"/>
              <a:cs typeface="Helvetica"/>
            </a:endParaRPr>
          </a:p>
          <a:p>
            <a:pPr algn="l"/>
            <a:r>
              <a:rPr lang="en-US" sz="2400" i="0" dirty="0" smtClean="0">
                <a:solidFill>
                  <a:srgbClr val="FFF1CF"/>
                </a:solidFill>
                <a:latin typeface="Helvetica"/>
                <a:ea typeface="ＭＳ Ｐゴシック" pitchFamily="-108" charset="-128"/>
                <a:cs typeface="Helvetica"/>
              </a:rPr>
              <a:t>They </a:t>
            </a:r>
            <a:r>
              <a:rPr lang="en-US" sz="2400" i="0" dirty="0">
                <a:solidFill>
                  <a:srgbClr val="FFF1CF"/>
                </a:solidFill>
                <a:latin typeface="Helvetica"/>
                <a:ea typeface="ＭＳ Ｐゴシック" pitchFamily="-108" charset="-128"/>
                <a:cs typeface="Helvetica"/>
              </a:rPr>
              <a:t>are: </a:t>
            </a:r>
          </a:p>
          <a:p>
            <a:pPr marL="342900" indent="-342900" algn="l">
              <a:buFont typeface="Arial"/>
              <a:buChar char="•"/>
            </a:pPr>
            <a:r>
              <a:rPr lang="en-US" sz="2400" b="1" i="0" dirty="0" smtClean="0">
                <a:solidFill>
                  <a:srgbClr val="FFF1CF"/>
                </a:solidFill>
                <a:latin typeface="Helvetica"/>
                <a:ea typeface="ＭＳ Ｐゴシック" pitchFamily="-108" charset="-128"/>
                <a:cs typeface="Helvetica"/>
              </a:rPr>
              <a:t>art </a:t>
            </a:r>
            <a:r>
              <a:rPr lang="en-US" sz="2400" b="1" i="0" dirty="0">
                <a:solidFill>
                  <a:srgbClr val="FFF1CF"/>
                </a:solidFill>
                <a:latin typeface="Helvetica"/>
                <a:ea typeface="ＭＳ Ｐゴシック" pitchFamily="-108" charset="-128"/>
                <a:cs typeface="Helvetica"/>
              </a:rPr>
              <a:t>as direct, immediate experience or as mimesis</a:t>
            </a:r>
            <a:r>
              <a:rPr lang="en-US" sz="2400" i="0" dirty="0">
                <a:solidFill>
                  <a:srgbClr val="FFF1CF"/>
                </a:solidFill>
                <a:latin typeface="Helvetica"/>
                <a:ea typeface="ＭＳ Ｐゴシック" pitchFamily="-108" charset="-128"/>
                <a:cs typeface="Helvetica"/>
              </a:rPr>
              <a:t>, as the imitation of </a:t>
            </a:r>
            <a:r>
              <a:rPr lang="en-US" sz="2400" i="0" dirty="0" smtClean="0">
                <a:solidFill>
                  <a:srgbClr val="FFF1CF"/>
                </a:solidFill>
                <a:latin typeface="Helvetica"/>
                <a:ea typeface="ＭＳ Ｐゴシック" pitchFamily="-108" charset="-128"/>
                <a:cs typeface="Helvetica"/>
              </a:rPr>
              <a:t>experience</a:t>
            </a:r>
          </a:p>
          <a:p>
            <a:pPr marL="342900" indent="-342900" algn="l">
              <a:buFont typeface="Arial"/>
              <a:buChar char="•"/>
            </a:pPr>
            <a:r>
              <a:rPr lang="en-US" sz="2400" b="1" i="0" dirty="0" smtClean="0">
                <a:solidFill>
                  <a:srgbClr val="FFF1CF"/>
                </a:solidFill>
                <a:latin typeface="Helvetica"/>
                <a:ea typeface="ＭＳ Ｐゴシック" pitchFamily="-108" charset="-128"/>
                <a:cs typeface="Helvetica"/>
              </a:rPr>
              <a:t>as </a:t>
            </a:r>
            <a:r>
              <a:rPr lang="en-US" sz="2400" b="1" i="0" dirty="0">
                <a:solidFill>
                  <a:srgbClr val="FFF1CF"/>
                </a:solidFill>
                <a:latin typeface="Helvetica"/>
                <a:ea typeface="ＭＳ Ｐゴシック" pitchFamily="-108" charset="-128"/>
                <a:cs typeface="Helvetica"/>
              </a:rPr>
              <a:t>training for the </a:t>
            </a:r>
            <a:r>
              <a:rPr lang="en-US" sz="2400" b="1" i="0" dirty="0" smtClean="0">
                <a:solidFill>
                  <a:srgbClr val="FFF1CF"/>
                </a:solidFill>
                <a:latin typeface="Helvetica"/>
                <a:ea typeface="ＭＳ Ｐゴシック" pitchFamily="-108" charset="-128"/>
                <a:cs typeface="Helvetica"/>
              </a:rPr>
              <a:t>unfamiliar</a:t>
            </a:r>
            <a:endParaRPr lang="en-US" sz="2400" i="0" dirty="0" smtClean="0">
              <a:solidFill>
                <a:srgbClr val="FFF1CF"/>
              </a:solidFill>
              <a:latin typeface="Helvetica"/>
              <a:ea typeface="ＭＳ Ｐゴシック" pitchFamily="-108" charset="-128"/>
              <a:cs typeface="Helvetica"/>
            </a:endParaRPr>
          </a:p>
          <a:p>
            <a:pPr marL="342900" indent="-342900" algn="l">
              <a:buFont typeface="Arial"/>
              <a:buChar char="•"/>
            </a:pPr>
            <a:r>
              <a:rPr lang="en-US" sz="2400" i="0" dirty="0" smtClean="0">
                <a:solidFill>
                  <a:srgbClr val="FFF1CF"/>
                </a:solidFill>
                <a:latin typeface="Helvetica"/>
                <a:ea typeface="ＭＳ Ｐゴシック" pitchFamily="-108" charset="-128"/>
                <a:cs typeface="Helvetica"/>
              </a:rPr>
              <a:t>as </a:t>
            </a:r>
            <a:r>
              <a:rPr lang="en-US" sz="2400" i="0" dirty="0">
                <a:solidFill>
                  <a:srgbClr val="FFF1CF"/>
                </a:solidFill>
                <a:latin typeface="Helvetica"/>
                <a:ea typeface="ＭＳ Ｐゴシック" pitchFamily="-108" charset="-128"/>
                <a:cs typeface="Helvetica"/>
              </a:rPr>
              <a:t>a source of </a:t>
            </a:r>
            <a:r>
              <a:rPr lang="en-US" sz="2400" b="1" i="0" dirty="0">
                <a:solidFill>
                  <a:srgbClr val="FFF1CF"/>
                </a:solidFill>
                <a:latin typeface="Helvetica"/>
                <a:ea typeface="ＭＳ Ｐゴシック" pitchFamily="-108" charset="-128"/>
                <a:cs typeface="Helvetica"/>
              </a:rPr>
              <a:t>individual “mastery, security, and relief from </a:t>
            </a:r>
            <a:r>
              <a:rPr lang="en-US" sz="2400" b="1" i="0" dirty="0" smtClean="0">
                <a:solidFill>
                  <a:srgbClr val="FFF1CF"/>
                </a:solidFill>
                <a:latin typeface="Helvetica"/>
                <a:ea typeface="ＭＳ Ｐゴシック" pitchFamily="-108" charset="-128"/>
                <a:cs typeface="Helvetica"/>
              </a:rPr>
              <a:t>anxiety”</a:t>
            </a:r>
            <a:r>
              <a:rPr lang="en-US" sz="2400" i="0" dirty="0" smtClean="0">
                <a:solidFill>
                  <a:srgbClr val="FFF1CF"/>
                </a:solidFill>
                <a:latin typeface="Helvetica"/>
                <a:ea typeface="ＭＳ Ｐゴシック" pitchFamily="-108" charset="-128"/>
                <a:cs typeface="Helvetica"/>
              </a:rPr>
              <a:t> </a:t>
            </a:r>
          </a:p>
          <a:p>
            <a:pPr marL="342900" indent="-342900" algn="l">
              <a:buFont typeface="Arial"/>
              <a:buChar char="•"/>
            </a:pPr>
            <a:r>
              <a:rPr lang="en-US" sz="2400" i="0" dirty="0" smtClean="0">
                <a:solidFill>
                  <a:srgbClr val="FFF1CF"/>
                </a:solidFill>
                <a:latin typeface="Helvetica"/>
                <a:ea typeface="ＭＳ Ｐゴシック" pitchFamily="-108" charset="-128"/>
                <a:cs typeface="Helvetica"/>
              </a:rPr>
              <a:t>as </a:t>
            </a:r>
            <a:r>
              <a:rPr lang="en-US" sz="2400" i="0" dirty="0">
                <a:solidFill>
                  <a:srgbClr val="FFF1CF"/>
                </a:solidFill>
                <a:latin typeface="Helvetica"/>
                <a:ea typeface="ＭＳ Ｐゴシック" pitchFamily="-108" charset="-128"/>
                <a:cs typeface="Helvetica"/>
              </a:rPr>
              <a:t>a mode of individual display, or an assertion of individual </a:t>
            </a:r>
            <a:r>
              <a:rPr lang="en-US" sz="2400" i="0" dirty="0" smtClean="0">
                <a:solidFill>
                  <a:srgbClr val="FFF1CF"/>
                </a:solidFill>
                <a:latin typeface="Helvetica"/>
                <a:ea typeface="ＭＳ Ｐゴシック" pitchFamily="-108" charset="-128"/>
                <a:cs typeface="Helvetica"/>
              </a:rPr>
              <a:t>prestige</a:t>
            </a:r>
          </a:p>
          <a:p>
            <a:pPr marL="342900" indent="-342900" algn="l">
              <a:buFont typeface="Arial"/>
              <a:buChar char="•"/>
            </a:pPr>
            <a:r>
              <a:rPr lang="en-US" sz="2400" b="1" i="0" dirty="0" smtClean="0">
                <a:solidFill>
                  <a:srgbClr val="FFF1CF"/>
                </a:solidFill>
                <a:latin typeface="Helvetica"/>
                <a:ea typeface="ＭＳ Ｐゴシック" pitchFamily="-108" charset="-128"/>
                <a:cs typeface="Helvetica"/>
              </a:rPr>
              <a:t>as </a:t>
            </a:r>
            <a:r>
              <a:rPr lang="en-US" sz="2400" b="1" i="0" dirty="0">
                <a:solidFill>
                  <a:srgbClr val="FFF1CF"/>
                </a:solidFill>
                <a:latin typeface="Helvetica"/>
                <a:ea typeface="ＭＳ Ｐゴシック" pitchFamily="-108" charset="-128"/>
                <a:cs typeface="Helvetica"/>
              </a:rPr>
              <a:t>communication with others </a:t>
            </a:r>
            <a:r>
              <a:rPr lang="en-US" sz="2400" i="0" dirty="0">
                <a:solidFill>
                  <a:srgbClr val="FFF1CF"/>
                </a:solidFill>
                <a:latin typeface="Helvetica"/>
                <a:ea typeface="ＭＳ Ｐゴシック" pitchFamily="-108" charset="-128"/>
                <a:cs typeface="Helvetica"/>
              </a:rPr>
              <a:t>or a means of group </a:t>
            </a:r>
            <a:r>
              <a:rPr lang="en-US" sz="2400" i="0" dirty="0" smtClean="0">
                <a:solidFill>
                  <a:srgbClr val="FFF1CF"/>
                </a:solidFill>
                <a:latin typeface="Helvetica"/>
                <a:ea typeface="ＭＳ Ｐゴシック" pitchFamily="-108" charset="-128"/>
                <a:cs typeface="Helvetica"/>
              </a:rPr>
              <a:t>identification</a:t>
            </a:r>
          </a:p>
          <a:p>
            <a:pPr marL="342900" indent="-342900" algn="l">
              <a:buFont typeface="Arial"/>
              <a:buChar char="•"/>
            </a:pPr>
            <a:r>
              <a:rPr lang="en-US" sz="2400" b="1" i="0" dirty="0" smtClean="0">
                <a:solidFill>
                  <a:srgbClr val="FFF1CF"/>
                </a:solidFill>
                <a:latin typeface="Helvetica"/>
                <a:ea typeface="ＭＳ Ｐゴシック" pitchFamily="-108" charset="-128"/>
                <a:cs typeface="Helvetica"/>
              </a:rPr>
              <a:t>as </a:t>
            </a:r>
            <a:r>
              <a:rPr lang="en-US" sz="2400" b="1" i="0" dirty="0">
                <a:solidFill>
                  <a:srgbClr val="FFF1CF"/>
                </a:solidFill>
                <a:latin typeface="Helvetica"/>
                <a:ea typeface="ＭＳ Ｐゴシック" pitchFamily="-108" charset="-128"/>
                <a:cs typeface="Helvetica"/>
              </a:rPr>
              <a:t>providing a sense of meaning or order to the world </a:t>
            </a:r>
            <a:r>
              <a:rPr lang="en-US" sz="2400" i="0" dirty="0">
                <a:solidFill>
                  <a:srgbClr val="FFF1CF"/>
                </a:solidFill>
                <a:latin typeface="Helvetica"/>
                <a:ea typeface="ＭＳ Ｐゴシック" pitchFamily="-108" charset="-128"/>
                <a:cs typeface="Helvetica"/>
              </a:rPr>
              <a:t>or access to a </a:t>
            </a:r>
            <a:r>
              <a:rPr lang="en-US" sz="2400" i="0" dirty="0" smtClean="0">
                <a:solidFill>
                  <a:srgbClr val="FFF1CF"/>
                </a:solidFill>
                <a:latin typeface="Helvetica"/>
                <a:ea typeface="ＭＳ Ｐゴシック" pitchFamily="-108" charset="-128"/>
                <a:cs typeface="Helvetica"/>
              </a:rPr>
              <a:t>supra-mundane </a:t>
            </a:r>
            <a:r>
              <a:rPr lang="en-US" sz="2400" i="0" dirty="0">
                <a:solidFill>
                  <a:srgbClr val="FFF1CF"/>
                </a:solidFill>
                <a:latin typeface="Helvetica"/>
                <a:ea typeface="ＭＳ Ｐゴシック" pitchFamily="-108" charset="-128"/>
                <a:cs typeface="Helvetica"/>
              </a:rPr>
              <a:t>world. 	 			</a:t>
            </a:r>
            <a:r>
              <a:rPr lang="en-US" sz="2400" i="0" dirty="0" smtClean="0">
                <a:solidFill>
                  <a:srgbClr val="FFF1CF"/>
                </a:solidFill>
                <a:latin typeface="Helvetica"/>
                <a:ea typeface="ＭＳ Ｐゴシック" pitchFamily="-108" charset="-128"/>
                <a:cs typeface="Helvetica"/>
              </a:rPr>
              <a:t>				</a:t>
            </a:r>
            <a:r>
              <a:rPr lang="en-US" sz="1800" i="0" dirty="0" smtClean="0">
                <a:latin typeface="Helvetica"/>
                <a:ea typeface="ＭＳ Ｐゴシック" pitchFamily="-108" charset="-128"/>
                <a:cs typeface="Helvetica"/>
              </a:rPr>
              <a:t>(</a:t>
            </a:r>
            <a:r>
              <a:rPr lang="en-US" sz="1800" i="0" dirty="0" err="1">
                <a:latin typeface="Helvetica"/>
                <a:ea typeface="ＭＳ Ｐゴシック" pitchFamily="-108" charset="-128"/>
                <a:cs typeface="Helvetica"/>
              </a:rPr>
              <a:t>Dissanayake</a:t>
            </a:r>
            <a:r>
              <a:rPr lang="en-US" sz="1800" i="0" dirty="0">
                <a:latin typeface="Helvetica"/>
                <a:ea typeface="ＭＳ Ｐゴシック" pitchFamily="-108" charset="-128"/>
                <a:cs typeface="Helvetica"/>
              </a:rPr>
              <a:t> cited in Boyd 2005, p. </a:t>
            </a:r>
            <a:r>
              <a:rPr lang="en-US" sz="1800" i="0" dirty="0" smtClean="0">
                <a:latin typeface="Helvetica"/>
                <a:ea typeface="ＭＳ Ｐゴシック" pitchFamily="-108" charset="-128"/>
                <a:cs typeface="Helvetica"/>
              </a:rPr>
              <a:t>162)</a:t>
            </a:r>
            <a:r>
              <a:rPr lang="en-AU" sz="1800" i="0" dirty="0" smtClean="0">
                <a:latin typeface="Helvetica"/>
                <a:cs typeface="Helvetica"/>
              </a:rPr>
              <a:t> </a:t>
            </a:r>
            <a:endParaRPr lang="en-AU" sz="1800" i="0" dirty="0">
              <a:latin typeface="Helvetica"/>
              <a:ea typeface="ＭＳ Ｐゴシック" pitchFamily="-108" charset="-128"/>
              <a:cs typeface="Helvetica"/>
            </a:endParaRPr>
          </a:p>
        </p:txBody>
      </p:sp>
    </p:spTree>
    <p:extLst>
      <p:ext uri="{BB962C8B-B14F-4D97-AF65-F5344CB8AC3E}">
        <p14:creationId xmlns:p14="http://schemas.microsoft.com/office/powerpoint/2010/main" val="13890598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820472" cy="6709528"/>
          </a:xfrm>
          <a:prstGeom prst="rect">
            <a:avLst/>
          </a:prstGeom>
          <a:noFill/>
        </p:spPr>
        <p:txBody>
          <a:bodyPr wrap="square" rtlCol="0">
            <a:spAutoFit/>
          </a:bodyPr>
          <a:lstStyle/>
          <a:p>
            <a:pPr algn="l"/>
            <a:r>
              <a:rPr lang="en-US" sz="2400" b="1" i="0" dirty="0" smtClean="0">
                <a:solidFill>
                  <a:srgbClr val="FFF1CF"/>
                </a:solidFill>
              </a:rPr>
              <a:t>What </a:t>
            </a:r>
            <a:r>
              <a:rPr lang="en-US" sz="2400" b="1" i="0" dirty="0">
                <a:solidFill>
                  <a:srgbClr val="FFF1CF"/>
                </a:solidFill>
              </a:rPr>
              <a:t>are the origins of </a:t>
            </a:r>
            <a:r>
              <a:rPr lang="en-US" sz="2400" b="1" i="0" dirty="0" smtClean="0">
                <a:solidFill>
                  <a:srgbClr val="FFF1CF"/>
                </a:solidFill>
              </a:rPr>
              <a:t>art</a:t>
            </a:r>
            <a:r>
              <a:rPr lang="en-US" sz="2400" i="0" dirty="0" smtClean="0">
                <a:solidFill>
                  <a:srgbClr val="FFF1CF"/>
                </a:solidFill>
              </a:rPr>
              <a:t>? </a:t>
            </a:r>
          </a:p>
          <a:p>
            <a:pPr algn="l"/>
            <a:endParaRPr lang="en-US" sz="2400" i="0" dirty="0">
              <a:solidFill>
                <a:srgbClr val="FFF1CF"/>
              </a:solidFill>
            </a:endParaRPr>
          </a:p>
          <a:p>
            <a:pPr algn="l"/>
            <a:r>
              <a:rPr lang="en-US" sz="2400" i="0" dirty="0" smtClean="0">
                <a:solidFill>
                  <a:srgbClr val="FFF1CF"/>
                </a:solidFill>
              </a:rPr>
              <a:t> </a:t>
            </a:r>
            <a:r>
              <a:rPr lang="en-US" sz="2400" i="0" dirty="0">
                <a:solidFill>
                  <a:srgbClr val="FFF1CF"/>
                </a:solidFill>
              </a:rPr>
              <a:t>T</a:t>
            </a:r>
            <a:r>
              <a:rPr lang="en-US" sz="2400" i="0" dirty="0" smtClean="0">
                <a:solidFill>
                  <a:srgbClr val="FFF1CF"/>
                </a:solidFill>
              </a:rPr>
              <a:t>he </a:t>
            </a:r>
            <a:r>
              <a:rPr lang="en-US" sz="2400" i="0" dirty="0">
                <a:solidFill>
                  <a:srgbClr val="FFF1CF"/>
                </a:solidFill>
              </a:rPr>
              <a:t>four main arguments </a:t>
            </a:r>
            <a:r>
              <a:rPr lang="en-US" sz="2400" i="0" dirty="0" smtClean="0">
                <a:solidFill>
                  <a:srgbClr val="FFF1CF"/>
                </a:solidFill>
              </a:rPr>
              <a:t>are:</a:t>
            </a:r>
          </a:p>
          <a:p>
            <a:pPr algn="l"/>
            <a:endParaRPr lang="en-US" sz="2400" b="1" i="0" dirty="0" smtClean="0">
              <a:solidFill>
                <a:srgbClr val="FFF1CF"/>
              </a:solidFill>
            </a:endParaRPr>
          </a:p>
          <a:p>
            <a:pPr marL="457200" indent="-457200" algn="l">
              <a:buAutoNum type="arabicParenR"/>
            </a:pPr>
            <a:r>
              <a:rPr lang="en-US" sz="2400" b="1" i="0" dirty="0" smtClean="0">
                <a:solidFill>
                  <a:srgbClr val="FFF1CF"/>
                </a:solidFill>
              </a:rPr>
              <a:t>art </a:t>
            </a:r>
            <a:r>
              <a:rPr lang="en-US" sz="2400" b="1" i="0" dirty="0">
                <a:solidFill>
                  <a:srgbClr val="FFF1CF"/>
                </a:solidFill>
              </a:rPr>
              <a:t>is not an adaptation but a byproduct of the evolution </a:t>
            </a:r>
            <a:r>
              <a:rPr lang="en-US" sz="2400" b="1" i="0" dirty="0" smtClean="0">
                <a:solidFill>
                  <a:srgbClr val="FFF1CF"/>
                </a:solidFill>
              </a:rPr>
              <a:t>of human brains </a:t>
            </a:r>
            <a:r>
              <a:rPr lang="en-US" sz="2400" b="1" i="0" dirty="0">
                <a:solidFill>
                  <a:srgbClr val="FFF1CF"/>
                </a:solidFill>
              </a:rPr>
              <a:t>by natural selection (Steven Pinker</a:t>
            </a:r>
            <a:r>
              <a:rPr lang="en-US" sz="2400" b="1" i="0" dirty="0" smtClean="0">
                <a:solidFill>
                  <a:srgbClr val="FFF1CF"/>
                </a:solidFill>
              </a:rPr>
              <a:t>)</a:t>
            </a:r>
          </a:p>
          <a:p>
            <a:pPr algn="l"/>
            <a:r>
              <a:rPr lang="en-US" sz="2400" i="0" dirty="0" smtClean="0">
                <a:solidFill>
                  <a:srgbClr val="FFF1CF"/>
                </a:solidFill>
              </a:rPr>
              <a:t> </a:t>
            </a:r>
          </a:p>
          <a:p>
            <a:pPr algn="l"/>
            <a:r>
              <a:rPr lang="en-US" sz="2400" i="0" dirty="0" smtClean="0">
                <a:solidFill>
                  <a:srgbClr val="BFBFBF"/>
                </a:solidFill>
              </a:rPr>
              <a:t>2</a:t>
            </a:r>
            <a:r>
              <a:rPr lang="en-US" sz="2400" i="0" dirty="0">
                <a:solidFill>
                  <a:srgbClr val="BFBFBF"/>
                </a:solidFill>
              </a:rPr>
              <a:t>) </a:t>
            </a:r>
            <a:r>
              <a:rPr lang="en-US" sz="2400" i="0" dirty="0" smtClean="0">
                <a:solidFill>
                  <a:schemeClr val="bg1">
                    <a:lumMod val="75000"/>
                  </a:schemeClr>
                </a:solidFill>
              </a:rPr>
              <a:t>art </a:t>
            </a:r>
            <a:r>
              <a:rPr lang="en-US" sz="2400" i="0" dirty="0">
                <a:solidFill>
                  <a:schemeClr val="bg1">
                    <a:lumMod val="75000"/>
                  </a:schemeClr>
                </a:solidFill>
              </a:rPr>
              <a:t>is a product not of </a:t>
            </a:r>
            <a:r>
              <a:rPr lang="en-US" sz="2400" i="0" dirty="0" smtClean="0">
                <a:solidFill>
                  <a:schemeClr val="bg1">
                    <a:lumMod val="75000"/>
                  </a:schemeClr>
                </a:solidFill>
              </a:rPr>
              <a:t>natural </a:t>
            </a:r>
            <a:r>
              <a:rPr lang="en-US" sz="2400" i="0" dirty="0">
                <a:solidFill>
                  <a:schemeClr val="bg1">
                    <a:lumMod val="75000"/>
                  </a:schemeClr>
                </a:solidFill>
              </a:rPr>
              <a:t>selection but of sexual </a:t>
            </a:r>
            <a:r>
              <a:rPr lang="en-US" sz="2400" i="0" dirty="0" smtClean="0">
                <a:solidFill>
                  <a:schemeClr val="bg1">
                    <a:lumMod val="75000"/>
                  </a:schemeClr>
                </a:solidFill>
              </a:rPr>
              <a:t>selection </a:t>
            </a:r>
            <a:r>
              <a:rPr lang="en-US" sz="2400" i="0" dirty="0">
                <a:solidFill>
                  <a:schemeClr val="bg1">
                    <a:lumMod val="75000"/>
                  </a:schemeClr>
                </a:solidFill>
              </a:rPr>
              <a:t>(Geoffrey Miller</a:t>
            </a:r>
            <a:r>
              <a:rPr lang="en-US" sz="2400" i="0" dirty="0" smtClean="0">
                <a:solidFill>
                  <a:schemeClr val="bg1">
                    <a:lumMod val="75000"/>
                  </a:schemeClr>
                </a:solidFill>
              </a:rPr>
              <a:t>) </a:t>
            </a:r>
          </a:p>
          <a:p>
            <a:pPr algn="l"/>
            <a:endParaRPr lang="en-US" sz="2400" i="0" dirty="0">
              <a:solidFill>
                <a:schemeClr val="bg1">
                  <a:lumMod val="75000"/>
                </a:schemeClr>
              </a:solidFill>
            </a:endParaRPr>
          </a:p>
          <a:p>
            <a:pPr algn="l"/>
            <a:r>
              <a:rPr lang="en-US" sz="2400" i="0" dirty="0">
                <a:solidFill>
                  <a:schemeClr val="bg1">
                    <a:lumMod val="75000"/>
                  </a:schemeClr>
                </a:solidFill>
              </a:rPr>
              <a:t>3) art is an adaptation, its chief function social cohesion and “making special” (Ellen </a:t>
            </a:r>
            <a:r>
              <a:rPr lang="en-US" sz="2400" i="0" dirty="0" err="1">
                <a:solidFill>
                  <a:schemeClr val="bg1">
                    <a:lumMod val="75000"/>
                  </a:schemeClr>
                </a:solidFill>
              </a:rPr>
              <a:t>Dissanayake</a:t>
            </a:r>
            <a:r>
              <a:rPr lang="en-US" sz="2400" i="0" dirty="0">
                <a:solidFill>
                  <a:schemeClr val="bg1">
                    <a:lumMod val="75000"/>
                  </a:schemeClr>
                </a:solidFill>
              </a:rPr>
              <a:t> &amp; Brian Boyd)</a:t>
            </a:r>
          </a:p>
          <a:p>
            <a:pPr algn="l"/>
            <a:endParaRPr lang="en-US" sz="2400" i="0" dirty="0">
              <a:solidFill>
                <a:schemeClr val="bg1">
                  <a:lumMod val="75000"/>
                </a:schemeClr>
              </a:solidFill>
            </a:endParaRPr>
          </a:p>
          <a:p>
            <a:pPr algn="l"/>
            <a:r>
              <a:rPr lang="en-US" sz="2400" i="0" dirty="0" smtClean="0">
                <a:solidFill>
                  <a:schemeClr val="bg1">
                    <a:lumMod val="75000"/>
                  </a:schemeClr>
                </a:solidFill>
              </a:rPr>
              <a:t>4</a:t>
            </a:r>
            <a:r>
              <a:rPr lang="en-US" sz="2400" i="0" dirty="0">
                <a:solidFill>
                  <a:schemeClr val="bg1">
                    <a:lumMod val="75000"/>
                  </a:schemeClr>
                </a:solidFill>
              </a:rPr>
              <a:t>) </a:t>
            </a:r>
            <a:r>
              <a:rPr lang="en-US" sz="2400" i="0" dirty="0" smtClean="0">
                <a:solidFill>
                  <a:schemeClr val="bg1">
                    <a:lumMod val="75000"/>
                  </a:schemeClr>
                </a:solidFill>
              </a:rPr>
              <a:t>art </a:t>
            </a:r>
            <a:r>
              <a:rPr lang="en-US" sz="2400" i="0" dirty="0">
                <a:solidFill>
                  <a:schemeClr val="bg1">
                    <a:lumMod val="75000"/>
                  </a:schemeClr>
                </a:solidFill>
              </a:rPr>
              <a:t>is an adaptation, its chief function </a:t>
            </a:r>
            <a:r>
              <a:rPr lang="en-US" sz="2400" i="0" dirty="0" smtClean="0">
                <a:solidFill>
                  <a:schemeClr val="bg1">
                    <a:lumMod val="75000"/>
                  </a:schemeClr>
                </a:solidFill>
              </a:rPr>
              <a:t>individual </a:t>
            </a:r>
            <a:r>
              <a:rPr lang="en-US" sz="2400" i="0" dirty="0">
                <a:solidFill>
                  <a:schemeClr val="bg1">
                    <a:lumMod val="75000"/>
                  </a:schemeClr>
                </a:solidFill>
              </a:rPr>
              <a:t>mental organization (John </a:t>
            </a:r>
            <a:r>
              <a:rPr lang="en-US" sz="2400" i="0" dirty="0" err="1">
                <a:solidFill>
                  <a:schemeClr val="bg1">
                    <a:lumMod val="75000"/>
                  </a:schemeClr>
                </a:solidFill>
              </a:rPr>
              <a:t>Tooby</a:t>
            </a:r>
            <a:r>
              <a:rPr lang="en-US" sz="2400" i="0" dirty="0">
                <a:solidFill>
                  <a:schemeClr val="bg1">
                    <a:lumMod val="75000"/>
                  </a:schemeClr>
                </a:solidFill>
              </a:rPr>
              <a:t> and Leda </a:t>
            </a:r>
            <a:r>
              <a:rPr lang="en-US" sz="2400" i="0" dirty="0" err="1">
                <a:solidFill>
                  <a:schemeClr val="bg1">
                    <a:lumMod val="75000"/>
                  </a:schemeClr>
                </a:solidFill>
              </a:rPr>
              <a:t>Cosmides</a:t>
            </a:r>
            <a:r>
              <a:rPr lang="en-US" sz="2400" i="0" dirty="0">
                <a:solidFill>
                  <a:schemeClr val="bg1">
                    <a:lumMod val="75000"/>
                  </a:schemeClr>
                </a:solidFill>
              </a:rPr>
              <a:t>)” </a:t>
            </a:r>
            <a:endParaRPr lang="en-AU" sz="2400" i="0" dirty="0">
              <a:solidFill>
                <a:schemeClr val="bg1">
                  <a:lumMod val="75000"/>
                </a:schemeClr>
              </a:solidFill>
            </a:endParaRPr>
          </a:p>
          <a:p>
            <a:pPr algn="l"/>
            <a:endParaRPr lang="en-US" sz="1400" i="0" dirty="0">
              <a:solidFill>
                <a:schemeClr val="bg1">
                  <a:lumMod val="75000"/>
                </a:schemeClr>
              </a:solidFill>
            </a:endParaRPr>
          </a:p>
          <a:p>
            <a:pPr algn="l"/>
            <a:endParaRPr lang="en-US" sz="1800" i="0" dirty="0" smtClean="0">
              <a:solidFill>
                <a:schemeClr val="bg1">
                  <a:lumMod val="75000"/>
                </a:schemeClr>
              </a:solidFill>
            </a:endParaRPr>
          </a:p>
          <a:p>
            <a:pPr algn="l"/>
            <a:r>
              <a:rPr lang="en-US" sz="1800" i="0" dirty="0"/>
              <a:t>	</a:t>
            </a:r>
            <a:r>
              <a:rPr lang="en-US" sz="1800" i="0" dirty="0" smtClean="0"/>
              <a:t>						(</a:t>
            </a:r>
            <a:r>
              <a:rPr lang="en-US" sz="1800" i="0" dirty="0"/>
              <a:t>Boyd, 2005, p. 150)</a:t>
            </a:r>
            <a:endParaRPr lang="en-AU" sz="1800" i="0" dirty="0"/>
          </a:p>
          <a:p>
            <a:endParaRPr lang="en-US" dirty="0"/>
          </a:p>
        </p:txBody>
      </p:sp>
    </p:spTree>
    <p:extLst>
      <p:ext uri="{BB962C8B-B14F-4D97-AF65-F5344CB8AC3E}">
        <p14:creationId xmlns:p14="http://schemas.microsoft.com/office/powerpoint/2010/main" val="16181179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820472" cy="6494085"/>
          </a:xfrm>
          <a:prstGeom prst="rect">
            <a:avLst/>
          </a:prstGeom>
          <a:noFill/>
        </p:spPr>
        <p:txBody>
          <a:bodyPr wrap="square" rtlCol="0">
            <a:spAutoFit/>
          </a:bodyPr>
          <a:lstStyle/>
          <a:p>
            <a:pPr algn="l"/>
            <a:r>
              <a:rPr lang="en-US" sz="2400" b="1" i="0" dirty="0" smtClean="0">
                <a:solidFill>
                  <a:srgbClr val="FFF1CF"/>
                </a:solidFill>
              </a:rPr>
              <a:t>What </a:t>
            </a:r>
            <a:r>
              <a:rPr lang="en-US" sz="2400" b="1" i="0" dirty="0">
                <a:solidFill>
                  <a:srgbClr val="FFF1CF"/>
                </a:solidFill>
              </a:rPr>
              <a:t>are the origins of </a:t>
            </a:r>
            <a:r>
              <a:rPr lang="en-US" sz="2400" b="1" i="0" dirty="0" smtClean="0">
                <a:solidFill>
                  <a:srgbClr val="FFF1CF"/>
                </a:solidFill>
              </a:rPr>
              <a:t>art</a:t>
            </a:r>
            <a:r>
              <a:rPr lang="en-US" sz="2400" i="0" dirty="0" smtClean="0">
                <a:solidFill>
                  <a:srgbClr val="FFF1CF"/>
                </a:solidFill>
              </a:rPr>
              <a:t>? </a:t>
            </a:r>
          </a:p>
          <a:p>
            <a:pPr algn="l"/>
            <a:endParaRPr lang="en-US" sz="2400" i="0" dirty="0">
              <a:solidFill>
                <a:srgbClr val="FFF1CF"/>
              </a:solidFill>
            </a:endParaRPr>
          </a:p>
          <a:p>
            <a:pPr algn="l"/>
            <a:r>
              <a:rPr lang="en-US" sz="2400" i="0" dirty="0" smtClean="0">
                <a:solidFill>
                  <a:srgbClr val="FFF1CF"/>
                </a:solidFill>
              </a:rPr>
              <a:t> </a:t>
            </a:r>
            <a:r>
              <a:rPr lang="en-US" sz="2400" i="0" dirty="0">
                <a:solidFill>
                  <a:srgbClr val="FFF1CF"/>
                </a:solidFill>
              </a:rPr>
              <a:t>T</a:t>
            </a:r>
            <a:r>
              <a:rPr lang="en-US" sz="2400" i="0" dirty="0" smtClean="0">
                <a:solidFill>
                  <a:srgbClr val="FFF1CF"/>
                </a:solidFill>
              </a:rPr>
              <a:t>he </a:t>
            </a:r>
            <a:r>
              <a:rPr lang="en-US" sz="2400" i="0" dirty="0">
                <a:solidFill>
                  <a:srgbClr val="FFF1CF"/>
                </a:solidFill>
              </a:rPr>
              <a:t>four main arguments </a:t>
            </a:r>
            <a:r>
              <a:rPr lang="en-US" sz="2400" i="0" dirty="0" smtClean="0">
                <a:solidFill>
                  <a:srgbClr val="FFF1CF"/>
                </a:solidFill>
              </a:rPr>
              <a:t>are:</a:t>
            </a:r>
          </a:p>
          <a:p>
            <a:pPr algn="l"/>
            <a:endParaRPr lang="en-US" sz="2400" i="0" dirty="0" smtClean="0">
              <a:solidFill>
                <a:srgbClr val="FFF1CF"/>
              </a:solidFill>
            </a:endParaRPr>
          </a:p>
          <a:p>
            <a:pPr marL="457200" indent="-457200" algn="l">
              <a:buAutoNum type="arabicParenR"/>
            </a:pPr>
            <a:r>
              <a:rPr lang="en-US" sz="2400" i="0" dirty="0" smtClean="0">
                <a:solidFill>
                  <a:srgbClr val="BFBFBF"/>
                </a:solidFill>
              </a:rPr>
              <a:t>art </a:t>
            </a:r>
            <a:r>
              <a:rPr lang="en-US" sz="2400" i="0" dirty="0">
                <a:solidFill>
                  <a:srgbClr val="BFBFBF"/>
                </a:solidFill>
              </a:rPr>
              <a:t>is not an adaptation but a byproduct of the evolution </a:t>
            </a:r>
            <a:r>
              <a:rPr lang="en-US" sz="2400" i="0" dirty="0" smtClean="0">
                <a:solidFill>
                  <a:srgbClr val="BFBFBF"/>
                </a:solidFill>
              </a:rPr>
              <a:t>of human brains </a:t>
            </a:r>
            <a:r>
              <a:rPr lang="en-US" sz="2400" i="0" dirty="0">
                <a:solidFill>
                  <a:srgbClr val="BFBFBF"/>
                </a:solidFill>
              </a:rPr>
              <a:t>by natural selection (Steven Pinker</a:t>
            </a:r>
            <a:r>
              <a:rPr lang="en-US" sz="2400" i="0" dirty="0" smtClean="0">
                <a:solidFill>
                  <a:srgbClr val="BFBFBF"/>
                </a:solidFill>
              </a:rPr>
              <a:t>)</a:t>
            </a:r>
          </a:p>
          <a:p>
            <a:pPr algn="l"/>
            <a:r>
              <a:rPr lang="en-US" sz="2400" i="0" dirty="0" smtClean="0">
                <a:solidFill>
                  <a:srgbClr val="BFBFBF"/>
                </a:solidFill>
              </a:rPr>
              <a:t> </a:t>
            </a:r>
            <a:endParaRPr lang="en-US" sz="2400" b="1" i="0" dirty="0" smtClean="0">
              <a:solidFill>
                <a:srgbClr val="BFBFBF"/>
              </a:solidFill>
            </a:endParaRPr>
          </a:p>
          <a:p>
            <a:pPr algn="l"/>
            <a:r>
              <a:rPr lang="en-US" sz="2400" b="1" i="0" dirty="0" smtClean="0">
                <a:solidFill>
                  <a:srgbClr val="000000"/>
                </a:solidFill>
              </a:rPr>
              <a:t>(</a:t>
            </a:r>
            <a:r>
              <a:rPr lang="en-US" sz="2400" b="1" i="0" dirty="0">
                <a:solidFill>
                  <a:srgbClr val="000000"/>
                </a:solidFill>
              </a:rPr>
              <a:t>2) </a:t>
            </a:r>
            <a:r>
              <a:rPr lang="en-US" sz="2400" b="1" i="0" dirty="0" smtClean="0">
                <a:solidFill>
                  <a:srgbClr val="FFF1CF"/>
                </a:solidFill>
              </a:rPr>
              <a:t>art </a:t>
            </a:r>
            <a:r>
              <a:rPr lang="en-US" sz="2400" b="1" i="0" dirty="0">
                <a:solidFill>
                  <a:srgbClr val="FFF1CF"/>
                </a:solidFill>
              </a:rPr>
              <a:t>is a product not of </a:t>
            </a:r>
            <a:r>
              <a:rPr lang="en-US" sz="2400" b="1" i="0" dirty="0" smtClean="0">
                <a:solidFill>
                  <a:srgbClr val="FFF1CF"/>
                </a:solidFill>
              </a:rPr>
              <a:t>natural </a:t>
            </a:r>
            <a:r>
              <a:rPr lang="en-US" sz="2400" b="1" i="0" dirty="0">
                <a:solidFill>
                  <a:srgbClr val="FFF1CF"/>
                </a:solidFill>
              </a:rPr>
              <a:t>selection but of sexual </a:t>
            </a:r>
            <a:endParaRPr lang="en-US" sz="2400" b="1" i="0" dirty="0" smtClean="0">
              <a:solidFill>
                <a:srgbClr val="FFF1CF"/>
              </a:solidFill>
            </a:endParaRPr>
          </a:p>
          <a:p>
            <a:pPr algn="l"/>
            <a:r>
              <a:rPr lang="en-US" sz="2400" b="1" i="0" dirty="0">
                <a:solidFill>
                  <a:srgbClr val="FFF1CF"/>
                </a:solidFill>
              </a:rPr>
              <a:t> </a:t>
            </a:r>
            <a:r>
              <a:rPr lang="en-US" sz="2400" b="1" i="0" dirty="0" smtClean="0">
                <a:solidFill>
                  <a:srgbClr val="FFF1CF"/>
                </a:solidFill>
              </a:rPr>
              <a:t>    selection </a:t>
            </a:r>
            <a:r>
              <a:rPr lang="en-US" sz="2400" b="1" i="0" dirty="0">
                <a:solidFill>
                  <a:srgbClr val="FFF1CF"/>
                </a:solidFill>
              </a:rPr>
              <a:t>(Geoffrey Miller</a:t>
            </a:r>
            <a:r>
              <a:rPr lang="en-US" sz="2400" b="1" i="0" dirty="0" smtClean="0">
                <a:solidFill>
                  <a:srgbClr val="FFF1CF"/>
                </a:solidFill>
              </a:rPr>
              <a:t>)</a:t>
            </a:r>
          </a:p>
          <a:p>
            <a:pPr algn="l"/>
            <a:endParaRPr lang="en-US" sz="2400" i="0" dirty="0">
              <a:solidFill>
                <a:schemeClr val="bg1">
                  <a:lumMod val="75000"/>
                </a:schemeClr>
              </a:solidFill>
            </a:endParaRPr>
          </a:p>
          <a:p>
            <a:pPr algn="l"/>
            <a:r>
              <a:rPr lang="en-US" sz="2400" i="0" dirty="0">
                <a:solidFill>
                  <a:schemeClr val="bg1">
                    <a:lumMod val="75000"/>
                  </a:schemeClr>
                </a:solidFill>
              </a:rPr>
              <a:t>3) art is an adaptation, its chief function social cohesion and </a:t>
            </a:r>
            <a:endParaRPr lang="en-US" sz="2400" i="0" dirty="0" smtClean="0">
              <a:solidFill>
                <a:schemeClr val="bg1">
                  <a:lumMod val="75000"/>
                </a:schemeClr>
              </a:solidFill>
            </a:endParaRPr>
          </a:p>
          <a:p>
            <a:pPr algn="l"/>
            <a:r>
              <a:rPr lang="en-US" sz="2400" i="0" dirty="0">
                <a:solidFill>
                  <a:schemeClr val="bg1">
                    <a:lumMod val="75000"/>
                  </a:schemeClr>
                </a:solidFill>
              </a:rPr>
              <a:t> </a:t>
            </a:r>
            <a:r>
              <a:rPr lang="en-US" sz="2400" i="0" dirty="0" smtClean="0">
                <a:solidFill>
                  <a:schemeClr val="bg1">
                    <a:lumMod val="75000"/>
                  </a:schemeClr>
                </a:solidFill>
              </a:rPr>
              <a:t>    “</a:t>
            </a:r>
            <a:r>
              <a:rPr lang="en-US" sz="2400" i="0" dirty="0">
                <a:solidFill>
                  <a:schemeClr val="bg1">
                    <a:lumMod val="75000"/>
                  </a:schemeClr>
                </a:solidFill>
              </a:rPr>
              <a:t>making special” (Ellen </a:t>
            </a:r>
            <a:r>
              <a:rPr lang="en-US" sz="2400" i="0" dirty="0" err="1">
                <a:solidFill>
                  <a:schemeClr val="bg1">
                    <a:lumMod val="75000"/>
                  </a:schemeClr>
                </a:solidFill>
              </a:rPr>
              <a:t>Dissanayake</a:t>
            </a:r>
            <a:r>
              <a:rPr lang="en-US" sz="2400" i="0" dirty="0">
                <a:solidFill>
                  <a:schemeClr val="bg1">
                    <a:lumMod val="75000"/>
                  </a:schemeClr>
                </a:solidFill>
              </a:rPr>
              <a:t> &amp; Brian Boyd)</a:t>
            </a:r>
          </a:p>
          <a:p>
            <a:pPr algn="l"/>
            <a:endParaRPr lang="en-US" sz="2400" i="0" dirty="0">
              <a:solidFill>
                <a:schemeClr val="bg1">
                  <a:lumMod val="75000"/>
                </a:schemeClr>
              </a:solidFill>
            </a:endParaRPr>
          </a:p>
          <a:p>
            <a:pPr algn="l"/>
            <a:r>
              <a:rPr lang="en-US" sz="2400" i="0" dirty="0">
                <a:solidFill>
                  <a:schemeClr val="bg1">
                    <a:lumMod val="75000"/>
                  </a:schemeClr>
                </a:solidFill>
              </a:rPr>
              <a:t>4) art is an adaptation, its chief function individual mental </a:t>
            </a:r>
            <a:endParaRPr lang="en-US" sz="2400" i="0" dirty="0" smtClean="0">
              <a:solidFill>
                <a:schemeClr val="bg1">
                  <a:lumMod val="75000"/>
                </a:schemeClr>
              </a:solidFill>
            </a:endParaRPr>
          </a:p>
          <a:p>
            <a:pPr algn="l"/>
            <a:r>
              <a:rPr lang="en-US" sz="2400" i="0" dirty="0" smtClean="0">
                <a:solidFill>
                  <a:schemeClr val="bg1">
                    <a:lumMod val="75000"/>
                  </a:schemeClr>
                </a:solidFill>
              </a:rPr>
              <a:t>    organization </a:t>
            </a:r>
            <a:r>
              <a:rPr lang="en-US" sz="2400" i="0" dirty="0">
                <a:solidFill>
                  <a:schemeClr val="bg1">
                    <a:lumMod val="75000"/>
                  </a:schemeClr>
                </a:solidFill>
              </a:rPr>
              <a:t>(John </a:t>
            </a:r>
            <a:r>
              <a:rPr lang="en-US" sz="2400" i="0" dirty="0" err="1">
                <a:solidFill>
                  <a:schemeClr val="bg1">
                    <a:lumMod val="75000"/>
                  </a:schemeClr>
                </a:solidFill>
              </a:rPr>
              <a:t>Tooby</a:t>
            </a:r>
            <a:r>
              <a:rPr lang="en-US" sz="2400" i="0" dirty="0">
                <a:solidFill>
                  <a:schemeClr val="bg1">
                    <a:lumMod val="75000"/>
                  </a:schemeClr>
                </a:solidFill>
              </a:rPr>
              <a:t> and Leda </a:t>
            </a:r>
            <a:r>
              <a:rPr lang="en-US" sz="2400" i="0" dirty="0" err="1">
                <a:solidFill>
                  <a:schemeClr val="bg1">
                    <a:lumMod val="75000"/>
                  </a:schemeClr>
                </a:solidFill>
              </a:rPr>
              <a:t>Cosmides</a:t>
            </a:r>
            <a:r>
              <a:rPr lang="en-US" sz="2400" i="0" dirty="0" smtClean="0">
                <a:solidFill>
                  <a:schemeClr val="bg1">
                    <a:lumMod val="75000"/>
                  </a:schemeClr>
                </a:solidFill>
              </a:rPr>
              <a:t>)</a:t>
            </a:r>
            <a:r>
              <a:rPr lang="en-US" sz="2400" i="0" dirty="0" smtClean="0">
                <a:solidFill>
                  <a:srgbClr val="BFBFBF"/>
                </a:solidFill>
              </a:rPr>
              <a:t> </a:t>
            </a:r>
            <a:endParaRPr lang="en-AU" sz="2400" i="0" dirty="0">
              <a:solidFill>
                <a:srgbClr val="BFBFBF"/>
              </a:solidFill>
            </a:endParaRPr>
          </a:p>
          <a:p>
            <a:pPr algn="l"/>
            <a:endParaRPr lang="en-US" sz="1800" i="0" dirty="0" smtClean="0">
              <a:solidFill>
                <a:srgbClr val="BFBFBF"/>
              </a:solidFill>
            </a:endParaRPr>
          </a:p>
          <a:p>
            <a:pPr algn="l"/>
            <a:r>
              <a:rPr lang="en-US" sz="1800" i="0" dirty="0"/>
              <a:t>	</a:t>
            </a:r>
            <a:r>
              <a:rPr lang="en-US" sz="1800" i="0" dirty="0" smtClean="0"/>
              <a:t>						(</a:t>
            </a:r>
            <a:r>
              <a:rPr lang="en-US" sz="1800" i="0" dirty="0"/>
              <a:t>Boyd, 2005, p. 150)</a:t>
            </a:r>
            <a:endParaRPr lang="en-AU" sz="1800" i="0" dirty="0"/>
          </a:p>
          <a:p>
            <a:endParaRPr lang="en-US" dirty="0"/>
          </a:p>
        </p:txBody>
      </p:sp>
    </p:spTree>
    <p:extLst>
      <p:ext uri="{BB962C8B-B14F-4D97-AF65-F5344CB8AC3E}">
        <p14:creationId xmlns:p14="http://schemas.microsoft.com/office/powerpoint/2010/main" val="42785332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Helvetica"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Helvetica" pitchFamily="-10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14822</TotalTime>
  <Words>6322</Words>
  <Application>Microsoft Macintosh PowerPoint</Application>
  <PresentationFormat>On-screen Show (4:3)</PresentationFormat>
  <Paragraphs>674</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Blank Presentation</vt:lpstr>
      <vt:lpstr>    ART +  DESIGN Symposium, Dunedin 2015  16–17 October  TITLE:  Art and Design: An Evolutionary and Cognitive Approach   Lesley Kaiser   AUT University  Key words: Art, Design, Evolutionary theories of art, Neuroscience, Evocritism, Cognitive play, Culture.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AK 05 The End</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MA</dc:title>
  <dc:creator>   </dc:creator>
  <cp:keywords/>
  <cp:lastModifiedBy>Lesley Kaiser</cp:lastModifiedBy>
  <cp:revision>700</cp:revision>
  <cp:lastPrinted>2015-10-20T21:02:42Z</cp:lastPrinted>
  <dcterms:created xsi:type="dcterms:W3CDTF">2011-03-07T18:09:02Z</dcterms:created>
  <dcterms:modified xsi:type="dcterms:W3CDTF">2015-10-20T21:05:43Z</dcterms:modified>
</cp:coreProperties>
</file>