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35"/>
  </p:notesMasterIdLst>
  <p:handoutMasterIdLst>
    <p:handoutMasterId r:id="rId36"/>
  </p:handoutMasterIdLst>
  <p:sldIdLst>
    <p:sldId id="256" r:id="rId2"/>
    <p:sldId id="322" r:id="rId3"/>
    <p:sldId id="337" r:id="rId4"/>
    <p:sldId id="338" r:id="rId5"/>
    <p:sldId id="326" r:id="rId6"/>
    <p:sldId id="327" r:id="rId7"/>
    <p:sldId id="336" r:id="rId8"/>
    <p:sldId id="292" r:id="rId9"/>
    <p:sldId id="339" r:id="rId10"/>
    <p:sldId id="317" r:id="rId11"/>
    <p:sldId id="270" r:id="rId12"/>
    <p:sldId id="308" r:id="rId13"/>
    <p:sldId id="325" r:id="rId14"/>
    <p:sldId id="333" r:id="rId15"/>
    <p:sldId id="330" r:id="rId16"/>
    <p:sldId id="334" r:id="rId17"/>
    <p:sldId id="315" r:id="rId18"/>
    <p:sldId id="335" r:id="rId19"/>
    <p:sldId id="316" r:id="rId20"/>
    <p:sldId id="328" r:id="rId21"/>
    <p:sldId id="329" r:id="rId22"/>
    <p:sldId id="340" r:id="rId23"/>
    <p:sldId id="341" r:id="rId24"/>
    <p:sldId id="342" r:id="rId25"/>
    <p:sldId id="343" r:id="rId26"/>
    <p:sldId id="344" r:id="rId27"/>
    <p:sldId id="345" r:id="rId28"/>
    <p:sldId id="346" r:id="rId29"/>
    <p:sldId id="347" r:id="rId30"/>
    <p:sldId id="348" r:id="rId31"/>
    <p:sldId id="349" r:id="rId32"/>
    <p:sldId id="350" r:id="rId33"/>
    <p:sldId id="288" r:id="rId34"/>
  </p:sldIdLst>
  <p:sldSz cx="9144000" cy="6858000" type="screen4x3"/>
  <p:notesSz cx="9926638" cy="6669088"/>
  <p:defaultTextStyle>
    <a:defPPr>
      <a:defRPr lang="en-N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33" autoAdjust="0"/>
    <p:restoredTop sz="94537" autoAdjust="0"/>
  </p:normalViewPr>
  <p:slideViewPr>
    <p:cSldViewPr>
      <p:cViewPr varScale="1">
        <p:scale>
          <a:sx n="95" d="100"/>
          <a:sy n="95" d="100"/>
        </p:scale>
        <p:origin x="53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1" y="1"/>
            <a:ext cx="4300519" cy="333828"/>
          </a:xfrm>
          <a:prstGeom prst="rect">
            <a:avLst/>
          </a:prstGeom>
          <a:noFill/>
          <a:ln w="9525">
            <a:noFill/>
            <a:miter lim="800000"/>
            <a:headEnd/>
            <a:tailEnd/>
          </a:ln>
          <a:effectLst/>
        </p:spPr>
        <p:txBody>
          <a:bodyPr vert="horz" wrap="square" lIns="91431" tIns="45715" rIns="91431" bIns="45715" numCol="1" anchor="t" anchorCtr="0" compatLnSpc="1">
            <a:prstTxWarp prst="textNoShape">
              <a:avLst/>
            </a:prstTxWarp>
          </a:bodyPr>
          <a:lstStyle>
            <a:lvl1pPr>
              <a:defRPr sz="1200"/>
            </a:lvl1pPr>
          </a:lstStyle>
          <a:p>
            <a:endParaRPr lang="en-NZ"/>
          </a:p>
        </p:txBody>
      </p:sp>
      <p:sp>
        <p:nvSpPr>
          <p:cNvPr id="63491" name="Rectangle 3"/>
          <p:cNvSpPr>
            <a:spLocks noGrp="1" noChangeArrowheads="1"/>
          </p:cNvSpPr>
          <p:nvPr>
            <p:ph type="dt" sz="quarter" idx="1"/>
          </p:nvPr>
        </p:nvSpPr>
        <p:spPr bwMode="auto">
          <a:xfrm>
            <a:off x="5623757" y="1"/>
            <a:ext cx="4300519" cy="333828"/>
          </a:xfrm>
          <a:prstGeom prst="rect">
            <a:avLst/>
          </a:prstGeom>
          <a:noFill/>
          <a:ln w="9525">
            <a:noFill/>
            <a:miter lim="800000"/>
            <a:headEnd/>
            <a:tailEnd/>
          </a:ln>
          <a:effectLst/>
        </p:spPr>
        <p:txBody>
          <a:bodyPr vert="horz" wrap="square" lIns="91431" tIns="45715" rIns="91431" bIns="45715" numCol="1" anchor="t" anchorCtr="0" compatLnSpc="1">
            <a:prstTxWarp prst="textNoShape">
              <a:avLst/>
            </a:prstTxWarp>
          </a:bodyPr>
          <a:lstStyle>
            <a:lvl1pPr algn="r">
              <a:defRPr sz="1200"/>
            </a:lvl1pPr>
          </a:lstStyle>
          <a:p>
            <a:endParaRPr lang="en-NZ"/>
          </a:p>
        </p:txBody>
      </p:sp>
      <p:sp>
        <p:nvSpPr>
          <p:cNvPr id="63492" name="Rectangle 4"/>
          <p:cNvSpPr>
            <a:spLocks noGrp="1" noChangeArrowheads="1"/>
          </p:cNvSpPr>
          <p:nvPr>
            <p:ph type="ftr" sz="quarter" idx="2"/>
          </p:nvPr>
        </p:nvSpPr>
        <p:spPr bwMode="auto">
          <a:xfrm>
            <a:off x="1" y="6334195"/>
            <a:ext cx="4300519" cy="333827"/>
          </a:xfrm>
          <a:prstGeom prst="rect">
            <a:avLst/>
          </a:prstGeom>
          <a:noFill/>
          <a:ln w="9525">
            <a:noFill/>
            <a:miter lim="800000"/>
            <a:headEnd/>
            <a:tailEnd/>
          </a:ln>
          <a:effectLst/>
        </p:spPr>
        <p:txBody>
          <a:bodyPr vert="horz" wrap="square" lIns="91431" tIns="45715" rIns="91431" bIns="45715" numCol="1" anchor="b" anchorCtr="0" compatLnSpc="1">
            <a:prstTxWarp prst="textNoShape">
              <a:avLst/>
            </a:prstTxWarp>
          </a:bodyPr>
          <a:lstStyle>
            <a:lvl1pPr>
              <a:defRPr sz="1200"/>
            </a:lvl1pPr>
          </a:lstStyle>
          <a:p>
            <a:endParaRPr lang="en-NZ"/>
          </a:p>
        </p:txBody>
      </p:sp>
      <p:sp>
        <p:nvSpPr>
          <p:cNvPr id="63493" name="Rectangle 5"/>
          <p:cNvSpPr>
            <a:spLocks noGrp="1" noChangeArrowheads="1"/>
          </p:cNvSpPr>
          <p:nvPr>
            <p:ph type="sldNum" sz="quarter" idx="3"/>
          </p:nvPr>
        </p:nvSpPr>
        <p:spPr bwMode="auto">
          <a:xfrm>
            <a:off x="5623757" y="6334195"/>
            <a:ext cx="4300519" cy="333827"/>
          </a:xfrm>
          <a:prstGeom prst="rect">
            <a:avLst/>
          </a:prstGeom>
          <a:noFill/>
          <a:ln w="9525">
            <a:noFill/>
            <a:miter lim="800000"/>
            <a:headEnd/>
            <a:tailEnd/>
          </a:ln>
          <a:effectLst/>
        </p:spPr>
        <p:txBody>
          <a:bodyPr vert="horz" wrap="square" lIns="91431" tIns="45715" rIns="91431" bIns="45715" numCol="1" anchor="b" anchorCtr="0" compatLnSpc="1">
            <a:prstTxWarp prst="textNoShape">
              <a:avLst/>
            </a:prstTxWarp>
          </a:bodyPr>
          <a:lstStyle>
            <a:lvl1pPr algn="r">
              <a:defRPr sz="1200"/>
            </a:lvl1pPr>
          </a:lstStyle>
          <a:p>
            <a:fld id="{FFE0D4B7-00FE-4674-B32E-77BC4DB8D343}" type="slidenum">
              <a:rPr lang="en-NZ"/>
              <a:pPr/>
              <a:t>‹#›</a:t>
            </a:fld>
            <a:endParaRPr lang="en-NZ"/>
          </a:p>
        </p:txBody>
      </p:sp>
    </p:spTree>
    <p:extLst>
      <p:ext uri="{BB962C8B-B14F-4D97-AF65-F5344CB8AC3E}">
        <p14:creationId xmlns:p14="http://schemas.microsoft.com/office/powerpoint/2010/main" val="4089260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53" cy="333454"/>
          </a:xfrm>
          <a:prstGeom prst="rect">
            <a:avLst/>
          </a:prstGeom>
        </p:spPr>
        <p:txBody>
          <a:bodyPr vert="horz" lIns="91586" tIns="45793" rIns="91586" bIns="45793" rtlCol="0"/>
          <a:lstStyle>
            <a:lvl1pPr algn="l">
              <a:defRPr sz="1200"/>
            </a:lvl1pPr>
          </a:lstStyle>
          <a:p>
            <a:endParaRPr lang="en-NZ"/>
          </a:p>
        </p:txBody>
      </p:sp>
      <p:sp>
        <p:nvSpPr>
          <p:cNvPr id="3" name="Date Placeholder 2"/>
          <p:cNvSpPr>
            <a:spLocks noGrp="1"/>
          </p:cNvSpPr>
          <p:nvPr>
            <p:ph type="dt" idx="1"/>
          </p:nvPr>
        </p:nvSpPr>
        <p:spPr>
          <a:xfrm>
            <a:off x="5622020" y="0"/>
            <a:ext cx="4302251" cy="333454"/>
          </a:xfrm>
          <a:prstGeom prst="rect">
            <a:avLst/>
          </a:prstGeom>
        </p:spPr>
        <p:txBody>
          <a:bodyPr vert="horz" lIns="91586" tIns="45793" rIns="91586" bIns="45793" rtlCol="0"/>
          <a:lstStyle>
            <a:lvl1pPr algn="r">
              <a:defRPr sz="1200"/>
            </a:lvl1pPr>
          </a:lstStyle>
          <a:p>
            <a:fld id="{93D94146-FE43-4359-BB2B-9CB3EB744C20}" type="datetimeFigureOut">
              <a:rPr lang="en-US" smtClean="0"/>
              <a:pPr/>
              <a:t>1/5/2015</a:t>
            </a:fld>
            <a:endParaRPr lang="en-NZ"/>
          </a:p>
        </p:txBody>
      </p:sp>
      <p:sp>
        <p:nvSpPr>
          <p:cNvPr id="4" name="Slide Image Placeholder 3"/>
          <p:cNvSpPr>
            <a:spLocks noGrp="1" noRot="1" noChangeAspect="1"/>
          </p:cNvSpPr>
          <p:nvPr>
            <p:ph type="sldImg" idx="2"/>
          </p:nvPr>
        </p:nvSpPr>
        <p:spPr>
          <a:xfrm>
            <a:off x="3297238" y="500063"/>
            <a:ext cx="3335337" cy="2501900"/>
          </a:xfrm>
          <a:prstGeom prst="rect">
            <a:avLst/>
          </a:prstGeom>
          <a:noFill/>
          <a:ln w="12700">
            <a:solidFill>
              <a:prstClr val="black"/>
            </a:solidFill>
          </a:ln>
        </p:spPr>
        <p:txBody>
          <a:bodyPr vert="horz" lIns="91586" tIns="45793" rIns="91586" bIns="45793" rtlCol="0" anchor="ctr"/>
          <a:lstStyle/>
          <a:p>
            <a:endParaRPr lang="en-NZ"/>
          </a:p>
        </p:txBody>
      </p:sp>
      <p:sp>
        <p:nvSpPr>
          <p:cNvPr id="5" name="Notes Placeholder 4"/>
          <p:cNvSpPr>
            <a:spLocks noGrp="1"/>
          </p:cNvSpPr>
          <p:nvPr>
            <p:ph type="body" sz="quarter" idx="3"/>
          </p:nvPr>
        </p:nvSpPr>
        <p:spPr>
          <a:xfrm>
            <a:off x="993375" y="3167817"/>
            <a:ext cx="7939891" cy="3001090"/>
          </a:xfrm>
          <a:prstGeom prst="rect">
            <a:avLst/>
          </a:prstGeom>
        </p:spPr>
        <p:txBody>
          <a:bodyPr vert="horz" lIns="91586" tIns="45793" rIns="91586" bIns="4579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2" y="6334566"/>
            <a:ext cx="4302253" cy="333454"/>
          </a:xfrm>
          <a:prstGeom prst="rect">
            <a:avLst/>
          </a:prstGeom>
        </p:spPr>
        <p:txBody>
          <a:bodyPr vert="horz" lIns="91586" tIns="45793" rIns="91586" bIns="45793" rtlCol="0" anchor="b"/>
          <a:lstStyle>
            <a:lvl1pPr algn="l">
              <a:defRPr sz="1200"/>
            </a:lvl1pPr>
          </a:lstStyle>
          <a:p>
            <a:endParaRPr lang="en-NZ"/>
          </a:p>
        </p:txBody>
      </p:sp>
      <p:sp>
        <p:nvSpPr>
          <p:cNvPr id="7" name="Slide Number Placeholder 6"/>
          <p:cNvSpPr>
            <a:spLocks noGrp="1"/>
          </p:cNvSpPr>
          <p:nvPr>
            <p:ph type="sldNum" sz="quarter" idx="5"/>
          </p:nvPr>
        </p:nvSpPr>
        <p:spPr>
          <a:xfrm>
            <a:off x="5622020" y="6334566"/>
            <a:ext cx="4302251" cy="333454"/>
          </a:xfrm>
          <a:prstGeom prst="rect">
            <a:avLst/>
          </a:prstGeom>
        </p:spPr>
        <p:txBody>
          <a:bodyPr vert="horz" lIns="91586" tIns="45793" rIns="91586" bIns="45793" rtlCol="0" anchor="b"/>
          <a:lstStyle>
            <a:lvl1pPr algn="r">
              <a:defRPr sz="1200"/>
            </a:lvl1pPr>
          </a:lstStyle>
          <a:p>
            <a:fld id="{C2456299-FE91-4096-AAF7-6E3CD6783FDC}" type="slidenum">
              <a:rPr lang="en-NZ" smtClean="0"/>
              <a:pPr/>
              <a:t>‹#›</a:t>
            </a:fld>
            <a:endParaRPr lang="en-NZ"/>
          </a:p>
        </p:txBody>
      </p:sp>
    </p:spTree>
    <p:extLst>
      <p:ext uri="{BB962C8B-B14F-4D97-AF65-F5344CB8AC3E}">
        <p14:creationId xmlns:p14="http://schemas.microsoft.com/office/powerpoint/2010/main" val="3813429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a:t>
            </a:fld>
            <a:endParaRPr lang="en-NZ"/>
          </a:p>
        </p:txBody>
      </p:sp>
    </p:spTree>
    <p:extLst>
      <p:ext uri="{BB962C8B-B14F-4D97-AF65-F5344CB8AC3E}">
        <p14:creationId xmlns:p14="http://schemas.microsoft.com/office/powerpoint/2010/main" val="2713392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8</a:t>
            </a:fld>
            <a:endParaRPr lang="en-NZ"/>
          </a:p>
        </p:txBody>
      </p:sp>
    </p:spTree>
    <p:extLst>
      <p:ext uri="{BB962C8B-B14F-4D97-AF65-F5344CB8AC3E}">
        <p14:creationId xmlns:p14="http://schemas.microsoft.com/office/powerpoint/2010/main" val="315268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11</a:t>
            </a:fld>
            <a:endParaRPr lang="en-NZ"/>
          </a:p>
        </p:txBody>
      </p:sp>
    </p:spTree>
    <p:extLst>
      <p:ext uri="{BB962C8B-B14F-4D97-AF65-F5344CB8AC3E}">
        <p14:creationId xmlns:p14="http://schemas.microsoft.com/office/powerpoint/2010/main" val="1934716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12</a:t>
            </a:fld>
            <a:endParaRPr lang="en-NZ"/>
          </a:p>
        </p:txBody>
      </p:sp>
    </p:spTree>
    <p:extLst>
      <p:ext uri="{BB962C8B-B14F-4D97-AF65-F5344CB8AC3E}">
        <p14:creationId xmlns:p14="http://schemas.microsoft.com/office/powerpoint/2010/main" val="2961098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17</a:t>
            </a:fld>
            <a:endParaRPr lang="en-NZ"/>
          </a:p>
        </p:txBody>
      </p:sp>
    </p:spTree>
    <p:extLst>
      <p:ext uri="{BB962C8B-B14F-4D97-AF65-F5344CB8AC3E}">
        <p14:creationId xmlns:p14="http://schemas.microsoft.com/office/powerpoint/2010/main" val="2765596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19</a:t>
            </a:fld>
            <a:endParaRPr lang="en-NZ"/>
          </a:p>
        </p:txBody>
      </p:sp>
    </p:spTree>
    <p:extLst>
      <p:ext uri="{BB962C8B-B14F-4D97-AF65-F5344CB8AC3E}">
        <p14:creationId xmlns:p14="http://schemas.microsoft.com/office/powerpoint/2010/main" val="4113809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33</a:t>
            </a:fld>
            <a:endParaRPr lang="en-NZ"/>
          </a:p>
        </p:txBody>
      </p:sp>
    </p:spTree>
    <p:extLst>
      <p:ext uri="{BB962C8B-B14F-4D97-AF65-F5344CB8AC3E}">
        <p14:creationId xmlns:p14="http://schemas.microsoft.com/office/powerpoint/2010/main" val="1407055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3730" name="Group 2"/>
          <p:cNvGrpSpPr>
            <a:grpSpLocks/>
          </p:cNvGrpSpPr>
          <p:nvPr/>
        </p:nvGrpSpPr>
        <p:grpSpPr bwMode="auto">
          <a:xfrm>
            <a:off x="0" y="0"/>
            <a:ext cx="5867400" cy="6858000"/>
            <a:chOff x="0" y="0"/>
            <a:chExt cx="3696" cy="4320"/>
          </a:xfrm>
        </p:grpSpPr>
        <p:sp>
          <p:nvSpPr>
            <p:cNvPr id="7373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AU" sz="2400">
                <a:latin typeface="Times New Roman" pitchFamily="18" charset="0"/>
              </a:endParaRPr>
            </a:p>
          </p:txBody>
        </p:sp>
        <p:sp>
          <p:nvSpPr>
            <p:cNvPr id="7373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AU" sz="2400">
                <a:latin typeface="Times New Roman" pitchFamily="18" charset="0"/>
              </a:endParaRPr>
            </a:p>
          </p:txBody>
        </p:sp>
      </p:grpSp>
      <p:grpSp>
        <p:nvGrpSpPr>
          <p:cNvPr id="73733" name="Group 5"/>
          <p:cNvGrpSpPr>
            <a:grpSpLocks/>
          </p:cNvGrpSpPr>
          <p:nvPr/>
        </p:nvGrpSpPr>
        <p:grpSpPr bwMode="auto">
          <a:xfrm>
            <a:off x="3632200" y="4889500"/>
            <a:ext cx="4876800" cy="319088"/>
            <a:chOff x="2288" y="3080"/>
            <a:chExt cx="3072" cy="201"/>
          </a:xfrm>
        </p:grpSpPr>
        <p:sp>
          <p:nvSpPr>
            <p:cNvPr id="7373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NZ"/>
            </a:p>
          </p:txBody>
        </p:sp>
        <p:sp>
          <p:nvSpPr>
            <p:cNvPr id="7373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NZ"/>
            </a:p>
          </p:txBody>
        </p:sp>
      </p:grpSp>
      <p:sp>
        <p:nvSpPr>
          <p:cNvPr id="7373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NZ"/>
              <a:t>Click to edit Master subtitle style</a:t>
            </a:r>
          </a:p>
        </p:txBody>
      </p:sp>
      <p:sp>
        <p:nvSpPr>
          <p:cNvPr id="73737" name="Rectangle 9"/>
          <p:cNvSpPr>
            <a:spLocks noGrp="1" noChangeArrowheads="1"/>
          </p:cNvSpPr>
          <p:nvPr>
            <p:ph type="dt" sz="quarter" idx="2"/>
          </p:nvPr>
        </p:nvSpPr>
        <p:spPr/>
        <p:txBody>
          <a:bodyPr/>
          <a:lstStyle>
            <a:lvl1pPr>
              <a:defRPr>
                <a:solidFill>
                  <a:schemeClr val="bg1"/>
                </a:solidFill>
              </a:defRPr>
            </a:lvl1pPr>
          </a:lstStyle>
          <a:p>
            <a:endParaRPr lang="en-NZ"/>
          </a:p>
        </p:txBody>
      </p:sp>
      <p:sp>
        <p:nvSpPr>
          <p:cNvPr id="73738" name="Rectangle 10"/>
          <p:cNvSpPr>
            <a:spLocks noGrp="1" noChangeArrowheads="1"/>
          </p:cNvSpPr>
          <p:nvPr>
            <p:ph type="ftr" sz="quarter" idx="3"/>
          </p:nvPr>
        </p:nvSpPr>
        <p:spPr/>
        <p:txBody>
          <a:bodyPr/>
          <a:lstStyle>
            <a:lvl1pPr algn="r">
              <a:defRPr/>
            </a:lvl1pPr>
          </a:lstStyle>
          <a:p>
            <a:endParaRPr lang="en-NZ"/>
          </a:p>
        </p:txBody>
      </p:sp>
      <p:sp>
        <p:nvSpPr>
          <p:cNvPr id="73739" name="Rectangle 11"/>
          <p:cNvSpPr>
            <a:spLocks noGrp="1" noChangeArrowheads="1"/>
          </p:cNvSpPr>
          <p:nvPr>
            <p:ph type="sldNum" sz="quarter" idx="4"/>
          </p:nvPr>
        </p:nvSpPr>
        <p:spPr>
          <a:xfrm>
            <a:off x="76200" y="6248400"/>
            <a:ext cx="587375" cy="488950"/>
          </a:xfrm>
        </p:spPr>
        <p:txBody>
          <a:bodyPr anchorCtr="0"/>
          <a:lstStyle>
            <a:lvl1pPr>
              <a:defRPr/>
            </a:lvl1pPr>
          </a:lstStyle>
          <a:p>
            <a:fld id="{F037B276-809A-4162-8816-3CB5C6175D23}" type="slidenum">
              <a:rPr lang="en-NZ"/>
              <a:pPr/>
              <a:t>‹#›</a:t>
            </a:fld>
            <a:endParaRPr lang="en-NZ"/>
          </a:p>
        </p:txBody>
      </p:sp>
      <p:sp>
        <p:nvSpPr>
          <p:cNvPr id="7374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NZ"/>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D4EF861F-9C9C-48B2-A691-545B8342F8BC}" type="slidenum">
              <a:rPr lang="en-NZ"/>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E6A9781E-9DDB-4E26-9677-969C789AA32B}" type="slidenum">
              <a:rPr lang="en-NZ"/>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NZ"/>
          </a:p>
        </p:txBody>
      </p:sp>
      <p:sp>
        <p:nvSpPr>
          <p:cNvPr id="3" name="SmartArt Placeholder 2"/>
          <p:cNvSpPr>
            <a:spLocks noGrp="1"/>
          </p:cNvSpPr>
          <p:nvPr>
            <p:ph type="dgm" idx="1"/>
          </p:nvPr>
        </p:nvSpPr>
        <p:spPr>
          <a:xfrm>
            <a:off x="838200" y="2362200"/>
            <a:ext cx="7693025" cy="3724275"/>
          </a:xfrm>
        </p:spPr>
        <p:txBody>
          <a:bodyPr/>
          <a:lstStyle/>
          <a:p>
            <a:endParaRPr lang="en-NZ"/>
          </a:p>
        </p:txBody>
      </p:sp>
      <p:sp>
        <p:nvSpPr>
          <p:cNvPr id="4" name="Date Placeholder 3"/>
          <p:cNvSpPr>
            <a:spLocks noGrp="1"/>
          </p:cNvSpPr>
          <p:nvPr>
            <p:ph type="dt" sz="half" idx="10"/>
          </p:nvPr>
        </p:nvSpPr>
        <p:spPr>
          <a:xfrm>
            <a:off x="2438400" y="6248400"/>
            <a:ext cx="2130425" cy="474663"/>
          </a:xfrm>
        </p:spPr>
        <p:txBody>
          <a:bodyPr/>
          <a:lstStyle>
            <a:lvl1pPr>
              <a:defRPr/>
            </a:lvl1pPr>
          </a:lstStyle>
          <a:p>
            <a:endParaRPr lang="en-NZ"/>
          </a:p>
        </p:txBody>
      </p:sp>
      <p:sp>
        <p:nvSpPr>
          <p:cNvPr id="5" name="Footer Placeholder 4"/>
          <p:cNvSpPr>
            <a:spLocks noGrp="1"/>
          </p:cNvSpPr>
          <p:nvPr>
            <p:ph type="ftr" sz="quarter" idx="11"/>
          </p:nvPr>
        </p:nvSpPr>
        <p:spPr>
          <a:xfrm>
            <a:off x="5791200" y="6248400"/>
            <a:ext cx="2897188" cy="474663"/>
          </a:xfrm>
        </p:spPr>
        <p:txBody>
          <a:bodyPr/>
          <a:lstStyle>
            <a:lvl1pPr>
              <a:defRPr/>
            </a:lvl1pPr>
          </a:lstStyle>
          <a:p>
            <a:endParaRPr lang="en-NZ"/>
          </a:p>
        </p:txBody>
      </p:sp>
      <p:sp>
        <p:nvSpPr>
          <p:cNvPr id="6" name="Slide Number Placeholder 5"/>
          <p:cNvSpPr>
            <a:spLocks noGrp="1"/>
          </p:cNvSpPr>
          <p:nvPr>
            <p:ph type="sldNum" sz="quarter" idx="12"/>
          </p:nvPr>
        </p:nvSpPr>
        <p:spPr>
          <a:xfrm>
            <a:off x="84138" y="6242050"/>
            <a:ext cx="587375" cy="488950"/>
          </a:xfrm>
        </p:spPr>
        <p:txBody>
          <a:bodyPr/>
          <a:lstStyle>
            <a:lvl1pPr>
              <a:defRPr/>
            </a:lvl1pPr>
          </a:lstStyle>
          <a:p>
            <a:fld id="{CE8B9A9D-95F0-402A-BFCA-76B1E385750D}" type="slidenum">
              <a:rPr lang="en-NZ"/>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4267EC80-09F3-404B-B721-0C9BBA3D89B4}" type="slidenum">
              <a:rPr lang="en-NZ"/>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FA7FD844-C23C-467C-99F3-B17AF96464C9}" type="slidenum">
              <a:rPr lang="en-NZ"/>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15426577-482C-4C17-A7F7-7E5614267F6E}" type="slidenum">
              <a:rPr lang="en-NZ"/>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NZ"/>
          </a:p>
        </p:txBody>
      </p:sp>
      <p:sp>
        <p:nvSpPr>
          <p:cNvPr id="8" name="Footer Placeholder 7"/>
          <p:cNvSpPr>
            <a:spLocks noGrp="1"/>
          </p:cNvSpPr>
          <p:nvPr>
            <p:ph type="ftr" sz="quarter" idx="11"/>
          </p:nvPr>
        </p:nvSpPr>
        <p:spPr/>
        <p:txBody>
          <a:bodyPr/>
          <a:lstStyle>
            <a:lvl1pPr>
              <a:defRPr/>
            </a:lvl1pPr>
          </a:lstStyle>
          <a:p>
            <a:endParaRPr lang="en-NZ"/>
          </a:p>
        </p:txBody>
      </p:sp>
      <p:sp>
        <p:nvSpPr>
          <p:cNvPr id="9" name="Slide Number Placeholder 8"/>
          <p:cNvSpPr>
            <a:spLocks noGrp="1"/>
          </p:cNvSpPr>
          <p:nvPr>
            <p:ph type="sldNum" sz="quarter" idx="12"/>
          </p:nvPr>
        </p:nvSpPr>
        <p:spPr/>
        <p:txBody>
          <a:bodyPr/>
          <a:lstStyle>
            <a:lvl1pPr>
              <a:defRPr/>
            </a:lvl1pPr>
          </a:lstStyle>
          <a:p>
            <a:fld id="{7D8CC134-E864-4F93-9C6B-41B6AA90567D}" type="slidenum">
              <a:rPr lang="en-NZ"/>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NZ"/>
          </a:p>
        </p:txBody>
      </p:sp>
      <p:sp>
        <p:nvSpPr>
          <p:cNvPr id="4" name="Footer Placeholder 3"/>
          <p:cNvSpPr>
            <a:spLocks noGrp="1"/>
          </p:cNvSpPr>
          <p:nvPr>
            <p:ph type="ftr" sz="quarter" idx="11"/>
          </p:nvPr>
        </p:nvSpPr>
        <p:spPr/>
        <p:txBody>
          <a:bodyPr/>
          <a:lstStyle>
            <a:lvl1pPr>
              <a:defRPr/>
            </a:lvl1pPr>
          </a:lstStyle>
          <a:p>
            <a:endParaRPr lang="en-NZ"/>
          </a:p>
        </p:txBody>
      </p:sp>
      <p:sp>
        <p:nvSpPr>
          <p:cNvPr id="5" name="Slide Number Placeholder 4"/>
          <p:cNvSpPr>
            <a:spLocks noGrp="1"/>
          </p:cNvSpPr>
          <p:nvPr>
            <p:ph type="sldNum" sz="quarter" idx="12"/>
          </p:nvPr>
        </p:nvSpPr>
        <p:spPr/>
        <p:txBody>
          <a:bodyPr/>
          <a:lstStyle>
            <a:lvl1pPr>
              <a:defRPr/>
            </a:lvl1pPr>
          </a:lstStyle>
          <a:p>
            <a:fld id="{EDE913BD-E6FF-4D73-A9E6-16DD5D685796}" type="slidenum">
              <a:rPr lang="en-NZ"/>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NZ"/>
          </a:p>
        </p:txBody>
      </p:sp>
      <p:sp>
        <p:nvSpPr>
          <p:cNvPr id="3" name="Footer Placeholder 2"/>
          <p:cNvSpPr>
            <a:spLocks noGrp="1"/>
          </p:cNvSpPr>
          <p:nvPr>
            <p:ph type="ftr" sz="quarter" idx="11"/>
          </p:nvPr>
        </p:nvSpPr>
        <p:spPr/>
        <p:txBody>
          <a:bodyPr/>
          <a:lstStyle>
            <a:lvl1pPr>
              <a:defRPr/>
            </a:lvl1pPr>
          </a:lstStyle>
          <a:p>
            <a:endParaRPr lang="en-NZ"/>
          </a:p>
        </p:txBody>
      </p:sp>
      <p:sp>
        <p:nvSpPr>
          <p:cNvPr id="4" name="Slide Number Placeholder 3"/>
          <p:cNvSpPr>
            <a:spLocks noGrp="1"/>
          </p:cNvSpPr>
          <p:nvPr>
            <p:ph type="sldNum" sz="quarter" idx="12"/>
          </p:nvPr>
        </p:nvSpPr>
        <p:spPr/>
        <p:txBody>
          <a:bodyPr/>
          <a:lstStyle>
            <a:lvl1pPr>
              <a:defRPr/>
            </a:lvl1pPr>
          </a:lstStyle>
          <a:p>
            <a:fld id="{8209FB8E-23D3-4EFF-87DA-10FA719C07CF}" type="slidenum">
              <a:rPr lang="en-NZ"/>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6CDDA713-B1A6-4FCA-99B5-C8887B1C379E}" type="slidenum">
              <a:rPr lang="en-NZ"/>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15D10D99-2576-4FE7-A2FC-EEFE72BA4A8A}" type="slidenum">
              <a:rPr lang="en-NZ"/>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2706" name="Group 2"/>
          <p:cNvGrpSpPr>
            <a:grpSpLocks/>
          </p:cNvGrpSpPr>
          <p:nvPr/>
        </p:nvGrpSpPr>
        <p:grpSpPr bwMode="auto">
          <a:xfrm>
            <a:off x="0" y="0"/>
            <a:ext cx="7620000" cy="6858000"/>
            <a:chOff x="0" y="0"/>
            <a:chExt cx="4800" cy="4320"/>
          </a:xfrm>
        </p:grpSpPr>
        <p:grpSp>
          <p:nvGrpSpPr>
            <p:cNvPr id="72707" name="Group 3"/>
            <p:cNvGrpSpPr>
              <a:grpSpLocks/>
            </p:cNvGrpSpPr>
            <p:nvPr userDrawn="1"/>
          </p:nvGrpSpPr>
          <p:grpSpPr bwMode="auto">
            <a:xfrm>
              <a:off x="0" y="0"/>
              <a:ext cx="2016" cy="4320"/>
              <a:chOff x="0" y="0"/>
              <a:chExt cx="2016" cy="4320"/>
            </a:xfrm>
          </p:grpSpPr>
          <p:sp>
            <p:nvSpPr>
              <p:cNvPr id="7270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NZ"/>
              </a:p>
            </p:txBody>
          </p:sp>
          <p:sp>
            <p:nvSpPr>
              <p:cNvPr id="7270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NZ"/>
              </a:p>
            </p:txBody>
          </p:sp>
        </p:grpSp>
        <p:grpSp>
          <p:nvGrpSpPr>
            <p:cNvPr id="72710" name="Group 6"/>
            <p:cNvGrpSpPr>
              <a:grpSpLocks/>
            </p:cNvGrpSpPr>
            <p:nvPr/>
          </p:nvGrpSpPr>
          <p:grpSpPr bwMode="auto">
            <a:xfrm>
              <a:off x="144" y="1248"/>
              <a:ext cx="4656" cy="201"/>
              <a:chOff x="144" y="1248"/>
              <a:chExt cx="4656" cy="201"/>
            </a:xfrm>
          </p:grpSpPr>
          <p:sp>
            <p:nvSpPr>
              <p:cNvPr id="7271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NZ"/>
              </a:p>
            </p:txBody>
          </p:sp>
          <p:sp>
            <p:nvSpPr>
              <p:cNvPr id="7271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NZ"/>
              </a:p>
            </p:txBody>
          </p:sp>
        </p:grpSp>
      </p:grpSp>
      <p:sp>
        <p:nvSpPr>
          <p:cNvPr id="7271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NZ" smtClean="0"/>
              <a:t>Click to edit Master title style</a:t>
            </a:r>
          </a:p>
        </p:txBody>
      </p:sp>
      <p:sp>
        <p:nvSpPr>
          <p:cNvPr id="7271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NZ" smtClean="0"/>
              <a:t>Click to edit Master text styles</a:t>
            </a:r>
          </a:p>
          <a:p>
            <a:pPr lvl="1"/>
            <a:r>
              <a:rPr lang="en-NZ" smtClean="0"/>
              <a:t>Second level</a:t>
            </a:r>
          </a:p>
          <a:p>
            <a:pPr lvl="2"/>
            <a:r>
              <a:rPr lang="en-NZ" smtClean="0"/>
              <a:t>Third level</a:t>
            </a:r>
          </a:p>
          <a:p>
            <a:pPr lvl="3"/>
            <a:r>
              <a:rPr lang="en-NZ" smtClean="0"/>
              <a:t>Fourth level</a:t>
            </a:r>
          </a:p>
          <a:p>
            <a:pPr lvl="4"/>
            <a:r>
              <a:rPr lang="en-NZ" smtClean="0"/>
              <a:t>Fifth level</a:t>
            </a:r>
          </a:p>
        </p:txBody>
      </p:sp>
      <p:sp>
        <p:nvSpPr>
          <p:cNvPr id="7271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NZ"/>
          </a:p>
        </p:txBody>
      </p:sp>
      <p:sp>
        <p:nvSpPr>
          <p:cNvPr id="7271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NZ"/>
          </a:p>
        </p:txBody>
      </p:sp>
      <p:sp>
        <p:nvSpPr>
          <p:cNvPr id="7271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2C5B33E-1DD8-49C9-ACC6-D495F2E7D385}" type="slidenum">
              <a:rPr lang="en-NZ"/>
              <a:pPr/>
              <a:t>‹#›</a:t>
            </a:fld>
            <a:endParaRPr lang="en-NZ"/>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a:xfrm>
            <a:off x="685800" y="357166"/>
            <a:ext cx="8229600" cy="2928958"/>
          </a:xfrm>
        </p:spPr>
        <p:txBody>
          <a:bodyPr/>
          <a:lstStyle/>
          <a:p>
            <a:r>
              <a:rPr lang="en-NZ" dirty="0" smtClean="0"/>
              <a:t/>
            </a:r>
            <a:br>
              <a:rPr lang="en-NZ" dirty="0" smtClean="0"/>
            </a:br>
            <a:r>
              <a:rPr lang="en-NZ" sz="3200" dirty="0"/>
              <a:t>A </a:t>
            </a:r>
            <a:r>
              <a:rPr lang="en-NZ" sz="3200" dirty="0" smtClean="0"/>
              <a:t>Comparative Study </a:t>
            </a:r>
            <a:r>
              <a:rPr lang="en-NZ" sz="3200" dirty="0"/>
              <a:t>of the </a:t>
            </a:r>
            <a:r>
              <a:rPr lang="en-NZ" sz="3200" dirty="0" smtClean="0"/>
              <a:t>GST Implications </a:t>
            </a:r>
            <a:r>
              <a:rPr lang="en-NZ" sz="3200" dirty="0"/>
              <a:t>on </a:t>
            </a:r>
            <a:r>
              <a:rPr lang="en-NZ" sz="3200" dirty="0" smtClean="0"/>
              <a:t>Real Property Transactions </a:t>
            </a:r>
            <a:r>
              <a:rPr lang="en-NZ" sz="3200" dirty="0"/>
              <a:t>in Australia and New Zealand</a:t>
            </a:r>
            <a:br>
              <a:rPr lang="en-NZ" sz="3200" dirty="0"/>
            </a:br>
            <a:endParaRPr lang="en-NZ" sz="3200" dirty="0"/>
          </a:p>
        </p:txBody>
      </p:sp>
      <p:sp>
        <p:nvSpPr>
          <p:cNvPr id="2051" name="Rectangle 3"/>
          <p:cNvSpPr>
            <a:spLocks noGrp="1" noChangeArrowheads="1"/>
          </p:cNvSpPr>
          <p:nvPr>
            <p:ph type="subTitle" idx="1"/>
          </p:nvPr>
        </p:nvSpPr>
        <p:spPr/>
        <p:txBody>
          <a:bodyPr/>
          <a:lstStyle/>
          <a:p>
            <a:r>
              <a:rPr lang="en-US" dirty="0" err="1" smtClean="0"/>
              <a:t>Dr</a:t>
            </a:r>
            <a:r>
              <a:rPr lang="en-US" dirty="0" smtClean="0"/>
              <a:t> Sue Yong</a:t>
            </a:r>
          </a:p>
          <a:p>
            <a:r>
              <a:rPr lang="en-US" dirty="0" smtClean="0"/>
              <a:t>Maggie Ma</a:t>
            </a:r>
            <a:endParaRPr lang="en-US" dirty="0"/>
          </a:p>
          <a:p>
            <a:r>
              <a:rPr lang="en-US" dirty="0"/>
              <a:t>Auckland University of Technology</a:t>
            </a:r>
            <a:endParaRPr lang="en-NZ"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GST Treatment on Real Property Transactions</a:t>
            </a:r>
            <a:endParaRPr lang="en-NZ" sz="2800" dirty="0"/>
          </a:p>
        </p:txBody>
      </p:sp>
      <p:sp>
        <p:nvSpPr>
          <p:cNvPr id="3" name="Content Placeholder 2"/>
          <p:cNvSpPr>
            <a:spLocks noGrp="1"/>
          </p:cNvSpPr>
          <p:nvPr>
            <p:ph idx="1"/>
          </p:nvPr>
        </p:nvSpPr>
        <p:spPr>
          <a:xfrm>
            <a:off x="838200" y="2362200"/>
            <a:ext cx="7693025" cy="4495800"/>
          </a:xfrm>
        </p:spPr>
        <p:txBody>
          <a:bodyPr/>
          <a:lstStyle/>
          <a:p>
            <a:pPr marL="457200" indent="-457200">
              <a:buNone/>
            </a:pPr>
            <a:r>
              <a:rPr lang="en-NZ" sz="2000" b="1" dirty="0" smtClean="0"/>
              <a:t>Real Property Transactions:</a:t>
            </a:r>
          </a:p>
          <a:p>
            <a:r>
              <a:rPr lang="en-NZ" sz="2000" dirty="0" smtClean="0"/>
              <a:t>Many and Varied</a:t>
            </a:r>
          </a:p>
          <a:p>
            <a:r>
              <a:rPr lang="en-NZ" sz="2000" dirty="0" smtClean="0"/>
              <a:t>Includes the sale and lease of existing and new residential and commercial premises</a:t>
            </a:r>
            <a:endParaRPr lang="en-NZ" sz="2000" dirty="0" smtClean="0"/>
          </a:p>
          <a:p>
            <a:r>
              <a:rPr lang="en-NZ" sz="2000" dirty="0" smtClean="0"/>
              <a:t>Determining the implications of GST on premises can be challenging for taxpayers and their advisers due to:</a:t>
            </a:r>
          </a:p>
          <a:p>
            <a:pPr lvl="1"/>
            <a:r>
              <a:rPr lang="en-NZ" sz="1600" dirty="0" smtClean="0"/>
              <a:t>Mix of residential and commercial premises</a:t>
            </a:r>
          </a:p>
          <a:p>
            <a:pPr lvl="1"/>
            <a:r>
              <a:rPr lang="en-NZ" sz="1600" dirty="0" smtClean="0"/>
              <a:t>The distinction between commercial and residential premises</a:t>
            </a:r>
          </a:p>
          <a:p>
            <a:pPr lvl="1"/>
            <a:r>
              <a:rPr lang="en-NZ" sz="1600" dirty="0" smtClean="0"/>
              <a:t>Long term accommodation in commercial residential premises</a:t>
            </a:r>
          </a:p>
          <a:p>
            <a:pPr lvl="1"/>
            <a:endParaRPr lang="en-NZ" sz="1600" dirty="0"/>
          </a:p>
          <a:p>
            <a:r>
              <a:rPr lang="en-NZ" sz="2000" dirty="0" smtClean="0"/>
              <a:t>Generally, the sale of premises is:</a:t>
            </a:r>
          </a:p>
          <a:p>
            <a:pPr lvl="1"/>
            <a:r>
              <a:rPr lang="en-NZ" sz="1600" dirty="0" smtClean="0"/>
              <a:t>Input-taxed in Australia</a:t>
            </a:r>
          </a:p>
          <a:p>
            <a:pPr lvl="1"/>
            <a:r>
              <a:rPr lang="en-NZ" sz="1600" dirty="0" smtClean="0"/>
              <a:t>GST-exempt in NZ</a:t>
            </a:r>
            <a:endParaRPr lang="en-NZ"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p:cNvSpPr>
            <a:spLocks noGrp="1" noChangeArrowheads="1"/>
          </p:cNvSpPr>
          <p:nvPr>
            <p:ph type="title"/>
          </p:nvPr>
        </p:nvSpPr>
        <p:spPr/>
        <p:txBody>
          <a:bodyPr/>
          <a:lstStyle/>
          <a:p>
            <a:r>
              <a:rPr lang="en-NZ" sz="3200" dirty="0" smtClean="0"/>
              <a:t>GST on Real Property: Australia (1)</a:t>
            </a:r>
            <a:endParaRPr lang="en-NZ" sz="3200" dirty="0"/>
          </a:p>
        </p:txBody>
      </p:sp>
      <p:sp>
        <p:nvSpPr>
          <p:cNvPr id="91139" name="Rectangle 3"/>
          <p:cNvSpPr>
            <a:spLocks noGrp="1" noChangeArrowheads="1"/>
          </p:cNvSpPr>
          <p:nvPr>
            <p:ph type="body" idx="1"/>
          </p:nvPr>
        </p:nvSpPr>
        <p:spPr>
          <a:xfrm>
            <a:off x="838200" y="2362200"/>
            <a:ext cx="7693025" cy="4210072"/>
          </a:xfrm>
        </p:spPr>
        <p:txBody>
          <a:bodyPr/>
          <a:lstStyle/>
          <a:p>
            <a:pPr marL="457200" indent="-457200">
              <a:buFont typeface="+mj-lt"/>
              <a:buAutoNum type="arabicPeriod"/>
            </a:pPr>
            <a:r>
              <a:rPr lang="en-NZ" sz="2400" dirty="0" smtClean="0"/>
              <a:t>Sale of New Residential Premises or sale of premises converted for residential use:</a:t>
            </a:r>
          </a:p>
          <a:p>
            <a:pPr marL="857250" lvl="1" indent="-457200">
              <a:buFont typeface="+mj-lt"/>
              <a:buAutoNum type="alphaLcParenR"/>
            </a:pPr>
            <a:r>
              <a:rPr lang="en-NZ" sz="1600" dirty="0" smtClean="0"/>
              <a:t>Subject to GST and is not input taxed</a:t>
            </a:r>
          </a:p>
          <a:p>
            <a:pPr marL="857250" lvl="1" indent="-457200">
              <a:buFont typeface="+mj-lt"/>
              <a:buAutoNum type="alphaLcParenR"/>
            </a:pPr>
            <a:r>
              <a:rPr lang="en-NZ" sz="1600" dirty="0" smtClean="0"/>
              <a:t>Sale of new residential houses by registered businesses (including builders and developers) and sale of premises that have been converted for residential use (such as warehouses or CBD office blocks) will be treated as taxable supplies and subject to GST.</a:t>
            </a:r>
          </a:p>
          <a:p>
            <a:pPr marL="857250" lvl="1" indent="-457200">
              <a:buFont typeface="+mj-lt"/>
              <a:buAutoNum type="alphaLcParenR"/>
            </a:pPr>
            <a:r>
              <a:rPr lang="en-NZ" sz="1600" dirty="0" smtClean="0"/>
              <a:t>Will not be fully taxable unless the margin scheme concession or going concern exemption can be applied.</a:t>
            </a:r>
          </a:p>
          <a:p>
            <a:pPr marL="857250" lvl="1" indent="-457200">
              <a:buFont typeface="+mj-lt"/>
              <a:buAutoNum type="alphaLcParenR"/>
            </a:pPr>
            <a:endParaRPr lang="en-NZ" sz="1400" dirty="0"/>
          </a:p>
          <a:p>
            <a:pPr marL="457200" indent="-457200">
              <a:buFont typeface="+mj-lt"/>
              <a:buAutoNum type="arabicPeriod"/>
            </a:pPr>
            <a:r>
              <a:rPr lang="en-NZ" sz="2400" dirty="0" smtClean="0"/>
              <a:t>Tax Avoidance Issues:</a:t>
            </a:r>
          </a:p>
          <a:p>
            <a:pPr marL="857250" lvl="1" indent="-457200">
              <a:buFont typeface="+mj-lt"/>
              <a:buAutoNum type="alphaLcParenR"/>
            </a:pPr>
            <a:r>
              <a:rPr lang="en-NZ" sz="1600" dirty="0" smtClean="0"/>
              <a:t>Circumvent the GST laws to avoid GST payments and/or:</a:t>
            </a:r>
          </a:p>
          <a:p>
            <a:pPr marL="857250" lvl="1" indent="-457200">
              <a:buFont typeface="+mj-lt"/>
              <a:buAutoNum type="alphaLcParenR"/>
            </a:pPr>
            <a:r>
              <a:rPr lang="en-NZ" sz="1600" dirty="0" smtClean="0"/>
              <a:t>Claim GST input credit</a:t>
            </a:r>
            <a:endParaRPr lang="en-NZ" sz="1600"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a:t>GST on Real Property: Australia </a:t>
            </a:r>
            <a:r>
              <a:rPr lang="en-NZ" sz="3200" dirty="0" smtClean="0"/>
              <a:t>(2)</a:t>
            </a:r>
            <a:endParaRPr lang="en-NZ" sz="3200" dirty="0"/>
          </a:p>
        </p:txBody>
      </p:sp>
      <p:sp>
        <p:nvSpPr>
          <p:cNvPr id="3" name="Content Placeholder 2"/>
          <p:cNvSpPr>
            <a:spLocks noGrp="1"/>
          </p:cNvSpPr>
          <p:nvPr>
            <p:ph idx="1"/>
          </p:nvPr>
        </p:nvSpPr>
        <p:spPr/>
        <p:txBody>
          <a:bodyPr/>
          <a:lstStyle/>
          <a:p>
            <a:pPr marL="0" indent="0">
              <a:buNone/>
            </a:pPr>
            <a:r>
              <a:rPr lang="en-NZ" sz="2600" dirty="0" smtClean="0"/>
              <a:t>3. Sale of commercial residential premises (hotels):</a:t>
            </a:r>
          </a:p>
          <a:p>
            <a:pPr lvl="1"/>
            <a:r>
              <a:rPr lang="en-NZ" sz="2200" dirty="0" smtClean="0"/>
              <a:t>Input tax does not apply i.e. GST will be charged if the seller is registered for GST</a:t>
            </a:r>
          </a:p>
          <a:p>
            <a:pPr lvl="1"/>
            <a:r>
              <a:rPr lang="en-NZ" sz="2200" dirty="0" smtClean="0"/>
              <a:t>Can attract the normal GST rate at 10% of the value of the sale or;</a:t>
            </a:r>
          </a:p>
          <a:p>
            <a:pPr lvl="1"/>
            <a:r>
              <a:rPr lang="en-NZ" sz="2200" dirty="0" smtClean="0"/>
              <a:t>At the GST margin system calculated at 1/11</a:t>
            </a:r>
            <a:r>
              <a:rPr lang="en-NZ" sz="2200" baseline="30000" dirty="0" smtClean="0"/>
              <a:t>th</a:t>
            </a:r>
            <a:r>
              <a:rPr lang="en-NZ" sz="2200" dirty="0" smtClean="0"/>
              <a:t> of the registered business’ gross margin on the sale of the property which is usually the difference between the tax-inclusive sale price and the original purchase price.</a:t>
            </a:r>
            <a:endParaRPr lang="en-NZ" sz="2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GST on Real Property: Australia (3)</a:t>
            </a:r>
            <a:endParaRPr lang="en-NZ" sz="3200" dirty="0"/>
          </a:p>
        </p:txBody>
      </p:sp>
      <p:sp>
        <p:nvSpPr>
          <p:cNvPr id="3" name="Content Placeholder 2"/>
          <p:cNvSpPr>
            <a:spLocks noGrp="1"/>
          </p:cNvSpPr>
          <p:nvPr>
            <p:ph idx="1"/>
          </p:nvPr>
        </p:nvSpPr>
        <p:spPr>
          <a:xfrm>
            <a:off x="838200" y="2362200"/>
            <a:ext cx="7693025" cy="3947120"/>
          </a:xfrm>
        </p:spPr>
        <p:txBody>
          <a:bodyPr/>
          <a:lstStyle/>
          <a:p>
            <a:pPr marL="0" indent="0">
              <a:buNone/>
            </a:pPr>
            <a:r>
              <a:rPr lang="en-NZ" sz="2400" dirty="0" smtClean="0"/>
              <a:t>3. Supply of residential premises (leases, hire or licence):</a:t>
            </a:r>
          </a:p>
          <a:p>
            <a:pPr marL="457200" indent="-457200">
              <a:buFont typeface="+mj-lt"/>
              <a:buAutoNum type="alphaLcParenR"/>
            </a:pPr>
            <a:r>
              <a:rPr lang="en-NZ" sz="1600" dirty="0" smtClean="0"/>
              <a:t>Is input taxed and therefore landlords are not allowed to claim input tax credits for GST paid on their business expenditures. The supply of residential premises is input taxed only to the extent that the premises are used predominantly for residential accommodation. Apportion needed if any part of the residential premises are used for commercial purposes.</a:t>
            </a:r>
          </a:p>
          <a:p>
            <a:pPr marL="457200" indent="-457200">
              <a:buFont typeface="+mj-lt"/>
              <a:buAutoNum type="alphaLcParenR"/>
            </a:pPr>
            <a:r>
              <a:rPr lang="en-NZ" sz="1600" dirty="0" smtClean="0"/>
              <a:t>LT Lease: the supply is input taxed and not GST is payable and no GST credits can be claimed.</a:t>
            </a:r>
          </a:p>
          <a:p>
            <a:pPr marL="457200" indent="-457200">
              <a:buFont typeface="+mj-lt"/>
              <a:buAutoNum type="alphaLcParenR"/>
            </a:pPr>
            <a:r>
              <a:rPr lang="en-NZ" sz="1600" dirty="0" smtClean="0"/>
              <a:t>But supply of new residential or commercial residential premises in terms of long term lease attracts GST and are not input taxed.</a:t>
            </a:r>
          </a:p>
          <a:p>
            <a:pPr marL="457200" indent="-457200">
              <a:buFont typeface="+mj-lt"/>
              <a:buAutoNum type="alphaLcParenR"/>
            </a:pPr>
            <a:r>
              <a:rPr lang="en-NZ" sz="1600" dirty="0" smtClean="0"/>
              <a:t>Rents on commercial premises are subject to GST and are not input taxed. Therefore tenants who are registered for GST will be able to claim GST credits if they are in business. Landlords of commercial premises will be able to claim input tax credits on any GST paid on purchases relating to the operation of the commercial premises.</a:t>
            </a:r>
          </a:p>
          <a:p>
            <a:pPr marL="857250" lvl="1" indent="-457200">
              <a:buFont typeface="+mj-lt"/>
              <a:buAutoNum type="alphaLcParenR"/>
            </a:pPr>
            <a:endParaRPr lang="en-NZ" sz="2000" dirty="0" smtClean="0"/>
          </a:p>
          <a:p>
            <a:pPr marL="0" indent="0">
              <a:buNone/>
            </a:pPr>
            <a:endParaRPr lang="en-NZ" sz="2400" i="1" dirty="0" smtClean="0"/>
          </a:p>
          <a:p>
            <a:endParaRPr lang="en-NZ" i="1" dirty="0"/>
          </a:p>
          <a:p>
            <a:pPr marL="0" indent="0">
              <a:buNone/>
            </a:pPr>
            <a:endParaRPr lang="en-NZ"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a:t>GST on Real Property: Australia </a:t>
            </a:r>
            <a:r>
              <a:rPr lang="en-NZ" sz="3200" dirty="0" smtClean="0"/>
              <a:t>(4)</a:t>
            </a:r>
            <a:endParaRPr lang="en-NZ" sz="3200" dirty="0"/>
          </a:p>
        </p:txBody>
      </p:sp>
      <p:sp>
        <p:nvSpPr>
          <p:cNvPr id="3" name="Content Placeholder 2"/>
          <p:cNvSpPr>
            <a:spLocks noGrp="1"/>
          </p:cNvSpPr>
          <p:nvPr>
            <p:ph idx="1"/>
          </p:nvPr>
        </p:nvSpPr>
        <p:spPr>
          <a:xfrm>
            <a:off x="838200" y="2362200"/>
            <a:ext cx="7693025" cy="4091136"/>
          </a:xfrm>
        </p:spPr>
        <p:txBody>
          <a:bodyPr/>
          <a:lstStyle/>
          <a:p>
            <a:pPr marL="0" indent="0">
              <a:buNone/>
            </a:pPr>
            <a:r>
              <a:rPr lang="en-NZ" dirty="0" smtClean="0"/>
              <a:t>4. Sale of a “going concern”:</a:t>
            </a:r>
          </a:p>
          <a:p>
            <a:r>
              <a:rPr lang="en-NZ" dirty="0" smtClean="0"/>
              <a:t>Sale of existing homes are input taxed and would not attract GST as home owners are not GST registered.</a:t>
            </a:r>
          </a:p>
          <a:p>
            <a:r>
              <a:rPr lang="en-NZ" dirty="0" smtClean="0"/>
              <a:t>The sale of new houses would be subject to GST as well as the sale of commercial residential premises applying normal rules or the margin rules</a:t>
            </a:r>
            <a:endParaRPr lang="en-NZ" dirty="0"/>
          </a:p>
        </p:txBody>
      </p:sp>
    </p:spTree>
    <p:extLst>
      <p:ext uri="{BB962C8B-B14F-4D97-AF65-F5344CB8AC3E}">
        <p14:creationId xmlns:p14="http://schemas.microsoft.com/office/powerpoint/2010/main" val="3241650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GST on Real Property: NZ (1)</a:t>
            </a:r>
            <a:endParaRPr lang="en-NZ" dirty="0"/>
          </a:p>
        </p:txBody>
      </p:sp>
      <p:sp>
        <p:nvSpPr>
          <p:cNvPr id="3" name="Content Placeholder 2"/>
          <p:cNvSpPr>
            <a:spLocks noGrp="1"/>
          </p:cNvSpPr>
          <p:nvPr>
            <p:ph idx="1"/>
          </p:nvPr>
        </p:nvSpPr>
        <p:spPr>
          <a:xfrm>
            <a:off x="838200" y="2362200"/>
            <a:ext cx="7693025" cy="4091136"/>
          </a:xfrm>
        </p:spPr>
        <p:txBody>
          <a:bodyPr/>
          <a:lstStyle/>
          <a:p>
            <a:pPr marL="514350" indent="-514350">
              <a:buAutoNum type="arabicPeriod"/>
            </a:pPr>
            <a:r>
              <a:rPr lang="en-NZ" sz="2400" dirty="0" smtClean="0"/>
              <a:t>The supply of land and property is subject to GST except for the sale of family homes.</a:t>
            </a:r>
          </a:p>
          <a:p>
            <a:pPr marL="514350" indent="-514350">
              <a:buAutoNum type="arabicPeriod"/>
            </a:pPr>
            <a:r>
              <a:rPr lang="en-NZ" sz="2400" dirty="0" smtClean="0"/>
              <a:t>Homeowners are not registered for GST which means they cannot charge GST on the sale and therefore not allowed to claim any GST input tax for any expenditure incurred relating to the land and property.</a:t>
            </a:r>
          </a:p>
          <a:p>
            <a:pPr marL="514350" indent="-514350">
              <a:buAutoNum type="arabicPeriod"/>
            </a:pPr>
            <a:r>
              <a:rPr lang="en-NZ" sz="2400" dirty="0" smtClean="0"/>
              <a:t>Land sold by a private person to a registered person is treated as being a “second hand good” with a claimable input credit available to the GST registered purchaser.</a:t>
            </a:r>
            <a:endParaRPr lang="en-NZ" sz="2400" i="1" dirty="0" smtClean="0"/>
          </a:p>
          <a:p>
            <a:pPr marL="0" indent="0">
              <a:buNone/>
            </a:pPr>
            <a:endParaRPr lang="en-NZ" i="1" dirty="0"/>
          </a:p>
          <a:p>
            <a:endParaRPr lang="en-NZ" dirty="0"/>
          </a:p>
        </p:txBody>
      </p:sp>
    </p:spTree>
    <p:extLst>
      <p:ext uri="{BB962C8B-B14F-4D97-AF65-F5344CB8AC3E}">
        <p14:creationId xmlns:p14="http://schemas.microsoft.com/office/powerpoint/2010/main" val="42300042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GST on Real Property: NZ (2)</a:t>
            </a:r>
            <a:endParaRPr lang="en-NZ" dirty="0"/>
          </a:p>
        </p:txBody>
      </p:sp>
      <p:sp>
        <p:nvSpPr>
          <p:cNvPr id="3" name="Content Placeholder 2"/>
          <p:cNvSpPr>
            <a:spLocks noGrp="1"/>
          </p:cNvSpPr>
          <p:nvPr>
            <p:ph idx="1"/>
          </p:nvPr>
        </p:nvSpPr>
        <p:spPr>
          <a:xfrm>
            <a:off x="838200" y="2362200"/>
            <a:ext cx="7693025" cy="4307160"/>
          </a:xfrm>
        </p:spPr>
        <p:txBody>
          <a:bodyPr/>
          <a:lstStyle/>
          <a:p>
            <a:pPr marL="0" indent="0">
              <a:buNone/>
            </a:pPr>
            <a:r>
              <a:rPr lang="en-NZ" dirty="0" smtClean="0"/>
              <a:t>4. Tax Avoidance issues:</a:t>
            </a:r>
          </a:p>
          <a:p>
            <a:pPr marL="514350" indent="-514350">
              <a:buFont typeface="+mj-lt"/>
              <a:buAutoNum type="alphaLcParenR"/>
            </a:pPr>
            <a:r>
              <a:rPr lang="en-NZ" sz="2400" dirty="0" smtClean="0"/>
              <a:t>Timing of supply and the cash and invoice basis: The use of invoice basis to claim GST credits when the settlement date for the sale of premise is delayed for a long time: </a:t>
            </a:r>
          </a:p>
          <a:p>
            <a:pPr marL="914400" lvl="1" indent="-514350"/>
            <a:r>
              <a:rPr lang="en-NZ" sz="2000" i="1" dirty="0" err="1" smtClean="0"/>
              <a:t>Ch’elle</a:t>
            </a:r>
            <a:r>
              <a:rPr lang="en-NZ" sz="2000" i="1" dirty="0" smtClean="0"/>
              <a:t> Properties (NZ) Ltd v CIR</a:t>
            </a:r>
          </a:p>
          <a:p>
            <a:pPr marL="914400" lvl="1" indent="-514350"/>
            <a:r>
              <a:rPr lang="en-NZ" sz="2000" i="1" dirty="0" err="1" smtClean="0"/>
              <a:t>Glenharrow</a:t>
            </a:r>
            <a:r>
              <a:rPr lang="en-NZ" sz="2000" i="1" dirty="0" smtClean="0"/>
              <a:t> Holdings Ltd v CIR</a:t>
            </a:r>
          </a:p>
          <a:p>
            <a:pPr marL="400050" lvl="1" indent="0">
              <a:buNone/>
            </a:pPr>
            <a:endParaRPr lang="en-NZ" sz="2000" dirty="0" smtClean="0"/>
          </a:p>
          <a:p>
            <a:pPr marL="400050" lvl="1" indent="0">
              <a:buNone/>
            </a:pPr>
            <a:r>
              <a:rPr lang="en-NZ" sz="2000" dirty="0" smtClean="0"/>
              <a:t>Courts ruled against their abusive GST schemes that manipulated the operation of the GST to affect the timing and receipt of deductions and the payment of GST</a:t>
            </a:r>
          </a:p>
          <a:p>
            <a:pPr marL="0" indent="0">
              <a:buNone/>
            </a:pPr>
            <a:endParaRPr lang="en-NZ" dirty="0"/>
          </a:p>
        </p:txBody>
      </p:sp>
    </p:spTree>
    <p:extLst>
      <p:ext uri="{BB962C8B-B14F-4D97-AF65-F5344CB8AC3E}">
        <p14:creationId xmlns:p14="http://schemas.microsoft.com/office/powerpoint/2010/main" val="3961145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329" y="764704"/>
            <a:ext cx="7924800" cy="1143000"/>
          </a:xfrm>
        </p:spPr>
        <p:txBody>
          <a:bodyPr/>
          <a:lstStyle/>
          <a:p>
            <a:r>
              <a:rPr lang="en-NZ" dirty="0" smtClean="0"/>
              <a:t>Aims of the Study</a:t>
            </a:r>
            <a:endParaRPr lang="en-NZ" dirty="0"/>
          </a:p>
        </p:txBody>
      </p:sp>
      <p:sp>
        <p:nvSpPr>
          <p:cNvPr id="3" name="Content Placeholder 2"/>
          <p:cNvSpPr>
            <a:spLocks noGrp="1"/>
          </p:cNvSpPr>
          <p:nvPr>
            <p:ph idx="1"/>
          </p:nvPr>
        </p:nvSpPr>
        <p:spPr>
          <a:xfrm>
            <a:off x="838200" y="2362200"/>
            <a:ext cx="7693025" cy="4281510"/>
          </a:xfrm>
        </p:spPr>
        <p:txBody>
          <a:bodyPr/>
          <a:lstStyle/>
          <a:p>
            <a:pPr marL="0" indent="0">
              <a:buNone/>
            </a:pPr>
            <a:r>
              <a:rPr lang="en-NZ" sz="2000" b="1" dirty="0" smtClean="0"/>
              <a:t>Aims: </a:t>
            </a:r>
          </a:p>
          <a:p>
            <a:pPr marL="457200" indent="-457200">
              <a:buFont typeface="+mj-lt"/>
              <a:buAutoNum type="arabicPeriod"/>
            </a:pPr>
            <a:r>
              <a:rPr lang="en-NZ" sz="2000" dirty="0" smtClean="0"/>
              <a:t>The meaning of supply for consideration</a:t>
            </a:r>
          </a:p>
          <a:p>
            <a:pPr marL="457200" indent="-457200">
              <a:buFont typeface="+mj-lt"/>
              <a:buAutoNum type="arabicPeriod"/>
            </a:pPr>
            <a:r>
              <a:rPr lang="en-NZ" sz="2000" dirty="0" smtClean="0"/>
              <a:t>The sale of premises</a:t>
            </a:r>
          </a:p>
          <a:p>
            <a:pPr marL="0" indent="0">
              <a:buNone/>
            </a:pPr>
            <a:r>
              <a:rPr lang="en-NZ" sz="2000" b="1" dirty="0" smtClean="0"/>
              <a:t>The meaning of supply (Australia): Section 9-5 of the GSTA 1999</a:t>
            </a:r>
            <a:r>
              <a:rPr lang="en-NZ" sz="2000" dirty="0" smtClean="0"/>
              <a:t>: Makes</a:t>
            </a:r>
            <a:r>
              <a:rPr lang="en-NZ" sz="2000" b="1" dirty="0" smtClean="0"/>
              <a:t>, </a:t>
            </a:r>
            <a:r>
              <a:rPr lang="en-NZ" sz="2000" dirty="0" smtClean="0"/>
              <a:t>Consideration, course of enterprise, Australia, registered.</a:t>
            </a:r>
          </a:p>
          <a:p>
            <a:pPr marL="457200" indent="-457200">
              <a:buFont typeface="+mj-lt"/>
              <a:buAutoNum type="alphaLcParenR"/>
            </a:pPr>
            <a:r>
              <a:rPr lang="en-NZ" sz="2000" dirty="0" smtClean="0"/>
              <a:t>A supply is not a taxable supply to the extent that it is GST-free supply or an input taxed supply</a:t>
            </a:r>
          </a:p>
          <a:p>
            <a:pPr marL="457200" indent="-457200">
              <a:buFont typeface="+mj-lt"/>
              <a:buAutoNum type="alphaLcParenR"/>
            </a:pPr>
            <a:r>
              <a:rPr lang="en-NZ" sz="2000" dirty="0" smtClean="0"/>
              <a:t>Definition of supply: Section 9-10 of the GSTA 1999:</a:t>
            </a:r>
          </a:p>
          <a:p>
            <a:pPr marL="857250" lvl="1" indent="-457200">
              <a:buFont typeface="+mj-lt"/>
              <a:buAutoNum type="alphaLcParenR"/>
            </a:pPr>
            <a:r>
              <a:rPr lang="en-NZ" sz="1600" dirty="0" smtClean="0"/>
              <a:t>Supply of goods, services, provision of advice or information, grant (assignment, surrender of any right), financial, an entry into, or release from an obligation to do anything, to refrain from an act or to tolerate an act of situation</a:t>
            </a:r>
          </a:p>
          <a:p>
            <a:pPr marL="0" indent="0">
              <a:buNone/>
            </a:pPr>
            <a:endParaRPr lang="en-NZ"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Supply and Consideration-GST: Australia (1)</a:t>
            </a:r>
            <a:endParaRPr lang="en-NZ" sz="2800" dirty="0"/>
          </a:p>
        </p:txBody>
      </p:sp>
      <p:sp>
        <p:nvSpPr>
          <p:cNvPr id="3" name="Content Placeholder 2"/>
          <p:cNvSpPr>
            <a:spLocks noGrp="1"/>
          </p:cNvSpPr>
          <p:nvPr>
            <p:ph idx="1"/>
          </p:nvPr>
        </p:nvSpPr>
        <p:spPr>
          <a:xfrm>
            <a:off x="838200" y="2362200"/>
            <a:ext cx="7693025" cy="4019128"/>
          </a:xfrm>
        </p:spPr>
        <p:txBody>
          <a:bodyPr/>
          <a:lstStyle/>
          <a:p>
            <a:pPr marL="0" indent="0">
              <a:buNone/>
            </a:pPr>
            <a:r>
              <a:rPr lang="en-NZ" sz="2000" b="1" dirty="0"/>
              <a:t>The meaning of supply (Australia): Section 9-5 of the GSTA 1999</a:t>
            </a:r>
            <a:r>
              <a:rPr lang="en-NZ" sz="2000" dirty="0"/>
              <a:t>: Makes</a:t>
            </a:r>
            <a:r>
              <a:rPr lang="en-NZ" sz="2000" b="1" dirty="0"/>
              <a:t>, </a:t>
            </a:r>
            <a:r>
              <a:rPr lang="en-NZ" sz="2000" dirty="0"/>
              <a:t>Consideration, course of enterprise, Australia, registered.</a:t>
            </a:r>
          </a:p>
          <a:p>
            <a:pPr marL="457200" indent="-457200">
              <a:buFont typeface="+mj-lt"/>
              <a:buAutoNum type="alphaLcParenR"/>
            </a:pPr>
            <a:r>
              <a:rPr lang="en-NZ" sz="2000" dirty="0"/>
              <a:t>A supply is not a taxable supply to the extent that it is GST-free supply or an input taxed supply</a:t>
            </a:r>
          </a:p>
          <a:p>
            <a:pPr marL="457200" indent="-457200">
              <a:buFont typeface="+mj-lt"/>
              <a:buAutoNum type="alphaLcParenR"/>
            </a:pPr>
            <a:r>
              <a:rPr lang="en-NZ" sz="2000" dirty="0"/>
              <a:t>Definition of </a:t>
            </a:r>
            <a:r>
              <a:rPr lang="en-NZ" sz="2000" b="1" dirty="0"/>
              <a:t>supply:</a:t>
            </a:r>
            <a:r>
              <a:rPr lang="en-NZ" sz="2000" dirty="0"/>
              <a:t> Section 9-10 of the GSTA 1999:</a:t>
            </a:r>
          </a:p>
          <a:p>
            <a:pPr marL="857250" lvl="1" indent="-457200">
              <a:buFont typeface="+mj-lt"/>
              <a:buAutoNum type="alphaLcParenR"/>
            </a:pPr>
            <a:r>
              <a:rPr lang="en-NZ" sz="1600" dirty="0"/>
              <a:t>Supply of goods, services, provision of advice or information, grant (assignment, surrender of any right), financial, an entry into, or release from an obligation to do anything, to refrain from an act or to tolerate an act of </a:t>
            </a:r>
            <a:r>
              <a:rPr lang="en-NZ" sz="1600" dirty="0" smtClean="0"/>
              <a:t>situation</a:t>
            </a:r>
          </a:p>
          <a:p>
            <a:pPr marL="457200" indent="-457200">
              <a:buFont typeface="+mj-lt"/>
              <a:buAutoNum type="alphaLcParenR"/>
            </a:pPr>
            <a:r>
              <a:rPr lang="en-NZ" sz="2000" b="1" dirty="0" smtClean="0"/>
              <a:t>Consideration</a:t>
            </a:r>
            <a:r>
              <a:rPr lang="en-NZ" sz="2000" dirty="0" smtClean="0"/>
              <a:t>: S 9-15 GSTA: any payment, or any act or forbearance, in connection with a supply of anything ($ or barter)</a:t>
            </a:r>
            <a:endParaRPr lang="en-NZ" sz="2000" dirty="0"/>
          </a:p>
          <a:p>
            <a:pPr marL="0" indent="0">
              <a:buNone/>
            </a:pPr>
            <a:endParaRPr lang="en-NZ" dirty="0"/>
          </a:p>
        </p:txBody>
      </p:sp>
    </p:spTree>
    <p:extLst>
      <p:ext uri="{BB962C8B-B14F-4D97-AF65-F5344CB8AC3E}">
        <p14:creationId xmlns:p14="http://schemas.microsoft.com/office/powerpoint/2010/main" val="2306441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a:t>Supply and Consideration-GST: </a:t>
            </a:r>
            <a:r>
              <a:rPr lang="en-NZ" sz="2800" dirty="0" smtClean="0"/>
              <a:t>Australia (2)</a:t>
            </a:r>
            <a:endParaRPr lang="en-NZ" sz="2800" dirty="0"/>
          </a:p>
        </p:txBody>
      </p:sp>
      <p:sp>
        <p:nvSpPr>
          <p:cNvPr id="3" name="Content Placeholder 2"/>
          <p:cNvSpPr>
            <a:spLocks noGrp="1"/>
          </p:cNvSpPr>
          <p:nvPr>
            <p:ph idx="1"/>
          </p:nvPr>
        </p:nvSpPr>
        <p:spPr>
          <a:xfrm>
            <a:off x="838200" y="2362200"/>
            <a:ext cx="7693025" cy="4210072"/>
          </a:xfrm>
        </p:spPr>
        <p:txBody>
          <a:bodyPr/>
          <a:lstStyle/>
          <a:p>
            <a:pPr marL="0" indent="0">
              <a:buNone/>
            </a:pPr>
            <a:r>
              <a:rPr lang="en-NZ" sz="3600" dirty="0" smtClean="0"/>
              <a:t>Given wide interpretation by the Australian courts:</a:t>
            </a:r>
          </a:p>
          <a:p>
            <a:pPr lvl="1"/>
            <a:r>
              <a:rPr lang="en-NZ" sz="3600" b="1" i="1" dirty="0" smtClean="0"/>
              <a:t>FCT v Reliance Carpet Co Pty Ltd (2008)</a:t>
            </a:r>
          </a:p>
          <a:p>
            <a:pPr lvl="1"/>
            <a:r>
              <a:rPr lang="en-NZ" sz="3600" b="1" i="1" dirty="0" smtClean="0"/>
              <a:t>FCT v Qantas Airways Ltd (2012)</a:t>
            </a:r>
          </a:p>
          <a:p>
            <a:pPr marL="457200" lvl="1" indent="0">
              <a:buNone/>
            </a:pPr>
            <a:endParaRPr lang="en-NZ" sz="20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a:xfrm>
            <a:off x="838200" y="2362200"/>
            <a:ext cx="7693025" cy="4495800"/>
          </a:xfrm>
        </p:spPr>
        <p:txBody>
          <a:bodyPr/>
          <a:lstStyle/>
          <a:p>
            <a:pPr marL="457200" indent="-457200">
              <a:buFont typeface="+mj-lt"/>
              <a:buAutoNum type="arabicPeriod"/>
            </a:pPr>
            <a:r>
              <a:rPr lang="en-NZ" sz="2000" dirty="0" smtClean="0"/>
              <a:t>Widespread </a:t>
            </a:r>
            <a:r>
              <a:rPr lang="en-NZ" sz="2000" dirty="0" smtClean="0"/>
              <a:t>adoption </a:t>
            </a:r>
            <a:r>
              <a:rPr lang="en-NZ" sz="2000" dirty="0" smtClean="0"/>
              <a:t>of this broad based indirect tax based on consumption (valued added) since 1960s. 140 countries have introduced GST c. f. 10 in 1960s</a:t>
            </a:r>
          </a:p>
          <a:p>
            <a:pPr marL="457200" indent="-457200">
              <a:buFont typeface="+mj-lt"/>
              <a:buAutoNum type="arabicPeriod"/>
            </a:pPr>
            <a:r>
              <a:rPr lang="en-NZ" sz="2000" dirty="0" smtClean="0"/>
              <a:t>GST can account for up to 20% of total tax revenues for some countries.</a:t>
            </a:r>
          </a:p>
          <a:p>
            <a:pPr marL="457200" indent="-457200">
              <a:buFont typeface="+mj-lt"/>
              <a:buAutoNum type="arabicPeriod"/>
            </a:pPr>
            <a:r>
              <a:rPr lang="en-NZ" sz="2000" dirty="0" smtClean="0"/>
              <a:t>GST is charged on all taxable supplies and payable by the final consumer.</a:t>
            </a:r>
          </a:p>
          <a:p>
            <a:pPr marL="457200" indent="-457200">
              <a:buFont typeface="+mj-lt"/>
              <a:buAutoNum type="arabicPeriod"/>
            </a:pPr>
            <a:r>
              <a:rPr lang="en-NZ" sz="2000" dirty="0" smtClean="0"/>
              <a:t>Introduction of GST:</a:t>
            </a:r>
          </a:p>
          <a:p>
            <a:pPr marL="857250" lvl="1" indent="-457200">
              <a:buFont typeface="+mj-lt"/>
              <a:buAutoNum type="arabicPeriod"/>
            </a:pPr>
            <a:r>
              <a:rPr lang="en-NZ" sz="1600" dirty="0" smtClean="0"/>
              <a:t>Australia: 1</a:t>
            </a:r>
            <a:r>
              <a:rPr lang="en-NZ" sz="1600" baseline="30000" dirty="0" smtClean="0"/>
              <a:t>st</a:t>
            </a:r>
            <a:r>
              <a:rPr lang="en-NZ" sz="1600" dirty="0" smtClean="0"/>
              <a:t> July 2000, NZ: 1</a:t>
            </a:r>
            <a:r>
              <a:rPr lang="en-NZ" sz="1600" baseline="30000" dirty="0" smtClean="0"/>
              <a:t>st</a:t>
            </a:r>
            <a:r>
              <a:rPr lang="en-NZ" sz="1600" dirty="0" smtClean="0"/>
              <a:t> Oct 1986</a:t>
            </a:r>
          </a:p>
          <a:p>
            <a:pPr marL="857250" lvl="1" indent="-457200">
              <a:buFont typeface="+mj-lt"/>
              <a:buAutoNum type="arabicPeriod"/>
            </a:pPr>
            <a:r>
              <a:rPr lang="en-NZ" sz="1600" dirty="0" smtClean="0"/>
              <a:t>Main reasons: To reduce reliance on direct taxes such as income taxes and capital gains, reduce marginal tax rates, and to broaden the tax base.</a:t>
            </a:r>
          </a:p>
          <a:p>
            <a:pPr marL="857250" lvl="1" indent="-457200">
              <a:buFont typeface="+mj-lt"/>
              <a:buAutoNum type="arabicPeriod"/>
            </a:pPr>
            <a:r>
              <a:rPr lang="en-NZ" sz="1600" dirty="0" smtClean="0"/>
              <a:t>Very similar GST models but with some variations</a:t>
            </a:r>
          </a:p>
          <a:p>
            <a:pPr marL="857250" lvl="1" indent="-457200">
              <a:buFont typeface="+mj-lt"/>
              <a:buAutoNum type="arabicPeriod"/>
            </a:pPr>
            <a:r>
              <a:rPr lang="en-NZ" sz="1600" dirty="0" smtClean="0"/>
              <a:t>Heavier reliance on GST by NZ (27.6% c.f. 14.3%)</a:t>
            </a:r>
          </a:p>
          <a:p>
            <a:pPr marL="457200" indent="-457200">
              <a:buFont typeface="+mj-lt"/>
              <a:buAutoNum type="arabicPeriod"/>
            </a:pPr>
            <a:endParaRPr lang="en-NZ" sz="2000" dirty="0" smtClean="0"/>
          </a:p>
          <a:p>
            <a:pPr marL="457200" indent="-457200">
              <a:buFont typeface="+mj-lt"/>
              <a:buAutoNum type="arabicPeriod"/>
            </a:pPr>
            <a:endParaRPr lang="en-NZ"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a:t>Supply and Consideration-GST: </a:t>
            </a:r>
            <a:r>
              <a:rPr lang="en-NZ" sz="2800" dirty="0" smtClean="0"/>
              <a:t>Australia (3</a:t>
            </a:r>
            <a:r>
              <a:rPr lang="en-NZ" sz="3000" dirty="0" smtClean="0"/>
              <a:t>)</a:t>
            </a:r>
            <a:endParaRPr lang="en-NZ" sz="3000" dirty="0"/>
          </a:p>
        </p:txBody>
      </p:sp>
      <p:sp>
        <p:nvSpPr>
          <p:cNvPr id="3" name="Content Placeholder 2"/>
          <p:cNvSpPr>
            <a:spLocks noGrp="1"/>
          </p:cNvSpPr>
          <p:nvPr>
            <p:ph idx="1"/>
          </p:nvPr>
        </p:nvSpPr>
        <p:spPr/>
        <p:txBody>
          <a:bodyPr/>
          <a:lstStyle/>
          <a:p>
            <a:pPr marL="0" indent="0">
              <a:buNone/>
            </a:pPr>
            <a:r>
              <a:rPr lang="en-NZ" sz="2200" b="1" i="1" dirty="0"/>
              <a:t>Reliance Carpet: </a:t>
            </a:r>
            <a:r>
              <a:rPr lang="en-NZ" sz="2200" dirty="0"/>
              <a:t>Deposits received as security for the sale of a real property transaction attracts GST even though there was a forfeiture of contract by the purchaser. HC viewed the deposit received was consideration for supply under s 99-10 of the GSTA 1999. Different from NZ</a:t>
            </a:r>
            <a:r>
              <a:rPr lang="en-NZ" sz="2200" dirty="0" smtClean="0"/>
              <a:t>.</a:t>
            </a:r>
          </a:p>
          <a:p>
            <a:pPr marL="0" indent="0">
              <a:buNone/>
            </a:pPr>
            <a:endParaRPr lang="en-NZ" sz="2200" dirty="0"/>
          </a:p>
          <a:p>
            <a:pPr marL="0" indent="0">
              <a:buNone/>
            </a:pPr>
            <a:r>
              <a:rPr lang="en-NZ" sz="2200" b="1" i="1" dirty="0" smtClean="0"/>
              <a:t>Qantas Airways</a:t>
            </a:r>
            <a:r>
              <a:rPr lang="en-NZ" sz="2200" dirty="0" smtClean="0"/>
              <a:t>: FC and HC claimed that GST was payable as supply was made by Qantas when customers booked and paid for their flights and it did not matter whether the customers did not travel on the booked flights.</a:t>
            </a:r>
            <a:endParaRPr lang="en-NZ" sz="2200" dirty="0"/>
          </a:p>
        </p:txBody>
      </p:sp>
    </p:spTree>
    <p:extLst>
      <p:ext uri="{BB962C8B-B14F-4D97-AF65-F5344CB8AC3E}">
        <p14:creationId xmlns:p14="http://schemas.microsoft.com/office/powerpoint/2010/main" val="12788066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a:t>Supply and Consideration-GST: </a:t>
            </a:r>
            <a:r>
              <a:rPr lang="en-NZ" sz="3200" dirty="0" smtClean="0"/>
              <a:t>NZ (1)</a:t>
            </a:r>
            <a:endParaRPr lang="en-NZ" sz="3200" dirty="0"/>
          </a:p>
        </p:txBody>
      </p:sp>
      <p:sp>
        <p:nvSpPr>
          <p:cNvPr id="3" name="Content Placeholder 2"/>
          <p:cNvSpPr>
            <a:spLocks noGrp="1"/>
          </p:cNvSpPr>
          <p:nvPr>
            <p:ph idx="1"/>
          </p:nvPr>
        </p:nvSpPr>
        <p:spPr/>
        <p:txBody>
          <a:bodyPr/>
          <a:lstStyle/>
          <a:p>
            <a:pPr marL="0" indent="0">
              <a:buNone/>
            </a:pPr>
            <a:r>
              <a:rPr lang="en-NZ" sz="2000" b="1" dirty="0"/>
              <a:t>The meaning of </a:t>
            </a:r>
            <a:r>
              <a:rPr lang="en-NZ" sz="2000" b="1" dirty="0" smtClean="0"/>
              <a:t>taxable supply (NZ): </a:t>
            </a:r>
            <a:r>
              <a:rPr lang="en-NZ" sz="2000" b="1" dirty="0"/>
              <a:t>Section </a:t>
            </a:r>
            <a:r>
              <a:rPr lang="en-NZ" sz="2000" b="1" dirty="0" smtClean="0"/>
              <a:t>8 </a:t>
            </a:r>
            <a:r>
              <a:rPr lang="en-NZ" sz="2000" b="1" dirty="0"/>
              <a:t>of the GSTA </a:t>
            </a:r>
            <a:r>
              <a:rPr lang="en-NZ" sz="2000" b="1" dirty="0" smtClean="0"/>
              <a:t>1985: </a:t>
            </a:r>
            <a:r>
              <a:rPr lang="en-NZ" sz="2000" dirty="0" smtClean="0"/>
              <a:t>Supply of g and s, not an exempt supply, NZ, registered person, furtherance of a taxable activity.</a:t>
            </a:r>
            <a:endParaRPr lang="en-NZ" sz="2000" dirty="0"/>
          </a:p>
          <a:p>
            <a:pPr marL="457200" indent="-457200">
              <a:buFont typeface="+mj-lt"/>
              <a:buAutoNum type="alphaLcParenR"/>
            </a:pPr>
            <a:r>
              <a:rPr lang="en-NZ" sz="2000" dirty="0"/>
              <a:t>A </a:t>
            </a:r>
            <a:r>
              <a:rPr lang="en-NZ" sz="2000" dirty="0" smtClean="0"/>
              <a:t>taxable supply </a:t>
            </a:r>
            <a:r>
              <a:rPr lang="en-NZ" sz="2000" dirty="0"/>
              <a:t>is </a:t>
            </a:r>
            <a:r>
              <a:rPr lang="en-NZ" sz="2000" dirty="0" smtClean="0"/>
              <a:t>a supply of g and s including zero rated supplies. Exempt supplies are not charged with GST. All forms of supply. Goods – all kinds of personal or real property, except choses in action and money. Services – anything which is not goods or money and therefore includes choses in action ad products transmitted electronically (similar to </a:t>
            </a:r>
            <a:r>
              <a:rPr lang="en-NZ" sz="2000" dirty="0" err="1" smtClean="0"/>
              <a:t>Aust</a:t>
            </a:r>
            <a:r>
              <a:rPr lang="en-NZ" sz="2000" dirty="0" smtClean="0"/>
              <a:t>, supply includes everything other than money. </a:t>
            </a:r>
          </a:p>
          <a:p>
            <a:pPr marL="0" indent="0">
              <a:buNone/>
            </a:pPr>
            <a:r>
              <a:rPr lang="en-NZ" sz="2000" b="1" dirty="0" smtClean="0"/>
              <a:t>Consideration</a:t>
            </a:r>
            <a:r>
              <a:rPr lang="en-NZ" sz="2000" dirty="0"/>
              <a:t>: S </a:t>
            </a:r>
            <a:r>
              <a:rPr lang="en-NZ" sz="2000" dirty="0" smtClean="0"/>
              <a:t>2- </a:t>
            </a:r>
            <a:r>
              <a:rPr lang="en-NZ" sz="2000" dirty="0"/>
              <a:t>any </a:t>
            </a:r>
            <a:r>
              <a:rPr lang="en-NZ" sz="2000" dirty="0" smtClean="0"/>
              <a:t>payment made or any act or forbearance (voluntary or not) resulting from the supply of goods and services but does not include payment made as an unconditional gift to any non-profit body. </a:t>
            </a:r>
            <a:r>
              <a:rPr lang="en-NZ" sz="1600" b="1" i="1" dirty="0" err="1" smtClean="0"/>
              <a:t>Turakina</a:t>
            </a:r>
            <a:r>
              <a:rPr lang="en-NZ" sz="1600" b="1" i="1" dirty="0" smtClean="0"/>
              <a:t> Maori Girls College Board of Trustees v C of IR (1993)</a:t>
            </a:r>
            <a:endParaRPr lang="en-NZ" sz="1600" b="1" i="1" dirty="0"/>
          </a:p>
          <a:p>
            <a:pPr marL="0" indent="0">
              <a:buNone/>
            </a:pPr>
            <a:endParaRPr lang="en-AU" dirty="0"/>
          </a:p>
        </p:txBody>
      </p:sp>
    </p:spTree>
    <p:extLst>
      <p:ext uri="{BB962C8B-B14F-4D97-AF65-F5344CB8AC3E}">
        <p14:creationId xmlns:p14="http://schemas.microsoft.com/office/powerpoint/2010/main" val="1861174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000" dirty="0"/>
              <a:t>Supply and Consideration-GST: NZ </a:t>
            </a:r>
            <a:r>
              <a:rPr lang="en-NZ" sz="3000" dirty="0" smtClean="0"/>
              <a:t>(2)</a:t>
            </a:r>
            <a:endParaRPr lang="en-NZ" sz="3000" dirty="0"/>
          </a:p>
        </p:txBody>
      </p:sp>
      <p:sp>
        <p:nvSpPr>
          <p:cNvPr id="3" name="Content Placeholder 2"/>
          <p:cNvSpPr>
            <a:spLocks noGrp="1"/>
          </p:cNvSpPr>
          <p:nvPr>
            <p:ph idx="1"/>
          </p:nvPr>
        </p:nvSpPr>
        <p:spPr/>
        <p:txBody>
          <a:bodyPr/>
          <a:lstStyle/>
          <a:p>
            <a:pPr marL="0" indent="0">
              <a:buNone/>
            </a:pPr>
            <a:r>
              <a:rPr lang="en-NZ" dirty="0" smtClean="0"/>
              <a:t>Sale of a going concern: </a:t>
            </a:r>
          </a:p>
          <a:p>
            <a:pPr lvl="1" indent="-342900"/>
            <a:r>
              <a:rPr lang="en-NZ" sz="1800" dirty="0" smtClean="0"/>
              <a:t>is a taxable supply under s 5(12) but becomes a zero-rated supply by s 11(1)(c) – if both purchaser and vendor agree in writing and are registered for GST.</a:t>
            </a:r>
          </a:p>
          <a:p>
            <a:pPr lvl="1" indent="-342900"/>
            <a:r>
              <a:rPr lang="en-NZ" sz="1800" dirty="0" smtClean="0"/>
              <a:t>Apportionment needed if the supply is partly zero-rated and partly taxable supply under s 5(14) and also </a:t>
            </a:r>
            <a:r>
              <a:rPr lang="en-NZ" sz="1800" b="1" dirty="0" smtClean="0"/>
              <a:t>in </a:t>
            </a:r>
            <a:r>
              <a:rPr lang="en-NZ" sz="1800" b="1" i="1" dirty="0" smtClean="0"/>
              <a:t>CIR v Smiths City Group Ltd (1992)</a:t>
            </a:r>
          </a:p>
          <a:p>
            <a:pPr lvl="1" indent="-342900"/>
            <a:r>
              <a:rPr lang="en-NZ" sz="1800" dirty="0" smtClean="0"/>
              <a:t>If a dwelling is included in a supply, then the supply of dwelling is deemed to be a separate supply from any other real property included in the overall supply – to prevent the purchaser from claiming an input tax deduction in relation to the dwelling (house).</a:t>
            </a:r>
          </a:p>
          <a:p>
            <a:pPr lvl="1" indent="-342900"/>
            <a:r>
              <a:rPr lang="en-NZ" sz="1800" dirty="0" smtClean="0"/>
              <a:t>If the registered person has claimed an input tax deduction in relation to the dwelling (or a proportion of it), any subsequent supply of the dwelling is deemed to be a taxable supply (or proportion of the dwelling as taxable supply).</a:t>
            </a:r>
          </a:p>
          <a:p>
            <a:pPr lvl="1" indent="-342900"/>
            <a:endParaRPr lang="en-NZ" i="1" dirty="0" smtClean="0"/>
          </a:p>
          <a:p>
            <a:pPr marL="0" indent="0">
              <a:buNone/>
            </a:pPr>
            <a:endParaRPr lang="en-NZ" dirty="0"/>
          </a:p>
        </p:txBody>
      </p:sp>
    </p:spTree>
    <p:extLst>
      <p:ext uri="{BB962C8B-B14F-4D97-AF65-F5344CB8AC3E}">
        <p14:creationId xmlns:p14="http://schemas.microsoft.com/office/powerpoint/2010/main" val="2645701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000" dirty="0"/>
              <a:t>Supply and </a:t>
            </a:r>
            <a:r>
              <a:rPr lang="en-NZ" sz="3000" dirty="0" smtClean="0"/>
              <a:t>Consideration-GST: NZ and Australia (3)</a:t>
            </a:r>
            <a:endParaRPr lang="en-NZ" sz="3000" dirty="0"/>
          </a:p>
        </p:txBody>
      </p:sp>
      <p:sp>
        <p:nvSpPr>
          <p:cNvPr id="3" name="Content Placeholder 2"/>
          <p:cNvSpPr>
            <a:spLocks noGrp="1"/>
          </p:cNvSpPr>
          <p:nvPr>
            <p:ph idx="1"/>
          </p:nvPr>
        </p:nvSpPr>
        <p:spPr>
          <a:xfrm>
            <a:off x="838200" y="2362200"/>
            <a:ext cx="7693025" cy="4235152"/>
          </a:xfrm>
        </p:spPr>
        <p:txBody>
          <a:bodyPr/>
          <a:lstStyle/>
          <a:p>
            <a:pPr marL="0" indent="0">
              <a:buNone/>
            </a:pPr>
            <a:r>
              <a:rPr lang="en-NZ" sz="2000" dirty="0" smtClean="0"/>
              <a:t>Consideration in the GST legislation required an element of reciprocity as found in:</a:t>
            </a:r>
          </a:p>
          <a:p>
            <a:pPr marL="0" indent="0" algn="ctr">
              <a:buNone/>
            </a:pPr>
            <a:r>
              <a:rPr lang="en-NZ" sz="2000" dirty="0" smtClean="0"/>
              <a:t> </a:t>
            </a:r>
            <a:r>
              <a:rPr lang="en-NZ" sz="2000" b="1" i="1" dirty="0" err="1" smtClean="0"/>
              <a:t>Taupo</a:t>
            </a:r>
            <a:r>
              <a:rPr lang="en-NZ" sz="2000" b="1" i="1" dirty="0" smtClean="0"/>
              <a:t> </a:t>
            </a:r>
            <a:r>
              <a:rPr lang="en-NZ" sz="2000" b="1" i="1" dirty="0" err="1" smtClean="0"/>
              <a:t>Ika</a:t>
            </a:r>
            <a:r>
              <a:rPr lang="en-NZ" sz="2000" b="1" i="1" dirty="0" smtClean="0"/>
              <a:t> Nui Body Corporate v CIR (1997)</a:t>
            </a:r>
          </a:p>
          <a:p>
            <a:pPr marL="0" indent="0">
              <a:buNone/>
            </a:pPr>
            <a:r>
              <a:rPr lang="en-NZ" sz="2000" dirty="0" smtClean="0"/>
              <a:t>Australian court  took a wider interpretation of consideration for GST purposes that reciprocity is not an element to determine consideration:</a:t>
            </a:r>
          </a:p>
          <a:p>
            <a:pPr marL="0" indent="0" algn="ctr">
              <a:buNone/>
            </a:pPr>
            <a:r>
              <a:rPr lang="en-NZ" sz="2000" b="1" i="1" dirty="0" smtClean="0"/>
              <a:t>Body Corporate Villa Edgewater CTS 23902 v FC of T (2004)</a:t>
            </a:r>
          </a:p>
          <a:p>
            <a:pPr marL="0" indent="0">
              <a:buNone/>
            </a:pPr>
            <a:r>
              <a:rPr lang="en-NZ" sz="2000" b="1" dirty="0" smtClean="0"/>
              <a:t>NZ:</a:t>
            </a:r>
            <a:r>
              <a:rPr lang="en-NZ" sz="2000" dirty="0" smtClean="0"/>
              <a:t> Supply of services by the body corporate did not amount for a supply for consideration.</a:t>
            </a:r>
          </a:p>
          <a:p>
            <a:pPr marL="0" indent="0">
              <a:buNone/>
            </a:pPr>
            <a:r>
              <a:rPr lang="en-NZ" sz="2000" b="1" dirty="0" smtClean="0"/>
              <a:t>Australia:</a:t>
            </a:r>
            <a:r>
              <a:rPr lang="en-NZ" sz="2000" dirty="0" smtClean="0"/>
              <a:t> The body corporate is an enterprise and the contributions made by the lot-owners are made in the course of furtherance of the enterprise </a:t>
            </a:r>
            <a:endParaRPr lang="en-NZ" sz="2000" dirty="0"/>
          </a:p>
        </p:txBody>
      </p:sp>
    </p:spTree>
    <p:extLst>
      <p:ext uri="{BB962C8B-B14F-4D97-AF65-F5344CB8AC3E}">
        <p14:creationId xmlns:p14="http://schemas.microsoft.com/office/powerpoint/2010/main" val="33910941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Sale of a going concern: NZ (partially tenanted)</a:t>
            </a:r>
            <a:endParaRPr lang="en-NZ" dirty="0"/>
          </a:p>
        </p:txBody>
      </p:sp>
      <p:sp>
        <p:nvSpPr>
          <p:cNvPr id="3" name="Content Placeholder 2"/>
          <p:cNvSpPr>
            <a:spLocks noGrp="1"/>
          </p:cNvSpPr>
          <p:nvPr>
            <p:ph idx="1"/>
          </p:nvPr>
        </p:nvSpPr>
        <p:spPr/>
        <p:txBody>
          <a:bodyPr/>
          <a:lstStyle/>
          <a:p>
            <a:pPr marL="0" indent="0">
              <a:buNone/>
            </a:pPr>
            <a:r>
              <a:rPr lang="en-NZ" dirty="0" smtClean="0"/>
              <a:t>Ordinarily the sale of a commercial building that is rented to tenants on commercial terms would qualify as a “going concern” at the time of supply. </a:t>
            </a:r>
          </a:p>
          <a:p>
            <a:pPr marL="0" indent="0">
              <a:buNone/>
            </a:pPr>
            <a:r>
              <a:rPr lang="en-NZ" b="1" i="1" dirty="0" smtClean="0"/>
              <a:t>Case 27 </a:t>
            </a:r>
            <a:r>
              <a:rPr lang="en-NZ" dirty="0" smtClean="0"/>
              <a:t>shows that a partially tenanted property can qualify as the supply of a taxable activity as a “going concern” with 42 % use of commercial letting</a:t>
            </a:r>
            <a:endParaRPr lang="en-NZ" dirty="0"/>
          </a:p>
        </p:txBody>
      </p:sp>
    </p:spTree>
    <p:extLst>
      <p:ext uri="{BB962C8B-B14F-4D97-AF65-F5344CB8AC3E}">
        <p14:creationId xmlns:p14="http://schemas.microsoft.com/office/powerpoint/2010/main" val="3994988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Sale of a going concern: </a:t>
            </a:r>
            <a:r>
              <a:rPr lang="en-NZ" dirty="0" err="1" smtClean="0"/>
              <a:t>Aust</a:t>
            </a:r>
            <a:r>
              <a:rPr lang="en-NZ" dirty="0" smtClean="0"/>
              <a:t> (partially </a:t>
            </a:r>
            <a:r>
              <a:rPr lang="en-NZ" dirty="0"/>
              <a:t>tenanted)</a:t>
            </a:r>
          </a:p>
        </p:txBody>
      </p:sp>
      <p:sp>
        <p:nvSpPr>
          <p:cNvPr id="3" name="Content Placeholder 2"/>
          <p:cNvSpPr>
            <a:spLocks noGrp="1"/>
          </p:cNvSpPr>
          <p:nvPr>
            <p:ph idx="1"/>
          </p:nvPr>
        </p:nvSpPr>
        <p:spPr/>
        <p:txBody>
          <a:bodyPr/>
          <a:lstStyle/>
          <a:p>
            <a:pPr marL="0" indent="0">
              <a:buNone/>
            </a:pPr>
            <a:r>
              <a:rPr lang="en-NZ" sz="2000" dirty="0" smtClean="0"/>
              <a:t>ATO seems to apply more restrictions for an enterprise of leasing to claim as a “going concern” sale:</a:t>
            </a:r>
          </a:p>
          <a:p>
            <a:r>
              <a:rPr lang="en-NZ" sz="2000" dirty="0" smtClean="0"/>
              <a:t>Building has been leased for a number of years</a:t>
            </a:r>
          </a:p>
          <a:p>
            <a:r>
              <a:rPr lang="en-NZ" sz="2000" dirty="0" smtClean="0"/>
              <a:t>Various floors were vacant but were actively marketed</a:t>
            </a:r>
          </a:p>
          <a:p>
            <a:r>
              <a:rPr lang="en-NZ" sz="2000" dirty="0" smtClean="0"/>
              <a:t>The remaining floors were being refurbished</a:t>
            </a:r>
          </a:p>
          <a:p>
            <a:r>
              <a:rPr lang="en-NZ" sz="2000" dirty="0" smtClean="0"/>
              <a:t>ATO required that all leases, agreements and covenant must be included in the sale when the partially tenanted building is sold.</a:t>
            </a:r>
          </a:p>
          <a:p>
            <a:pPr marL="0" indent="0">
              <a:buNone/>
            </a:pPr>
            <a:r>
              <a:rPr lang="en-NZ" sz="2000" dirty="0" smtClean="0"/>
              <a:t>Different from NZ especially with </a:t>
            </a:r>
            <a:r>
              <a:rPr lang="en-NZ" sz="2000" b="1" i="1" dirty="0" smtClean="0"/>
              <a:t>Case 27 </a:t>
            </a:r>
            <a:r>
              <a:rPr lang="en-NZ" sz="2000" dirty="0" smtClean="0"/>
              <a:t>– it would not have qualify as a “going concern” sale as it does not include the last item.</a:t>
            </a:r>
          </a:p>
          <a:p>
            <a:endParaRPr lang="en-NZ" dirty="0"/>
          </a:p>
        </p:txBody>
      </p:sp>
    </p:spTree>
    <p:extLst>
      <p:ext uri="{BB962C8B-B14F-4D97-AF65-F5344CB8AC3E}">
        <p14:creationId xmlns:p14="http://schemas.microsoft.com/office/powerpoint/2010/main" val="3567133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Mixed use of real property:</a:t>
            </a:r>
            <a:endParaRPr lang="en-NZ" dirty="0"/>
          </a:p>
        </p:txBody>
      </p:sp>
      <p:sp>
        <p:nvSpPr>
          <p:cNvPr id="3" name="Content Placeholder 2"/>
          <p:cNvSpPr>
            <a:spLocks noGrp="1"/>
          </p:cNvSpPr>
          <p:nvPr>
            <p:ph idx="1"/>
          </p:nvPr>
        </p:nvSpPr>
        <p:spPr>
          <a:xfrm>
            <a:off x="838200" y="2362200"/>
            <a:ext cx="7693025" cy="4163144"/>
          </a:xfrm>
        </p:spPr>
        <p:txBody>
          <a:bodyPr/>
          <a:lstStyle/>
          <a:p>
            <a:pPr marL="0" indent="0">
              <a:buNone/>
            </a:pPr>
            <a:r>
              <a:rPr lang="en-NZ" dirty="0" smtClean="0"/>
              <a:t>New Zealand:</a:t>
            </a:r>
          </a:p>
          <a:p>
            <a:pPr marL="0" indent="0" algn="ctr">
              <a:buNone/>
            </a:pPr>
            <a:r>
              <a:rPr lang="en-NZ" b="1" i="1" dirty="0" smtClean="0"/>
              <a:t>Norfolk Apartments Ltd v CIR (1995)</a:t>
            </a:r>
          </a:p>
          <a:p>
            <a:pPr marL="0" indent="0">
              <a:buNone/>
            </a:pPr>
            <a:endParaRPr lang="en-NZ" b="1" i="1" dirty="0" smtClean="0"/>
          </a:p>
          <a:p>
            <a:pPr marL="0" indent="0">
              <a:buNone/>
            </a:pPr>
            <a:r>
              <a:rPr lang="en-NZ" sz="2400" dirty="0" smtClean="0"/>
              <a:t>Apartments in retirement villages providing two proposed supplies – dwelling (exempt supplies) and facilities for residents in the common areas (lease) – Courts disallowed the claims for input tax deductions for GST associated with the purchase of land and the costs of construction of the retirement village</a:t>
            </a:r>
          </a:p>
          <a:p>
            <a:pPr marL="0" indent="0">
              <a:buNone/>
            </a:pPr>
            <a:endParaRPr lang="en-NZ" b="1" i="1" dirty="0"/>
          </a:p>
        </p:txBody>
      </p:sp>
    </p:spTree>
    <p:extLst>
      <p:ext uri="{BB962C8B-B14F-4D97-AF65-F5344CB8AC3E}">
        <p14:creationId xmlns:p14="http://schemas.microsoft.com/office/powerpoint/2010/main" val="1008578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Mixed use of real property:</a:t>
            </a:r>
          </a:p>
        </p:txBody>
      </p:sp>
      <p:sp>
        <p:nvSpPr>
          <p:cNvPr id="3" name="Content Placeholder 2"/>
          <p:cNvSpPr>
            <a:spLocks noGrp="1"/>
          </p:cNvSpPr>
          <p:nvPr>
            <p:ph idx="1"/>
          </p:nvPr>
        </p:nvSpPr>
        <p:spPr/>
        <p:txBody>
          <a:bodyPr/>
          <a:lstStyle/>
          <a:p>
            <a:pPr marL="0" indent="0">
              <a:buNone/>
            </a:pPr>
            <a:r>
              <a:rPr lang="en-NZ" dirty="0" smtClean="0"/>
              <a:t>Australia:</a:t>
            </a:r>
          </a:p>
          <a:p>
            <a:pPr marL="0" indent="0" algn="ctr">
              <a:buNone/>
            </a:pPr>
            <a:r>
              <a:rPr lang="en-NZ" sz="2400" b="1" i="1" dirty="0" err="1" smtClean="0"/>
              <a:t>Wynnum</a:t>
            </a:r>
            <a:r>
              <a:rPr lang="en-NZ" sz="2400" b="1" i="1" dirty="0" smtClean="0"/>
              <a:t> Holdings No 1 Pty Ltd &amp; </a:t>
            </a:r>
            <a:r>
              <a:rPr lang="en-NZ" sz="2400" b="1" i="1" dirty="0" err="1" smtClean="0"/>
              <a:t>Anor</a:t>
            </a:r>
            <a:r>
              <a:rPr lang="en-NZ" sz="2400" b="1" i="1" dirty="0" smtClean="0"/>
              <a:t> v FC of T (2012)</a:t>
            </a:r>
          </a:p>
          <a:p>
            <a:pPr marL="0" indent="0" algn="ctr">
              <a:buNone/>
            </a:pPr>
            <a:endParaRPr lang="en-NZ" sz="2400" b="1" i="1" dirty="0" smtClean="0"/>
          </a:p>
          <a:p>
            <a:pPr marL="0" indent="0" algn="ctr">
              <a:buNone/>
            </a:pPr>
            <a:r>
              <a:rPr lang="en-NZ" sz="2400" b="1" i="1" dirty="0" smtClean="0"/>
              <a:t>South </a:t>
            </a:r>
            <a:r>
              <a:rPr lang="en-NZ" sz="2400" b="1" i="1" dirty="0" err="1" smtClean="0"/>
              <a:t>Steyne</a:t>
            </a:r>
            <a:r>
              <a:rPr lang="en-NZ" sz="2400" b="1" i="1" dirty="0" smtClean="0"/>
              <a:t> Hotel Pty v FC of T (2009)</a:t>
            </a:r>
          </a:p>
        </p:txBody>
      </p:sp>
    </p:spTree>
    <p:extLst>
      <p:ext uri="{BB962C8B-B14F-4D97-AF65-F5344CB8AC3E}">
        <p14:creationId xmlns:p14="http://schemas.microsoft.com/office/powerpoint/2010/main" val="30145672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Mixed use of real property</a:t>
            </a:r>
            <a:r>
              <a:rPr lang="en-NZ" dirty="0" smtClean="0"/>
              <a:t>: </a:t>
            </a:r>
            <a:r>
              <a:rPr lang="en-NZ" dirty="0" err="1" smtClean="0"/>
              <a:t>Aust</a:t>
            </a:r>
            <a:endParaRPr lang="en-NZ" dirty="0"/>
          </a:p>
        </p:txBody>
      </p:sp>
      <p:sp>
        <p:nvSpPr>
          <p:cNvPr id="3" name="Content Placeholder 2"/>
          <p:cNvSpPr>
            <a:spLocks noGrp="1"/>
          </p:cNvSpPr>
          <p:nvPr>
            <p:ph idx="1"/>
          </p:nvPr>
        </p:nvSpPr>
        <p:spPr>
          <a:xfrm>
            <a:off x="838200" y="2362200"/>
            <a:ext cx="7693025" cy="4235152"/>
          </a:xfrm>
        </p:spPr>
        <p:txBody>
          <a:bodyPr/>
          <a:lstStyle/>
          <a:p>
            <a:pPr marL="0" indent="0">
              <a:buNone/>
            </a:pPr>
            <a:r>
              <a:rPr lang="en-NZ" b="1" i="1" dirty="0"/>
              <a:t>Courts have difficulty in drawing clear boundaries between when the supply of the residence is treated as</a:t>
            </a:r>
            <a:r>
              <a:rPr lang="en-NZ" b="1" i="1" dirty="0" smtClean="0"/>
              <a:t>:</a:t>
            </a:r>
            <a:endParaRPr lang="en-NZ" b="1" i="1" dirty="0"/>
          </a:p>
          <a:p>
            <a:r>
              <a:rPr lang="en-NZ" sz="2000" dirty="0" smtClean="0"/>
              <a:t>A home</a:t>
            </a:r>
          </a:p>
          <a:p>
            <a:r>
              <a:rPr lang="en-NZ" sz="2000" dirty="0" smtClean="0"/>
              <a:t>A home where supplier of care and medical attention are brought in</a:t>
            </a:r>
          </a:p>
          <a:p>
            <a:r>
              <a:rPr lang="en-NZ" sz="2000" dirty="0" smtClean="0"/>
              <a:t>A home provided as part of a combination package of personal care, nursing services, meals, monitoring services</a:t>
            </a:r>
          </a:p>
          <a:p>
            <a:r>
              <a:rPr lang="en-NZ" sz="2000" dirty="0" smtClean="0"/>
              <a:t>A place where you stay whilst medically treated and </a:t>
            </a:r>
          </a:p>
          <a:p>
            <a:r>
              <a:rPr lang="en-NZ" sz="2000" dirty="0" smtClean="0"/>
              <a:t>A more like hospital</a:t>
            </a:r>
            <a:endParaRPr lang="en-NZ" sz="2000" dirty="0"/>
          </a:p>
        </p:txBody>
      </p:sp>
    </p:spTree>
    <p:extLst>
      <p:ext uri="{BB962C8B-B14F-4D97-AF65-F5344CB8AC3E}">
        <p14:creationId xmlns:p14="http://schemas.microsoft.com/office/powerpoint/2010/main" val="1215835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Summary and conclusion (1)</a:t>
            </a:r>
            <a:endParaRPr lang="en-NZ" dirty="0"/>
          </a:p>
        </p:txBody>
      </p:sp>
      <p:sp>
        <p:nvSpPr>
          <p:cNvPr id="3" name="Content Placeholder 2"/>
          <p:cNvSpPr>
            <a:spLocks noGrp="1"/>
          </p:cNvSpPr>
          <p:nvPr>
            <p:ph idx="1"/>
          </p:nvPr>
        </p:nvSpPr>
        <p:spPr/>
        <p:txBody>
          <a:bodyPr/>
          <a:lstStyle/>
          <a:p>
            <a:r>
              <a:rPr lang="en-NZ" sz="2400" dirty="0" smtClean="0"/>
              <a:t>Real property transactions have posed significant problems for the current GST legislations</a:t>
            </a:r>
          </a:p>
          <a:p>
            <a:r>
              <a:rPr lang="en-NZ" sz="2400" dirty="0" smtClean="0"/>
              <a:t>No clear boundary for mixed used assets between exempt and taxable supplies</a:t>
            </a:r>
          </a:p>
          <a:p>
            <a:r>
              <a:rPr lang="en-NZ" sz="2400" dirty="0" smtClean="0"/>
              <a:t>Definition of sale of going concern, consideration differs between the two countries</a:t>
            </a:r>
          </a:p>
          <a:p>
            <a:r>
              <a:rPr lang="en-NZ" sz="2400" dirty="0" smtClean="0"/>
              <a:t>Wider and more comprehensive interpretation of the GST legislations by Australian courts c.f. NZ courts</a:t>
            </a:r>
          </a:p>
        </p:txBody>
      </p:sp>
    </p:spTree>
    <p:extLst>
      <p:ext uri="{BB962C8B-B14F-4D97-AF65-F5344CB8AC3E}">
        <p14:creationId xmlns:p14="http://schemas.microsoft.com/office/powerpoint/2010/main" val="809932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Background</a:t>
            </a:r>
            <a:endParaRPr lang="en-NZ" dirty="0"/>
          </a:p>
        </p:txBody>
      </p:sp>
      <p:sp>
        <p:nvSpPr>
          <p:cNvPr id="3" name="Content Placeholder 2"/>
          <p:cNvSpPr>
            <a:spLocks noGrp="1"/>
          </p:cNvSpPr>
          <p:nvPr>
            <p:ph idx="1"/>
          </p:nvPr>
        </p:nvSpPr>
        <p:spPr>
          <a:xfrm>
            <a:off x="838200" y="2362200"/>
            <a:ext cx="7693025" cy="4235152"/>
          </a:xfrm>
        </p:spPr>
        <p:txBody>
          <a:bodyPr/>
          <a:lstStyle/>
          <a:p>
            <a:r>
              <a:rPr lang="en-NZ" dirty="0" smtClean="0"/>
              <a:t>NZ: GST is applied comprehensively at 15% for almost all goods and services in NZ and with limited exceptions</a:t>
            </a:r>
          </a:p>
          <a:p>
            <a:r>
              <a:rPr lang="en-NZ" dirty="0" smtClean="0"/>
              <a:t>Australia: GST is imposed at 10% upon the consumption of goods and services in Australia with few exceptions. Applies zero rating to a wide range of life necessities and merit goods.</a:t>
            </a:r>
            <a:endParaRPr lang="en-NZ" dirty="0"/>
          </a:p>
        </p:txBody>
      </p:sp>
    </p:spTree>
    <p:extLst>
      <p:ext uri="{BB962C8B-B14F-4D97-AF65-F5344CB8AC3E}">
        <p14:creationId xmlns:p14="http://schemas.microsoft.com/office/powerpoint/2010/main" val="34292682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Summary and </a:t>
            </a:r>
            <a:r>
              <a:rPr lang="en-NZ" dirty="0" smtClean="0"/>
              <a:t>conclusion (2)</a:t>
            </a:r>
            <a:endParaRPr lang="en-NZ" dirty="0"/>
          </a:p>
        </p:txBody>
      </p:sp>
      <p:sp>
        <p:nvSpPr>
          <p:cNvPr id="3" name="Content Placeholder 2"/>
          <p:cNvSpPr>
            <a:spLocks noGrp="1"/>
          </p:cNvSpPr>
          <p:nvPr>
            <p:ph idx="1"/>
          </p:nvPr>
        </p:nvSpPr>
        <p:spPr>
          <a:xfrm>
            <a:off x="838200" y="2362200"/>
            <a:ext cx="7693025" cy="4307160"/>
          </a:xfrm>
        </p:spPr>
        <p:txBody>
          <a:bodyPr/>
          <a:lstStyle/>
          <a:p>
            <a:r>
              <a:rPr lang="en-NZ" sz="2400" dirty="0"/>
              <a:t>Outset: Australian GST rules are more complex and comprehensive. Australia also applies more restrictions and requirements on real property transactions</a:t>
            </a:r>
          </a:p>
          <a:p>
            <a:r>
              <a:rPr lang="en-NZ" sz="2400" dirty="0" smtClean="0"/>
              <a:t>Different canons of taxation being emphasised: </a:t>
            </a:r>
          </a:p>
          <a:p>
            <a:pPr lvl="1"/>
            <a:r>
              <a:rPr lang="en-NZ" dirty="0" err="1" smtClean="0"/>
              <a:t>Aust</a:t>
            </a:r>
            <a:r>
              <a:rPr lang="en-NZ" dirty="0" smtClean="0"/>
              <a:t>: Equity over efficiency and simplicity (uncertainty and ambiguity)</a:t>
            </a:r>
          </a:p>
          <a:p>
            <a:pPr lvl="1"/>
            <a:r>
              <a:rPr lang="en-NZ" dirty="0" smtClean="0"/>
              <a:t>NZ: Efficiency and simplicity over equity (create more inducements to aggressively undertake tax planning and avoidance to minimise GST liabilities)</a:t>
            </a:r>
            <a:endParaRPr lang="en-NZ" dirty="0"/>
          </a:p>
        </p:txBody>
      </p:sp>
    </p:spTree>
    <p:extLst>
      <p:ext uri="{BB962C8B-B14F-4D97-AF65-F5344CB8AC3E}">
        <p14:creationId xmlns:p14="http://schemas.microsoft.com/office/powerpoint/2010/main" val="24948069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Final note: NZ Tax Authority</a:t>
            </a:r>
            <a:endParaRPr lang="en-NZ" dirty="0"/>
          </a:p>
        </p:txBody>
      </p:sp>
      <p:sp>
        <p:nvSpPr>
          <p:cNvPr id="3" name="Content Placeholder 2"/>
          <p:cNvSpPr>
            <a:spLocks noGrp="1"/>
          </p:cNvSpPr>
          <p:nvPr>
            <p:ph idx="1"/>
          </p:nvPr>
        </p:nvSpPr>
        <p:spPr>
          <a:xfrm>
            <a:off x="838200" y="2362200"/>
            <a:ext cx="7693025" cy="4163144"/>
          </a:xfrm>
        </p:spPr>
        <p:txBody>
          <a:bodyPr/>
          <a:lstStyle/>
          <a:p>
            <a:r>
              <a:rPr lang="en-NZ" dirty="0" smtClean="0"/>
              <a:t>Rise in GST collection due to the implementation of a multi-year property compliance programme by IR consisting of two phases:</a:t>
            </a:r>
          </a:p>
          <a:p>
            <a:pPr lvl="1"/>
            <a:r>
              <a:rPr lang="en-NZ" sz="2000" dirty="0" smtClean="0"/>
              <a:t>Identification of risks and examples of speculative activity in the property sector. Match external, third party property and land information with internal IR data. Aim of IR is to educate taxpayers, tax agents and legal advisers and to alert them about potential tax liabilities before transactions took place. Publications and website on tax and property transactions</a:t>
            </a:r>
            <a:endParaRPr lang="en-NZ" sz="2000" dirty="0"/>
          </a:p>
        </p:txBody>
      </p:sp>
    </p:spTree>
    <p:extLst>
      <p:ext uri="{BB962C8B-B14F-4D97-AF65-F5344CB8AC3E}">
        <p14:creationId xmlns:p14="http://schemas.microsoft.com/office/powerpoint/2010/main" val="36701065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Final note: NZ Tax Authority</a:t>
            </a:r>
          </a:p>
        </p:txBody>
      </p:sp>
      <p:sp>
        <p:nvSpPr>
          <p:cNvPr id="3" name="Content Placeholder 2"/>
          <p:cNvSpPr>
            <a:spLocks noGrp="1"/>
          </p:cNvSpPr>
          <p:nvPr>
            <p:ph idx="1"/>
          </p:nvPr>
        </p:nvSpPr>
        <p:spPr>
          <a:xfrm>
            <a:off x="838200" y="2362200"/>
            <a:ext cx="7693025" cy="4235152"/>
          </a:xfrm>
        </p:spPr>
        <p:txBody>
          <a:bodyPr/>
          <a:lstStyle/>
          <a:p>
            <a:pPr marL="0" indent="0">
              <a:buNone/>
            </a:pPr>
            <a:r>
              <a:rPr lang="en-NZ" dirty="0" smtClean="0"/>
              <a:t>Second phase:</a:t>
            </a:r>
          </a:p>
          <a:p>
            <a:pPr lvl="1"/>
            <a:r>
              <a:rPr lang="en-NZ" dirty="0" smtClean="0"/>
              <a:t>Direct contact via mail and phone with taxpayers and managing risks especially those with previous records of property transactions. Additional audits of property transactions were undertaken based on risk identification in the first phase.</a:t>
            </a:r>
          </a:p>
          <a:p>
            <a:r>
              <a:rPr lang="en-NZ" sz="2400" dirty="0" smtClean="0"/>
              <a:t>Results: Additional tax revenue (GST and income tax) of about NZD 36 million pa with NZD 33 m from audits and NZD 3 m from voluntary disclosures</a:t>
            </a:r>
            <a:endParaRPr lang="en-NZ" sz="2400" dirty="0"/>
          </a:p>
        </p:txBody>
      </p:sp>
    </p:spTree>
    <p:extLst>
      <p:ext uri="{BB962C8B-B14F-4D97-AF65-F5344CB8AC3E}">
        <p14:creationId xmlns:p14="http://schemas.microsoft.com/office/powerpoint/2010/main" val="26456752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AutoShape 2"/>
          <p:cNvSpPr>
            <a:spLocks noGrp="1" noChangeArrowheads="1"/>
          </p:cNvSpPr>
          <p:nvPr>
            <p:ph type="title"/>
          </p:nvPr>
        </p:nvSpPr>
        <p:spPr/>
        <p:txBody>
          <a:bodyPr/>
          <a:lstStyle/>
          <a:p>
            <a:r>
              <a:rPr lang="en-NZ" dirty="0"/>
              <a:t>Conclusions and </a:t>
            </a:r>
            <a:r>
              <a:rPr lang="en-NZ" dirty="0" smtClean="0"/>
              <a:t>suggestion for future studies</a:t>
            </a:r>
            <a:endParaRPr lang="en-AU" dirty="0"/>
          </a:p>
        </p:txBody>
      </p:sp>
      <p:sp>
        <p:nvSpPr>
          <p:cNvPr id="114691" name="Rectangle 3"/>
          <p:cNvSpPr>
            <a:spLocks noGrp="1" noChangeArrowheads="1"/>
          </p:cNvSpPr>
          <p:nvPr>
            <p:ph type="body" idx="1"/>
          </p:nvPr>
        </p:nvSpPr>
        <p:spPr>
          <a:xfrm>
            <a:off x="838200" y="2362200"/>
            <a:ext cx="7693025" cy="4495800"/>
          </a:xfrm>
        </p:spPr>
        <p:txBody>
          <a:bodyPr/>
          <a:lstStyle/>
          <a:p>
            <a:r>
              <a:rPr lang="en-AU" sz="2400" dirty="0" smtClean="0"/>
              <a:t>Use of abusive GST schemes in the property sector led to significant tax revenues lost from GST collection.</a:t>
            </a:r>
          </a:p>
          <a:p>
            <a:r>
              <a:rPr lang="en-AU" sz="2400" dirty="0" smtClean="0"/>
              <a:t>Comparative study on the GST treatment between the two countries in three areas, therefore not exhaustive. Other aspects to be explored further</a:t>
            </a:r>
          </a:p>
          <a:p>
            <a:r>
              <a:rPr lang="en-AU" sz="2400" dirty="0" smtClean="0"/>
              <a:t>Australia: more comprehensive approach in their treatment of GST.</a:t>
            </a:r>
          </a:p>
          <a:p>
            <a:r>
              <a:rPr lang="en-AU" sz="2400" dirty="0" smtClean="0"/>
              <a:t>Lessons to be learnt for Trans-Tasman real property ownership and transactions.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Background</a:t>
            </a:r>
            <a:endParaRPr lang="en-NZ" dirty="0"/>
          </a:p>
        </p:txBody>
      </p:sp>
      <p:sp>
        <p:nvSpPr>
          <p:cNvPr id="3" name="Content Placeholder 2"/>
          <p:cNvSpPr>
            <a:spLocks noGrp="1"/>
          </p:cNvSpPr>
          <p:nvPr>
            <p:ph idx="1"/>
          </p:nvPr>
        </p:nvSpPr>
        <p:spPr/>
        <p:txBody>
          <a:bodyPr/>
          <a:lstStyle/>
          <a:p>
            <a:r>
              <a:rPr lang="en-NZ" dirty="0" smtClean="0"/>
              <a:t>Real property transactions are significant due to:</a:t>
            </a:r>
          </a:p>
          <a:p>
            <a:pPr lvl="1"/>
            <a:r>
              <a:rPr lang="en-NZ" dirty="0" smtClean="0"/>
              <a:t> the high value per item and economic significance (and therefore high tax revenues and tax credits involved)</a:t>
            </a:r>
          </a:p>
          <a:p>
            <a:pPr lvl="1"/>
            <a:r>
              <a:rPr lang="en-NZ" dirty="0" smtClean="0"/>
              <a:t>Design complexities</a:t>
            </a:r>
          </a:p>
          <a:p>
            <a:pPr lvl="1"/>
            <a:r>
              <a:rPr lang="en-NZ" dirty="0" smtClean="0"/>
              <a:t>Difficulty in implementing solutions that satisfy the canons of taxation</a:t>
            </a:r>
          </a:p>
          <a:p>
            <a:pPr lvl="1"/>
            <a:r>
              <a:rPr lang="en-NZ" dirty="0" smtClean="0"/>
              <a:t>Gave rise to a large number of disputes, litigations and court cases</a:t>
            </a:r>
            <a:endParaRPr lang="en-NZ" dirty="0"/>
          </a:p>
        </p:txBody>
      </p:sp>
    </p:spTree>
    <p:extLst>
      <p:ext uri="{BB962C8B-B14F-4D97-AF65-F5344CB8AC3E}">
        <p14:creationId xmlns:p14="http://schemas.microsoft.com/office/powerpoint/2010/main" val="3712355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Questions and Aims</a:t>
            </a:r>
            <a:endParaRPr lang="en-NZ" dirty="0"/>
          </a:p>
        </p:txBody>
      </p:sp>
      <p:sp>
        <p:nvSpPr>
          <p:cNvPr id="3" name="Content Placeholder 2"/>
          <p:cNvSpPr>
            <a:spLocks noGrp="1"/>
          </p:cNvSpPr>
          <p:nvPr>
            <p:ph idx="1"/>
          </p:nvPr>
        </p:nvSpPr>
        <p:spPr>
          <a:xfrm>
            <a:off x="838200" y="2362200"/>
            <a:ext cx="7693025" cy="4163144"/>
          </a:xfrm>
        </p:spPr>
        <p:txBody>
          <a:bodyPr/>
          <a:lstStyle/>
          <a:p>
            <a:r>
              <a:rPr lang="en-NZ" dirty="0" smtClean="0"/>
              <a:t>What are the main issues pertaining to real property transactions in Australia and New Zealand that has given rise to tax litigations?</a:t>
            </a:r>
          </a:p>
          <a:p>
            <a:r>
              <a:rPr lang="en-NZ" dirty="0" smtClean="0"/>
              <a:t>Compare and contrast the differences in GST treatment for real property transactions relating to:</a:t>
            </a:r>
          </a:p>
          <a:p>
            <a:pPr lvl="1"/>
            <a:r>
              <a:rPr lang="en-NZ" dirty="0" smtClean="0"/>
              <a:t>Sale of residential properties </a:t>
            </a:r>
          </a:p>
          <a:p>
            <a:pPr lvl="1"/>
            <a:r>
              <a:rPr lang="en-NZ" dirty="0" smtClean="0"/>
              <a:t>Consideration in the sale of properties (different from the original abstract)</a:t>
            </a:r>
            <a:endParaRPr lang="en-NZ" dirty="0"/>
          </a:p>
        </p:txBody>
      </p:sp>
    </p:spTree>
    <p:extLst>
      <p:ext uri="{BB962C8B-B14F-4D97-AF65-F5344CB8AC3E}">
        <p14:creationId xmlns:p14="http://schemas.microsoft.com/office/powerpoint/2010/main" val="1338121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Approach Adopted for this Study</a:t>
            </a:r>
            <a:endParaRPr lang="en-NZ" dirty="0"/>
          </a:p>
        </p:txBody>
      </p:sp>
      <p:sp>
        <p:nvSpPr>
          <p:cNvPr id="3" name="Content Placeholder 2"/>
          <p:cNvSpPr>
            <a:spLocks noGrp="1"/>
          </p:cNvSpPr>
          <p:nvPr>
            <p:ph idx="1"/>
          </p:nvPr>
        </p:nvSpPr>
        <p:spPr>
          <a:xfrm>
            <a:off x="838200" y="2362200"/>
            <a:ext cx="7693025" cy="4235152"/>
          </a:xfrm>
        </p:spPr>
        <p:txBody>
          <a:bodyPr/>
          <a:lstStyle/>
          <a:p>
            <a:r>
              <a:rPr lang="en-NZ" sz="4000" dirty="0" smtClean="0"/>
              <a:t>Comparative study from the perspective of the taxation canons in interpreting the GST legislations and cases. </a:t>
            </a:r>
          </a:p>
          <a:p>
            <a:r>
              <a:rPr lang="en-NZ" sz="4000" dirty="0" smtClean="0"/>
              <a:t>Theoretical approach used.</a:t>
            </a:r>
          </a:p>
          <a:p>
            <a:pPr marL="0" indent="0">
              <a:buNone/>
            </a:pPr>
            <a:endParaRPr lang="en-NZ" sz="4000" dirty="0" smtClean="0"/>
          </a:p>
        </p:txBody>
      </p:sp>
    </p:spTree>
    <p:extLst>
      <p:ext uri="{BB962C8B-B14F-4D97-AF65-F5344CB8AC3E}">
        <p14:creationId xmlns:p14="http://schemas.microsoft.com/office/powerpoint/2010/main" val="33364246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Adam Smith’s (1776) The Wealth of Nations: Canons of Taxation</a:t>
            </a:r>
            <a:endParaRPr lang="en-NZ" dirty="0"/>
          </a:p>
        </p:txBody>
      </p:sp>
      <p:sp>
        <p:nvSpPr>
          <p:cNvPr id="3" name="Content Placeholder 2"/>
          <p:cNvSpPr>
            <a:spLocks noGrp="1"/>
          </p:cNvSpPr>
          <p:nvPr>
            <p:ph idx="1"/>
          </p:nvPr>
        </p:nvSpPr>
        <p:spPr>
          <a:xfrm>
            <a:off x="838200" y="2362200"/>
            <a:ext cx="7693025" cy="4307160"/>
          </a:xfrm>
        </p:spPr>
        <p:txBody>
          <a:bodyPr/>
          <a:lstStyle/>
          <a:p>
            <a:pPr marL="0" indent="0">
              <a:buNone/>
            </a:pPr>
            <a:endParaRPr lang="en-NZ" sz="2200" dirty="0"/>
          </a:p>
          <a:p>
            <a:r>
              <a:rPr lang="en-NZ" sz="2200" dirty="0" smtClean="0"/>
              <a:t>Equity (Fairness): necessity to warrant widespread support from taxpayers</a:t>
            </a:r>
          </a:p>
          <a:p>
            <a:r>
              <a:rPr lang="en-NZ" sz="2200" dirty="0" smtClean="0"/>
              <a:t>Certainty: making it clear to fulfil tax obligations in terms of timing, manner and quantum of payment. See the NZ GSTA 1985 and the Australian A New Tax System (GSTA 1999).</a:t>
            </a:r>
          </a:p>
          <a:p>
            <a:r>
              <a:rPr lang="en-NZ" sz="2200" dirty="0" smtClean="0"/>
              <a:t>Convenience: Relates to the timing of tax payable which is at the convenience of the taxpayer.</a:t>
            </a:r>
          </a:p>
          <a:p>
            <a:r>
              <a:rPr lang="en-NZ" sz="2200" dirty="0" smtClean="0"/>
              <a:t>Efficiency: Relates to the cost of imposing a tax on the taxpayers and the tax authority. Linked to simplicity and neutrality.</a:t>
            </a:r>
          </a:p>
          <a:p>
            <a:endParaRPr lang="en-NZ" sz="2200" dirty="0"/>
          </a:p>
          <a:p>
            <a:pPr marL="0" indent="0">
              <a:buNone/>
            </a:pPr>
            <a:endParaRPr lang="en-NZ" dirty="0"/>
          </a:p>
          <a:p>
            <a:endParaRPr lang="en-NZ" dirty="0"/>
          </a:p>
          <a:p>
            <a:endParaRPr lang="en-NZ" dirty="0"/>
          </a:p>
        </p:txBody>
      </p:sp>
    </p:spTree>
    <p:extLst>
      <p:ext uri="{BB962C8B-B14F-4D97-AF65-F5344CB8AC3E}">
        <p14:creationId xmlns:p14="http://schemas.microsoft.com/office/powerpoint/2010/main" val="1944580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lstStyle/>
          <a:p>
            <a:r>
              <a:rPr lang="en-NZ" sz="3200" dirty="0" smtClean="0"/>
              <a:t>Comparative Studies Approach</a:t>
            </a:r>
            <a:endParaRPr lang="en-NZ" sz="3200" dirty="0"/>
          </a:p>
        </p:txBody>
      </p:sp>
      <p:sp>
        <p:nvSpPr>
          <p:cNvPr id="121859" name="Rectangle 3"/>
          <p:cNvSpPr>
            <a:spLocks noGrp="1" noChangeArrowheads="1"/>
          </p:cNvSpPr>
          <p:nvPr>
            <p:ph type="body" idx="1"/>
          </p:nvPr>
        </p:nvSpPr>
        <p:spPr>
          <a:xfrm>
            <a:off x="838200" y="2285992"/>
            <a:ext cx="7693025" cy="4357718"/>
          </a:xfrm>
        </p:spPr>
        <p:txBody>
          <a:bodyPr/>
          <a:lstStyle/>
          <a:p>
            <a:pPr marL="857250" lvl="1" indent="-457200">
              <a:buNone/>
            </a:pPr>
            <a:endParaRPr lang="en-NZ" sz="2000" dirty="0" smtClean="0"/>
          </a:p>
          <a:p>
            <a:pPr marL="857250" lvl="1" indent="-457200">
              <a:buFont typeface="Wingdings" pitchFamily="2" charset="2"/>
              <a:buChar char="§"/>
            </a:pPr>
            <a:r>
              <a:rPr lang="en-NZ" sz="1800" dirty="0" smtClean="0"/>
              <a:t>“Reading information about the other legal systems has been worthy of praise because of the difficulties associated with its acquisition” (Wilson, 2007).</a:t>
            </a:r>
          </a:p>
          <a:p>
            <a:pPr marL="857250" lvl="1" indent="-457200">
              <a:buFont typeface="Wingdings" pitchFamily="2" charset="2"/>
              <a:buChar char="§"/>
            </a:pPr>
            <a:r>
              <a:rPr lang="en-NZ" sz="1800" dirty="0" smtClean="0"/>
              <a:t>Used to highlight and discuss </a:t>
            </a:r>
            <a:r>
              <a:rPr lang="en-NZ" sz="1800" b="1" dirty="0" smtClean="0"/>
              <a:t>similarities and differences </a:t>
            </a:r>
            <a:r>
              <a:rPr lang="en-NZ" sz="1800" dirty="0" smtClean="0"/>
              <a:t>in taxation systems between countries (Cassidy, Cheng and Yong, 2014; Arnold and Edgar, 1995; Abdul Hamid 2013; Evans, 2012) and provide </a:t>
            </a:r>
            <a:r>
              <a:rPr lang="en-NZ" sz="1800" b="1" dirty="0" smtClean="0"/>
              <a:t>lessons to be learned </a:t>
            </a:r>
            <a:r>
              <a:rPr lang="en-NZ" sz="1800" dirty="0" smtClean="0"/>
              <a:t>by countries that are considering introducing a new tax (e.g. NZ considering CGT and Malaysia considering GST).</a:t>
            </a:r>
          </a:p>
          <a:p>
            <a:pPr marL="857250" lvl="1" indent="-457200">
              <a:buNone/>
            </a:pPr>
            <a:endParaRPr lang="en-NZ" sz="2000" dirty="0" smtClean="0"/>
          </a:p>
          <a:p>
            <a:pPr marL="857250" lvl="1" indent="-457200">
              <a:buFont typeface="Arial" pitchFamily="34" charset="0"/>
              <a:buChar char="•"/>
            </a:pPr>
            <a:endParaRPr lang="en-NZ" sz="2000" b="1" dirty="0" smtClean="0"/>
          </a:p>
          <a:p>
            <a:pPr lvl="1"/>
            <a:endParaRPr lang="en-NZ" sz="2000" b="1" dirty="0" smtClean="0"/>
          </a:p>
          <a:p>
            <a:pPr lvl="1"/>
            <a:endParaRPr lang="en-NZ" sz="2000" b="1" dirty="0" smtClean="0"/>
          </a:p>
          <a:p>
            <a:pPr lvl="1"/>
            <a:endParaRPr lang="en-NZ" sz="2000" dirty="0" smtClean="0"/>
          </a:p>
          <a:p>
            <a:endParaRPr lang="en-NZ" sz="2400" dirty="0" smtClean="0"/>
          </a:p>
          <a:p>
            <a:endParaRPr lang="en-NZ" sz="2400" dirty="0"/>
          </a:p>
          <a:p>
            <a:pPr>
              <a:buFont typeface="Wingdings" pitchFamily="2" charset="2"/>
              <a:buNone/>
            </a:pPr>
            <a:endParaRPr lang="en-NZ"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Importance and Relevance of this Study</a:t>
            </a:r>
            <a:endParaRPr lang="en-NZ" dirty="0"/>
          </a:p>
        </p:txBody>
      </p:sp>
      <p:sp>
        <p:nvSpPr>
          <p:cNvPr id="3" name="Content Placeholder 2"/>
          <p:cNvSpPr>
            <a:spLocks noGrp="1"/>
          </p:cNvSpPr>
          <p:nvPr>
            <p:ph idx="1"/>
          </p:nvPr>
        </p:nvSpPr>
        <p:spPr>
          <a:xfrm>
            <a:off x="838200" y="2362200"/>
            <a:ext cx="7693025" cy="4235152"/>
          </a:xfrm>
        </p:spPr>
        <p:txBody>
          <a:bodyPr/>
          <a:lstStyle/>
          <a:p>
            <a:pPr marL="342900" lvl="1" indent="-342900">
              <a:buFont typeface="Wingdings" pitchFamily="2" charset="2"/>
              <a:buChar char="l"/>
            </a:pPr>
            <a:endParaRPr lang="en-NZ" sz="1800" b="1" dirty="0" smtClean="0"/>
          </a:p>
          <a:p>
            <a:pPr marL="342900" lvl="1" indent="-342900">
              <a:buFont typeface="Wingdings" pitchFamily="2" charset="2"/>
              <a:buChar char="l"/>
            </a:pPr>
            <a:r>
              <a:rPr lang="en-NZ" sz="2000" b="1" dirty="0" smtClean="0"/>
              <a:t>Importance:</a:t>
            </a:r>
          </a:p>
          <a:p>
            <a:pPr marL="742950" lvl="2" indent="-342900"/>
            <a:r>
              <a:rPr lang="en-NZ" dirty="0" smtClean="0"/>
              <a:t>High value of Trans-Tasman ownership of Foreign Direct Investment (FDI) (which includes real properties)</a:t>
            </a:r>
          </a:p>
          <a:p>
            <a:pPr marL="1200150" lvl="3" indent="-342900"/>
            <a:r>
              <a:rPr lang="en-NZ" dirty="0" smtClean="0"/>
              <a:t>NZD 304 billion (2012) by Australian</a:t>
            </a:r>
          </a:p>
          <a:p>
            <a:pPr marL="742950" lvl="2" indent="-342900"/>
            <a:r>
              <a:rPr lang="en-NZ" dirty="0" smtClean="0"/>
              <a:t>Australia is the most attractive offshore investments for NZ:</a:t>
            </a:r>
          </a:p>
          <a:p>
            <a:pPr marL="1200150" lvl="3" indent="-342900"/>
            <a:r>
              <a:rPr lang="en-NZ" dirty="0" smtClean="0"/>
              <a:t>27.8% of total offshore investments (2012) c.f. 14.2% and 7.9% for US and UK respectively.</a:t>
            </a:r>
            <a:endParaRPr lang="en-NZ" dirty="0"/>
          </a:p>
          <a:p>
            <a:pPr marL="342900" lvl="1" indent="-342900">
              <a:buFont typeface="Wingdings" pitchFamily="2" charset="2"/>
              <a:buChar char="l"/>
            </a:pPr>
            <a:r>
              <a:rPr lang="en-NZ" sz="2000" b="1" dirty="0" smtClean="0"/>
              <a:t>Relevance </a:t>
            </a:r>
            <a:r>
              <a:rPr lang="en-NZ" sz="2000" b="1" dirty="0"/>
              <a:t>of this study</a:t>
            </a:r>
            <a:r>
              <a:rPr lang="en-NZ" sz="2000" dirty="0"/>
              <a:t>: The tax implications of GST on individuals, businesses and trusts who own or are considering trading in real properties in Australia and NZ. Also for academics, tax authorities and tax practitioners</a:t>
            </a:r>
          </a:p>
          <a:p>
            <a:endParaRPr lang="en-NZ" dirty="0"/>
          </a:p>
        </p:txBody>
      </p:sp>
    </p:spTree>
    <p:extLst>
      <p:ext uri="{BB962C8B-B14F-4D97-AF65-F5344CB8AC3E}">
        <p14:creationId xmlns:p14="http://schemas.microsoft.com/office/powerpoint/2010/main" val="950319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12362</TotalTime>
  <Words>2919</Words>
  <Application>Microsoft Office PowerPoint</Application>
  <PresentationFormat>On-screen Show (4:3)</PresentationFormat>
  <Paragraphs>200</Paragraphs>
  <Slides>33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Times New Roman</vt:lpstr>
      <vt:lpstr>Wingdings</vt:lpstr>
      <vt:lpstr>Capsules</vt:lpstr>
      <vt:lpstr> A Comparative Study of the GST Implications on Real Property Transactions in Australia and New Zealand </vt:lpstr>
      <vt:lpstr>Introduction</vt:lpstr>
      <vt:lpstr>Background</vt:lpstr>
      <vt:lpstr>Background</vt:lpstr>
      <vt:lpstr>Research Questions and Aims</vt:lpstr>
      <vt:lpstr>Approach Adopted for this Study</vt:lpstr>
      <vt:lpstr>Adam Smith’s (1776) The Wealth of Nations: Canons of Taxation</vt:lpstr>
      <vt:lpstr>Comparative Studies Approach</vt:lpstr>
      <vt:lpstr>Importance and Relevance of this Study</vt:lpstr>
      <vt:lpstr>GST Treatment on Real Property Transactions</vt:lpstr>
      <vt:lpstr>GST on Real Property: Australia (1)</vt:lpstr>
      <vt:lpstr>GST on Real Property: Australia (2)</vt:lpstr>
      <vt:lpstr>GST on Real Property: Australia (3)</vt:lpstr>
      <vt:lpstr>GST on Real Property: Australia (4)</vt:lpstr>
      <vt:lpstr>GST on Real Property: NZ (1)</vt:lpstr>
      <vt:lpstr>GST on Real Property: NZ (2)</vt:lpstr>
      <vt:lpstr>Aims of the Study</vt:lpstr>
      <vt:lpstr>Supply and Consideration-GST: Australia (1)</vt:lpstr>
      <vt:lpstr>Supply and Consideration-GST: Australia (2)</vt:lpstr>
      <vt:lpstr>Supply and Consideration-GST: Australia (3)</vt:lpstr>
      <vt:lpstr>Supply and Consideration-GST: NZ (1)</vt:lpstr>
      <vt:lpstr>Supply and Consideration-GST: NZ (2)</vt:lpstr>
      <vt:lpstr>Supply and Consideration-GST: NZ and Australia (3)</vt:lpstr>
      <vt:lpstr>Sale of a going concern: NZ (partially tenanted)</vt:lpstr>
      <vt:lpstr>Sale of a going concern: Aust (partially tenanted)</vt:lpstr>
      <vt:lpstr>Mixed use of real property:</vt:lpstr>
      <vt:lpstr>Mixed use of real property:</vt:lpstr>
      <vt:lpstr>Mixed use of real property: Aust</vt:lpstr>
      <vt:lpstr>Summary and conclusion (1)</vt:lpstr>
      <vt:lpstr>Summary and conclusion (2)</vt:lpstr>
      <vt:lpstr>Final note: NZ Tax Authority</vt:lpstr>
      <vt:lpstr>Final note: NZ Tax Authority</vt:lpstr>
      <vt:lpstr>Conclusions and suggestion for future studies</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compliance of small business taxpayers- dissertation proposal</dc:title>
  <dc:creator>Sue</dc:creator>
  <cp:lastModifiedBy>Sue Yong</cp:lastModifiedBy>
  <cp:revision>431</cp:revision>
  <cp:lastPrinted>2015-01-11T20:49:12Z</cp:lastPrinted>
  <dcterms:created xsi:type="dcterms:W3CDTF">2005-11-29T20:09:27Z</dcterms:created>
  <dcterms:modified xsi:type="dcterms:W3CDTF">2015-01-11T20:53:56Z</dcterms:modified>
</cp:coreProperties>
</file>