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73"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46" d="100"/>
          <a:sy n="46" d="100"/>
        </p:scale>
        <p:origin x="-658" y="-7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cstate="print">
            <a:lum/>
          </a:blip>
          <a:srcRect/>
          <a:stretch>
            <a:fillRect l="-2000" r="-2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a:solidFill>
                  <a:schemeClr val="bg1"/>
                </a:solidFill>
                <a:latin typeface="Arial" pitchFamily="34" charset="0"/>
                <a:cs typeface="Arial" pitchFamily="34" charset="0"/>
              </a:defRPr>
            </a:lvl1pPr>
          </a:lstStyle>
          <a:p>
            <a:r>
              <a:rPr lang="en-US" dirty="0" smtClean="0"/>
              <a:t>Click to edit Master title style</a:t>
            </a:r>
            <a:endParaRPr lang="en-NZ"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NZ" dirty="0"/>
          </a:p>
        </p:txBody>
      </p:sp>
      <p:sp>
        <p:nvSpPr>
          <p:cNvPr id="4" name="Date Placeholder 3"/>
          <p:cNvSpPr>
            <a:spLocks noGrp="1"/>
          </p:cNvSpPr>
          <p:nvPr>
            <p:ph type="dt" sz="half" idx="10"/>
          </p:nvPr>
        </p:nvSpPr>
        <p:spPr/>
        <p:txBody>
          <a:bodyPr/>
          <a:lstStyle>
            <a:lvl1pPr>
              <a:defRPr>
                <a:latin typeface="Arial" pitchFamily="34" charset="0"/>
                <a:cs typeface="Arial" pitchFamily="34" charset="0"/>
              </a:defRPr>
            </a:lvl1pPr>
          </a:lstStyle>
          <a:p>
            <a:fld id="{3D0F9951-14F5-4618-B4C0-A74E474C1916}" type="datetimeFigureOut">
              <a:rPr lang="en-NZ" smtClean="0"/>
              <a:pPr/>
              <a:t>9/07/2014</a:t>
            </a:fld>
            <a:endParaRPr lang="en-NZ" dirty="0"/>
          </a:p>
        </p:txBody>
      </p:sp>
      <p:sp>
        <p:nvSpPr>
          <p:cNvPr id="5" name="Footer Placeholder 4"/>
          <p:cNvSpPr>
            <a:spLocks noGrp="1"/>
          </p:cNvSpPr>
          <p:nvPr>
            <p:ph type="ftr" sz="quarter" idx="11"/>
          </p:nvPr>
        </p:nvSpPr>
        <p:spPr/>
        <p:txBody>
          <a:bodyPr/>
          <a:lstStyle>
            <a:lvl1pPr>
              <a:defRPr>
                <a:latin typeface="Arial" pitchFamily="34" charset="0"/>
                <a:cs typeface="Arial" pitchFamily="34" charset="0"/>
              </a:defRPr>
            </a:lvl1pPr>
          </a:lstStyle>
          <a:p>
            <a:endParaRPr lang="en-NZ" dirty="0"/>
          </a:p>
        </p:txBody>
      </p:sp>
      <p:sp>
        <p:nvSpPr>
          <p:cNvPr id="6" name="Slide Number Placeholder 5"/>
          <p:cNvSpPr>
            <a:spLocks noGrp="1"/>
          </p:cNvSpPr>
          <p:nvPr>
            <p:ph type="sldNum" sz="quarter" idx="12"/>
          </p:nvPr>
        </p:nvSpPr>
        <p:spPr/>
        <p:txBody>
          <a:bodyPr/>
          <a:lstStyle>
            <a:lvl1pPr>
              <a:defRPr>
                <a:latin typeface="Arial" pitchFamily="34" charset="0"/>
                <a:cs typeface="Arial" pitchFamily="34" charset="0"/>
              </a:defRPr>
            </a:lvl1pPr>
          </a:lstStyle>
          <a:p>
            <a:fld id="{BD4EB660-07AB-4A7D-8404-401053D77A8B}" type="slidenum">
              <a:rPr lang="en-NZ" smtClean="0"/>
              <a:pPr/>
              <a:t>‹#›</a:t>
            </a:fld>
            <a:endParaRPr lang="en-NZ"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3D0F9951-14F5-4618-B4C0-A74E474C1916}" type="datetimeFigureOut">
              <a:rPr lang="en-NZ" smtClean="0"/>
              <a:pPr/>
              <a:t>9/07/2014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BD4EB660-07AB-4A7D-8404-401053D77A8B}" type="slidenum">
              <a:rPr lang="en-NZ" smtClean="0"/>
              <a:pPr/>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3D0F9951-14F5-4618-B4C0-A74E474C1916}" type="datetimeFigureOut">
              <a:rPr lang="en-NZ" smtClean="0"/>
              <a:pPr/>
              <a:t>9/07/2014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BD4EB660-07AB-4A7D-8404-401053D77A8B}" type="slidenum">
              <a:rPr lang="en-NZ" smtClean="0"/>
              <a:pPr/>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1">
          <a:blip r:embed="rId2" cstate="print">
            <a:lum/>
          </a:blip>
          <a:srcRect/>
          <a:stretch>
            <a:fillRect l="-2000" r="-2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latin typeface="Arial" pitchFamily="34" charset="0"/>
                <a:cs typeface="Arial" pitchFamily="34" charset="0"/>
              </a:defRPr>
            </a:lvl1pPr>
          </a:lstStyle>
          <a:p>
            <a:r>
              <a:rPr lang="en-US" dirty="0" smtClean="0"/>
              <a:t>Click to edit Master title style</a:t>
            </a:r>
            <a:endParaRPr lang="en-NZ" dirty="0"/>
          </a:p>
        </p:txBody>
      </p:sp>
      <p:sp>
        <p:nvSpPr>
          <p:cNvPr id="3" name="Content Placeholder 2"/>
          <p:cNvSpPr>
            <a:spLocks noGrp="1"/>
          </p:cNvSpPr>
          <p:nvPr>
            <p:ph idx="1"/>
          </p:nvPr>
        </p:nvSpPr>
        <p:spPr/>
        <p:txBody>
          <a:bodyPr/>
          <a:lstStyle>
            <a:lvl1pPr>
              <a:defRPr>
                <a:solidFill>
                  <a:schemeClr val="bg1"/>
                </a:solidFill>
                <a:latin typeface="Arial" pitchFamily="34" charset="0"/>
                <a:cs typeface="Arial" pitchFamily="34" charset="0"/>
              </a:defRPr>
            </a:lvl1pPr>
            <a:lvl2pPr>
              <a:defRPr>
                <a:solidFill>
                  <a:schemeClr val="bg1"/>
                </a:solidFill>
                <a:latin typeface="Arial" pitchFamily="34" charset="0"/>
                <a:cs typeface="Arial" pitchFamily="34" charset="0"/>
              </a:defRPr>
            </a:lvl2pPr>
            <a:lvl3pPr>
              <a:defRPr>
                <a:solidFill>
                  <a:schemeClr val="bg1"/>
                </a:solidFill>
                <a:latin typeface="Arial" pitchFamily="34" charset="0"/>
                <a:cs typeface="Arial" pitchFamily="34" charset="0"/>
              </a:defRPr>
            </a:lvl3pPr>
            <a:lvl4pPr>
              <a:defRPr>
                <a:solidFill>
                  <a:schemeClr val="bg1"/>
                </a:solidFill>
                <a:latin typeface="Arial" pitchFamily="34" charset="0"/>
                <a:cs typeface="Arial" pitchFamily="34" charset="0"/>
              </a:defRPr>
            </a:lvl4pPr>
            <a:lvl5pPr>
              <a:defRPr>
                <a:solidFill>
                  <a:schemeClr val="bg1"/>
                </a:solidFill>
                <a:latin typeface="Arial" pitchFamily="34" charset="0"/>
                <a:cs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NZ" dirty="0"/>
          </a:p>
        </p:txBody>
      </p:sp>
      <p:sp>
        <p:nvSpPr>
          <p:cNvPr id="4" name="Date Placeholder 3"/>
          <p:cNvSpPr>
            <a:spLocks noGrp="1"/>
          </p:cNvSpPr>
          <p:nvPr>
            <p:ph type="dt" sz="half" idx="10"/>
          </p:nvPr>
        </p:nvSpPr>
        <p:spPr/>
        <p:txBody>
          <a:bodyPr/>
          <a:lstStyle/>
          <a:p>
            <a:fld id="{3D0F9951-14F5-4618-B4C0-A74E474C1916}" type="datetimeFigureOut">
              <a:rPr lang="en-NZ" smtClean="0"/>
              <a:pPr/>
              <a:t>9/07/2014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BD4EB660-07AB-4A7D-8404-401053D77A8B}" type="slidenum">
              <a:rPr lang="en-NZ" smtClean="0"/>
              <a:pPr/>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D0F9951-14F5-4618-B4C0-A74E474C1916}" type="datetimeFigureOut">
              <a:rPr lang="en-NZ" smtClean="0"/>
              <a:pPr/>
              <a:t>9/07/2014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BD4EB660-07AB-4A7D-8404-401053D77A8B}" type="slidenum">
              <a:rPr lang="en-NZ" smtClean="0"/>
              <a:pPr/>
              <a:t>‹#›</a:t>
            </a:fld>
            <a:endParaRPr lang="en-NZ"/>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3D0F9951-14F5-4618-B4C0-A74E474C1916}" type="datetimeFigureOut">
              <a:rPr lang="en-NZ" smtClean="0"/>
              <a:pPr/>
              <a:t>9/07/2014</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BD4EB660-07AB-4A7D-8404-401053D77A8B}" type="slidenum">
              <a:rPr lang="en-NZ" smtClean="0"/>
              <a:pPr/>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3D0F9951-14F5-4618-B4C0-A74E474C1916}" type="datetimeFigureOut">
              <a:rPr lang="en-NZ" smtClean="0"/>
              <a:pPr/>
              <a:t>9/07/2014</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BD4EB660-07AB-4A7D-8404-401053D77A8B}" type="slidenum">
              <a:rPr lang="en-NZ" smtClean="0"/>
              <a:pPr/>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3D0F9951-14F5-4618-B4C0-A74E474C1916}" type="datetimeFigureOut">
              <a:rPr lang="en-NZ" smtClean="0"/>
              <a:pPr/>
              <a:t>9/07/2014</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BD4EB660-07AB-4A7D-8404-401053D77A8B}" type="slidenum">
              <a:rPr lang="en-NZ" smtClean="0"/>
              <a:pPr/>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D0F9951-14F5-4618-B4C0-A74E474C1916}" type="datetimeFigureOut">
              <a:rPr lang="en-NZ" smtClean="0"/>
              <a:pPr/>
              <a:t>9/07/2014</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BD4EB660-07AB-4A7D-8404-401053D77A8B}" type="slidenum">
              <a:rPr lang="en-NZ" smtClean="0"/>
              <a:pPr/>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D0F9951-14F5-4618-B4C0-A74E474C1916}" type="datetimeFigureOut">
              <a:rPr lang="en-NZ" smtClean="0"/>
              <a:pPr/>
              <a:t>9/07/2014</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BD4EB660-07AB-4A7D-8404-401053D77A8B}" type="slidenum">
              <a:rPr lang="en-NZ" smtClean="0"/>
              <a:pPr/>
              <a:t>‹#›</a:t>
            </a:fld>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D0F9951-14F5-4618-B4C0-A74E474C1916}" type="datetimeFigureOut">
              <a:rPr lang="en-NZ" smtClean="0"/>
              <a:pPr/>
              <a:t>9/07/2014</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BD4EB660-07AB-4A7D-8404-401053D77A8B}" type="slidenum">
              <a:rPr lang="en-NZ" smtClean="0"/>
              <a:pPr/>
              <a:t>‹#›</a:t>
            </a:fld>
            <a:endParaRPr lang="en-N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D0F9951-14F5-4618-B4C0-A74E474C1916}" type="datetimeFigureOut">
              <a:rPr lang="en-NZ" smtClean="0"/>
              <a:pPr/>
              <a:t>9/07/2014</a:t>
            </a:fld>
            <a:endParaRPr lang="en-NZ"/>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4EB660-07AB-4A7D-8404-401053D77A8B}" type="slidenum">
              <a:rPr lang="en-NZ" smtClean="0"/>
              <a:pPr/>
              <a:t>‹#›</a:t>
            </a:fld>
            <a:endParaRPr lang="en-NZ"/>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3501008"/>
            <a:ext cx="7772400" cy="1181993"/>
          </a:xfrm>
        </p:spPr>
        <p:txBody>
          <a:bodyPr>
            <a:noAutofit/>
          </a:bodyPr>
          <a:lstStyle/>
          <a:p>
            <a:r>
              <a:rPr lang="en-GB" sz="3200" b="1" dirty="0"/>
              <a:t>Teaching as inquiry: Well intentioned, but fundamentally flawed</a:t>
            </a:r>
            <a:r>
              <a:rPr lang="en-NZ" sz="3200" dirty="0"/>
              <a:t/>
            </a:r>
            <a:br>
              <a:rPr lang="en-NZ" sz="3200" dirty="0"/>
            </a:br>
            <a:endParaRPr lang="en-NZ" sz="3200" dirty="0"/>
          </a:p>
        </p:txBody>
      </p:sp>
      <p:sp>
        <p:nvSpPr>
          <p:cNvPr id="3" name="Subtitle 2"/>
          <p:cNvSpPr>
            <a:spLocks noGrp="1"/>
          </p:cNvSpPr>
          <p:nvPr>
            <p:ph type="subTitle" idx="1"/>
          </p:nvPr>
        </p:nvSpPr>
        <p:spPr>
          <a:xfrm>
            <a:off x="1403648" y="4365104"/>
            <a:ext cx="6400800" cy="1368152"/>
          </a:xfrm>
        </p:spPr>
        <p:txBody>
          <a:bodyPr>
            <a:normAutofit/>
          </a:bodyPr>
          <a:lstStyle/>
          <a:p>
            <a:r>
              <a:rPr lang="en-NZ" sz="1800" dirty="0" smtClean="0"/>
              <a:t>Leon Benade</a:t>
            </a:r>
          </a:p>
          <a:p>
            <a:r>
              <a:rPr lang="en-NZ" sz="1800" dirty="0" smtClean="0"/>
              <a:t>School of Education</a:t>
            </a:r>
          </a:p>
          <a:p>
            <a:r>
              <a:rPr lang="en-NZ" sz="1800" dirty="0" smtClean="0"/>
              <a:t>Auckland University of Technology</a:t>
            </a:r>
            <a:endParaRPr lang="en-NZ" sz="18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solidFill>
                  <a:prstClr val="white"/>
                </a:solidFill>
              </a:rPr>
              <a:t>Collaborative critical teacher reflective practice</a:t>
            </a:r>
            <a:endParaRPr lang="en-NZ" dirty="0"/>
          </a:p>
        </p:txBody>
      </p:sp>
      <p:sp>
        <p:nvSpPr>
          <p:cNvPr id="3" name="Content Placeholder 2"/>
          <p:cNvSpPr>
            <a:spLocks noGrp="1"/>
          </p:cNvSpPr>
          <p:nvPr>
            <p:ph idx="1"/>
          </p:nvPr>
        </p:nvSpPr>
        <p:spPr/>
        <p:txBody>
          <a:bodyPr>
            <a:normAutofit fontScale="85000" lnSpcReduction="10000"/>
          </a:bodyPr>
          <a:lstStyle/>
          <a:p>
            <a:r>
              <a:rPr lang="en-GB" dirty="0"/>
              <a:t>An important disposition is the willingness to locate reflection in a socio–political </a:t>
            </a:r>
            <a:r>
              <a:rPr lang="en-GB" dirty="0" smtClean="0"/>
              <a:t>context</a:t>
            </a:r>
          </a:p>
          <a:p>
            <a:pPr marL="0" indent="0">
              <a:buNone/>
            </a:pPr>
            <a:endParaRPr lang="en-NZ" dirty="0"/>
          </a:p>
          <a:p>
            <a:r>
              <a:rPr lang="en-GB" dirty="0"/>
              <a:t>Education is not </a:t>
            </a:r>
            <a:r>
              <a:rPr lang="en-GB" dirty="0" smtClean="0"/>
              <a:t>neutral</a:t>
            </a:r>
          </a:p>
          <a:p>
            <a:pPr marL="0" indent="0">
              <a:buNone/>
            </a:pPr>
            <a:endParaRPr lang="en-NZ" dirty="0"/>
          </a:p>
          <a:p>
            <a:r>
              <a:rPr lang="en-GB" dirty="0"/>
              <a:t> </a:t>
            </a:r>
            <a:r>
              <a:rPr lang="en-GB" dirty="0" err="1" smtClean="0"/>
              <a:t>Freire</a:t>
            </a:r>
            <a:r>
              <a:rPr lang="en-GB" dirty="0" smtClean="0"/>
              <a:t> rejected </a:t>
            </a:r>
            <a:r>
              <a:rPr lang="en-GB" dirty="0"/>
              <a:t>the idealist view that altering the consciousness </a:t>
            </a:r>
            <a:r>
              <a:rPr lang="en-GB" dirty="0" smtClean="0"/>
              <a:t>of </a:t>
            </a:r>
            <a:r>
              <a:rPr lang="en-GB" dirty="0"/>
              <a:t>people would alter reality (1985). </a:t>
            </a:r>
            <a:endParaRPr lang="en-GB" dirty="0" smtClean="0"/>
          </a:p>
          <a:p>
            <a:pPr marL="0" indent="0">
              <a:buNone/>
            </a:pPr>
            <a:endParaRPr lang="en-NZ" dirty="0"/>
          </a:p>
          <a:p>
            <a:r>
              <a:rPr lang="en-GB" dirty="0" smtClean="0"/>
              <a:t>instead see </a:t>
            </a:r>
            <a:r>
              <a:rPr lang="en-GB" dirty="0"/>
              <a:t>people in dialectical relationship with the </a:t>
            </a:r>
            <a:r>
              <a:rPr lang="en-GB" dirty="0" smtClean="0"/>
              <a:t>world </a:t>
            </a:r>
            <a:endParaRPr lang="en-NZ" dirty="0"/>
          </a:p>
          <a:p>
            <a:endParaRPr lang="en-NZ" dirty="0"/>
          </a:p>
        </p:txBody>
      </p:sp>
    </p:spTree>
    <p:extLst>
      <p:ext uri="{BB962C8B-B14F-4D97-AF65-F5344CB8AC3E}">
        <p14:creationId xmlns:p14="http://schemas.microsoft.com/office/powerpoint/2010/main" val="7505853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solidFill>
                  <a:prstClr val="white"/>
                </a:solidFill>
              </a:rPr>
              <a:t>Collaborative critical teacher reflective practice</a:t>
            </a:r>
            <a:endParaRPr lang="en-NZ" dirty="0"/>
          </a:p>
        </p:txBody>
      </p:sp>
      <p:sp>
        <p:nvSpPr>
          <p:cNvPr id="3" name="Content Placeholder 2"/>
          <p:cNvSpPr>
            <a:spLocks noGrp="1"/>
          </p:cNvSpPr>
          <p:nvPr>
            <p:ph idx="1"/>
          </p:nvPr>
        </p:nvSpPr>
        <p:spPr/>
        <p:txBody>
          <a:bodyPr/>
          <a:lstStyle/>
          <a:p>
            <a:r>
              <a:rPr lang="en-GB" dirty="0"/>
              <a:t>Smyth’s four–step </a:t>
            </a:r>
            <a:r>
              <a:rPr lang="en-GB" dirty="0" smtClean="0"/>
              <a:t>model</a:t>
            </a:r>
          </a:p>
          <a:p>
            <a:pPr lvl="1"/>
            <a:r>
              <a:rPr lang="en-GB" dirty="0" smtClean="0"/>
              <a:t>follows </a:t>
            </a:r>
            <a:r>
              <a:rPr lang="en-GB" dirty="0"/>
              <a:t>a process of ‘describing, informing, confronting and reconstructing’ (1992, pp. 295–300).</a:t>
            </a:r>
            <a:endParaRPr lang="en-NZ" dirty="0"/>
          </a:p>
          <a:p>
            <a:r>
              <a:rPr lang="en-GB" dirty="0"/>
              <a:t>Smyth’s approach to reflective practice must be understood as being socio–politically contextualised, and focussed on action as an outcome.</a:t>
            </a:r>
            <a:endParaRPr lang="en-NZ" dirty="0"/>
          </a:p>
          <a:p>
            <a:endParaRPr lang="en-NZ" dirty="0"/>
          </a:p>
        </p:txBody>
      </p:sp>
    </p:spTree>
    <p:extLst>
      <p:ext uri="{BB962C8B-B14F-4D97-AF65-F5344CB8AC3E}">
        <p14:creationId xmlns:p14="http://schemas.microsoft.com/office/powerpoint/2010/main" val="907409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solidFill>
                  <a:prstClr val="white"/>
                </a:solidFill>
              </a:rPr>
              <a:t>Collaborative critical teacher reflective practice</a:t>
            </a:r>
            <a:endParaRPr lang="en-NZ" dirty="0"/>
          </a:p>
        </p:txBody>
      </p:sp>
      <p:sp>
        <p:nvSpPr>
          <p:cNvPr id="3" name="Content Placeholder 2"/>
          <p:cNvSpPr>
            <a:spLocks noGrp="1"/>
          </p:cNvSpPr>
          <p:nvPr>
            <p:ph idx="1"/>
          </p:nvPr>
        </p:nvSpPr>
        <p:spPr/>
        <p:txBody>
          <a:bodyPr>
            <a:normAutofit fontScale="70000" lnSpcReduction="20000"/>
          </a:bodyPr>
          <a:lstStyle/>
          <a:p>
            <a:r>
              <a:rPr lang="en-GB" dirty="0" smtClean="0"/>
              <a:t>Benade (2012</a:t>
            </a:r>
            <a:r>
              <a:rPr lang="en-GB" dirty="0"/>
              <a:t>, pp. 229-233</a:t>
            </a:r>
            <a:r>
              <a:rPr lang="en-GB" dirty="0" smtClean="0"/>
              <a:t>) argued </a:t>
            </a:r>
            <a:r>
              <a:rPr lang="en-GB" dirty="0"/>
              <a:t>for the development of a ‘community of critical professional inquiry’ in schools</a:t>
            </a:r>
            <a:r>
              <a:rPr lang="en-GB" dirty="0" smtClean="0"/>
              <a:t>.</a:t>
            </a:r>
          </a:p>
          <a:p>
            <a:pPr marL="0" indent="0">
              <a:buNone/>
            </a:pPr>
            <a:endParaRPr lang="en-NZ" dirty="0"/>
          </a:p>
          <a:p>
            <a:r>
              <a:rPr lang="en-GB" dirty="0"/>
              <a:t>a formal opportunity for planned collaborative reflection and action </a:t>
            </a:r>
            <a:endParaRPr lang="en-GB" dirty="0" smtClean="0"/>
          </a:p>
          <a:p>
            <a:pPr marL="0" indent="0">
              <a:buNone/>
            </a:pPr>
            <a:endParaRPr lang="en-NZ" dirty="0"/>
          </a:p>
          <a:p>
            <a:r>
              <a:rPr lang="en-GB" dirty="0"/>
              <a:t>aims </a:t>
            </a:r>
            <a:endParaRPr lang="en-NZ" dirty="0"/>
          </a:p>
          <a:p>
            <a:pPr lvl="1"/>
            <a:r>
              <a:rPr lang="en-NZ" dirty="0"/>
              <a:t>challenging underachievement </a:t>
            </a:r>
          </a:p>
          <a:p>
            <a:pPr lvl="1"/>
            <a:r>
              <a:rPr lang="en-NZ" dirty="0"/>
              <a:t>developing ongoing school and organisational improvement. </a:t>
            </a:r>
          </a:p>
          <a:p>
            <a:pPr lvl="1"/>
            <a:r>
              <a:rPr lang="en-NZ" dirty="0"/>
              <a:t>nurtures a commitment to social justice </a:t>
            </a:r>
          </a:p>
          <a:p>
            <a:pPr lvl="1"/>
            <a:r>
              <a:rPr lang="en-NZ" dirty="0"/>
              <a:t>reaching out to the school community</a:t>
            </a:r>
          </a:p>
          <a:p>
            <a:pPr lvl="1"/>
            <a:r>
              <a:rPr lang="en-NZ" dirty="0"/>
              <a:t>requiring teachers to engage in appropriate research</a:t>
            </a:r>
          </a:p>
          <a:p>
            <a:endParaRPr lang="en-NZ" dirty="0" smtClean="0"/>
          </a:p>
          <a:p>
            <a:r>
              <a:rPr lang="en-NZ" dirty="0" smtClean="0"/>
              <a:t>has </a:t>
            </a:r>
            <a:r>
              <a:rPr lang="en-NZ" dirty="0"/>
              <a:t>an epistemological, ethical and methodological basis</a:t>
            </a:r>
          </a:p>
          <a:p>
            <a:endParaRPr lang="en-NZ" dirty="0"/>
          </a:p>
        </p:txBody>
      </p:sp>
    </p:spTree>
    <p:extLst>
      <p:ext uri="{BB962C8B-B14F-4D97-AF65-F5344CB8AC3E}">
        <p14:creationId xmlns:p14="http://schemas.microsoft.com/office/powerpoint/2010/main" val="2881176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The 21</a:t>
            </a:r>
            <a:r>
              <a:rPr lang="en-GB" b="1" baseline="30000" dirty="0"/>
              <a:t>st</a:t>
            </a:r>
            <a:r>
              <a:rPr lang="en-GB" b="1" dirty="0"/>
              <a:t> century learning project</a:t>
            </a:r>
            <a:r>
              <a:rPr lang="en-GB" dirty="0"/>
              <a:t>   </a:t>
            </a:r>
            <a:r>
              <a:rPr lang="en-NZ" dirty="0"/>
              <a:t/>
            </a:r>
            <a:br>
              <a:rPr lang="en-NZ" dirty="0"/>
            </a:br>
            <a:endParaRPr lang="en-NZ" dirty="0"/>
          </a:p>
        </p:txBody>
      </p:sp>
      <p:sp>
        <p:nvSpPr>
          <p:cNvPr id="3" name="Content Placeholder 2"/>
          <p:cNvSpPr>
            <a:spLocks noGrp="1"/>
          </p:cNvSpPr>
          <p:nvPr>
            <p:ph idx="1"/>
          </p:nvPr>
        </p:nvSpPr>
        <p:spPr/>
        <p:txBody>
          <a:bodyPr>
            <a:normAutofit fontScale="77500" lnSpcReduction="20000"/>
          </a:bodyPr>
          <a:lstStyle/>
          <a:p>
            <a:r>
              <a:rPr lang="en-GB" i="1" dirty="0"/>
              <a:t>What is reflective practice?</a:t>
            </a:r>
            <a:endParaRPr lang="en-NZ" dirty="0"/>
          </a:p>
          <a:p>
            <a:pPr marL="0" indent="0">
              <a:buNone/>
            </a:pPr>
            <a:endParaRPr lang="en-NZ" dirty="0"/>
          </a:p>
          <a:p>
            <a:r>
              <a:rPr lang="en-GB" dirty="0" smtClean="0"/>
              <a:t>personal </a:t>
            </a:r>
            <a:r>
              <a:rPr lang="en-GB" dirty="0"/>
              <a:t>or individualised and collective or </a:t>
            </a:r>
            <a:r>
              <a:rPr lang="en-GB" dirty="0" smtClean="0"/>
              <a:t>collaborative</a:t>
            </a:r>
          </a:p>
          <a:p>
            <a:pPr marL="0" indent="0">
              <a:buNone/>
            </a:pPr>
            <a:endParaRPr lang="en-NZ" dirty="0"/>
          </a:p>
          <a:p>
            <a:r>
              <a:rPr lang="en-GB" dirty="0" smtClean="0"/>
              <a:t>requires </a:t>
            </a:r>
            <a:r>
              <a:rPr lang="en-GB" dirty="0"/>
              <a:t>questioning </a:t>
            </a:r>
            <a:r>
              <a:rPr lang="en-GB" dirty="0" smtClean="0"/>
              <a:t>activities</a:t>
            </a:r>
            <a:endParaRPr lang="en-NZ" dirty="0"/>
          </a:p>
          <a:p>
            <a:endParaRPr lang="en-NZ" dirty="0"/>
          </a:p>
          <a:p>
            <a:r>
              <a:rPr lang="en-GB" dirty="0" smtClean="0"/>
              <a:t>temporal dimension</a:t>
            </a:r>
          </a:p>
          <a:p>
            <a:endParaRPr lang="en-GB" dirty="0"/>
          </a:p>
          <a:p>
            <a:r>
              <a:rPr lang="en-GB" dirty="0" smtClean="0"/>
              <a:t>Reflective </a:t>
            </a:r>
            <a:r>
              <a:rPr lang="en-GB" dirty="0"/>
              <a:t>practice is habitual</a:t>
            </a:r>
            <a:endParaRPr lang="en-NZ" dirty="0"/>
          </a:p>
          <a:p>
            <a:r>
              <a:rPr lang="en-GB" dirty="0"/>
              <a:t> </a:t>
            </a:r>
            <a:endParaRPr lang="en-NZ" dirty="0"/>
          </a:p>
          <a:p>
            <a:r>
              <a:rPr lang="en-GB" dirty="0" smtClean="0"/>
              <a:t>spatial dimension</a:t>
            </a:r>
            <a:endParaRPr lang="en-NZ" dirty="0"/>
          </a:p>
        </p:txBody>
      </p:sp>
    </p:spTree>
    <p:extLst>
      <p:ext uri="{BB962C8B-B14F-4D97-AF65-F5344CB8AC3E}">
        <p14:creationId xmlns:p14="http://schemas.microsoft.com/office/powerpoint/2010/main" val="11543887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The 21</a:t>
            </a:r>
            <a:r>
              <a:rPr lang="en-GB" b="1" baseline="30000" dirty="0"/>
              <a:t>st</a:t>
            </a:r>
            <a:r>
              <a:rPr lang="en-GB" b="1" dirty="0"/>
              <a:t> century learning project</a:t>
            </a:r>
            <a:endParaRPr lang="en-NZ" dirty="0"/>
          </a:p>
        </p:txBody>
      </p:sp>
      <p:sp>
        <p:nvSpPr>
          <p:cNvPr id="3" name="Content Placeholder 2"/>
          <p:cNvSpPr>
            <a:spLocks noGrp="1"/>
          </p:cNvSpPr>
          <p:nvPr>
            <p:ph idx="1"/>
          </p:nvPr>
        </p:nvSpPr>
        <p:spPr/>
        <p:txBody>
          <a:bodyPr>
            <a:normAutofit lnSpcReduction="10000"/>
          </a:bodyPr>
          <a:lstStyle/>
          <a:p>
            <a:r>
              <a:rPr lang="en-GB" i="1" dirty="0"/>
              <a:t>What is the focus of reflective activity?</a:t>
            </a:r>
            <a:endParaRPr lang="en-NZ" dirty="0"/>
          </a:p>
          <a:p>
            <a:pPr marL="0" indent="0">
              <a:buNone/>
            </a:pPr>
            <a:endParaRPr lang="en-NZ" dirty="0"/>
          </a:p>
          <a:p>
            <a:r>
              <a:rPr lang="en-GB" dirty="0" smtClean="0"/>
              <a:t>confined </a:t>
            </a:r>
            <a:r>
              <a:rPr lang="en-GB" dirty="0"/>
              <a:t>to the improvement of teacher </a:t>
            </a:r>
            <a:r>
              <a:rPr lang="en-GB" dirty="0" smtClean="0"/>
              <a:t>practice</a:t>
            </a:r>
          </a:p>
          <a:p>
            <a:pPr marL="0" indent="0">
              <a:buNone/>
            </a:pPr>
            <a:endParaRPr lang="en-NZ" dirty="0"/>
          </a:p>
          <a:p>
            <a:r>
              <a:rPr lang="en-GB" dirty="0" smtClean="0"/>
              <a:t>linked </a:t>
            </a:r>
            <a:r>
              <a:rPr lang="en-GB" dirty="0"/>
              <a:t>to </a:t>
            </a:r>
            <a:r>
              <a:rPr lang="en-GB" dirty="0" smtClean="0"/>
              <a:t>appraisal</a:t>
            </a:r>
          </a:p>
          <a:p>
            <a:pPr marL="0" indent="0">
              <a:buNone/>
            </a:pPr>
            <a:endParaRPr lang="en-NZ" dirty="0"/>
          </a:p>
          <a:p>
            <a:r>
              <a:rPr lang="en-GB" dirty="0" smtClean="0"/>
              <a:t>Linked to key </a:t>
            </a:r>
            <a:r>
              <a:rPr lang="en-GB" dirty="0"/>
              <a:t>strategic goals</a:t>
            </a:r>
            <a:endParaRPr lang="en-NZ" dirty="0"/>
          </a:p>
          <a:p>
            <a:endParaRPr lang="en-NZ" dirty="0"/>
          </a:p>
        </p:txBody>
      </p:sp>
    </p:spTree>
    <p:extLst>
      <p:ext uri="{BB962C8B-B14F-4D97-AF65-F5344CB8AC3E}">
        <p14:creationId xmlns:p14="http://schemas.microsoft.com/office/powerpoint/2010/main" val="38935962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The 21</a:t>
            </a:r>
            <a:r>
              <a:rPr lang="en-GB" b="1" baseline="30000" dirty="0"/>
              <a:t>st</a:t>
            </a:r>
            <a:r>
              <a:rPr lang="en-GB" b="1" dirty="0"/>
              <a:t> century learning project</a:t>
            </a:r>
            <a:endParaRPr lang="en-NZ" dirty="0"/>
          </a:p>
        </p:txBody>
      </p:sp>
      <p:sp>
        <p:nvSpPr>
          <p:cNvPr id="3" name="Content Placeholder 2"/>
          <p:cNvSpPr>
            <a:spLocks noGrp="1"/>
          </p:cNvSpPr>
          <p:nvPr>
            <p:ph idx="1"/>
          </p:nvPr>
        </p:nvSpPr>
        <p:spPr/>
        <p:txBody>
          <a:bodyPr>
            <a:normAutofit fontScale="62500" lnSpcReduction="20000"/>
          </a:bodyPr>
          <a:lstStyle/>
          <a:p>
            <a:r>
              <a:rPr lang="en-GB" i="1" dirty="0"/>
              <a:t>What personal attributes does reflective practice require?</a:t>
            </a:r>
            <a:endParaRPr lang="en-NZ" dirty="0"/>
          </a:p>
          <a:p>
            <a:endParaRPr lang="en-NZ" dirty="0"/>
          </a:p>
          <a:p>
            <a:r>
              <a:rPr lang="en-GB" dirty="0" smtClean="0"/>
              <a:t>reflection </a:t>
            </a:r>
            <a:r>
              <a:rPr lang="en-GB" dirty="0"/>
              <a:t>requires teachers to have certain dispositions. </a:t>
            </a:r>
            <a:endParaRPr lang="en-GB" dirty="0" smtClean="0"/>
          </a:p>
          <a:p>
            <a:pPr marL="0" indent="0">
              <a:buNone/>
            </a:pPr>
            <a:endParaRPr lang="en-NZ" dirty="0"/>
          </a:p>
          <a:p>
            <a:r>
              <a:rPr lang="en-GB" dirty="0"/>
              <a:t>look outwards and inwards; articulate inner thoughts and listen to others; committed to self–questioning. </a:t>
            </a:r>
            <a:endParaRPr lang="en-NZ" dirty="0"/>
          </a:p>
          <a:p>
            <a:endParaRPr lang="en-GB" dirty="0" smtClean="0"/>
          </a:p>
          <a:p>
            <a:r>
              <a:rPr lang="en-GB" dirty="0" smtClean="0"/>
              <a:t>committed </a:t>
            </a:r>
            <a:r>
              <a:rPr lang="en-GB" dirty="0"/>
              <a:t>to their own learning</a:t>
            </a:r>
            <a:endParaRPr lang="en-NZ" dirty="0"/>
          </a:p>
          <a:p>
            <a:endParaRPr lang="en-GB" dirty="0" smtClean="0"/>
          </a:p>
          <a:p>
            <a:r>
              <a:rPr lang="en-GB" dirty="0" smtClean="0"/>
              <a:t>able </a:t>
            </a:r>
            <a:r>
              <a:rPr lang="en-GB" dirty="0"/>
              <a:t>and willing to challenge their own ignorance.</a:t>
            </a:r>
            <a:endParaRPr lang="en-NZ" dirty="0"/>
          </a:p>
          <a:p>
            <a:endParaRPr lang="en-GB" dirty="0" smtClean="0"/>
          </a:p>
          <a:p>
            <a:r>
              <a:rPr lang="en-GB" dirty="0" smtClean="0"/>
              <a:t>Teachers </a:t>
            </a:r>
            <a:r>
              <a:rPr lang="en-GB" dirty="0"/>
              <a:t>must constantly talk with colleagues</a:t>
            </a:r>
            <a:endParaRPr lang="en-NZ" dirty="0"/>
          </a:p>
          <a:p>
            <a:endParaRPr lang="en-GB" dirty="0" smtClean="0"/>
          </a:p>
          <a:p>
            <a:r>
              <a:rPr lang="en-GB" dirty="0" smtClean="0"/>
              <a:t>Courage</a:t>
            </a:r>
            <a:endParaRPr lang="en-NZ" dirty="0"/>
          </a:p>
          <a:p>
            <a:endParaRPr lang="en-NZ" dirty="0"/>
          </a:p>
        </p:txBody>
      </p:sp>
    </p:spTree>
    <p:extLst>
      <p:ext uri="{BB962C8B-B14F-4D97-AF65-F5344CB8AC3E}">
        <p14:creationId xmlns:p14="http://schemas.microsoft.com/office/powerpoint/2010/main" val="34665116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The 21</a:t>
            </a:r>
            <a:r>
              <a:rPr lang="en-GB" b="1" baseline="30000" dirty="0"/>
              <a:t>st</a:t>
            </a:r>
            <a:r>
              <a:rPr lang="en-GB" b="1" dirty="0"/>
              <a:t> century learning project</a:t>
            </a:r>
            <a:endParaRPr lang="en-NZ" dirty="0"/>
          </a:p>
        </p:txBody>
      </p:sp>
      <p:sp>
        <p:nvSpPr>
          <p:cNvPr id="3" name="Content Placeholder 2"/>
          <p:cNvSpPr>
            <a:spLocks noGrp="1"/>
          </p:cNvSpPr>
          <p:nvPr>
            <p:ph idx="1"/>
          </p:nvPr>
        </p:nvSpPr>
        <p:spPr/>
        <p:txBody>
          <a:bodyPr>
            <a:normAutofit fontScale="70000" lnSpcReduction="20000"/>
          </a:bodyPr>
          <a:lstStyle/>
          <a:p>
            <a:r>
              <a:rPr lang="en-GB" i="1" dirty="0"/>
              <a:t>What is teaching as inquiry and its relationship to reflective practice?</a:t>
            </a:r>
            <a:endParaRPr lang="en-NZ" dirty="0"/>
          </a:p>
          <a:p>
            <a:pPr marL="0" indent="0">
              <a:buNone/>
            </a:pPr>
            <a:endParaRPr lang="en-NZ" dirty="0"/>
          </a:p>
          <a:p>
            <a:r>
              <a:rPr lang="en-GB" dirty="0"/>
              <a:t>significant ignorance among the teacher </a:t>
            </a:r>
            <a:r>
              <a:rPr lang="en-GB" dirty="0" smtClean="0"/>
              <a:t>participants</a:t>
            </a:r>
          </a:p>
          <a:p>
            <a:endParaRPr lang="en-GB" dirty="0"/>
          </a:p>
          <a:p>
            <a:r>
              <a:rPr lang="en-GB" dirty="0" smtClean="0"/>
              <a:t>‘</a:t>
            </a:r>
            <a:r>
              <a:rPr lang="en-GB" dirty="0"/>
              <a:t>teaching as inquiry’ confused with ‘inquiry learning’</a:t>
            </a:r>
            <a:endParaRPr lang="en-NZ" dirty="0"/>
          </a:p>
          <a:p>
            <a:pPr marL="0" indent="0">
              <a:buNone/>
            </a:pPr>
            <a:r>
              <a:rPr lang="en-GB" dirty="0"/>
              <a:t> </a:t>
            </a:r>
            <a:endParaRPr lang="en-NZ" dirty="0"/>
          </a:p>
          <a:p>
            <a:r>
              <a:rPr lang="en-GB" dirty="0"/>
              <a:t>teaching as inquiry </a:t>
            </a:r>
            <a:r>
              <a:rPr lang="en-GB" dirty="0" smtClean="0"/>
              <a:t>linked with appraisal </a:t>
            </a:r>
          </a:p>
          <a:p>
            <a:pPr marL="0" indent="0">
              <a:buNone/>
            </a:pPr>
            <a:r>
              <a:rPr lang="en-GB" dirty="0"/>
              <a:t> </a:t>
            </a:r>
            <a:endParaRPr lang="en-NZ" dirty="0"/>
          </a:p>
          <a:p>
            <a:r>
              <a:rPr lang="en-GB" dirty="0"/>
              <a:t>the implementation of the model in schools is </a:t>
            </a:r>
            <a:r>
              <a:rPr lang="en-GB" dirty="0" smtClean="0"/>
              <a:t>uneven</a:t>
            </a:r>
          </a:p>
          <a:p>
            <a:pPr marL="0" indent="0">
              <a:buNone/>
            </a:pPr>
            <a:r>
              <a:rPr lang="en-GB" dirty="0" smtClean="0"/>
              <a:t> </a:t>
            </a:r>
            <a:endParaRPr lang="en-NZ" dirty="0"/>
          </a:p>
          <a:p>
            <a:r>
              <a:rPr lang="en-GB" dirty="0"/>
              <a:t>potential to impose a universalising model on the teaching profession</a:t>
            </a:r>
            <a:endParaRPr lang="en-NZ" dirty="0"/>
          </a:p>
        </p:txBody>
      </p:sp>
    </p:spTree>
    <p:extLst>
      <p:ext uri="{BB962C8B-B14F-4D97-AF65-F5344CB8AC3E}">
        <p14:creationId xmlns:p14="http://schemas.microsoft.com/office/powerpoint/2010/main" val="9874040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A critique of teaching as inquiry</a:t>
            </a:r>
            <a:r>
              <a:rPr lang="en-NZ" dirty="0"/>
              <a:t/>
            </a:r>
            <a:br>
              <a:rPr lang="en-NZ" dirty="0"/>
            </a:br>
            <a:endParaRPr lang="en-NZ" dirty="0"/>
          </a:p>
        </p:txBody>
      </p:sp>
      <p:sp>
        <p:nvSpPr>
          <p:cNvPr id="3" name="Content Placeholder 2"/>
          <p:cNvSpPr>
            <a:spLocks noGrp="1"/>
          </p:cNvSpPr>
          <p:nvPr>
            <p:ph idx="1"/>
          </p:nvPr>
        </p:nvSpPr>
        <p:spPr/>
        <p:txBody>
          <a:bodyPr>
            <a:normAutofit fontScale="85000" lnSpcReduction="20000"/>
          </a:bodyPr>
          <a:lstStyle/>
          <a:p>
            <a:r>
              <a:rPr lang="en-GB" dirty="0" err="1" smtClean="0"/>
              <a:t>Sinnema</a:t>
            </a:r>
            <a:r>
              <a:rPr lang="en-GB" dirty="0" smtClean="0"/>
              <a:t> </a:t>
            </a:r>
            <a:r>
              <a:rPr lang="en-GB" dirty="0"/>
              <a:t>and Aitken required their model to be underpinned by “attitudes [of] open–mindedness, fallibility, and persistence” (2011, p. 32). </a:t>
            </a:r>
            <a:endParaRPr lang="en-NZ" dirty="0"/>
          </a:p>
          <a:p>
            <a:endParaRPr lang="en-GB" dirty="0" smtClean="0"/>
          </a:p>
          <a:p>
            <a:r>
              <a:rPr lang="en-GB" dirty="0" smtClean="0"/>
              <a:t>This </a:t>
            </a:r>
            <a:r>
              <a:rPr lang="en-GB" dirty="0"/>
              <a:t>underpinning was subsequently left out of </a:t>
            </a:r>
            <a:r>
              <a:rPr lang="en-GB" i="1" dirty="0"/>
              <a:t>The New Zealand Curriculum.</a:t>
            </a:r>
            <a:endParaRPr lang="en-NZ" dirty="0"/>
          </a:p>
          <a:p>
            <a:endParaRPr lang="en-GB" dirty="0" smtClean="0"/>
          </a:p>
          <a:p>
            <a:r>
              <a:rPr lang="en-GB" dirty="0" smtClean="0"/>
              <a:t>the </a:t>
            </a:r>
            <a:r>
              <a:rPr lang="en-GB" dirty="0"/>
              <a:t>TAI model </a:t>
            </a:r>
            <a:r>
              <a:rPr lang="en-GB" dirty="0" smtClean="0"/>
              <a:t>lacks </a:t>
            </a:r>
            <a:r>
              <a:rPr lang="en-GB" dirty="0"/>
              <a:t>a collaborative dimension</a:t>
            </a:r>
            <a:endParaRPr lang="en-NZ" dirty="0"/>
          </a:p>
          <a:p>
            <a:endParaRPr lang="en-NZ" dirty="0"/>
          </a:p>
          <a:p>
            <a:r>
              <a:rPr lang="en-GB" dirty="0"/>
              <a:t>evidence, research and social justice outcomes</a:t>
            </a:r>
            <a:endParaRPr lang="en-NZ" dirty="0"/>
          </a:p>
          <a:p>
            <a:pPr marL="0" indent="0">
              <a:buNone/>
            </a:pPr>
            <a:r>
              <a:rPr lang="en-GB" dirty="0"/>
              <a:t> </a:t>
            </a:r>
            <a:endParaRPr lang="en-NZ" dirty="0"/>
          </a:p>
          <a:p>
            <a:endParaRPr lang="en-NZ" dirty="0"/>
          </a:p>
        </p:txBody>
      </p:sp>
    </p:spTree>
    <p:extLst>
      <p:ext uri="{BB962C8B-B14F-4D97-AF65-F5344CB8AC3E}">
        <p14:creationId xmlns:p14="http://schemas.microsoft.com/office/powerpoint/2010/main" val="10001555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Implications for teacher education </a:t>
            </a:r>
            <a:endParaRPr lang="en-NZ" dirty="0"/>
          </a:p>
        </p:txBody>
      </p:sp>
      <p:sp>
        <p:nvSpPr>
          <p:cNvPr id="3" name="Content Placeholder 2"/>
          <p:cNvSpPr>
            <a:spLocks noGrp="1"/>
          </p:cNvSpPr>
          <p:nvPr>
            <p:ph idx="1"/>
          </p:nvPr>
        </p:nvSpPr>
        <p:spPr/>
        <p:txBody>
          <a:bodyPr>
            <a:normAutofit fontScale="62500" lnSpcReduction="20000"/>
          </a:bodyPr>
          <a:lstStyle/>
          <a:p>
            <a:pPr marL="0" indent="0">
              <a:buNone/>
            </a:pPr>
            <a:endParaRPr lang="en-NZ" dirty="0"/>
          </a:p>
          <a:p>
            <a:r>
              <a:rPr lang="en-GB" dirty="0"/>
              <a:t>Technical rationality: the view that “professional activity consists in instrumental problem solving made rigorous by the application of scientific theory and technique” (</a:t>
            </a:r>
            <a:r>
              <a:rPr lang="en-GB" dirty="0" err="1"/>
              <a:t>Schön</a:t>
            </a:r>
            <a:r>
              <a:rPr lang="en-GB" dirty="0"/>
              <a:t>, 1983, p. 21).</a:t>
            </a:r>
            <a:endParaRPr lang="en-NZ" dirty="0"/>
          </a:p>
          <a:p>
            <a:pPr marL="0" indent="0">
              <a:buNone/>
            </a:pPr>
            <a:endParaRPr lang="en-NZ" dirty="0"/>
          </a:p>
          <a:p>
            <a:r>
              <a:rPr lang="en-GB" dirty="0"/>
              <a:t>a name change. </a:t>
            </a:r>
            <a:endParaRPr lang="en-NZ" dirty="0"/>
          </a:p>
          <a:p>
            <a:pPr lvl="1"/>
            <a:r>
              <a:rPr lang="en-GB" dirty="0" smtClean="0"/>
              <a:t>‘</a:t>
            </a:r>
            <a:r>
              <a:rPr lang="en-GB" i="1" dirty="0"/>
              <a:t>teaching</a:t>
            </a:r>
            <a:r>
              <a:rPr lang="en-GB" dirty="0"/>
              <a:t> as inquiry’ emphasises teaching, not teachers</a:t>
            </a:r>
            <a:endParaRPr lang="en-NZ" dirty="0"/>
          </a:p>
          <a:p>
            <a:pPr lvl="1"/>
            <a:r>
              <a:rPr lang="en-GB" i="1" dirty="0"/>
              <a:t>‘teachers as inquirers’ </a:t>
            </a:r>
            <a:r>
              <a:rPr lang="en-GB" dirty="0"/>
              <a:t>emphasises the community of professional inquiry.      </a:t>
            </a:r>
            <a:endParaRPr lang="en-NZ" dirty="0"/>
          </a:p>
          <a:p>
            <a:pPr marL="0" indent="0">
              <a:buNone/>
            </a:pPr>
            <a:endParaRPr lang="en-NZ" dirty="0"/>
          </a:p>
          <a:p>
            <a:r>
              <a:rPr lang="en-GB" dirty="0"/>
              <a:t>a more rigorous design framework </a:t>
            </a:r>
            <a:r>
              <a:rPr lang="en-GB" dirty="0" smtClean="0"/>
              <a:t>will </a:t>
            </a:r>
            <a:r>
              <a:rPr lang="en-GB" dirty="0"/>
              <a:t>include systematic question–building and problem–posing activities, supported by research  </a:t>
            </a:r>
            <a:endParaRPr lang="en-NZ" dirty="0"/>
          </a:p>
          <a:p>
            <a:endParaRPr lang="en-GB" smtClean="0"/>
          </a:p>
          <a:p>
            <a:r>
              <a:rPr lang="en-GB" smtClean="0"/>
              <a:t>And </a:t>
            </a:r>
            <a:r>
              <a:rPr lang="en-GB" dirty="0"/>
              <a:t>this is where teacher education can play a significant role in preparing graduates</a:t>
            </a:r>
            <a:endParaRPr lang="en-NZ" dirty="0"/>
          </a:p>
          <a:p>
            <a:endParaRPr lang="en-NZ" dirty="0"/>
          </a:p>
        </p:txBody>
      </p:sp>
    </p:spTree>
    <p:extLst>
      <p:ext uri="{BB962C8B-B14F-4D97-AF65-F5344CB8AC3E}">
        <p14:creationId xmlns:p14="http://schemas.microsoft.com/office/powerpoint/2010/main" val="40862212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Introduction</a:t>
            </a:r>
            <a:endParaRPr lang="en-NZ" dirty="0"/>
          </a:p>
        </p:txBody>
      </p:sp>
      <p:sp>
        <p:nvSpPr>
          <p:cNvPr id="3" name="Content Placeholder 2"/>
          <p:cNvSpPr>
            <a:spLocks noGrp="1"/>
          </p:cNvSpPr>
          <p:nvPr>
            <p:ph idx="1"/>
          </p:nvPr>
        </p:nvSpPr>
        <p:spPr/>
        <p:txBody>
          <a:bodyPr>
            <a:normAutofit fontScale="92500" lnSpcReduction="20000"/>
          </a:bodyPr>
          <a:lstStyle/>
          <a:p>
            <a:r>
              <a:rPr lang="en-GB" dirty="0" smtClean="0"/>
              <a:t>TAI presented as a teacher action at the basis </a:t>
            </a:r>
            <a:r>
              <a:rPr lang="en-GB" dirty="0"/>
              <a:t>of ‘effective pedagogy’ </a:t>
            </a:r>
            <a:r>
              <a:rPr lang="en-GB" dirty="0" smtClean="0"/>
              <a:t>(The New Zealand Curriculum, p</a:t>
            </a:r>
            <a:r>
              <a:rPr lang="en-GB" dirty="0"/>
              <a:t>. 34).</a:t>
            </a:r>
            <a:endParaRPr lang="en-NZ" dirty="0"/>
          </a:p>
          <a:p>
            <a:pPr marL="0" indent="0">
              <a:buNone/>
            </a:pPr>
            <a:r>
              <a:rPr lang="en-GB" dirty="0"/>
              <a:t> </a:t>
            </a:r>
            <a:endParaRPr lang="en-NZ" dirty="0"/>
          </a:p>
          <a:p>
            <a:r>
              <a:rPr lang="en-GB" dirty="0"/>
              <a:t>Evidence </a:t>
            </a:r>
            <a:r>
              <a:rPr lang="en-GB" dirty="0" smtClean="0"/>
              <a:t>suggests presently the </a:t>
            </a:r>
            <a:r>
              <a:rPr lang="en-GB" dirty="0"/>
              <a:t>concept is neither well understood, nor is its practice consistent</a:t>
            </a:r>
            <a:endParaRPr lang="en-NZ" dirty="0"/>
          </a:p>
          <a:p>
            <a:pPr marL="0" indent="0">
              <a:buNone/>
            </a:pPr>
            <a:r>
              <a:rPr lang="en-GB" dirty="0"/>
              <a:t> </a:t>
            </a:r>
            <a:endParaRPr lang="en-NZ" dirty="0"/>
          </a:p>
          <a:p>
            <a:r>
              <a:rPr lang="en-GB" dirty="0" smtClean="0"/>
              <a:t>TAI has some sound </a:t>
            </a:r>
            <a:r>
              <a:rPr lang="en-GB" dirty="0"/>
              <a:t>principles and laudable intentions, </a:t>
            </a:r>
            <a:r>
              <a:rPr lang="en-GB" dirty="0" smtClean="0"/>
              <a:t>but is </a:t>
            </a:r>
            <a:r>
              <a:rPr lang="en-GB" dirty="0"/>
              <a:t>a flawed model.</a:t>
            </a:r>
            <a:endParaRPr lang="en-NZ" dirty="0"/>
          </a:p>
          <a:p>
            <a:endParaRPr lang="en-NZ" dirty="0"/>
          </a:p>
          <a:p>
            <a:endParaRPr lang="en-NZ"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A critique of teaching as inquiry</a:t>
            </a:r>
            <a:r>
              <a:rPr lang="en-NZ" dirty="0"/>
              <a:t/>
            </a:r>
            <a:br>
              <a:rPr lang="en-NZ" dirty="0"/>
            </a:br>
            <a:endParaRPr lang="en-NZ" dirty="0"/>
          </a:p>
        </p:txBody>
      </p:sp>
      <p:sp>
        <p:nvSpPr>
          <p:cNvPr id="3" name="Content Placeholder 2"/>
          <p:cNvSpPr>
            <a:spLocks noGrp="1"/>
          </p:cNvSpPr>
          <p:nvPr>
            <p:ph idx="1"/>
          </p:nvPr>
        </p:nvSpPr>
        <p:spPr/>
        <p:txBody>
          <a:bodyPr>
            <a:normAutofit fontScale="85000" lnSpcReduction="20000"/>
          </a:bodyPr>
          <a:lstStyle/>
          <a:p>
            <a:r>
              <a:rPr lang="en-GB" dirty="0" err="1" smtClean="0"/>
              <a:t>Sinnema</a:t>
            </a:r>
            <a:r>
              <a:rPr lang="en-GB" dirty="0" smtClean="0"/>
              <a:t> </a:t>
            </a:r>
            <a:r>
              <a:rPr lang="en-GB" dirty="0"/>
              <a:t>and Aitken required their model to be underpinned by “attitudes [of] open–mindedness, fallibility, and persistence” (2011, p. 32). </a:t>
            </a:r>
            <a:endParaRPr lang="en-NZ" dirty="0"/>
          </a:p>
          <a:p>
            <a:endParaRPr lang="en-GB" dirty="0" smtClean="0"/>
          </a:p>
          <a:p>
            <a:r>
              <a:rPr lang="en-GB" dirty="0" smtClean="0"/>
              <a:t>This </a:t>
            </a:r>
            <a:r>
              <a:rPr lang="en-GB" dirty="0"/>
              <a:t>underpinning was subsequently left out of </a:t>
            </a:r>
            <a:r>
              <a:rPr lang="en-GB" i="1" dirty="0"/>
              <a:t>The New Zealand Curriculum.</a:t>
            </a:r>
            <a:endParaRPr lang="en-NZ" dirty="0"/>
          </a:p>
          <a:p>
            <a:endParaRPr lang="en-GB" dirty="0" smtClean="0"/>
          </a:p>
          <a:p>
            <a:r>
              <a:rPr lang="en-GB" dirty="0" smtClean="0"/>
              <a:t>the </a:t>
            </a:r>
            <a:r>
              <a:rPr lang="en-GB" dirty="0"/>
              <a:t>TAI model </a:t>
            </a:r>
            <a:r>
              <a:rPr lang="en-GB" dirty="0" smtClean="0"/>
              <a:t>lacks </a:t>
            </a:r>
            <a:r>
              <a:rPr lang="en-GB" dirty="0"/>
              <a:t>a collaborative dimension</a:t>
            </a:r>
            <a:endParaRPr lang="en-NZ" dirty="0"/>
          </a:p>
          <a:p>
            <a:endParaRPr lang="en-NZ" dirty="0"/>
          </a:p>
          <a:p>
            <a:r>
              <a:rPr lang="en-GB" dirty="0"/>
              <a:t>evidence, research and social justice outcomes</a:t>
            </a:r>
            <a:endParaRPr lang="en-NZ" dirty="0"/>
          </a:p>
          <a:p>
            <a:pPr marL="0" indent="0">
              <a:buNone/>
            </a:pPr>
            <a:r>
              <a:rPr lang="en-GB" dirty="0"/>
              <a:t> </a:t>
            </a:r>
            <a:endParaRPr lang="en-NZ" dirty="0"/>
          </a:p>
          <a:p>
            <a:endParaRPr lang="en-NZ" dirty="0"/>
          </a:p>
        </p:txBody>
      </p:sp>
    </p:spTree>
    <p:extLst>
      <p:ext uri="{BB962C8B-B14F-4D97-AF65-F5344CB8AC3E}">
        <p14:creationId xmlns:p14="http://schemas.microsoft.com/office/powerpoint/2010/main" val="12110539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Teaching as inquiry</a:t>
            </a:r>
            <a:r>
              <a:rPr lang="en-NZ" dirty="0"/>
              <a:t/>
            </a:r>
            <a:br>
              <a:rPr lang="en-NZ" dirty="0"/>
            </a:br>
            <a:endParaRPr lang="en-NZ" dirty="0"/>
          </a:p>
        </p:txBody>
      </p:sp>
      <p:sp>
        <p:nvSpPr>
          <p:cNvPr id="3" name="Content Placeholder 2"/>
          <p:cNvSpPr>
            <a:spLocks noGrp="1"/>
          </p:cNvSpPr>
          <p:nvPr>
            <p:ph idx="1"/>
          </p:nvPr>
        </p:nvSpPr>
        <p:spPr/>
        <p:txBody>
          <a:bodyPr>
            <a:normAutofit fontScale="92500" lnSpcReduction="10000"/>
          </a:bodyPr>
          <a:lstStyle/>
          <a:p>
            <a:r>
              <a:rPr lang="en-GB" dirty="0" err="1" smtClean="0"/>
              <a:t>Sinnema</a:t>
            </a:r>
            <a:r>
              <a:rPr lang="en-GB" dirty="0" smtClean="0"/>
              <a:t> </a:t>
            </a:r>
            <a:r>
              <a:rPr lang="en-GB" dirty="0"/>
              <a:t>and Aitken (2011) </a:t>
            </a:r>
            <a:r>
              <a:rPr lang="en-GB" dirty="0" smtClean="0"/>
              <a:t>commissioned </a:t>
            </a:r>
            <a:r>
              <a:rPr lang="en-GB" dirty="0"/>
              <a:t>to write a Best Evidence Synthesis on Social Sciences for the Ministry of Education in 2004</a:t>
            </a:r>
            <a:endParaRPr lang="en-NZ" dirty="0"/>
          </a:p>
          <a:p>
            <a:pPr marL="0" indent="0">
              <a:buNone/>
            </a:pPr>
            <a:endParaRPr lang="en-NZ" dirty="0"/>
          </a:p>
          <a:p>
            <a:r>
              <a:rPr lang="en-GB" dirty="0"/>
              <a:t>The TAI model was </a:t>
            </a:r>
            <a:r>
              <a:rPr lang="en-GB" dirty="0" smtClean="0"/>
              <a:t>one </a:t>
            </a:r>
            <a:r>
              <a:rPr lang="en-GB" dirty="0"/>
              <a:t>of their findings</a:t>
            </a:r>
            <a:r>
              <a:rPr lang="en-GB" dirty="0" smtClean="0"/>
              <a:t>.</a:t>
            </a:r>
          </a:p>
          <a:p>
            <a:pPr marL="0" indent="0">
              <a:buNone/>
            </a:pPr>
            <a:r>
              <a:rPr lang="en-GB" dirty="0" smtClean="0"/>
              <a:t> </a:t>
            </a:r>
          </a:p>
          <a:p>
            <a:r>
              <a:rPr lang="en-GB" dirty="0" smtClean="0"/>
              <a:t>This </a:t>
            </a:r>
            <a:r>
              <a:rPr lang="en-GB" dirty="0"/>
              <a:t>model was later developed and used in </a:t>
            </a:r>
            <a:r>
              <a:rPr lang="en-GB" i="1" dirty="0"/>
              <a:t>The New Zealand Curriculum.</a:t>
            </a:r>
            <a:r>
              <a:rPr lang="en-GB" dirty="0"/>
              <a:t> </a:t>
            </a:r>
            <a:endParaRPr lang="en-NZ" dirty="0"/>
          </a:p>
        </p:txBody>
      </p:sp>
    </p:spTree>
    <p:extLst>
      <p:ext uri="{BB962C8B-B14F-4D97-AF65-F5344CB8AC3E}">
        <p14:creationId xmlns:p14="http://schemas.microsoft.com/office/powerpoint/2010/main" val="16832397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3100" b="1" dirty="0"/>
              <a:t>The relationship of teaching as inquiry to practitioner inquiry and research  </a:t>
            </a:r>
            <a:r>
              <a:rPr lang="en-NZ" dirty="0"/>
              <a:t/>
            </a:r>
            <a:br>
              <a:rPr lang="en-NZ" dirty="0"/>
            </a:br>
            <a:endParaRPr lang="en-NZ" dirty="0"/>
          </a:p>
        </p:txBody>
      </p:sp>
      <p:sp>
        <p:nvSpPr>
          <p:cNvPr id="3" name="Content Placeholder 2"/>
          <p:cNvSpPr>
            <a:spLocks noGrp="1"/>
          </p:cNvSpPr>
          <p:nvPr>
            <p:ph idx="1"/>
          </p:nvPr>
        </p:nvSpPr>
        <p:spPr/>
        <p:txBody>
          <a:bodyPr>
            <a:normAutofit fontScale="62500" lnSpcReduction="20000"/>
          </a:bodyPr>
          <a:lstStyle/>
          <a:p>
            <a:r>
              <a:rPr lang="en-GB" dirty="0" err="1"/>
              <a:t>Sinnema</a:t>
            </a:r>
            <a:r>
              <a:rPr lang="en-GB" dirty="0"/>
              <a:t> and Aitken (2011) conceptualised TAI as a process of research within specific practice contexts, providing practitioners with greater knowledge and understanding of those contexts</a:t>
            </a:r>
            <a:endParaRPr lang="en-NZ" dirty="0"/>
          </a:p>
          <a:p>
            <a:pPr marL="0" indent="0">
              <a:buNone/>
            </a:pPr>
            <a:endParaRPr lang="en-NZ" dirty="0"/>
          </a:p>
          <a:p>
            <a:r>
              <a:rPr lang="en-GB" dirty="0" smtClean="0"/>
              <a:t>They challenge </a:t>
            </a:r>
            <a:r>
              <a:rPr lang="en-GB" dirty="0"/>
              <a:t>to a perceived theory–practice division by explicitly rejecting the critique that practitioner inquiry lacks research rigour.</a:t>
            </a:r>
            <a:endParaRPr lang="en-NZ" dirty="0"/>
          </a:p>
          <a:p>
            <a:pPr marL="0" indent="0">
              <a:buNone/>
            </a:pPr>
            <a:endParaRPr lang="en-NZ" dirty="0"/>
          </a:p>
          <a:p>
            <a:r>
              <a:rPr lang="en-GB" dirty="0"/>
              <a:t>Although </a:t>
            </a:r>
            <a:r>
              <a:rPr lang="en-GB" dirty="0" err="1"/>
              <a:t>Sinnema</a:t>
            </a:r>
            <a:r>
              <a:rPr lang="en-GB" dirty="0"/>
              <a:t> and Aitken </a:t>
            </a:r>
            <a:r>
              <a:rPr lang="en-GB" dirty="0" smtClean="0"/>
              <a:t>distinguish between </a:t>
            </a:r>
            <a:r>
              <a:rPr lang="en-GB" dirty="0"/>
              <a:t>practitioner (teacher) research and action research, these terms are less clearly demarcated in scholarship</a:t>
            </a:r>
            <a:endParaRPr lang="en-NZ" dirty="0"/>
          </a:p>
          <a:p>
            <a:pPr marL="0" indent="0">
              <a:buNone/>
            </a:pPr>
            <a:endParaRPr lang="en-NZ" dirty="0"/>
          </a:p>
          <a:p>
            <a:pPr marL="0" indent="0">
              <a:buNone/>
            </a:pPr>
            <a:endParaRPr lang="en-NZ" dirty="0"/>
          </a:p>
          <a:p>
            <a:r>
              <a:rPr lang="en-GB" b="1" dirty="0"/>
              <a:t>  </a:t>
            </a:r>
            <a:endParaRPr lang="en-NZ" dirty="0"/>
          </a:p>
          <a:p>
            <a:endParaRPr lang="en-NZ" dirty="0"/>
          </a:p>
        </p:txBody>
      </p:sp>
    </p:spTree>
    <p:extLst>
      <p:ext uri="{BB962C8B-B14F-4D97-AF65-F5344CB8AC3E}">
        <p14:creationId xmlns:p14="http://schemas.microsoft.com/office/powerpoint/2010/main" val="8961556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b="1" dirty="0">
                <a:solidFill>
                  <a:prstClr val="white"/>
                </a:solidFill>
              </a:rPr>
              <a:t>The relationship of teaching as inquiry to practitioner inquiry and research</a:t>
            </a:r>
            <a:endParaRPr lang="en-NZ" dirty="0"/>
          </a:p>
        </p:txBody>
      </p:sp>
      <p:sp>
        <p:nvSpPr>
          <p:cNvPr id="3" name="Content Placeholder 2"/>
          <p:cNvSpPr>
            <a:spLocks noGrp="1"/>
          </p:cNvSpPr>
          <p:nvPr>
            <p:ph idx="1"/>
          </p:nvPr>
        </p:nvSpPr>
        <p:spPr/>
        <p:txBody>
          <a:bodyPr>
            <a:normAutofit fontScale="92500" lnSpcReduction="20000"/>
          </a:bodyPr>
          <a:lstStyle/>
          <a:p>
            <a:r>
              <a:rPr lang="en-GB" dirty="0"/>
              <a:t>the practitioner research/inquiry vs AR dichotomy is a false one</a:t>
            </a:r>
          </a:p>
          <a:p>
            <a:endParaRPr lang="en-GB" dirty="0"/>
          </a:p>
          <a:p>
            <a:r>
              <a:rPr lang="en-GB" dirty="0"/>
              <a:t>practitioner research may be better understood as an approach (reflective of a particular theoretical framework). </a:t>
            </a:r>
          </a:p>
          <a:p>
            <a:endParaRPr lang="en-GB" dirty="0"/>
          </a:p>
          <a:p>
            <a:r>
              <a:rPr lang="en-GB" dirty="0"/>
              <a:t>A practitioner seeking to engage in some form of deeper inquiry will (like any researcher) consider a range of strategies and methods</a:t>
            </a:r>
            <a:endParaRPr lang="en-NZ" dirty="0"/>
          </a:p>
        </p:txBody>
      </p:sp>
    </p:spTree>
    <p:extLst>
      <p:ext uri="{BB962C8B-B14F-4D97-AF65-F5344CB8AC3E}">
        <p14:creationId xmlns:p14="http://schemas.microsoft.com/office/powerpoint/2010/main" val="24291825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3600" b="1" dirty="0"/>
              <a:t>Collaborative critical teacher reflective practice</a:t>
            </a:r>
            <a:r>
              <a:rPr lang="en-NZ" dirty="0"/>
              <a:t/>
            </a:r>
            <a:br>
              <a:rPr lang="en-NZ" dirty="0"/>
            </a:br>
            <a:endParaRPr lang="en-NZ" dirty="0"/>
          </a:p>
        </p:txBody>
      </p:sp>
      <p:sp>
        <p:nvSpPr>
          <p:cNvPr id="3" name="Content Placeholder 2"/>
          <p:cNvSpPr>
            <a:spLocks noGrp="1"/>
          </p:cNvSpPr>
          <p:nvPr>
            <p:ph idx="1"/>
          </p:nvPr>
        </p:nvSpPr>
        <p:spPr/>
        <p:txBody>
          <a:bodyPr>
            <a:normAutofit fontScale="70000" lnSpcReduction="20000"/>
          </a:bodyPr>
          <a:lstStyle/>
          <a:p>
            <a:r>
              <a:rPr lang="en-GB" dirty="0"/>
              <a:t>The challenges of the modern </a:t>
            </a:r>
            <a:r>
              <a:rPr lang="en-GB" dirty="0" smtClean="0"/>
              <a:t>classroom</a:t>
            </a:r>
            <a:endParaRPr lang="en-NZ" dirty="0"/>
          </a:p>
          <a:p>
            <a:pPr marL="0" indent="0">
              <a:buNone/>
            </a:pPr>
            <a:endParaRPr lang="en-NZ" dirty="0"/>
          </a:p>
          <a:p>
            <a:r>
              <a:rPr lang="en-GB" dirty="0"/>
              <a:t>‘reflective </a:t>
            </a:r>
            <a:r>
              <a:rPr lang="en-GB" dirty="0" smtClean="0"/>
              <a:t>practice’: the </a:t>
            </a:r>
            <a:r>
              <a:rPr lang="en-GB" dirty="0"/>
              <a:t>on–going, regular and persistent use of reflective tools to engage, individually and collectively, in critical thinking about various aspects of practice (teachers’ work). This practice has a temporal character requiring practitioners to look back, to consider the immediate and continuous present, and to project into the future. Reflection </a:t>
            </a:r>
            <a:r>
              <a:rPr lang="en-GB" dirty="0" err="1"/>
              <a:t>problematises</a:t>
            </a:r>
            <a:r>
              <a:rPr lang="en-GB" dirty="0"/>
              <a:t>, confronts and challenges, leading to the creation of plans for just action, and the implementation of those plans to bring about significant and meaningful changes to the circumstances of people and situations where practitioners </a:t>
            </a:r>
            <a:r>
              <a:rPr lang="en-GB" dirty="0" smtClean="0"/>
              <a:t>have </a:t>
            </a:r>
            <a:r>
              <a:rPr lang="en-GB" dirty="0"/>
              <a:t>influence. </a:t>
            </a:r>
            <a:endParaRPr lang="en-NZ" dirty="0"/>
          </a:p>
          <a:p>
            <a:pPr marL="0" indent="0">
              <a:buNone/>
            </a:pPr>
            <a:endParaRPr lang="en-NZ" dirty="0"/>
          </a:p>
          <a:p>
            <a:endParaRPr lang="en-NZ" dirty="0"/>
          </a:p>
        </p:txBody>
      </p:sp>
    </p:spTree>
    <p:extLst>
      <p:ext uri="{BB962C8B-B14F-4D97-AF65-F5344CB8AC3E}">
        <p14:creationId xmlns:p14="http://schemas.microsoft.com/office/powerpoint/2010/main" val="31170206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b="1" dirty="0">
                <a:solidFill>
                  <a:prstClr val="white"/>
                </a:solidFill>
              </a:rPr>
              <a:t>Collaborative critical teacher reflective practice</a:t>
            </a:r>
            <a:endParaRPr lang="en-NZ" dirty="0"/>
          </a:p>
        </p:txBody>
      </p:sp>
      <p:sp>
        <p:nvSpPr>
          <p:cNvPr id="3" name="Content Placeholder 2"/>
          <p:cNvSpPr>
            <a:spLocks noGrp="1"/>
          </p:cNvSpPr>
          <p:nvPr>
            <p:ph idx="1"/>
          </p:nvPr>
        </p:nvSpPr>
        <p:spPr/>
        <p:txBody>
          <a:bodyPr>
            <a:normAutofit fontScale="92500" lnSpcReduction="20000"/>
          </a:bodyPr>
          <a:lstStyle/>
          <a:p>
            <a:r>
              <a:rPr lang="en-GB" dirty="0"/>
              <a:t>epistemological </a:t>
            </a:r>
            <a:r>
              <a:rPr lang="en-GB" dirty="0" smtClean="0"/>
              <a:t>requirement: </a:t>
            </a:r>
          </a:p>
          <a:p>
            <a:pPr lvl="1"/>
            <a:r>
              <a:rPr lang="en-GB" dirty="0" smtClean="0"/>
              <a:t>practitioner skills</a:t>
            </a:r>
            <a:r>
              <a:rPr lang="en-GB" dirty="0"/>
              <a:t>. </a:t>
            </a:r>
            <a:endParaRPr lang="en-GB" dirty="0" smtClean="0"/>
          </a:p>
          <a:p>
            <a:pPr lvl="1"/>
            <a:r>
              <a:rPr lang="en-GB" dirty="0" smtClean="0"/>
              <a:t>relevant </a:t>
            </a:r>
            <a:r>
              <a:rPr lang="en-GB" dirty="0"/>
              <a:t>theoretical and practical </a:t>
            </a:r>
            <a:r>
              <a:rPr lang="en-GB" dirty="0" err="1" smtClean="0"/>
              <a:t>knowledg</a:t>
            </a:r>
            <a:endParaRPr lang="en-GB" dirty="0" smtClean="0"/>
          </a:p>
          <a:p>
            <a:pPr lvl="1"/>
            <a:r>
              <a:rPr lang="en-GB" dirty="0" smtClean="0"/>
              <a:t>in </a:t>
            </a:r>
            <a:r>
              <a:rPr lang="en-GB" dirty="0"/>
              <a:t>order to </a:t>
            </a:r>
            <a:r>
              <a:rPr lang="en-GB" i="1" dirty="0"/>
              <a:t>do </a:t>
            </a:r>
            <a:r>
              <a:rPr lang="en-GB" dirty="0"/>
              <a:t>reflection</a:t>
            </a:r>
            <a:endParaRPr lang="en-NZ" dirty="0"/>
          </a:p>
          <a:p>
            <a:pPr marL="0" indent="0">
              <a:buNone/>
            </a:pPr>
            <a:r>
              <a:rPr lang="en-GB" dirty="0"/>
              <a:t> </a:t>
            </a:r>
            <a:endParaRPr lang="en-NZ" dirty="0"/>
          </a:p>
          <a:p>
            <a:r>
              <a:rPr lang="en-GB" dirty="0" smtClean="0"/>
              <a:t>ontological </a:t>
            </a:r>
            <a:r>
              <a:rPr lang="en-GB" dirty="0"/>
              <a:t>requirement of reflective practice, which enables practitioners to </a:t>
            </a:r>
            <a:r>
              <a:rPr lang="en-GB" i="1" dirty="0"/>
              <a:t>be </a:t>
            </a:r>
            <a:r>
              <a:rPr lang="en-GB" dirty="0"/>
              <a:t>reflective.</a:t>
            </a:r>
            <a:endParaRPr lang="en-NZ" dirty="0"/>
          </a:p>
          <a:p>
            <a:pPr lvl="1"/>
            <a:r>
              <a:rPr lang="en-GB" dirty="0"/>
              <a:t> </a:t>
            </a:r>
            <a:r>
              <a:rPr lang="en-GB" dirty="0" smtClean="0"/>
              <a:t>The </a:t>
            </a:r>
            <a:r>
              <a:rPr lang="en-GB" dirty="0"/>
              <a:t>willingness to question personal assumptions and beliefs</a:t>
            </a:r>
            <a:endParaRPr lang="en-NZ" dirty="0"/>
          </a:p>
          <a:p>
            <a:pPr lvl="1"/>
            <a:r>
              <a:rPr lang="en-GB" dirty="0"/>
              <a:t>the pre–existing ideas practitioners have about their situation</a:t>
            </a:r>
            <a:endParaRPr lang="en-NZ" dirty="0"/>
          </a:p>
        </p:txBody>
      </p:sp>
    </p:spTree>
    <p:extLst>
      <p:ext uri="{BB962C8B-B14F-4D97-AF65-F5344CB8AC3E}">
        <p14:creationId xmlns:p14="http://schemas.microsoft.com/office/powerpoint/2010/main" val="16037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b="1" dirty="0">
                <a:solidFill>
                  <a:prstClr val="white"/>
                </a:solidFill>
              </a:rPr>
              <a:t>Collaborative critical teacher reflective practice</a:t>
            </a:r>
            <a:endParaRPr lang="en-NZ" dirty="0"/>
          </a:p>
        </p:txBody>
      </p:sp>
      <p:sp>
        <p:nvSpPr>
          <p:cNvPr id="3" name="Content Placeholder 2"/>
          <p:cNvSpPr>
            <a:spLocks noGrp="1"/>
          </p:cNvSpPr>
          <p:nvPr>
            <p:ph idx="1"/>
          </p:nvPr>
        </p:nvSpPr>
        <p:spPr/>
        <p:txBody>
          <a:bodyPr>
            <a:normAutofit fontScale="70000" lnSpcReduction="20000"/>
          </a:bodyPr>
          <a:lstStyle/>
          <a:p>
            <a:r>
              <a:rPr lang="en-GB" dirty="0" smtClean="0"/>
              <a:t>espoused </a:t>
            </a:r>
            <a:r>
              <a:rPr lang="en-GB" dirty="0"/>
              <a:t>theories and theories in </a:t>
            </a:r>
            <a:r>
              <a:rPr lang="en-GB" dirty="0" smtClean="0"/>
              <a:t>use (</a:t>
            </a:r>
            <a:r>
              <a:rPr lang="en-GB" dirty="0" err="1" smtClean="0"/>
              <a:t>Argyris</a:t>
            </a:r>
            <a:r>
              <a:rPr lang="en-GB" dirty="0" smtClean="0"/>
              <a:t> &amp; Schön</a:t>
            </a:r>
            <a:r>
              <a:rPr lang="en-GB" dirty="0"/>
              <a:t>,</a:t>
            </a:r>
            <a:r>
              <a:rPr lang="en-GB" dirty="0" smtClean="0"/>
              <a:t>1974</a:t>
            </a:r>
            <a:r>
              <a:rPr lang="en-GB" dirty="0"/>
              <a:t>) </a:t>
            </a:r>
            <a:endParaRPr lang="en-GB" dirty="0" smtClean="0"/>
          </a:p>
          <a:p>
            <a:pPr marL="0" indent="0">
              <a:buNone/>
            </a:pPr>
            <a:endParaRPr lang="en-NZ" dirty="0"/>
          </a:p>
          <a:p>
            <a:r>
              <a:rPr lang="en-GB" dirty="0" smtClean="0"/>
              <a:t>make </a:t>
            </a:r>
            <a:r>
              <a:rPr lang="en-GB" dirty="0"/>
              <a:t>them assumptions of the practitioner </a:t>
            </a:r>
            <a:r>
              <a:rPr lang="en-GB" dirty="0" smtClean="0"/>
              <a:t>publicly explicit</a:t>
            </a:r>
          </a:p>
          <a:p>
            <a:pPr marL="0" indent="0">
              <a:buNone/>
            </a:pPr>
            <a:endParaRPr lang="en-GB" dirty="0" smtClean="0"/>
          </a:p>
          <a:p>
            <a:r>
              <a:rPr lang="en-GB" dirty="0" smtClean="0"/>
              <a:t>‘</a:t>
            </a:r>
            <a:r>
              <a:rPr lang="en-GB" dirty="0"/>
              <a:t>single loop’, learning fits ‘governing variables’. </a:t>
            </a:r>
            <a:endParaRPr lang="en-GB" dirty="0" smtClean="0"/>
          </a:p>
          <a:p>
            <a:pPr marL="0" indent="0">
              <a:buNone/>
            </a:pPr>
            <a:endParaRPr lang="en-NZ" dirty="0"/>
          </a:p>
          <a:p>
            <a:r>
              <a:rPr lang="en-GB" dirty="0" smtClean="0"/>
              <a:t>‘</a:t>
            </a:r>
            <a:r>
              <a:rPr lang="en-GB" dirty="0"/>
              <a:t>double loop learning’, a reorientation of underpinning </a:t>
            </a:r>
            <a:r>
              <a:rPr lang="en-GB" dirty="0" smtClean="0"/>
              <a:t>assumptions</a:t>
            </a:r>
          </a:p>
          <a:p>
            <a:pPr marL="0" indent="0">
              <a:buNone/>
            </a:pPr>
            <a:endParaRPr lang="en-NZ" dirty="0"/>
          </a:p>
          <a:p>
            <a:r>
              <a:rPr lang="en-GB" dirty="0" err="1" smtClean="0"/>
              <a:t>Argyris</a:t>
            </a:r>
            <a:r>
              <a:rPr lang="en-GB" dirty="0" smtClean="0"/>
              <a:t> </a:t>
            </a:r>
            <a:r>
              <a:rPr lang="en-GB" dirty="0"/>
              <a:t>and </a:t>
            </a:r>
            <a:r>
              <a:rPr lang="en-GB" dirty="0" err="1"/>
              <a:t>Schön</a:t>
            </a:r>
            <a:r>
              <a:rPr lang="en-GB" dirty="0"/>
              <a:t> (1974) understood mind–sets in terms of what they called ‘Model I’ and ‘Model II’.</a:t>
            </a:r>
            <a:endParaRPr lang="en-NZ" dirty="0"/>
          </a:p>
          <a:p>
            <a:pPr marL="0" indent="0">
              <a:buNone/>
            </a:pPr>
            <a:endParaRPr lang="en-NZ" dirty="0"/>
          </a:p>
        </p:txBody>
      </p:sp>
    </p:spTree>
    <p:extLst>
      <p:ext uri="{BB962C8B-B14F-4D97-AF65-F5344CB8AC3E}">
        <p14:creationId xmlns:p14="http://schemas.microsoft.com/office/powerpoint/2010/main" val="349716707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145</TotalTime>
  <Words>933</Words>
  <Application>Microsoft Office PowerPoint</Application>
  <PresentationFormat>On-screen Show (4:3)</PresentationFormat>
  <Paragraphs>154</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Teaching as inquiry: Well intentioned, but fundamentally flawed </vt:lpstr>
      <vt:lpstr>Introduction</vt:lpstr>
      <vt:lpstr>A critique of teaching as inquiry </vt:lpstr>
      <vt:lpstr>Teaching as inquiry </vt:lpstr>
      <vt:lpstr>The relationship of teaching as inquiry to practitioner inquiry and research   </vt:lpstr>
      <vt:lpstr>The relationship of teaching as inquiry to practitioner inquiry and research</vt:lpstr>
      <vt:lpstr>Collaborative critical teacher reflective practice </vt:lpstr>
      <vt:lpstr>Collaborative critical teacher reflective practice</vt:lpstr>
      <vt:lpstr>Collaborative critical teacher reflective practice</vt:lpstr>
      <vt:lpstr>Collaborative critical teacher reflective practice</vt:lpstr>
      <vt:lpstr>Collaborative critical teacher reflective practice</vt:lpstr>
      <vt:lpstr>Collaborative critical teacher reflective practice</vt:lpstr>
      <vt:lpstr>The 21st century learning project    </vt:lpstr>
      <vt:lpstr>The 21st century learning project</vt:lpstr>
      <vt:lpstr>The 21st century learning project</vt:lpstr>
      <vt:lpstr>The 21st century learning project</vt:lpstr>
      <vt:lpstr>A critique of teaching as inquiry </vt:lpstr>
      <vt:lpstr>Implications for teacher education </vt:lpstr>
    </vt:vector>
  </TitlesOfParts>
  <Company>Auckland University of Technology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dbutterw</dc:creator>
  <cp:lastModifiedBy>lbenade</cp:lastModifiedBy>
  <cp:revision>22</cp:revision>
  <dcterms:created xsi:type="dcterms:W3CDTF">2012-11-26T03:46:25Z</dcterms:created>
  <dcterms:modified xsi:type="dcterms:W3CDTF">2014-07-08T20:56:45Z</dcterms:modified>
</cp:coreProperties>
</file>