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30"/>
  </p:handoutMasterIdLst>
  <p:sldIdLst>
    <p:sldId id="256" r:id="rId2"/>
    <p:sldId id="258" r:id="rId3"/>
    <p:sldId id="259" r:id="rId4"/>
    <p:sldId id="261" r:id="rId5"/>
    <p:sldId id="262" r:id="rId6"/>
    <p:sldId id="263" r:id="rId7"/>
    <p:sldId id="264" r:id="rId8"/>
    <p:sldId id="265" r:id="rId9"/>
    <p:sldId id="267" r:id="rId10"/>
    <p:sldId id="268" r:id="rId11"/>
    <p:sldId id="288" r:id="rId12"/>
    <p:sldId id="269" r:id="rId13"/>
    <p:sldId id="272" r:id="rId14"/>
    <p:sldId id="273" r:id="rId15"/>
    <p:sldId id="274" r:id="rId16"/>
    <p:sldId id="275" r:id="rId17"/>
    <p:sldId id="276" r:id="rId18"/>
    <p:sldId id="277" r:id="rId19"/>
    <p:sldId id="278" r:id="rId20"/>
    <p:sldId id="279" r:id="rId21"/>
    <p:sldId id="283" r:id="rId22"/>
    <p:sldId id="284" r:id="rId23"/>
    <p:sldId id="285" r:id="rId24"/>
    <p:sldId id="286" r:id="rId25"/>
    <p:sldId id="287" r:id="rId26"/>
    <p:sldId id="280" r:id="rId27"/>
    <p:sldId id="281" r:id="rId28"/>
    <p:sldId id="282" r:id="rId29"/>
  </p:sldIdLst>
  <p:sldSz cx="9144000" cy="6858000" type="screen4x3"/>
  <p:notesSz cx="6669088"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2176"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handoutMaster" Target="handoutMasters/handoutMaster1.xml"/><Relationship Id="rId31" Type="http://schemas.openxmlformats.org/officeDocument/2006/relationships/printerSettings" Target="printerSettings/printerSettings1.bin"/><Relationship Id="rId32" Type="http://schemas.openxmlformats.org/officeDocument/2006/relationships/presProps" Target="pres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6411"/>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sz="quarter" idx="1"/>
          </p:nvPr>
        </p:nvSpPr>
        <p:spPr>
          <a:xfrm>
            <a:off x="3777607" y="0"/>
            <a:ext cx="2889938" cy="496411"/>
          </a:xfrm>
          <a:prstGeom prst="rect">
            <a:avLst/>
          </a:prstGeom>
        </p:spPr>
        <p:txBody>
          <a:bodyPr vert="horz" lIns="91440" tIns="45720" rIns="91440" bIns="45720" rtlCol="0"/>
          <a:lstStyle>
            <a:lvl1pPr algn="r">
              <a:defRPr sz="1200"/>
            </a:lvl1pPr>
          </a:lstStyle>
          <a:p>
            <a:fld id="{AE7D5C3B-5CB3-42F6-B01E-1C3DF77C731E}" type="datetimeFigureOut">
              <a:rPr lang="en-NZ" smtClean="0"/>
              <a:pPr/>
              <a:t>14/08/14</a:t>
            </a:fld>
            <a:endParaRPr lang="en-NZ"/>
          </a:p>
        </p:txBody>
      </p:sp>
      <p:sp>
        <p:nvSpPr>
          <p:cNvPr id="4" name="Footer Placeholder 3"/>
          <p:cNvSpPr>
            <a:spLocks noGrp="1"/>
          </p:cNvSpPr>
          <p:nvPr>
            <p:ph type="ftr" sz="quarter" idx="2"/>
          </p:nvPr>
        </p:nvSpPr>
        <p:spPr>
          <a:xfrm>
            <a:off x="0" y="9430091"/>
            <a:ext cx="2889938" cy="496411"/>
          </a:xfrm>
          <a:prstGeom prst="rect">
            <a:avLst/>
          </a:prstGeom>
        </p:spPr>
        <p:txBody>
          <a:bodyPr vert="horz" lIns="91440" tIns="45720" rIns="91440" bIns="45720" rtlCol="0" anchor="b"/>
          <a:lstStyle>
            <a:lvl1pPr algn="l">
              <a:defRPr sz="1200"/>
            </a:lvl1pPr>
          </a:lstStyle>
          <a:p>
            <a:endParaRPr lang="en-NZ"/>
          </a:p>
        </p:txBody>
      </p:sp>
      <p:sp>
        <p:nvSpPr>
          <p:cNvPr id="5" name="Slide Number Placeholder 4"/>
          <p:cNvSpPr>
            <a:spLocks noGrp="1"/>
          </p:cNvSpPr>
          <p:nvPr>
            <p:ph type="sldNum" sz="quarter" idx="3"/>
          </p:nvPr>
        </p:nvSpPr>
        <p:spPr>
          <a:xfrm>
            <a:off x="3777607" y="9430091"/>
            <a:ext cx="2889938" cy="496411"/>
          </a:xfrm>
          <a:prstGeom prst="rect">
            <a:avLst/>
          </a:prstGeom>
        </p:spPr>
        <p:txBody>
          <a:bodyPr vert="horz" lIns="91440" tIns="45720" rIns="91440" bIns="45720" rtlCol="0" anchor="b"/>
          <a:lstStyle>
            <a:lvl1pPr algn="r">
              <a:defRPr sz="1200"/>
            </a:lvl1pPr>
          </a:lstStyle>
          <a:p>
            <a:fld id="{A6658F46-8075-4A4A-B049-C5E3478EFCA8}" type="slidenum">
              <a:rPr lang="en-NZ" smtClean="0"/>
              <a:pPr/>
              <a:t>‹#›</a:t>
            </a:fld>
            <a:endParaRPr lang="en-NZ"/>
          </a:p>
        </p:txBody>
      </p:sp>
    </p:spTree>
    <p:extLst>
      <p:ext uri="{BB962C8B-B14F-4D97-AF65-F5344CB8AC3E}">
        <p14:creationId xmlns:p14="http://schemas.microsoft.com/office/powerpoint/2010/main" val="265805250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1D8BD707-D9CF-40AE-B4C6-C98DA3205C09}" type="datetimeFigureOut">
              <a:rPr lang="en-US" smtClean="0"/>
              <a:pPr/>
              <a:t>14/08/14</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pic>
        <p:nvPicPr>
          <p:cNvPr id="7" name="Picture 2"/>
          <p:cNvPicPr>
            <a:picLocks noChangeAspect="1" noChangeArrowheads="1"/>
          </p:cNvPicPr>
          <p:nvPr userDrawn="1"/>
        </p:nvPicPr>
        <p:blipFill>
          <a:blip r:embed="rId2" cstate="print">
            <a:duotone>
              <a:prstClr val="black"/>
              <a:schemeClr val="accent4">
                <a:tint val="45000"/>
                <a:satMod val="400000"/>
              </a:schemeClr>
            </a:duotone>
            <a:extLst>
              <a:ext uri="{28A0092B-C50C-407E-A947-70E740481C1C}">
                <a14:useLocalDpi xmlns:a14="http://schemas.microsoft.com/office/drawing/2010/main" val="0"/>
              </a:ext>
            </a:extLst>
          </a:blip>
          <a:srcRect/>
          <a:stretch>
            <a:fillRect/>
          </a:stretch>
        </p:blipFill>
        <p:spPr bwMode="auto">
          <a:xfrm>
            <a:off x="0" y="6165304"/>
            <a:ext cx="9144000" cy="692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8163161"/>
      </p:ext>
    </p:extLst>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1D8BD707-D9CF-40AE-B4C6-C98DA3205C09}" type="datetimeFigureOut">
              <a:rPr lang="en-US" smtClean="0"/>
              <a:pPr/>
              <a:t>14/08/14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8249433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1D8BD707-D9CF-40AE-B4C6-C98DA3205C09}" type="datetimeFigureOut">
              <a:rPr lang="en-US" smtClean="0"/>
              <a:pPr/>
              <a:t>14/08/14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7304310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1D8BD707-D9CF-40AE-B4C6-C98DA3205C09}" type="datetimeFigureOut">
              <a:rPr lang="en-US" smtClean="0"/>
              <a:pPr/>
              <a:t>14/08/14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pic>
        <p:nvPicPr>
          <p:cNvPr id="8" name="Picture 2"/>
          <p:cNvPicPr>
            <a:picLocks noChangeAspect="1" noChangeArrowheads="1"/>
          </p:cNvPicPr>
          <p:nvPr userDrawn="1"/>
        </p:nvPicPr>
        <p:blipFill>
          <a:blip r:embed="rId2" cstate="print">
            <a:duotone>
              <a:prstClr val="black"/>
              <a:schemeClr val="accent4">
                <a:tint val="45000"/>
                <a:satMod val="400000"/>
              </a:schemeClr>
            </a:duotone>
            <a:extLst>
              <a:ext uri="{28A0092B-C50C-407E-A947-70E740481C1C}">
                <a14:useLocalDpi xmlns:a14="http://schemas.microsoft.com/office/drawing/2010/main" val="0"/>
              </a:ext>
            </a:extLst>
          </a:blip>
          <a:srcRect/>
          <a:stretch>
            <a:fillRect/>
          </a:stretch>
        </p:blipFill>
        <p:spPr bwMode="auto">
          <a:xfrm>
            <a:off x="0" y="6165304"/>
            <a:ext cx="9144000" cy="692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42211291"/>
      </p:ext>
    </p:extLst>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5"/>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14/08/14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907888624"/>
      </p:ext>
    </p:extLst>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1D8BD707-D9CF-40AE-B4C6-C98DA3205C09}" type="datetimeFigureOut">
              <a:rPr lang="en-US" smtClean="0"/>
              <a:pPr/>
              <a:t>14/08/14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530758917"/>
      </p:ext>
    </p:extLst>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2"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2"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1D8BD707-D9CF-40AE-B4C6-C98DA3205C09}" type="datetimeFigureOut">
              <a:rPr lang="en-US" smtClean="0"/>
              <a:pPr/>
              <a:t>14/08/14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265257167"/>
      </p:ext>
    </p:extLst>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1D8BD707-D9CF-40AE-B4C6-C98DA3205C09}" type="datetimeFigureOut">
              <a:rPr lang="en-US" smtClean="0"/>
              <a:pPr/>
              <a:t>14/08/14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41719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14/08/14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2497451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1" y="273052"/>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14/08/14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6031703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14/08/14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04667106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14/08/14</a:t>
            </a:fld>
            <a:endParaRPr lang="en-US"/>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pic>
        <p:nvPicPr>
          <p:cNvPr id="1026" name="Picture 2"/>
          <p:cNvPicPr>
            <a:picLocks noChangeAspect="1" noChangeArrowheads="1"/>
          </p:cNvPicPr>
          <p:nvPr userDrawn="1"/>
        </p:nvPicPr>
        <p:blipFill>
          <a:blip r:embed="rId13" cstate="print">
            <a:duotone>
              <a:prstClr val="black"/>
              <a:schemeClr val="accent4">
                <a:tint val="45000"/>
                <a:satMod val="400000"/>
              </a:schemeClr>
            </a:duotone>
            <a:extLst>
              <a:ext uri="{28A0092B-C50C-407E-A947-70E740481C1C}">
                <a14:useLocalDpi xmlns:a14="http://schemas.microsoft.com/office/drawing/2010/main" val="0"/>
              </a:ext>
            </a:extLst>
          </a:blip>
          <a:srcRect/>
          <a:stretch>
            <a:fillRect/>
          </a:stretch>
        </p:blipFill>
        <p:spPr bwMode="auto">
          <a:xfrm>
            <a:off x="0" y="6165304"/>
            <a:ext cx="9144000" cy="692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pic>
        <p:nvPicPr>
          <p:cNvPr id="8" name="Picture 2"/>
          <p:cNvPicPr>
            <a:picLocks noChangeAspect="1" noChangeArrowheads="1"/>
          </p:cNvPicPr>
          <p:nvPr userDrawn="1"/>
        </p:nvPicPr>
        <p:blipFill>
          <a:blip r:embed="rId13" cstate="print">
            <a:duotone>
              <a:prstClr val="black"/>
              <a:schemeClr val="accent3">
                <a:tint val="45000"/>
                <a:satMod val="400000"/>
              </a:schemeClr>
            </a:duotone>
            <a:extLst>
              <a:ext uri="{28A0092B-C50C-407E-A947-70E740481C1C}">
                <a14:useLocalDpi xmlns:a14="http://schemas.microsoft.com/office/drawing/2010/main" val="0"/>
              </a:ext>
            </a:extLst>
          </a:blip>
          <a:srcRect/>
          <a:stretch>
            <a:fillRect/>
          </a:stretch>
        </p:blipFill>
        <p:spPr bwMode="auto">
          <a:xfrm>
            <a:off x="0" y="0"/>
            <a:ext cx="9144000" cy="62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7137972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xmlns:p14="http://schemas.microsoft.com/office/powerpoint/2010/mai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NZ" b="1" dirty="0"/>
              <a:t>Pronunciation teaching: </a:t>
            </a:r>
            <a:r>
              <a:rPr lang="en-NZ" b="1" dirty="0" smtClean="0"/>
              <a:t/>
            </a:r>
            <a:br>
              <a:rPr lang="en-NZ" b="1" dirty="0" smtClean="0"/>
            </a:br>
            <a:r>
              <a:rPr lang="en-NZ" sz="4000" b="1" dirty="0" smtClean="0"/>
              <a:t>Getting </a:t>
            </a:r>
            <a:r>
              <a:rPr lang="en-NZ" sz="4000" b="1" dirty="0"/>
              <a:t>stress without getting stressed</a:t>
            </a:r>
            <a:endParaRPr lang="en-NZ" sz="4000" dirty="0"/>
          </a:p>
        </p:txBody>
      </p:sp>
      <p:sp>
        <p:nvSpPr>
          <p:cNvPr id="3" name="Subtitle 2"/>
          <p:cNvSpPr>
            <a:spLocks noGrp="1"/>
          </p:cNvSpPr>
          <p:nvPr>
            <p:ph type="subTitle" idx="1"/>
          </p:nvPr>
        </p:nvSpPr>
        <p:spPr>
          <a:xfrm>
            <a:off x="971600" y="3933056"/>
            <a:ext cx="7272808" cy="1705744"/>
          </a:xfrm>
        </p:spPr>
        <p:txBody>
          <a:bodyPr>
            <a:normAutofit/>
          </a:bodyPr>
          <a:lstStyle/>
          <a:p>
            <a:r>
              <a:rPr lang="en-US" sz="2400" dirty="0" smtClean="0">
                <a:solidFill>
                  <a:srgbClr val="7030A0"/>
                </a:solidFill>
              </a:rPr>
              <a:t>Presented at the International Applied Linguistics Association conference, Brisbane, August 2014, by         </a:t>
            </a:r>
            <a:r>
              <a:rPr lang="en-US" sz="2400" dirty="0" err="1" smtClean="0">
                <a:solidFill>
                  <a:srgbClr val="7030A0"/>
                </a:solidFill>
              </a:rPr>
              <a:t>Dr</a:t>
            </a:r>
            <a:r>
              <a:rPr lang="en-US" sz="2400" dirty="0" smtClean="0">
                <a:solidFill>
                  <a:srgbClr val="7030A0"/>
                </a:solidFill>
              </a:rPr>
              <a:t> Graeme Couper, Auckland University of Technology</a:t>
            </a:r>
            <a:endParaRPr lang="en-NZ" sz="2400" dirty="0">
              <a:solidFill>
                <a:srgbClr val="7030A0"/>
              </a:solidFill>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Learners’ perceptions of English word stress </a:t>
            </a:r>
            <a:endParaRPr lang="en-NZ" sz="3200" dirty="0"/>
          </a:p>
        </p:txBody>
      </p:sp>
      <p:sp>
        <p:nvSpPr>
          <p:cNvPr id="3" name="Content Placeholder 2"/>
          <p:cNvSpPr>
            <a:spLocks noGrp="1"/>
          </p:cNvSpPr>
          <p:nvPr>
            <p:ph idx="1"/>
          </p:nvPr>
        </p:nvSpPr>
        <p:spPr>
          <a:xfrm>
            <a:off x="107504" y="1600202"/>
            <a:ext cx="8856984" cy="4525963"/>
          </a:xfrm>
        </p:spPr>
        <p:txBody>
          <a:bodyPr>
            <a:normAutofit/>
          </a:bodyPr>
          <a:lstStyle/>
          <a:p>
            <a:r>
              <a:rPr lang="en-US" sz="2400" dirty="0" smtClean="0"/>
              <a:t>In response to: ‘What is the difference between 2 parts of Graeme’</a:t>
            </a:r>
            <a:r>
              <a:rPr lang="en-US" sz="2400" dirty="0"/>
              <a:t> </a:t>
            </a:r>
            <a:r>
              <a:rPr lang="en-AU" sz="2400" dirty="0" smtClean="0"/>
              <a:t>Participant descriptions: Stressed syllable; stronger, longer, change in tone, accent. Unstressed syllable: softer, shorter.</a:t>
            </a:r>
          </a:p>
          <a:p>
            <a:r>
              <a:rPr lang="en-AU" sz="2400" dirty="0" smtClean="0"/>
              <a:t>Cross-linguistic comparisons – Graeme/</a:t>
            </a:r>
            <a:r>
              <a:rPr lang="en-AU" sz="2400" dirty="0" err="1" smtClean="0"/>
              <a:t>Kereama</a:t>
            </a:r>
            <a:endParaRPr lang="en-AU" sz="2400" dirty="0" smtClean="0"/>
          </a:p>
          <a:p>
            <a:pPr lvl="1"/>
            <a:r>
              <a:rPr lang="en-AU" sz="2000" dirty="0" smtClean="0"/>
              <a:t>Te reo: stress only marginally stronger than other syllables. English big diff.</a:t>
            </a:r>
          </a:p>
          <a:p>
            <a:pPr lvl="1"/>
            <a:r>
              <a:rPr lang="en-AU" sz="2000" dirty="0" smtClean="0"/>
              <a:t>Ps compare stress of own names, different languages. They note stress changes depending on context and intended meaning. Mother calling child.</a:t>
            </a:r>
            <a:endParaRPr lang="en-NZ" sz="2000"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664"/>
            <a:ext cx="8229600" cy="1584176"/>
          </a:xfrm>
        </p:spPr>
        <p:txBody>
          <a:bodyPr>
            <a:normAutofit/>
          </a:bodyPr>
          <a:lstStyle/>
          <a:p>
            <a:r>
              <a:rPr lang="en-US" sz="2800" dirty="0" smtClean="0"/>
              <a:t>Critical listening exercises to understand learners’ perception of stress and to help them understand English perception of stress </a:t>
            </a:r>
            <a:endParaRPr lang="en-US" sz="2800" dirty="0"/>
          </a:p>
        </p:txBody>
      </p:sp>
      <p:sp>
        <p:nvSpPr>
          <p:cNvPr id="3" name="Content Placeholder 2"/>
          <p:cNvSpPr>
            <a:spLocks noGrp="1"/>
          </p:cNvSpPr>
          <p:nvPr>
            <p:ph idx="1"/>
          </p:nvPr>
        </p:nvSpPr>
        <p:spPr>
          <a:xfrm>
            <a:off x="467544" y="2204864"/>
            <a:ext cx="8219256" cy="3921301"/>
          </a:xfrm>
        </p:spPr>
        <p:txBody>
          <a:bodyPr>
            <a:normAutofit fontScale="92500"/>
          </a:bodyPr>
          <a:lstStyle/>
          <a:p>
            <a:pPr marL="0" indent="0">
              <a:buNone/>
            </a:pPr>
            <a:r>
              <a:rPr lang="en-NZ" sz="1800" dirty="0"/>
              <a:t>Listen to these words. You will hear each word twice. Write down if the word sounds the same or different each time. If it is different, describe the difference. Does one sound better? Listen and make notes.</a:t>
            </a:r>
            <a:endParaRPr lang="en-AU" sz="1800" dirty="0"/>
          </a:p>
          <a:p>
            <a:pPr marL="0" lvl="0" indent="0">
              <a:buNone/>
            </a:pPr>
            <a:r>
              <a:rPr lang="en-NZ" sz="1800" dirty="0"/>
              <a:t>occur: ………………………………………………………………………………………………………………………</a:t>
            </a:r>
            <a:r>
              <a:rPr lang="en-NZ" sz="1800" dirty="0" smtClean="0"/>
              <a:t>… </a:t>
            </a:r>
          </a:p>
          <a:p>
            <a:pPr marL="0" lvl="0" indent="0">
              <a:buNone/>
            </a:pPr>
            <a:r>
              <a:rPr lang="en-NZ" sz="1800" dirty="0" smtClean="0"/>
              <a:t>commit</a:t>
            </a:r>
            <a:r>
              <a:rPr lang="en-NZ" sz="1800" dirty="0"/>
              <a:t>: ……………………………………………………………………………………………………………………………….</a:t>
            </a:r>
            <a:endParaRPr lang="en-AU" sz="1800" dirty="0"/>
          </a:p>
          <a:p>
            <a:pPr marL="0" lvl="0" indent="0">
              <a:buNone/>
            </a:pPr>
            <a:r>
              <a:rPr lang="en-NZ" sz="1800" dirty="0"/>
              <a:t>constrain: ……………………………………………………………………………………………………………………………</a:t>
            </a:r>
            <a:endParaRPr lang="en-AU" sz="1800" dirty="0"/>
          </a:p>
          <a:p>
            <a:pPr marL="0" lvl="0" indent="0">
              <a:buNone/>
            </a:pPr>
            <a:r>
              <a:rPr lang="en-NZ" sz="1800" dirty="0"/>
              <a:t>constant: …………………………………………………………………………………………………………………………….</a:t>
            </a:r>
            <a:endParaRPr lang="en-AU" sz="1800" dirty="0"/>
          </a:p>
          <a:p>
            <a:pPr marL="0" lvl="0" indent="0">
              <a:buNone/>
            </a:pPr>
            <a:r>
              <a:rPr lang="en-NZ" sz="1800" dirty="0"/>
              <a:t>corporate: …………………………………………………………………………………………………………………………</a:t>
            </a:r>
            <a:r>
              <a:rPr lang="en-NZ" sz="1800" dirty="0" smtClean="0"/>
              <a:t>…</a:t>
            </a:r>
            <a:endParaRPr lang="en-AU" sz="1800" dirty="0"/>
          </a:p>
          <a:p>
            <a:pPr marL="0" lvl="0" indent="0">
              <a:buNone/>
            </a:pPr>
            <a:r>
              <a:rPr lang="en-NZ" sz="1800" dirty="0"/>
              <a:t>emerged: …………………………………………………………………………………………………………………………….</a:t>
            </a:r>
            <a:endParaRPr lang="en-AU" sz="1800" dirty="0"/>
          </a:p>
          <a:p>
            <a:pPr marL="0" lvl="0" indent="0">
              <a:buNone/>
            </a:pPr>
            <a:r>
              <a:rPr lang="en-NZ" sz="1800" dirty="0"/>
              <a:t>breakfast: ……………………………………………………………………………………………………………………………</a:t>
            </a:r>
            <a:endParaRPr lang="en-AU" sz="1800" dirty="0"/>
          </a:p>
          <a:p>
            <a:pPr marL="0" lvl="0" indent="0">
              <a:buNone/>
            </a:pPr>
            <a:r>
              <a:rPr lang="en-NZ" sz="1800" dirty="0"/>
              <a:t>precise: ………………………………………………………………………………………………………………………………..</a:t>
            </a:r>
            <a:endParaRPr lang="en-AU" sz="1800" dirty="0"/>
          </a:p>
          <a:p>
            <a:pPr marL="0" indent="0">
              <a:buNone/>
            </a:pPr>
            <a:r>
              <a:rPr lang="en-NZ" sz="1800" dirty="0"/>
              <a:t>Discuss how the unstressed syllable sounds, and differences in different languages.</a:t>
            </a:r>
            <a:endParaRPr lang="en-AU" sz="1800" dirty="0"/>
          </a:p>
          <a:p>
            <a:pPr marL="0" indent="0">
              <a:buNone/>
            </a:pPr>
            <a:endParaRPr lang="en-US" sz="1200" dirty="0"/>
          </a:p>
        </p:txBody>
      </p:sp>
    </p:spTree>
    <p:extLst>
      <p:ext uri="{BB962C8B-B14F-4D97-AF65-F5344CB8AC3E}">
        <p14:creationId xmlns:p14="http://schemas.microsoft.com/office/powerpoint/2010/main" val="395163169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Perceptions of word stress</a:t>
            </a:r>
            <a:endParaRPr lang="en-NZ" sz="3200" dirty="0"/>
          </a:p>
        </p:txBody>
      </p:sp>
      <p:sp>
        <p:nvSpPr>
          <p:cNvPr id="3" name="Content Placeholder 2"/>
          <p:cNvSpPr>
            <a:spLocks noGrp="1"/>
          </p:cNvSpPr>
          <p:nvPr>
            <p:ph idx="1"/>
          </p:nvPr>
        </p:nvSpPr>
        <p:spPr/>
        <p:txBody>
          <a:bodyPr>
            <a:normAutofit fontScale="92500" lnSpcReduction="10000"/>
          </a:bodyPr>
          <a:lstStyle/>
          <a:p>
            <a:r>
              <a:rPr lang="en-US" sz="2400" dirty="0" smtClean="0"/>
              <a:t>CL – </a:t>
            </a:r>
            <a:r>
              <a:rPr lang="en-US" sz="2400" b="1" dirty="0" smtClean="0"/>
              <a:t>oc</a:t>
            </a:r>
            <a:r>
              <a:rPr lang="en-US" sz="2400" dirty="0" smtClean="0"/>
              <a:t>cur/o</a:t>
            </a:r>
            <a:r>
              <a:rPr lang="en-US" sz="2400" b="1" dirty="0" smtClean="0"/>
              <a:t>ccur; oc</a:t>
            </a:r>
            <a:r>
              <a:rPr lang="en-US" sz="2400" dirty="0" smtClean="0"/>
              <a:t>cur described as ‘very strong stress’</a:t>
            </a:r>
          </a:p>
          <a:p>
            <a:r>
              <a:rPr lang="en-US" sz="2400" dirty="0" smtClean="0"/>
              <a:t>CL – some examples had stress on both syllables; sometimes could hear this but </a:t>
            </a:r>
            <a:r>
              <a:rPr lang="en-US" sz="2400" b="1" dirty="0" smtClean="0"/>
              <a:t>constant</a:t>
            </a:r>
            <a:r>
              <a:rPr lang="en-US" sz="2400" dirty="0" smtClean="0"/>
              <a:t>/</a:t>
            </a:r>
            <a:r>
              <a:rPr lang="en-US" sz="2400" b="1" dirty="0" smtClean="0"/>
              <a:t>con</a:t>
            </a:r>
            <a:r>
              <a:rPr lang="en-US" sz="2400" dirty="0" smtClean="0"/>
              <a:t>stant  and </a:t>
            </a:r>
            <a:r>
              <a:rPr lang="en-US" sz="2400" b="1" dirty="0" smtClean="0"/>
              <a:t>procedure</a:t>
            </a:r>
            <a:r>
              <a:rPr lang="en-US" sz="2400" dirty="0" smtClean="0"/>
              <a:t>/pro</a:t>
            </a:r>
            <a:r>
              <a:rPr lang="en-US" sz="2400" b="1" dirty="0" smtClean="0"/>
              <a:t>ced</a:t>
            </a:r>
            <a:r>
              <a:rPr lang="en-US" sz="2400" dirty="0" smtClean="0"/>
              <a:t>ure sounded the same to them (they also found it hard to reduce the vowel in ‘</a:t>
            </a:r>
            <a:r>
              <a:rPr lang="en-US" sz="2400" dirty="0" err="1" smtClean="0"/>
              <a:t>stant</a:t>
            </a:r>
            <a:r>
              <a:rPr lang="en-US" sz="2400" dirty="0" smtClean="0"/>
              <a:t>’, which seems like an example of literacy bias).</a:t>
            </a:r>
          </a:p>
          <a:p>
            <a:r>
              <a:rPr lang="en-US" sz="2400" dirty="0" smtClean="0"/>
              <a:t>Listening and speaking practice: perception and production appear to improve but as noted in CL practice the reduced vowel is a particularly difficult concept to grasp.</a:t>
            </a:r>
          </a:p>
          <a:p>
            <a:r>
              <a:rPr lang="en-US" sz="2400" dirty="0" smtClean="0"/>
              <a:t>T introduces schwa symbol, uses board to show changes:</a:t>
            </a:r>
          </a:p>
          <a:p>
            <a:pPr lvl="1"/>
            <a:r>
              <a:rPr lang="en-US" sz="2000" dirty="0" smtClean="0"/>
              <a:t>Writes ‘constrain’ crosses out ‘o’ writes schwa: “You see an ‘o’ but it isn’t an ‘o’, listen…</a:t>
            </a:r>
          </a:p>
          <a:p>
            <a:pPr lvl="1"/>
            <a:r>
              <a:rPr lang="en-US" sz="2000" dirty="0" smtClean="0"/>
              <a:t>Ps find this hard as used to </a:t>
            </a:r>
            <a:r>
              <a:rPr lang="en-US" sz="2000" dirty="0" err="1" smtClean="0"/>
              <a:t>visualising</a:t>
            </a:r>
            <a:r>
              <a:rPr lang="en-US" sz="2000" dirty="0" smtClean="0"/>
              <a:t> spelling, can’t ignore it, need to use their ears. Another example of literacy bias.</a:t>
            </a:r>
            <a:endParaRPr lang="en-NZ" sz="2000"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63272" cy="1143000"/>
          </a:xfrm>
        </p:spPr>
        <p:txBody>
          <a:bodyPr>
            <a:normAutofit/>
          </a:bodyPr>
          <a:lstStyle/>
          <a:p>
            <a:r>
              <a:rPr lang="en-US" sz="3200" dirty="0" smtClean="0"/>
              <a:t>More perceptions of word stress</a:t>
            </a:r>
            <a:endParaRPr lang="en-NZ" sz="3200" dirty="0"/>
          </a:p>
        </p:txBody>
      </p:sp>
      <p:sp>
        <p:nvSpPr>
          <p:cNvPr id="3" name="Content Placeholder 2"/>
          <p:cNvSpPr>
            <a:spLocks noGrp="1"/>
          </p:cNvSpPr>
          <p:nvPr>
            <p:ph idx="1"/>
          </p:nvPr>
        </p:nvSpPr>
        <p:spPr>
          <a:xfrm>
            <a:off x="457200" y="1268760"/>
            <a:ext cx="8229600" cy="5112568"/>
          </a:xfrm>
        </p:spPr>
        <p:txBody>
          <a:bodyPr>
            <a:normAutofit lnSpcReduction="10000"/>
          </a:bodyPr>
          <a:lstStyle/>
          <a:p>
            <a:r>
              <a:rPr lang="en-US" sz="2400" dirty="0" smtClean="0"/>
              <a:t>CL: </a:t>
            </a:r>
            <a:r>
              <a:rPr lang="en-NZ" sz="2400" dirty="0" smtClean="0"/>
              <a:t> </a:t>
            </a:r>
            <a:r>
              <a:rPr lang="en-AU" sz="2400" i="1" dirty="0" smtClean="0"/>
              <a:t>first one is smooth, second one is divided into syllable</a:t>
            </a:r>
            <a:r>
              <a:rPr lang="en-AU" sz="2400" dirty="0" smtClean="0"/>
              <a:t>. </a:t>
            </a:r>
          </a:p>
          <a:p>
            <a:r>
              <a:rPr lang="en-AU" sz="2400" dirty="0" smtClean="0"/>
              <a:t>Signs they are starting to hear the difference between stressed and weak syllables. Rob describes the difference: </a:t>
            </a:r>
            <a:r>
              <a:rPr lang="en-AU" sz="2400" i="1" dirty="0" smtClean="0"/>
              <a:t>I consider this as distortion and not a stress</a:t>
            </a:r>
            <a:r>
              <a:rPr lang="en-AU" sz="2400" dirty="0" smtClean="0"/>
              <a:t>. He describes the correctly stressed word as: </a:t>
            </a:r>
            <a:r>
              <a:rPr lang="en-AU" sz="2400" i="1" dirty="0" smtClean="0"/>
              <a:t>more mild, more English sound.</a:t>
            </a:r>
          </a:p>
          <a:p>
            <a:r>
              <a:rPr lang="en-AU" sz="2400" dirty="0" smtClean="0"/>
              <a:t>Why can’t English speakers work it out?</a:t>
            </a:r>
          </a:p>
          <a:p>
            <a:pPr lvl="1"/>
            <a:r>
              <a:rPr lang="en-AU" sz="2000" i="1" dirty="0" smtClean="0"/>
              <a:t>I was asking about a car </a:t>
            </a:r>
            <a:r>
              <a:rPr lang="en-AU" sz="2000" i="1" dirty="0" err="1" smtClean="0"/>
              <a:t>Estima</a:t>
            </a:r>
            <a:r>
              <a:rPr lang="en-AU" sz="2000" i="1" dirty="0" smtClean="0"/>
              <a:t>. I always said on 2</a:t>
            </a:r>
            <a:r>
              <a:rPr lang="en-AU" sz="2000" i="1" baseline="30000" dirty="0" smtClean="0"/>
              <a:t>nd</a:t>
            </a:r>
            <a:r>
              <a:rPr lang="en-AU" sz="2000" i="1" dirty="0" smtClean="0"/>
              <a:t> and they say it on the first and they could never understand me. I don’t know why it’s so hard just to try and change it.</a:t>
            </a:r>
            <a:r>
              <a:rPr lang="en-AU" sz="2000" dirty="0" smtClean="0"/>
              <a:t> (Rob)… </a:t>
            </a:r>
            <a:r>
              <a:rPr lang="en-AU" sz="2000" i="1" dirty="0" smtClean="0"/>
              <a:t>When foreign people put the wrong stress in Russian we can still work it out …Maybe they don’t realise that it could be the wrong stress. It doesn’t even come into people’s mind that it’s possible to put the stress somewhere else.</a:t>
            </a:r>
            <a:r>
              <a:rPr lang="en-AU" sz="2000" dirty="0" smtClean="0"/>
              <a:t> </a:t>
            </a:r>
          </a:p>
          <a:p>
            <a:r>
              <a:rPr lang="en-US" sz="2400" dirty="0" smtClean="0"/>
              <a:t>Raises important issue: role of listener in communication, need tolerance: English hypersensitive to stress.</a:t>
            </a:r>
            <a:endParaRPr lang="en-NZ" sz="2400" dirty="0" smtClean="0"/>
          </a:p>
          <a:p>
            <a:endParaRPr lang="en-NZ" sz="2400"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Primary and secondary word stress</a:t>
            </a:r>
            <a:endParaRPr lang="en-NZ" sz="3200" dirty="0"/>
          </a:p>
        </p:txBody>
      </p:sp>
      <p:sp>
        <p:nvSpPr>
          <p:cNvPr id="3" name="Content Placeholder 2"/>
          <p:cNvSpPr>
            <a:spLocks noGrp="1"/>
          </p:cNvSpPr>
          <p:nvPr>
            <p:ph idx="1"/>
          </p:nvPr>
        </p:nvSpPr>
        <p:spPr>
          <a:xfrm>
            <a:off x="457200" y="1600202"/>
            <a:ext cx="8291264" cy="4525963"/>
          </a:xfrm>
        </p:spPr>
        <p:txBody>
          <a:bodyPr>
            <a:normAutofit/>
          </a:bodyPr>
          <a:lstStyle/>
          <a:p>
            <a:r>
              <a:rPr lang="en-US" sz="2400" dirty="0" smtClean="0"/>
              <a:t>Evidence that Ps </a:t>
            </a:r>
            <a:r>
              <a:rPr lang="en-US" sz="2400" dirty="0" err="1" smtClean="0"/>
              <a:t>recognise</a:t>
            </a:r>
            <a:r>
              <a:rPr lang="en-US" sz="2400" dirty="0" smtClean="0"/>
              <a:t> stress patterns of L1 when transferred to English: Joy laughs when she hears ‘distribu</a:t>
            </a:r>
            <a:r>
              <a:rPr lang="en-US" sz="2400" b="1" dirty="0" smtClean="0"/>
              <a:t>tion’ </a:t>
            </a:r>
            <a:r>
              <a:rPr lang="en-US" sz="2400" dirty="0" smtClean="0"/>
              <a:t>noticing Japanese accent but when asked to produce English and Japanese versions Js couldn’t say ‘distribu</a:t>
            </a:r>
            <a:r>
              <a:rPr lang="en-US" sz="2400" b="1" dirty="0" smtClean="0"/>
              <a:t>tion’ </a:t>
            </a:r>
          </a:p>
          <a:p>
            <a:r>
              <a:rPr lang="en-US" sz="2400" dirty="0" smtClean="0"/>
              <a:t>Ps experimented with adding suffixes to see how stress changes with changing parts of speech but they often produced obscure words. So when teaching grammatical patterns we need to make sure the words learners are creating are also reasonably frequently used.</a:t>
            </a:r>
          </a:p>
          <a:p>
            <a:pPr>
              <a:buNone/>
            </a:pPr>
            <a:endParaRPr lang="en-NZ" sz="2400"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Participants’ perceptions of tonic stress (1)</a:t>
            </a:r>
            <a:endParaRPr lang="en-NZ" sz="3200" dirty="0"/>
          </a:p>
        </p:txBody>
      </p:sp>
      <p:sp>
        <p:nvSpPr>
          <p:cNvPr id="3" name="Content Placeholder 2"/>
          <p:cNvSpPr>
            <a:spLocks noGrp="1"/>
          </p:cNvSpPr>
          <p:nvPr>
            <p:ph idx="1"/>
          </p:nvPr>
        </p:nvSpPr>
        <p:spPr/>
        <p:txBody>
          <a:bodyPr>
            <a:normAutofit/>
          </a:bodyPr>
          <a:lstStyle/>
          <a:p>
            <a:r>
              <a:rPr lang="en-NZ" sz="2400" dirty="0" smtClean="0"/>
              <a:t>Ps tend to focus on phoneme level or spelling: takes time and effort to extend focus to word and tonic stress. </a:t>
            </a:r>
          </a:p>
          <a:p>
            <a:r>
              <a:rPr lang="en-NZ" sz="2400" dirty="0" smtClean="0"/>
              <a:t>In this student production “Accidents can occur on the road”</a:t>
            </a:r>
          </a:p>
          <a:p>
            <a:pPr lvl="1"/>
            <a:r>
              <a:rPr lang="en-NZ" sz="2000" dirty="0" smtClean="0"/>
              <a:t>Stress noticed on accidents, occur, road: but initially no difference perceived between them (tonic syllable “road” not noticed).</a:t>
            </a:r>
          </a:p>
          <a:p>
            <a:r>
              <a:rPr lang="en-NZ" sz="2400" dirty="0" smtClean="0"/>
              <a:t>Ps not sensitive to prominence of tonic syllable</a:t>
            </a:r>
          </a:p>
          <a:p>
            <a:r>
              <a:rPr lang="en-NZ" sz="2400" dirty="0" smtClean="0"/>
              <a:t>In listening to own recordings don’t notice if no tonic stress</a:t>
            </a:r>
          </a:p>
          <a:p>
            <a:r>
              <a:rPr lang="en-NZ" sz="2400" dirty="0" smtClean="0"/>
              <a:t>Awareness raised by demonstrating how moving tonic syllable changes the focus and therefore meaning.</a:t>
            </a:r>
            <a:endParaRPr lang="en-NZ" sz="2400" dirty="0"/>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Participants’ perceptions of tonic </a:t>
            </a:r>
            <a:r>
              <a:rPr lang="en-US" sz="3200" dirty="0" smtClean="0"/>
              <a:t>stress (2)</a:t>
            </a:r>
            <a:endParaRPr lang="en-NZ" sz="3200" dirty="0"/>
          </a:p>
        </p:txBody>
      </p:sp>
      <p:sp>
        <p:nvSpPr>
          <p:cNvPr id="3" name="Content Placeholder 2"/>
          <p:cNvSpPr>
            <a:spLocks noGrp="1"/>
          </p:cNvSpPr>
          <p:nvPr>
            <p:ph idx="1"/>
          </p:nvPr>
        </p:nvSpPr>
        <p:spPr/>
        <p:txBody>
          <a:bodyPr>
            <a:normAutofit/>
          </a:bodyPr>
          <a:lstStyle/>
          <a:p>
            <a:r>
              <a:rPr lang="en-NZ" sz="2400" dirty="0" smtClean="0"/>
              <a:t>Seen that not using weak forms creates unintentional TS.</a:t>
            </a:r>
          </a:p>
          <a:p>
            <a:pPr lvl="1"/>
            <a:r>
              <a:rPr lang="en-NZ" sz="2000" i="1" dirty="0" smtClean="0"/>
              <a:t>The messenger told </a:t>
            </a:r>
            <a:r>
              <a:rPr lang="en-NZ" sz="2000" b="1" i="1" dirty="0" smtClean="0"/>
              <a:t>us</a:t>
            </a:r>
            <a:r>
              <a:rPr lang="en-NZ" sz="2000" i="1" dirty="0" smtClean="0"/>
              <a:t> about the plans</a:t>
            </a:r>
            <a:r>
              <a:rPr lang="en-NZ" sz="2000" dirty="0" smtClean="0"/>
              <a:t>; Practice “told us”</a:t>
            </a:r>
          </a:p>
          <a:p>
            <a:pPr lvl="1"/>
            <a:r>
              <a:rPr lang="en-NZ" sz="2000" dirty="0" smtClean="0"/>
              <a:t>Ps enjoy experimenting to create contrast, change focus.</a:t>
            </a:r>
          </a:p>
          <a:p>
            <a:pPr lvl="1"/>
            <a:r>
              <a:rPr lang="en-NZ" sz="2000" dirty="0" smtClean="0"/>
              <a:t>Ps note importance of context in determining stress and intonation</a:t>
            </a:r>
          </a:p>
          <a:p>
            <a:pPr lvl="1"/>
            <a:r>
              <a:rPr lang="en-NZ" sz="2000" dirty="0" smtClean="0"/>
              <a:t>Once they get the idea of TS, see when unmarked it signals end of tone unit, falling on last stressed syllable.</a:t>
            </a:r>
          </a:p>
          <a:p>
            <a:r>
              <a:rPr lang="en-NZ" sz="2400" dirty="0" smtClean="0"/>
              <a:t>Focus on role of pausing</a:t>
            </a:r>
          </a:p>
          <a:p>
            <a:pPr lvl="1"/>
            <a:r>
              <a:rPr lang="en-NZ" sz="2000" dirty="0" smtClean="0"/>
              <a:t>Ps realise they use too many pauses: effect on meaning and rhythm</a:t>
            </a:r>
          </a:p>
          <a:p>
            <a:pPr lvl="1"/>
            <a:r>
              <a:rPr lang="en-NZ" sz="2000" dirty="0" smtClean="0"/>
              <a:t>Leads to sounding “</a:t>
            </a:r>
            <a:r>
              <a:rPr lang="en-NZ" sz="2000" i="1" dirty="0" smtClean="0"/>
              <a:t>cut</a:t>
            </a:r>
            <a:r>
              <a:rPr lang="en-NZ" sz="2000" dirty="0" smtClean="0"/>
              <a:t>” vs “</a:t>
            </a:r>
            <a:r>
              <a:rPr lang="en-NZ" sz="2000" i="1" dirty="0" smtClean="0"/>
              <a:t>smooth</a:t>
            </a:r>
            <a:r>
              <a:rPr lang="en-NZ" sz="2000" dirty="0" smtClean="0"/>
              <a:t>” </a:t>
            </a:r>
            <a:r>
              <a:rPr lang="en-NZ" sz="2000" i="1" dirty="0" smtClean="0"/>
              <a:t>I think it’s about the pronunciation of our language, we always put a break after the words, cut </a:t>
            </a:r>
            <a:r>
              <a:rPr lang="en-NZ" sz="2000" i="1" dirty="0" err="1" smtClean="0"/>
              <a:t>cut</a:t>
            </a:r>
            <a:r>
              <a:rPr lang="en-NZ" sz="2000" i="1" dirty="0" smtClean="0"/>
              <a:t> </a:t>
            </a:r>
            <a:r>
              <a:rPr lang="en-NZ" sz="2000" i="1" dirty="0" err="1" smtClean="0"/>
              <a:t>cut</a:t>
            </a:r>
            <a:r>
              <a:rPr lang="en-NZ" sz="2000" dirty="0" smtClean="0"/>
              <a:t> (Rob)</a:t>
            </a:r>
            <a:endParaRPr lang="en-NZ" sz="2000" dirty="0"/>
          </a:p>
        </p:txBody>
      </p:sp>
    </p:spTree>
    <p:extLst>
      <p:ext uri="{BB962C8B-B14F-4D97-AF65-F5344CB8AC3E}">
        <p14:creationId xmlns:p14="http://schemas.microsoft.com/office/powerpoint/2010/main" val="85636547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3200" dirty="0" smtClean="0"/>
              <a:t>Describe stress to a learner with your L1</a:t>
            </a:r>
            <a:endParaRPr lang="en-NZ" sz="3200" dirty="0"/>
          </a:p>
        </p:txBody>
      </p:sp>
      <p:sp>
        <p:nvSpPr>
          <p:cNvPr id="3" name="Content Placeholder 2"/>
          <p:cNvSpPr>
            <a:spLocks noGrp="1"/>
          </p:cNvSpPr>
          <p:nvPr>
            <p:ph idx="1"/>
          </p:nvPr>
        </p:nvSpPr>
        <p:spPr/>
        <p:txBody>
          <a:bodyPr>
            <a:normAutofit/>
          </a:bodyPr>
          <a:lstStyle/>
          <a:p>
            <a:r>
              <a:rPr lang="en-NZ" sz="2400" dirty="0" smtClean="0"/>
              <a:t>Jan</a:t>
            </a:r>
            <a:r>
              <a:rPr lang="en-NZ" sz="2400" i="1" dirty="0" smtClean="0"/>
              <a:t>: Japanese also has stress in each word but it’s not so 	strong and more like monotone.</a:t>
            </a:r>
          </a:p>
          <a:p>
            <a:r>
              <a:rPr lang="en-NZ" sz="2400" dirty="0" smtClean="0"/>
              <a:t>T:	</a:t>
            </a:r>
            <a:r>
              <a:rPr lang="en-NZ" sz="2400" i="1" dirty="0" smtClean="0"/>
              <a:t>So you don’t have a change of pitch?</a:t>
            </a:r>
          </a:p>
          <a:p>
            <a:r>
              <a:rPr lang="en-NZ" sz="2400" dirty="0" smtClean="0"/>
              <a:t>Jan:	</a:t>
            </a:r>
            <a:r>
              <a:rPr lang="en-NZ" sz="2400" i="1" dirty="0" smtClean="0"/>
              <a:t>Not so much.</a:t>
            </a:r>
          </a:p>
          <a:p>
            <a:r>
              <a:rPr lang="en-NZ" sz="2400" dirty="0" smtClean="0"/>
              <a:t>T:	</a:t>
            </a:r>
            <a:r>
              <a:rPr lang="en-NZ" sz="2400" i="1" dirty="0" smtClean="0"/>
              <a:t>So what would you say to Japanese?</a:t>
            </a:r>
          </a:p>
          <a:p>
            <a:r>
              <a:rPr lang="en-NZ" sz="2400" dirty="0" smtClean="0"/>
              <a:t>Jan:</a:t>
            </a:r>
            <a:r>
              <a:rPr lang="en-NZ" sz="2400" i="1" dirty="0" smtClean="0"/>
              <a:t>	I think Japanese tend to stress letter of alphabet like </a:t>
            </a:r>
            <a:r>
              <a:rPr lang="en-NZ" sz="2400" i="1" dirty="0" err="1" smtClean="0"/>
              <a:t>flato</a:t>
            </a:r>
            <a:r>
              <a:rPr lang="en-NZ" sz="2400" i="1" dirty="0" smtClean="0"/>
              <a:t> for flat. So we put the stress more on the consonant sounds.</a:t>
            </a:r>
          </a:p>
          <a:p>
            <a:endParaRPr lang="en-NZ" sz="2400" dirty="0"/>
          </a:p>
          <a:p>
            <a:pPr marL="0" indent="0">
              <a:buNone/>
            </a:pPr>
            <a:r>
              <a:rPr lang="en-NZ" sz="2400" dirty="0" smtClean="0"/>
              <a:t>Comment on role of consonant sounds supports previous observation Ps don’t appreciate role of vowel as syllable nucleus.</a:t>
            </a:r>
            <a:endParaRPr lang="en-NZ" sz="2400" dirty="0"/>
          </a:p>
        </p:txBody>
      </p:sp>
    </p:spTree>
    <p:extLst>
      <p:ext uri="{BB962C8B-B14F-4D97-AF65-F5344CB8AC3E}">
        <p14:creationId xmlns:p14="http://schemas.microsoft.com/office/powerpoint/2010/main" val="1736376622"/>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3200" dirty="0" smtClean="0"/>
              <a:t>More descriptions</a:t>
            </a:r>
            <a:endParaRPr lang="en-NZ" sz="3200" dirty="0"/>
          </a:p>
        </p:txBody>
      </p:sp>
      <p:sp>
        <p:nvSpPr>
          <p:cNvPr id="3" name="Content Placeholder 2"/>
          <p:cNvSpPr>
            <a:spLocks noGrp="1"/>
          </p:cNvSpPr>
          <p:nvPr>
            <p:ph idx="1"/>
          </p:nvPr>
        </p:nvSpPr>
        <p:spPr>
          <a:xfrm>
            <a:off x="457200" y="1412776"/>
            <a:ext cx="8229600" cy="5256584"/>
          </a:xfrm>
        </p:spPr>
        <p:txBody>
          <a:bodyPr>
            <a:normAutofit fontScale="92500" lnSpcReduction="20000"/>
          </a:bodyPr>
          <a:lstStyle/>
          <a:p>
            <a:r>
              <a:rPr lang="en-NZ" sz="2400" i="1" dirty="0" smtClean="0"/>
              <a:t>Stress is a clue to understand the word. If we don’t have stress on any word maybe nobody can understand the word. Like a key or a clue </a:t>
            </a:r>
            <a:r>
              <a:rPr lang="en-NZ" sz="2400" dirty="0" smtClean="0"/>
              <a:t>(</a:t>
            </a:r>
            <a:r>
              <a:rPr lang="en-NZ" sz="2400" dirty="0" err="1" smtClean="0"/>
              <a:t>Tamiko</a:t>
            </a:r>
            <a:r>
              <a:rPr lang="en-NZ" sz="2400" dirty="0" smtClean="0"/>
              <a:t>, C1).</a:t>
            </a:r>
          </a:p>
          <a:p>
            <a:r>
              <a:rPr lang="en-NZ" sz="2400" dirty="0" smtClean="0"/>
              <a:t>Sakura (C1) agrees, adding </a:t>
            </a:r>
            <a:r>
              <a:rPr lang="en-NZ" sz="2400" i="1" dirty="0" smtClean="0"/>
              <a:t>It is very important</a:t>
            </a:r>
          </a:p>
          <a:p>
            <a:r>
              <a:rPr lang="en-NZ" sz="2400" i="1" dirty="0" smtClean="0"/>
              <a:t>In Korean we don’t have word stress or sentence stress except if someone is asking there is stress but in English every word has stress </a:t>
            </a:r>
            <a:r>
              <a:rPr lang="en-NZ" sz="2400" dirty="0" smtClean="0"/>
              <a:t>(Kat, C2).</a:t>
            </a:r>
          </a:p>
          <a:p>
            <a:r>
              <a:rPr lang="en-NZ" sz="2400" dirty="0" err="1" smtClean="0"/>
              <a:t>Okjim</a:t>
            </a:r>
            <a:r>
              <a:rPr lang="en-NZ" sz="2400" dirty="0" smtClean="0"/>
              <a:t> (C1) makes similar comments about Korean: </a:t>
            </a:r>
            <a:r>
              <a:rPr lang="en-NZ" sz="2400" i="1" dirty="0" smtClean="0"/>
              <a:t>We don’t have stress, we just have intonation in sentence. Also, we pronounce the same as written. People can understand without stress </a:t>
            </a:r>
            <a:r>
              <a:rPr lang="en-NZ" sz="2400" dirty="0" smtClean="0"/>
              <a:t>and in talking about weak syllables </a:t>
            </a:r>
            <a:r>
              <a:rPr lang="en-NZ" sz="2400" i="1" dirty="0" smtClean="0"/>
              <a:t>The sound changes, it is not exactly like spelling</a:t>
            </a:r>
            <a:endParaRPr lang="en-NZ" sz="2400" dirty="0" smtClean="0"/>
          </a:p>
          <a:p>
            <a:r>
              <a:rPr lang="en-NZ" sz="2400" i="1" dirty="0" smtClean="0"/>
              <a:t>In Russian we usually just hear one stress in a word but in English there can be more than one and stress in English has pronunciation longer and stronger </a:t>
            </a:r>
            <a:r>
              <a:rPr lang="en-NZ" sz="2400" dirty="0" smtClean="0"/>
              <a:t>(Rae, C2)</a:t>
            </a:r>
          </a:p>
          <a:p>
            <a:r>
              <a:rPr lang="en-NZ" sz="2400" i="1" dirty="0" smtClean="0"/>
              <a:t>Make it louder and push more </a:t>
            </a:r>
            <a:r>
              <a:rPr lang="en-NZ" sz="2400" dirty="0" smtClean="0"/>
              <a:t>(Feng, C1)</a:t>
            </a:r>
          </a:p>
          <a:p>
            <a:r>
              <a:rPr lang="en-NZ" sz="2400" i="1" dirty="0" smtClean="0">
                <a:solidFill>
                  <a:schemeClr val="bg1"/>
                </a:solidFill>
              </a:rPr>
              <a:t>Like a little jump, don’t push too much </a:t>
            </a:r>
            <a:r>
              <a:rPr lang="en-NZ" sz="2400" dirty="0" smtClean="0">
                <a:solidFill>
                  <a:schemeClr val="bg1"/>
                </a:solidFill>
              </a:rPr>
              <a:t>(</a:t>
            </a:r>
            <a:r>
              <a:rPr lang="en-NZ" sz="2400" dirty="0" err="1" smtClean="0">
                <a:solidFill>
                  <a:schemeClr val="bg1"/>
                </a:solidFill>
              </a:rPr>
              <a:t>Gracia</a:t>
            </a:r>
            <a:r>
              <a:rPr lang="en-NZ" sz="2400" dirty="0" smtClean="0">
                <a:solidFill>
                  <a:schemeClr val="bg1"/>
                </a:solidFill>
              </a:rPr>
              <a:t>, C1)</a:t>
            </a:r>
            <a:endParaRPr lang="en-NZ" sz="2400" dirty="0">
              <a:solidFill>
                <a:schemeClr val="bg1"/>
              </a:solidFill>
            </a:endParaRPr>
          </a:p>
        </p:txBody>
      </p:sp>
    </p:spTree>
    <p:extLst>
      <p:ext uri="{BB962C8B-B14F-4D97-AF65-F5344CB8AC3E}">
        <p14:creationId xmlns:p14="http://schemas.microsoft.com/office/powerpoint/2010/main" val="60935790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set>
                                      <p:cBhvr override="childStyle">
                                        <p:cTn dur="1" fill="hold" display="0" masterRel="nextClick" afterEffect="1"/>
                                        <p:tgtEl>
                                          <p:spTgt spid="3">
                                            <p:txEl>
                                              <p:pRg st="0" end="0"/>
                                            </p:txEl>
                                          </p:spTgt>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subTnLst>
                                    <p:set>
                                      <p:cBhvr override="childStyle">
                                        <p:cTn dur="1" fill="hold" display="0" masterRel="nextClick" afterEffect="1"/>
                                        <p:tgtEl>
                                          <p:spTgt spid="3">
                                            <p:txEl>
                                              <p:pRg st="1" end="1"/>
                                            </p:txEl>
                                          </p:spTgt>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subTnLst>
                                    <p:set>
                                      <p:cBhvr override="childStyle">
                                        <p:cTn dur="1" fill="hold" display="0" masterRel="nextClick" afterEffect="1"/>
                                        <p:tgtEl>
                                          <p:spTgt spid="3">
                                            <p:txEl>
                                              <p:pRg st="2" end="2"/>
                                            </p:txEl>
                                          </p:spTgt>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subTnLst>
                                    <p:set>
                                      <p:cBhvr override="childStyle">
                                        <p:cTn dur="1" fill="hold" display="0" masterRel="nextClick" afterEffect="1"/>
                                        <p:tgtEl>
                                          <p:spTgt spid="3">
                                            <p:txEl>
                                              <p:pRg st="3" end="3"/>
                                            </p:txEl>
                                          </p:spTgt>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subTnLst>
                                    <p:set>
                                      <p:cBhvr override="childStyle">
                                        <p:cTn dur="1" fill="hold" display="0" masterRel="nextClick" afterEffect="1"/>
                                        <p:tgtEl>
                                          <p:spTgt spid="3">
                                            <p:txEl>
                                              <p:pRg st="4" end="4"/>
                                            </p:txEl>
                                          </p:spTgt>
                                        </p:tgtEl>
                                        <p:attrNameLst>
                                          <p:attrName>style.visibility</p:attrName>
                                        </p:attrNameLst>
                                      </p:cBhvr>
                                      <p:to>
                                        <p:strVal val="hidden"/>
                                      </p:to>
                                    </p:set>
                                  </p:sub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subTnLst>
                                    <p:set>
                                      <p:cBhvr override="childStyle">
                                        <p:cTn dur="1" fill="hold" display="0" masterRel="nextClick" afterEffect="1"/>
                                        <p:tgtEl>
                                          <p:spTgt spid="3">
                                            <p:txEl>
                                              <p:pRg st="5" end="5"/>
                                            </p:txEl>
                                          </p:spTgt>
                                        </p:tgtEl>
                                        <p:attrNameLst>
                                          <p:attrName>style.visibility</p:attrName>
                                        </p:attrNameLst>
                                      </p:cBhvr>
                                      <p:to>
                                        <p:strVal val="hidden"/>
                                      </p:to>
                                    </p:set>
                                  </p:sub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subTnLst>
                                    <p:set>
                                      <p:cBhvr override="childStyle">
                                        <p:cTn dur="1" fill="hold" display="0" masterRel="nextClick" afterEffect="1"/>
                                        <p:tgtEl>
                                          <p:spTgt spid="3">
                                            <p:txEl>
                                              <p:pRg st="6" end="6"/>
                                            </p:txEl>
                                          </p:spTgt>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6672"/>
            <a:ext cx="8229600" cy="940966"/>
          </a:xfrm>
        </p:spPr>
        <p:txBody>
          <a:bodyPr>
            <a:normAutofit fontScale="90000"/>
          </a:bodyPr>
          <a:lstStyle/>
          <a:p>
            <a:r>
              <a:rPr lang="en-NZ" sz="2800" dirty="0"/>
              <a:t>After each day’s teaching Ps reflected and commented on what </a:t>
            </a:r>
            <a:r>
              <a:rPr lang="en-NZ" sz="2800" dirty="0" smtClean="0"/>
              <a:t>they </a:t>
            </a:r>
            <a:r>
              <a:rPr lang="en-NZ" sz="2800" dirty="0"/>
              <a:t>had learned.</a:t>
            </a:r>
          </a:p>
        </p:txBody>
      </p:sp>
      <p:sp>
        <p:nvSpPr>
          <p:cNvPr id="3" name="Content Placeholder 2"/>
          <p:cNvSpPr>
            <a:spLocks noGrp="1"/>
          </p:cNvSpPr>
          <p:nvPr>
            <p:ph idx="1"/>
          </p:nvPr>
        </p:nvSpPr>
        <p:spPr>
          <a:xfrm>
            <a:off x="457200" y="1412776"/>
            <a:ext cx="8229600" cy="5184576"/>
          </a:xfrm>
        </p:spPr>
        <p:txBody>
          <a:bodyPr>
            <a:normAutofit/>
          </a:bodyPr>
          <a:lstStyle/>
          <a:p>
            <a:r>
              <a:rPr lang="en-NZ" sz="2400" dirty="0" smtClean="0"/>
              <a:t>Theme: increased awareness of syllables and stress:</a:t>
            </a:r>
          </a:p>
          <a:p>
            <a:pPr lvl="1"/>
            <a:r>
              <a:rPr lang="en-NZ" sz="2000" i="1" dirty="0" smtClean="0"/>
              <a:t>I have never thought before that stress is used in English language, but the stress helps to pronounce words correctly! </a:t>
            </a:r>
            <a:r>
              <a:rPr lang="en-NZ" sz="2000" dirty="0" smtClean="0"/>
              <a:t>(Rae, C2)</a:t>
            </a:r>
          </a:p>
          <a:p>
            <a:r>
              <a:rPr lang="en-NZ" sz="2400" dirty="0" smtClean="0"/>
              <a:t>Theme: recording, listening and feedback helps:</a:t>
            </a:r>
          </a:p>
          <a:p>
            <a:pPr lvl="1"/>
            <a:r>
              <a:rPr lang="en-NZ" sz="2000" dirty="0" smtClean="0"/>
              <a:t>Universal agreement on this from both C1 and C2.</a:t>
            </a:r>
          </a:p>
          <a:p>
            <a:pPr lvl="1"/>
            <a:r>
              <a:rPr lang="en-NZ" sz="2000" i="1" dirty="0" smtClean="0"/>
              <a:t>The opportunity to see myself “from aside” to estimate to what extent my personal pronunciation is lacking fluency </a:t>
            </a:r>
            <a:r>
              <a:rPr lang="en-NZ" sz="2000" dirty="0" smtClean="0"/>
              <a:t>(Rob, C2)</a:t>
            </a:r>
          </a:p>
          <a:p>
            <a:pPr lvl="1"/>
            <a:r>
              <a:rPr lang="en-NZ" sz="2000" dirty="0" smtClean="0"/>
              <a:t>Helped to realise differences between own pronunciation and target, either to make stress more prominent and to de-stress unstressed words.</a:t>
            </a:r>
          </a:p>
          <a:p>
            <a:r>
              <a:rPr lang="en-NZ" sz="2400" dirty="0" smtClean="0"/>
              <a:t>Theme: Critical listening helps develop perception</a:t>
            </a:r>
          </a:p>
          <a:p>
            <a:pPr lvl="1"/>
            <a:r>
              <a:rPr lang="en-NZ" sz="2000" i="1" dirty="0" smtClean="0"/>
              <a:t>When I compared two words in different ways. It helped me to find how to say the word correctly and what is wrong to say </a:t>
            </a:r>
            <a:r>
              <a:rPr lang="en-NZ" sz="2000" dirty="0" smtClean="0"/>
              <a:t>(Kat, C2)</a:t>
            </a:r>
          </a:p>
          <a:p>
            <a:endParaRPr lang="en-NZ" sz="2400" dirty="0"/>
          </a:p>
        </p:txBody>
      </p:sp>
    </p:spTree>
    <p:extLst>
      <p:ext uri="{BB962C8B-B14F-4D97-AF65-F5344CB8AC3E}">
        <p14:creationId xmlns:p14="http://schemas.microsoft.com/office/powerpoint/2010/main" val="223651946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52400"/>
            <a:ext cx="8382000" cy="1143000"/>
          </a:xfrm>
        </p:spPr>
        <p:txBody>
          <a:bodyPr>
            <a:normAutofit/>
          </a:bodyPr>
          <a:lstStyle/>
          <a:p>
            <a:r>
              <a:rPr lang="en-NZ" dirty="0" smtClean="0"/>
              <a:t>Overview</a:t>
            </a:r>
            <a:endParaRPr lang="en-US" dirty="0"/>
          </a:p>
        </p:txBody>
      </p:sp>
      <p:sp>
        <p:nvSpPr>
          <p:cNvPr id="2" name="Content Placeholder 1"/>
          <p:cNvSpPr>
            <a:spLocks noGrp="1"/>
          </p:cNvSpPr>
          <p:nvPr>
            <p:ph idx="1"/>
          </p:nvPr>
        </p:nvSpPr>
        <p:spPr>
          <a:xfrm>
            <a:off x="0" y="1509204"/>
            <a:ext cx="9144000" cy="5348796"/>
          </a:xfrm>
        </p:spPr>
        <p:txBody>
          <a:bodyPr>
            <a:normAutofit/>
          </a:bodyPr>
          <a:lstStyle/>
          <a:p>
            <a:pPr>
              <a:lnSpc>
                <a:spcPct val="120000"/>
              </a:lnSpc>
            </a:pPr>
            <a:r>
              <a:rPr lang="en-US" sz="2400" dirty="0" smtClean="0"/>
              <a:t>Theory: Cognitive Linguistics and Socio-Cultural Theory.</a:t>
            </a:r>
          </a:p>
          <a:p>
            <a:pPr>
              <a:lnSpc>
                <a:spcPct val="120000"/>
              </a:lnSpc>
            </a:pPr>
            <a:r>
              <a:rPr lang="en-US" sz="2400" dirty="0" smtClean="0"/>
              <a:t>Two variables: Socially Constructed </a:t>
            </a:r>
            <a:r>
              <a:rPr lang="en-US" sz="2400" dirty="0" err="1" smtClean="0"/>
              <a:t>Metalanguage</a:t>
            </a:r>
            <a:r>
              <a:rPr lang="en-US" sz="2400" dirty="0" smtClean="0"/>
              <a:t> &amp; Critical Listening</a:t>
            </a:r>
          </a:p>
          <a:p>
            <a:pPr>
              <a:lnSpc>
                <a:spcPct val="120000"/>
              </a:lnSpc>
            </a:pPr>
            <a:r>
              <a:rPr lang="en-US" sz="2400" dirty="0" smtClean="0"/>
              <a:t>Application: Teaching word and tonic stress</a:t>
            </a:r>
          </a:p>
          <a:p>
            <a:pPr>
              <a:lnSpc>
                <a:spcPct val="120000"/>
              </a:lnSpc>
            </a:pPr>
            <a:r>
              <a:rPr lang="en-US" sz="2400" dirty="0" smtClean="0"/>
              <a:t>Two qualitative classroom-based studies: The teaching</a:t>
            </a:r>
          </a:p>
          <a:p>
            <a:pPr>
              <a:lnSpc>
                <a:spcPct val="120000"/>
              </a:lnSpc>
            </a:pPr>
            <a:r>
              <a:rPr lang="en-US" sz="2400" dirty="0" smtClean="0"/>
              <a:t>Learners’ perceptions of stress in L1 &amp; LN: Cross-cultural explorations</a:t>
            </a:r>
          </a:p>
          <a:p>
            <a:pPr>
              <a:lnSpc>
                <a:spcPct val="120000"/>
              </a:lnSpc>
            </a:pPr>
            <a:r>
              <a:rPr lang="en-US" sz="2400" dirty="0" smtClean="0"/>
              <a:t>What the learners said</a:t>
            </a:r>
          </a:p>
          <a:p>
            <a:pPr>
              <a:lnSpc>
                <a:spcPct val="120000"/>
              </a:lnSpc>
            </a:pPr>
            <a:r>
              <a:rPr lang="en-US" sz="2400" dirty="0" smtClean="0"/>
              <a:t>Implications for teaching</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3200" dirty="0" smtClean="0"/>
              <a:t>Written reflections continued</a:t>
            </a:r>
            <a:endParaRPr lang="en-NZ" sz="3200" dirty="0"/>
          </a:p>
        </p:txBody>
      </p:sp>
      <p:sp>
        <p:nvSpPr>
          <p:cNvPr id="3" name="Content Placeholder 2"/>
          <p:cNvSpPr>
            <a:spLocks noGrp="1"/>
          </p:cNvSpPr>
          <p:nvPr>
            <p:ph idx="1"/>
          </p:nvPr>
        </p:nvSpPr>
        <p:spPr/>
        <p:txBody>
          <a:bodyPr>
            <a:normAutofit lnSpcReduction="10000"/>
          </a:bodyPr>
          <a:lstStyle/>
          <a:p>
            <a:r>
              <a:rPr lang="en-NZ" sz="2400" dirty="0" smtClean="0"/>
              <a:t>Relevance of academic word list (importance of stress in being able to use those words effectively)</a:t>
            </a:r>
          </a:p>
          <a:p>
            <a:r>
              <a:rPr lang="en-NZ" sz="2400" dirty="0" smtClean="0"/>
              <a:t>Stress patterns, primary and secondary stress and changes according to part of speech: seen as useful learning</a:t>
            </a:r>
          </a:p>
          <a:p>
            <a:r>
              <a:rPr lang="en-NZ" sz="2400" dirty="0" smtClean="0"/>
              <a:t>Online dictionary to hear </a:t>
            </a:r>
            <a:r>
              <a:rPr lang="en-NZ" sz="2400" dirty="0" err="1" smtClean="0"/>
              <a:t>pron</a:t>
            </a:r>
            <a:r>
              <a:rPr lang="en-NZ" sz="2400" dirty="0" smtClean="0"/>
              <a:t>: useful tool</a:t>
            </a:r>
          </a:p>
          <a:p>
            <a:r>
              <a:rPr lang="en-NZ" sz="2400" dirty="0" smtClean="0"/>
              <a:t>Importance of contextualising words in sentences and then in discussions was widely appreciated.</a:t>
            </a:r>
          </a:p>
          <a:p>
            <a:r>
              <a:rPr lang="en-NZ" sz="2400" i="1" dirty="0" smtClean="0"/>
              <a:t>Learning how to pause and stress correctly in a speech helped me the most </a:t>
            </a:r>
            <a:r>
              <a:rPr lang="en-NZ" sz="2400" dirty="0" smtClean="0"/>
              <a:t>(Jan, C2)</a:t>
            </a:r>
          </a:p>
          <a:p>
            <a:r>
              <a:rPr lang="en-NZ" sz="2400" dirty="0" smtClean="0"/>
              <a:t>Learning features of connected speech helped </a:t>
            </a:r>
            <a:r>
              <a:rPr lang="en-NZ" sz="2400" dirty="0" err="1" smtClean="0"/>
              <a:t>pron</a:t>
            </a:r>
            <a:endParaRPr lang="en-NZ" sz="2400" dirty="0" smtClean="0"/>
          </a:p>
          <a:p>
            <a:r>
              <a:rPr lang="en-NZ" sz="2400" dirty="0" smtClean="0"/>
              <a:t>Watching video of their own discussions was also helpful</a:t>
            </a:r>
            <a:endParaRPr lang="en-NZ" sz="2400" dirty="0"/>
          </a:p>
        </p:txBody>
      </p:sp>
    </p:spTree>
    <p:extLst>
      <p:ext uri="{BB962C8B-B14F-4D97-AF65-F5344CB8AC3E}">
        <p14:creationId xmlns:p14="http://schemas.microsoft.com/office/powerpoint/2010/main" val="181297910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3200" dirty="0" smtClean="0"/>
              <a:t>Summary of findings (1)</a:t>
            </a:r>
            <a:endParaRPr lang="en-NZ" sz="3200" dirty="0"/>
          </a:p>
        </p:txBody>
      </p:sp>
      <p:sp>
        <p:nvSpPr>
          <p:cNvPr id="3" name="Content Placeholder 2"/>
          <p:cNvSpPr>
            <a:spLocks noGrp="1"/>
          </p:cNvSpPr>
          <p:nvPr>
            <p:ph idx="1"/>
          </p:nvPr>
        </p:nvSpPr>
        <p:spPr>
          <a:xfrm>
            <a:off x="457200" y="1268761"/>
            <a:ext cx="8229600" cy="5256584"/>
          </a:xfrm>
        </p:spPr>
        <p:txBody>
          <a:bodyPr>
            <a:normAutofit/>
          </a:bodyPr>
          <a:lstStyle/>
          <a:p>
            <a:r>
              <a:rPr lang="en-NZ" sz="2400" dirty="0" smtClean="0"/>
              <a:t>Syllables:</a:t>
            </a:r>
          </a:p>
          <a:p>
            <a:pPr lvl="1"/>
            <a:r>
              <a:rPr lang="en-NZ" sz="2000" dirty="0" smtClean="0"/>
              <a:t>Increased awareness of concept of syllable (+cross-ling. </a:t>
            </a:r>
            <a:r>
              <a:rPr lang="en-NZ" sz="2000" dirty="0"/>
              <a:t>d</a:t>
            </a:r>
            <a:r>
              <a:rPr lang="en-NZ" sz="2000" dirty="0" smtClean="0"/>
              <a:t>iffs)</a:t>
            </a:r>
          </a:p>
          <a:p>
            <a:pPr lvl="1"/>
            <a:r>
              <a:rPr lang="en-NZ" sz="2000" dirty="0" smtClean="0"/>
              <a:t>Misunderstandings from letter/phoneme confusion</a:t>
            </a:r>
          </a:p>
          <a:p>
            <a:pPr lvl="1"/>
            <a:r>
              <a:rPr lang="en-NZ" sz="2000" dirty="0" smtClean="0"/>
              <a:t>CV languages focus on C rather than V (leads to epenthesis)</a:t>
            </a:r>
          </a:p>
          <a:p>
            <a:r>
              <a:rPr lang="en-NZ" sz="2400" dirty="0" smtClean="0"/>
              <a:t>Word stress:</a:t>
            </a:r>
          </a:p>
          <a:p>
            <a:pPr lvl="1"/>
            <a:r>
              <a:rPr lang="en-NZ" sz="2000" dirty="0" smtClean="0"/>
              <a:t>Spelling causes confusion</a:t>
            </a:r>
          </a:p>
          <a:p>
            <a:pPr lvl="1"/>
            <a:r>
              <a:rPr lang="en-NZ" sz="2000" dirty="0" smtClean="0"/>
              <a:t>SCM: stronger/longer and soft/short</a:t>
            </a:r>
          </a:p>
          <a:p>
            <a:pPr lvl="1"/>
            <a:r>
              <a:rPr lang="en-NZ" sz="2000" dirty="0" smtClean="0"/>
              <a:t>Difficulties in perception of reduced vowel: but signs of learning</a:t>
            </a:r>
          </a:p>
          <a:p>
            <a:pPr lvl="1"/>
            <a:r>
              <a:rPr lang="en-NZ" sz="2000" dirty="0" smtClean="0"/>
              <a:t>Increased awareness of cross linguistic differences in stress</a:t>
            </a:r>
          </a:p>
          <a:p>
            <a:pPr lvl="1"/>
            <a:r>
              <a:rPr lang="en-NZ" sz="2000" dirty="0" smtClean="0"/>
              <a:t>Increased awareness of role of context</a:t>
            </a:r>
          </a:p>
          <a:p>
            <a:pPr lvl="1"/>
            <a:r>
              <a:rPr lang="en-NZ" sz="2000" dirty="0" smtClean="0"/>
              <a:t>SCM for too many stressed syllables: cut, distortion </a:t>
            </a:r>
            <a:r>
              <a:rPr lang="en-NZ" sz="2000" smtClean="0"/>
              <a:t>vs smooth, milder</a:t>
            </a:r>
            <a:endParaRPr lang="en-NZ" sz="2000" dirty="0" smtClean="0"/>
          </a:p>
          <a:p>
            <a:pPr lvl="1"/>
            <a:r>
              <a:rPr lang="en-NZ" sz="2000" dirty="0" smtClean="0"/>
              <a:t>Awareness of English hypersensitivity to stress: try harder English L1s</a:t>
            </a:r>
          </a:p>
          <a:p>
            <a:pPr lvl="1"/>
            <a:r>
              <a:rPr lang="en-NZ" sz="2000" dirty="0" smtClean="0"/>
              <a:t>Russians commented on false friends: same word different stress</a:t>
            </a:r>
          </a:p>
          <a:p>
            <a:endParaRPr lang="en-NZ" sz="2400" dirty="0"/>
          </a:p>
        </p:txBody>
      </p:sp>
    </p:spTree>
    <p:extLst>
      <p:ext uri="{BB962C8B-B14F-4D97-AF65-F5344CB8AC3E}">
        <p14:creationId xmlns:p14="http://schemas.microsoft.com/office/powerpoint/2010/main" val="45369533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3200" dirty="0" smtClean="0"/>
              <a:t>Summary of findings (2)</a:t>
            </a:r>
            <a:endParaRPr lang="en-NZ" sz="3200" dirty="0"/>
          </a:p>
        </p:txBody>
      </p:sp>
      <p:sp>
        <p:nvSpPr>
          <p:cNvPr id="3" name="Content Placeholder 2"/>
          <p:cNvSpPr>
            <a:spLocks noGrp="1"/>
          </p:cNvSpPr>
          <p:nvPr>
            <p:ph idx="1"/>
          </p:nvPr>
        </p:nvSpPr>
        <p:spPr>
          <a:xfrm>
            <a:off x="457200" y="1600201"/>
            <a:ext cx="8229600" cy="4925144"/>
          </a:xfrm>
        </p:spPr>
        <p:txBody>
          <a:bodyPr>
            <a:normAutofit/>
          </a:bodyPr>
          <a:lstStyle/>
          <a:p>
            <a:r>
              <a:rPr lang="en-NZ" sz="2400" dirty="0" smtClean="0"/>
              <a:t>Tonic stress</a:t>
            </a:r>
          </a:p>
          <a:p>
            <a:pPr lvl="1"/>
            <a:r>
              <a:rPr lang="en-NZ" sz="2000" dirty="0" smtClean="0"/>
              <a:t>Initial perception difficulties: both stress and weak forms</a:t>
            </a:r>
          </a:p>
          <a:p>
            <a:pPr lvl="1"/>
            <a:r>
              <a:rPr lang="en-NZ" sz="2000" dirty="0" smtClean="0"/>
              <a:t>Sometimes created unintended tonic stress</a:t>
            </a:r>
          </a:p>
          <a:p>
            <a:pPr lvl="1"/>
            <a:r>
              <a:rPr lang="en-NZ" sz="2000" dirty="0" smtClean="0"/>
              <a:t>Experimenting by moving TS around helped perception (value of comparing and contrasting – CL).</a:t>
            </a:r>
          </a:p>
          <a:p>
            <a:pPr lvl="1"/>
            <a:r>
              <a:rPr lang="en-NZ" sz="2000" dirty="0" smtClean="0"/>
              <a:t>Focus on pausing helped understand TS</a:t>
            </a:r>
          </a:p>
          <a:p>
            <a:pPr lvl="1"/>
            <a:r>
              <a:rPr lang="en-NZ" sz="2000" dirty="0" smtClean="0"/>
              <a:t>Focus on unmarked position of TS helped understand TS</a:t>
            </a:r>
          </a:p>
          <a:p>
            <a:pPr lvl="1"/>
            <a:r>
              <a:rPr lang="en-NZ" sz="2000" dirty="0" smtClean="0"/>
              <a:t>Increased awareness of effect of tonic syllable (especially too many of them) on rhythm: Cut, word-by-word rather than smooth. </a:t>
            </a:r>
            <a:endParaRPr lang="en-NZ" sz="2000" dirty="0"/>
          </a:p>
        </p:txBody>
      </p:sp>
    </p:spTree>
    <p:extLst>
      <p:ext uri="{BB962C8B-B14F-4D97-AF65-F5344CB8AC3E}">
        <p14:creationId xmlns:p14="http://schemas.microsoft.com/office/powerpoint/2010/main" val="173208767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3200" dirty="0" smtClean="0"/>
              <a:t>Implications for teaching</a:t>
            </a:r>
            <a:endParaRPr lang="en-NZ" sz="3200" dirty="0"/>
          </a:p>
        </p:txBody>
      </p:sp>
      <p:sp>
        <p:nvSpPr>
          <p:cNvPr id="3" name="Content Placeholder 2"/>
          <p:cNvSpPr>
            <a:spLocks noGrp="1"/>
          </p:cNvSpPr>
          <p:nvPr>
            <p:ph idx="1"/>
          </p:nvPr>
        </p:nvSpPr>
        <p:spPr/>
        <p:txBody>
          <a:bodyPr>
            <a:normAutofit/>
          </a:bodyPr>
          <a:lstStyle/>
          <a:p>
            <a:r>
              <a:rPr lang="en-NZ" sz="2400" dirty="0" smtClean="0"/>
              <a:t>Some learners understand concept of stress: need to learn where the stress goes each time they learn a new word: Learning strategies for these learners:</a:t>
            </a:r>
          </a:p>
          <a:p>
            <a:pPr lvl="1"/>
            <a:r>
              <a:rPr lang="en-NZ" sz="2000" dirty="0" smtClean="0"/>
              <a:t>Online dictionary with </a:t>
            </a:r>
            <a:r>
              <a:rPr lang="en-NZ" sz="2000" dirty="0" err="1" smtClean="0"/>
              <a:t>pron</a:t>
            </a:r>
            <a:r>
              <a:rPr lang="en-NZ" sz="2000" dirty="0" smtClean="0"/>
              <a:t> when learning new words</a:t>
            </a:r>
          </a:p>
          <a:p>
            <a:pPr lvl="1"/>
            <a:r>
              <a:rPr lang="en-NZ" sz="2000" dirty="0" smtClean="0"/>
              <a:t>T correction straightforward modelling or pointing out where stress is.</a:t>
            </a:r>
          </a:p>
          <a:p>
            <a:r>
              <a:rPr lang="en-NZ" sz="2400" dirty="0" smtClean="0"/>
              <a:t>Some learners, even at advanced level, have not learned the concept (implicitly or explicitly)</a:t>
            </a:r>
          </a:p>
          <a:p>
            <a:pPr lvl="1"/>
            <a:r>
              <a:rPr lang="en-NZ" sz="2000" dirty="0" smtClean="0"/>
              <a:t>Teaching needs to address their perception of stress</a:t>
            </a:r>
          </a:p>
          <a:p>
            <a:pPr lvl="1"/>
            <a:r>
              <a:rPr lang="en-NZ" sz="2000" dirty="0" smtClean="0"/>
              <a:t>Different learners at different stages: can’t hear a difference – requires lots of CL to establish that, where and how there is a difference.</a:t>
            </a:r>
          </a:p>
          <a:p>
            <a:endParaRPr lang="en-NZ" sz="2400" dirty="0"/>
          </a:p>
        </p:txBody>
      </p:sp>
    </p:spTree>
    <p:extLst>
      <p:ext uri="{BB962C8B-B14F-4D97-AF65-F5344CB8AC3E}">
        <p14:creationId xmlns:p14="http://schemas.microsoft.com/office/powerpoint/2010/main" val="169658419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3200" dirty="0" smtClean="0"/>
              <a:t>Guidelines for teaching</a:t>
            </a:r>
            <a:endParaRPr lang="en-NZ" sz="3200" dirty="0"/>
          </a:p>
        </p:txBody>
      </p:sp>
      <p:sp>
        <p:nvSpPr>
          <p:cNvPr id="3" name="Content Placeholder 2"/>
          <p:cNvSpPr>
            <a:spLocks noGrp="1"/>
          </p:cNvSpPr>
          <p:nvPr>
            <p:ph idx="1"/>
          </p:nvPr>
        </p:nvSpPr>
        <p:spPr>
          <a:xfrm>
            <a:off x="457200" y="1340768"/>
            <a:ext cx="8229600" cy="5112568"/>
          </a:xfrm>
        </p:spPr>
        <p:txBody>
          <a:bodyPr>
            <a:noAutofit/>
          </a:bodyPr>
          <a:lstStyle/>
          <a:p>
            <a:pPr lvl="0"/>
            <a:r>
              <a:rPr lang="en-GB" sz="2400" dirty="0"/>
              <a:t>Raise awareness of the nature of the problem; communicate explicitly and meaningfully about it (i.e. through SCM).</a:t>
            </a:r>
            <a:endParaRPr lang="en-AU" sz="2400" dirty="0"/>
          </a:p>
          <a:p>
            <a:pPr lvl="0"/>
            <a:r>
              <a:rPr lang="en-GB" sz="2400" dirty="0"/>
              <a:t>Help form category boundaries by presenting contrasts between what the native speaker does and does not perceive as belonging to the category (i.e. through Critical Listening).</a:t>
            </a:r>
            <a:endParaRPr lang="en-AU" sz="2400" dirty="0"/>
          </a:p>
          <a:p>
            <a:pPr lvl="0"/>
            <a:r>
              <a:rPr lang="en-GB" sz="2400" dirty="0"/>
              <a:t>Actively involve learners in the meaning making process (a broadly communicative approach).</a:t>
            </a:r>
            <a:endParaRPr lang="en-AU" sz="2400" dirty="0"/>
          </a:p>
          <a:p>
            <a:pPr lvl="0"/>
            <a:r>
              <a:rPr lang="en-GB" sz="2400" dirty="0"/>
              <a:t>Practice: focus on forming concepts (i.e. compare and contrast, allow for feedback).</a:t>
            </a:r>
            <a:endParaRPr lang="en-AU" sz="2400" dirty="0"/>
          </a:p>
          <a:p>
            <a:pPr lvl="0"/>
            <a:r>
              <a:rPr lang="en-GB" sz="2400" dirty="0"/>
              <a:t>Provide the right kind of corrective feedback (use SCM).</a:t>
            </a:r>
            <a:endParaRPr lang="en-AU" sz="2400" dirty="0"/>
          </a:p>
          <a:p>
            <a:pPr lvl="0"/>
            <a:r>
              <a:rPr lang="en-GB" sz="2400" dirty="0"/>
              <a:t>Define instruction in terms of what helps learners to form and practice new concepts (e.g. SCM and CL</a:t>
            </a:r>
            <a:r>
              <a:rPr lang="en-GB" sz="2400" dirty="0" smtClean="0"/>
              <a:t>).</a:t>
            </a:r>
            <a:endParaRPr lang="en-AU" sz="2400" dirty="0"/>
          </a:p>
        </p:txBody>
      </p:sp>
    </p:spTree>
    <p:extLst>
      <p:ext uri="{BB962C8B-B14F-4D97-AF65-F5344CB8AC3E}">
        <p14:creationId xmlns:p14="http://schemas.microsoft.com/office/powerpoint/2010/main" val="14427983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80"/>
            <a:ext cx="8229600" cy="360040"/>
          </a:xfrm>
        </p:spPr>
        <p:txBody>
          <a:bodyPr>
            <a:normAutofit fontScale="90000"/>
          </a:bodyPr>
          <a:lstStyle/>
          <a:p>
            <a:r>
              <a:rPr lang="en-NZ" sz="3200" dirty="0" smtClean="0"/>
              <a:t>References</a:t>
            </a:r>
            <a:endParaRPr lang="en-NZ" sz="3200" dirty="0"/>
          </a:p>
        </p:txBody>
      </p:sp>
      <p:sp>
        <p:nvSpPr>
          <p:cNvPr id="3" name="Content Placeholder 2"/>
          <p:cNvSpPr>
            <a:spLocks noGrp="1"/>
          </p:cNvSpPr>
          <p:nvPr>
            <p:ph idx="1"/>
          </p:nvPr>
        </p:nvSpPr>
        <p:spPr>
          <a:xfrm>
            <a:off x="457200" y="908720"/>
            <a:ext cx="8229600" cy="5328592"/>
          </a:xfrm>
        </p:spPr>
        <p:txBody>
          <a:bodyPr>
            <a:normAutofit fontScale="77500" lnSpcReduction="20000"/>
          </a:bodyPr>
          <a:lstStyle/>
          <a:p>
            <a:pPr marL="0" indent="0">
              <a:buNone/>
            </a:pPr>
            <a:r>
              <a:rPr lang="en-AU" sz="2000" dirty="0"/>
              <a:t>Fraser, H. (2006). Phonological concepts and concept formation: </a:t>
            </a:r>
            <a:r>
              <a:rPr lang="en-AU" sz="2000" dirty="0" err="1"/>
              <a:t>Metatheory</a:t>
            </a:r>
            <a:r>
              <a:rPr lang="en-AU" sz="2000" dirty="0"/>
              <a:t>, theory </a:t>
            </a:r>
            <a:r>
              <a:rPr lang="en-AU" sz="2000" dirty="0" smtClean="0"/>
              <a:t>and 	application</a:t>
            </a:r>
            <a:r>
              <a:rPr lang="en-AU" sz="2000" dirty="0"/>
              <a:t>. </a:t>
            </a:r>
            <a:r>
              <a:rPr lang="en-AU" sz="2000" i="1" dirty="0"/>
              <a:t>International Journal of English Studies, 6</a:t>
            </a:r>
            <a:r>
              <a:rPr lang="en-AU" sz="2000" dirty="0"/>
              <a:t>(2), 55-75.</a:t>
            </a:r>
            <a:endParaRPr lang="en-NZ" sz="2000" dirty="0"/>
          </a:p>
          <a:p>
            <a:pPr marL="0" indent="0">
              <a:buNone/>
            </a:pPr>
            <a:endParaRPr lang="en-AU" sz="2000" dirty="0" smtClean="0"/>
          </a:p>
          <a:p>
            <a:pPr marL="0" indent="0">
              <a:buNone/>
            </a:pPr>
            <a:r>
              <a:rPr lang="en-AU" sz="2000" dirty="0" smtClean="0"/>
              <a:t>Fraser</a:t>
            </a:r>
            <a:r>
              <a:rPr lang="en-AU" sz="2000" dirty="0"/>
              <a:t>, H. (2010). Cognitive theory as a tool for teaching second language pronunciation. In S. De </a:t>
            </a:r>
            <a:r>
              <a:rPr lang="en-AU" sz="2000" dirty="0" smtClean="0"/>
              <a:t>	Knop</a:t>
            </a:r>
            <a:r>
              <a:rPr lang="en-AU" sz="2000" dirty="0"/>
              <a:t>, F. Boers &amp; T. De </a:t>
            </a:r>
            <a:r>
              <a:rPr lang="en-AU" sz="2000" dirty="0" err="1"/>
              <a:t>Rycker</a:t>
            </a:r>
            <a:r>
              <a:rPr lang="en-AU" sz="2000" dirty="0"/>
              <a:t> (Eds.), </a:t>
            </a:r>
            <a:r>
              <a:rPr lang="en-AU" sz="2000" i="1" dirty="0"/>
              <a:t>Fostering language teaching efficiency through </a:t>
            </a:r>
            <a:r>
              <a:rPr lang="en-AU" sz="2000" i="1" dirty="0" smtClean="0"/>
              <a:t>	cognitive </a:t>
            </a:r>
            <a:r>
              <a:rPr lang="en-AU" sz="2000" i="1" dirty="0"/>
              <a:t>linguistics.</a:t>
            </a:r>
            <a:r>
              <a:rPr lang="en-AU" sz="2000" dirty="0"/>
              <a:t> Berlin: Mouton de </a:t>
            </a:r>
            <a:r>
              <a:rPr lang="en-AU" sz="2000" dirty="0" err="1"/>
              <a:t>Gruyter</a:t>
            </a:r>
            <a:r>
              <a:rPr lang="en-AU" sz="2000" dirty="0" smtClean="0"/>
              <a:t>.</a:t>
            </a:r>
          </a:p>
          <a:p>
            <a:pPr marL="0" indent="0">
              <a:buNone/>
            </a:pPr>
            <a:endParaRPr lang="en-AU" sz="2000" dirty="0" smtClean="0"/>
          </a:p>
          <a:p>
            <a:pPr marL="0" indent="0">
              <a:buNone/>
            </a:pPr>
            <a:r>
              <a:rPr lang="en-NZ" sz="2000" dirty="0" err="1"/>
              <a:t>Langacker</a:t>
            </a:r>
            <a:r>
              <a:rPr lang="en-NZ" sz="2000" dirty="0"/>
              <a:t>, </a:t>
            </a:r>
            <a:r>
              <a:rPr lang="en-NZ" sz="2000" dirty="0" smtClean="0"/>
              <a:t>R. W</a:t>
            </a:r>
            <a:r>
              <a:rPr lang="en-NZ" sz="2000" dirty="0"/>
              <a:t>. 1987. </a:t>
            </a:r>
            <a:r>
              <a:rPr lang="en-NZ" sz="2000" i="1" dirty="0"/>
              <a:t>Foundations of Cognitive Grammar. Vol. 1. Theoretical Prerequisites. </a:t>
            </a:r>
            <a:r>
              <a:rPr lang="en-NZ" sz="2000" i="1" dirty="0" smtClean="0"/>
              <a:t>	</a:t>
            </a:r>
            <a:r>
              <a:rPr lang="en-NZ" sz="2000" dirty="0" smtClean="0"/>
              <a:t>Stanford</a:t>
            </a:r>
            <a:r>
              <a:rPr lang="en-NZ" sz="2000" dirty="0"/>
              <a:t>: Stanford University Press.</a:t>
            </a:r>
          </a:p>
          <a:p>
            <a:pPr marL="0" indent="0">
              <a:buNone/>
            </a:pPr>
            <a:endParaRPr lang="en-AU" sz="2000" dirty="0" smtClean="0"/>
          </a:p>
          <a:p>
            <a:pPr marL="0" indent="0">
              <a:buNone/>
            </a:pPr>
            <a:r>
              <a:rPr lang="en-AU" sz="2000" dirty="0" err="1"/>
              <a:t>Lantolf</a:t>
            </a:r>
            <a:r>
              <a:rPr lang="en-AU" sz="2000" dirty="0"/>
              <a:t>, J. (2011). Integrating sociocultural theory and cognitive linguistics in the second language </a:t>
            </a:r>
            <a:r>
              <a:rPr lang="en-AU" sz="2000" dirty="0" smtClean="0"/>
              <a:t>	classroom</a:t>
            </a:r>
            <a:r>
              <a:rPr lang="en-AU" sz="2000" dirty="0"/>
              <a:t>. In E. </a:t>
            </a:r>
            <a:r>
              <a:rPr lang="en-AU" sz="2000" dirty="0" err="1"/>
              <a:t>Hinkel</a:t>
            </a:r>
            <a:r>
              <a:rPr lang="en-AU" sz="2000" dirty="0"/>
              <a:t> </a:t>
            </a:r>
            <a:r>
              <a:rPr lang="en-AU" sz="2000" dirty="0" smtClean="0"/>
              <a:t>(Ed</a:t>
            </a:r>
            <a:r>
              <a:rPr lang="en-AU" sz="2000" dirty="0"/>
              <a:t>.), </a:t>
            </a:r>
            <a:r>
              <a:rPr lang="en-AU" sz="2000" i="1" dirty="0"/>
              <a:t>Handbook of research in second language teaching and </a:t>
            </a:r>
            <a:r>
              <a:rPr lang="en-AU" sz="2000" i="1" dirty="0" smtClean="0"/>
              <a:t>	learning</a:t>
            </a:r>
            <a:r>
              <a:rPr lang="en-AU" sz="2000" i="1" dirty="0"/>
              <a:t>: Volume 2</a:t>
            </a:r>
            <a:r>
              <a:rPr lang="en-AU" sz="2000" dirty="0"/>
              <a:t>, Hoboken, NJ: Routledge, pp. 303-318</a:t>
            </a:r>
            <a:r>
              <a:rPr lang="en-AU" sz="2000" dirty="0" smtClean="0"/>
              <a:t>.</a:t>
            </a:r>
          </a:p>
          <a:p>
            <a:pPr marL="0" indent="0">
              <a:buNone/>
            </a:pPr>
            <a:endParaRPr lang="en-NZ" sz="2000" dirty="0"/>
          </a:p>
          <a:p>
            <a:pPr marL="0" indent="0">
              <a:buNone/>
            </a:pPr>
            <a:r>
              <a:rPr lang="en-GB" sz="2000" dirty="0" err="1"/>
              <a:t>Mompean</a:t>
            </a:r>
            <a:r>
              <a:rPr lang="en-GB" sz="2000" dirty="0"/>
              <a:t>, </a:t>
            </a:r>
            <a:r>
              <a:rPr lang="en-GB" sz="2000" dirty="0" smtClean="0"/>
              <a:t>J. </a:t>
            </a:r>
            <a:r>
              <a:rPr lang="en-GB" sz="2000" dirty="0"/>
              <a:t>A. 2006.</a:t>
            </a:r>
            <a:r>
              <a:rPr lang="en-NZ" sz="2000" dirty="0"/>
              <a:t> “Introduction: Cognitive Phonology in Cognitive Linguistics.” </a:t>
            </a:r>
            <a:r>
              <a:rPr lang="en-NZ" sz="2000" i="1" dirty="0"/>
              <a:t>International </a:t>
            </a:r>
            <a:r>
              <a:rPr lang="en-NZ" sz="2000" i="1" dirty="0" smtClean="0"/>
              <a:t>	Journal </a:t>
            </a:r>
            <a:r>
              <a:rPr lang="en-NZ" sz="2000" i="1" dirty="0"/>
              <a:t>of English Studies,</a:t>
            </a:r>
            <a:r>
              <a:rPr lang="en-NZ" sz="2000" dirty="0"/>
              <a:t> 6</a:t>
            </a:r>
            <a:r>
              <a:rPr lang="en-NZ" sz="2000" b="1" dirty="0"/>
              <a:t>:</a:t>
            </a:r>
            <a:r>
              <a:rPr lang="en-NZ" sz="2000" dirty="0"/>
              <a:t> vii-xii</a:t>
            </a:r>
            <a:r>
              <a:rPr lang="en-NZ" sz="2000" dirty="0" smtClean="0"/>
              <a:t>.</a:t>
            </a:r>
          </a:p>
          <a:p>
            <a:pPr marL="0" indent="0">
              <a:buNone/>
            </a:pPr>
            <a:endParaRPr lang="en-NZ" sz="2000" dirty="0"/>
          </a:p>
          <a:p>
            <a:pPr marL="0" indent="0">
              <a:buNone/>
            </a:pPr>
            <a:r>
              <a:rPr lang="en-NZ" sz="2000" dirty="0" err="1"/>
              <a:t>Mompean</a:t>
            </a:r>
            <a:r>
              <a:rPr lang="en-NZ" sz="2000" dirty="0"/>
              <a:t>, </a:t>
            </a:r>
            <a:r>
              <a:rPr lang="en-NZ" sz="2000" dirty="0" smtClean="0"/>
              <a:t>J. </a:t>
            </a:r>
            <a:r>
              <a:rPr lang="en-NZ" sz="2000" dirty="0"/>
              <a:t>A. 2014. “Phonology.” In </a:t>
            </a:r>
            <a:r>
              <a:rPr lang="en-NZ" sz="2000" dirty="0" smtClean="0"/>
              <a:t> J. R. Taylor  &amp; J. Littlemore (</a:t>
            </a:r>
            <a:r>
              <a:rPr lang="en-NZ" sz="2000" dirty="0" err="1" smtClean="0"/>
              <a:t>Ed.s</a:t>
            </a:r>
            <a:r>
              <a:rPr lang="en-NZ" sz="2000" dirty="0" smtClean="0"/>
              <a:t>) ,</a:t>
            </a:r>
            <a:r>
              <a:rPr lang="en-NZ" sz="2000" i="1" dirty="0" smtClean="0"/>
              <a:t>Bloomsbury </a:t>
            </a:r>
            <a:r>
              <a:rPr lang="en-NZ" sz="2000" i="1" dirty="0"/>
              <a:t>Companion </a:t>
            </a:r>
            <a:r>
              <a:rPr lang="en-NZ" sz="2000" i="1" dirty="0" smtClean="0"/>
              <a:t>	to </a:t>
            </a:r>
            <a:r>
              <a:rPr lang="en-NZ" sz="2000" i="1" dirty="0"/>
              <a:t>Cognitive </a:t>
            </a:r>
            <a:r>
              <a:rPr lang="en-NZ" sz="2000" i="1" dirty="0" smtClean="0"/>
              <a:t>Linguistics. </a:t>
            </a:r>
            <a:r>
              <a:rPr lang="en-NZ" sz="2000" dirty="0" smtClean="0"/>
              <a:t>357-392</a:t>
            </a:r>
            <a:r>
              <a:rPr lang="en-NZ" sz="2000" dirty="0"/>
              <a:t>. London: Bloomsbury.</a:t>
            </a:r>
          </a:p>
          <a:p>
            <a:pPr marL="0" indent="0">
              <a:buNone/>
            </a:pPr>
            <a:endParaRPr lang="en-NZ" sz="2000" dirty="0"/>
          </a:p>
          <a:p>
            <a:pPr marL="0" indent="0">
              <a:buNone/>
            </a:pPr>
            <a:r>
              <a:rPr lang="en-AU" sz="2000" dirty="0"/>
              <a:t>Taylor, J. (2002). </a:t>
            </a:r>
            <a:r>
              <a:rPr lang="en-AU" sz="2000" i="1" dirty="0"/>
              <a:t>Cognitive grammar</a:t>
            </a:r>
            <a:r>
              <a:rPr lang="en-AU" sz="2000" dirty="0"/>
              <a:t>. Oxford: Oxford University Press</a:t>
            </a:r>
            <a:r>
              <a:rPr lang="en-AU" sz="2000" dirty="0" smtClean="0"/>
              <a:t>.</a:t>
            </a:r>
          </a:p>
          <a:p>
            <a:pPr marL="0" indent="0">
              <a:buNone/>
            </a:pPr>
            <a:endParaRPr lang="en-AU" sz="2000" dirty="0" smtClean="0"/>
          </a:p>
          <a:p>
            <a:pPr marL="0" indent="0">
              <a:buNone/>
            </a:pPr>
            <a:r>
              <a:rPr lang="en-AU" sz="2000" dirty="0" smtClean="0"/>
              <a:t>My blog: pronunciationteaching.wordpress.com </a:t>
            </a:r>
          </a:p>
          <a:p>
            <a:pPr marL="0" indent="0">
              <a:buNone/>
            </a:pPr>
            <a:endParaRPr lang="en-AU" sz="2000" dirty="0" smtClean="0"/>
          </a:p>
          <a:p>
            <a:pPr marL="0" indent="0">
              <a:buNone/>
            </a:pPr>
            <a:endParaRPr lang="en-AU" sz="2000" dirty="0"/>
          </a:p>
          <a:p>
            <a:pPr marL="0" indent="0">
              <a:buNone/>
            </a:pPr>
            <a:endParaRPr lang="en-NZ" sz="2000" dirty="0"/>
          </a:p>
          <a:p>
            <a:pPr marL="0" indent="0">
              <a:buNone/>
            </a:pPr>
            <a:endParaRPr lang="en-NZ" sz="2000" dirty="0"/>
          </a:p>
        </p:txBody>
      </p:sp>
    </p:spTree>
    <p:extLst>
      <p:ext uri="{BB962C8B-B14F-4D97-AF65-F5344CB8AC3E}">
        <p14:creationId xmlns:p14="http://schemas.microsoft.com/office/powerpoint/2010/main" val="2560344099"/>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3200" dirty="0" smtClean="0"/>
              <a:t>Analysis of changes on perception task</a:t>
            </a:r>
            <a:endParaRPr lang="en-NZ" sz="3200" dirty="0"/>
          </a:p>
        </p:txBody>
      </p:sp>
      <p:sp>
        <p:nvSpPr>
          <p:cNvPr id="3" name="Content Placeholder 2"/>
          <p:cNvSpPr>
            <a:spLocks noGrp="1"/>
          </p:cNvSpPr>
          <p:nvPr>
            <p:ph idx="1"/>
          </p:nvPr>
        </p:nvSpPr>
        <p:spPr/>
        <p:txBody>
          <a:bodyPr/>
          <a:lstStyle/>
          <a:p>
            <a:endParaRPr lang="en-NZ"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1226795"/>
            <a:ext cx="8280920" cy="57390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0056724"/>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3200" dirty="0" smtClean="0"/>
              <a:t>Rating or perception (N=4 x 10 = 40)</a:t>
            </a:r>
            <a:endParaRPr lang="en-NZ" sz="3200" dirty="0"/>
          </a:p>
        </p:txBody>
      </p:sp>
      <p:sp>
        <p:nvSpPr>
          <p:cNvPr id="3" name="Content Placeholder 2"/>
          <p:cNvSpPr>
            <a:spLocks noGrp="1"/>
          </p:cNvSpPr>
          <p:nvPr>
            <p:ph idx="1"/>
          </p:nvPr>
        </p:nvSpPr>
        <p:spPr/>
        <p:txBody>
          <a:bodyPr>
            <a:normAutofit/>
          </a:bodyPr>
          <a:lstStyle/>
          <a:p>
            <a:r>
              <a:rPr lang="en-NZ" sz="2400" dirty="0" smtClean="0"/>
              <a:t>0 = Cannot hear the difference: </a:t>
            </a:r>
            <a:r>
              <a:rPr lang="en-NZ" sz="2400" b="1" dirty="0" smtClean="0">
                <a:solidFill>
                  <a:schemeClr val="accent4">
                    <a:lumMod val="60000"/>
                    <a:lumOff val="40000"/>
                  </a:schemeClr>
                </a:solidFill>
              </a:rPr>
              <a:t>Pre – 6, Post - 1</a:t>
            </a:r>
          </a:p>
          <a:p>
            <a:r>
              <a:rPr lang="en-NZ" sz="2400" dirty="0" smtClean="0"/>
              <a:t>1 = Can hear a diff but can’t say which is better – OR – may be wrong about which is better: </a:t>
            </a:r>
            <a:r>
              <a:rPr lang="en-NZ" sz="2400" b="1" dirty="0" smtClean="0">
                <a:solidFill>
                  <a:schemeClr val="accent4">
                    <a:lumMod val="60000"/>
                    <a:lumOff val="40000"/>
                  </a:schemeClr>
                </a:solidFill>
              </a:rPr>
              <a:t>Pre – 6, Post - 1</a:t>
            </a:r>
          </a:p>
          <a:p>
            <a:r>
              <a:rPr lang="en-NZ" sz="2400" dirty="0" smtClean="0"/>
              <a:t>2 = Perceive which word is better but can’t describe the difference apart from </a:t>
            </a:r>
            <a:r>
              <a:rPr lang="en-NZ" sz="2400" i="1" dirty="0" smtClean="0"/>
              <a:t>It sounds wrong. </a:t>
            </a:r>
            <a:r>
              <a:rPr lang="en-NZ" sz="2400" b="1" dirty="0" smtClean="0">
                <a:solidFill>
                  <a:schemeClr val="accent4">
                    <a:lumMod val="60000"/>
                    <a:lumOff val="40000"/>
                  </a:schemeClr>
                </a:solidFill>
              </a:rPr>
              <a:t>Pre – 17, Post - 2</a:t>
            </a:r>
            <a:endParaRPr lang="en-NZ" sz="2400" b="1" i="1" dirty="0" smtClean="0">
              <a:solidFill>
                <a:schemeClr val="accent4">
                  <a:lumMod val="60000"/>
                  <a:lumOff val="40000"/>
                </a:schemeClr>
              </a:solidFill>
            </a:endParaRPr>
          </a:p>
          <a:p>
            <a:r>
              <a:rPr lang="en-NZ" sz="2400" dirty="0" smtClean="0"/>
              <a:t>3 = </a:t>
            </a:r>
            <a:r>
              <a:rPr lang="en-NZ" sz="2400" dirty="0"/>
              <a:t>Perceive which word is </a:t>
            </a:r>
            <a:r>
              <a:rPr lang="en-NZ" sz="2400" dirty="0" smtClean="0"/>
              <a:t>better, aware of some </a:t>
            </a:r>
            <a:r>
              <a:rPr lang="en-NZ" sz="2400" dirty="0" err="1" smtClean="0"/>
              <a:t>pron</a:t>
            </a:r>
            <a:r>
              <a:rPr lang="en-NZ" sz="2400" dirty="0" smtClean="0"/>
              <a:t> differences, but usually in terms of phonemes, still no evidence of awareness of role of stress. </a:t>
            </a:r>
            <a:r>
              <a:rPr lang="en-NZ" sz="2400" b="1" dirty="0" smtClean="0">
                <a:solidFill>
                  <a:schemeClr val="accent4">
                    <a:lumMod val="60000"/>
                    <a:lumOff val="40000"/>
                  </a:schemeClr>
                </a:solidFill>
              </a:rPr>
              <a:t>Pre – 10. Post - 12</a:t>
            </a:r>
          </a:p>
          <a:p>
            <a:r>
              <a:rPr lang="en-NZ" sz="2400" dirty="0" smtClean="0"/>
              <a:t>4 = Accurately understand English language concept of stress: perceive and accurately describe differences (for 9 &amp; 10 describe additional and deleted syllables) </a:t>
            </a:r>
            <a:r>
              <a:rPr lang="en-NZ" sz="2400" b="1" dirty="0" smtClean="0">
                <a:solidFill>
                  <a:schemeClr val="accent4">
                    <a:lumMod val="60000"/>
                    <a:lumOff val="40000"/>
                  </a:schemeClr>
                </a:solidFill>
              </a:rPr>
              <a:t>Pre – 1, Post - 24</a:t>
            </a:r>
            <a:endParaRPr lang="en-NZ" sz="2400" b="1" dirty="0">
              <a:solidFill>
                <a:schemeClr val="accent4">
                  <a:lumMod val="60000"/>
                  <a:lumOff val="40000"/>
                </a:schemeClr>
              </a:solidFill>
            </a:endParaRPr>
          </a:p>
        </p:txBody>
      </p:sp>
    </p:spTree>
    <p:extLst>
      <p:ext uri="{BB962C8B-B14F-4D97-AF65-F5344CB8AC3E}">
        <p14:creationId xmlns:p14="http://schemas.microsoft.com/office/powerpoint/2010/main" val="448647439"/>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lstStyle/>
          <a:p>
            <a:endParaRPr lang="en-NZ"/>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21135"/>
            <a:ext cx="8856984" cy="68157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2251279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Theory: Why Cognitive Linguistics and SCT?</a:t>
            </a:r>
            <a:endParaRPr lang="en-NZ" sz="3600" dirty="0"/>
          </a:p>
        </p:txBody>
      </p:sp>
      <p:sp>
        <p:nvSpPr>
          <p:cNvPr id="3" name="Content Placeholder 2"/>
          <p:cNvSpPr>
            <a:spLocks noGrp="1"/>
          </p:cNvSpPr>
          <p:nvPr>
            <p:ph idx="1"/>
          </p:nvPr>
        </p:nvSpPr>
        <p:spPr>
          <a:xfrm>
            <a:off x="457200" y="1196752"/>
            <a:ext cx="8363272" cy="4929413"/>
          </a:xfrm>
        </p:spPr>
        <p:txBody>
          <a:bodyPr>
            <a:normAutofit fontScale="92500" lnSpcReduction="10000"/>
          </a:bodyPr>
          <a:lstStyle/>
          <a:p>
            <a:r>
              <a:rPr lang="en-US" sz="2400" dirty="0" err="1" smtClean="0"/>
              <a:t>Situationally</a:t>
            </a:r>
            <a:r>
              <a:rPr lang="en-US" sz="2400" dirty="0" smtClean="0"/>
              <a:t> embedded; complex interplay of social and cognitive variables to construct meaning (SCT etc.)</a:t>
            </a:r>
          </a:p>
          <a:p>
            <a:r>
              <a:rPr lang="en-US" sz="2400" dirty="0" smtClean="0"/>
              <a:t>Participant metaphor &amp; Usage-based approach esp. in L2 speech res</a:t>
            </a:r>
          </a:p>
          <a:p>
            <a:r>
              <a:rPr lang="en-US" sz="2400" dirty="0" smtClean="0"/>
              <a:t>CL/CG/CP: Pronunciation </a:t>
            </a:r>
            <a:r>
              <a:rPr lang="en-US" sz="2400" dirty="0"/>
              <a:t>as cognitive skill; can use general learning </a:t>
            </a:r>
            <a:r>
              <a:rPr lang="en-US" sz="2400" dirty="0" smtClean="0"/>
              <a:t>faculties: </a:t>
            </a:r>
          </a:p>
          <a:p>
            <a:pPr lvl="1"/>
            <a:r>
              <a:rPr lang="en-US" sz="2000" dirty="0" smtClean="0"/>
              <a:t>Language results from properties of cognition (</a:t>
            </a:r>
            <a:r>
              <a:rPr lang="en-US" sz="2000" dirty="0" err="1" smtClean="0"/>
              <a:t>categorisation</a:t>
            </a:r>
            <a:r>
              <a:rPr lang="en-US" sz="2000" dirty="0" smtClean="0"/>
              <a:t>, perception, conceptual combination) </a:t>
            </a:r>
          </a:p>
          <a:p>
            <a:pPr lvl="1"/>
            <a:r>
              <a:rPr lang="en-US" sz="2000" dirty="0" smtClean="0"/>
              <a:t>“</a:t>
            </a:r>
            <a:r>
              <a:rPr lang="en-US" sz="2000" dirty="0"/>
              <a:t>Linguistic </a:t>
            </a:r>
            <a:r>
              <a:rPr lang="en-US" sz="2000" dirty="0" err="1"/>
              <a:t>organisation</a:t>
            </a:r>
            <a:r>
              <a:rPr lang="en-US" sz="2000" dirty="0"/>
              <a:t> (phonological inclusive) is also the outcome of the bodies humans have and how they interact with the socio-physical world” (</a:t>
            </a:r>
            <a:r>
              <a:rPr lang="en-US" sz="2000" dirty="0" err="1"/>
              <a:t>Mompean</a:t>
            </a:r>
            <a:r>
              <a:rPr lang="en-US" sz="2000" dirty="0"/>
              <a:t>, 2014, p. 357</a:t>
            </a:r>
            <a:r>
              <a:rPr lang="en-US" sz="2000" dirty="0" smtClean="0"/>
              <a:t>). </a:t>
            </a:r>
          </a:p>
          <a:p>
            <a:pPr lvl="1"/>
            <a:r>
              <a:rPr lang="en-US" sz="2000" dirty="0" smtClean="0"/>
              <a:t>1</a:t>
            </a:r>
            <a:r>
              <a:rPr lang="en-US" sz="2000" baseline="30000" dirty="0" smtClean="0"/>
              <a:t>st</a:t>
            </a:r>
            <a:r>
              <a:rPr lang="en-US" sz="2000" dirty="0" smtClean="0"/>
              <a:t> </a:t>
            </a:r>
            <a:r>
              <a:rPr lang="en-US" sz="2000" dirty="0"/>
              <a:t>use knowledge of cognition to build theories of language acquisition; rejects generative theory that language is in mind and autonomous; rejects computer processing analogies, not cognitive </a:t>
            </a:r>
            <a:r>
              <a:rPr lang="en-US" sz="2000" dirty="0" smtClean="0"/>
              <a:t>psychology</a:t>
            </a:r>
          </a:p>
          <a:p>
            <a:pPr lvl="1"/>
            <a:r>
              <a:rPr lang="en-US" sz="2000" dirty="0"/>
              <a:t>Fraser (2006, 2010) categories, concepts and concept formation are central to CP, applied to </a:t>
            </a:r>
            <a:r>
              <a:rPr lang="en-US" sz="2000" dirty="0" err="1"/>
              <a:t>pron</a:t>
            </a:r>
            <a:r>
              <a:rPr lang="en-US" sz="2000" dirty="0"/>
              <a:t> teaching</a:t>
            </a:r>
            <a:r>
              <a:rPr lang="en-US" sz="2000" dirty="0" smtClean="0"/>
              <a:t>.</a:t>
            </a:r>
            <a:endParaRPr lang="en-US" sz="2000" dirty="0"/>
          </a:p>
          <a:p>
            <a:r>
              <a:rPr lang="en-US" sz="2200" dirty="0" smtClean="0"/>
              <a:t>See: </a:t>
            </a:r>
            <a:r>
              <a:rPr lang="en-US" sz="2200" dirty="0" err="1" smtClean="0"/>
              <a:t>Lantolf</a:t>
            </a:r>
            <a:r>
              <a:rPr lang="en-US" sz="2200" dirty="0" smtClean="0"/>
              <a:t> (2011), </a:t>
            </a:r>
            <a:r>
              <a:rPr lang="en-US" sz="2200" dirty="0" err="1" smtClean="0"/>
              <a:t>Langacker</a:t>
            </a:r>
            <a:r>
              <a:rPr lang="en-US" sz="2200" dirty="0" smtClean="0"/>
              <a:t> (1987), Taylor (2002), </a:t>
            </a:r>
            <a:r>
              <a:rPr lang="en-US" sz="2200" dirty="0" err="1" smtClean="0"/>
              <a:t>Mompean</a:t>
            </a:r>
            <a:r>
              <a:rPr lang="en-US" sz="2200" dirty="0" smtClean="0"/>
              <a:t> (2006)</a:t>
            </a:r>
          </a:p>
          <a:p>
            <a:pPr lvl="1"/>
            <a:endParaRPr lang="en-NZ" sz="2000"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620688"/>
            <a:ext cx="8640960" cy="854968"/>
          </a:xfrm>
        </p:spPr>
        <p:txBody>
          <a:bodyPr>
            <a:normAutofit fontScale="90000"/>
          </a:bodyPr>
          <a:lstStyle/>
          <a:p>
            <a:pPr>
              <a:lnSpc>
                <a:spcPct val="120000"/>
              </a:lnSpc>
            </a:pPr>
            <a:r>
              <a:rPr lang="en-US" sz="3200" dirty="0" smtClean="0"/>
              <a:t>Two variables: Socially Constructed </a:t>
            </a:r>
            <a:r>
              <a:rPr lang="en-US" sz="3200" dirty="0" err="1" smtClean="0"/>
              <a:t>Metalanguage</a:t>
            </a:r>
            <a:r>
              <a:rPr lang="en-US" sz="3200" dirty="0" smtClean="0"/>
              <a:t> (SCM) &amp; Critical Listening (CL)</a:t>
            </a:r>
          </a:p>
        </p:txBody>
      </p:sp>
      <p:sp>
        <p:nvSpPr>
          <p:cNvPr id="3" name="Content Placeholder 2"/>
          <p:cNvSpPr>
            <a:spLocks noGrp="1"/>
          </p:cNvSpPr>
          <p:nvPr>
            <p:ph idx="1"/>
          </p:nvPr>
        </p:nvSpPr>
        <p:spPr/>
        <p:txBody>
          <a:bodyPr>
            <a:normAutofit/>
          </a:bodyPr>
          <a:lstStyle/>
          <a:p>
            <a:r>
              <a:rPr lang="en-US" sz="2400" dirty="0" smtClean="0"/>
              <a:t>My earlier research used CP approach to identify key variables which might explain the success or otherwise of </a:t>
            </a:r>
            <a:r>
              <a:rPr lang="en-US" sz="2400" dirty="0" err="1" smtClean="0"/>
              <a:t>pron</a:t>
            </a:r>
            <a:r>
              <a:rPr lang="en-US" sz="2400" dirty="0" smtClean="0"/>
              <a:t> teaching (explicit/implicit insufficient). Found significant empirical support for SCM and CL</a:t>
            </a:r>
          </a:p>
          <a:p>
            <a:r>
              <a:rPr lang="en-US" sz="2400" dirty="0" smtClean="0"/>
              <a:t>SCM: Begin with learners’ perceptions of TL phonological concepts and compare with teacher’s perceptions. Through class discussion socially construct </a:t>
            </a:r>
            <a:r>
              <a:rPr lang="en-US" sz="2400" dirty="0" err="1" smtClean="0"/>
              <a:t>metalanguage</a:t>
            </a:r>
            <a:r>
              <a:rPr lang="en-US" sz="2400" dirty="0" smtClean="0"/>
              <a:t> which can be used for ongoing explanation and feedback.</a:t>
            </a:r>
          </a:p>
          <a:p>
            <a:r>
              <a:rPr lang="en-US" sz="2400" dirty="0" smtClean="0"/>
              <a:t>CL: comparing learners’ easily understood productions with productions which cause difficulty for the listener.</a:t>
            </a:r>
            <a:endParaRPr lang="en-NZ" sz="2400" dirty="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A focus on stress</a:t>
            </a:r>
            <a:endParaRPr lang="en-NZ" sz="3200" dirty="0"/>
          </a:p>
        </p:txBody>
      </p:sp>
      <p:sp>
        <p:nvSpPr>
          <p:cNvPr id="3" name="Content Placeholder 2"/>
          <p:cNvSpPr>
            <a:spLocks noGrp="1"/>
          </p:cNvSpPr>
          <p:nvPr>
            <p:ph idx="1"/>
          </p:nvPr>
        </p:nvSpPr>
        <p:spPr/>
        <p:txBody>
          <a:bodyPr>
            <a:normAutofit/>
          </a:bodyPr>
          <a:lstStyle/>
          <a:p>
            <a:r>
              <a:rPr lang="en-US" sz="2400" dirty="0" smtClean="0"/>
              <a:t>My findings related to the pronunciation of syllable codas: either epenthesis or absence</a:t>
            </a:r>
          </a:p>
          <a:p>
            <a:r>
              <a:rPr lang="en-US" sz="2400" dirty="0" smtClean="0"/>
              <a:t>In an attempt to explore how the same approach might be applied to other pronunciation features I </a:t>
            </a:r>
            <a:r>
              <a:rPr lang="en-US" sz="2400" dirty="0" err="1" smtClean="0"/>
              <a:t>focussed</a:t>
            </a:r>
            <a:r>
              <a:rPr lang="en-US" sz="2400" dirty="0" smtClean="0"/>
              <a:t> on word stress and tonic stress (sentence stress)</a:t>
            </a:r>
          </a:p>
          <a:p>
            <a:r>
              <a:rPr lang="en-US" sz="2400" dirty="0" smtClean="0"/>
              <a:t>Key understanding: Stress (as with all features of phonology) is a concept. It is </a:t>
            </a:r>
            <a:r>
              <a:rPr lang="en-US" sz="2400" dirty="0" err="1" smtClean="0"/>
              <a:t>realised</a:t>
            </a:r>
            <a:r>
              <a:rPr lang="en-US" sz="2400" dirty="0" smtClean="0"/>
              <a:t> and perceived differently in different languages.</a:t>
            </a:r>
            <a:endParaRPr lang="en-NZ" sz="2400" dirty="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80"/>
            <a:ext cx="8229600" cy="868958"/>
          </a:xfrm>
        </p:spPr>
        <p:txBody>
          <a:bodyPr>
            <a:normAutofit fontScale="90000"/>
          </a:bodyPr>
          <a:lstStyle/>
          <a:p>
            <a:r>
              <a:rPr lang="en-US" sz="3200" dirty="0" smtClean="0"/>
              <a:t>Two courses of instruction to explore SCM and CL in teaching stress</a:t>
            </a:r>
            <a:endParaRPr lang="en-NZ" sz="3200" dirty="0"/>
          </a:p>
        </p:txBody>
      </p:sp>
      <p:sp>
        <p:nvSpPr>
          <p:cNvPr id="3" name="Content Placeholder 2"/>
          <p:cNvSpPr>
            <a:spLocks noGrp="1"/>
          </p:cNvSpPr>
          <p:nvPr>
            <p:ph idx="1"/>
          </p:nvPr>
        </p:nvSpPr>
        <p:spPr>
          <a:xfrm>
            <a:off x="457200" y="1600200"/>
            <a:ext cx="8229600" cy="4853136"/>
          </a:xfrm>
        </p:spPr>
        <p:txBody>
          <a:bodyPr>
            <a:normAutofit/>
          </a:bodyPr>
          <a:lstStyle/>
          <a:p>
            <a:r>
              <a:rPr lang="en-US" sz="2400" dirty="0" smtClean="0"/>
              <a:t>Participants: students attending degree preparation course in Auckland, New Zealand.</a:t>
            </a:r>
          </a:p>
          <a:p>
            <a:r>
              <a:rPr lang="en-US" sz="2400" dirty="0" smtClean="0"/>
              <a:t>C1: word stress, 12 hours over 3 days, N=9 (L1s: Chinese (3), Japanese (2), Indonesian, Korean, Russian and Spanish)</a:t>
            </a:r>
          </a:p>
          <a:p>
            <a:r>
              <a:rPr lang="en-US" sz="2400" dirty="0" smtClean="0"/>
              <a:t>C2: word and tonic stress, 16 hours over 4 days, N=7. (L1s: Japanese (3), Korean (2), Russian (2))</a:t>
            </a:r>
          </a:p>
          <a:p>
            <a:r>
              <a:rPr lang="en-US" sz="2400" dirty="0" smtClean="0"/>
              <a:t>Unfortunately not all participants attended all sessions i.e. difficult to collect reliable quantitative data on progress</a:t>
            </a:r>
          </a:p>
          <a:p>
            <a:r>
              <a:rPr lang="en-US" sz="2400" dirty="0" smtClean="0"/>
              <a:t>Focus is qualitative</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Research questions</a:t>
            </a:r>
            <a:endParaRPr lang="en-NZ" sz="3200" dirty="0"/>
          </a:p>
        </p:txBody>
      </p:sp>
      <p:sp>
        <p:nvSpPr>
          <p:cNvPr id="3" name="Content Placeholder 2"/>
          <p:cNvSpPr>
            <a:spLocks noGrp="1"/>
          </p:cNvSpPr>
          <p:nvPr>
            <p:ph idx="1"/>
          </p:nvPr>
        </p:nvSpPr>
        <p:spPr/>
        <p:txBody>
          <a:bodyPr>
            <a:normAutofit/>
          </a:bodyPr>
          <a:lstStyle/>
          <a:p>
            <a:pPr lvl="0"/>
            <a:r>
              <a:rPr lang="en-AU" sz="2400" dirty="0" smtClean="0"/>
              <a:t>What are the Participants’ perceptions of the concepts of syllables, word and tonic stress in both the English language and in their languages?  </a:t>
            </a:r>
            <a:endParaRPr lang="en-NZ" sz="2400" dirty="0" smtClean="0"/>
          </a:p>
          <a:p>
            <a:pPr lvl="0"/>
            <a:r>
              <a:rPr lang="en-AU" sz="2400" dirty="0" smtClean="0"/>
              <a:t>How do these perceptions change during the instruction?</a:t>
            </a:r>
            <a:endParaRPr lang="en-NZ" sz="2400" dirty="0" smtClean="0"/>
          </a:p>
          <a:p>
            <a:pPr lvl="0"/>
            <a:r>
              <a:rPr lang="en-AU" sz="2400" dirty="0" smtClean="0"/>
              <a:t>What do these observations tell us about how teachers can best help learners?</a:t>
            </a:r>
            <a:endParaRPr lang="en-NZ" sz="2400" dirty="0" smtClean="0"/>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The teaching</a:t>
            </a:r>
            <a:endParaRPr lang="en-NZ" sz="3200" dirty="0"/>
          </a:p>
        </p:txBody>
      </p:sp>
      <p:sp>
        <p:nvSpPr>
          <p:cNvPr id="3" name="Content Placeholder 2"/>
          <p:cNvSpPr>
            <a:spLocks noGrp="1"/>
          </p:cNvSpPr>
          <p:nvPr>
            <p:ph idx="1"/>
          </p:nvPr>
        </p:nvSpPr>
        <p:spPr/>
        <p:txBody>
          <a:bodyPr>
            <a:normAutofit/>
          </a:bodyPr>
          <a:lstStyle/>
          <a:p>
            <a:r>
              <a:rPr lang="en-US" sz="2400" dirty="0" smtClean="0"/>
              <a:t>Centered around CL and developing SCM (focus on learners’ perceptions)</a:t>
            </a:r>
          </a:p>
          <a:p>
            <a:r>
              <a:rPr lang="en-US" sz="2400" dirty="0" smtClean="0"/>
              <a:t>Combination of classroom and computer lab (used </a:t>
            </a:r>
            <a:r>
              <a:rPr lang="en-US" sz="2400" dirty="0" err="1" smtClean="0"/>
              <a:t>Wimba</a:t>
            </a:r>
            <a:r>
              <a:rPr lang="en-US" sz="2400" dirty="0" smtClean="0"/>
              <a:t> </a:t>
            </a:r>
            <a:r>
              <a:rPr lang="en-US" sz="2400" dirty="0" err="1" smtClean="0"/>
              <a:t>voiceboard</a:t>
            </a:r>
            <a:r>
              <a:rPr lang="en-US" sz="2400" dirty="0" smtClean="0"/>
              <a:t> to record and playback recordings: used for self, peer and teacher </a:t>
            </a:r>
            <a:r>
              <a:rPr lang="en-US" sz="2400" dirty="0" err="1" smtClean="0"/>
              <a:t>feedack</a:t>
            </a:r>
            <a:r>
              <a:rPr lang="en-US" sz="2400" dirty="0" smtClean="0"/>
              <a:t>)</a:t>
            </a:r>
          </a:p>
          <a:p>
            <a:r>
              <a:rPr lang="en-US" sz="2400" dirty="0" smtClean="0"/>
              <a:t>Same materials used for C1 and C2 with additions for C2.</a:t>
            </a:r>
          </a:p>
          <a:p>
            <a:r>
              <a:rPr lang="en-US" sz="2400" dirty="0" smtClean="0"/>
              <a:t>Vocabulary drawn from Academic Word List (AWL) as they have to learn this as part of regular course.</a:t>
            </a:r>
          </a:p>
          <a:p>
            <a:r>
              <a:rPr lang="en-US" sz="2400" dirty="0" smtClean="0"/>
              <a:t>Materials on my blog: </a:t>
            </a:r>
            <a:r>
              <a:rPr lang="en-US" sz="2400" dirty="0" err="1" smtClean="0"/>
              <a:t>pronunciationteaching.wordpress.com</a:t>
            </a:r>
            <a:endParaRPr lang="en-NZ" sz="2400"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Learners’ perceptions of English syllable concept</a:t>
            </a:r>
            <a:endParaRPr lang="en-NZ" sz="3200" dirty="0"/>
          </a:p>
        </p:txBody>
      </p:sp>
      <p:sp>
        <p:nvSpPr>
          <p:cNvPr id="3" name="Content Placeholder 2"/>
          <p:cNvSpPr>
            <a:spLocks noGrp="1"/>
          </p:cNvSpPr>
          <p:nvPr>
            <p:ph idx="1"/>
          </p:nvPr>
        </p:nvSpPr>
        <p:spPr/>
        <p:txBody>
          <a:bodyPr>
            <a:normAutofit/>
          </a:bodyPr>
          <a:lstStyle/>
          <a:p>
            <a:r>
              <a:rPr lang="en-US" sz="2400" dirty="0" smtClean="0"/>
              <a:t>Began with my name “Graeme”: How many parts?</a:t>
            </a:r>
          </a:p>
          <a:p>
            <a:pPr lvl="1"/>
            <a:r>
              <a:rPr lang="en-US" sz="2000" dirty="0" smtClean="0"/>
              <a:t>C2) Kat: 3, Rae and Kay: 2, Jan, Joy and June: 4, changed to 3 or maybe 2 in English but 5 in Japanese.</a:t>
            </a:r>
          </a:p>
          <a:p>
            <a:pPr lvl="1"/>
            <a:r>
              <a:rPr lang="en-US" sz="2000" dirty="0" smtClean="0"/>
              <a:t>C1) All: 3, after discussion 2 Japanese Ps say 4 in Japanese.</a:t>
            </a:r>
          </a:p>
          <a:p>
            <a:r>
              <a:rPr lang="en-US" sz="2400" dirty="0" smtClean="0"/>
              <a:t>Focus on consonants as important in syllables and stress</a:t>
            </a:r>
          </a:p>
          <a:p>
            <a:pPr lvl="1"/>
            <a:r>
              <a:rPr lang="en-AU" sz="2000" dirty="0" smtClean="0"/>
              <a:t>com</a:t>
            </a:r>
            <a:r>
              <a:rPr lang="en-AU" sz="2000" b="1" dirty="0" smtClean="0"/>
              <a:t>mit </a:t>
            </a:r>
            <a:r>
              <a:rPr lang="en-AU" sz="2000" dirty="0" smtClean="0"/>
              <a:t>/</a:t>
            </a:r>
            <a:r>
              <a:rPr lang="en-AU" sz="2000" b="1" dirty="0" smtClean="0"/>
              <a:t>com</a:t>
            </a:r>
            <a:r>
              <a:rPr lang="en-AU" sz="2000" dirty="0" smtClean="0"/>
              <a:t>mit - stressed syllable: </a:t>
            </a:r>
            <a:r>
              <a:rPr lang="en-AU" sz="2000" i="1" dirty="0" smtClean="0"/>
              <a:t>first t sound is very strong</a:t>
            </a:r>
            <a:r>
              <a:rPr lang="en-AU" sz="2000" dirty="0" smtClean="0"/>
              <a:t> (Kay)</a:t>
            </a:r>
          </a:p>
          <a:p>
            <a:pPr lvl="1"/>
            <a:r>
              <a:rPr lang="en-AU" sz="2000" dirty="0" smtClean="0"/>
              <a:t>Epenthesis “in Korean sounds big “d”</a:t>
            </a:r>
          </a:p>
          <a:p>
            <a:pPr lvl="1"/>
            <a:r>
              <a:rPr lang="en-AU" sz="2000" dirty="0" smtClean="0"/>
              <a:t>C1: It was noted that when students marked stressed syllables they underlined the consonants.</a:t>
            </a:r>
          </a:p>
          <a:p>
            <a:pPr lvl="8"/>
            <a:endParaRPr lang="en-AU" sz="1200" dirty="0" smtClean="0"/>
          </a:p>
        </p:txBody>
      </p:sp>
      <p:pic>
        <p:nvPicPr>
          <p:cNvPr id="1027" name="Picture 3"/>
          <p:cNvPicPr>
            <a:picLocks noChangeAspect="1" noChangeArrowheads="1"/>
          </p:cNvPicPr>
          <p:nvPr/>
        </p:nvPicPr>
        <p:blipFill>
          <a:blip r:embed="rId2" cstate="print"/>
          <a:srcRect/>
          <a:stretch>
            <a:fillRect/>
          </a:stretch>
        </p:blipFill>
        <p:spPr bwMode="auto">
          <a:xfrm>
            <a:off x="5292082" y="3933057"/>
            <a:ext cx="3206071" cy="36004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0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1027</TotalTime>
  <Words>3094</Words>
  <Application>Microsoft Macintosh PowerPoint</Application>
  <PresentationFormat>On-screen Show (4:3)</PresentationFormat>
  <Paragraphs>193</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Theme</vt:lpstr>
      <vt:lpstr>Pronunciation teaching:  Getting stress without getting stressed</vt:lpstr>
      <vt:lpstr>Overview</vt:lpstr>
      <vt:lpstr>Theory: Why Cognitive Linguistics and SCT?</vt:lpstr>
      <vt:lpstr>Two variables: Socially Constructed Metalanguage (SCM) &amp; Critical Listening (CL)</vt:lpstr>
      <vt:lpstr>A focus on stress</vt:lpstr>
      <vt:lpstr>Two courses of instruction to explore SCM and CL in teaching stress</vt:lpstr>
      <vt:lpstr>Research questions</vt:lpstr>
      <vt:lpstr>The teaching</vt:lpstr>
      <vt:lpstr>Learners’ perceptions of English syllable concept</vt:lpstr>
      <vt:lpstr>Learners’ perceptions of English word stress </vt:lpstr>
      <vt:lpstr>Critical listening exercises to understand learners’ perception of stress and to help them understand English perception of stress </vt:lpstr>
      <vt:lpstr>Perceptions of word stress</vt:lpstr>
      <vt:lpstr>More perceptions of word stress</vt:lpstr>
      <vt:lpstr>Primary and secondary word stress</vt:lpstr>
      <vt:lpstr>Participants’ perceptions of tonic stress (1)</vt:lpstr>
      <vt:lpstr>Participants’ perceptions of tonic stress (2)</vt:lpstr>
      <vt:lpstr>Describe stress to a learner with your L1</vt:lpstr>
      <vt:lpstr>More descriptions</vt:lpstr>
      <vt:lpstr>After each day’s teaching Ps reflected and commented on what they had learned.</vt:lpstr>
      <vt:lpstr>Written reflections continued</vt:lpstr>
      <vt:lpstr>Summary of findings (1)</vt:lpstr>
      <vt:lpstr>Summary of findings (2)</vt:lpstr>
      <vt:lpstr>Implications for teaching</vt:lpstr>
      <vt:lpstr>Guidelines for teaching</vt:lpstr>
      <vt:lpstr>References</vt:lpstr>
      <vt:lpstr>Analysis of changes on perception task</vt:lpstr>
      <vt:lpstr>Rating or perception (N=4 x 10 = 40)</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Teaching pronunciation:</dc:title>
  <dc:creator>Anita</dc:creator>
  <cp:lastModifiedBy>Anita Goetthans</cp:lastModifiedBy>
  <cp:revision>70</cp:revision>
  <cp:lastPrinted>2014-06-18T23:53:29Z</cp:lastPrinted>
  <dcterms:created xsi:type="dcterms:W3CDTF">2014-05-16T23:39:23Z</dcterms:created>
  <dcterms:modified xsi:type="dcterms:W3CDTF">2014-08-13T23:06:40Z</dcterms:modified>
</cp:coreProperties>
</file>