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62" r:id="rId2"/>
    <p:sldId id="279" r:id="rId3"/>
    <p:sldId id="281" r:id="rId4"/>
    <p:sldId id="280" r:id="rId5"/>
    <p:sldId id="277" r:id="rId6"/>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D2FB"/>
    <a:srgbClr val="DBE3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52"/>
  </p:normalViewPr>
  <p:slideViewPr>
    <p:cSldViewPr snapToGrid="0" snapToObjects="1">
      <p:cViewPr varScale="1">
        <p:scale>
          <a:sx n="86" d="100"/>
          <a:sy n="86" d="100"/>
        </p:scale>
        <p:origin x="2952" y="96"/>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269809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30031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4244054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2889535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3FEF49-41AE-564B-BF5C-8319F51605DF}" type="datetimeFigureOut">
              <a:rPr lang="en-US" smtClean="0"/>
              <a:t>9/2/2019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733397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3FEF49-41AE-564B-BF5C-8319F51605DF}" type="datetimeFigureOut">
              <a:rPr lang="en-US" smtClean="0"/>
              <a:t>9/2/2019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2318945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3FEF49-41AE-564B-BF5C-8319F51605DF}" type="datetimeFigureOut">
              <a:rPr lang="en-US" smtClean="0"/>
              <a:t>9/2/2019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151177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3FEF49-41AE-564B-BF5C-8319F51605DF}" type="datetimeFigureOut">
              <a:rPr lang="en-US" smtClean="0"/>
              <a:t>9/2/2019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1007722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3FEF49-41AE-564B-BF5C-8319F51605DF}" type="datetimeFigureOut">
              <a:rPr lang="en-US" smtClean="0"/>
              <a:t>9/2/2019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2474202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13FEF49-41AE-564B-BF5C-8319F51605DF}" type="datetimeFigureOut">
              <a:rPr lang="en-US" smtClean="0"/>
              <a:t>9/2/2019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3730841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13FEF49-41AE-564B-BF5C-8319F51605DF}" type="datetimeFigureOut">
              <a:rPr lang="en-US" smtClean="0"/>
              <a:t>9/2/2019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9D9970-445A-ED4B-925C-A6D2BC3ADE2E}" type="slidenum">
              <a:rPr lang="en-US" smtClean="0"/>
              <a:t>‹#›</a:t>
            </a:fld>
            <a:endParaRPr lang="en-US"/>
          </a:p>
        </p:txBody>
      </p:sp>
    </p:spTree>
    <p:extLst>
      <p:ext uri="{BB962C8B-B14F-4D97-AF65-F5344CB8AC3E}">
        <p14:creationId xmlns:p14="http://schemas.microsoft.com/office/powerpoint/2010/main" val="3984975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413FEF49-41AE-564B-BF5C-8319F51605DF}" type="datetimeFigureOut">
              <a:rPr lang="en-US" smtClean="0"/>
              <a:t>9/2/2019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19D9970-445A-ED4B-925C-A6D2BC3ADE2E}" type="slidenum">
              <a:rPr lang="en-US" smtClean="0"/>
              <a:t>‹#›</a:t>
            </a:fld>
            <a:endParaRPr lang="en-US"/>
          </a:p>
        </p:txBody>
      </p:sp>
    </p:spTree>
    <p:extLst>
      <p:ext uri="{BB962C8B-B14F-4D97-AF65-F5344CB8AC3E}">
        <p14:creationId xmlns:p14="http://schemas.microsoft.com/office/powerpoint/2010/main" val="24263496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7.emf"/><Relationship Id="rId2" Type="http://schemas.openxmlformats.org/officeDocument/2006/relationships/hyperlink" Target="http://www.kodecyte.com/" TargetMode="Externa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0E4B0CA7-2BDE-FA41-A483-46E0450C4F33}"/>
              </a:ext>
            </a:extLst>
          </p:cNvPr>
          <p:cNvSpPr txBox="1"/>
          <p:nvPr/>
        </p:nvSpPr>
        <p:spPr>
          <a:xfrm>
            <a:off x="298071" y="5295384"/>
            <a:ext cx="6278999" cy="1415772"/>
          </a:xfrm>
          <a:prstGeom prst="rect">
            <a:avLst/>
          </a:prstGeom>
          <a:noFill/>
        </p:spPr>
        <p:txBody>
          <a:bodyPr wrap="square" rtlCol="0">
            <a:spAutoFit/>
          </a:bodyPr>
          <a:lstStyle/>
          <a:p>
            <a:pPr algn="just"/>
            <a:r>
              <a:rPr lang="en-US" sz="900" b="1" dirty="0"/>
              <a:t>ASKG ANTIBODY IDENTIFICATION PANEL EXAMPLES</a:t>
            </a:r>
          </a:p>
          <a:p>
            <a:pPr>
              <a:spcAft>
                <a:spcPts val="600"/>
              </a:spcAft>
            </a:pPr>
            <a:r>
              <a:rPr lang="en-US" sz="900" dirty="0">
                <a:latin typeface="+mj-lt"/>
              </a:rPr>
              <a:t>The examples on the following pages are theoretical examples using ASKG-kodecytes (indicated by a red font), unmodified cells (red dash) and the ASKG ANTIBODY IDENTIFICATION WORKSHEET. The following examples although theoretical are based on experimental observations using ASKG-kodecytes. The actual concentration of FSL to prepare kodecytes in different laboratories may vary and will need to be determined on an individual basis for the plasma sample(s) chosen and the inherent sensitivity differences between platforms and reagents. </a:t>
            </a:r>
          </a:p>
          <a:p>
            <a:pPr>
              <a:spcAft>
                <a:spcPts val="600"/>
              </a:spcAft>
            </a:pPr>
            <a:r>
              <a:rPr lang="en-US" sz="900" dirty="0">
                <a:latin typeface="+mj-lt"/>
              </a:rPr>
              <a:t>Because reaction strength is in part dependent on the platform being used the following examples show the reactivity of the kodecytes  as grades e.g. ASKG-(1+)-kodecytes, ASKG-(2+)-kodecytes, ASKG-(3+)-kodecytes and ASKG-(4+)-kodecytes rather than the correct terminology of the </a:t>
            </a:r>
            <a:r>
              <a:rPr lang="en-NZ" sz="900" dirty="0">
                <a:latin typeface="+mj-lt"/>
                <a:cs typeface="Calibri" panose="020F0502020204030204" pitchFamily="34" charset="0"/>
              </a:rPr>
              <a:t>μmol/L </a:t>
            </a:r>
            <a:r>
              <a:rPr lang="en-US" sz="900" dirty="0">
                <a:latin typeface="+mj-lt"/>
              </a:rPr>
              <a:t>concentrations of FSL-ASKG used to make them (e.g. ASKG-20-kodecytes). </a:t>
            </a:r>
          </a:p>
        </p:txBody>
      </p:sp>
      <p:sp>
        <p:nvSpPr>
          <p:cNvPr id="47" name="TextBox 46">
            <a:extLst>
              <a:ext uri="{FF2B5EF4-FFF2-40B4-BE49-F238E27FC236}">
                <a16:creationId xmlns:a16="http://schemas.microsoft.com/office/drawing/2014/main" id="{B000E75B-C748-2A4C-928F-857D0C9B4DA5}"/>
              </a:ext>
            </a:extLst>
          </p:cNvPr>
          <p:cNvSpPr txBox="1"/>
          <p:nvPr/>
        </p:nvSpPr>
        <p:spPr>
          <a:xfrm>
            <a:off x="342350" y="131188"/>
            <a:ext cx="6060666" cy="3216265"/>
          </a:xfrm>
          <a:prstGeom prst="rect">
            <a:avLst/>
          </a:prstGeom>
          <a:noFill/>
        </p:spPr>
        <p:txBody>
          <a:bodyPr wrap="square" rtlCol="0">
            <a:spAutoFit/>
          </a:bodyPr>
          <a:lstStyle/>
          <a:p>
            <a:pPr algn="ctr"/>
            <a:r>
              <a:rPr lang="en-US" sz="900" dirty="0">
                <a:solidFill>
                  <a:srgbClr val="FF0000"/>
                </a:solidFill>
              </a:rPr>
              <a:t>CAUTION: </a:t>
            </a:r>
            <a:r>
              <a:rPr lang="en-US" sz="900" i="1" dirty="0">
                <a:solidFill>
                  <a:srgbClr val="FF0000"/>
                </a:solidFill>
              </a:rPr>
              <a:t>It is essential that kodecyte antibody screening and identification panels are labeled appropriately and </a:t>
            </a:r>
          </a:p>
          <a:p>
            <a:pPr algn="ctr"/>
            <a:r>
              <a:rPr lang="en-US" sz="900" i="1" dirty="0">
                <a:solidFill>
                  <a:srgbClr val="FF0000"/>
                </a:solidFill>
              </a:rPr>
              <a:t>cannot be confused with, or accidentally used in a clinical or diagnostic setting. Kodecyte screening and identification panels must be clearly labelled and identified as </a:t>
            </a:r>
            <a:r>
              <a:rPr lang="en-US" sz="900" i="1" u="sng" dirty="0">
                <a:solidFill>
                  <a:srgbClr val="FF0000"/>
                </a:solidFill>
              </a:rPr>
              <a:t>not for clinical or diagnostic use</a:t>
            </a:r>
            <a:r>
              <a:rPr lang="en-US" sz="900" i="1" dirty="0">
                <a:solidFill>
                  <a:srgbClr val="FF0000"/>
                </a:solidFill>
              </a:rPr>
              <a:t>. </a:t>
            </a:r>
          </a:p>
          <a:p>
            <a:pPr algn="just"/>
            <a:endParaRPr lang="en-US" sz="900" b="1" dirty="0"/>
          </a:p>
          <a:p>
            <a:pPr algn="just"/>
            <a:r>
              <a:rPr lang="en-US" sz="900" b="1" dirty="0"/>
              <a:t>SUPPLEMENTARY NOTES - Preparation of ASKG screening and antibody identification training panels  </a:t>
            </a:r>
          </a:p>
          <a:p>
            <a:pPr>
              <a:spcAft>
                <a:spcPts val="600"/>
              </a:spcAft>
            </a:pPr>
            <a:r>
              <a:rPr lang="en-US" sz="900" dirty="0">
                <a:latin typeface="+mj-lt"/>
              </a:rPr>
              <a:t>By arranging ASKG-kodecytes as an antibody identification (ID) panel along with unmodified cells (ASKG negative) specific antibody reactivity patterns can be created. The order of the ASKG-kodecytes and unmodified cells in ID panel format will represent antibody specificity, while the reaction strength for each sample will be sample (antibody) dependent it can also be controlled to some extent by using kodecytes with more or less antigen. </a:t>
            </a:r>
          </a:p>
          <a:p>
            <a:pPr algn="just"/>
            <a:r>
              <a:rPr lang="en-US" sz="900" b="1" dirty="0">
                <a:latin typeface="+mj-lt"/>
              </a:rPr>
              <a:t>Preparation of ASKG ID training panels </a:t>
            </a:r>
          </a:p>
          <a:p>
            <a:r>
              <a:rPr lang="en-US" sz="900" dirty="0">
                <a:latin typeface="+mj-lt"/>
              </a:rPr>
              <a:t>Prepare bulk ASKG-kodecytes (kodecyte concentrations as desired) and unmodified cells – volumes and suspension concentrations will need to be determined on a case-by-case basis (note vi).</a:t>
            </a:r>
          </a:p>
          <a:p>
            <a:pPr marL="228600" indent="-228600">
              <a:buFontTx/>
              <a:buAutoNum type="arabicPeriod"/>
            </a:pPr>
            <a:r>
              <a:rPr lang="en-US" sz="900" dirty="0">
                <a:latin typeface="+mj-lt"/>
              </a:rPr>
              <a:t>Into labeled tubes or vials dispense appropriate volumes of both ASKG-kodecytes and unmodified cells in a format suitable for an antibody identification panel (where kodecytes are positive reactions and unmodified cells negative reactions)</a:t>
            </a:r>
          </a:p>
          <a:p>
            <a:pPr marL="228600" indent="-228600">
              <a:buFontTx/>
              <a:buAutoNum type="arabicPeriod"/>
            </a:pPr>
            <a:r>
              <a:rPr lang="en-US" sz="900" dirty="0">
                <a:latin typeface="+mj-lt"/>
              </a:rPr>
              <a:t>Printout (and modify sheet as required) an ASKG ANTIBODY IDENTIFICATION WORKSHEET to correlate with the ASKG kodecyte patterns (note vii). This worksheet can be substituted with alternative panel sheets.</a:t>
            </a:r>
          </a:p>
          <a:p>
            <a:pPr marL="228600" indent="-228600">
              <a:buFontTx/>
              <a:buAutoNum type="arabicPeriod"/>
            </a:pPr>
            <a:r>
              <a:rPr lang="en-US" sz="900" dirty="0">
                <a:latin typeface="+mj-lt"/>
              </a:rPr>
              <a:t>Organize the ASKG-kodecytes and unmodified cell suspensions into desired reactivity patterns according to the antibody identification worksheet (note vii)</a:t>
            </a:r>
          </a:p>
          <a:p>
            <a:pPr marL="228600" indent="-228600">
              <a:buFontTx/>
              <a:buAutoNum type="arabicPeriod"/>
            </a:pPr>
            <a:r>
              <a:rPr lang="en-US" sz="900" dirty="0">
                <a:latin typeface="+mj-lt"/>
              </a:rPr>
              <a:t>Prepare labelled patient samples for analysis which will include:</a:t>
            </a:r>
          </a:p>
          <a:p>
            <a:pPr marL="685800" lvl="1" indent="-228600">
              <a:buFont typeface="+mj-lt"/>
              <a:buAutoNum type="alphaLcParenR"/>
            </a:pPr>
            <a:r>
              <a:rPr lang="en-US" sz="900" dirty="0">
                <a:latin typeface="+mj-lt"/>
              </a:rPr>
              <a:t>an </a:t>
            </a:r>
            <a:r>
              <a:rPr lang="en-US" sz="900" dirty="0" err="1">
                <a:latin typeface="+mj-lt"/>
              </a:rPr>
              <a:t>autocontrol</a:t>
            </a:r>
            <a:r>
              <a:rPr lang="en-US" sz="900" dirty="0">
                <a:latin typeface="+mj-lt"/>
              </a:rPr>
              <a:t> cell suspension or sample (it can be unmodified cells in </a:t>
            </a:r>
            <a:r>
              <a:rPr lang="en-US" sz="900" dirty="0" err="1">
                <a:latin typeface="+mj-lt"/>
              </a:rPr>
              <a:t>allo</a:t>
            </a:r>
            <a:r>
              <a:rPr lang="en-US" sz="900" dirty="0">
                <a:latin typeface="+mj-lt"/>
              </a:rPr>
              <a:t>-antibody scenario) – (note viii)</a:t>
            </a:r>
          </a:p>
          <a:p>
            <a:pPr marL="685800" lvl="1" indent="-228600" algn="just">
              <a:buFontTx/>
              <a:buAutoNum type="alphaLcParenR"/>
            </a:pPr>
            <a:r>
              <a:rPr lang="en-US" sz="900" dirty="0">
                <a:latin typeface="+mj-lt"/>
              </a:rPr>
              <a:t>Sufficient plasma/serum to complete an antibody identification</a:t>
            </a:r>
          </a:p>
          <a:p>
            <a:pPr marL="228600" indent="-228600" algn="just">
              <a:buFontTx/>
              <a:buAutoNum type="arabicPeriod"/>
            </a:pPr>
            <a:r>
              <a:rPr lang="en-US" sz="900" dirty="0">
                <a:latin typeface="+mj-lt"/>
              </a:rPr>
              <a:t>Undertake antibody screening and antibody identification according to established procedures and record results</a:t>
            </a:r>
          </a:p>
        </p:txBody>
      </p:sp>
      <p:sp>
        <p:nvSpPr>
          <p:cNvPr id="56" name="TextBox 55">
            <a:extLst>
              <a:ext uri="{FF2B5EF4-FFF2-40B4-BE49-F238E27FC236}">
                <a16:creationId xmlns:a16="http://schemas.microsoft.com/office/drawing/2014/main" id="{78D29342-E60D-C143-B438-E30A3DC1B412}"/>
              </a:ext>
            </a:extLst>
          </p:cNvPr>
          <p:cNvSpPr txBox="1"/>
          <p:nvPr/>
        </p:nvSpPr>
        <p:spPr>
          <a:xfrm>
            <a:off x="336474" y="3403186"/>
            <a:ext cx="6066542" cy="1815882"/>
          </a:xfrm>
          <a:prstGeom prst="rect">
            <a:avLst/>
          </a:prstGeom>
          <a:noFill/>
        </p:spPr>
        <p:txBody>
          <a:bodyPr wrap="square" rtlCol="0">
            <a:spAutoFit/>
          </a:bodyPr>
          <a:lstStyle/>
          <a:p>
            <a:pPr indent="-457200" algn="just"/>
            <a:r>
              <a:rPr lang="en-US" sz="800" b="1" dirty="0">
                <a:latin typeface="+mj-lt"/>
              </a:rPr>
              <a:t>Notes:</a:t>
            </a:r>
          </a:p>
          <a:p>
            <a:pPr marL="252000" indent="-457200"/>
            <a:r>
              <a:rPr lang="en-US" sz="800" dirty="0">
                <a:latin typeface="+mj-lt"/>
              </a:rPr>
              <a:t>vi.       A public domain resource document in the form of an editable Excel sheet is available online (or by email request). Note the version number of this file is included in the filename in date format YYMMDD. In the </a:t>
            </a:r>
            <a:r>
              <a:rPr lang="en-US" sz="800" dirty="0" err="1">
                <a:latin typeface="+mj-lt"/>
              </a:rPr>
              <a:t>yymmdd-ASKG.xls</a:t>
            </a:r>
            <a:r>
              <a:rPr lang="en-US" sz="800" dirty="0">
                <a:latin typeface="+mj-lt"/>
              </a:rPr>
              <a:t> file the following information is available.</a:t>
            </a:r>
          </a:p>
          <a:p>
            <a:pPr marL="588600" indent="-228600">
              <a:buAutoNum type="alphaLcParenBoth"/>
            </a:pPr>
            <a:r>
              <a:rPr lang="en-US" sz="800" dirty="0">
                <a:latin typeface="+mj-lt"/>
              </a:rPr>
              <a:t>“Requirements” allows for the calculation of bulk reagent requirements after entering your parameters (e.g. number of panels required, number of ASKG-kodecytes/unmodified cells in each panel, cell volumes, % concentration of suspension and volumes of cells in tubes, </a:t>
            </a:r>
            <a:r>
              <a:rPr lang="en-US" sz="800" dirty="0" err="1">
                <a:latin typeface="+mj-lt"/>
              </a:rPr>
              <a:t>etc</a:t>
            </a:r>
            <a:r>
              <a:rPr lang="en-US" sz="800" dirty="0">
                <a:latin typeface="+mj-lt"/>
              </a:rPr>
              <a:t>)</a:t>
            </a:r>
          </a:p>
          <a:p>
            <a:pPr marL="588600" indent="-228600">
              <a:buFontTx/>
              <a:buAutoNum type="alphaLcParenBoth"/>
            </a:pPr>
            <a:r>
              <a:rPr lang="en-US" sz="800" dirty="0">
                <a:latin typeface="+mj-lt"/>
              </a:rPr>
              <a:t>“ID Master Worksheet” a version of the ASKG ANTIBODY IDENTIFICATION WORKSHEET for use or modification</a:t>
            </a:r>
          </a:p>
          <a:p>
            <a:pPr marL="588600" indent="-228600">
              <a:buFontTx/>
              <a:buAutoNum type="alphaLcParenBoth"/>
            </a:pPr>
            <a:r>
              <a:rPr lang="en-US" sz="800" dirty="0">
                <a:latin typeface="+mj-lt"/>
              </a:rPr>
              <a:t>“Example Master” has reduced versions of the ASKG ANTIBODY IDENTIFICATION WORKSHEET showing the examples of antibody identifications described below and examples under individual tabs</a:t>
            </a:r>
          </a:p>
          <a:p>
            <a:pPr marL="252000" indent="-457200"/>
            <a:r>
              <a:rPr lang="en-US" sz="800" dirty="0">
                <a:latin typeface="+mj-lt"/>
              </a:rPr>
              <a:t>vii.      The same patient serum/plasma samples can be given to different students, but if each is given a differently organized ASKG-kodecyte panel, they will get a different antibody specificity identification. Because the same kodecytes are used by all participants the serologic grade reactions can be compared between participants to determine methodological skill and accuracy in reaction grading</a:t>
            </a:r>
            <a:r>
              <a:rPr lang="en-US" sz="800" dirty="0"/>
              <a:t>.</a:t>
            </a:r>
          </a:p>
          <a:p>
            <a:pPr marL="252000" indent="-457200"/>
            <a:r>
              <a:rPr lang="en-US" sz="800" dirty="0">
                <a:latin typeface="+mj-lt"/>
              </a:rPr>
              <a:t>viii.     If reagent phenotyping confirmation of the patient’s red cells is also required then the </a:t>
            </a:r>
            <a:r>
              <a:rPr lang="en-US" sz="800" dirty="0" err="1">
                <a:latin typeface="+mj-lt"/>
              </a:rPr>
              <a:t>autocontrol</a:t>
            </a:r>
            <a:r>
              <a:rPr lang="en-US" sz="800" dirty="0">
                <a:latin typeface="+mj-lt"/>
              </a:rPr>
              <a:t> (AC) red cells will need to be selected to have an appropriate phenotype. The </a:t>
            </a:r>
            <a:r>
              <a:rPr lang="en-US" sz="800" dirty="0" err="1">
                <a:latin typeface="+mj-lt"/>
              </a:rPr>
              <a:t>autocontrol</a:t>
            </a:r>
            <a:r>
              <a:rPr lang="en-US" sz="800" dirty="0">
                <a:latin typeface="+mj-lt"/>
              </a:rPr>
              <a:t> cells will always be compatible if they are not modified into ASKG-kodecytes.</a:t>
            </a:r>
          </a:p>
        </p:txBody>
      </p:sp>
      <p:sp>
        <p:nvSpPr>
          <p:cNvPr id="21" name="TextBox 20">
            <a:extLst>
              <a:ext uri="{FF2B5EF4-FFF2-40B4-BE49-F238E27FC236}">
                <a16:creationId xmlns:a16="http://schemas.microsoft.com/office/drawing/2014/main" id="{A33E63C0-64D2-F744-B860-D7488396B0B1}"/>
              </a:ext>
            </a:extLst>
          </p:cNvPr>
          <p:cNvSpPr txBox="1"/>
          <p:nvPr/>
        </p:nvSpPr>
        <p:spPr>
          <a:xfrm>
            <a:off x="298071" y="6975671"/>
            <a:ext cx="6143348" cy="1200329"/>
          </a:xfrm>
          <a:prstGeom prst="rect">
            <a:avLst/>
          </a:prstGeom>
          <a:noFill/>
        </p:spPr>
        <p:txBody>
          <a:bodyPr wrap="square" rtlCol="0">
            <a:spAutoFit/>
          </a:bodyPr>
          <a:lstStyle/>
          <a:p>
            <a:r>
              <a:rPr lang="en-US" sz="900" dirty="0">
                <a:latin typeface="+mj-lt"/>
              </a:rPr>
              <a:t>Specific antibody reaction patterns can be simply created by organizing kodecytes and unmodified cells in an order relating to an ASKG Antibody Identification panel. However, because different serum and plasma samples will naturally have different levels of ASKG antibody further serology complexities can be created. For example, the same sample when tested against two different kodecyte preparations will give two different reaction grades (see figures 2 &amp; 3). This creates and opportunity to give students with different competencies different panels, but the same samples. Alternatively samples with lower levels of antibody will also give less reactivity against kodecytes of the same strength (compare figures 1 and 3). Again this can be utilized within a class to create controlled sample variations between students</a:t>
            </a:r>
          </a:p>
          <a:p>
            <a:endParaRPr lang="en-US" sz="900" dirty="0">
              <a:latin typeface="+mj-lt"/>
            </a:endParaRPr>
          </a:p>
        </p:txBody>
      </p:sp>
      <p:sp>
        <p:nvSpPr>
          <p:cNvPr id="4" name="Rectangle 3">
            <a:extLst>
              <a:ext uri="{FF2B5EF4-FFF2-40B4-BE49-F238E27FC236}">
                <a16:creationId xmlns:a16="http://schemas.microsoft.com/office/drawing/2014/main" id="{371A4FB4-29D8-0449-8AA6-68F1305579B4}"/>
              </a:ext>
            </a:extLst>
          </p:cNvPr>
          <p:cNvSpPr/>
          <p:nvPr/>
        </p:nvSpPr>
        <p:spPr>
          <a:xfrm>
            <a:off x="298071" y="6787472"/>
            <a:ext cx="4516640" cy="230832"/>
          </a:xfrm>
          <a:prstGeom prst="rect">
            <a:avLst/>
          </a:prstGeom>
        </p:spPr>
        <p:txBody>
          <a:bodyPr wrap="square">
            <a:spAutoFit/>
          </a:bodyPr>
          <a:lstStyle/>
          <a:p>
            <a:r>
              <a:rPr lang="en-US" sz="900" b="1" dirty="0"/>
              <a:t>Reactivity is dependent on both sample antibody level and ASKG-kodecyte antigen level </a:t>
            </a:r>
          </a:p>
        </p:txBody>
      </p:sp>
      <p:sp>
        <p:nvSpPr>
          <p:cNvPr id="5" name="TextBox 4">
            <a:extLst>
              <a:ext uri="{FF2B5EF4-FFF2-40B4-BE49-F238E27FC236}">
                <a16:creationId xmlns:a16="http://schemas.microsoft.com/office/drawing/2014/main" id="{31578874-BC2A-584D-885F-9D5C4857198C}"/>
              </a:ext>
            </a:extLst>
          </p:cNvPr>
          <p:cNvSpPr txBox="1"/>
          <p:nvPr/>
        </p:nvSpPr>
        <p:spPr>
          <a:xfrm>
            <a:off x="298071" y="8042624"/>
            <a:ext cx="6210033" cy="923330"/>
          </a:xfrm>
          <a:prstGeom prst="rect">
            <a:avLst/>
          </a:prstGeom>
          <a:noFill/>
        </p:spPr>
        <p:txBody>
          <a:bodyPr wrap="none" rtlCol="0">
            <a:spAutoFit/>
          </a:bodyPr>
          <a:lstStyle/>
          <a:p>
            <a:r>
              <a:rPr lang="en-US" sz="900" dirty="0"/>
              <a:t>ASKG Antibody Identification Panel Abbreviations</a:t>
            </a:r>
          </a:p>
          <a:p>
            <a:pPr marL="360000"/>
            <a:r>
              <a:rPr lang="en-US" sz="900" dirty="0">
                <a:latin typeface="+mj-lt"/>
              </a:rPr>
              <a:t>S = saline reactive cause by IgM activity</a:t>
            </a:r>
          </a:p>
          <a:p>
            <a:pPr marL="360000"/>
            <a:r>
              <a:rPr lang="en-US" sz="900" dirty="0">
                <a:latin typeface="+mj-lt"/>
              </a:rPr>
              <a:t>S-IAT =  Saline anti-IgG (antiglobulin test). Not indicated is the addition of antibody positive cells to confirm reactivity (cc+)</a:t>
            </a:r>
          </a:p>
          <a:p>
            <a:pPr marL="360000"/>
            <a:r>
              <a:rPr lang="en-US" sz="900" dirty="0">
                <a:latin typeface="+mj-lt"/>
              </a:rPr>
              <a:t>ENZ = Enzyme treated panel </a:t>
            </a:r>
          </a:p>
          <a:p>
            <a:pPr marL="360000"/>
            <a:r>
              <a:rPr lang="en-US" sz="900" dirty="0">
                <a:latin typeface="+mj-lt"/>
              </a:rPr>
              <a:t>Reactions are graded on the 0-4 scale, with 0 = negative and grades 1 - 4 representing weak to maximal strong reactions</a:t>
            </a:r>
          </a:p>
          <a:p>
            <a:endParaRPr lang="en-US" sz="900" dirty="0">
              <a:latin typeface="+mj-lt"/>
            </a:endParaRPr>
          </a:p>
        </p:txBody>
      </p:sp>
    </p:spTree>
    <p:extLst>
      <p:ext uri="{BB962C8B-B14F-4D97-AF65-F5344CB8AC3E}">
        <p14:creationId xmlns:p14="http://schemas.microsoft.com/office/powerpoint/2010/main" val="2933290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72">
            <a:extLst>
              <a:ext uri="{FF2B5EF4-FFF2-40B4-BE49-F238E27FC236}">
                <a16:creationId xmlns:a16="http://schemas.microsoft.com/office/drawing/2014/main" id="{E9663729-E8A3-894B-8213-7B693E5873B9}"/>
              </a:ext>
            </a:extLst>
          </p:cNvPr>
          <p:cNvSpPr txBox="1"/>
          <p:nvPr/>
        </p:nvSpPr>
        <p:spPr>
          <a:xfrm>
            <a:off x="316678" y="215347"/>
            <a:ext cx="6143348" cy="646331"/>
          </a:xfrm>
          <a:prstGeom prst="rect">
            <a:avLst/>
          </a:prstGeom>
          <a:noFill/>
        </p:spPr>
        <p:txBody>
          <a:bodyPr wrap="square" rtlCol="0">
            <a:spAutoFit/>
          </a:bodyPr>
          <a:lstStyle/>
          <a:p>
            <a:r>
              <a:rPr lang="en-US" sz="900" b="1" dirty="0"/>
              <a:t>Example 2 – different antibody specificities created by reorganizing the panel</a:t>
            </a:r>
          </a:p>
          <a:p>
            <a:r>
              <a:rPr lang="en-US" sz="900" dirty="0">
                <a:latin typeface="+mj-lt"/>
              </a:rPr>
              <a:t>In this examples two different plasma samples, one with a high level of anti-ASKG (Figure 2) and the other with a lower level of antibody (Figure 3) are tested against ASKG-(4+)-kodecytes to give anti-D mimic reactions. Similarly if the plasma sample with the high level of anti-ASKG is tested against a panel made with ASKG-(2+)-kodecytes it will give weaker reactions (Figure 4).</a:t>
            </a:r>
          </a:p>
        </p:txBody>
      </p:sp>
      <p:sp>
        <p:nvSpPr>
          <p:cNvPr id="86" name="TextBox 85">
            <a:extLst>
              <a:ext uri="{FF2B5EF4-FFF2-40B4-BE49-F238E27FC236}">
                <a16:creationId xmlns:a16="http://schemas.microsoft.com/office/drawing/2014/main" id="{25545F7A-71C1-8C4D-9804-C69AAEA26154}"/>
              </a:ext>
            </a:extLst>
          </p:cNvPr>
          <p:cNvSpPr txBox="1"/>
          <p:nvPr/>
        </p:nvSpPr>
        <p:spPr>
          <a:xfrm>
            <a:off x="322397" y="6074127"/>
            <a:ext cx="1910547" cy="461665"/>
          </a:xfrm>
          <a:prstGeom prst="rect">
            <a:avLst/>
          </a:prstGeom>
          <a:noFill/>
        </p:spPr>
        <p:txBody>
          <a:bodyPr wrap="square" rtlCol="0">
            <a:spAutoFit/>
          </a:bodyPr>
          <a:lstStyle/>
          <a:p>
            <a:r>
              <a:rPr lang="en-US" sz="800" b="1" dirty="0">
                <a:latin typeface="+mj-lt"/>
              </a:rPr>
              <a:t>Figure 5. </a:t>
            </a:r>
            <a:r>
              <a:rPr lang="en-US" sz="800" dirty="0">
                <a:latin typeface="+mj-lt"/>
              </a:rPr>
              <a:t>Mimic of anti-</a:t>
            </a:r>
            <a:r>
              <a:rPr lang="en-US" sz="800" dirty="0" err="1">
                <a:latin typeface="+mj-lt"/>
              </a:rPr>
              <a:t>C</a:t>
            </a:r>
            <a:r>
              <a:rPr lang="en-US" sz="800" baseline="30000" dirty="0" err="1">
                <a:latin typeface="+mj-lt"/>
              </a:rPr>
              <a:t>w</a:t>
            </a:r>
            <a:r>
              <a:rPr lang="en-US" sz="800" dirty="0">
                <a:latin typeface="+mj-lt"/>
              </a:rPr>
              <a:t> reactions in a sample with strong anti-ASKG activity against ASKG-(4+)-kodecytes. </a:t>
            </a:r>
          </a:p>
        </p:txBody>
      </p:sp>
      <p:sp>
        <p:nvSpPr>
          <p:cNvPr id="87" name="TextBox 86">
            <a:extLst>
              <a:ext uri="{FF2B5EF4-FFF2-40B4-BE49-F238E27FC236}">
                <a16:creationId xmlns:a16="http://schemas.microsoft.com/office/drawing/2014/main" id="{E4DFE4F0-BDFE-034F-8300-503CC9608372}"/>
              </a:ext>
            </a:extLst>
          </p:cNvPr>
          <p:cNvSpPr txBox="1"/>
          <p:nvPr/>
        </p:nvSpPr>
        <p:spPr>
          <a:xfrm>
            <a:off x="2471524" y="6074127"/>
            <a:ext cx="1761604" cy="461665"/>
          </a:xfrm>
          <a:prstGeom prst="rect">
            <a:avLst/>
          </a:prstGeom>
          <a:noFill/>
        </p:spPr>
        <p:txBody>
          <a:bodyPr wrap="square" rtlCol="0">
            <a:spAutoFit/>
          </a:bodyPr>
          <a:lstStyle/>
          <a:p>
            <a:r>
              <a:rPr lang="en-US" sz="800" b="1" dirty="0">
                <a:latin typeface="+mj-lt"/>
              </a:rPr>
              <a:t>Figure 6. </a:t>
            </a:r>
            <a:r>
              <a:rPr lang="en-US" sz="800" dirty="0">
                <a:latin typeface="+mj-lt"/>
              </a:rPr>
              <a:t>Mimic of anti-f(</a:t>
            </a:r>
            <a:r>
              <a:rPr lang="en-US" sz="800" dirty="0" err="1">
                <a:latin typeface="+mj-lt"/>
              </a:rPr>
              <a:t>ce</a:t>
            </a:r>
            <a:r>
              <a:rPr lang="en-US" sz="800" dirty="0">
                <a:latin typeface="+mj-lt"/>
              </a:rPr>
              <a:t>) reactions in a sample with strong anti-ASKG activity against ASKG-(4+)-kodecytes. </a:t>
            </a:r>
          </a:p>
        </p:txBody>
      </p:sp>
      <p:sp>
        <p:nvSpPr>
          <p:cNvPr id="88" name="TextBox 87">
            <a:extLst>
              <a:ext uri="{FF2B5EF4-FFF2-40B4-BE49-F238E27FC236}">
                <a16:creationId xmlns:a16="http://schemas.microsoft.com/office/drawing/2014/main" id="{F286465B-643D-CE46-B82B-EC788A6E782E}"/>
              </a:ext>
            </a:extLst>
          </p:cNvPr>
          <p:cNvSpPr txBox="1"/>
          <p:nvPr/>
        </p:nvSpPr>
        <p:spPr>
          <a:xfrm>
            <a:off x="316678" y="3208779"/>
            <a:ext cx="6230877" cy="1061829"/>
          </a:xfrm>
          <a:prstGeom prst="rect">
            <a:avLst/>
          </a:prstGeom>
          <a:noFill/>
        </p:spPr>
        <p:txBody>
          <a:bodyPr wrap="square" rtlCol="0">
            <a:spAutoFit/>
          </a:bodyPr>
          <a:lstStyle/>
          <a:p>
            <a:r>
              <a:rPr lang="en-US" sz="900" b="1" dirty="0"/>
              <a:t>Example 3 – more complex reactions can be created with different kodecytes</a:t>
            </a:r>
          </a:p>
          <a:p>
            <a:r>
              <a:rPr lang="en-US" sz="900" dirty="0">
                <a:latin typeface="+mj-lt"/>
              </a:rPr>
              <a:t>By changing the position of the kodecytes and unmodified cells in the ASKG Antibody Identification Panel it organized to give mimic reactions of rare and unusual antibodies. In the examples shown the rare anti-</a:t>
            </a:r>
            <a:r>
              <a:rPr lang="en-US" sz="900" dirty="0" err="1">
                <a:latin typeface="+mj-lt"/>
              </a:rPr>
              <a:t>C</a:t>
            </a:r>
            <a:r>
              <a:rPr lang="en-US" sz="900" baseline="30000" dirty="0" err="1">
                <a:latin typeface="+mj-lt"/>
              </a:rPr>
              <a:t>w</a:t>
            </a:r>
            <a:r>
              <a:rPr lang="en-US" sz="900" dirty="0">
                <a:latin typeface="+mj-lt"/>
              </a:rPr>
              <a:t> antibody (Figure 5) and the unusual compound antibody anti-f(</a:t>
            </a:r>
            <a:r>
              <a:rPr lang="en-US" sz="900" dirty="0" err="1">
                <a:latin typeface="+mj-lt"/>
              </a:rPr>
              <a:t>ce</a:t>
            </a:r>
            <a:r>
              <a:rPr lang="en-US" sz="900" dirty="0">
                <a:latin typeface="+mj-lt"/>
              </a:rPr>
              <a:t>) are seen (Figure 6). Anti-</a:t>
            </a:r>
            <a:r>
              <a:rPr lang="en-US" sz="900" dirty="0" err="1">
                <a:latin typeface="+mj-lt"/>
              </a:rPr>
              <a:t>Jk</a:t>
            </a:r>
            <a:r>
              <a:rPr lang="en-US" sz="900" baseline="30000" dirty="0" err="1">
                <a:latin typeface="+mj-lt"/>
              </a:rPr>
              <a:t>a</a:t>
            </a:r>
            <a:r>
              <a:rPr lang="en-US" sz="900" dirty="0">
                <a:latin typeface="+mj-lt"/>
              </a:rPr>
              <a:t> is easily created (Figure 6) and by changing both the antigen levels of the ASKG-kodecytes in an ASKG Antibody Identification Panel anti-</a:t>
            </a:r>
            <a:r>
              <a:rPr lang="en-US" sz="900" dirty="0" err="1">
                <a:latin typeface="+mj-lt"/>
              </a:rPr>
              <a:t>Jk</a:t>
            </a:r>
            <a:r>
              <a:rPr lang="en-US" sz="900" baseline="30000" dirty="0" err="1">
                <a:latin typeface="+mj-lt"/>
              </a:rPr>
              <a:t>a</a:t>
            </a:r>
            <a:r>
              <a:rPr lang="en-US" sz="900" dirty="0">
                <a:latin typeface="+mj-lt"/>
              </a:rPr>
              <a:t> showing dosage (Figure 8) and complex mixtures (Figure 9 &amp; 10) can also be mimicked. It is important to note the antibody mixtures are mimics and not two antibodies and cannot be separated (i.e. they only mimic a mixture reactivity patterns). </a:t>
            </a:r>
          </a:p>
        </p:txBody>
      </p:sp>
      <p:sp>
        <p:nvSpPr>
          <p:cNvPr id="101" name="TextBox 100">
            <a:extLst>
              <a:ext uri="{FF2B5EF4-FFF2-40B4-BE49-F238E27FC236}">
                <a16:creationId xmlns:a16="http://schemas.microsoft.com/office/drawing/2014/main" id="{284F8B8C-C3FF-BF40-A77D-2439DBA970D0}"/>
              </a:ext>
            </a:extLst>
          </p:cNvPr>
          <p:cNvSpPr txBox="1"/>
          <p:nvPr/>
        </p:nvSpPr>
        <p:spPr>
          <a:xfrm>
            <a:off x="4598857" y="6074127"/>
            <a:ext cx="1820852" cy="461665"/>
          </a:xfrm>
          <a:prstGeom prst="rect">
            <a:avLst/>
          </a:prstGeom>
          <a:noFill/>
        </p:spPr>
        <p:txBody>
          <a:bodyPr wrap="square" rtlCol="0">
            <a:spAutoFit/>
          </a:bodyPr>
          <a:lstStyle/>
          <a:p>
            <a:r>
              <a:rPr lang="en-US" sz="800" b="1" dirty="0">
                <a:latin typeface="+mj-lt"/>
              </a:rPr>
              <a:t>Figure 7. </a:t>
            </a:r>
            <a:r>
              <a:rPr lang="en-US" sz="800" dirty="0">
                <a:latin typeface="+mj-lt"/>
              </a:rPr>
              <a:t>Mimic of anti-</a:t>
            </a:r>
            <a:r>
              <a:rPr lang="en-US" sz="800" dirty="0" err="1">
                <a:latin typeface="+mj-lt"/>
              </a:rPr>
              <a:t>Jk</a:t>
            </a:r>
            <a:r>
              <a:rPr lang="en-US" sz="800" baseline="30000" dirty="0" err="1">
                <a:latin typeface="+mj-lt"/>
              </a:rPr>
              <a:t>a</a:t>
            </a:r>
            <a:r>
              <a:rPr lang="en-US" sz="800" baseline="30000" dirty="0">
                <a:latin typeface="+mj-lt"/>
              </a:rPr>
              <a:t> </a:t>
            </a:r>
            <a:r>
              <a:rPr lang="en-US" sz="800" dirty="0">
                <a:latin typeface="+mj-lt"/>
              </a:rPr>
              <a:t>reactions in a sample with strong anti-ASKG activity against ASKG-10-kodecytes. </a:t>
            </a:r>
          </a:p>
        </p:txBody>
      </p:sp>
      <p:sp>
        <p:nvSpPr>
          <p:cNvPr id="103" name="TextBox 102">
            <a:extLst>
              <a:ext uri="{FF2B5EF4-FFF2-40B4-BE49-F238E27FC236}">
                <a16:creationId xmlns:a16="http://schemas.microsoft.com/office/drawing/2014/main" id="{9FA08C06-5835-2D4D-8133-299944500722}"/>
              </a:ext>
            </a:extLst>
          </p:cNvPr>
          <p:cNvSpPr txBox="1"/>
          <p:nvPr/>
        </p:nvSpPr>
        <p:spPr>
          <a:xfrm>
            <a:off x="2312164" y="8532733"/>
            <a:ext cx="2239903" cy="461665"/>
          </a:xfrm>
          <a:prstGeom prst="rect">
            <a:avLst/>
          </a:prstGeom>
          <a:noFill/>
        </p:spPr>
        <p:txBody>
          <a:bodyPr wrap="square" rtlCol="0">
            <a:spAutoFit/>
          </a:bodyPr>
          <a:lstStyle/>
          <a:p>
            <a:r>
              <a:rPr lang="en-US" sz="800" b="1" dirty="0">
                <a:latin typeface="+mj-lt"/>
              </a:rPr>
              <a:t>Figure 9. </a:t>
            </a:r>
            <a:r>
              <a:rPr lang="en-US" sz="800" dirty="0">
                <a:latin typeface="+mj-lt"/>
              </a:rPr>
              <a:t>Mimic of reactions for an anti-</a:t>
            </a:r>
            <a:r>
              <a:rPr lang="en-US" sz="800" dirty="0" err="1">
                <a:latin typeface="+mj-lt"/>
              </a:rPr>
              <a:t>Jk</a:t>
            </a:r>
            <a:r>
              <a:rPr lang="en-US" sz="800" baseline="30000" dirty="0" err="1">
                <a:latin typeface="+mj-lt"/>
              </a:rPr>
              <a:t>a</a:t>
            </a:r>
            <a:r>
              <a:rPr lang="en-US" sz="800" dirty="0">
                <a:latin typeface="+mj-lt"/>
              </a:rPr>
              <a:t> + anti-K mixture created by using created by using ASKG-(4+)-kodecytes and ASKG-(2+)-kodecytes. </a:t>
            </a:r>
          </a:p>
        </p:txBody>
      </p:sp>
      <p:sp>
        <p:nvSpPr>
          <p:cNvPr id="105" name="TextBox 104">
            <a:extLst>
              <a:ext uri="{FF2B5EF4-FFF2-40B4-BE49-F238E27FC236}">
                <a16:creationId xmlns:a16="http://schemas.microsoft.com/office/drawing/2014/main" id="{06B1F5CA-07E8-6C4F-B7DB-AFE42F5EB374}"/>
              </a:ext>
            </a:extLst>
          </p:cNvPr>
          <p:cNvSpPr txBox="1"/>
          <p:nvPr/>
        </p:nvSpPr>
        <p:spPr>
          <a:xfrm>
            <a:off x="4677305" y="8532733"/>
            <a:ext cx="2011263" cy="461665"/>
          </a:xfrm>
          <a:prstGeom prst="rect">
            <a:avLst/>
          </a:prstGeom>
          <a:noFill/>
        </p:spPr>
        <p:txBody>
          <a:bodyPr wrap="square" rtlCol="0">
            <a:spAutoFit/>
          </a:bodyPr>
          <a:lstStyle/>
          <a:p>
            <a:r>
              <a:rPr lang="en-US" sz="800" b="1" dirty="0">
                <a:latin typeface="+mj-lt"/>
              </a:rPr>
              <a:t>Figure 10. </a:t>
            </a:r>
            <a:r>
              <a:rPr lang="en-US" sz="800" dirty="0">
                <a:latin typeface="+mj-lt"/>
              </a:rPr>
              <a:t>Mimic of reactions for an anti-D+E mixture created by using ASKG-(4+)-kodecytes and ASKG-(2+)-kodecytes. </a:t>
            </a:r>
          </a:p>
        </p:txBody>
      </p:sp>
      <p:sp>
        <p:nvSpPr>
          <p:cNvPr id="83" name="TextBox 82">
            <a:extLst>
              <a:ext uri="{FF2B5EF4-FFF2-40B4-BE49-F238E27FC236}">
                <a16:creationId xmlns:a16="http://schemas.microsoft.com/office/drawing/2014/main" id="{FA3672E9-B1EF-F94F-B2D7-EB0E4CDCE81E}"/>
              </a:ext>
            </a:extLst>
          </p:cNvPr>
          <p:cNvSpPr txBox="1"/>
          <p:nvPr/>
        </p:nvSpPr>
        <p:spPr>
          <a:xfrm>
            <a:off x="325322" y="2697282"/>
            <a:ext cx="1990798" cy="461665"/>
          </a:xfrm>
          <a:prstGeom prst="rect">
            <a:avLst/>
          </a:prstGeom>
          <a:noFill/>
        </p:spPr>
        <p:txBody>
          <a:bodyPr wrap="square" rtlCol="0">
            <a:spAutoFit/>
          </a:bodyPr>
          <a:lstStyle/>
          <a:p>
            <a:r>
              <a:rPr lang="en-US" sz="800" b="1" dirty="0">
                <a:latin typeface="+mj-lt"/>
              </a:rPr>
              <a:t>Figure 2. </a:t>
            </a:r>
            <a:r>
              <a:rPr lang="en-US" sz="800" dirty="0">
                <a:latin typeface="+mj-lt"/>
              </a:rPr>
              <a:t>Mimic of anti-D reactions in a sample with </a:t>
            </a:r>
            <a:r>
              <a:rPr lang="en-US" sz="800" b="1" dirty="0">
                <a:latin typeface="+mj-lt"/>
              </a:rPr>
              <a:t>strong </a:t>
            </a:r>
            <a:r>
              <a:rPr lang="en-US" sz="800" dirty="0">
                <a:latin typeface="+mj-lt"/>
              </a:rPr>
              <a:t>anti-ASKG activity </a:t>
            </a:r>
          </a:p>
          <a:p>
            <a:r>
              <a:rPr lang="en-US" sz="800" dirty="0">
                <a:latin typeface="+mj-lt"/>
              </a:rPr>
              <a:t>against ASKG-(4+)-kodecytes. </a:t>
            </a:r>
          </a:p>
        </p:txBody>
      </p:sp>
      <p:sp>
        <p:nvSpPr>
          <p:cNvPr id="93" name="TextBox 92">
            <a:extLst>
              <a:ext uri="{FF2B5EF4-FFF2-40B4-BE49-F238E27FC236}">
                <a16:creationId xmlns:a16="http://schemas.microsoft.com/office/drawing/2014/main" id="{0310D587-2698-A84C-A02A-38EDC71E7FB9}"/>
              </a:ext>
            </a:extLst>
          </p:cNvPr>
          <p:cNvSpPr txBox="1"/>
          <p:nvPr/>
        </p:nvSpPr>
        <p:spPr>
          <a:xfrm>
            <a:off x="2432469" y="2699444"/>
            <a:ext cx="1766540" cy="461665"/>
          </a:xfrm>
          <a:prstGeom prst="rect">
            <a:avLst/>
          </a:prstGeom>
          <a:noFill/>
        </p:spPr>
        <p:txBody>
          <a:bodyPr wrap="square" rtlCol="0">
            <a:spAutoFit/>
          </a:bodyPr>
          <a:lstStyle/>
          <a:p>
            <a:r>
              <a:rPr lang="en-US" sz="800" b="1" dirty="0">
                <a:latin typeface="+mj-lt"/>
              </a:rPr>
              <a:t>Figure 3. </a:t>
            </a:r>
            <a:r>
              <a:rPr lang="en-US" sz="800" dirty="0">
                <a:latin typeface="+mj-lt"/>
              </a:rPr>
              <a:t>Mimic of anti-D reactions in a sample with </a:t>
            </a:r>
            <a:r>
              <a:rPr lang="en-US" sz="800" b="1" dirty="0">
                <a:latin typeface="+mj-lt"/>
              </a:rPr>
              <a:t>strong</a:t>
            </a:r>
            <a:r>
              <a:rPr lang="en-US" sz="800" dirty="0">
                <a:latin typeface="+mj-lt"/>
              </a:rPr>
              <a:t> anti-ASKG activity </a:t>
            </a:r>
          </a:p>
          <a:p>
            <a:r>
              <a:rPr lang="en-US" sz="800" dirty="0">
                <a:latin typeface="+mj-lt"/>
              </a:rPr>
              <a:t>against ASKG-(2+)-kodecytes. </a:t>
            </a:r>
          </a:p>
        </p:txBody>
      </p:sp>
      <p:sp>
        <p:nvSpPr>
          <p:cNvPr id="110" name="TextBox 109">
            <a:extLst>
              <a:ext uri="{FF2B5EF4-FFF2-40B4-BE49-F238E27FC236}">
                <a16:creationId xmlns:a16="http://schemas.microsoft.com/office/drawing/2014/main" id="{2B825FDA-9958-CF47-BB9A-18AB54742D0D}"/>
              </a:ext>
            </a:extLst>
          </p:cNvPr>
          <p:cNvSpPr txBox="1"/>
          <p:nvPr/>
        </p:nvSpPr>
        <p:spPr>
          <a:xfrm>
            <a:off x="4630449" y="2697282"/>
            <a:ext cx="1732488" cy="461665"/>
          </a:xfrm>
          <a:prstGeom prst="rect">
            <a:avLst/>
          </a:prstGeom>
          <a:noFill/>
        </p:spPr>
        <p:txBody>
          <a:bodyPr wrap="square" rtlCol="0">
            <a:spAutoFit/>
          </a:bodyPr>
          <a:lstStyle/>
          <a:p>
            <a:r>
              <a:rPr lang="en-US" sz="800" b="1" dirty="0">
                <a:latin typeface="+mj-lt"/>
              </a:rPr>
              <a:t>Figure 4. </a:t>
            </a:r>
            <a:r>
              <a:rPr lang="en-US" sz="800" dirty="0">
                <a:latin typeface="+mj-lt"/>
              </a:rPr>
              <a:t>Mimic of anti-D reactions in a sample with </a:t>
            </a:r>
            <a:r>
              <a:rPr lang="en-US" sz="800" b="1" dirty="0">
                <a:latin typeface="+mj-lt"/>
              </a:rPr>
              <a:t>medium</a:t>
            </a:r>
            <a:r>
              <a:rPr lang="en-US" sz="800" dirty="0">
                <a:latin typeface="+mj-lt"/>
              </a:rPr>
              <a:t> anti-ASKG activity against ASKG-(4+)-kodecytes. </a:t>
            </a:r>
          </a:p>
        </p:txBody>
      </p:sp>
      <p:pic>
        <p:nvPicPr>
          <p:cNvPr id="8" name="Picture 7">
            <a:extLst>
              <a:ext uri="{FF2B5EF4-FFF2-40B4-BE49-F238E27FC236}">
                <a16:creationId xmlns:a16="http://schemas.microsoft.com/office/drawing/2014/main" id="{242D89A9-8FE8-9347-AF59-B051F87A5164}"/>
              </a:ext>
            </a:extLst>
          </p:cNvPr>
          <p:cNvPicPr>
            <a:picLocks noChangeAspect="1"/>
          </p:cNvPicPr>
          <p:nvPr/>
        </p:nvPicPr>
        <p:blipFill>
          <a:blip r:embed="rId2"/>
          <a:stretch>
            <a:fillRect/>
          </a:stretch>
        </p:blipFill>
        <p:spPr>
          <a:xfrm>
            <a:off x="592320" y="861358"/>
            <a:ext cx="1622256" cy="1816538"/>
          </a:xfrm>
          <a:prstGeom prst="rect">
            <a:avLst/>
          </a:prstGeom>
        </p:spPr>
      </p:pic>
      <p:pic>
        <p:nvPicPr>
          <p:cNvPr id="11" name="Picture 10">
            <a:extLst>
              <a:ext uri="{FF2B5EF4-FFF2-40B4-BE49-F238E27FC236}">
                <a16:creationId xmlns:a16="http://schemas.microsoft.com/office/drawing/2014/main" id="{40872C71-A036-9449-84F5-A5E487D7907B}"/>
              </a:ext>
            </a:extLst>
          </p:cNvPr>
          <p:cNvPicPr>
            <a:picLocks noChangeAspect="1"/>
          </p:cNvPicPr>
          <p:nvPr/>
        </p:nvPicPr>
        <p:blipFill>
          <a:blip r:embed="rId3"/>
          <a:stretch>
            <a:fillRect/>
          </a:stretch>
        </p:blipFill>
        <p:spPr>
          <a:xfrm>
            <a:off x="2663535" y="4291771"/>
            <a:ext cx="1599842" cy="1813155"/>
          </a:xfrm>
          <a:prstGeom prst="rect">
            <a:avLst/>
          </a:prstGeom>
        </p:spPr>
      </p:pic>
      <p:pic>
        <p:nvPicPr>
          <p:cNvPr id="13" name="Picture 12">
            <a:extLst>
              <a:ext uri="{FF2B5EF4-FFF2-40B4-BE49-F238E27FC236}">
                <a16:creationId xmlns:a16="http://schemas.microsoft.com/office/drawing/2014/main" id="{45838A05-1571-2A47-A7AE-4F656E338401}"/>
              </a:ext>
            </a:extLst>
          </p:cNvPr>
          <p:cNvPicPr>
            <a:picLocks noChangeAspect="1"/>
          </p:cNvPicPr>
          <p:nvPr/>
        </p:nvPicPr>
        <p:blipFill>
          <a:blip r:embed="rId4"/>
          <a:stretch>
            <a:fillRect/>
          </a:stretch>
        </p:blipFill>
        <p:spPr>
          <a:xfrm>
            <a:off x="725642" y="6657171"/>
            <a:ext cx="1115854" cy="1792130"/>
          </a:xfrm>
          <a:prstGeom prst="rect">
            <a:avLst/>
          </a:prstGeom>
        </p:spPr>
      </p:pic>
      <p:pic>
        <p:nvPicPr>
          <p:cNvPr id="15" name="Picture 14">
            <a:extLst>
              <a:ext uri="{FF2B5EF4-FFF2-40B4-BE49-F238E27FC236}">
                <a16:creationId xmlns:a16="http://schemas.microsoft.com/office/drawing/2014/main" id="{DAB90CF0-2A23-784A-A6F3-34CA0DEDBE48}"/>
              </a:ext>
            </a:extLst>
          </p:cNvPr>
          <p:cNvPicPr>
            <a:picLocks noChangeAspect="1"/>
          </p:cNvPicPr>
          <p:nvPr/>
        </p:nvPicPr>
        <p:blipFill>
          <a:blip r:embed="rId5"/>
          <a:stretch>
            <a:fillRect/>
          </a:stretch>
        </p:blipFill>
        <p:spPr>
          <a:xfrm>
            <a:off x="5090934" y="4277219"/>
            <a:ext cx="1127005" cy="1827707"/>
          </a:xfrm>
          <a:prstGeom prst="rect">
            <a:avLst/>
          </a:prstGeom>
        </p:spPr>
      </p:pic>
      <p:pic>
        <p:nvPicPr>
          <p:cNvPr id="21" name="Picture 20">
            <a:extLst>
              <a:ext uri="{FF2B5EF4-FFF2-40B4-BE49-F238E27FC236}">
                <a16:creationId xmlns:a16="http://schemas.microsoft.com/office/drawing/2014/main" id="{1DE7FAEF-C80E-B243-B1D5-A0B7C6CDD828}"/>
              </a:ext>
            </a:extLst>
          </p:cNvPr>
          <p:cNvPicPr>
            <a:picLocks noChangeAspect="1"/>
          </p:cNvPicPr>
          <p:nvPr/>
        </p:nvPicPr>
        <p:blipFill>
          <a:blip r:embed="rId6"/>
          <a:stretch>
            <a:fillRect/>
          </a:stretch>
        </p:blipFill>
        <p:spPr>
          <a:xfrm>
            <a:off x="4831992" y="6647578"/>
            <a:ext cx="1615533" cy="1831592"/>
          </a:xfrm>
          <a:prstGeom prst="rect">
            <a:avLst/>
          </a:prstGeom>
        </p:spPr>
      </p:pic>
      <p:pic>
        <p:nvPicPr>
          <p:cNvPr id="25" name="Picture 24">
            <a:extLst>
              <a:ext uri="{FF2B5EF4-FFF2-40B4-BE49-F238E27FC236}">
                <a16:creationId xmlns:a16="http://schemas.microsoft.com/office/drawing/2014/main" id="{959F1E98-4883-8045-86C2-5B46C1BB210D}"/>
              </a:ext>
            </a:extLst>
          </p:cNvPr>
          <p:cNvPicPr>
            <a:picLocks noChangeAspect="1"/>
          </p:cNvPicPr>
          <p:nvPr/>
        </p:nvPicPr>
        <p:blipFill>
          <a:blip r:embed="rId7"/>
          <a:stretch>
            <a:fillRect/>
          </a:stretch>
        </p:blipFill>
        <p:spPr>
          <a:xfrm>
            <a:off x="496748" y="4294526"/>
            <a:ext cx="1614682" cy="1810400"/>
          </a:xfrm>
          <a:prstGeom prst="rect">
            <a:avLst/>
          </a:prstGeom>
        </p:spPr>
      </p:pic>
      <p:pic>
        <p:nvPicPr>
          <p:cNvPr id="36" name="Picture 35">
            <a:extLst>
              <a:ext uri="{FF2B5EF4-FFF2-40B4-BE49-F238E27FC236}">
                <a16:creationId xmlns:a16="http://schemas.microsoft.com/office/drawing/2014/main" id="{7B7FDFD4-9EE9-A54E-B162-75D5EBA41809}"/>
              </a:ext>
            </a:extLst>
          </p:cNvPr>
          <p:cNvPicPr>
            <a:picLocks noChangeAspect="1"/>
          </p:cNvPicPr>
          <p:nvPr/>
        </p:nvPicPr>
        <p:blipFill>
          <a:blip r:embed="rId8"/>
          <a:stretch>
            <a:fillRect/>
          </a:stretch>
        </p:blipFill>
        <p:spPr>
          <a:xfrm>
            <a:off x="2706868" y="6657171"/>
            <a:ext cx="1362968" cy="1812406"/>
          </a:xfrm>
          <a:prstGeom prst="rect">
            <a:avLst/>
          </a:prstGeom>
        </p:spPr>
      </p:pic>
      <p:pic>
        <p:nvPicPr>
          <p:cNvPr id="114" name="Picture 113">
            <a:extLst>
              <a:ext uri="{FF2B5EF4-FFF2-40B4-BE49-F238E27FC236}">
                <a16:creationId xmlns:a16="http://schemas.microsoft.com/office/drawing/2014/main" id="{F36C5244-0F1D-284A-979D-2E84F30CBF42}"/>
              </a:ext>
            </a:extLst>
          </p:cNvPr>
          <p:cNvPicPr>
            <a:picLocks noChangeAspect="1"/>
          </p:cNvPicPr>
          <p:nvPr/>
        </p:nvPicPr>
        <p:blipFill>
          <a:blip r:embed="rId9"/>
          <a:stretch>
            <a:fillRect/>
          </a:stretch>
        </p:blipFill>
        <p:spPr>
          <a:xfrm>
            <a:off x="2647199" y="857939"/>
            <a:ext cx="1616178" cy="1819957"/>
          </a:xfrm>
          <a:prstGeom prst="rect">
            <a:avLst/>
          </a:prstGeom>
        </p:spPr>
      </p:pic>
      <p:pic>
        <p:nvPicPr>
          <p:cNvPr id="116" name="Picture 115">
            <a:extLst>
              <a:ext uri="{FF2B5EF4-FFF2-40B4-BE49-F238E27FC236}">
                <a16:creationId xmlns:a16="http://schemas.microsoft.com/office/drawing/2014/main" id="{B32273E2-25B0-7142-BE7F-3CDCED5490E8}"/>
              </a:ext>
            </a:extLst>
          </p:cNvPr>
          <p:cNvPicPr>
            <a:picLocks noChangeAspect="1"/>
          </p:cNvPicPr>
          <p:nvPr/>
        </p:nvPicPr>
        <p:blipFill>
          <a:blip r:embed="rId10"/>
          <a:stretch>
            <a:fillRect/>
          </a:stretch>
        </p:blipFill>
        <p:spPr>
          <a:xfrm>
            <a:off x="4831992" y="838887"/>
            <a:ext cx="1628033" cy="1839009"/>
          </a:xfrm>
          <a:prstGeom prst="rect">
            <a:avLst/>
          </a:prstGeom>
        </p:spPr>
      </p:pic>
      <p:sp>
        <p:nvSpPr>
          <p:cNvPr id="23" name="TextBox 22">
            <a:extLst>
              <a:ext uri="{FF2B5EF4-FFF2-40B4-BE49-F238E27FC236}">
                <a16:creationId xmlns:a16="http://schemas.microsoft.com/office/drawing/2014/main" id="{245C45B2-C928-4E41-93A2-FDCAB9825C23}"/>
              </a:ext>
            </a:extLst>
          </p:cNvPr>
          <p:cNvSpPr txBox="1"/>
          <p:nvPr/>
        </p:nvSpPr>
        <p:spPr>
          <a:xfrm>
            <a:off x="131899" y="8532733"/>
            <a:ext cx="2207170" cy="461665"/>
          </a:xfrm>
          <a:prstGeom prst="rect">
            <a:avLst/>
          </a:prstGeom>
          <a:noFill/>
        </p:spPr>
        <p:txBody>
          <a:bodyPr wrap="square" rtlCol="0">
            <a:spAutoFit/>
          </a:bodyPr>
          <a:lstStyle/>
          <a:p>
            <a:r>
              <a:rPr lang="en-US" sz="800" b="1" dirty="0">
                <a:latin typeface="+mj-lt"/>
              </a:rPr>
              <a:t>Figure 8. </a:t>
            </a:r>
            <a:r>
              <a:rPr lang="en-US" sz="800" dirty="0">
                <a:latin typeface="+mj-lt"/>
              </a:rPr>
              <a:t>Mimic of an anti-</a:t>
            </a:r>
            <a:r>
              <a:rPr lang="en-US" sz="800" dirty="0" err="1">
                <a:latin typeface="+mj-lt"/>
              </a:rPr>
              <a:t>Jk</a:t>
            </a:r>
            <a:r>
              <a:rPr lang="en-US" sz="800" baseline="30000" dirty="0" err="1">
                <a:latin typeface="+mj-lt"/>
              </a:rPr>
              <a:t>a</a:t>
            </a:r>
            <a:r>
              <a:rPr lang="en-US" sz="800" dirty="0">
                <a:latin typeface="+mj-lt"/>
              </a:rPr>
              <a:t> showing dosage reactions created by using created by using ASKG-(4+)-kodecytes and ASKG-(2+)-kodecytes. </a:t>
            </a:r>
          </a:p>
        </p:txBody>
      </p:sp>
    </p:spTree>
    <p:extLst>
      <p:ext uri="{BB962C8B-B14F-4D97-AF65-F5344CB8AC3E}">
        <p14:creationId xmlns:p14="http://schemas.microsoft.com/office/powerpoint/2010/main" val="3532607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E36C9B-F635-B246-A969-81825095A53E}"/>
              </a:ext>
            </a:extLst>
          </p:cNvPr>
          <p:cNvSpPr txBox="1"/>
          <p:nvPr/>
        </p:nvSpPr>
        <p:spPr>
          <a:xfrm>
            <a:off x="274484" y="236893"/>
            <a:ext cx="6143348" cy="784830"/>
          </a:xfrm>
          <a:prstGeom prst="rect">
            <a:avLst/>
          </a:prstGeom>
          <a:noFill/>
        </p:spPr>
        <p:txBody>
          <a:bodyPr wrap="square" rtlCol="0">
            <a:spAutoFit/>
          </a:bodyPr>
          <a:lstStyle/>
          <a:p>
            <a:r>
              <a:rPr lang="en-US" sz="900" b="1" dirty="0"/>
              <a:t>Example 4 – enzyme panels</a:t>
            </a:r>
          </a:p>
          <a:p>
            <a:r>
              <a:rPr lang="en-US" sz="900" dirty="0">
                <a:latin typeface="+mj-lt"/>
              </a:rPr>
              <a:t>The ASKG antigen maybe sensitive to some enzymes. However rather than enzyme treating ASKG-kodecytes either insert the ASKG antigen into the enzyme-treated cell </a:t>
            </a:r>
            <a:r>
              <a:rPr lang="en-US" sz="900" u="sng" dirty="0">
                <a:latin typeface="+mj-lt"/>
              </a:rPr>
              <a:t>after</a:t>
            </a:r>
            <a:r>
              <a:rPr lang="en-US" sz="900" dirty="0">
                <a:latin typeface="+mj-lt"/>
              </a:rPr>
              <a:t> enzyme treatment (reduce insertion incubation time to 1 hour) to create enzyme resistant or enhanced antigens (Figure 11), or </a:t>
            </a:r>
            <a:r>
              <a:rPr lang="en-US" sz="900" u="sng" dirty="0">
                <a:latin typeface="+mj-lt"/>
              </a:rPr>
              <a:t>do not </a:t>
            </a:r>
            <a:r>
              <a:rPr lang="en-US" sz="900" dirty="0">
                <a:latin typeface="+mj-lt"/>
              </a:rPr>
              <a:t>insert the ASKG antigen into enzyme treated cells to create enzyme sensitive antigens (Figure 12). </a:t>
            </a:r>
          </a:p>
        </p:txBody>
      </p:sp>
      <p:sp>
        <p:nvSpPr>
          <p:cNvPr id="27" name="TextBox 26">
            <a:extLst>
              <a:ext uri="{FF2B5EF4-FFF2-40B4-BE49-F238E27FC236}">
                <a16:creationId xmlns:a16="http://schemas.microsoft.com/office/drawing/2014/main" id="{19062CC6-808E-9042-9990-950EAA7098AA}"/>
              </a:ext>
            </a:extLst>
          </p:cNvPr>
          <p:cNvSpPr txBox="1"/>
          <p:nvPr/>
        </p:nvSpPr>
        <p:spPr>
          <a:xfrm>
            <a:off x="3688144" y="2938447"/>
            <a:ext cx="2663586" cy="584775"/>
          </a:xfrm>
          <a:prstGeom prst="rect">
            <a:avLst/>
          </a:prstGeom>
          <a:noFill/>
        </p:spPr>
        <p:txBody>
          <a:bodyPr wrap="square" rtlCol="0">
            <a:spAutoFit/>
          </a:bodyPr>
          <a:lstStyle/>
          <a:p>
            <a:r>
              <a:rPr lang="en-US" sz="800" b="1" dirty="0">
                <a:latin typeface="+mj-lt"/>
              </a:rPr>
              <a:t>Figure 12. </a:t>
            </a:r>
            <a:r>
              <a:rPr lang="en-US" sz="800" dirty="0">
                <a:latin typeface="+mj-lt"/>
              </a:rPr>
              <a:t>Mimic of reactions for an anti-</a:t>
            </a:r>
            <a:r>
              <a:rPr lang="en-US" sz="800" dirty="0" err="1">
                <a:latin typeface="+mj-lt"/>
              </a:rPr>
              <a:t>Fy</a:t>
            </a:r>
            <a:r>
              <a:rPr lang="en-US" sz="800" baseline="30000" dirty="0" err="1">
                <a:latin typeface="+mj-lt"/>
              </a:rPr>
              <a:t>a</a:t>
            </a:r>
            <a:r>
              <a:rPr lang="en-US" sz="800" dirty="0">
                <a:latin typeface="+mj-lt"/>
              </a:rPr>
              <a:t> + anti-E mixture where anti-</a:t>
            </a:r>
            <a:r>
              <a:rPr lang="en-US" sz="800" dirty="0" err="1">
                <a:latin typeface="+mj-lt"/>
              </a:rPr>
              <a:t>Fy</a:t>
            </a:r>
            <a:r>
              <a:rPr lang="en-US" sz="800" baseline="30000" dirty="0" err="1">
                <a:latin typeface="+mj-lt"/>
              </a:rPr>
              <a:t>a</a:t>
            </a:r>
            <a:r>
              <a:rPr lang="en-US" sz="800" dirty="0">
                <a:latin typeface="+mj-lt"/>
              </a:rPr>
              <a:t> does not react with enzyme modified cells while the anti-E does. Note that some enzyme treated cells are not kodecytes to give the correct reactions. </a:t>
            </a:r>
          </a:p>
        </p:txBody>
      </p:sp>
      <p:sp>
        <p:nvSpPr>
          <p:cNvPr id="28" name="TextBox 27">
            <a:extLst>
              <a:ext uri="{FF2B5EF4-FFF2-40B4-BE49-F238E27FC236}">
                <a16:creationId xmlns:a16="http://schemas.microsoft.com/office/drawing/2014/main" id="{5AAAB1F7-5C73-D44A-A514-CA2851BF8792}"/>
              </a:ext>
            </a:extLst>
          </p:cNvPr>
          <p:cNvSpPr txBox="1"/>
          <p:nvPr/>
        </p:nvSpPr>
        <p:spPr>
          <a:xfrm>
            <a:off x="460107" y="2938447"/>
            <a:ext cx="2921249" cy="584775"/>
          </a:xfrm>
          <a:prstGeom prst="rect">
            <a:avLst/>
          </a:prstGeom>
          <a:noFill/>
        </p:spPr>
        <p:txBody>
          <a:bodyPr wrap="square" rtlCol="0">
            <a:spAutoFit/>
          </a:bodyPr>
          <a:lstStyle/>
          <a:p>
            <a:r>
              <a:rPr lang="en-US" sz="800" b="1" dirty="0">
                <a:latin typeface="+mj-lt"/>
              </a:rPr>
              <a:t>Figure 11. </a:t>
            </a:r>
            <a:r>
              <a:rPr lang="en-US" sz="800" dirty="0">
                <a:latin typeface="+mj-lt"/>
              </a:rPr>
              <a:t>Mimic of reactions for an enzyme resistant (enhanced) antigen where anti-D reacts and is enhanced with enzyme modified cells. Note the saline treated cells are ASK-(2+)-kodecytes while the enzyme treated cells are ASKG-(4+)-kodecytes. </a:t>
            </a:r>
          </a:p>
        </p:txBody>
      </p:sp>
      <p:sp>
        <p:nvSpPr>
          <p:cNvPr id="34" name="TextBox 33">
            <a:extLst>
              <a:ext uri="{FF2B5EF4-FFF2-40B4-BE49-F238E27FC236}">
                <a16:creationId xmlns:a16="http://schemas.microsoft.com/office/drawing/2014/main" id="{DABB975C-F08A-B945-992E-4ED5B0ED2BAC}"/>
              </a:ext>
            </a:extLst>
          </p:cNvPr>
          <p:cNvSpPr txBox="1"/>
          <p:nvPr/>
        </p:nvSpPr>
        <p:spPr>
          <a:xfrm>
            <a:off x="446489" y="3711312"/>
            <a:ext cx="6143348" cy="923330"/>
          </a:xfrm>
          <a:prstGeom prst="rect">
            <a:avLst/>
          </a:prstGeom>
          <a:noFill/>
        </p:spPr>
        <p:txBody>
          <a:bodyPr wrap="square" rtlCol="0">
            <a:spAutoFit/>
          </a:bodyPr>
          <a:lstStyle/>
          <a:p>
            <a:r>
              <a:rPr lang="en-US" sz="900" b="1" dirty="0"/>
              <a:t>Example 5 – antibodies to low frequency antigens (private)</a:t>
            </a:r>
          </a:p>
          <a:p>
            <a:r>
              <a:rPr lang="en-US" sz="900" dirty="0">
                <a:latin typeface="+mj-lt"/>
              </a:rPr>
              <a:t>By making all the cells in the ASKG Antibody Identification Panel as </a:t>
            </a:r>
            <a:r>
              <a:rPr lang="en-US" sz="900" u="sng" dirty="0">
                <a:latin typeface="+mj-lt"/>
              </a:rPr>
              <a:t>unmodified cells (i.e. no kodecytes) </a:t>
            </a:r>
            <a:r>
              <a:rPr lang="en-US" sz="900" dirty="0">
                <a:latin typeface="+mj-lt"/>
              </a:rPr>
              <a:t>it will appear that no antibody is present (Figure 13). Additional red cell samples should also be provided such as a cord blood sample (weak DAT+), sibling or putative father sample, or in a different scenario compatible and incompatible blood unit samples (for crossmatch or transfusion reaction investigations), which have been appropriately modified (or not) into an ASKG-kodecytes. </a:t>
            </a:r>
          </a:p>
          <a:p>
            <a:endParaRPr lang="en-US" sz="900" dirty="0">
              <a:latin typeface="+mj-lt"/>
            </a:endParaRPr>
          </a:p>
        </p:txBody>
      </p:sp>
      <p:pic>
        <p:nvPicPr>
          <p:cNvPr id="4" name="Picture 3">
            <a:extLst>
              <a:ext uri="{FF2B5EF4-FFF2-40B4-BE49-F238E27FC236}">
                <a16:creationId xmlns:a16="http://schemas.microsoft.com/office/drawing/2014/main" id="{0C9F3BCD-3586-8D41-91C4-28DE0390115C}"/>
              </a:ext>
            </a:extLst>
          </p:cNvPr>
          <p:cNvPicPr>
            <a:picLocks noChangeAspect="1"/>
          </p:cNvPicPr>
          <p:nvPr/>
        </p:nvPicPr>
        <p:blipFill>
          <a:blip r:embed="rId2"/>
          <a:stretch>
            <a:fillRect/>
          </a:stretch>
        </p:blipFill>
        <p:spPr>
          <a:xfrm>
            <a:off x="4022490" y="996465"/>
            <a:ext cx="2114674" cy="1859952"/>
          </a:xfrm>
          <a:prstGeom prst="rect">
            <a:avLst/>
          </a:prstGeom>
        </p:spPr>
      </p:pic>
      <p:pic>
        <p:nvPicPr>
          <p:cNvPr id="6" name="Picture 5">
            <a:extLst>
              <a:ext uri="{FF2B5EF4-FFF2-40B4-BE49-F238E27FC236}">
                <a16:creationId xmlns:a16="http://schemas.microsoft.com/office/drawing/2014/main" id="{147C8792-3773-2942-82F6-09CED041B157}"/>
              </a:ext>
            </a:extLst>
          </p:cNvPr>
          <p:cNvPicPr>
            <a:picLocks noChangeAspect="1"/>
          </p:cNvPicPr>
          <p:nvPr/>
        </p:nvPicPr>
        <p:blipFill>
          <a:blip r:embed="rId3"/>
          <a:stretch>
            <a:fillRect/>
          </a:stretch>
        </p:blipFill>
        <p:spPr>
          <a:xfrm>
            <a:off x="905916" y="1010474"/>
            <a:ext cx="1897875" cy="1845943"/>
          </a:xfrm>
          <a:prstGeom prst="rect">
            <a:avLst/>
          </a:prstGeom>
        </p:spPr>
      </p:pic>
      <p:pic>
        <p:nvPicPr>
          <p:cNvPr id="8" name="Picture 7">
            <a:extLst>
              <a:ext uri="{FF2B5EF4-FFF2-40B4-BE49-F238E27FC236}">
                <a16:creationId xmlns:a16="http://schemas.microsoft.com/office/drawing/2014/main" id="{4F450A7B-4696-7D4F-882A-91879939DA73}"/>
              </a:ext>
            </a:extLst>
          </p:cNvPr>
          <p:cNvPicPr>
            <a:picLocks noChangeAspect="1"/>
          </p:cNvPicPr>
          <p:nvPr/>
        </p:nvPicPr>
        <p:blipFill>
          <a:blip r:embed="rId4"/>
          <a:stretch>
            <a:fillRect/>
          </a:stretch>
        </p:blipFill>
        <p:spPr>
          <a:xfrm>
            <a:off x="313215" y="4634642"/>
            <a:ext cx="6276622" cy="2386653"/>
          </a:xfrm>
          <a:prstGeom prst="rect">
            <a:avLst/>
          </a:prstGeom>
        </p:spPr>
      </p:pic>
      <p:sp>
        <p:nvSpPr>
          <p:cNvPr id="10" name="TextBox 9">
            <a:extLst>
              <a:ext uri="{FF2B5EF4-FFF2-40B4-BE49-F238E27FC236}">
                <a16:creationId xmlns:a16="http://schemas.microsoft.com/office/drawing/2014/main" id="{ED697872-3973-0C44-93DC-DCBD7BC4AEC7}"/>
              </a:ext>
            </a:extLst>
          </p:cNvPr>
          <p:cNvSpPr txBox="1"/>
          <p:nvPr/>
        </p:nvSpPr>
        <p:spPr>
          <a:xfrm>
            <a:off x="1681238" y="7139546"/>
            <a:ext cx="3248810" cy="215444"/>
          </a:xfrm>
          <a:prstGeom prst="rect">
            <a:avLst/>
          </a:prstGeom>
          <a:noFill/>
        </p:spPr>
        <p:txBody>
          <a:bodyPr wrap="square" rtlCol="0">
            <a:spAutoFit/>
          </a:bodyPr>
          <a:lstStyle/>
          <a:p>
            <a:r>
              <a:rPr lang="en-US" sz="800" b="1" dirty="0">
                <a:latin typeface="+mj-lt"/>
              </a:rPr>
              <a:t>Figure 13. </a:t>
            </a:r>
            <a:r>
              <a:rPr lang="en-US" sz="800" dirty="0">
                <a:latin typeface="+mj-lt"/>
              </a:rPr>
              <a:t>Mimics of antibodies to low frequency antigens are easily made</a:t>
            </a:r>
          </a:p>
        </p:txBody>
      </p:sp>
    </p:spTree>
    <p:extLst>
      <p:ext uri="{BB962C8B-B14F-4D97-AF65-F5344CB8AC3E}">
        <p14:creationId xmlns:p14="http://schemas.microsoft.com/office/powerpoint/2010/main" val="2399879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E8DFBD5A-5450-D745-997D-6A9CBF3BB24B}"/>
              </a:ext>
            </a:extLst>
          </p:cNvPr>
          <p:cNvSpPr txBox="1"/>
          <p:nvPr/>
        </p:nvSpPr>
        <p:spPr>
          <a:xfrm>
            <a:off x="1005016" y="2832851"/>
            <a:ext cx="4334629" cy="215444"/>
          </a:xfrm>
          <a:prstGeom prst="rect">
            <a:avLst/>
          </a:prstGeom>
          <a:noFill/>
        </p:spPr>
        <p:txBody>
          <a:bodyPr wrap="square" rtlCol="0">
            <a:spAutoFit/>
          </a:bodyPr>
          <a:lstStyle/>
          <a:p>
            <a:r>
              <a:rPr lang="en-US" sz="800" b="1" dirty="0">
                <a:latin typeface="+mj-lt"/>
              </a:rPr>
              <a:t>Figure 14. </a:t>
            </a:r>
            <a:r>
              <a:rPr lang="en-US" sz="800" dirty="0">
                <a:latin typeface="+mj-lt"/>
              </a:rPr>
              <a:t>Mimic of the reactions of a sample with antibody directed against a high frequency antigen</a:t>
            </a:r>
          </a:p>
        </p:txBody>
      </p:sp>
      <p:sp>
        <p:nvSpPr>
          <p:cNvPr id="35" name="TextBox 34">
            <a:extLst>
              <a:ext uri="{FF2B5EF4-FFF2-40B4-BE49-F238E27FC236}">
                <a16:creationId xmlns:a16="http://schemas.microsoft.com/office/drawing/2014/main" id="{7D358B1F-67C2-894D-B13B-791A1660215E}"/>
              </a:ext>
            </a:extLst>
          </p:cNvPr>
          <p:cNvSpPr txBox="1"/>
          <p:nvPr/>
        </p:nvSpPr>
        <p:spPr>
          <a:xfrm>
            <a:off x="1539457" y="6071200"/>
            <a:ext cx="3479911" cy="215444"/>
          </a:xfrm>
          <a:prstGeom prst="rect">
            <a:avLst/>
          </a:prstGeom>
          <a:noFill/>
        </p:spPr>
        <p:txBody>
          <a:bodyPr wrap="square" rtlCol="0">
            <a:spAutoFit/>
          </a:bodyPr>
          <a:lstStyle/>
          <a:p>
            <a:r>
              <a:rPr lang="en-US" sz="800" b="1" dirty="0">
                <a:latin typeface="+mj-lt"/>
              </a:rPr>
              <a:t>Figure 15. </a:t>
            </a:r>
            <a:r>
              <a:rPr lang="en-US" sz="800" dirty="0">
                <a:latin typeface="+mj-lt"/>
              </a:rPr>
              <a:t>Mimic of the reactions of sample containing an IgG autoantibody. </a:t>
            </a:r>
          </a:p>
        </p:txBody>
      </p:sp>
      <p:sp>
        <p:nvSpPr>
          <p:cNvPr id="36" name="TextBox 35">
            <a:extLst>
              <a:ext uri="{FF2B5EF4-FFF2-40B4-BE49-F238E27FC236}">
                <a16:creationId xmlns:a16="http://schemas.microsoft.com/office/drawing/2014/main" id="{72768801-6B2B-4D41-8B8A-ECDF95A25789}"/>
              </a:ext>
            </a:extLst>
          </p:cNvPr>
          <p:cNvSpPr txBox="1"/>
          <p:nvPr/>
        </p:nvSpPr>
        <p:spPr>
          <a:xfrm>
            <a:off x="257451" y="246207"/>
            <a:ext cx="6143348" cy="646331"/>
          </a:xfrm>
          <a:prstGeom prst="rect">
            <a:avLst/>
          </a:prstGeom>
          <a:noFill/>
        </p:spPr>
        <p:txBody>
          <a:bodyPr wrap="square" rtlCol="0">
            <a:spAutoFit/>
          </a:bodyPr>
          <a:lstStyle/>
          <a:p>
            <a:r>
              <a:rPr lang="en-US" sz="900" b="1" dirty="0"/>
              <a:t>Example 6 – antibodies to high frequency antigens</a:t>
            </a:r>
          </a:p>
          <a:p>
            <a:r>
              <a:rPr lang="en-US" sz="900" dirty="0">
                <a:latin typeface="+mj-lt"/>
              </a:rPr>
              <a:t>By making all cells in the ASKG Antibody Identification Panel, except the auto control, as ASKG-kodecytes it will appear that the antibody is directed against a high frequency antigen (Figure 14). By spiking the serum sample with an </a:t>
            </a:r>
            <a:r>
              <a:rPr lang="en-US" sz="900" dirty="0" err="1">
                <a:latin typeface="+mj-lt"/>
              </a:rPr>
              <a:t>allo</a:t>
            </a:r>
            <a:r>
              <a:rPr lang="en-US" sz="900" dirty="0">
                <a:latin typeface="+mj-lt"/>
              </a:rPr>
              <a:t>-antibody such as anti-D and using both D+ and D- cells to create the ASKG-kodecytes then complex antibody scenario’s can be created.</a:t>
            </a:r>
          </a:p>
        </p:txBody>
      </p:sp>
      <p:sp>
        <p:nvSpPr>
          <p:cNvPr id="37" name="TextBox 36">
            <a:extLst>
              <a:ext uri="{FF2B5EF4-FFF2-40B4-BE49-F238E27FC236}">
                <a16:creationId xmlns:a16="http://schemas.microsoft.com/office/drawing/2014/main" id="{B5AA107C-AADB-E94E-B255-B9FC18253776}"/>
              </a:ext>
            </a:extLst>
          </p:cNvPr>
          <p:cNvSpPr txBox="1"/>
          <p:nvPr/>
        </p:nvSpPr>
        <p:spPr>
          <a:xfrm>
            <a:off x="257451" y="3162199"/>
            <a:ext cx="6143348" cy="784830"/>
          </a:xfrm>
          <a:prstGeom prst="rect">
            <a:avLst/>
          </a:prstGeom>
          <a:noFill/>
        </p:spPr>
        <p:txBody>
          <a:bodyPr wrap="square" rtlCol="0">
            <a:spAutoFit/>
          </a:bodyPr>
          <a:lstStyle/>
          <a:p>
            <a:r>
              <a:rPr lang="en-US" sz="900" b="1" dirty="0"/>
              <a:t>Example 7 - autoantibodies</a:t>
            </a:r>
          </a:p>
          <a:p>
            <a:r>
              <a:rPr lang="en-US" sz="900" dirty="0">
                <a:latin typeface="+mj-lt"/>
              </a:rPr>
              <a:t>By making all the cells in the ASKG Antibody Identification Panel </a:t>
            </a:r>
            <a:r>
              <a:rPr lang="en-US" sz="900" dirty="0"/>
              <a:t>including</a:t>
            </a:r>
            <a:r>
              <a:rPr lang="en-US" sz="900" dirty="0">
                <a:latin typeface="+mj-lt"/>
              </a:rPr>
              <a:t> the auto control as ASKG-kodecytes it will appear that the antibody is an autoantibody directed against a high frequency antigen (Figure 15). Furthermore by introducing some variation in the ASKG-kodecyte antigen levels the auto-antibody can also be made to appear to have blood group related specificity. Note the </a:t>
            </a:r>
            <a:r>
              <a:rPr lang="en-US" sz="900" dirty="0" err="1">
                <a:latin typeface="+mj-lt"/>
              </a:rPr>
              <a:t>autocontrol</a:t>
            </a:r>
            <a:r>
              <a:rPr lang="en-US" sz="900" dirty="0">
                <a:latin typeface="+mj-lt"/>
              </a:rPr>
              <a:t> can also be made DAT positive by prior incubation with plasma (containing either IgG or </a:t>
            </a:r>
            <a:r>
              <a:rPr lang="en-US" sz="900" dirty="0" err="1">
                <a:latin typeface="+mj-lt"/>
              </a:rPr>
              <a:t>IgG+IgM</a:t>
            </a:r>
            <a:r>
              <a:rPr lang="en-US" sz="900" dirty="0">
                <a:latin typeface="+mj-lt"/>
              </a:rPr>
              <a:t> anti-ASKG).</a:t>
            </a:r>
          </a:p>
        </p:txBody>
      </p:sp>
      <p:sp>
        <p:nvSpPr>
          <p:cNvPr id="41" name="TextBox 40">
            <a:extLst>
              <a:ext uri="{FF2B5EF4-FFF2-40B4-BE49-F238E27FC236}">
                <a16:creationId xmlns:a16="http://schemas.microsoft.com/office/drawing/2014/main" id="{47CA0A8D-DD3A-C541-8DC7-10D5368D1EB5}"/>
              </a:ext>
            </a:extLst>
          </p:cNvPr>
          <p:cNvSpPr txBox="1"/>
          <p:nvPr/>
        </p:nvSpPr>
        <p:spPr>
          <a:xfrm>
            <a:off x="257452" y="6426903"/>
            <a:ext cx="2849305" cy="646331"/>
          </a:xfrm>
          <a:prstGeom prst="rect">
            <a:avLst/>
          </a:prstGeom>
          <a:noFill/>
        </p:spPr>
        <p:txBody>
          <a:bodyPr wrap="square" rtlCol="0">
            <a:spAutoFit/>
          </a:bodyPr>
          <a:lstStyle/>
          <a:p>
            <a:pPr algn="just"/>
            <a:r>
              <a:rPr lang="en-US" sz="900" b="1" dirty="0"/>
              <a:t>References</a:t>
            </a:r>
          </a:p>
          <a:p>
            <a:pPr algn="just"/>
            <a:r>
              <a:rPr lang="en-US" sz="900" dirty="0">
                <a:latin typeface="+mj-lt"/>
              </a:rPr>
              <a:t>An extensive range of references and videos about Kode™ Technology are available at </a:t>
            </a:r>
            <a:r>
              <a:rPr lang="en-US" sz="900" dirty="0">
                <a:latin typeface="+mj-lt"/>
                <a:hlinkClick r:id="rId2"/>
              </a:rPr>
              <a:t>www.kodecyte.com</a:t>
            </a:r>
            <a:r>
              <a:rPr lang="en-US" sz="900" dirty="0">
                <a:latin typeface="+mj-lt"/>
              </a:rPr>
              <a:t> or upon request</a:t>
            </a:r>
          </a:p>
        </p:txBody>
      </p:sp>
      <p:pic>
        <p:nvPicPr>
          <p:cNvPr id="43" name="Picture 42">
            <a:extLst>
              <a:ext uri="{FF2B5EF4-FFF2-40B4-BE49-F238E27FC236}">
                <a16:creationId xmlns:a16="http://schemas.microsoft.com/office/drawing/2014/main" id="{07FA6C2C-11A0-B840-A743-EDDF77677DB7}"/>
              </a:ext>
            </a:extLst>
          </p:cNvPr>
          <p:cNvPicPr>
            <a:picLocks noChangeAspect="1"/>
          </p:cNvPicPr>
          <p:nvPr/>
        </p:nvPicPr>
        <p:blipFill>
          <a:blip r:embed="rId3"/>
          <a:stretch>
            <a:fillRect/>
          </a:stretch>
        </p:blipFill>
        <p:spPr>
          <a:xfrm>
            <a:off x="4281187" y="7185378"/>
            <a:ext cx="2576813" cy="1958622"/>
          </a:xfrm>
          <a:prstGeom prst="rect">
            <a:avLst/>
          </a:prstGeom>
        </p:spPr>
      </p:pic>
      <p:sp>
        <p:nvSpPr>
          <p:cNvPr id="44" name="TextBox 43">
            <a:extLst>
              <a:ext uri="{FF2B5EF4-FFF2-40B4-BE49-F238E27FC236}">
                <a16:creationId xmlns:a16="http://schemas.microsoft.com/office/drawing/2014/main" id="{89E7507E-837C-9548-A5D1-4CDDCD6B0970}"/>
              </a:ext>
            </a:extLst>
          </p:cNvPr>
          <p:cNvSpPr txBox="1"/>
          <p:nvPr/>
        </p:nvSpPr>
        <p:spPr>
          <a:xfrm>
            <a:off x="257451" y="7074993"/>
            <a:ext cx="2932656" cy="1892826"/>
          </a:xfrm>
          <a:prstGeom prst="rect">
            <a:avLst/>
          </a:prstGeom>
          <a:noFill/>
        </p:spPr>
        <p:txBody>
          <a:bodyPr wrap="square" rtlCol="0">
            <a:spAutoFit/>
          </a:bodyPr>
          <a:lstStyle/>
          <a:p>
            <a:pPr algn="just"/>
            <a:r>
              <a:rPr lang="en-US" sz="900" b="1" dirty="0"/>
              <a:t>Support</a:t>
            </a:r>
          </a:p>
          <a:p>
            <a:r>
              <a:rPr lang="en-US" sz="900" dirty="0">
                <a:latin typeface="+mj-lt"/>
              </a:rPr>
              <a:t>For support or to provide suggestions (or training examples) on how to improve this product please email us. </a:t>
            </a:r>
          </a:p>
          <a:p>
            <a:r>
              <a:rPr lang="en-US" sz="900" b="1" dirty="0">
                <a:latin typeface="+mj-lt"/>
              </a:rPr>
              <a:t>Email: Steve Henry – </a:t>
            </a:r>
            <a:r>
              <a:rPr lang="en-US" sz="900" b="1" dirty="0" err="1">
                <a:latin typeface="+mj-lt"/>
              </a:rPr>
              <a:t>shenry@kodebiotech.com</a:t>
            </a:r>
            <a:r>
              <a:rPr lang="en-US" sz="900" b="1" dirty="0">
                <a:latin typeface="+mj-lt"/>
              </a:rPr>
              <a:t> </a:t>
            </a:r>
          </a:p>
          <a:p>
            <a:endParaRPr lang="en-US" sz="900" dirty="0">
              <a:latin typeface="+mj-lt"/>
            </a:endParaRPr>
          </a:p>
          <a:p>
            <a:r>
              <a:rPr lang="en-US" sz="900" dirty="0">
                <a:latin typeface="+mj-lt"/>
              </a:rPr>
              <a:t>Original and editable copies of documents are available in the AUT Open Repository </a:t>
            </a:r>
            <a:r>
              <a:rPr lang="en-US" sz="900" dirty="0" err="1"/>
              <a:t>www.tiny.cc</a:t>
            </a:r>
            <a:r>
              <a:rPr lang="en-US" sz="900" dirty="0"/>
              <a:t>/ASKG</a:t>
            </a:r>
          </a:p>
          <a:p>
            <a:endParaRPr lang="en-US" sz="900" dirty="0">
              <a:solidFill>
                <a:srgbClr val="FF0000"/>
              </a:solidFill>
              <a:latin typeface="+mj-lt"/>
            </a:endParaRPr>
          </a:p>
          <a:p>
            <a:pPr algn="just"/>
            <a:endParaRPr lang="en-US" sz="900" b="1" dirty="0">
              <a:latin typeface="+mj-lt"/>
            </a:endParaRPr>
          </a:p>
          <a:p>
            <a:pPr algn="just"/>
            <a:r>
              <a:rPr lang="en-US" sz="900" b="1" dirty="0">
                <a:latin typeface="+mj-lt"/>
              </a:rPr>
              <a:t>ASK Users Group</a:t>
            </a:r>
          </a:p>
          <a:p>
            <a:r>
              <a:rPr lang="en-US" sz="900" dirty="0">
                <a:latin typeface="+mj-lt"/>
              </a:rPr>
              <a:t>If you would like to join our ASK users group please contact us by email and we will put you on our mail-out list.</a:t>
            </a:r>
          </a:p>
          <a:p>
            <a:pPr algn="just"/>
            <a:endParaRPr lang="en-US" sz="900" dirty="0">
              <a:latin typeface="+mj-lt"/>
            </a:endParaRPr>
          </a:p>
        </p:txBody>
      </p:sp>
      <p:pic>
        <p:nvPicPr>
          <p:cNvPr id="9" name="Picture 8">
            <a:extLst>
              <a:ext uri="{FF2B5EF4-FFF2-40B4-BE49-F238E27FC236}">
                <a16:creationId xmlns:a16="http://schemas.microsoft.com/office/drawing/2014/main" id="{353528DB-4659-BC42-A01B-432F8BBF9EC0}"/>
              </a:ext>
            </a:extLst>
          </p:cNvPr>
          <p:cNvPicPr>
            <a:picLocks noChangeAspect="1"/>
          </p:cNvPicPr>
          <p:nvPr/>
        </p:nvPicPr>
        <p:blipFill>
          <a:blip r:embed="rId4"/>
          <a:stretch>
            <a:fillRect/>
          </a:stretch>
        </p:blipFill>
        <p:spPr>
          <a:xfrm>
            <a:off x="743420" y="3942562"/>
            <a:ext cx="5160120" cy="2092092"/>
          </a:xfrm>
          <a:prstGeom prst="rect">
            <a:avLst/>
          </a:prstGeom>
        </p:spPr>
      </p:pic>
      <p:pic>
        <p:nvPicPr>
          <p:cNvPr id="11" name="Picture 10">
            <a:extLst>
              <a:ext uri="{FF2B5EF4-FFF2-40B4-BE49-F238E27FC236}">
                <a16:creationId xmlns:a16="http://schemas.microsoft.com/office/drawing/2014/main" id="{DEE6A4E5-491B-6842-9014-EBE906A35206}"/>
              </a:ext>
            </a:extLst>
          </p:cNvPr>
          <p:cNvPicPr>
            <a:picLocks noChangeAspect="1"/>
          </p:cNvPicPr>
          <p:nvPr/>
        </p:nvPicPr>
        <p:blipFill>
          <a:blip r:embed="rId5"/>
          <a:stretch>
            <a:fillRect/>
          </a:stretch>
        </p:blipFill>
        <p:spPr>
          <a:xfrm>
            <a:off x="1005016" y="891768"/>
            <a:ext cx="4842628" cy="1981315"/>
          </a:xfrm>
          <a:prstGeom prst="rect">
            <a:avLst/>
          </a:prstGeom>
        </p:spPr>
      </p:pic>
      <p:pic>
        <p:nvPicPr>
          <p:cNvPr id="12" name="Picture 11">
            <a:extLst>
              <a:ext uri="{FF2B5EF4-FFF2-40B4-BE49-F238E27FC236}">
                <a16:creationId xmlns:a16="http://schemas.microsoft.com/office/drawing/2014/main" id="{CB35AC05-F572-0B4F-8795-70AF8DEF66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3130" y="6374509"/>
            <a:ext cx="864000" cy="864000"/>
          </a:xfrm>
          <a:prstGeom prst="rect">
            <a:avLst/>
          </a:prstGeom>
          <a:solidFill>
            <a:srgbClr val="A3D2FB"/>
          </a:solidFill>
        </p:spPr>
      </p:pic>
      <p:pic>
        <p:nvPicPr>
          <p:cNvPr id="3" name="Picture 2">
            <a:extLst>
              <a:ext uri="{FF2B5EF4-FFF2-40B4-BE49-F238E27FC236}">
                <a16:creationId xmlns:a16="http://schemas.microsoft.com/office/drawing/2014/main" id="{79C5C48F-C9E8-BA4B-8343-3817063006E6}"/>
              </a:ext>
            </a:extLst>
          </p:cNvPr>
          <p:cNvPicPr>
            <a:picLocks noChangeAspect="1"/>
          </p:cNvPicPr>
          <p:nvPr/>
        </p:nvPicPr>
        <p:blipFill>
          <a:blip r:embed="rId7"/>
          <a:stretch>
            <a:fillRect/>
          </a:stretch>
        </p:blipFill>
        <p:spPr>
          <a:xfrm>
            <a:off x="3233652" y="7490499"/>
            <a:ext cx="863478" cy="864000"/>
          </a:xfrm>
          <a:prstGeom prst="rect">
            <a:avLst/>
          </a:prstGeom>
        </p:spPr>
      </p:pic>
    </p:spTree>
    <p:extLst>
      <p:ext uri="{BB962C8B-B14F-4D97-AF65-F5344CB8AC3E}">
        <p14:creationId xmlns:p14="http://schemas.microsoft.com/office/powerpoint/2010/main" val="3017584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84E0C55-34A6-CC4D-ABC3-11CFDF5AE13F}"/>
              </a:ext>
            </a:extLst>
          </p:cNvPr>
          <p:cNvPicPr>
            <a:picLocks noChangeAspect="1"/>
          </p:cNvPicPr>
          <p:nvPr/>
        </p:nvPicPr>
        <p:blipFill>
          <a:blip r:embed="rId2"/>
          <a:stretch>
            <a:fillRect/>
          </a:stretch>
        </p:blipFill>
        <p:spPr>
          <a:xfrm rot="5400000">
            <a:off x="-1422113" y="1530340"/>
            <a:ext cx="9695697" cy="6851472"/>
          </a:xfrm>
          <a:prstGeom prst="rect">
            <a:avLst/>
          </a:prstGeom>
        </p:spPr>
      </p:pic>
    </p:spTree>
    <p:extLst>
      <p:ext uri="{BB962C8B-B14F-4D97-AF65-F5344CB8AC3E}">
        <p14:creationId xmlns:p14="http://schemas.microsoft.com/office/powerpoint/2010/main" val="6585310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9120</TotalTime>
  <Words>1964</Words>
  <Application>Microsoft Office PowerPoint</Application>
  <PresentationFormat>Letter Paper (8.5x11 in)</PresentationFormat>
  <Paragraphs>70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Henry</dc:creator>
  <cp:lastModifiedBy>Rudy Bin Mahli</cp:lastModifiedBy>
  <cp:revision>320</cp:revision>
  <cp:lastPrinted>2019-08-01T02:44:59Z</cp:lastPrinted>
  <dcterms:created xsi:type="dcterms:W3CDTF">2019-02-03T20:49:58Z</dcterms:created>
  <dcterms:modified xsi:type="dcterms:W3CDTF">2019-09-02T04:19:48Z</dcterms:modified>
</cp:coreProperties>
</file>