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1" r:id="rId1"/>
  </p:sldMasterIdLst>
  <p:notesMasterIdLst>
    <p:notesMasterId r:id="rId20"/>
  </p:notesMasterIdLst>
  <p:handoutMasterIdLst>
    <p:handoutMasterId r:id="rId21"/>
  </p:handoutMasterIdLst>
  <p:sldIdLst>
    <p:sldId id="280" r:id="rId2"/>
    <p:sldId id="268" r:id="rId3"/>
    <p:sldId id="276" r:id="rId4"/>
    <p:sldId id="272" r:id="rId5"/>
    <p:sldId id="270" r:id="rId6"/>
    <p:sldId id="269" r:id="rId7"/>
    <p:sldId id="273" r:id="rId8"/>
    <p:sldId id="262" r:id="rId9"/>
    <p:sldId id="271" r:id="rId10"/>
    <p:sldId id="259" r:id="rId11"/>
    <p:sldId id="279" r:id="rId12"/>
    <p:sldId id="263" r:id="rId13"/>
    <p:sldId id="278" r:id="rId14"/>
    <p:sldId id="277" r:id="rId15"/>
    <p:sldId id="265" r:id="rId16"/>
    <p:sldId id="267" r:id="rId17"/>
    <p:sldId id="274" r:id="rId18"/>
    <p:sldId id="275"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9"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816" autoAdjust="0"/>
  </p:normalViewPr>
  <p:slideViewPr>
    <p:cSldViewPr snapToGrid="0" snapToObjects="1">
      <p:cViewPr varScale="1">
        <p:scale>
          <a:sx n="57" d="100"/>
          <a:sy n="57" d="100"/>
        </p:scale>
        <p:origin x="-195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6176D8A-C3D4-4444-8AB6-FB5FE8F5387B}" type="datetimeFigureOut">
              <a:rPr lang="en-US" smtClean="0"/>
              <a:t>24/11/14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2AA585E-F8E5-C543-B2E7-F2282CEA0C5E}" type="slidenum">
              <a:rPr lang="en-US" smtClean="0"/>
              <a:t>‹#›</a:t>
            </a:fld>
            <a:endParaRPr lang="en-US"/>
          </a:p>
        </p:txBody>
      </p:sp>
    </p:spTree>
    <p:extLst>
      <p:ext uri="{BB962C8B-B14F-4D97-AF65-F5344CB8AC3E}">
        <p14:creationId xmlns:p14="http://schemas.microsoft.com/office/powerpoint/2010/main" val="33995757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75B36B-0091-3643-80D8-C4293237F9BF}" type="datetimeFigureOut">
              <a:rPr lang="en-US" smtClean="0"/>
              <a:t>24/11/14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5AC148-EAD1-5044-B76C-0F5986F6335E}" type="slidenum">
              <a:rPr lang="en-US" smtClean="0"/>
              <a:t>‹#›</a:t>
            </a:fld>
            <a:endParaRPr lang="en-US"/>
          </a:p>
        </p:txBody>
      </p:sp>
    </p:spTree>
    <p:extLst>
      <p:ext uri="{BB962C8B-B14F-4D97-AF65-F5344CB8AC3E}">
        <p14:creationId xmlns:p14="http://schemas.microsoft.com/office/powerpoint/2010/main" val="410113541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Who are our BSR students?  Jennifer</a:t>
            </a:r>
          </a:p>
          <a:p>
            <a:r>
              <a:rPr lang="en-US" dirty="0" smtClean="0"/>
              <a:t>Why</a:t>
            </a:r>
            <a:r>
              <a:rPr lang="en-US" baseline="0" dirty="0" smtClean="0"/>
              <a:t> do they enroll in the BSR at AUT?  Jennifer</a:t>
            </a:r>
          </a:p>
          <a:p>
            <a:r>
              <a:rPr lang="en-US" baseline="0" dirty="0" smtClean="0"/>
              <a:t>Who are the staff? Jennifer</a:t>
            </a:r>
          </a:p>
          <a:p>
            <a:r>
              <a:rPr lang="en-US" baseline="0" dirty="0" smtClean="0"/>
              <a:t>Why are we still concerned about their academic skill development?  Jennifer</a:t>
            </a:r>
          </a:p>
          <a:p>
            <a:r>
              <a:rPr lang="en-US" baseline="0" dirty="0" smtClean="0"/>
              <a:t>Staff are currently going through a very reflective process in collaboratively designing a new BSR and in doing so we are beginning to challenge our methods of teaching and learning, and the lack of continuity through three years of </a:t>
            </a:r>
            <a:r>
              <a:rPr lang="en-US" baseline="0" dirty="0" err="1" smtClean="0"/>
              <a:t>staircasing</a:t>
            </a:r>
            <a:r>
              <a:rPr lang="en-US" baseline="0" dirty="0" smtClean="0"/>
              <a:t> key skills identified in our graduate profile: specifically CRITICAL THINKING and ACADEMIC WRITING.</a:t>
            </a:r>
            <a:endParaRPr lang="en-US" dirty="0"/>
          </a:p>
        </p:txBody>
      </p:sp>
      <p:sp>
        <p:nvSpPr>
          <p:cNvPr id="4" name="Slide Number Placeholder 3"/>
          <p:cNvSpPr>
            <a:spLocks noGrp="1"/>
          </p:cNvSpPr>
          <p:nvPr>
            <p:ph type="sldNum" sz="quarter" idx="10"/>
          </p:nvPr>
        </p:nvSpPr>
        <p:spPr/>
        <p:txBody>
          <a:bodyPr/>
          <a:lstStyle/>
          <a:p>
            <a:fld id="{F05AC148-EAD1-5044-B76C-0F5986F6335E}" type="slidenum">
              <a:rPr lang="en-US" smtClean="0"/>
              <a:t>2</a:t>
            </a:fld>
            <a:endParaRPr lang="en-US"/>
          </a:p>
        </p:txBody>
      </p:sp>
    </p:spTree>
    <p:extLst>
      <p:ext uri="{BB962C8B-B14F-4D97-AF65-F5344CB8AC3E}">
        <p14:creationId xmlns:p14="http://schemas.microsoft.com/office/powerpoint/2010/main" val="18968756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Jennifer speak to general responses to teaching and learning: as referred to above:  and to compliment</a:t>
            </a:r>
            <a:r>
              <a:rPr lang="en-US" baseline="0" dirty="0" smtClean="0"/>
              <a:t> this slide, read aloud the student quotes below: as providing reflection on how the students see that their attendance and engagement has a direct repercussion on their CHOICE as to </a:t>
            </a:r>
            <a:r>
              <a:rPr lang="en-US" baseline="0" dirty="0" err="1" smtClean="0"/>
              <a:t>wheter</a:t>
            </a:r>
            <a:r>
              <a:rPr lang="en-US" baseline="0" dirty="0" smtClean="0"/>
              <a:t> or not they might achieve an A, B or C.</a:t>
            </a:r>
            <a:endParaRPr lang="en-US" dirty="0"/>
          </a:p>
        </p:txBody>
      </p:sp>
      <p:sp>
        <p:nvSpPr>
          <p:cNvPr id="4" name="Slide Number Placeholder 3"/>
          <p:cNvSpPr>
            <a:spLocks noGrp="1"/>
          </p:cNvSpPr>
          <p:nvPr>
            <p:ph type="sldNum" sz="quarter" idx="10"/>
          </p:nvPr>
        </p:nvSpPr>
        <p:spPr/>
        <p:txBody>
          <a:bodyPr/>
          <a:lstStyle/>
          <a:p>
            <a:fld id="{F05AC148-EAD1-5044-B76C-0F5986F6335E}" type="slidenum">
              <a:rPr lang="en-US" smtClean="0"/>
              <a:t>12</a:t>
            </a:fld>
            <a:endParaRPr lang="en-US"/>
          </a:p>
        </p:txBody>
      </p:sp>
    </p:spTree>
    <p:extLst>
      <p:ext uri="{BB962C8B-B14F-4D97-AF65-F5344CB8AC3E}">
        <p14:creationId xmlns:p14="http://schemas.microsoft.com/office/powerpoint/2010/main" val="3091416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Jennifer reflection</a:t>
            </a:r>
            <a:r>
              <a:rPr lang="en-US" baseline="0" dirty="0" smtClean="0"/>
              <a:t> slide (</a:t>
            </a:r>
            <a:r>
              <a:rPr lang="en-US" b="1" baseline="0" dirty="0" smtClean="0"/>
              <a:t>20 seconds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05AC148-EAD1-5044-B76C-0F5986F6335E}" type="slidenum">
              <a:rPr lang="en-US" smtClean="0"/>
              <a:t>15</a:t>
            </a:fld>
            <a:endParaRPr lang="en-US"/>
          </a:p>
        </p:txBody>
      </p:sp>
    </p:spTree>
    <p:extLst>
      <p:ext uri="{BB962C8B-B14F-4D97-AF65-F5344CB8AC3E}">
        <p14:creationId xmlns:p14="http://schemas.microsoft.com/office/powerpoint/2010/main" val="23248005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Jennifer</a:t>
            </a:r>
            <a:endParaRPr lang="en-US" dirty="0"/>
          </a:p>
        </p:txBody>
      </p:sp>
      <p:sp>
        <p:nvSpPr>
          <p:cNvPr id="4" name="Slide Number Placeholder 3"/>
          <p:cNvSpPr>
            <a:spLocks noGrp="1"/>
          </p:cNvSpPr>
          <p:nvPr>
            <p:ph type="sldNum" sz="quarter" idx="10"/>
          </p:nvPr>
        </p:nvSpPr>
        <p:spPr/>
        <p:txBody>
          <a:bodyPr/>
          <a:lstStyle/>
          <a:p>
            <a:fld id="{F05AC148-EAD1-5044-B76C-0F5986F6335E}" type="slidenum">
              <a:rPr lang="en-US" smtClean="0"/>
              <a:t>16</a:t>
            </a:fld>
            <a:endParaRPr lang="en-US"/>
          </a:p>
        </p:txBody>
      </p:sp>
    </p:spTree>
    <p:extLst>
      <p:ext uri="{BB962C8B-B14F-4D97-AF65-F5344CB8AC3E}">
        <p14:creationId xmlns:p14="http://schemas.microsoft.com/office/powerpoint/2010/main" val="17397511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Finish with this slide</a:t>
            </a:r>
            <a:r>
              <a:rPr lang="en-US" baseline="0" dirty="0" smtClean="0"/>
              <a:t> for a few seconds then go onto next slide</a:t>
            </a:r>
            <a:endParaRPr lang="en-US" dirty="0"/>
          </a:p>
        </p:txBody>
      </p:sp>
      <p:sp>
        <p:nvSpPr>
          <p:cNvPr id="4" name="Slide Number Placeholder 3"/>
          <p:cNvSpPr>
            <a:spLocks noGrp="1"/>
          </p:cNvSpPr>
          <p:nvPr>
            <p:ph type="sldNum" sz="quarter" idx="10"/>
          </p:nvPr>
        </p:nvSpPr>
        <p:spPr/>
        <p:txBody>
          <a:bodyPr/>
          <a:lstStyle/>
          <a:p>
            <a:fld id="{F05AC148-EAD1-5044-B76C-0F5986F6335E}" type="slidenum">
              <a:rPr lang="en-US" smtClean="0"/>
              <a:t>17</a:t>
            </a:fld>
            <a:endParaRPr lang="en-US"/>
          </a:p>
        </p:txBody>
      </p:sp>
    </p:spTree>
    <p:extLst>
      <p:ext uri="{BB962C8B-B14F-4D97-AF65-F5344CB8AC3E}">
        <p14:creationId xmlns:p14="http://schemas.microsoft.com/office/powerpoint/2010/main" val="22242763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Pedro to guide the opening of</a:t>
            </a:r>
            <a:r>
              <a:rPr lang="en-US" baseline="0" dirty="0" smtClean="0"/>
              <a:t> prompts to lead us to peer discussions and suggestions and feedback…..</a:t>
            </a:r>
            <a:endParaRPr lang="en-US" dirty="0"/>
          </a:p>
        </p:txBody>
      </p:sp>
      <p:sp>
        <p:nvSpPr>
          <p:cNvPr id="4" name="Slide Number Placeholder 3"/>
          <p:cNvSpPr>
            <a:spLocks noGrp="1"/>
          </p:cNvSpPr>
          <p:nvPr>
            <p:ph type="sldNum" sz="quarter" idx="10"/>
          </p:nvPr>
        </p:nvSpPr>
        <p:spPr/>
        <p:txBody>
          <a:bodyPr/>
          <a:lstStyle/>
          <a:p>
            <a:fld id="{F05AC148-EAD1-5044-B76C-0F5986F6335E}" type="slidenum">
              <a:rPr lang="en-US" smtClean="0"/>
              <a:t>18</a:t>
            </a:fld>
            <a:endParaRPr lang="en-US"/>
          </a:p>
        </p:txBody>
      </p:sp>
    </p:spTree>
    <p:extLst>
      <p:ext uri="{BB962C8B-B14F-4D97-AF65-F5344CB8AC3E}">
        <p14:creationId xmlns:p14="http://schemas.microsoft.com/office/powerpoint/2010/main" val="4172014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Jennifer speak to the fact that</a:t>
            </a:r>
            <a:r>
              <a:rPr lang="en-US" baseline="0" dirty="0" smtClean="0"/>
              <a:t> open-ended focus group questions prompted discussions on these topics.  BUT, interestingly and for this presentation, I propose that the variation on this process that occurred through a SURVEY MONKEY survey, gave us insights into preferred methods of learning identified by our students… and that this may be one of our greatest barriers in not supporting the identified deficits, based on our </a:t>
            </a:r>
            <a:r>
              <a:rPr lang="en-US" baseline="0" dirty="0" err="1" smtClean="0"/>
              <a:t>Programme</a:t>
            </a:r>
            <a:r>
              <a:rPr lang="en-US" baseline="0" dirty="0" smtClean="0"/>
              <a:t> Graduate Capabilities.</a:t>
            </a:r>
          </a:p>
          <a:p>
            <a:r>
              <a:rPr lang="en-US" baseline="0" dirty="0" smtClean="0"/>
              <a:t>READ ATTACHED WORD DO ON TEACHING AND LEARNING PREFERENCES.</a:t>
            </a:r>
          </a:p>
          <a:p>
            <a:endParaRPr lang="en-US" dirty="0"/>
          </a:p>
        </p:txBody>
      </p:sp>
      <p:sp>
        <p:nvSpPr>
          <p:cNvPr id="4" name="Slide Number Placeholder 3"/>
          <p:cNvSpPr>
            <a:spLocks noGrp="1"/>
          </p:cNvSpPr>
          <p:nvPr>
            <p:ph type="sldNum" sz="quarter" idx="10"/>
          </p:nvPr>
        </p:nvSpPr>
        <p:spPr/>
        <p:txBody>
          <a:bodyPr/>
          <a:lstStyle/>
          <a:p>
            <a:fld id="{F05AC148-EAD1-5044-B76C-0F5986F6335E}" type="slidenum">
              <a:rPr lang="en-US" smtClean="0"/>
              <a:t>3</a:t>
            </a:fld>
            <a:endParaRPr lang="en-US"/>
          </a:p>
        </p:txBody>
      </p:sp>
    </p:spTree>
    <p:extLst>
      <p:ext uri="{BB962C8B-B14F-4D97-AF65-F5344CB8AC3E}">
        <p14:creationId xmlns:p14="http://schemas.microsoft.com/office/powerpoint/2010/main" val="100282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Pedro can you speak</a:t>
            </a:r>
            <a:r>
              <a:rPr lang="en-US" baseline="0" dirty="0" smtClean="0"/>
              <a:t> to the context of this as action research and the model of pedagogical reasoning and then talk through this slide from the SLC perspective?</a:t>
            </a:r>
            <a:endParaRPr lang="en-US" dirty="0"/>
          </a:p>
        </p:txBody>
      </p:sp>
      <p:sp>
        <p:nvSpPr>
          <p:cNvPr id="4" name="Slide Number Placeholder 3"/>
          <p:cNvSpPr>
            <a:spLocks noGrp="1"/>
          </p:cNvSpPr>
          <p:nvPr>
            <p:ph type="sldNum" sz="quarter" idx="10"/>
          </p:nvPr>
        </p:nvSpPr>
        <p:spPr/>
        <p:txBody>
          <a:bodyPr/>
          <a:lstStyle/>
          <a:p>
            <a:fld id="{F05AC148-EAD1-5044-B76C-0F5986F6335E}" type="slidenum">
              <a:rPr lang="en-US" smtClean="0"/>
              <a:t>4</a:t>
            </a:fld>
            <a:endParaRPr lang="en-US"/>
          </a:p>
        </p:txBody>
      </p:sp>
    </p:spTree>
    <p:extLst>
      <p:ext uri="{BB962C8B-B14F-4D97-AF65-F5344CB8AC3E}">
        <p14:creationId xmlns:p14="http://schemas.microsoft.com/office/powerpoint/2010/main" val="4006119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Pedro, I</a:t>
            </a:r>
            <a:r>
              <a:rPr lang="en-US" baseline="0" dirty="0" smtClean="0"/>
              <a:t> am assuming that this is an area that you speak to every day and you knowing our audience best – can you please speak to this at the level that is appropriate?</a:t>
            </a:r>
            <a:endParaRPr lang="en-US" dirty="0"/>
          </a:p>
        </p:txBody>
      </p:sp>
      <p:sp>
        <p:nvSpPr>
          <p:cNvPr id="4" name="Slide Number Placeholder 3"/>
          <p:cNvSpPr>
            <a:spLocks noGrp="1"/>
          </p:cNvSpPr>
          <p:nvPr>
            <p:ph type="sldNum" sz="quarter" idx="10"/>
          </p:nvPr>
        </p:nvSpPr>
        <p:spPr/>
        <p:txBody>
          <a:bodyPr/>
          <a:lstStyle/>
          <a:p>
            <a:fld id="{F05AC148-EAD1-5044-B76C-0F5986F6335E}" type="slidenum">
              <a:rPr lang="en-US" smtClean="0"/>
              <a:t>5</a:t>
            </a:fld>
            <a:endParaRPr lang="en-US"/>
          </a:p>
        </p:txBody>
      </p:sp>
    </p:spTree>
    <p:extLst>
      <p:ext uri="{BB962C8B-B14F-4D97-AF65-F5344CB8AC3E}">
        <p14:creationId xmlns:p14="http://schemas.microsoft.com/office/powerpoint/2010/main" val="1224579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Pedro speak to your perspective and role as assisting a degree </a:t>
            </a:r>
            <a:r>
              <a:rPr lang="en-US" dirty="0" err="1" smtClean="0"/>
              <a:t>programme</a:t>
            </a:r>
            <a:r>
              <a:rPr lang="en-US" dirty="0" smtClean="0"/>
              <a:t> in embedded</a:t>
            </a:r>
            <a:r>
              <a:rPr lang="en-US" baseline="0" dirty="0" smtClean="0"/>
              <a:t> strategies to address what is perceived as a skill deficit.</a:t>
            </a:r>
            <a:endParaRPr lang="en-US" dirty="0"/>
          </a:p>
        </p:txBody>
      </p:sp>
      <p:sp>
        <p:nvSpPr>
          <p:cNvPr id="4" name="Slide Number Placeholder 3"/>
          <p:cNvSpPr>
            <a:spLocks noGrp="1"/>
          </p:cNvSpPr>
          <p:nvPr>
            <p:ph type="sldNum" sz="quarter" idx="10"/>
          </p:nvPr>
        </p:nvSpPr>
        <p:spPr/>
        <p:txBody>
          <a:bodyPr/>
          <a:lstStyle/>
          <a:p>
            <a:fld id="{F05AC148-EAD1-5044-B76C-0F5986F6335E}" type="slidenum">
              <a:rPr lang="en-US" smtClean="0"/>
              <a:t>6</a:t>
            </a:fld>
            <a:endParaRPr lang="en-US"/>
          </a:p>
        </p:txBody>
      </p:sp>
    </p:spTree>
    <p:extLst>
      <p:ext uri="{BB962C8B-B14F-4D97-AF65-F5344CB8AC3E}">
        <p14:creationId xmlns:p14="http://schemas.microsoft.com/office/powerpoint/2010/main" val="552345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Jennifer briefly describe</a:t>
            </a:r>
            <a:r>
              <a:rPr lang="en-US" baseline="0" dirty="0" smtClean="0"/>
              <a:t> that initially we assumed that we could voluntarily recruit students to take part in SLC workshops working on these skill deficits, but our student population did not respond.  </a:t>
            </a:r>
          </a:p>
          <a:p>
            <a:r>
              <a:rPr lang="en-US" baseline="0" dirty="0" smtClean="0"/>
              <a:t>We have reflected on the student culture as therefore potentially responding through embedding support strategies within very specific core papers, stair-casing their skill development over three years.</a:t>
            </a:r>
            <a:endParaRPr lang="en-US" dirty="0"/>
          </a:p>
        </p:txBody>
      </p:sp>
      <p:sp>
        <p:nvSpPr>
          <p:cNvPr id="4" name="Slide Number Placeholder 3"/>
          <p:cNvSpPr>
            <a:spLocks noGrp="1"/>
          </p:cNvSpPr>
          <p:nvPr>
            <p:ph type="sldNum" sz="quarter" idx="10"/>
          </p:nvPr>
        </p:nvSpPr>
        <p:spPr/>
        <p:txBody>
          <a:bodyPr/>
          <a:lstStyle/>
          <a:p>
            <a:fld id="{F05AC148-EAD1-5044-B76C-0F5986F6335E}" type="slidenum">
              <a:rPr lang="en-US" smtClean="0"/>
              <a:t>7</a:t>
            </a:fld>
            <a:endParaRPr lang="en-US"/>
          </a:p>
        </p:txBody>
      </p:sp>
    </p:spTree>
    <p:extLst>
      <p:ext uri="{BB962C8B-B14F-4D97-AF65-F5344CB8AC3E}">
        <p14:creationId xmlns:p14="http://schemas.microsoft.com/office/powerpoint/2010/main" val="680864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Pedro – speak</a:t>
            </a:r>
            <a:r>
              <a:rPr lang="en-US" baseline="0" dirty="0" smtClean="0"/>
              <a:t> to Mapping the Skills based on Grad capabilities over level 5 – 6 – 7 papers</a:t>
            </a:r>
            <a:endParaRPr lang="en-US" dirty="0"/>
          </a:p>
        </p:txBody>
      </p:sp>
      <p:sp>
        <p:nvSpPr>
          <p:cNvPr id="4" name="Slide Number Placeholder 3"/>
          <p:cNvSpPr>
            <a:spLocks noGrp="1"/>
          </p:cNvSpPr>
          <p:nvPr>
            <p:ph type="sldNum" sz="quarter" idx="10"/>
          </p:nvPr>
        </p:nvSpPr>
        <p:spPr/>
        <p:txBody>
          <a:bodyPr/>
          <a:lstStyle/>
          <a:p>
            <a:fld id="{F05AC148-EAD1-5044-B76C-0F5986F6335E}" type="slidenum">
              <a:rPr lang="en-US" smtClean="0"/>
              <a:t>8</a:t>
            </a:fld>
            <a:endParaRPr lang="en-US"/>
          </a:p>
        </p:txBody>
      </p:sp>
    </p:spTree>
    <p:extLst>
      <p:ext uri="{BB962C8B-B14F-4D97-AF65-F5344CB8AC3E}">
        <p14:creationId xmlns:p14="http://schemas.microsoft.com/office/powerpoint/2010/main" val="35582380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Pedro can you speak to this and maybe so the resolution is clear: could you simultaneously log on to TRELLO</a:t>
            </a:r>
            <a:r>
              <a:rPr lang="en-US" baseline="0" dirty="0" smtClean="0"/>
              <a:t> and go directly to this TRELLO page in the presentation.</a:t>
            </a:r>
            <a:endParaRPr lang="en-US" dirty="0"/>
          </a:p>
        </p:txBody>
      </p:sp>
      <p:sp>
        <p:nvSpPr>
          <p:cNvPr id="4" name="Slide Number Placeholder 3"/>
          <p:cNvSpPr>
            <a:spLocks noGrp="1"/>
          </p:cNvSpPr>
          <p:nvPr>
            <p:ph type="sldNum" sz="quarter" idx="10"/>
          </p:nvPr>
        </p:nvSpPr>
        <p:spPr/>
        <p:txBody>
          <a:bodyPr/>
          <a:lstStyle/>
          <a:p>
            <a:fld id="{F05AC148-EAD1-5044-B76C-0F5986F6335E}" type="slidenum">
              <a:rPr lang="en-US" smtClean="0"/>
              <a:t>9</a:t>
            </a:fld>
            <a:endParaRPr lang="en-US"/>
          </a:p>
        </p:txBody>
      </p:sp>
    </p:spTree>
    <p:extLst>
      <p:ext uri="{BB962C8B-B14F-4D97-AF65-F5344CB8AC3E}">
        <p14:creationId xmlns:p14="http://schemas.microsoft.com/office/powerpoint/2010/main" val="15804206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Pedro – Discuss Support Strategy</a:t>
            </a:r>
            <a:endParaRPr lang="en-US" b="1" dirty="0"/>
          </a:p>
        </p:txBody>
      </p:sp>
      <p:sp>
        <p:nvSpPr>
          <p:cNvPr id="4" name="Slide Number Placeholder 3"/>
          <p:cNvSpPr>
            <a:spLocks noGrp="1"/>
          </p:cNvSpPr>
          <p:nvPr>
            <p:ph type="sldNum" sz="quarter" idx="10"/>
          </p:nvPr>
        </p:nvSpPr>
        <p:spPr/>
        <p:txBody>
          <a:bodyPr/>
          <a:lstStyle/>
          <a:p>
            <a:fld id="{F05AC148-EAD1-5044-B76C-0F5986F6335E}" type="slidenum">
              <a:rPr lang="en-US" smtClean="0"/>
              <a:t>10</a:t>
            </a:fld>
            <a:endParaRPr lang="en-US"/>
          </a:p>
        </p:txBody>
      </p:sp>
    </p:spTree>
    <p:extLst>
      <p:ext uri="{BB962C8B-B14F-4D97-AF65-F5344CB8AC3E}">
        <p14:creationId xmlns:p14="http://schemas.microsoft.com/office/powerpoint/2010/main" val="22479338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1B0813C-AB8D-BA40-94BB-DB807CEBE5BA}" type="datetimeFigureOut">
              <a:rPr lang="en-US" smtClean="0"/>
              <a:t>24/11/14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57B0AA-AC8E-4463-ADAC-E87D09B82E4F}"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26" name="Picture 2" descr="http://www.rainbowtick.co.nz/files/2014/04/aut_logo.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079096"/>
            <a:ext cx="1497013" cy="12282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5560072"/>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1B0813C-AB8D-BA40-94BB-DB807CEBE5BA}" type="datetimeFigureOut">
              <a:rPr lang="en-US" smtClean="0"/>
              <a:t>24/11/14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CFFC7-2E41-734C-96CF-C7BD041102B3}" type="slidenum">
              <a:rPr lang="en-US" smtClean="0"/>
              <a:t>‹#›</a:t>
            </a:fld>
            <a:endParaRPr lang="en-US"/>
          </a:p>
        </p:txBody>
      </p:sp>
    </p:spTree>
    <p:extLst>
      <p:ext uri="{BB962C8B-B14F-4D97-AF65-F5344CB8AC3E}">
        <p14:creationId xmlns:p14="http://schemas.microsoft.com/office/powerpoint/2010/main" val="1305685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1B0813C-AB8D-BA40-94BB-DB807CEBE5BA}" type="datetimeFigureOut">
              <a:rPr lang="en-US" smtClean="0"/>
              <a:t>24/11/14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CFFC7-2E41-734C-96CF-C7BD041102B3}" type="slidenum">
              <a:rPr lang="en-US" smtClean="0"/>
              <a:t>‹#›</a:t>
            </a:fld>
            <a:endParaRPr lang="en-US"/>
          </a:p>
        </p:txBody>
      </p:sp>
    </p:spTree>
    <p:extLst>
      <p:ext uri="{BB962C8B-B14F-4D97-AF65-F5344CB8AC3E}">
        <p14:creationId xmlns:p14="http://schemas.microsoft.com/office/powerpoint/2010/main" val="1332152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1B0813C-AB8D-BA40-94BB-DB807CEBE5BA}" type="datetimeFigureOut">
              <a:rPr lang="en-US" smtClean="0"/>
              <a:t>24/11/14</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D7CFFC7-2E41-734C-96CF-C7BD041102B3}" type="slidenum">
              <a:rPr lang="en-US" smtClean="0"/>
              <a:t>‹#›</a:t>
            </a:fld>
            <a:endParaRPr lang="en-US"/>
          </a:p>
        </p:txBody>
      </p:sp>
    </p:spTree>
    <p:extLst>
      <p:ext uri="{BB962C8B-B14F-4D97-AF65-F5344CB8AC3E}">
        <p14:creationId xmlns:p14="http://schemas.microsoft.com/office/powerpoint/2010/main" val="837134876"/>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B0813C-AB8D-BA40-94BB-DB807CEBE5BA}" type="datetimeFigureOut">
              <a:rPr lang="en-US" smtClean="0"/>
              <a:t>24/11/14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CFFC7-2E41-734C-96CF-C7BD041102B3}"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6456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1B0813C-AB8D-BA40-94BB-DB807CEBE5BA}" type="datetimeFigureOut">
              <a:rPr lang="en-US" smtClean="0"/>
              <a:t>24/11/14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7CFFC7-2E41-734C-96CF-C7BD041102B3}" type="slidenum">
              <a:rPr lang="en-US" smtClean="0"/>
              <a:t>‹#›</a:t>
            </a:fld>
            <a:endParaRPr lang="en-US"/>
          </a:p>
        </p:txBody>
      </p:sp>
    </p:spTree>
    <p:extLst>
      <p:ext uri="{BB962C8B-B14F-4D97-AF65-F5344CB8AC3E}">
        <p14:creationId xmlns:p14="http://schemas.microsoft.com/office/powerpoint/2010/main" val="1665408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1B0813C-AB8D-BA40-94BB-DB807CEBE5BA}" type="datetimeFigureOut">
              <a:rPr lang="en-US" smtClean="0"/>
              <a:t>24/11/14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7CFFC7-2E41-734C-96CF-C7BD041102B3}" type="slidenum">
              <a:rPr lang="en-US" smtClean="0"/>
              <a:t>‹#›</a:t>
            </a:fld>
            <a:endParaRPr lang="en-US"/>
          </a:p>
        </p:txBody>
      </p:sp>
    </p:spTree>
    <p:extLst>
      <p:ext uri="{BB962C8B-B14F-4D97-AF65-F5344CB8AC3E}">
        <p14:creationId xmlns:p14="http://schemas.microsoft.com/office/powerpoint/2010/main" val="3518739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1B0813C-AB8D-BA40-94BB-DB807CEBE5BA}" type="datetimeFigureOut">
              <a:rPr lang="en-US" smtClean="0"/>
              <a:t>24/11/14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7CFFC7-2E41-734C-96CF-C7BD041102B3}" type="slidenum">
              <a:rPr lang="en-US" smtClean="0"/>
              <a:t>‹#›</a:t>
            </a:fld>
            <a:endParaRPr lang="en-US"/>
          </a:p>
        </p:txBody>
      </p:sp>
    </p:spTree>
    <p:extLst>
      <p:ext uri="{BB962C8B-B14F-4D97-AF65-F5344CB8AC3E}">
        <p14:creationId xmlns:p14="http://schemas.microsoft.com/office/powerpoint/2010/main" val="4138564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1B0813C-AB8D-BA40-94BB-DB807CEBE5BA}" type="datetimeFigureOut">
              <a:rPr lang="en-US" smtClean="0"/>
              <a:t>24/11/14</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9D7CFFC7-2E41-734C-96CF-C7BD041102B3}" type="slidenum">
              <a:rPr lang="en-US" smtClean="0"/>
              <a:t>‹#›</a:t>
            </a:fld>
            <a:endParaRPr lang="en-US"/>
          </a:p>
        </p:txBody>
      </p:sp>
    </p:spTree>
    <p:extLst>
      <p:ext uri="{BB962C8B-B14F-4D97-AF65-F5344CB8AC3E}">
        <p14:creationId xmlns:p14="http://schemas.microsoft.com/office/powerpoint/2010/main" val="3009649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91B0813C-AB8D-BA40-94BB-DB807CEBE5BA}" type="datetimeFigureOut">
              <a:rPr lang="en-US" smtClean="0"/>
              <a:t>24/11/14</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D7CFFC7-2E41-734C-96CF-C7BD041102B3}" type="slidenum">
              <a:rPr lang="en-US" smtClean="0"/>
              <a:t>‹#›</a:t>
            </a:fld>
            <a:endParaRPr lang="en-US"/>
          </a:p>
        </p:txBody>
      </p:sp>
    </p:spTree>
    <p:extLst>
      <p:ext uri="{BB962C8B-B14F-4D97-AF65-F5344CB8AC3E}">
        <p14:creationId xmlns:p14="http://schemas.microsoft.com/office/powerpoint/2010/main" val="652886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B0813C-AB8D-BA40-94BB-DB807CEBE5BA}" type="datetimeFigureOut">
              <a:rPr lang="en-US" smtClean="0"/>
              <a:t>24/11/14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7CFFC7-2E41-734C-96CF-C7BD041102B3}" type="slidenum">
              <a:rPr lang="en-US" smtClean="0"/>
              <a:t>‹#›</a:t>
            </a:fld>
            <a:endParaRPr lang="en-US"/>
          </a:p>
        </p:txBody>
      </p:sp>
    </p:spTree>
    <p:extLst>
      <p:ext uri="{BB962C8B-B14F-4D97-AF65-F5344CB8AC3E}">
        <p14:creationId xmlns:p14="http://schemas.microsoft.com/office/powerpoint/2010/main" val="164448957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91B0813C-AB8D-BA40-94BB-DB807CEBE5BA}" type="datetimeFigureOut">
              <a:rPr lang="en-US" smtClean="0"/>
              <a:t>24/11/14</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9D7CFFC7-2E41-734C-96CF-C7BD041102B3}" type="slidenum">
              <a:rPr lang="en-US" smtClean="0"/>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1396673"/>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4.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hyperlink" Target="http://sitjar.sit.ac.nz/Publications/SITJAR%20AR%20edition%20A.pdf"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5.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hyperlink" Target="https://trello.com/b/dnpwW59o/2015-bsr-support-strategy" TargetMode="External"/><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NZ" sz="4800" dirty="0"/>
              <a:t>Structuring an appropriate academic support strategy to assist Bachelor of Sport and Recreation (BSR) students to meet the BSR graduate profile.</a:t>
            </a:r>
            <a:endParaRPr lang="en-GB" sz="4800" dirty="0"/>
          </a:p>
        </p:txBody>
      </p:sp>
      <p:sp>
        <p:nvSpPr>
          <p:cNvPr id="3" name="Subtitle 2"/>
          <p:cNvSpPr>
            <a:spLocks noGrp="1"/>
          </p:cNvSpPr>
          <p:nvPr>
            <p:ph type="subTitle" idx="1"/>
          </p:nvPr>
        </p:nvSpPr>
        <p:spPr/>
        <p:txBody>
          <a:bodyPr/>
          <a:lstStyle/>
          <a:p>
            <a:pPr lvl="0" algn="r">
              <a:buClr>
                <a:srgbClr val="E48312"/>
              </a:buClr>
            </a:pPr>
            <a:r>
              <a:rPr lang="en-AU" sz="1500" i="1" dirty="0">
                <a:solidFill>
                  <a:srgbClr val="FF0000"/>
                </a:solidFill>
              </a:rPr>
              <a:t>Jennifer Nikolai </a:t>
            </a:r>
            <a:r>
              <a:rPr lang="en-AU" sz="1500" i="1" dirty="0">
                <a:solidFill>
                  <a:srgbClr val="637052"/>
                </a:solidFill>
              </a:rPr>
              <a:t>(</a:t>
            </a:r>
            <a:r>
              <a:rPr lang="en-AU" sz="1300" i="1" dirty="0">
                <a:solidFill>
                  <a:srgbClr val="637052"/>
                </a:solidFill>
              </a:rPr>
              <a:t>School of Sport and Recreation, SPRINZ</a:t>
            </a:r>
            <a:r>
              <a:rPr lang="en-AU" sz="1500" i="1" dirty="0">
                <a:solidFill>
                  <a:srgbClr val="637052"/>
                </a:solidFill>
              </a:rPr>
              <a:t>)</a:t>
            </a:r>
            <a:endParaRPr lang="en-AU" sz="1500" dirty="0">
              <a:solidFill>
                <a:srgbClr val="637052"/>
              </a:solidFill>
            </a:endParaRPr>
          </a:p>
          <a:p>
            <a:pPr lvl="0" algn="r">
              <a:buClr>
                <a:srgbClr val="E48312"/>
              </a:buClr>
            </a:pPr>
            <a:r>
              <a:rPr lang="en-AU" sz="1500" i="1" dirty="0">
                <a:solidFill>
                  <a:srgbClr val="FF0000"/>
                </a:solidFill>
              </a:rPr>
              <a:t>Pedro Silva </a:t>
            </a:r>
            <a:r>
              <a:rPr lang="en-AU" sz="1500" i="1" dirty="0">
                <a:solidFill>
                  <a:srgbClr val="637052"/>
                </a:solidFill>
              </a:rPr>
              <a:t>(</a:t>
            </a:r>
            <a:r>
              <a:rPr lang="en-AU" sz="1300" i="1" dirty="0">
                <a:solidFill>
                  <a:srgbClr val="637052"/>
                </a:solidFill>
              </a:rPr>
              <a:t>Student Learning Centre</a:t>
            </a:r>
            <a:r>
              <a:rPr lang="en-AU" sz="1500" i="1" dirty="0">
                <a:solidFill>
                  <a:srgbClr val="637052"/>
                </a:solidFill>
              </a:rPr>
              <a:t>)</a:t>
            </a:r>
          </a:p>
          <a:p>
            <a:pPr lvl="0" algn="r">
              <a:buClr>
                <a:srgbClr val="E48312"/>
              </a:buClr>
            </a:pPr>
            <a:r>
              <a:rPr lang="en-AU" sz="1500" i="1" dirty="0">
                <a:solidFill>
                  <a:srgbClr val="FF0000"/>
                </a:solidFill>
              </a:rPr>
              <a:t>Simon Walters </a:t>
            </a:r>
            <a:r>
              <a:rPr lang="en-AU" sz="1500" i="1" dirty="0">
                <a:solidFill>
                  <a:srgbClr val="637052"/>
                </a:solidFill>
              </a:rPr>
              <a:t>(</a:t>
            </a:r>
            <a:r>
              <a:rPr lang="en-AU" sz="1300" i="1" dirty="0">
                <a:solidFill>
                  <a:srgbClr val="637052"/>
                </a:solidFill>
              </a:rPr>
              <a:t>School of Sport and Recreation, SPRINZ</a:t>
            </a:r>
            <a:r>
              <a:rPr lang="en-AU" sz="1500" i="1" dirty="0">
                <a:solidFill>
                  <a:srgbClr val="637052"/>
                </a:solidFill>
              </a:rPr>
              <a:t>)</a:t>
            </a:r>
            <a:endParaRPr lang="en-AU" sz="1500" dirty="0">
              <a:solidFill>
                <a:srgbClr val="637052"/>
              </a:solidFill>
            </a:endParaRPr>
          </a:p>
          <a:p>
            <a:pPr lvl="0" algn="r">
              <a:buClr>
                <a:srgbClr val="E48312"/>
              </a:buClr>
            </a:pPr>
            <a:endParaRPr lang="en-US" sz="1300" dirty="0">
              <a:solidFill>
                <a:srgbClr val="637052"/>
              </a:solidFill>
            </a:endParaRPr>
          </a:p>
          <a:p>
            <a:endParaRPr lang="en-GB" dirty="0"/>
          </a:p>
        </p:txBody>
      </p:sp>
    </p:spTree>
    <p:extLst>
      <p:ext uri="{BB962C8B-B14F-4D97-AF65-F5344CB8AC3E}">
        <p14:creationId xmlns:p14="http://schemas.microsoft.com/office/powerpoint/2010/main" val="104166479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AU" dirty="0"/>
              <a:t>Outcome </a:t>
            </a:r>
            <a:r>
              <a:rPr lang="en-AU" dirty="0" smtClean="0"/>
              <a:t>2</a:t>
            </a:r>
            <a:endParaRPr lang="en-US" dirty="0"/>
          </a:p>
        </p:txBody>
      </p:sp>
      <p:sp>
        <p:nvSpPr>
          <p:cNvPr id="14" name="Text Placeholder 13"/>
          <p:cNvSpPr>
            <a:spLocks noGrp="1"/>
          </p:cNvSpPr>
          <p:nvPr>
            <p:ph idx="1"/>
          </p:nvPr>
        </p:nvSpPr>
        <p:spPr/>
        <p:txBody>
          <a:bodyPr/>
          <a:lstStyle/>
          <a:p>
            <a:r>
              <a:rPr lang="en-AU" dirty="0" smtClean="0"/>
              <a:t>Design </a:t>
            </a:r>
            <a:r>
              <a:rPr lang="en-AU" dirty="0"/>
              <a:t>and implementation plan for a pilot support strategy for BSR students in 2015. </a:t>
            </a:r>
          </a:p>
          <a:p>
            <a:endParaRPr lang="en-US" dirty="0"/>
          </a:p>
        </p:txBody>
      </p:sp>
    </p:spTree>
    <p:extLst>
      <p:ext uri="{BB962C8B-B14F-4D97-AF65-F5344CB8AC3E}">
        <p14:creationId xmlns:p14="http://schemas.microsoft.com/office/powerpoint/2010/main" val="190035748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14" descr="2014-11-04 BSR Support Strategy 2[4].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563880" y="568404"/>
            <a:ext cx="7751128" cy="5813346"/>
          </a:xfrm>
          <a:prstGeom prst="roundRect">
            <a:avLst>
              <a:gd name="adj" fmla="val 1858"/>
            </a:avLst>
          </a:prstGeom>
          <a:effectLst>
            <a:outerShdw blurRad="50800" dist="50800" dir="5400000" algn="tl" rotWithShape="0">
              <a:srgbClr val="000000">
                <a:alpha val="43000"/>
              </a:srgbClr>
            </a:outerShdw>
          </a:effectLst>
        </p:spPr>
      </p:pic>
    </p:spTree>
    <p:extLst>
      <p:ext uri="{BB962C8B-B14F-4D97-AF65-F5344CB8AC3E}">
        <p14:creationId xmlns:p14="http://schemas.microsoft.com/office/powerpoint/2010/main" val="321756559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AU" dirty="0"/>
              <a:t>Outcome </a:t>
            </a:r>
            <a:r>
              <a:rPr lang="en-AU" dirty="0" smtClean="0"/>
              <a:t>3</a:t>
            </a:r>
            <a:endParaRPr lang="en-US" dirty="0"/>
          </a:p>
        </p:txBody>
      </p:sp>
      <p:sp>
        <p:nvSpPr>
          <p:cNvPr id="14" name="Text Placeholder 13"/>
          <p:cNvSpPr>
            <a:spLocks noGrp="1"/>
          </p:cNvSpPr>
          <p:nvPr>
            <p:ph idx="1"/>
          </p:nvPr>
        </p:nvSpPr>
        <p:spPr/>
        <p:txBody>
          <a:bodyPr>
            <a:normAutofit/>
          </a:bodyPr>
          <a:lstStyle/>
          <a:p>
            <a:r>
              <a:rPr lang="en-NZ" dirty="0" smtClean="0"/>
              <a:t>Heightened </a:t>
            </a:r>
            <a:r>
              <a:rPr lang="en-NZ" dirty="0"/>
              <a:t>awareness of diverse learning needs of students that challenge pedagogical approaches towards improvement and development of academic skills to positively impact student retention and success rates.</a:t>
            </a:r>
            <a:endParaRPr lang="en-AU" dirty="0"/>
          </a:p>
          <a:p>
            <a:endParaRPr lang="en-US" dirty="0"/>
          </a:p>
        </p:txBody>
      </p:sp>
    </p:spTree>
    <p:extLst>
      <p:ext uri="{BB962C8B-B14F-4D97-AF65-F5344CB8AC3E}">
        <p14:creationId xmlns:p14="http://schemas.microsoft.com/office/powerpoint/2010/main" val="116066955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8920" y="286604"/>
            <a:ext cx="5577840" cy="1450757"/>
          </a:xfrm>
        </p:spPr>
        <p:txBody>
          <a:bodyPr>
            <a:normAutofit/>
          </a:bodyPr>
          <a:lstStyle/>
          <a:p>
            <a:r>
              <a:rPr lang="en-NZ" dirty="0"/>
              <a:t>Student focus group </a:t>
            </a:r>
            <a:r>
              <a:rPr lang="en-NZ" dirty="0" smtClean="0"/>
              <a:t>responses</a:t>
            </a:r>
            <a:endParaRPr lang="en-GB" dirty="0"/>
          </a:p>
        </p:txBody>
      </p:sp>
      <p:sp>
        <p:nvSpPr>
          <p:cNvPr id="3" name="Content Placeholder 2"/>
          <p:cNvSpPr>
            <a:spLocks noGrp="1"/>
          </p:cNvSpPr>
          <p:nvPr>
            <p:ph idx="1"/>
          </p:nvPr>
        </p:nvSpPr>
        <p:spPr>
          <a:xfrm>
            <a:off x="2788920" y="1845734"/>
            <a:ext cx="5577840" cy="4023360"/>
          </a:xfrm>
        </p:spPr>
        <p:txBody>
          <a:bodyPr>
            <a:normAutofit lnSpcReduction="10000"/>
          </a:bodyPr>
          <a:lstStyle/>
          <a:p>
            <a:r>
              <a:rPr lang="en-NZ" dirty="0" smtClean="0"/>
              <a:t>“</a:t>
            </a:r>
            <a:r>
              <a:rPr lang="en-NZ" dirty="0"/>
              <a:t>You keep everybody in the same classes throughout the entire programme so you really get to know each other.  Without creating small groups you don’t really get to know anybody.”  </a:t>
            </a:r>
          </a:p>
          <a:p>
            <a:r>
              <a:rPr lang="en-NZ" dirty="0"/>
              <a:t>“(We) want more hands on time doing the testing, especially for people who want to do the postgrad stuff</a:t>
            </a:r>
            <a:r>
              <a:rPr lang="en-NZ" dirty="0" smtClean="0"/>
              <a:t>.”</a:t>
            </a:r>
            <a:endParaRPr lang="en-NZ" dirty="0"/>
          </a:p>
          <a:p>
            <a:r>
              <a:rPr lang="en-NZ" dirty="0"/>
              <a:t>“I feel like I don’t learn in a big lecture hall so it’s better when the classes are smaller, more interactive</a:t>
            </a:r>
            <a:r>
              <a:rPr lang="en-NZ" dirty="0" smtClean="0"/>
              <a:t>.”</a:t>
            </a:r>
            <a:endParaRPr lang="en-NZ" dirty="0"/>
          </a:p>
          <a:p>
            <a:r>
              <a:rPr lang="en-NZ" dirty="0"/>
              <a:t>“I want more guidance learning, more inquiry learning… it feels like we are just getting taught, taught, taught what we are learning.”</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0000" r="23333"/>
          <a:stretch/>
        </p:blipFill>
        <p:spPr>
          <a:xfrm>
            <a:off x="0" y="0"/>
            <a:ext cx="2590800" cy="6858000"/>
          </a:xfrm>
          <a:prstGeom prst="rect">
            <a:avLst/>
          </a:prstGeom>
        </p:spPr>
      </p:pic>
    </p:spTree>
    <p:extLst>
      <p:ext uri="{BB962C8B-B14F-4D97-AF65-F5344CB8AC3E}">
        <p14:creationId xmlns:p14="http://schemas.microsoft.com/office/powerpoint/2010/main" val="223253320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286604"/>
            <a:ext cx="6156960" cy="1450757"/>
          </a:xfrm>
        </p:spPr>
        <p:txBody>
          <a:bodyPr/>
          <a:lstStyle/>
          <a:p>
            <a:r>
              <a:rPr lang="en-GB" dirty="0"/>
              <a:t>Staff  focus group responses</a:t>
            </a:r>
          </a:p>
        </p:txBody>
      </p:sp>
      <p:sp>
        <p:nvSpPr>
          <p:cNvPr id="3" name="Content Placeholder 2"/>
          <p:cNvSpPr>
            <a:spLocks noGrp="1"/>
          </p:cNvSpPr>
          <p:nvPr>
            <p:ph idx="1"/>
          </p:nvPr>
        </p:nvSpPr>
        <p:spPr>
          <a:xfrm>
            <a:off x="2209800" y="1845734"/>
            <a:ext cx="6156960" cy="4023360"/>
          </a:xfrm>
        </p:spPr>
        <p:txBody>
          <a:bodyPr>
            <a:normAutofit fontScale="92500"/>
          </a:bodyPr>
          <a:lstStyle/>
          <a:p>
            <a:pPr marL="0" indent="0">
              <a:buNone/>
            </a:pPr>
            <a:r>
              <a:rPr lang="en-US" dirty="0"/>
              <a:t>…that students feel afraid to be wrong and to participate</a:t>
            </a:r>
            <a:r>
              <a:rPr lang="en-AU" dirty="0"/>
              <a:t/>
            </a:r>
            <a:br>
              <a:rPr lang="en-AU" dirty="0"/>
            </a:br>
            <a:r>
              <a:rPr lang="en-US" dirty="0"/>
              <a:t> </a:t>
            </a:r>
            <a:r>
              <a:rPr lang="en-AU" dirty="0"/>
              <a:t/>
            </a:r>
            <a:br>
              <a:rPr lang="en-AU" dirty="0"/>
            </a:br>
            <a:r>
              <a:rPr lang="en-US" dirty="0"/>
              <a:t>…that students are happy not to be challenged, and feel uncomfortable with problem solving</a:t>
            </a:r>
            <a:r>
              <a:rPr lang="en-AU" dirty="0"/>
              <a:t/>
            </a:r>
            <a:br>
              <a:rPr lang="en-AU" dirty="0"/>
            </a:br>
            <a:r>
              <a:rPr lang="en-US" dirty="0"/>
              <a:t> </a:t>
            </a:r>
            <a:r>
              <a:rPr lang="en-AU" dirty="0"/>
              <a:t/>
            </a:r>
            <a:br>
              <a:rPr lang="en-AU" dirty="0"/>
            </a:br>
            <a:r>
              <a:rPr lang="en-US" dirty="0"/>
              <a:t>…that there is not a common understanding amongst lecturers about what critical thinking is, and how it can be developed</a:t>
            </a:r>
            <a:r>
              <a:rPr lang="en-AU" dirty="0"/>
              <a:t/>
            </a:r>
            <a:br>
              <a:rPr lang="en-AU" dirty="0"/>
            </a:br>
            <a:r>
              <a:rPr lang="en-US" sz="2400" dirty="0"/>
              <a:t> </a:t>
            </a:r>
            <a:r>
              <a:rPr lang="en-AU" sz="2400" dirty="0"/>
              <a:t/>
            </a:r>
            <a:br>
              <a:rPr lang="en-AU" sz="2400" dirty="0"/>
            </a:br>
            <a:r>
              <a:rPr lang="en-US" sz="2400" dirty="0">
                <a:solidFill>
                  <a:srgbClr val="FF0000"/>
                </a:solidFill>
              </a:rPr>
              <a:t>"We are still at a lecture format, where we throw knowledge at them."</a:t>
            </a:r>
            <a:r>
              <a:rPr lang="en-AU" sz="2400" dirty="0">
                <a:solidFill>
                  <a:srgbClr val="FF0000"/>
                </a:solidFill>
              </a:rPr>
              <a:t/>
            </a:r>
            <a:br>
              <a:rPr lang="en-AU" sz="2400" dirty="0">
                <a:solidFill>
                  <a:srgbClr val="FF0000"/>
                </a:solidFill>
              </a:rPr>
            </a:br>
            <a:r>
              <a:rPr lang="en-US" sz="2400" dirty="0">
                <a:solidFill>
                  <a:srgbClr val="FF0000"/>
                </a:solidFill>
              </a:rPr>
              <a:t> </a:t>
            </a:r>
            <a:r>
              <a:rPr lang="en-AU" sz="2400" dirty="0">
                <a:solidFill>
                  <a:srgbClr val="FF0000"/>
                </a:solidFill>
              </a:rPr>
              <a:t/>
            </a:r>
            <a:br>
              <a:rPr lang="en-AU" sz="2400" dirty="0">
                <a:solidFill>
                  <a:srgbClr val="FF0000"/>
                </a:solidFill>
              </a:rPr>
            </a:br>
            <a:r>
              <a:rPr lang="en-US" sz="2400" dirty="0">
                <a:solidFill>
                  <a:srgbClr val="FF0000"/>
                </a:solidFill>
              </a:rPr>
              <a:t>"Do we change for them, or do they change for us?"</a:t>
            </a:r>
            <a:r>
              <a:rPr lang="en-AU" sz="2400" dirty="0">
                <a:solidFill>
                  <a:srgbClr val="FF0000"/>
                </a:solidFill>
              </a:rPr>
              <a:t/>
            </a:r>
            <a:br>
              <a:rPr lang="en-AU" sz="2400" dirty="0">
                <a:solidFill>
                  <a:srgbClr val="FF0000"/>
                </a:solidFill>
              </a:rPr>
            </a:br>
            <a:endParaRPr lang="en-GB" dirty="0"/>
          </a:p>
          <a:p>
            <a:pPr marL="0" indent="0">
              <a:buNone/>
            </a:pPr>
            <a:endParaRPr lang="en-GB"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9777" r="42667"/>
          <a:stretch/>
        </p:blipFill>
        <p:spPr>
          <a:xfrm>
            <a:off x="0" y="0"/>
            <a:ext cx="1889760" cy="6858000"/>
          </a:xfrm>
          <a:prstGeom prst="rect">
            <a:avLst/>
          </a:prstGeom>
        </p:spPr>
      </p:pic>
    </p:spTree>
    <p:extLst>
      <p:ext uri="{BB962C8B-B14F-4D97-AF65-F5344CB8AC3E}">
        <p14:creationId xmlns:p14="http://schemas.microsoft.com/office/powerpoint/2010/main" val="221269149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164080" y="286604"/>
            <a:ext cx="6202680" cy="1450757"/>
          </a:xfrm>
        </p:spPr>
        <p:txBody>
          <a:bodyPr/>
          <a:lstStyle/>
          <a:p>
            <a:r>
              <a:rPr lang="en-US" dirty="0" smtClean="0"/>
              <a:t>Outcomes and Directions</a:t>
            </a:r>
            <a:endParaRPr lang="en-US" dirty="0"/>
          </a:p>
        </p:txBody>
      </p:sp>
      <p:sp>
        <p:nvSpPr>
          <p:cNvPr id="7" name="Content Placeholder 6"/>
          <p:cNvSpPr>
            <a:spLocks noGrp="1"/>
          </p:cNvSpPr>
          <p:nvPr>
            <p:ph idx="1"/>
          </p:nvPr>
        </p:nvSpPr>
        <p:spPr>
          <a:xfrm>
            <a:off x="2164080" y="1845734"/>
            <a:ext cx="6202680" cy="4023360"/>
          </a:xfrm>
        </p:spPr>
        <p:txBody>
          <a:bodyPr>
            <a:normAutofit/>
          </a:bodyPr>
          <a:lstStyle/>
          <a:p>
            <a:r>
              <a:rPr lang="en-AU" dirty="0">
                <a:solidFill>
                  <a:srgbClr val="FF0000"/>
                </a:solidFill>
              </a:rPr>
              <a:t>This project instigated </a:t>
            </a:r>
            <a:r>
              <a:rPr lang="en-AU" dirty="0"/>
              <a:t>reflections on academic skills expectations, considering diverse learning styles and approaches that engage learning and teaching relationships.  </a:t>
            </a:r>
            <a:endParaRPr lang="en-AU" dirty="0" smtClean="0"/>
          </a:p>
          <a:p>
            <a:r>
              <a:rPr lang="en-AU" dirty="0" smtClean="0">
                <a:solidFill>
                  <a:srgbClr val="FF0000"/>
                </a:solidFill>
              </a:rPr>
              <a:t>Future </a:t>
            </a:r>
            <a:r>
              <a:rPr lang="en-AU" dirty="0">
                <a:solidFill>
                  <a:srgbClr val="FF0000"/>
                </a:solidFill>
              </a:rPr>
              <a:t>directions</a:t>
            </a:r>
            <a:r>
              <a:rPr lang="en-AU" dirty="0"/>
              <a:t> focus on scaffolding academic skills as graduate capabilities are met and student success leads to retention.  </a:t>
            </a:r>
            <a:endParaRPr lang="en-AU" dirty="0" smtClean="0"/>
          </a:p>
          <a:p>
            <a:r>
              <a:rPr lang="en-AU" dirty="0" smtClean="0"/>
              <a:t>Ideally </a:t>
            </a:r>
            <a:r>
              <a:rPr lang="en-AU" dirty="0"/>
              <a:t>this fosters </a:t>
            </a:r>
            <a:r>
              <a:rPr lang="en-AU" dirty="0">
                <a:solidFill>
                  <a:srgbClr val="FF0000"/>
                </a:solidFill>
              </a:rPr>
              <a:t>application and reflection within their future areas of employment or study, nationally or internationally, in studying at AUT.</a:t>
            </a:r>
            <a:r>
              <a:rPr lang="en-AU" dirty="0"/>
              <a:t>	 </a:t>
            </a:r>
            <a:endParaRPr lang="en-US"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4900" r="45161"/>
          <a:stretch/>
        </p:blipFill>
        <p:spPr>
          <a:xfrm>
            <a:off x="0" y="0"/>
            <a:ext cx="1981201" cy="6858000"/>
          </a:xfrm>
          <a:prstGeom prst="rect">
            <a:avLst/>
          </a:prstGeom>
        </p:spPr>
      </p:pic>
    </p:spTree>
    <p:extLst>
      <p:ext uri="{BB962C8B-B14F-4D97-AF65-F5344CB8AC3E}">
        <p14:creationId xmlns:p14="http://schemas.microsoft.com/office/powerpoint/2010/main" val="153777937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0400" y="286604"/>
            <a:ext cx="5166360" cy="1450757"/>
          </a:xfrm>
        </p:spPr>
        <p:txBody>
          <a:bodyPr/>
          <a:lstStyle/>
          <a:p>
            <a:r>
              <a:rPr lang="en-NZ" dirty="0" smtClean="0"/>
              <a:t>Potential Benefits</a:t>
            </a:r>
            <a:endParaRPr lang="en-GB" dirty="0"/>
          </a:p>
        </p:txBody>
      </p:sp>
      <p:sp>
        <p:nvSpPr>
          <p:cNvPr id="3" name="Content Placeholder 2"/>
          <p:cNvSpPr>
            <a:spLocks noGrp="1"/>
          </p:cNvSpPr>
          <p:nvPr>
            <p:ph idx="1"/>
          </p:nvPr>
        </p:nvSpPr>
        <p:spPr>
          <a:xfrm>
            <a:off x="3200400" y="1845734"/>
            <a:ext cx="5166360" cy="4023360"/>
          </a:xfrm>
        </p:spPr>
        <p:txBody>
          <a:bodyPr/>
          <a:lstStyle/>
          <a:p>
            <a:r>
              <a:rPr lang="en-NZ" dirty="0" smtClean="0"/>
              <a:t>To </a:t>
            </a:r>
            <a:r>
              <a:rPr lang="en-NZ" dirty="0"/>
              <a:t>provide context and greater relevance for undergraduate students in the School of Sport and Recreation; </a:t>
            </a:r>
            <a:endParaRPr lang="en-NZ" dirty="0" smtClean="0"/>
          </a:p>
          <a:p>
            <a:r>
              <a:rPr lang="en-NZ" dirty="0" smtClean="0"/>
              <a:t>To </a:t>
            </a:r>
            <a:r>
              <a:rPr lang="en-NZ" dirty="0"/>
              <a:t>heighten awareness of lecturers of the diverse learning needs of students; </a:t>
            </a:r>
            <a:endParaRPr lang="en-NZ" dirty="0" smtClean="0"/>
          </a:p>
          <a:p>
            <a:r>
              <a:rPr lang="en-NZ" dirty="0" smtClean="0"/>
              <a:t>To </a:t>
            </a:r>
            <a:r>
              <a:rPr lang="en-NZ" dirty="0"/>
              <a:t>improve and develop student academic skills to positively impact student retention and success rates.  </a:t>
            </a:r>
            <a:endParaRPr lang="en-AU" dirty="0"/>
          </a:p>
          <a:p>
            <a:endParaRPr lang="en-GB"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23842" r="46984"/>
          <a:stretch/>
        </p:blipFill>
        <p:spPr>
          <a:xfrm>
            <a:off x="0" y="0"/>
            <a:ext cx="3002280" cy="6858000"/>
          </a:xfrm>
          <a:prstGeom prst="rect">
            <a:avLst/>
          </a:prstGeom>
        </p:spPr>
      </p:pic>
    </p:spTree>
    <p:extLst>
      <p:ext uri="{BB962C8B-B14F-4D97-AF65-F5344CB8AC3E}">
        <p14:creationId xmlns:p14="http://schemas.microsoft.com/office/powerpoint/2010/main" val="275200213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280" y="1309866"/>
            <a:ext cx="8229599" cy="4031873"/>
          </a:xfrm>
          <a:prstGeom prst="rect">
            <a:avLst/>
          </a:prstGeom>
        </p:spPr>
        <p:txBody>
          <a:bodyPr wrap="square">
            <a:spAutoFit/>
          </a:bodyPr>
          <a:lstStyle/>
          <a:p>
            <a:pPr marL="365125" indent="-365125"/>
            <a:r>
              <a:rPr lang="pt-PT" sz="1600" dirty="0" err="1"/>
              <a:t>Ambrose</a:t>
            </a:r>
            <a:r>
              <a:rPr lang="pt-PT" sz="1600" dirty="0"/>
              <a:t>, V. K., Davis, C. A., &amp; </a:t>
            </a:r>
            <a:r>
              <a:rPr lang="pt-PT" sz="1600" dirty="0" err="1"/>
              <a:t>Ziegler</a:t>
            </a:r>
            <a:r>
              <a:rPr lang="pt-PT" sz="1600" dirty="0"/>
              <a:t>, M. F. (2013). </a:t>
            </a:r>
            <a:r>
              <a:rPr lang="en-GB" sz="1600" dirty="0"/>
              <a:t>From research to practice: A framework for contextualized teaching and learning. </a:t>
            </a:r>
            <a:r>
              <a:rPr lang="en-GB" sz="1600" i="1" dirty="0"/>
              <a:t>Journal of College Reading and Learning, 44</a:t>
            </a:r>
            <a:r>
              <a:rPr lang="en-GB" sz="1600" dirty="0"/>
              <a:t>(1),</a:t>
            </a:r>
            <a:r>
              <a:rPr lang="en-GB" sz="1600" i="1" dirty="0"/>
              <a:t> </a:t>
            </a:r>
            <a:r>
              <a:rPr lang="en-GB" sz="1600" dirty="0"/>
              <a:t>35–50.</a:t>
            </a:r>
            <a:endParaRPr lang="en-AU" sz="1600" dirty="0"/>
          </a:p>
          <a:p>
            <a:pPr marL="365125" indent="-365125"/>
            <a:endParaRPr lang="en-NZ" sz="1600" dirty="0" smtClean="0"/>
          </a:p>
          <a:p>
            <a:pPr marL="365125" indent="-365125"/>
            <a:r>
              <a:rPr lang="en-NZ" sz="1600" dirty="0" smtClean="0"/>
              <a:t>Bhoyrub</a:t>
            </a:r>
            <a:r>
              <a:rPr lang="en-NZ" sz="1600" dirty="0"/>
              <a:t>, J., Hurley, J., Neilson, G. R., Ramsay, M., &amp; Smith, M. (2010). Heutagogy: An alternative practice based learning approach. </a:t>
            </a:r>
            <a:r>
              <a:rPr lang="en-NZ" sz="1600" i="1" dirty="0"/>
              <a:t>Nurse Education in Practice</a:t>
            </a:r>
            <a:r>
              <a:rPr lang="en-NZ" sz="1600" dirty="0"/>
              <a:t>, </a:t>
            </a:r>
            <a:r>
              <a:rPr lang="en-NZ" sz="1600" i="1" dirty="0"/>
              <a:t>10</a:t>
            </a:r>
            <a:r>
              <a:rPr lang="en-NZ" sz="1600" dirty="0"/>
              <a:t>, 322-326. doi: 10.1016/j.nepr.2010.05.001</a:t>
            </a:r>
            <a:endParaRPr lang="en-AU" sz="1600" dirty="0"/>
          </a:p>
          <a:p>
            <a:pPr marL="365125" indent="-365125"/>
            <a:endParaRPr lang="en-US" sz="1600" dirty="0" smtClean="0"/>
          </a:p>
          <a:p>
            <a:pPr marL="365125" indent="-365125"/>
            <a:r>
              <a:rPr lang="en-US" sz="1600" dirty="0" err="1" smtClean="0"/>
              <a:t>Hase</a:t>
            </a:r>
            <a:r>
              <a:rPr lang="en-US" sz="1600" dirty="0"/>
              <a:t>, S. (</a:t>
            </a:r>
            <a:r>
              <a:rPr lang="en-US" sz="1600" dirty="0" err="1"/>
              <a:t>s.d.</a:t>
            </a:r>
            <a:r>
              <a:rPr lang="en-US" sz="1600" dirty="0"/>
              <a:t>). </a:t>
            </a:r>
            <a:r>
              <a:rPr lang="en-US" sz="1600" i="1" dirty="0"/>
              <a:t>Learner defined curriculum: </a:t>
            </a:r>
            <a:r>
              <a:rPr lang="en-US" sz="1600" i="1" dirty="0" err="1"/>
              <a:t>Heutagogy</a:t>
            </a:r>
            <a:r>
              <a:rPr lang="en-US" sz="1600" i="1" dirty="0"/>
              <a:t> and action learning in vocational training</a:t>
            </a:r>
            <a:r>
              <a:rPr lang="en-US" sz="1600" dirty="0"/>
              <a:t>. Retrieved from: </a:t>
            </a:r>
            <a:r>
              <a:rPr lang="en-US" sz="1600" dirty="0">
                <a:hlinkClick r:id="rId3"/>
              </a:rPr>
              <a:t>http://sitjar.sit.ac.nz/Publications/SITJAR%20AR%20edition%20A.pdf</a:t>
            </a:r>
            <a:endParaRPr lang="en-AU" sz="1600" dirty="0"/>
          </a:p>
          <a:p>
            <a:pPr marL="365125" indent="-365125"/>
            <a:endParaRPr lang="en-NZ" sz="1600" dirty="0" smtClean="0"/>
          </a:p>
          <a:p>
            <a:pPr marL="365125" indent="-365125"/>
            <a:r>
              <a:rPr lang="en-NZ" sz="1600" dirty="0" smtClean="0"/>
              <a:t>Kenyon</a:t>
            </a:r>
            <a:r>
              <a:rPr lang="en-NZ" sz="1600" dirty="0"/>
              <a:t>, C., &amp; Hase, C. (2010). Andragogy and heutagogy in postgraduate work. In T. Kerry (Ed.), </a:t>
            </a:r>
            <a:r>
              <a:rPr lang="en-NZ" sz="1600" i="1" dirty="0"/>
              <a:t>Meeting the challenges of change in postgraduate education </a:t>
            </a:r>
            <a:r>
              <a:rPr lang="en-NZ" sz="1600" dirty="0"/>
              <a:t>(pp. 165-177). London, UK: Continuum International Publishing Group.</a:t>
            </a:r>
            <a:endParaRPr lang="en-AU" sz="1600" dirty="0"/>
          </a:p>
          <a:p>
            <a:pPr marL="365125" indent="-365125"/>
            <a:endParaRPr lang="en-NZ" sz="1600" dirty="0" smtClean="0"/>
          </a:p>
          <a:p>
            <a:pPr marL="365125" indent="-365125"/>
            <a:r>
              <a:rPr lang="en-NZ" sz="1600" dirty="0" smtClean="0"/>
              <a:t>Shulman</a:t>
            </a:r>
            <a:r>
              <a:rPr lang="en-NZ" sz="1600" dirty="0"/>
              <a:t>, L. S. (1986). Those who understand: Knowledge growth in teaching. </a:t>
            </a:r>
            <a:r>
              <a:rPr lang="en-NZ" sz="1600" i="1" dirty="0"/>
              <a:t>Educational Researcher,</a:t>
            </a:r>
            <a:r>
              <a:rPr lang="en-NZ" sz="1600" dirty="0"/>
              <a:t> </a:t>
            </a:r>
            <a:r>
              <a:rPr lang="en-NZ" sz="1600" i="1" dirty="0"/>
              <a:t>1</a:t>
            </a:r>
            <a:r>
              <a:rPr lang="en-NZ" sz="1600" dirty="0"/>
              <a:t>(2), 4-14.</a:t>
            </a:r>
            <a:endParaRPr lang="en-AU" sz="1600" dirty="0"/>
          </a:p>
        </p:txBody>
      </p:sp>
      <p:sp>
        <p:nvSpPr>
          <p:cNvPr id="3" name="Title 1"/>
          <p:cNvSpPr txBox="1">
            <a:spLocks/>
          </p:cNvSpPr>
          <p:nvPr/>
        </p:nvSpPr>
        <p:spPr>
          <a:xfrm>
            <a:off x="484710" y="452718"/>
            <a:ext cx="7055380" cy="720762"/>
          </a:xfrm>
          <a:prstGeom prst="rect">
            <a:avLst/>
          </a:prstGeom>
        </p:spPr>
        <p:txBody>
          <a:bodyPr/>
          <a:lst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NZ" dirty="0" smtClean="0"/>
              <a:t>References</a:t>
            </a:r>
            <a:endParaRPr lang="en-GB" dirty="0"/>
          </a:p>
        </p:txBody>
      </p:sp>
    </p:spTree>
    <p:extLst>
      <p:ext uri="{BB962C8B-B14F-4D97-AF65-F5344CB8AC3E}">
        <p14:creationId xmlns:p14="http://schemas.microsoft.com/office/powerpoint/2010/main" val="402243683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FF0000"/>
                </a:solidFill>
              </a:rPr>
              <a:t>Your thoughts?</a:t>
            </a:r>
            <a:endParaRPr lang="en-US" dirty="0">
              <a:solidFill>
                <a:srgbClr val="FF0000"/>
              </a:solidFill>
            </a:endParaRPr>
          </a:p>
        </p:txBody>
      </p:sp>
      <p:sp>
        <p:nvSpPr>
          <p:cNvPr id="6" name="Content Placeholder 5"/>
          <p:cNvSpPr>
            <a:spLocks noGrp="1"/>
          </p:cNvSpPr>
          <p:nvPr>
            <p:ph idx="1"/>
          </p:nvPr>
        </p:nvSpPr>
        <p:spPr/>
        <p:txBody>
          <a:bodyPr/>
          <a:lstStyle/>
          <a:p>
            <a:pPr marL="342900" indent="-342900"/>
            <a:r>
              <a:rPr lang="en-US" dirty="0" smtClean="0"/>
              <a:t>Have we missed any skills?</a:t>
            </a:r>
          </a:p>
          <a:p>
            <a:pPr marL="342900" indent="-342900"/>
            <a:r>
              <a:rPr lang="en-US" dirty="0" smtClean="0"/>
              <a:t>Do you have suggestions for variations on our approach?</a:t>
            </a:r>
          </a:p>
          <a:p>
            <a:pPr marL="342900" indent="-342900"/>
            <a:r>
              <a:rPr lang="en-US" dirty="0" smtClean="0"/>
              <a:t>What value is there in embedding strategies in this context?</a:t>
            </a:r>
          </a:p>
          <a:p>
            <a:endParaRPr lang="en-US" dirty="0" smtClean="0"/>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721263">
            <a:off x="4711583" y="3777990"/>
            <a:ext cx="2939388" cy="186080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1851545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4"/>
            <a:ext cx="4953000" cy="1450757"/>
          </a:xfrm>
        </p:spPr>
        <p:txBody>
          <a:bodyPr/>
          <a:lstStyle/>
          <a:p>
            <a:r>
              <a:rPr lang="en-US" dirty="0" smtClean="0"/>
              <a:t>The BSR staff and student context</a:t>
            </a:r>
            <a:endParaRPr lang="en-US" dirty="0"/>
          </a:p>
        </p:txBody>
      </p:sp>
      <p:sp>
        <p:nvSpPr>
          <p:cNvPr id="4" name="Content Placeholder 3"/>
          <p:cNvSpPr>
            <a:spLocks noGrp="1"/>
          </p:cNvSpPr>
          <p:nvPr>
            <p:ph idx="1"/>
          </p:nvPr>
        </p:nvSpPr>
        <p:spPr>
          <a:xfrm>
            <a:off x="822959" y="1845734"/>
            <a:ext cx="5090161" cy="4023360"/>
          </a:xfrm>
        </p:spPr>
        <p:txBody>
          <a:bodyPr>
            <a:normAutofit/>
          </a:bodyPr>
          <a:lstStyle/>
          <a:p>
            <a:r>
              <a:rPr lang="en-NZ" dirty="0"/>
              <a:t>A recent internal review by academic staff in the School of Sport and Recreation revealed concerns about the academic skill development of BSR students. </a:t>
            </a:r>
          </a:p>
          <a:p>
            <a:endParaRPr lang="en-AU"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32172" r="38475"/>
          <a:stretch/>
        </p:blipFill>
        <p:spPr>
          <a:xfrm>
            <a:off x="6080760" y="-1"/>
            <a:ext cx="3063240" cy="6858001"/>
          </a:xfrm>
          <a:prstGeom prst="rect">
            <a:avLst/>
          </a:prstGeom>
        </p:spPr>
      </p:pic>
    </p:spTree>
    <p:extLst>
      <p:ext uri="{BB962C8B-B14F-4D97-AF65-F5344CB8AC3E}">
        <p14:creationId xmlns:p14="http://schemas.microsoft.com/office/powerpoint/2010/main" val="404204433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4"/>
            <a:ext cx="5775960" cy="1450757"/>
          </a:xfrm>
        </p:spPr>
        <p:txBody>
          <a:bodyPr/>
          <a:lstStyle/>
          <a:p>
            <a:r>
              <a:rPr lang="en-NZ" dirty="0" smtClean="0"/>
              <a:t>Project’s Aim</a:t>
            </a:r>
            <a:endParaRPr lang="en-GB" dirty="0"/>
          </a:p>
        </p:txBody>
      </p:sp>
      <p:sp>
        <p:nvSpPr>
          <p:cNvPr id="3" name="Content Placeholder 2"/>
          <p:cNvSpPr>
            <a:spLocks noGrp="1"/>
          </p:cNvSpPr>
          <p:nvPr>
            <p:ph idx="1"/>
          </p:nvPr>
        </p:nvSpPr>
        <p:spPr>
          <a:xfrm>
            <a:off x="822959" y="1845734"/>
            <a:ext cx="5775961" cy="4023360"/>
          </a:xfrm>
        </p:spPr>
        <p:txBody>
          <a:bodyPr>
            <a:normAutofit fontScale="92500"/>
          </a:bodyPr>
          <a:lstStyle/>
          <a:p>
            <a:pPr marL="0" indent="0">
              <a:buNone/>
            </a:pPr>
            <a:r>
              <a:rPr lang="en-AU" dirty="0"/>
              <a:t>The short-term aim of this study is to </a:t>
            </a:r>
            <a:r>
              <a:rPr lang="en-AU" b="1" dirty="0">
                <a:solidFill>
                  <a:srgbClr val="FF0000"/>
                </a:solidFill>
              </a:rPr>
              <a:t>draw upon student and lecturer perspectives</a:t>
            </a:r>
            <a:r>
              <a:rPr lang="en-AU" dirty="0"/>
              <a:t> to inform the design and implementation of a pilot support strategy to be implemented commencing in 2015</a:t>
            </a:r>
            <a:r>
              <a:rPr lang="en-AU" dirty="0" smtClean="0"/>
              <a:t>.</a:t>
            </a:r>
          </a:p>
          <a:p>
            <a:pPr marL="0" indent="0">
              <a:buNone/>
            </a:pPr>
            <a:r>
              <a:rPr lang="en-AU" b="1" dirty="0" smtClean="0">
                <a:solidFill>
                  <a:srgbClr val="FF0000"/>
                </a:solidFill>
              </a:rPr>
              <a:t>Focus </a:t>
            </a:r>
            <a:r>
              <a:rPr lang="en-AU" b="1" dirty="0">
                <a:solidFill>
                  <a:srgbClr val="FF0000"/>
                </a:solidFill>
              </a:rPr>
              <a:t>groups </a:t>
            </a:r>
            <a:r>
              <a:rPr lang="en-AU" dirty="0"/>
              <a:t>with students and lecturers were conducted, asking the same questions of each participant group.  </a:t>
            </a:r>
            <a:endParaRPr lang="en-AU" dirty="0" smtClean="0"/>
          </a:p>
          <a:p>
            <a:pPr marL="0" indent="0">
              <a:buNone/>
            </a:pPr>
            <a:r>
              <a:rPr lang="en-AU" dirty="0" smtClean="0"/>
              <a:t>In </a:t>
            </a:r>
            <a:r>
              <a:rPr lang="en-AU" dirty="0"/>
              <a:t>adopting an </a:t>
            </a:r>
            <a:r>
              <a:rPr lang="en-AU" b="1" dirty="0">
                <a:solidFill>
                  <a:srgbClr val="FF0000"/>
                </a:solidFill>
              </a:rPr>
              <a:t>action research approach</a:t>
            </a:r>
            <a:r>
              <a:rPr lang="en-AU" dirty="0"/>
              <a:t>, participants reflected upon their experiences as learners and teachers in the context of the BSR, towards reaching graduate capabilities.  </a:t>
            </a:r>
            <a:endParaRPr lang="en-AU" dirty="0" smtClean="0"/>
          </a:p>
          <a:p>
            <a:pPr marL="0" indent="0">
              <a:buNone/>
            </a:pPr>
            <a:r>
              <a:rPr lang="en-AU" dirty="0" smtClean="0"/>
              <a:t>Participants </a:t>
            </a:r>
            <a:r>
              <a:rPr lang="en-AU" dirty="0"/>
              <a:t>reflected on capabilities summarized by </a:t>
            </a:r>
            <a:r>
              <a:rPr lang="en-AU" dirty="0">
                <a:solidFill>
                  <a:srgbClr val="FF0000"/>
                </a:solidFill>
              </a:rPr>
              <a:t>leadership, adaptability, critical </a:t>
            </a:r>
            <a:r>
              <a:rPr lang="en-AU" dirty="0" smtClean="0">
                <a:solidFill>
                  <a:srgbClr val="FF0000"/>
                </a:solidFill>
              </a:rPr>
              <a:t>thinking, research </a:t>
            </a:r>
            <a:r>
              <a:rPr lang="en-AU" dirty="0"/>
              <a:t>and</a:t>
            </a:r>
            <a:r>
              <a:rPr lang="en-AU" dirty="0">
                <a:solidFill>
                  <a:srgbClr val="FF0000"/>
                </a:solidFill>
              </a:rPr>
              <a:t> digital literacy</a:t>
            </a:r>
            <a:r>
              <a:rPr lang="en-AU" dirty="0" smtClean="0"/>
              <a:t>.</a:t>
            </a:r>
            <a:endParaRPr lang="en-AU"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35778" r="36311"/>
          <a:stretch/>
        </p:blipFill>
        <p:spPr>
          <a:xfrm>
            <a:off x="6751320" y="0"/>
            <a:ext cx="2392680" cy="6858000"/>
          </a:xfrm>
          <a:prstGeom prst="rect">
            <a:avLst/>
          </a:prstGeom>
        </p:spPr>
      </p:pic>
    </p:spTree>
    <p:extLst>
      <p:ext uri="{BB962C8B-B14F-4D97-AF65-F5344CB8AC3E}">
        <p14:creationId xmlns:p14="http://schemas.microsoft.com/office/powerpoint/2010/main" val="48148346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4"/>
            <a:ext cx="5745480" cy="1450757"/>
          </a:xfrm>
        </p:spPr>
        <p:txBody>
          <a:bodyPr/>
          <a:lstStyle/>
          <a:p>
            <a:r>
              <a:rPr lang="en-AU" dirty="0"/>
              <a:t>Action Research project </a:t>
            </a:r>
          </a:p>
        </p:txBody>
      </p:sp>
      <p:sp>
        <p:nvSpPr>
          <p:cNvPr id="3" name="Content Placeholder 2"/>
          <p:cNvSpPr>
            <a:spLocks noGrp="1"/>
          </p:cNvSpPr>
          <p:nvPr>
            <p:ph idx="1"/>
          </p:nvPr>
        </p:nvSpPr>
        <p:spPr>
          <a:xfrm>
            <a:off x="822959" y="1845734"/>
            <a:ext cx="5745481" cy="4023360"/>
          </a:xfrm>
        </p:spPr>
        <p:txBody>
          <a:bodyPr>
            <a:normAutofit lnSpcReduction="10000"/>
          </a:bodyPr>
          <a:lstStyle/>
          <a:p>
            <a:r>
              <a:rPr lang="en-AU" dirty="0" smtClean="0"/>
              <a:t>Framed </a:t>
            </a:r>
            <a:r>
              <a:rPr lang="en-AU" dirty="0"/>
              <a:t>within </a:t>
            </a:r>
            <a:r>
              <a:rPr lang="en-GB" dirty="0"/>
              <a:t>the Model of Pedagogical Reasoning (Shulman,1986</a:t>
            </a:r>
            <a:r>
              <a:rPr lang="en-GB" dirty="0" smtClean="0"/>
              <a:t>)</a:t>
            </a:r>
          </a:p>
          <a:p>
            <a:r>
              <a:rPr lang="en-GB" dirty="0" smtClean="0"/>
              <a:t>Focussing on:</a:t>
            </a:r>
          </a:p>
          <a:p>
            <a:pPr lvl="1"/>
            <a:r>
              <a:rPr lang="en-GB" dirty="0" smtClean="0"/>
              <a:t>pedagogical </a:t>
            </a:r>
            <a:r>
              <a:rPr lang="en-GB" dirty="0"/>
              <a:t>content knowledge, </a:t>
            </a:r>
            <a:endParaRPr lang="en-GB" dirty="0" smtClean="0"/>
          </a:p>
          <a:p>
            <a:pPr lvl="1"/>
            <a:r>
              <a:rPr lang="en-GB" dirty="0" smtClean="0"/>
              <a:t>curricular </a:t>
            </a:r>
            <a:r>
              <a:rPr lang="en-GB" dirty="0"/>
              <a:t>knowledge, </a:t>
            </a:r>
            <a:endParaRPr lang="en-GB" dirty="0" smtClean="0"/>
          </a:p>
          <a:p>
            <a:pPr lvl="1"/>
            <a:r>
              <a:rPr lang="en-GB" dirty="0" smtClean="0"/>
              <a:t>knowledge </a:t>
            </a:r>
            <a:r>
              <a:rPr lang="en-GB" dirty="0"/>
              <a:t>of learners </a:t>
            </a:r>
            <a:endParaRPr lang="en-GB" dirty="0" smtClean="0"/>
          </a:p>
          <a:p>
            <a:pPr lvl="1"/>
            <a:r>
              <a:rPr lang="en-GB" dirty="0" smtClean="0"/>
              <a:t>knowledge </a:t>
            </a:r>
            <a:r>
              <a:rPr lang="en-GB" dirty="0"/>
              <a:t>on educational context. </a:t>
            </a:r>
            <a:endParaRPr lang="en-GB" dirty="0" smtClean="0"/>
          </a:p>
          <a:p>
            <a:r>
              <a:rPr lang="en-GB" dirty="0" smtClean="0"/>
              <a:t>The </a:t>
            </a:r>
            <a:r>
              <a:rPr lang="en-GB" dirty="0"/>
              <a:t>project reflects on </a:t>
            </a:r>
            <a:r>
              <a:rPr lang="en-GB" b="1" dirty="0">
                <a:solidFill>
                  <a:srgbClr val="FF0000"/>
                </a:solidFill>
              </a:rPr>
              <a:t>learner</a:t>
            </a:r>
            <a:r>
              <a:rPr lang="en-GB" dirty="0"/>
              <a:t> and </a:t>
            </a:r>
            <a:r>
              <a:rPr lang="en-GB" b="1" dirty="0">
                <a:solidFill>
                  <a:srgbClr val="FF0000"/>
                </a:solidFill>
              </a:rPr>
              <a:t>teacher</a:t>
            </a:r>
            <a:r>
              <a:rPr lang="en-GB" dirty="0"/>
              <a:t> perspectives within the BSR student experience and curriculum and content delivery </a:t>
            </a:r>
            <a:endParaRPr lang="en-GB" dirty="0" smtClean="0"/>
          </a:p>
          <a:p>
            <a:r>
              <a:rPr lang="en-GB" b="1" dirty="0" smtClean="0">
                <a:solidFill>
                  <a:srgbClr val="FF0000"/>
                </a:solidFill>
              </a:rPr>
              <a:t>Aim:</a:t>
            </a:r>
            <a:r>
              <a:rPr lang="en-GB" dirty="0" smtClean="0"/>
              <a:t> to inform </a:t>
            </a:r>
            <a:r>
              <a:rPr lang="en-GB" dirty="0"/>
              <a:t>the design of a support strategy aligned with the programme design.  </a:t>
            </a:r>
            <a:endParaRPr lang="en-AU" dirty="0"/>
          </a:p>
          <a:p>
            <a:endParaRPr lang="en-US"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46598" r="31790"/>
          <a:stretch/>
        </p:blipFill>
        <p:spPr>
          <a:xfrm>
            <a:off x="6781800" y="0"/>
            <a:ext cx="2362200" cy="6858000"/>
          </a:xfrm>
          <a:prstGeom prst="rect">
            <a:avLst/>
          </a:prstGeom>
        </p:spPr>
      </p:pic>
    </p:spTree>
    <p:extLst>
      <p:ext uri="{BB962C8B-B14F-4D97-AF65-F5344CB8AC3E}">
        <p14:creationId xmlns:p14="http://schemas.microsoft.com/office/powerpoint/2010/main" val="345216062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Providing the Context</a:t>
            </a:r>
            <a:endParaRPr lang="en-US" dirty="0">
              <a:solidFill>
                <a:srgbClr val="FF0000"/>
              </a:solidFill>
            </a:endParaRPr>
          </a:p>
        </p:txBody>
      </p:sp>
      <p:sp>
        <p:nvSpPr>
          <p:cNvPr id="3" name="Content Placeholder 2"/>
          <p:cNvSpPr>
            <a:spLocks noGrp="1"/>
          </p:cNvSpPr>
          <p:nvPr>
            <p:ph idx="1"/>
          </p:nvPr>
        </p:nvSpPr>
        <p:spPr>
          <a:xfrm>
            <a:off x="822959" y="1845734"/>
            <a:ext cx="6141721" cy="4023360"/>
          </a:xfrm>
        </p:spPr>
        <p:txBody>
          <a:bodyPr/>
          <a:lstStyle/>
          <a:p>
            <a:pPr marL="0" indent="0">
              <a:buNone/>
            </a:pPr>
            <a:r>
              <a:rPr lang="en-NZ" dirty="0"/>
              <a:t>P</a:t>
            </a:r>
            <a:r>
              <a:rPr lang="en-NZ" dirty="0" smtClean="0"/>
              <a:t>revious </a:t>
            </a:r>
            <a:r>
              <a:rPr lang="en-NZ" dirty="0"/>
              <a:t>research indicates that </a:t>
            </a:r>
            <a:r>
              <a:rPr lang="en-NZ" b="1" dirty="0">
                <a:solidFill>
                  <a:srgbClr val="FF0000"/>
                </a:solidFill>
              </a:rPr>
              <a:t>contextualizing the learning environment</a:t>
            </a:r>
            <a:r>
              <a:rPr lang="en-NZ" dirty="0"/>
              <a:t> brings significant benefits to the learning experience, as it provides a </a:t>
            </a:r>
            <a:r>
              <a:rPr lang="en-NZ" b="1" dirty="0">
                <a:solidFill>
                  <a:srgbClr val="FF0000"/>
                </a:solidFill>
              </a:rPr>
              <a:t>link</a:t>
            </a:r>
            <a:r>
              <a:rPr lang="en-NZ" dirty="0">
                <a:solidFill>
                  <a:srgbClr val="FF0000"/>
                </a:solidFill>
              </a:rPr>
              <a:t> </a:t>
            </a:r>
            <a:r>
              <a:rPr lang="en-NZ" dirty="0"/>
              <a:t>between the learning and its application (Ambrose, Davis, &amp; Zieger, 2013). </a:t>
            </a:r>
            <a:endParaRPr lang="en-AU" dirty="0"/>
          </a:p>
          <a:p>
            <a:endParaRPr lang="en-US"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167" t="37411" r="1167" b="24319"/>
          <a:stretch/>
        </p:blipFill>
        <p:spPr>
          <a:xfrm rot="16200000">
            <a:off x="4770925" y="2605239"/>
            <a:ext cx="6978313" cy="1767838"/>
          </a:xfrm>
          <a:prstGeom prst="rect">
            <a:avLst/>
          </a:prstGeom>
        </p:spPr>
      </p:pic>
    </p:spTree>
    <p:extLst>
      <p:ext uri="{BB962C8B-B14F-4D97-AF65-F5344CB8AC3E}">
        <p14:creationId xmlns:p14="http://schemas.microsoft.com/office/powerpoint/2010/main" val="344001655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Strategic approach</a:t>
            </a:r>
            <a:endParaRPr lang="en-US" dirty="0">
              <a:solidFill>
                <a:srgbClr val="FF0000"/>
              </a:solidFill>
            </a:endParaRPr>
          </a:p>
        </p:txBody>
      </p:sp>
      <p:sp>
        <p:nvSpPr>
          <p:cNvPr id="3" name="Content Placeholder 2"/>
          <p:cNvSpPr>
            <a:spLocks noGrp="1"/>
          </p:cNvSpPr>
          <p:nvPr>
            <p:ph idx="1"/>
          </p:nvPr>
        </p:nvSpPr>
        <p:spPr/>
        <p:txBody>
          <a:bodyPr>
            <a:normAutofit/>
          </a:bodyPr>
          <a:lstStyle/>
          <a:p>
            <a:pPr marL="0" indent="0">
              <a:buNone/>
            </a:pPr>
            <a:r>
              <a:rPr lang="en-NZ" dirty="0" smtClean="0"/>
              <a:t>In </a:t>
            </a:r>
            <a:r>
              <a:rPr lang="en-NZ" dirty="0"/>
              <a:t>collaboration with the </a:t>
            </a:r>
            <a:r>
              <a:rPr lang="en-NZ" b="1" dirty="0">
                <a:solidFill>
                  <a:srgbClr val="FF0000"/>
                </a:solidFill>
              </a:rPr>
              <a:t>Student Learning Centre</a:t>
            </a:r>
            <a:r>
              <a:rPr lang="en-NZ" dirty="0"/>
              <a:t>, a number of strategies have been introduced in specific targeted papers, to address what is perceived to be a skill deficit. </a:t>
            </a:r>
            <a:endParaRPr lang="en-US" dirty="0"/>
          </a:p>
        </p:txBody>
      </p:sp>
      <p:pic>
        <p:nvPicPr>
          <p:cNvPr id="4" name="Picture 3"/>
          <p:cNvPicPr>
            <a:picLocks noChangeAspect="1"/>
          </p:cNvPicPr>
          <p:nvPr/>
        </p:nvPicPr>
        <p:blipFill rotWithShape="1">
          <a:blip r:embed="rId3">
            <a:lum bright="70000" contrast="-70000"/>
          </a:blip>
          <a:srcRect l="3644" r="8904"/>
          <a:stretch/>
        </p:blipFill>
        <p:spPr>
          <a:xfrm>
            <a:off x="299545" y="4303986"/>
            <a:ext cx="8706672" cy="1545859"/>
          </a:xfrm>
          <a:prstGeom prst="rect">
            <a:avLst/>
          </a:prstGeom>
        </p:spPr>
      </p:pic>
    </p:spTree>
    <p:extLst>
      <p:ext uri="{BB962C8B-B14F-4D97-AF65-F5344CB8AC3E}">
        <p14:creationId xmlns:p14="http://schemas.microsoft.com/office/powerpoint/2010/main" val="35603213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Pilot, implementation, reflection</a:t>
            </a:r>
            <a:endParaRPr lang="en-US" dirty="0">
              <a:solidFill>
                <a:srgbClr val="FF0000"/>
              </a:solidFill>
            </a:endParaRPr>
          </a:p>
        </p:txBody>
      </p:sp>
      <p:sp>
        <p:nvSpPr>
          <p:cNvPr id="3" name="Content Placeholder 2"/>
          <p:cNvSpPr>
            <a:spLocks noGrp="1"/>
          </p:cNvSpPr>
          <p:nvPr>
            <p:ph idx="1"/>
          </p:nvPr>
        </p:nvSpPr>
        <p:spPr>
          <a:xfrm>
            <a:off x="822959" y="1845734"/>
            <a:ext cx="5791201" cy="4023360"/>
          </a:xfrm>
        </p:spPr>
        <p:txBody>
          <a:bodyPr/>
          <a:lstStyle/>
          <a:p>
            <a:r>
              <a:rPr lang="en-AU" dirty="0"/>
              <a:t>The aims that were met became a platform for this pilot project (2014), to be implemented and reflected on further in 2015 and 2016. </a:t>
            </a:r>
            <a:endParaRPr lang="en-US"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3709" t="-666" r="33983" b="666"/>
          <a:stretch/>
        </p:blipFill>
        <p:spPr>
          <a:xfrm>
            <a:off x="6751320" y="0"/>
            <a:ext cx="2392680" cy="6858000"/>
          </a:xfrm>
          <a:prstGeom prst="rect">
            <a:avLst/>
          </a:prstGeom>
        </p:spPr>
      </p:pic>
    </p:spTree>
    <p:extLst>
      <p:ext uri="{BB962C8B-B14F-4D97-AF65-F5344CB8AC3E}">
        <p14:creationId xmlns:p14="http://schemas.microsoft.com/office/powerpoint/2010/main" val="24821828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AU" dirty="0"/>
              <a:t>Outcome 1 </a:t>
            </a:r>
            <a:endParaRPr lang="en-US" dirty="0"/>
          </a:p>
        </p:txBody>
      </p:sp>
      <p:sp>
        <p:nvSpPr>
          <p:cNvPr id="14" name="Text Placeholder 13"/>
          <p:cNvSpPr>
            <a:spLocks noGrp="1"/>
          </p:cNvSpPr>
          <p:nvPr>
            <p:ph idx="1"/>
          </p:nvPr>
        </p:nvSpPr>
        <p:spPr/>
        <p:txBody>
          <a:bodyPr>
            <a:normAutofit/>
          </a:bodyPr>
          <a:lstStyle/>
          <a:p>
            <a:r>
              <a:rPr lang="en-AU" dirty="0" smtClean="0"/>
              <a:t>To map the skills currently identified in core  papers towards meeting the BSR Graduate Profile.  </a:t>
            </a:r>
          </a:p>
          <a:p>
            <a:r>
              <a:rPr lang="en-AU" dirty="0" smtClean="0"/>
              <a:t>This coincides with reflecting on </a:t>
            </a:r>
            <a:r>
              <a:rPr lang="en-AU" dirty="0"/>
              <a:t>student and lecturer perspectives </a:t>
            </a:r>
            <a:r>
              <a:rPr lang="en-AU" dirty="0" smtClean="0"/>
              <a:t>towards </a:t>
            </a:r>
            <a:r>
              <a:rPr lang="en-AU" dirty="0"/>
              <a:t>improvements </a:t>
            </a:r>
            <a:r>
              <a:rPr lang="en-AU" dirty="0" smtClean="0"/>
              <a:t>from staff and student </a:t>
            </a:r>
            <a:r>
              <a:rPr lang="en-AU" dirty="0"/>
              <a:t>focus groups 2014.  </a:t>
            </a:r>
          </a:p>
          <a:p>
            <a:endParaRPr lang="en-US" dirty="0"/>
          </a:p>
        </p:txBody>
      </p:sp>
    </p:spTree>
    <p:extLst>
      <p:ext uri="{BB962C8B-B14F-4D97-AF65-F5344CB8AC3E}">
        <p14:creationId xmlns:p14="http://schemas.microsoft.com/office/powerpoint/2010/main" val="287226126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5362"/>
          </a:xfrm>
        </p:spPr>
        <p:txBody>
          <a:bodyPr>
            <a:normAutofit/>
          </a:bodyPr>
          <a:lstStyle/>
          <a:p>
            <a:r>
              <a:rPr lang="en-NZ" sz="3100" dirty="0"/>
              <a:t>These strategies have had a positive impact at individual paper </a:t>
            </a:r>
            <a:r>
              <a:rPr lang="en-NZ" sz="3100" dirty="0" smtClean="0"/>
              <a:t>levels</a:t>
            </a:r>
            <a:endParaRPr lang="en-US" dirty="0"/>
          </a:p>
        </p:txBody>
      </p:sp>
      <p:pic>
        <p:nvPicPr>
          <p:cNvPr id="4" name="Content Placeholder 3" descr="Trello.png">
            <a:hlinkClick r:id="rId3"/>
          </p:cNvPr>
          <p:cNvPicPr>
            <a:picLocks noGrp="1" noChangeAspect="1"/>
          </p:cNvPicPr>
          <p:nvPr>
            <p:ph idx="1"/>
          </p:nvPr>
        </p:nvPicPr>
        <p:blipFill rotWithShape="1">
          <a:blip r:embed="rId4">
            <a:extLst>
              <a:ext uri="{28A0092B-C50C-407E-A947-70E740481C1C}">
                <a14:useLocalDpi xmlns:a14="http://schemas.microsoft.com/office/drawing/2010/main" val="0"/>
              </a:ext>
            </a:extLst>
          </a:blip>
          <a:srcRect t="8150"/>
          <a:stretch/>
        </p:blipFill>
        <p:spPr>
          <a:xfrm>
            <a:off x="420799" y="1481959"/>
            <a:ext cx="8266001" cy="4528270"/>
          </a:xfrm>
        </p:spPr>
      </p:pic>
    </p:spTree>
    <p:extLst>
      <p:ext uri="{BB962C8B-B14F-4D97-AF65-F5344CB8AC3E}">
        <p14:creationId xmlns:p14="http://schemas.microsoft.com/office/powerpoint/2010/main" val="201313997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657</TotalTime>
  <Words>1248</Words>
  <Application>Microsoft Macintosh PowerPoint</Application>
  <PresentationFormat>On-screen Show (4:3)</PresentationFormat>
  <Paragraphs>97</Paragraphs>
  <Slides>18</Slides>
  <Notes>14</Notes>
  <HiddenSlides>1</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Retrospect</vt:lpstr>
      <vt:lpstr>Structuring an appropriate academic support strategy to assist Bachelor of Sport and Recreation (BSR) students to meet the BSR graduate profile.</vt:lpstr>
      <vt:lpstr>The BSR staff and student context</vt:lpstr>
      <vt:lpstr>Project’s Aim</vt:lpstr>
      <vt:lpstr>Action Research project </vt:lpstr>
      <vt:lpstr>Providing the Context</vt:lpstr>
      <vt:lpstr>Strategic approach</vt:lpstr>
      <vt:lpstr>Pilot, implementation, reflection</vt:lpstr>
      <vt:lpstr>Outcome 1 </vt:lpstr>
      <vt:lpstr>These strategies have had a positive impact at individual paper levels</vt:lpstr>
      <vt:lpstr>Outcome 2</vt:lpstr>
      <vt:lpstr>PowerPoint Presentation</vt:lpstr>
      <vt:lpstr>Outcome 3</vt:lpstr>
      <vt:lpstr>Student focus group responses</vt:lpstr>
      <vt:lpstr>Staff  focus group responses</vt:lpstr>
      <vt:lpstr>Outcomes and Directions</vt:lpstr>
      <vt:lpstr>Potential Benefits</vt:lpstr>
      <vt:lpstr>PowerPoint Presentation</vt:lpstr>
      <vt:lpstr>Your thoughts?</vt:lpstr>
    </vt:vector>
  </TitlesOfParts>
  <Company>AUT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Nikolai</dc:creator>
  <cp:lastModifiedBy>Jennifer Nikolai</cp:lastModifiedBy>
  <cp:revision>56</cp:revision>
  <cp:lastPrinted>2014-11-17T03:39:15Z</cp:lastPrinted>
  <dcterms:created xsi:type="dcterms:W3CDTF">2014-11-17T01:38:03Z</dcterms:created>
  <dcterms:modified xsi:type="dcterms:W3CDTF">2014-11-24T07:57:05Z</dcterms:modified>
</cp:coreProperties>
</file>