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80" r:id="rId2"/>
    <p:sldId id="258" r:id="rId3"/>
    <p:sldId id="259" r:id="rId4"/>
    <p:sldId id="260" r:id="rId5"/>
    <p:sldId id="290" r:id="rId6"/>
    <p:sldId id="266" r:id="rId7"/>
    <p:sldId id="296" r:id="rId8"/>
    <p:sldId id="277" r:id="rId9"/>
    <p:sldId id="270" r:id="rId10"/>
    <p:sldId id="281" r:id="rId11"/>
    <p:sldId id="276" r:id="rId12"/>
    <p:sldId id="262" r:id="rId13"/>
    <p:sldId id="283" r:id="rId14"/>
    <p:sldId id="263" r:id="rId15"/>
    <p:sldId id="267" r:id="rId16"/>
    <p:sldId id="293" r:id="rId17"/>
    <p:sldId id="297" r:id="rId18"/>
    <p:sldId id="285" r:id="rId19"/>
    <p:sldId id="295" r:id="rId20"/>
    <p:sldId id="292" r:id="rId21"/>
    <p:sldId id="294" r:id="rId22"/>
    <p:sldId id="288" r:id="rId23"/>
    <p:sldId id="298" r:id="rId24"/>
    <p:sldId id="284" r:id="rId25"/>
    <p:sldId id="27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53" autoAdjust="0"/>
  </p:normalViewPr>
  <p:slideViewPr>
    <p:cSldViewPr>
      <p:cViewPr varScale="1">
        <p:scale>
          <a:sx n="43" d="100"/>
          <a:sy n="43" d="100"/>
        </p:scale>
        <p:origin x="-125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A54C41-FB8A-7144-B3A6-B0B56633F1DB}" type="datetimeFigureOut">
              <a:rPr kumimoji="1" lang="ja-JP" altLang="en-US" smtClean="0"/>
              <a:pPr/>
              <a:t>2014/3/2</a:t>
            </a:fld>
            <a:endParaRPr kumimoji="1" lang="ja-JP"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en-AU" altLang="ja-JP" smtClean="0"/>
              <a:t>Click to edit Master text styles</a:t>
            </a:r>
          </a:p>
          <a:p>
            <a:pPr lvl="1"/>
            <a:r>
              <a:rPr kumimoji="1" lang="en-AU" altLang="ja-JP" smtClean="0"/>
              <a:t>Second level</a:t>
            </a:r>
          </a:p>
          <a:p>
            <a:pPr lvl="2"/>
            <a:r>
              <a:rPr kumimoji="1" lang="en-AU" altLang="ja-JP" smtClean="0"/>
              <a:t>Third level</a:t>
            </a:r>
          </a:p>
          <a:p>
            <a:pPr lvl="3"/>
            <a:r>
              <a:rPr kumimoji="1" lang="en-AU" altLang="ja-JP" smtClean="0"/>
              <a:t>Fourth level</a:t>
            </a:r>
          </a:p>
          <a:p>
            <a:pPr lvl="4"/>
            <a:r>
              <a:rPr kumimoji="1" lang="en-AU" altLang="ja-JP" smtClean="0"/>
              <a:t>Fifth level</a:t>
            </a:r>
            <a:endParaRPr kumimoji="1" lang="ja-JP" alt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616B55-4229-6149-9F51-3A4E5ECE898D}" type="slidenum">
              <a:rPr kumimoji="1" lang="ja-JP" altLang="en-US" smtClean="0"/>
              <a:pPr/>
              <a:t>‹#›</a:t>
            </a:fld>
            <a:endParaRPr kumimoji="1" lang="ja-JP" altLang="en-US"/>
          </a:p>
        </p:txBody>
      </p:sp>
    </p:spTree>
    <p:extLst>
      <p:ext uri="{BB962C8B-B14F-4D97-AF65-F5344CB8AC3E}">
        <p14:creationId xmlns:p14="http://schemas.microsoft.com/office/powerpoint/2010/main" xmlns="" val="1135994799"/>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asiaeducation.edu.au/verve/_resources/GettingStardwithIntercultural.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AU" altLang="ja-JP" dirty="0" smtClean="0"/>
              <a:t>Aim of the presentation: to demonstrate</a:t>
            </a:r>
            <a:r>
              <a:rPr kumimoji="1" lang="en-AU" altLang="ja-JP" baseline="0" dirty="0" smtClean="0"/>
              <a:t> our approach but adapted for language teaching in schools.</a:t>
            </a:r>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2</a:t>
            </a:fld>
            <a:endParaRPr kumimoji="1" lang="ja-JP" altLang="en-US"/>
          </a:p>
        </p:txBody>
      </p:sp>
    </p:spTree>
    <p:extLst>
      <p:ext uri="{BB962C8B-B14F-4D97-AF65-F5344CB8AC3E}">
        <p14:creationId xmlns:p14="http://schemas.microsoft.com/office/powerpoint/2010/main" xmlns="" val="2955190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15</a:t>
            </a:fld>
            <a:endParaRPr kumimoji="1" lang="ja-JP" altLang="en-US"/>
          </a:p>
        </p:txBody>
      </p:sp>
    </p:spTree>
    <p:extLst>
      <p:ext uri="{BB962C8B-B14F-4D97-AF65-F5344CB8AC3E}">
        <p14:creationId xmlns:p14="http://schemas.microsoft.com/office/powerpoint/2010/main" xmlns="" val="2584811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The Japanese Story and Hall’s High and Low Context cultures</a:t>
            </a:r>
            <a:endParaRPr kumimoji="1" lang="en-AU" altLang="ja-JP" sz="1200" kern="1200" dirty="0" smtClean="0">
              <a:solidFill>
                <a:schemeClr val="tx1"/>
              </a:solidFill>
              <a:effectLst/>
              <a:latin typeface="+mn-lt"/>
              <a:ea typeface="+mn-ea"/>
              <a:cs typeface="+mn-cs"/>
            </a:endParaRPr>
          </a:p>
          <a:p>
            <a:pPr lvl="0"/>
            <a:r>
              <a:rPr kumimoji="1" lang="en-US" altLang="ja-JP" sz="1200" b="1" kern="1200" dirty="0" smtClean="0">
                <a:solidFill>
                  <a:schemeClr val="tx1"/>
                </a:solidFill>
                <a:effectLst/>
                <a:latin typeface="+mn-lt"/>
                <a:ea typeface="+mn-ea"/>
                <a:cs typeface="+mn-cs"/>
              </a:rPr>
              <a:t>D</a:t>
            </a:r>
            <a:r>
              <a:rPr kumimoji="1" lang="en-US" altLang="ja-JP" sz="1200" kern="1200" dirty="0" smtClean="0">
                <a:solidFill>
                  <a:schemeClr val="tx1"/>
                </a:solidFill>
                <a:effectLst/>
                <a:latin typeface="+mn-lt"/>
                <a:ea typeface="+mn-ea"/>
                <a:cs typeface="+mn-cs"/>
              </a:rPr>
              <a:t> - What more did you </a:t>
            </a:r>
            <a:r>
              <a:rPr kumimoji="1" lang="en-US" altLang="ja-JP" sz="1200" b="1" kern="1200" dirty="0" smtClean="0">
                <a:solidFill>
                  <a:schemeClr val="tx1"/>
                </a:solidFill>
                <a:effectLst/>
                <a:latin typeface="+mn-lt"/>
                <a:ea typeface="+mn-ea"/>
                <a:cs typeface="+mn-cs"/>
              </a:rPr>
              <a:t>notice</a:t>
            </a:r>
            <a:r>
              <a:rPr kumimoji="1" lang="en-US" altLang="ja-JP" sz="1200" kern="1200" dirty="0" smtClean="0">
                <a:solidFill>
                  <a:schemeClr val="tx1"/>
                </a:solidFill>
                <a:effectLst/>
                <a:latin typeface="+mn-lt"/>
                <a:ea typeface="+mn-ea"/>
                <a:cs typeface="+mn-cs"/>
              </a:rPr>
              <a:t> about yourself, your identity and worldview including your expectations and assumptions from today’s experiences? LO1, 2, 3, 5</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Today in class I noticed that I shared more when we had group discussions compared to previous weeks, as I am now feeling more comfortable with interacting with my class mates. As I was watching The Japanese Story I noticed the communication between the Australian female and Japanese man a very similar situation I have been in before while been in a different country. I noticed that the female was very laid back, had a strong Australian accent and really portraying the stereotypical Australian compared to the man who was very reserved, uncomfortable and in professional business attire, just from this I could tell there would be a lack of knowledge from both parties about each others cultures, which was confirmed when the man went to exchange his business card with the woman but she instead she just took it and put it in her pocket. I noticed that I was getting very annoyed with the man because he would not answer the woman’s questions when she was trying to engage in conversation with him and I was even more annoyed at the end when it was revealed that he did know English when he spoke to the two Australian businessman, since they made an effort to know the Japanese culture while she did not. I think I felt like this because I found that the man was rude to the woman while she tried to make conversation and I also believe that he should of made an effort to </a:t>
            </a:r>
            <a:r>
              <a:rPr kumimoji="1" lang="en-US" altLang="ja-JP" sz="1200" kern="1200" dirty="0" err="1" smtClean="0">
                <a:solidFill>
                  <a:schemeClr val="tx1"/>
                </a:solidFill>
                <a:effectLst/>
                <a:latin typeface="+mn-lt"/>
                <a:ea typeface="+mn-ea"/>
                <a:cs typeface="+mn-cs"/>
              </a:rPr>
              <a:t>familarise</a:t>
            </a:r>
            <a:r>
              <a:rPr kumimoji="1" lang="en-US" altLang="ja-JP" sz="1200" kern="1200" dirty="0" smtClean="0">
                <a:solidFill>
                  <a:schemeClr val="tx1"/>
                </a:solidFill>
                <a:effectLst/>
                <a:latin typeface="+mn-lt"/>
                <a:ea typeface="+mn-ea"/>
                <a:cs typeface="+mn-cs"/>
              </a:rPr>
              <a:t> with the Australian culture and I was glad that Charlotte brought it up during the class discussion as everyone was taking the man sides, but then again I agree she should of </a:t>
            </a:r>
            <a:r>
              <a:rPr kumimoji="1" lang="en-US" altLang="ja-JP" sz="1200" kern="1200" dirty="0" err="1" smtClean="0">
                <a:solidFill>
                  <a:schemeClr val="tx1"/>
                </a:solidFill>
                <a:effectLst/>
                <a:latin typeface="+mn-lt"/>
                <a:ea typeface="+mn-ea"/>
                <a:cs typeface="+mn-cs"/>
              </a:rPr>
              <a:t>familiarised</a:t>
            </a:r>
            <a:r>
              <a:rPr kumimoji="1" lang="en-US" altLang="ja-JP" sz="1200" kern="1200" dirty="0" smtClean="0">
                <a:solidFill>
                  <a:schemeClr val="tx1"/>
                </a:solidFill>
                <a:effectLst/>
                <a:latin typeface="+mn-lt"/>
                <a:ea typeface="+mn-ea"/>
                <a:cs typeface="+mn-cs"/>
              </a:rPr>
              <a:t> herself with Japanese culture too. (2, 3, 5)</a:t>
            </a:r>
            <a:endParaRPr kumimoji="1" lang="en-AU" altLang="ja-JP" sz="1200" kern="1200" dirty="0" smtClean="0">
              <a:solidFill>
                <a:schemeClr val="tx1"/>
              </a:solidFill>
              <a:effectLst/>
              <a:latin typeface="+mn-lt"/>
              <a:ea typeface="+mn-ea"/>
              <a:cs typeface="+mn-cs"/>
            </a:endParaRPr>
          </a:p>
          <a:p>
            <a:pPr lvl="0"/>
            <a:r>
              <a:rPr kumimoji="1" lang="en-US" altLang="ja-JP" sz="1200" b="1" kern="1200" dirty="0" smtClean="0">
                <a:solidFill>
                  <a:schemeClr val="tx1"/>
                </a:solidFill>
                <a:effectLst/>
                <a:latin typeface="+mn-lt"/>
                <a:ea typeface="+mn-ea"/>
                <a:cs typeface="+mn-cs"/>
              </a:rPr>
              <a:t>D</a:t>
            </a:r>
            <a:r>
              <a:rPr kumimoji="1" lang="en-US" altLang="ja-JP" sz="1200" kern="1200" dirty="0" smtClean="0">
                <a:solidFill>
                  <a:schemeClr val="tx1"/>
                </a:solidFill>
                <a:effectLst/>
                <a:latin typeface="+mn-lt"/>
                <a:ea typeface="+mn-ea"/>
                <a:cs typeface="+mn-cs"/>
              </a:rPr>
              <a:t> - What did you notice and learn about the meaning and impact of </a:t>
            </a:r>
            <a:r>
              <a:rPr kumimoji="1" lang="en-US" altLang="ja-JP" sz="1200" b="1" kern="1200" dirty="0" smtClean="0">
                <a:solidFill>
                  <a:schemeClr val="tx1"/>
                </a:solidFill>
                <a:effectLst/>
                <a:latin typeface="+mn-lt"/>
                <a:ea typeface="+mn-ea"/>
                <a:cs typeface="+mn-cs"/>
              </a:rPr>
              <a:t>vocabulary, language </a:t>
            </a:r>
            <a:r>
              <a:rPr kumimoji="1" lang="en-US" altLang="ja-JP" sz="1200" kern="1200" dirty="0" smtClean="0">
                <a:solidFill>
                  <a:schemeClr val="tx1"/>
                </a:solidFill>
                <a:effectLst/>
                <a:latin typeface="+mn-lt"/>
                <a:ea typeface="+mn-ea"/>
                <a:cs typeface="+mn-cs"/>
              </a:rPr>
              <a:t>we/you/others used? LO1,2,3</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Before todays lesson I really had no idea on the importance of non-verbal communication as I always thought verbal communication especially when Alice told us that gestures have different meanings around the world, for example in Asia when exchanging business cards if they respond with a hiss that’s a sign of respect compared to New Zealand where that would be considered rude. I found it really interesting when Alice introduced us to the </a:t>
            </a:r>
            <a:r>
              <a:rPr kumimoji="1" lang="en-US" altLang="ja-JP" sz="1200" kern="1200" dirty="0" err="1" smtClean="0">
                <a:solidFill>
                  <a:schemeClr val="tx1"/>
                </a:solidFill>
                <a:effectLst/>
                <a:latin typeface="+mn-lt"/>
                <a:ea typeface="+mn-ea"/>
                <a:cs typeface="+mn-cs"/>
              </a:rPr>
              <a:t>Mehrabians</a:t>
            </a:r>
            <a:r>
              <a:rPr kumimoji="1" lang="en-US" altLang="ja-JP" sz="1200" kern="1200" dirty="0" smtClean="0">
                <a:solidFill>
                  <a:schemeClr val="tx1"/>
                </a:solidFill>
                <a:effectLst/>
                <a:latin typeface="+mn-lt"/>
                <a:ea typeface="+mn-ea"/>
                <a:cs typeface="+mn-cs"/>
              </a:rPr>
              <a:t> Communication Model (1981) which revealed that 7% is verbal while 93% is non-verbal to me this really pushed the importance of non-verbal communication, as I have never really thought about my actions especially when being in a different country but after this lesson I am definitely going to be more conscious about my actions. When discussing about low and high context cultures (Hall, 1990) at first I had no clue about it and that it even existed. As I became familiar with it I came to the conclusion that I am possibly between of high and low context. If I am low context I am not sure if it is because I am half Danish, since </a:t>
            </a:r>
            <a:r>
              <a:rPr kumimoji="1" lang="en-US" altLang="ja-JP" sz="1200" kern="1200" dirty="0" err="1" smtClean="0">
                <a:solidFill>
                  <a:schemeClr val="tx1"/>
                </a:solidFill>
                <a:effectLst/>
                <a:latin typeface="+mn-lt"/>
                <a:ea typeface="+mn-ea"/>
                <a:cs typeface="+mn-cs"/>
              </a:rPr>
              <a:t>Scandanavian</a:t>
            </a:r>
            <a:r>
              <a:rPr kumimoji="1" lang="en-US" altLang="ja-JP" sz="1200" kern="1200" dirty="0" smtClean="0">
                <a:solidFill>
                  <a:schemeClr val="tx1"/>
                </a:solidFill>
                <a:effectLst/>
                <a:latin typeface="+mn-lt"/>
                <a:ea typeface="+mn-ea"/>
                <a:cs typeface="+mn-cs"/>
              </a:rPr>
              <a:t> countries are low context (Hall, 1990) and have been exposed to that culture. (1, 2, 5)</a:t>
            </a:r>
            <a:endParaRPr kumimoji="1" lang="en-AU" altLang="ja-JP" sz="1200" kern="1200" dirty="0" smtClean="0">
              <a:solidFill>
                <a:schemeClr val="tx1"/>
              </a:solidFill>
              <a:effectLst/>
              <a:latin typeface="+mn-lt"/>
              <a:ea typeface="+mn-ea"/>
              <a:cs typeface="+mn-cs"/>
            </a:endParaRPr>
          </a:p>
          <a:p>
            <a:pPr lvl="0"/>
            <a:r>
              <a:rPr kumimoji="1" lang="en-US" altLang="ja-JP" sz="1200" b="1" kern="1200" dirty="0" smtClean="0">
                <a:solidFill>
                  <a:schemeClr val="tx1"/>
                </a:solidFill>
                <a:effectLst/>
                <a:latin typeface="+mn-lt"/>
                <a:ea typeface="+mn-ea"/>
                <a:cs typeface="+mn-cs"/>
              </a:rPr>
              <a:t>I</a:t>
            </a:r>
            <a:r>
              <a:rPr kumimoji="1" lang="en-US" altLang="ja-JP" sz="1200" kern="1200" dirty="0" smtClean="0">
                <a:solidFill>
                  <a:schemeClr val="tx1"/>
                </a:solidFill>
                <a:effectLst/>
                <a:latin typeface="+mn-lt"/>
                <a:ea typeface="+mn-ea"/>
                <a:cs typeface="+mn-cs"/>
              </a:rPr>
              <a:t> - Why do you think you reacted to the situation in this way? How does it help you understand your own worldview and that of your group members?</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With the Japanese Story the reason why I think I had more sympathy for the woman was because I felt like the man was being disrespectful to the woman in her own country and or maybe its because I myself am a female and believe females should stick together. I have been in a situation like that before, but it was not as bad as what the video displayed as we both tried our best to communicate with one another so we understood best way we could. I do not feel bad about being annoyed with the man, but part of me thinks I was annoyed because of experiences I have had with Asians in the past, I hope this does not make me a racist? From this experience I noticed that a lot of us make lumping fallacies (Bowe &amp; Martin, 2007) and forget that everyone really is different and that we have to be open minded and ignore stereotypes that have been made because they do not define us as people. When I was discussing (3 students) about the video I was glad to hear there perspectives because they were different from my own, which I found really useful because then I am not just in my own little world, especially since we come from different backgrounds.  (3, 4, 5) </a:t>
            </a:r>
            <a:endParaRPr kumimoji="1" lang="en-AU" altLang="ja-JP" sz="1200" kern="1200" dirty="0" smtClean="0">
              <a:solidFill>
                <a:schemeClr val="tx1"/>
              </a:solidFill>
              <a:effectLst/>
              <a:latin typeface="+mn-lt"/>
              <a:ea typeface="+mn-ea"/>
              <a:cs typeface="+mn-cs"/>
            </a:endParaRPr>
          </a:p>
          <a:p>
            <a:pPr lvl="0"/>
            <a:r>
              <a:rPr kumimoji="1" lang="en-US" altLang="ja-JP" sz="1200" b="1" kern="1200" dirty="0" smtClean="0">
                <a:solidFill>
                  <a:schemeClr val="tx1"/>
                </a:solidFill>
                <a:effectLst/>
                <a:latin typeface="+mn-lt"/>
                <a:ea typeface="+mn-ea"/>
                <a:cs typeface="+mn-cs"/>
              </a:rPr>
              <a:t>E</a:t>
            </a:r>
            <a:r>
              <a:rPr kumimoji="1" lang="en-US" altLang="ja-JP" sz="1200" kern="1200" dirty="0" smtClean="0">
                <a:solidFill>
                  <a:schemeClr val="tx1"/>
                </a:solidFill>
                <a:effectLst/>
                <a:latin typeface="+mn-lt"/>
                <a:ea typeface="+mn-ea"/>
                <a:cs typeface="+mn-cs"/>
              </a:rPr>
              <a:t> - How will your </a:t>
            </a:r>
            <a:r>
              <a:rPr kumimoji="1" lang="en-US" altLang="ja-JP" sz="1200" b="1" kern="1200" dirty="0" smtClean="0">
                <a:solidFill>
                  <a:schemeClr val="tx1"/>
                </a:solidFill>
                <a:effectLst/>
                <a:latin typeface="+mn-lt"/>
                <a:ea typeface="+mn-ea"/>
                <a:cs typeface="+mn-cs"/>
              </a:rPr>
              <a:t>new understanding</a:t>
            </a:r>
            <a:r>
              <a:rPr kumimoji="1" lang="en-US" altLang="ja-JP" sz="1200" kern="1200" dirty="0" smtClean="0">
                <a:solidFill>
                  <a:schemeClr val="tx1"/>
                </a:solidFill>
                <a:effectLst/>
                <a:latin typeface="+mn-lt"/>
                <a:ea typeface="+mn-ea"/>
                <a:cs typeface="+mn-cs"/>
              </a:rPr>
              <a:t> of yourself and others </a:t>
            </a:r>
            <a:r>
              <a:rPr kumimoji="1" lang="en-US" altLang="ja-JP" sz="1200" b="1" kern="1200" dirty="0" smtClean="0">
                <a:solidFill>
                  <a:schemeClr val="tx1"/>
                </a:solidFill>
                <a:effectLst/>
                <a:latin typeface="+mn-lt"/>
                <a:ea typeface="+mn-ea"/>
                <a:cs typeface="+mn-cs"/>
              </a:rPr>
              <a:t>affect your </a:t>
            </a:r>
            <a:r>
              <a:rPr kumimoji="1" lang="en-US" altLang="ja-JP" sz="1200" b="1" kern="1200" dirty="0" err="1" smtClean="0">
                <a:solidFill>
                  <a:schemeClr val="tx1"/>
                </a:solidFill>
                <a:effectLst/>
                <a:latin typeface="+mn-lt"/>
                <a:ea typeface="+mn-ea"/>
                <a:cs typeface="+mn-cs"/>
              </a:rPr>
              <a:t>behaviour</a:t>
            </a:r>
            <a:r>
              <a:rPr kumimoji="1" lang="en-US" altLang="ja-JP" sz="1200" kern="1200" dirty="0" smtClean="0">
                <a:solidFill>
                  <a:schemeClr val="tx1"/>
                </a:solidFill>
                <a:effectLst/>
                <a:latin typeface="+mn-lt"/>
                <a:ea typeface="+mn-ea"/>
                <a:cs typeface="+mn-cs"/>
              </a:rPr>
              <a:t> in the future? LO1, 4, 5</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After todays lesson I am definitely more conscious of the importance of non-verbal communication I now am aware that gestures can have different meanings in different cultures and that I should not be so ethnocentric and how it plays a huge role in communicating especially in terms of high and low context. Due to me being between the two I think I will be able to easily adapt to one or the other when talking to someone who is either high or low. I also need to remember that I should make an effort to familiar myself with other cultures whether if I am visiting a new country or meeting someone new, I understand now that just a little effort can go a long way as it is something I have not been doing so I must change that immediately. (1, 4, 5)</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endParaRPr kumimoji="1" lang="en-AU" altLang="ja-JP" sz="1200" kern="1200" dirty="0" smtClean="0">
              <a:solidFill>
                <a:schemeClr val="tx1"/>
              </a:solidFill>
              <a:effectLst/>
              <a:latin typeface="+mn-lt"/>
              <a:ea typeface="+mn-ea"/>
              <a:cs typeface="+mn-cs"/>
            </a:endParaRPr>
          </a:p>
          <a:p>
            <a:r>
              <a:rPr kumimoji="1" lang="en-US" altLang="ja-JP" sz="1200" b="1" kern="1200" dirty="0" smtClean="0">
                <a:solidFill>
                  <a:schemeClr val="tx1"/>
                </a:solidFill>
                <a:effectLst/>
                <a:latin typeface="+mn-lt"/>
                <a:ea typeface="+mn-ea"/>
                <a:cs typeface="+mn-cs"/>
              </a:rPr>
              <a:t>References.</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Bowe, H. &amp; Martin, K. (2007).</a:t>
            </a:r>
            <a:r>
              <a:rPr kumimoji="1" lang="en-US" altLang="ja-JP" sz="1200" i="1" kern="1200" dirty="0" smtClean="0">
                <a:solidFill>
                  <a:schemeClr val="tx1"/>
                </a:solidFill>
                <a:effectLst/>
                <a:latin typeface="+mn-lt"/>
                <a:ea typeface="+mn-ea"/>
                <a:cs typeface="+mn-cs"/>
              </a:rPr>
              <a:t> Communication across cultures – mutual understanding in a global world. </a:t>
            </a:r>
            <a:r>
              <a:rPr kumimoji="1" lang="en-US" altLang="ja-JP" sz="1200" kern="1200" dirty="0" smtClean="0">
                <a:solidFill>
                  <a:schemeClr val="tx1"/>
                </a:solidFill>
                <a:effectLst/>
                <a:latin typeface="+mn-lt"/>
                <a:ea typeface="+mn-ea"/>
                <a:cs typeface="+mn-cs"/>
              </a:rPr>
              <a:t>Cambridge: Cambridge University Press.</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Hall, E. T. (1990). </a:t>
            </a:r>
            <a:r>
              <a:rPr kumimoji="1" lang="en-US" altLang="ja-JP" sz="1200" i="1" kern="1200" dirty="0" smtClean="0">
                <a:solidFill>
                  <a:schemeClr val="tx1"/>
                </a:solidFill>
                <a:effectLst/>
                <a:latin typeface="+mn-lt"/>
                <a:ea typeface="+mn-ea"/>
                <a:cs typeface="+mn-cs"/>
              </a:rPr>
              <a:t>Understanding cultural differences.</a:t>
            </a:r>
            <a:r>
              <a:rPr kumimoji="1" lang="en-US" altLang="ja-JP" sz="1200" kern="1200" dirty="0" smtClean="0">
                <a:solidFill>
                  <a:schemeClr val="tx1"/>
                </a:solidFill>
                <a:effectLst/>
                <a:latin typeface="+mn-lt"/>
                <a:ea typeface="+mn-ea"/>
                <a:cs typeface="+mn-cs"/>
              </a:rPr>
              <a:t> Yarmouth: Intercultural Press.</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endParaRPr kumimoji="1" lang="en-AU" altLang="ja-JP" sz="1200" kern="1200" dirty="0" smtClean="0">
              <a:solidFill>
                <a:schemeClr val="tx1"/>
              </a:solidFill>
              <a:effectLst/>
              <a:latin typeface="+mn-lt"/>
              <a:ea typeface="+mn-ea"/>
              <a:cs typeface="+mn-cs"/>
            </a:endParaRPr>
          </a:p>
          <a:p>
            <a:r>
              <a:rPr kumimoji="1" lang="en-US" altLang="ja-JP" sz="1200" kern="1200" dirty="0" err="1" smtClean="0">
                <a:solidFill>
                  <a:schemeClr val="tx1"/>
                </a:solidFill>
                <a:effectLst/>
                <a:latin typeface="+mn-lt"/>
                <a:ea typeface="+mn-ea"/>
                <a:cs typeface="+mn-cs"/>
              </a:rPr>
              <a:t>Mehrabian</a:t>
            </a:r>
            <a:r>
              <a:rPr kumimoji="1" lang="en-US" altLang="ja-JP" sz="1200" kern="1200" dirty="0" smtClean="0">
                <a:solidFill>
                  <a:schemeClr val="tx1"/>
                </a:solidFill>
                <a:effectLst/>
                <a:latin typeface="+mn-lt"/>
                <a:ea typeface="+mn-ea"/>
                <a:cs typeface="+mn-cs"/>
              </a:rPr>
              <a:t>, A. (1981). </a:t>
            </a:r>
            <a:r>
              <a:rPr kumimoji="1" lang="en-US" altLang="ja-JP" sz="1200" i="1" kern="1200" dirty="0" smtClean="0">
                <a:solidFill>
                  <a:schemeClr val="tx1"/>
                </a:solidFill>
                <a:effectLst/>
                <a:latin typeface="+mn-lt"/>
                <a:ea typeface="+mn-ea"/>
                <a:cs typeface="+mn-cs"/>
              </a:rPr>
              <a:t>Silent messages: Implicit communication of emotions and attitudes.</a:t>
            </a:r>
            <a:r>
              <a:rPr kumimoji="1" lang="en-US" altLang="ja-JP" sz="1200" kern="1200" dirty="0" smtClean="0">
                <a:solidFill>
                  <a:schemeClr val="tx1"/>
                </a:solidFill>
                <a:effectLst/>
                <a:latin typeface="+mn-lt"/>
                <a:ea typeface="+mn-ea"/>
                <a:cs typeface="+mn-cs"/>
              </a:rPr>
              <a:t> Belmont, CA: Wadsworth.</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endParaRPr kumimoji="1" lang="en-AU"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Hi (student</a:t>
            </a:r>
            <a:r>
              <a:rPr kumimoji="1" lang="en-US" altLang="ja-JP" sz="1200" kern="1200" baseline="0" dirty="0" smtClean="0">
                <a:solidFill>
                  <a:schemeClr val="tx1"/>
                </a:solidFill>
                <a:effectLst/>
                <a:latin typeface="+mn-lt"/>
                <a:ea typeface="+mn-ea"/>
                <a:cs typeface="+mn-cs"/>
              </a:rPr>
              <a:t> name)</a:t>
            </a:r>
            <a:r>
              <a:rPr kumimoji="1" lang="en-US" altLang="ja-JP" sz="1200" kern="1200" dirty="0" smtClean="0">
                <a:solidFill>
                  <a:schemeClr val="tx1"/>
                </a:solidFill>
                <a:effectLst/>
                <a:latin typeface="+mn-lt"/>
                <a:ea typeface="+mn-ea"/>
                <a:cs typeface="+mn-cs"/>
              </a:rPr>
              <a:t>!  This is a really interesting reflection however when it comes to your interpretation I think you could spend some time on the high/low context culture. In your describing part two you mention that you think you are in between the two but you don't really know. You go on to say that you 'guess' that it could be from your Scandinavian background. For your interpretation it could be a good idea to expand on this a little bit. If you had a look at why you act in certain ways with certain people, not only will this help your reflection but more importantly you may gain some insight into yourself and the way you interact with others. Obviously knowing why you do certain things is important. All in All though this is a really special reflection, good on you (student name)! </a:t>
            </a:r>
            <a:r>
              <a:rPr kumimoji="1" lang="en-AU" altLang="ja-JP" sz="1200" kern="1200" dirty="0" smtClean="0">
                <a:solidFill>
                  <a:schemeClr val="tx1"/>
                </a:solidFill>
                <a:effectLst/>
                <a:latin typeface="+mn-lt"/>
                <a:ea typeface="+mn-ea"/>
                <a:cs typeface="+mn-cs"/>
              </a:rPr>
              <a:t>(student name)</a:t>
            </a:r>
          </a:p>
          <a:p>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18</a:t>
            </a:fld>
            <a:endParaRPr kumimoji="1" lang="ja-JP" altLang="en-US"/>
          </a:p>
        </p:txBody>
      </p:sp>
    </p:spTree>
    <p:extLst>
      <p:ext uri="{BB962C8B-B14F-4D97-AF65-F5344CB8AC3E}">
        <p14:creationId xmlns:p14="http://schemas.microsoft.com/office/powerpoint/2010/main" xmlns="" val="2343986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23</a:t>
            </a:fld>
            <a:endParaRPr kumimoji="1" lang="ja-JP" altLang="en-US"/>
          </a:p>
        </p:txBody>
      </p:sp>
    </p:spTree>
    <p:extLst>
      <p:ext uri="{BB962C8B-B14F-4D97-AF65-F5344CB8AC3E}">
        <p14:creationId xmlns:p14="http://schemas.microsoft.com/office/powerpoint/2010/main" xmlns="" val="70629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a:ln/>
        </p:spPr>
      </p:sp>
      <p:sp>
        <p:nvSpPr>
          <p:cNvPr id="52226"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ja-JP" altLang="en-US">
              <a:latin typeface="Arial" charset="0"/>
              <a:ea typeface="ヒラギノ角ゴ Pro W3" charset="0"/>
              <a:cs typeface="ヒラギノ角ゴ Pro W3" charset="0"/>
            </a:endParaRPr>
          </a:p>
        </p:txBody>
      </p:sp>
      <p:sp>
        <p:nvSpPr>
          <p:cNvPr id="5222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A8F5691-430A-C74F-B868-9B8648F51B1E}" type="slidenum">
              <a:rPr lang="en-AU" altLang="ja-JP" sz="1200">
                <a:cs typeface="Arial" charset="0"/>
              </a:rPr>
              <a:pPr/>
              <a:t>5</a:t>
            </a:fld>
            <a:endParaRPr lang="en-AU" altLang="ja-JP" sz="1200">
              <a:cs typeface="Arial" charset="0"/>
            </a:endParaRPr>
          </a:p>
        </p:txBody>
      </p:sp>
    </p:spTree>
    <p:extLst>
      <p:ext uri="{BB962C8B-B14F-4D97-AF65-F5344CB8AC3E}">
        <p14:creationId xmlns:p14="http://schemas.microsoft.com/office/powerpoint/2010/main" xmlns="" val="2686400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Perceptions of the world are culturally bound, providing a frame for</a:t>
            </a:r>
            <a:r>
              <a:rPr kumimoji="1" lang="en-US" altLang="ja-JP" sz="1200" kern="1200" baseline="0" dirty="0" smtClean="0">
                <a:solidFill>
                  <a:schemeClr val="tx1"/>
                </a:solidFill>
                <a:effectLst/>
                <a:latin typeface="+mn-lt"/>
                <a:ea typeface="+mn-ea"/>
                <a:cs typeface="+mn-cs"/>
              </a:rPr>
              <a:t> their view of the world</a:t>
            </a:r>
            <a:r>
              <a:rPr kumimoji="1" lang="en-US" altLang="ja-JP" sz="1200" kern="1200" dirty="0" smtClean="0">
                <a:solidFill>
                  <a:schemeClr val="tx1"/>
                </a:solidFill>
                <a:effectLst/>
                <a:latin typeface="+mn-lt"/>
                <a:ea typeface="+mn-ea"/>
                <a:cs typeface="+mn-cs"/>
              </a:rPr>
              <a:t> (Phillips, 2003)</a:t>
            </a: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effectLst/>
                <a:latin typeface="+mn-lt"/>
                <a:ea typeface="+mn-ea"/>
                <a:cs typeface="+mn-cs"/>
              </a:rPr>
              <a:t>Newton, J., Yates, E., </a:t>
            </a:r>
            <a:r>
              <a:rPr kumimoji="1" lang="en-US" altLang="ja-JP" sz="1200" kern="1200" dirty="0" err="1" smtClean="0">
                <a:solidFill>
                  <a:schemeClr val="tx1"/>
                </a:solidFill>
                <a:effectLst/>
                <a:latin typeface="+mn-lt"/>
                <a:ea typeface="+mn-ea"/>
                <a:cs typeface="+mn-cs"/>
              </a:rPr>
              <a:t>Shearn</a:t>
            </a:r>
            <a:r>
              <a:rPr kumimoji="1" lang="en-US" altLang="ja-JP" sz="1200" kern="1200" dirty="0" smtClean="0">
                <a:solidFill>
                  <a:schemeClr val="tx1"/>
                </a:solidFill>
                <a:effectLst/>
                <a:latin typeface="+mn-lt"/>
                <a:ea typeface="+mn-ea"/>
                <a:cs typeface="+mn-cs"/>
              </a:rPr>
              <a:t>, S., </a:t>
            </a:r>
            <a:r>
              <a:rPr kumimoji="1" lang="en-US" altLang="ja-JP" sz="1200" kern="1200" dirty="0" err="1" smtClean="0">
                <a:solidFill>
                  <a:schemeClr val="tx1"/>
                </a:solidFill>
                <a:effectLst/>
                <a:latin typeface="+mn-lt"/>
                <a:ea typeface="+mn-ea"/>
                <a:cs typeface="+mn-cs"/>
              </a:rPr>
              <a:t>Nowitzki</a:t>
            </a:r>
            <a:r>
              <a:rPr kumimoji="1" lang="en-US" altLang="ja-JP" sz="1200" kern="1200" dirty="0" smtClean="0">
                <a:solidFill>
                  <a:schemeClr val="tx1"/>
                </a:solidFill>
                <a:effectLst/>
                <a:latin typeface="+mn-lt"/>
                <a:ea typeface="+mn-ea"/>
                <a:cs typeface="+mn-cs"/>
              </a:rPr>
              <a:t>, W., </a:t>
            </a:r>
            <a:r>
              <a:rPr kumimoji="1" lang="en-US" altLang="ja-JP" sz="1200" kern="1200" dirty="0" err="1" smtClean="0">
                <a:solidFill>
                  <a:schemeClr val="tx1"/>
                </a:solidFill>
                <a:effectLst/>
                <a:latin typeface="+mn-lt"/>
                <a:ea typeface="+mn-ea"/>
                <a:cs typeface="+mn-cs"/>
              </a:rPr>
              <a:t>Dickie</a:t>
            </a:r>
            <a:r>
              <a:rPr kumimoji="1" lang="en-US" altLang="ja-JP" sz="1200" kern="1200" dirty="0" smtClean="0">
                <a:solidFill>
                  <a:schemeClr val="tx1"/>
                </a:solidFill>
                <a:effectLst/>
                <a:latin typeface="+mn-lt"/>
                <a:ea typeface="+mn-ea"/>
                <a:cs typeface="+mn-cs"/>
              </a:rPr>
              <a:t>, J. &amp; </a:t>
            </a:r>
            <a:r>
              <a:rPr kumimoji="1" lang="en-US" altLang="ja-JP" sz="1200" kern="1200" dirty="0" err="1" smtClean="0">
                <a:solidFill>
                  <a:schemeClr val="tx1"/>
                </a:solidFill>
                <a:effectLst/>
                <a:latin typeface="+mn-lt"/>
                <a:ea typeface="+mn-ea"/>
                <a:cs typeface="+mn-cs"/>
              </a:rPr>
              <a:t>Winiata</a:t>
            </a:r>
            <a:r>
              <a:rPr kumimoji="1" lang="en-US" altLang="ja-JP" sz="1200" kern="1200" dirty="0" smtClean="0">
                <a:solidFill>
                  <a:schemeClr val="tx1"/>
                </a:solidFill>
                <a:effectLst/>
                <a:latin typeface="+mn-lt"/>
                <a:ea typeface="+mn-ea"/>
                <a:cs typeface="+mn-cs"/>
              </a:rPr>
              <a:t>, N. (2010). </a:t>
            </a:r>
            <a:r>
              <a:rPr kumimoji="1" lang="en-US" altLang="ja-JP" sz="1200" i="1" kern="1200" dirty="0" smtClean="0">
                <a:solidFill>
                  <a:schemeClr val="tx1"/>
                </a:solidFill>
                <a:effectLst/>
                <a:latin typeface="+mn-lt"/>
                <a:ea typeface="+mn-ea"/>
                <a:cs typeface="+mn-cs"/>
              </a:rPr>
              <a:t>Intercultural language learning: Implications for effective teaching</a:t>
            </a:r>
            <a:r>
              <a:rPr kumimoji="1" lang="en-US" altLang="ja-JP" sz="1200" kern="1200" dirty="0" smtClean="0">
                <a:solidFill>
                  <a:schemeClr val="tx1"/>
                </a:solidFill>
                <a:effectLst/>
                <a:latin typeface="+mn-lt"/>
                <a:ea typeface="+mn-ea"/>
                <a:cs typeface="+mn-cs"/>
              </a:rPr>
              <a:t>. Wellington: New Zealand Ministry of Education. </a:t>
            </a:r>
            <a:endParaRPr lang="en-US" altLang="ja-JP" dirty="0" smtClean="0"/>
          </a:p>
          <a:p>
            <a:endParaRPr kumimoji="1" lang="en-AU" altLang="ja-JP" dirty="0" smtClean="0"/>
          </a:p>
          <a:p>
            <a:r>
              <a:rPr kumimoji="1" lang="en-AU" altLang="ja-JP" dirty="0" smtClean="0"/>
              <a:t>2010 </a:t>
            </a:r>
            <a:r>
              <a:rPr kumimoji="1" lang="en-AU" altLang="ja-JP" baseline="0" dirty="0" smtClean="0"/>
              <a:t> - link to final report - </a:t>
            </a:r>
            <a:r>
              <a:rPr kumimoji="1" lang="en-AU" altLang="ja-JP" dirty="0" smtClean="0"/>
              <a:t>http://</a:t>
            </a:r>
            <a:r>
              <a:rPr kumimoji="1" lang="en-AU" altLang="ja-JP" dirty="0" err="1" smtClean="0"/>
              <a:t>www.educationcounts.govt.nz</a:t>
            </a:r>
            <a:r>
              <a:rPr kumimoji="1" lang="en-AU" altLang="ja-JP" dirty="0" smtClean="0"/>
              <a:t>/publications/curriculum/76637/part-1..</a:t>
            </a:r>
            <a:endParaRPr kumimoji="1" lang="ja-JP" altLang="en-US" dirty="0" smtClean="0"/>
          </a:p>
          <a:p>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8</a:t>
            </a:fld>
            <a:endParaRPr kumimoji="1" lang="ja-JP" altLang="en-US"/>
          </a:p>
        </p:txBody>
      </p:sp>
    </p:spTree>
    <p:extLst>
      <p:ext uri="{BB962C8B-B14F-4D97-AF65-F5344CB8AC3E}">
        <p14:creationId xmlns:p14="http://schemas.microsoft.com/office/powerpoint/2010/main" xmlns="" val="1612812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pPr>
            <a:r>
              <a:rPr lang="en-US" altLang="ja-JP" sz="1200" b="1" dirty="0" smtClean="0">
                <a:solidFill>
                  <a:srgbClr val="FF0000"/>
                </a:solidFill>
                <a:latin typeface="Arial" charset="0"/>
                <a:cs typeface="Arial" charset="0"/>
              </a:rPr>
              <a:t>This is a useful resource – where to put it? Conclusion page?</a:t>
            </a:r>
          </a:p>
          <a:p>
            <a:pPr>
              <a:buFont typeface="Arial" charset="0"/>
              <a:buNone/>
            </a:pPr>
            <a:r>
              <a:rPr lang="en-US" altLang="ja-JP" sz="1200" b="1" dirty="0" smtClean="0">
                <a:solidFill>
                  <a:srgbClr val="FF0000"/>
                </a:solidFill>
                <a:latin typeface="Arial" charset="0"/>
                <a:cs typeface="Arial" charset="0"/>
              </a:rPr>
              <a:t>http://</a:t>
            </a:r>
            <a:r>
              <a:rPr lang="en-US" altLang="ja-JP" sz="1200" b="1" dirty="0" err="1" smtClean="0">
                <a:solidFill>
                  <a:srgbClr val="FF0000"/>
                </a:solidFill>
                <a:latin typeface="Arial" charset="0"/>
                <a:cs typeface="Arial" charset="0"/>
              </a:rPr>
              <a:t>www.asiaeducation.edu.au</a:t>
            </a:r>
            <a:r>
              <a:rPr lang="en-US" altLang="ja-JP" sz="1200" b="1" dirty="0" smtClean="0">
                <a:solidFill>
                  <a:srgbClr val="FF0000"/>
                </a:solidFill>
                <a:latin typeface="Arial" charset="0"/>
                <a:cs typeface="Arial" charset="0"/>
              </a:rPr>
              <a:t>/</a:t>
            </a:r>
            <a:r>
              <a:rPr lang="en-US" altLang="ja-JP" sz="1200" b="1" dirty="0" err="1" smtClean="0">
                <a:solidFill>
                  <a:srgbClr val="FF0000"/>
                </a:solidFill>
                <a:latin typeface="Arial" charset="0"/>
                <a:cs typeface="Arial" charset="0"/>
              </a:rPr>
              <a:t>default.asp</a:t>
            </a:r>
            <a:endParaRPr lang="en-US" altLang="ja-JP" sz="1200" b="1" dirty="0" smtClean="0">
              <a:solidFill>
                <a:srgbClr val="FF0000"/>
              </a:solidFill>
              <a:latin typeface="Arial" charset="0"/>
              <a:cs typeface="Arial" charset="0"/>
            </a:endParaRPr>
          </a:p>
          <a:p>
            <a:pPr>
              <a:buFont typeface="Arial" charset="0"/>
              <a:buNone/>
            </a:pPr>
            <a:r>
              <a:rPr lang="en-US" altLang="ja-JP" sz="1200" dirty="0" smtClean="0">
                <a:latin typeface="Arial" charset="0"/>
                <a:cs typeface="Arial" charset="0"/>
                <a:hlinkClick r:id="rId3"/>
              </a:rPr>
              <a:t>http://www.asiaeducation.edu.au/verve/_resources/GettingStardwithIntercultural.pdf</a:t>
            </a:r>
            <a:endParaRPr lang="en-US" altLang="ja-JP" sz="1200" dirty="0" smtClean="0">
              <a:latin typeface="Arial" charset="0"/>
              <a:cs typeface="Arial" charset="0"/>
            </a:endParaRPr>
          </a:p>
          <a:p>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9</a:t>
            </a:fld>
            <a:endParaRPr kumimoji="1" lang="ja-JP" altLang="en-US"/>
          </a:p>
        </p:txBody>
      </p:sp>
    </p:spTree>
    <p:extLst>
      <p:ext uri="{BB962C8B-B14F-4D97-AF65-F5344CB8AC3E}">
        <p14:creationId xmlns:p14="http://schemas.microsoft.com/office/powerpoint/2010/main" xmlns="" val="3490925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US" altLang="ja-JP" sz="1200" kern="1200" dirty="0" smtClean="0">
                <a:solidFill>
                  <a:schemeClr val="tx1"/>
                </a:solidFill>
                <a:effectLst/>
                <a:latin typeface="+mn-lt"/>
                <a:ea typeface="+mn-ea"/>
                <a:cs typeface="+mn-cs"/>
              </a:rPr>
              <a:t>According to </a:t>
            </a:r>
            <a:r>
              <a:rPr kumimoji="1" lang="en-US" altLang="ja-JP" sz="1200" kern="1200" dirty="0" err="1" smtClean="0">
                <a:solidFill>
                  <a:schemeClr val="tx1"/>
                </a:solidFill>
                <a:effectLst/>
                <a:latin typeface="+mn-lt"/>
                <a:ea typeface="+mn-ea"/>
                <a:cs typeface="+mn-cs"/>
              </a:rPr>
              <a:t>Storti</a:t>
            </a:r>
            <a:r>
              <a:rPr kumimoji="1" lang="en-US" altLang="ja-JP" sz="1200" kern="1200" dirty="0" smtClean="0">
                <a:solidFill>
                  <a:schemeClr val="tx1"/>
                </a:solidFill>
                <a:effectLst/>
                <a:latin typeface="+mn-lt"/>
                <a:ea typeface="+mn-ea"/>
                <a:cs typeface="+mn-cs"/>
              </a:rPr>
              <a:t> (1999), human behaviors can be categorized as either universal (e.g., eating so as not to starve), cultural (e.g., eating with chopsticks), or individual in nature (e.g., refusing to eat broccoli). Each person regularly exhibits behaviors that fall into all three categories.</a:t>
            </a:r>
            <a:endParaRPr kumimoji="1" lang="en-AU" altLang="ja-JP" sz="1200" kern="1200" dirty="0" smtClean="0">
              <a:solidFill>
                <a:schemeClr val="tx1"/>
              </a:solidFill>
              <a:effectLst/>
              <a:latin typeface="+mn-lt"/>
              <a:ea typeface="+mn-ea"/>
              <a:cs typeface="+mn-cs"/>
            </a:endParaRPr>
          </a:p>
          <a:p>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10</a:t>
            </a:fld>
            <a:endParaRPr kumimoji="1" lang="ja-JP" altLang="en-US"/>
          </a:p>
        </p:txBody>
      </p:sp>
    </p:spTree>
    <p:extLst>
      <p:ext uri="{BB962C8B-B14F-4D97-AF65-F5344CB8AC3E}">
        <p14:creationId xmlns:p14="http://schemas.microsoft.com/office/powerpoint/2010/main" xmlns="" val="2091866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lain" startAt="2010"/>
            </a:pPr>
            <a:endParaRPr kumimoji="1" lang="en-AU" altLang="ja-JP" dirty="0" smtClean="0"/>
          </a:p>
          <a:p>
            <a:pPr marL="0" indent="0">
              <a:buNone/>
            </a:pPr>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11</a:t>
            </a:fld>
            <a:endParaRPr kumimoji="1" lang="ja-JP" altLang="en-US"/>
          </a:p>
        </p:txBody>
      </p:sp>
    </p:spTree>
    <p:extLst>
      <p:ext uri="{BB962C8B-B14F-4D97-AF65-F5344CB8AC3E}">
        <p14:creationId xmlns:p14="http://schemas.microsoft.com/office/powerpoint/2010/main" xmlns="" val="2704893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12</a:t>
            </a:fld>
            <a:endParaRPr kumimoji="1" lang="ja-JP" altLang="en-US"/>
          </a:p>
        </p:txBody>
      </p:sp>
    </p:spTree>
    <p:extLst>
      <p:ext uri="{BB962C8B-B14F-4D97-AF65-F5344CB8AC3E}">
        <p14:creationId xmlns:p14="http://schemas.microsoft.com/office/powerpoint/2010/main" xmlns="" val="2231135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13</a:t>
            </a:fld>
            <a:endParaRPr kumimoji="1" lang="ja-JP" altLang="en-US"/>
          </a:p>
        </p:txBody>
      </p:sp>
    </p:spTree>
    <p:extLst>
      <p:ext uri="{BB962C8B-B14F-4D97-AF65-F5344CB8AC3E}">
        <p14:creationId xmlns:p14="http://schemas.microsoft.com/office/powerpoint/2010/main" xmlns="" val="2658229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AU" altLang="ja-JP" dirty="0" smtClean="0"/>
              <a:t>Copy</a:t>
            </a:r>
            <a:r>
              <a:rPr kumimoji="1" lang="en-AU" altLang="ja-JP" baseline="0" dirty="0" smtClean="0"/>
              <a:t> of Yamada lesson</a:t>
            </a:r>
            <a:endParaRPr kumimoji="1" lang="ja-JP" altLang="en-US" dirty="0"/>
          </a:p>
        </p:txBody>
      </p:sp>
      <p:sp>
        <p:nvSpPr>
          <p:cNvPr id="4" name="Slide Number Placeholder 3"/>
          <p:cNvSpPr>
            <a:spLocks noGrp="1"/>
          </p:cNvSpPr>
          <p:nvPr>
            <p:ph type="sldNum" sz="quarter" idx="10"/>
          </p:nvPr>
        </p:nvSpPr>
        <p:spPr/>
        <p:txBody>
          <a:bodyPr/>
          <a:lstStyle/>
          <a:p>
            <a:fld id="{47616B55-4229-6149-9F51-3A4E5ECE898D}" type="slidenum">
              <a:rPr kumimoji="1" lang="ja-JP" altLang="en-US" smtClean="0"/>
              <a:pPr/>
              <a:t>14</a:t>
            </a:fld>
            <a:endParaRPr kumimoji="1" lang="ja-JP" altLang="en-US"/>
          </a:p>
        </p:txBody>
      </p:sp>
    </p:spTree>
    <p:extLst>
      <p:ext uri="{BB962C8B-B14F-4D97-AF65-F5344CB8AC3E}">
        <p14:creationId xmlns:p14="http://schemas.microsoft.com/office/powerpoint/2010/main" xmlns="" val="6908627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latin typeface="Arial" pitchFamily="34" charset="0"/>
                <a:cs typeface="Arial" pitchFamily="34" charset="0"/>
              </a:defRPr>
            </a:lvl1pPr>
          </a:lstStyle>
          <a:p>
            <a:r>
              <a:rPr lang="en-US" dirty="0" smtClean="0"/>
              <a:t>Click to edit Master title style</a:t>
            </a:r>
            <a:endParaRPr lang="en-NZ"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NZ" dirty="0"/>
          </a:p>
        </p:txBody>
      </p:sp>
      <p:sp>
        <p:nvSpPr>
          <p:cNvPr id="4" name="Date Placeholder 3"/>
          <p:cNvSpPr>
            <a:spLocks noGrp="1"/>
          </p:cNvSpPr>
          <p:nvPr>
            <p:ph type="dt" sz="half" idx="10"/>
          </p:nvPr>
        </p:nvSpPr>
        <p:spPr/>
        <p:txBody>
          <a:bodyPr/>
          <a:lstStyle>
            <a:lvl1pPr>
              <a:defRPr>
                <a:latin typeface="Arial" pitchFamily="34" charset="0"/>
                <a:cs typeface="Arial" pitchFamily="34" charset="0"/>
              </a:defRPr>
            </a:lvl1pPr>
          </a:lstStyle>
          <a:p>
            <a:fld id="{3D0F9951-14F5-4618-B4C0-A74E474C1916}" type="datetimeFigureOut">
              <a:rPr lang="en-NZ" smtClean="0"/>
              <a:pPr/>
              <a:t>2/03/2014</a:t>
            </a:fld>
            <a:endParaRPr lang="en-NZ" dirty="0"/>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endParaRPr lang="en-NZ"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BD4EB660-07AB-4A7D-8404-401053D77A8B}" type="slidenum">
              <a:rPr lang="en-NZ" smtClean="0"/>
              <a:pPr/>
              <a:t>‹#›</a:t>
            </a:fld>
            <a:endParaRPr lang="en-NZ"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D0F9951-14F5-4618-B4C0-A74E474C1916}" type="datetimeFigureOut">
              <a:rPr lang="en-NZ" smtClean="0"/>
              <a:pPr/>
              <a:t>2/03/2014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D0F9951-14F5-4618-B4C0-A74E474C1916}" type="datetimeFigureOut">
              <a:rPr lang="en-NZ" smtClean="0"/>
              <a:pPr/>
              <a:t>2/03/2014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latin typeface="Arial" pitchFamily="34" charset="0"/>
                <a:cs typeface="Arial" pitchFamily="34" charset="0"/>
              </a:defRPr>
            </a:lvl1pPr>
          </a:lstStyle>
          <a:p>
            <a:r>
              <a:rPr lang="en-US" dirty="0" smtClean="0"/>
              <a:t>Click to edit Master title style</a:t>
            </a:r>
            <a:endParaRPr lang="en-NZ" dirty="0"/>
          </a:p>
        </p:txBody>
      </p:sp>
      <p:sp>
        <p:nvSpPr>
          <p:cNvPr id="3" name="Content Placeholder 2"/>
          <p:cNvSpPr>
            <a:spLocks noGrp="1"/>
          </p:cNvSpPr>
          <p:nvPr>
            <p:ph idx="1"/>
          </p:nvPr>
        </p:nvSpPr>
        <p:spPr/>
        <p:txBody>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Date Placeholder 3"/>
          <p:cNvSpPr>
            <a:spLocks noGrp="1"/>
          </p:cNvSpPr>
          <p:nvPr>
            <p:ph type="dt" sz="half" idx="10"/>
          </p:nvPr>
        </p:nvSpPr>
        <p:spPr/>
        <p:txBody>
          <a:bodyPr/>
          <a:lstStyle/>
          <a:p>
            <a:fld id="{3D0F9951-14F5-4618-B4C0-A74E474C1916}" type="datetimeFigureOut">
              <a:rPr lang="en-NZ" smtClean="0"/>
              <a:pPr/>
              <a:t>2/03/2014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0F9951-14F5-4618-B4C0-A74E474C1916}" type="datetimeFigureOut">
              <a:rPr lang="en-NZ" smtClean="0"/>
              <a:pPr/>
              <a:t>2/03/2014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3D0F9951-14F5-4618-B4C0-A74E474C1916}" type="datetimeFigureOut">
              <a:rPr lang="en-NZ" smtClean="0"/>
              <a:pPr/>
              <a:t>2/03/2014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3D0F9951-14F5-4618-B4C0-A74E474C1916}" type="datetimeFigureOut">
              <a:rPr lang="en-NZ" smtClean="0"/>
              <a:pPr/>
              <a:t>2/03/2014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3D0F9951-14F5-4618-B4C0-A74E474C1916}" type="datetimeFigureOut">
              <a:rPr lang="en-NZ" smtClean="0"/>
              <a:pPr/>
              <a:t>2/03/2014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0F9951-14F5-4618-B4C0-A74E474C1916}" type="datetimeFigureOut">
              <a:rPr lang="en-NZ" smtClean="0"/>
              <a:pPr/>
              <a:t>2/03/2014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F9951-14F5-4618-B4C0-A74E474C1916}" type="datetimeFigureOut">
              <a:rPr lang="en-NZ" smtClean="0"/>
              <a:pPr/>
              <a:t>2/03/2014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F9951-14F5-4618-B4C0-A74E474C1916}" type="datetimeFigureOut">
              <a:rPr lang="en-NZ" smtClean="0"/>
              <a:pPr/>
              <a:t>2/03/2014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D4EB660-07AB-4A7D-8404-401053D77A8B}"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F9951-14F5-4618-B4C0-A74E474C1916}" type="datetimeFigureOut">
              <a:rPr lang="en-NZ" smtClean="0"/>
              <a:pPr/>
              <a:t>2/03/2014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4EB660-07AB-4A7D-8404-401053D77A8B}"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u@aut.ac.nz" TargetMode="External"/><Relationship Id="rId2" Type="http://schemas.openxmlformats.org/officeDocument/2006/relationships/hyperlink" Target="mailto:dcorder@aut.ac.nz"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asiaeducation.edu.au/teachers/professional_learning/languages/getting_started/the_asian_languages_professional_learning_project.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1.curriculum.edu.au/nalsas/pdf/intercultural.pdf" TargetMode="External"/><Relationship Id="rId2" Type="http://schemas.openxmlformats.org/officeDocument/2006/relationships/hyperlink" Target="http://www.educationcounts.govt.nz/publications/schooling/103409" TargetMode="External"/><Relationship Id="rId1" Type="http://schemas.openxmlformats.org/officeDocument/2006/relationships/slideLayout" Target="../slideLayouts/slideLayout2.xml"/><Relationship Id="rId4" Type="http://schemas.openxmlformats.org/officeDocument/2006/relationships/hyperlink" Target="http://www.sedl.org/pubs/catalog/items/lote07.html"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AIQH_msbZ2o&amp;feature=relate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JSDoPY9B0wQ"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p:nvPr>
        </p:nvSpPr>
        <p:spPr>
          <a:xfrm>
            <a:off x="-252536" y="188640"/>
            <a:ext cx="8568952" cy="2520280"/>
          </a:xfrm>
        </p:spPr>
        <p:txBody>
          <a:bodyPr>
            <a:normAutofit/>
          </a:bodyPr>
          <a:lstStyle/>
          <a:p>
            <a:r>
              <a:rPr lang="en-US" sz="1400" b="1" dirty="0" smtClean="0"/>
              <a:t>Intercultural </a:t>
            </a:r>
            <a:r>
              <a:rPr lang="en-US" sz="1400" b="1" dirty="0"/>
              <a:t>Competency and </a:t>
            </a:r>
            <a:r>
              <a:rPr lang="en-US" sz="1400" b="1" dirty="0" smtClean="0"/>
              <a:t>Language </a:t>
            </a:r>
            <a:r>
              <a:rPr lang="en-US" sz="1400" b="1" dirty="0"/>
              <a:t>Learning Symposium</a:t>
            </a:r>
            <a:r>
              <a:rPr lang="en-NZ" sz="1400" dirty="0"/>
              <a:t/>
            </a:r>
            <a:br>
              <a:rPr lang="en-NZ" sz="1400" dirty="0"/>
            </a:br>
            <a:r>
              <a:rPr lang="en-US" sz="1400" b="1" dirty="0" smtClean="0"/>
              <a:t>Friday 28 February - Saturday 1 March, 2014</a:t>
            </a:r>
            <a:r>
              <a:rPr lang="en-NZ" sz="1400" dirty="0" smtClean="0"/>
              <a:t/>
            </a:r>
            <a:br>
              <a:rPr lang="en-NZ" sz="1400" dirty="0" smtClean="0"/>
            </a:br>
            <a:r>
              <a:rPr lang="en-US" sz="1400" b="1" dirty="0" smtClean="0"/>
              <a:t>Auckland </a:t>
            </a:r>
            <a:r>
              <a:rPr lang="en-US" sz="1400" b="1" dirty="0"/>
              <a:t>University of Technology</a:t>
            </a:r>
            <a:r>
              <a:rPr lang="en-NZ" sz="1400" dirty="0"/>
              <a:t/>
            </a:r>
            <a:br>
              <a:rPr lang="en-NZ" sz="1400" dirty="0"/>
            </a:br>
            <a:r>
              <a:rPr lang="en-NZ" sz="2000" dirty="0" smtClean="0"/>
              <a:t/>
            </a:r>
            <a:br>
              <a:rPr lang="en-NZ" sz="2000" dirty="0" smtClean="0"/>
            </a:br>
            <a:r>
              <a:rPr lang="en-NZ" altLang="ja-JP" sz="2400" b="1" dirty="0" smtClean="0">
                <a:solidFill>
                  <a:srgbClr val="000000"/>
                </a:solidFill>
              </a:rPr>
              <a:t>Teaching </a:t>
            </a:r>
            <a:r>
              <a:rPr lang="en-NZ" altLang="ja-JP" sz="2400" b="1" dirty="0">
                <a:solidFill>
                  <a:srgbClr val="000000"/>
                </a:solidFill>
              </a:rPr>
              <a:t>and assessing </a:t>
            </a:r>
            <a:r>
              <a:rPr lang="en-NZ" altLang="ja-JP" sz="2400" b="1" dirty="0" smtClean="0">
                <a:solidFill>
                  <a:srgbClr val="000000"/>
                </a:solidFill>
              </a:rPr>
              <a:t>intercultural competence</a:t>
            </a:r>
            <a:br>
              <a:rPr lang="en-NZ" altLang="ja-JP" sz="2400" b="1" dirty="0" smtClean="0">
                <a:solidFill>
                  <a:srgbClr val="000000"/>
                </a:solidFill>
              </a:rPr>
            </a:br>
            <a:r>
              <a:rPr lang="en-NZ" altLang="ja-JP" sz="2400" dirty="0" smtClean="0">
                <a:solidFill>
                  <a:srgbClr val="000000"/>
                </a:solidFill>
              </a:rPr>
              <a:t>–</a:t>
            </a:r>
            <a:r>
              <a:rPr lang="en-NZ" altLang="ja-JP" sz="2400" dirty="0" smtClean="0">
                <a:solidFill>
                  <a:srgbClr val="00B050"/>
                </a:solidFill>
              </a:rPr>
              <a:t> </a:t>
            </a:r>
            <a:r>
              <a:rPr lang="en-NZ" altLang="ja-JP" sz="2400" dirty="0" smtClean="0">
                <a:solidFill>
                  <a:srgbClr val="000000"/>
                </a:solidFill>
              </a:rPr>
              <a:t>developing </a:t>
            </a:r>
            <a:r>
              <a:rPr lang="en-US" altLang="ja-JP" sz="2400" dirty="0" smtClean="0">
                <a:latin typeface="Arial" charset="0"/>
                <a:cs typeface="Arial" charset="0"/>
              </a:rPr>
              <a:t>critical </a:t>
            </a:r>
            <a:r>
              <a:rPr lang="en-US" altLang="ja-JP" sz="2400" dirty="0">
                <a:latin typeface="Arial" charset="0"/>
                <a:cs typeface="Arial" charset="0"/>
              </a:rPr>
              <a:t>cultural </a:t>
            </a:r>
            <a:r>
              <a:rPr lang="en-US" altLang="ja-JP" sz="2400" dirty="0" smtClean="0">
                <a:latin typeface="Arial" charset="0"/>
                <a:cs typeface="Arial" charset="0"/>
              </a:rPr>
              <a:t>awareness</a:t>
            </a:r>
            <a:r>
              <a:rPr lang="en-US" altLang="ja-JP" sz="2400" dirty="0">
                <a:latin typeface="Arial" charset="0"/>
                <a:cs typeface="Arial" charset="0"/>
              </a:rPr>
              <a:t/>
            </a:r>
            <a:br>
              <a:rPr lang="en-US" altLang="ja-JP" sz="2400" dirty="0">
                <a:latin typeface="Arial" charset="0"/>
                <a:cs typeface="Arial" charset="0"/>
              </a:rPr>
            </a:br>
            <a:endParaRPr lang="en-US" altLang="ja-JP" sz="2400" dirty="0">
              <a:latin typeface="Arial" charset="0"/>
              <a:cs typeface="Arial" charset="0"/>
            </a:endParaRPr>
          </a:p>
        </p:txBody>
      </p:sp>
      <p:sp>
        <p:nvSpPr>
          <p:cNvPr id="16387" name="Subtitle 2"/>
          <p:cNvSpPr>
            <a:spLocks noGrp="1"/>
          </p:cNvSpPr>
          <p:nvPr>
            <p:ph type="subTitle" idx="1"/>
          </p:nvPr>
        </p:nvSpPr>
        <p:spPr>
          <a:xfrm>
            <a:off x="539750" y="2132856"/>
            <a:ext cx="8424863" cy="4248471"/>
          </a:xfrm>
        </p:spPr>
        <p:txBody>
          <a:bodyPr>
            <a:normAutofit fontScale="92500" lnSpcReduction="10000"/>
          </a:bodyPr>
          <a:lstStyle/>
          <a:p>
            <a:endParaRPr lang="en-NZ" altLang="ja-JP" sz="2400" b="1" dirty="0" smtClean="0">
              <a:solidFill>
                <a:srgbClr val="000000"/>
              </a:solidFill>
            </a:endParaRPr>
          </a:p>
          <a:p>
            <a:endParaRPr lang="en-NZ" altLang="ja-JP" sz="2400" b="1" dirty="0" smtClean="0">
              <a:solidFill>
                <a:srgbClr val="000000"/>
              </a:solidFill>
            </a:endParaRPr>
          </a:p>
          <a:p>
            <a:pPr algn="l"/>
            <a:r>
              <a:rPr lang="en-US" altLang="ja-JP" sz="2800" dirty="0">
                <a:latin typeface="Arial" charset="0"/>
                <a:cs typeface="Arial" charset="0"/>
              </a:rPr>
              <a:t/>
            </a:r>
            <a:br>
              <a:rPr lang="en-US" altLang="ja-JP" sz="2800" dirty="0">
                <a:latin typeface="Arial" charset="0"/>
                <a:cs typeface="Arial" charset="0"/>
              </a:rPr>
            </a:br>
            <a:endParaRPr lang="en-US" altLang="ja-JP" sz="2800" dirty="0" smtClean="0">
              <a:latin typeface="Arial" charset="0"/>
              <a:cs typeface="Arial" charset="0"/>
            </a:endParaRPr>
          </a:p>
          <a:p>
            <a:endParaRPr lang="en-US" altLang="ja-JP" sz="2800" dirty="0">
              <a:solidFill>
                <a:schemeClr val="tx1"/>
              </a:solidFill>
              <a:latin typeface="Arial" charset="0"/>
              <a:cs typeface="Arial" charset="0"/>
            </a:endParaRPr>
          </a:p>
          <a:p>
            <a:endParaRPr lang="en-US" altLang="ja-JP" sz="2800" dirty="0" smtClean="0">
              <a:solidFill>
                <a:schemeClr val="tx1"/>
              </a:solidFill>
              <a:latin typeface="Arial" charset="0"/>
              <a:cs typeface="Arial" charset="0"/>
            </a:endParaRPr>
          </a:p>
          <a:p>
            <a:endParaRPr lang="en-US" altLang="ja-JP" sz="2800" dirty="0">
              <a:solidFill>
                <a:schemeClr val="tx1"/>
              </a:solidFill>
              <a:latin typeface="Arial" charset="0"/>
              <a:cs typeface="Arial" charset="0"/>
            </a:endParaRPr>
          </a:p>
          <a:p>
            <a:r>
              <a:rPr lang="en-US" altLang="ja-JP" sz="2400" dirty="0" smtClean="0">
                <a:solidFill>
                  <a:schemeClr val="tx1"/>
                </a:solidFill>
                <a:latin typeface="Arial" charset="0"/>
                <a:cs typeface="Arial" charset="0"/>
              </a:rPr>
              <a:t>Debbie </a:t>
            </a:r>
            <a:r>
              <a:rPr lang="en-US" altLang="ja-JP" sz="2400" dirty="0">
                <a:solidFill>
                  <a:schemeClr val="tx1"/>
                </a:solidFill>
                <a:latin typeface="Arial" charset="0"/>
                <a:cs typeface="Arial" charset="0"/>
              </a:rPr>
              <a:t>Corder and Alice </a:t>
            </a:r>
            <a:r>
              <a:rPr lang="en-US" altLang="ja-JP" sz="2400" dirty="0" smtClean="0">
                <a:solidFill>
                  <a:schemeClr val="tx1"/>
                </a:solidFill>
                <a:latin typeface="Arial" charset="0"/>
                <a:cs typeface="Arial" charset="0"/>
              </a:rPr>
              <a:t>U-Mackey</a:t>
            </a:r>
            <a:endParaRPr lang="en-US" altLang="ja-JP" sz="2400" dirty="0">
              <a:solidFill>
                <a:schemeClr val="tx1"/>
              </a:solidFill>
              <a:latin typeface="Arial" charset="0"/>
              <a:cs typeface="Arial" charset="0"/>
            </a:endParaRPr>
          </a:p>
          <a:p>
            <a:pPr eaLnBrk="1" hangingPunct="1"/>
            <a:r>
              <a:rPr lang="en-US" altLang="ja-JP" sz="2400" dirty="0">
                <a:solidFill>
                  <a:schemeClr val="tx1"/>
                </a:solidFill>
                <a:latin typeface="Arial" charset="0"/>
                <a:cs typeface="Arial" charset="0"/>
                <a:hlinkClick r:id="rId2"/>
              </a:rPr>
              <a:t>dcorder@aut.ac.nz</a:t>
            </a:r>
            <a:endParaRPr lang="en-US" altLang="ja-JP" sz="2400" dirty="0">
              <a:solidFill>
                <a:schemeClr val="tx1"/>
              </a:solidFill>
              <a:latin typeface="Arial" charset="0"/>
              <a:cs typeface="Arial" charset="0"/>
            </a:endParaRPr>
          </a:p>
          <a:p>
            <a:pPr eaLnBrk="1" hangingPunct="1"/>
            <a:r>
              <a:rPr lang="en-US" altLang="ja-JP" sz="2400" dirty="0">
                <a:solidFill>
                  <a:schemeClr val="tx1"/>
                </a:solidFill>
                <a:latin typeface="Arial" charset="0"/>
                <a:cs typeface="Arial" charset="0"/>
                <a:hlinkClick r:id="rId3"/>
              </a:rPr>
              <a:t>au@aut.ac.nz</a:t>
            </a:r>
            <a:endParaRPr lang="en-US" altLang="ja-JP" sz="2400" dirty="0">
              <a:solidFill>
                <a:schemeClr val="tx1"/>
              </a:solidFill>
              <a:latin typeface="Arial" charset="0"/>
              <a:cs typeface="Arial" charset="0"/>
            </a:endParaRPr>
          </a:p>
          <a:p>
            <a:pPr algn="l" eaLnBrk="1" hangingPunct="1"/>
            <a:endParaRPr lang="ja-JP" altLang="en-US" sz="2400" dirty="0">
              <a:solidFill>
                <a:schemeClr val="tx1"/>
              </a:solidFill>
              <a:latin typeface="Arial" charset="0"/>
              <a:cs typeface="Arial" charset="0"/>
            </a:endParaRPr>
          </a:p>
        </p:txBody>
      </p:sp>
    </p:spTree>
    <p:extLst>
      <p:ext uri="{BB962C8B-B14F-4D97-AF65-F5344CB8AC3E}">
        <p14:creationId xmlns:p14="http://schemas.microsoft.com/office/powerpoint/2010/main" xmlns="" val="9808768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fontScale="90000"/>
          </a:bodyPr>
          <a:lstStyle/>
          <a:p>
            <a:r>
              <a:rPr kumimoji="1" lang="en-AU" altLang="ja-JP" sz="3600" b="1" dirty="0" smtClean="0"/>
              <a:t>Conceptual and analytical tools for reflection</a:t>
            </a:r>
            <a:endParaRPr kumimoji="1" lang="ja-JP" altLang="en-US" sz="3600" b="1" dirty="0"/>
          </a:p>
        </p:txBody>
      </p:sp>
      <p:sp>
        <p:nvSpPr>
          <p:cNvPr id="3" name="Content Placeholder 2"/>
          <p:cNvSpPr>
            <a:spLocks noGrp="1"/>
          </p:cNvSpPr>
          <p:nvPr>
            <p:ph idx="1"/>
          </p:nvPr>
        </p:nvSpPr>
        <p:spPr>
          <a:xfrm>
            <a:off x="179512" y="1124745"/>
            <a:ext cx="8964488" cy="4752528"/>
          </a:xfrm>
        </p:spPr>
        <p:txBody>
          <a:bodyPr>
            <a:normAutofit fontScale="92500"/>
          </a:bodyPr>
          <a:lstStyle/>
          <a:p>
            <a:pPr marL="0" indent="0">
              <a:buNone/>
            </a:pPr>
            <a:r>
              <a:rPr kumimoji="1" lang="en-US" altLang="ja-JP" sz="2800" dirty="0"/>
              <a:t>Perceptions of the world are culturally bound, </a:t>
            </a:r>
            <a:r>
              <a:rPr kumimoji="1" lang="en-US" altLang="ja-JP" sz="2800" dirty="0" smtClean="0"/>
              <a:t>providing </a:t>
            </a:r>
            <a:r>
              <a:rPr kumimoji="1" lang="en-US" altLang="ja-JP" sz="2800" dirty="0"/>
              <a:t>a frame for </a:t>
            </a:r>
            <a:r>
              <a:rPr kumimoji="1" lang="en-US" altLang="ja-JP" sz="2800" dirty="0" smtClean="0"/>
              <a:t>one’s view </a:t>
            </a:r>
            <a:r>
              <a:rPr kumimoji="1" lang="en-US" altLang="ja-JP" sz="2800" dirty="0"/>
              <a:t>of the world (Phillips, 2003)</a:t>
            </a:r>
          </a:p>
          <a:p>
            <a:r>
              <a:rPr kumimoji="1" lang="en-AU" altLang="ja-JP" sz="2800" dirty="0" smtClean="0">
                <a:solidFill>
                  <a:srgbClr val="FF0000"/>
                </a:solidFill>
              </a:rPr>
              <a:t>Values and Beliefs </a:t>
            </a:r>
            <a:r>
              <a:rPr kumimoji="1" lang="en-AU" altLang="ja-JP" sz="2800" dirty="0"/>
              <a:t>(Newton et al., 2010</a:t>
            </a:r>
            <a:r>
              <a:rPr kumimoji="1" lang="en-AU" altLang="ja-JP" sz="2800" dirty="0" smtClean="0"/>
              <a:t>)</a:t>
            </a:r>
          </a:p>
          <a:p>
            <a:r>
              <a:rPr kumimoji="1" lang="en-AU" altLang="ja-JP" sz="2800" dirty="0"/>
              <a:t>E</a:t>
            </a:r>
            <a:r>
              <a:rPr kumimoji="1" lang="en-AU" altLang="ja-JP" sz="2800" dirty="0" smtClean="0"/>
              <a:t>thnocentrism </a:t>
            </a:r>
            <a:r>
              <a:rPr kumimoji="1" lang="en-AU" altLang="ja-JP" sz="2800" dirty="0"/>
              <a:t>(Newton et </a:t>
            </a:r>
            <a:r>
              <a:rPr kumimoji="1" lang="en-AU" altLang="ja-JP" sz="2800" dirty="0" smtClean="0"/>
              <a:t>al., </a:t>
            </a:r>
            <a:r>
              <a:rPr kumimoji="1" lang="en-AU" altLang="ja-JP" sz="2800" dirty="0"/>
              <a:t>2010)</a:t>
            </a:r>
            <a:endParaRPr kumimoji="1" lang="en-AU" altLang="ja-JP" sz="2800" dirty="0" smtClean="0"/>
          </a:p>
          <a:p>
            <a:r>
              <a:rPr kumimoji="1" lang="en-AU" altLang="ja-JP" sz="2800" dirty="0" smtClean="0"/>
              <a:t>Stereotypes and ethnocentrism (Newton et al., 2010)</a:t>
            </a:r>
          </a:p>
          <a:p>
            <a:r>
              <a:rPr kumimoji="1" lang="en-AU" altLang="ja-JP" sz="2800" dirty="0" smtClean="0"/>
              <a:t>Verbal and non-verbal communication (Newton et al., 2010)</a:t>
            </a:r>
          </a:p>
          <a:p>
            <a:r>
              <a:rPr kumimoji="1" lang="en-AU" altLang="ja-JP" sz="2800" dirty="0" smtClean="0"/>
              <a:t>High and low context cultures (Hall, 1976)</a:t>
            </a:r>
          </a:p>
          <a:p>
            <a:r>
              <a:rPr kumimoji="1" lang="en-AU" altLang="ja-JP" sz="2800" dirty="0" smtClean="0"/>
              <a:t>ICU concept (</a:t>
            </a:r>
            <a:r>
              <a:rPr kumimoji="1" lang="en-AU" altLang="ja-JP" sz="2800" dirty="0" err="1" smtClean="0"/>
              <a:t>Storti</a:t>
            </a:r>
            <a:r>
              <a:rPr kumimoji="1" lang="en-AU" altLang="ja-JP" sz="2800" dirty="0" smtClean="0"/>
              <a:t>, 1999, as cited in Phillips, 2003, p. 6)</a:t>
            </a:r>
          </a:p>
          <a:p>
            <a:r>
              <a:rPr kumimoji="1" lang="en-AU" altLang="ja-JP" sz="2800" dirty="0" smtClean="0"/>
              <a:t>The DIE process (</a:t>
            </a:r>
            <a:r>
              <a:rPr kumimoji="1" lang="en-AU" altLang="ja-JP" sz="2800" dirty="0" err="1" smtClean="0"/>
              <a:t>Kohls</a:t>
            </a:r>
            <a:r>
              <a:rPr kumimoji="1" lang="en-AU" altLang="ja-JP" sz="2800" dirty="0" smtClean="0"/>
              <a:t>, 1996)</a:t>
            </a:r>
            <a:endParaRPr kumimoji="1" lang="ja-JP" altLang="en-US" sz="2800" dirty="0"/>
          </a:p>
        </p:txBody>
      </p:sp>
    </p:spTree>
    <p:extLst>
      <p:ext uri="{BB962C8B-B14F-4D97-AF65-F5344CB8AC3E}">
        <p14:creationId xmlns:p14="http://schemas.microsoft.com/office/powerpoint/2010/main" xmlns="" val="961394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en-AU" altLang="ja-JP" sz="2700" b="1" dirty="0" smtClean="0"/>
              <a:t>A Pathway for developing Intercultural Competence </a:t>
            </a:r>
            <a:r>
              <a:rPr kumimoji="1" lang="en-AU" altLang="ja-JP" sz="2000" b="1" dirty="0" smtClean="0"/>
              <a:t>(</a:t>
            </a:r>
            <a:r>
              <a:rPr kumimoji="1" lang="en-AU" altLang="ja-JP" sz="2000" b="1" dirty="0" err="1" smtClean="0"/>
              <a:t>Liddicoat</a:t>
            </a:r>
            <a:r>
              <a:rPr kumimoji="1" lang="en-AU" altLang="ja-JP" sz="2000" b="1" dirty="0" smtClean="0"/>
              <a:t>, 2002, p. 11; also cited in </a:t>
            </a:r>
            <a:r>
              <a:rPr kumimoji="1" lang="en-AU" altLang="ja-JP" sz="2000" b="1" dirty="0"/>
              <a:t>Newton et al., 2010, </a:t>
            </a:r>
            <a:r>
              <a:rPr kumimoji="1" lang="en-AU" altLang="ja-JP" sz="2000" b="1" dirty="0">
                <a:solidFill>
                  <a:srgbClr val="000000"/>
                </a:solidFill>
              </a:rPr>
              <a:t>p </a:t>
            </a:r>
            <a:r>
              <a:rPr kumimoji="1" lang="en-AU" altLang="ja-JP" sz="2000" b="1" dirty="0" smtClean="0">
                <a:solidFill>
                  <a:srgbClr val="000000"/>
                </a:solidFill>
              </a:rPr>
              <a:t>46)</a:t>
            </a:r>
            <a:endParaRPr kumimoji="1" lang="ja-JP" altLang="en-US" sz="2000" b="1" dirty="0"/>
          </a:p>
        </p:txBody>
      </p:sp>
      <p:pic>
        <p:nvPicPr>
          <p:cNvPr id="6" name="Content Placeholder 5"/>
          <p:cNvPicPr>
            <a:picLocks noGrp="1" noChangeAspect="1"/>
          </p:cNvPicPr>
          <p:nvPr>
            <p:ph idx="1"/>
          </p:nvPr>
        </p:nvPicPr>
        <p:blipFill>
          <a:blip r:embed="rId3" cstate="print"/>
          <a:srcRect t="2093" b="2093"/>
          <a:stretch>
            <a:fillRect/>
          </a:stretch>
        </p:blipFill>
        <p:spPr>
          <a:xfrm>
            <a:off x="457200" y="1484784"/>
            <a:ext cx="8229600" cy="4824536"/>
          </a:xfrm>
        </p:spPr>
      </p:pic>
    </p:spTree>
    <p:extLst>
      <p:ext uri="{BB962C8B-B14F-4D97-AF65-F5344CB8AC3E}">
        <p14:creationId xmlns:p14="http://schemas.microsoft.com/office/powerpoint/2010/main" xmlns="" val="14427087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kumimoji="1" lang="en-AU" altLang="ja-JP" sz="3600" dirty="0" smtClean="0"/>
              <a:t>The DIE process (</a:t>
            </a:r>
            <a:r>
              <a:rPr kumimoji="1" lang="en-AU" altLang="ja-JP" sz="3600" dirty="0" err="1" smtClean="0"/>
              <a:t>Kohls</a:t>
            </a:r>
            <a:r>
              <a:rPr kumimoji="1" lang="en-AU" altLang="ja-JP" sz="3600" dirty="0" smtClean="0"/>
              <a:t>, 1996)</a:t>
            </a:r>
            <a:endParaRPr kumimoji="1" lang="ja-JP" altLang="en-US" sz="3600" dirty="0"/>
          </a:p>
        </p:txBody>
      </p:sp>
      <p:sp>
        <p:nvSpPr>
          <p:cNvPr id="3" name="Content Placeholder 2"/>
          <p:cNvSpPr>
            <a:spLocks noGrp="1"/>
          </p:cNvSpPr>
          <p:nvPr>
            <p:ph idx="1"/>
          </p:nvPr>
        </p:nvSpPr>
        <p:spPr>
          <a:xfrm>
            <a:off x="457200" y="1268759"/>
            <a:ext cx="8229600" cy="4536505"/>
          </a:xfrm>
        </p:spPr>
        <p:txBody>
          <a:bodyPr>
            <a:normAutofit lnSpcReduction="10000"/>
          </a:bodyPr>
          <a:lstStyle/>
          <a:p>
            <a:pPr marL="0" indent="0">
              <a:buNone/>
            </a:pPr>
            <a:r>
              <a:rPr kumimoji="1" lang="en-AU" altLang="ja-JP" sz="2800" dirty="0" smtClean="0"/>
              <a:t>D = Description – WHAT?</a:t>
            </a:r>
          </a:p>
          <a:p>
            <a:pPr marL="0" indent="0">
              <a:buNone/>
            </a:pPr>
            <a:r>
              <a:rPr kumimoji="1" lang="en-AU" altLang="ja-JP" sz="2000" dirty="0" smtClean="0"/>
              <a:t>Noticing, drawing on knowledge of own culture for differences and similarities, describing personal responses to comparisons – non-judgmental.</a:t>
            </a:r>
          </a:p>
          <a:p>
            <a:pPr marL="0" indent="0">
              <a:buNone/>
            </a:pPr>
            <a:endParaRPr kumimoji="1" lang="en-AU" altLang="ja-JP" sz="2000" dirty="0" smtClean="0"/>
          </a:p>
          <a:p>
            <a:pPr marL="0" indent="0">
              <a:buNone/>
            </a:pPr>
            <a:r>
              <a:rPr kumimoji="1" lang="en-AU" altLang="ja-JP" sz="2800" dirty="0" smtClean="0"/>
              <a:t>I = Interpretation – WHY?</a:t>
            </a:r>
          </a:p>
          <a:p>
            <a:pPr marL="0" indent="0">
              <a:buNone/>
            </a:pPr>
            <a:r>
              <a:rPr kumimoji="1" lang="en-AU" altLang="ja-JP" sz="2000" dirty="0" smtClean="0"/>
              <a:t>Explaining differences and personal responses (theory) – critical awareness of self and others.</a:t>
            </a:r>
          </a:p>
          <a:p>
            <a:pPr marL="0" indent="0">
              <a:buNone/>
            </a:pPr>
            <a:endParaRPr kumimoji="1" lang="en-AU" altLang="ja-JP" sz="2400" dirty="0"/>
          </a:p>
          <a:p>
            <a:pPr marL="0" indent="0">
              <a:buNone/>
            </a:pPr>
            <a:r>
              <a:rPr kumimoji="1" lang="en-AU" altLang="ja-JP" sz="2800" dirty="0" smtClean="0"/>
              <a:t>E = Evaluation – SO WHAT?</a:t>
            </a:r>
          </a:p>
          <a:p>
            <a:pPr marL="0" indent="0">
              <a:buNone/>
            </a:pPr>
            <a:r>
              <a:rPr kumimoji="1" lang="en-AU" altLang="ja-JP" sz="2000" dirty="0" smtClean="0"/>
              <a:t>Reflect on what has been learnt, what will change – critical awareness of self.</a:t>
            </a:r>
            <a:endParaRPr kumimoji="1" lang="ja-JP" altLang="en-US" sz="2000" dirty="0"/>
          </a:p>
        </p:txBody>
      </p:sp>
    </p:spTree>
    <p:extLst>
      <p:ext uri="{BB962C8B-B14F-4D97-AF65-F5344CB8AC3E}">
        <p14:creationId xmlns:p14="http://schemas.microsoft.com/office/powerpoint/2010/main" xmlns="" val="1308033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692696"/>
          </a:xfrm>
        </p:spPr>
        <p:txBody>
          <a:bodyPr>
            <a:noAutofit/>
          </a:bodyPr>
          <a:lstStyle/>
          <a:p>
            <a:r>
              <a:rPr kumimoji="1" lang="en-AU" altLang="ja-JP" sz="2400" dirty="0"/>
              <a:t>Possible DIE process prompts – </a:t>
            </a:r>
            <a:r>
              <a:rPr kumimoji="1" lang="en-AU" altLang="ja-JP" sz="2400" dirty="0">
                <a:solidFill>
                  <a:srgbClr val="0000FF"/>
                </a:solidFill>
              </a:rPr>
              <a:t>blue is for language teaching demonstrating intercultural understanding</a:t>
            </a:r>
            <a:endParaRPr kumimoji="1" lang="ja-JP" altLang="en-US" sz="2400" dirty="0">
              <a:solidFill>
                <a:srgbClr val="0000FF"/>
              </a:solidFill>
            </a:endParaRPr>
          </a:p>
        </p:txBody>
      </p:sp>
      <p:sp>
        <p:nvSpPr>
          <p:cNvPr id="3" name="Content Placeholder 2"/>
          <p:cNvSpPr>
            <a:spLocks noGrp="1"/>
          </p:cNvSpPr>
          <p:nvPr>
            <p:ph idx="1"/>
          </p:nvPr>
        </p:nvSpPr>
        <p:spPr>
          <a:xfrm>
            <a:off x="179512" y="692696"/>
            <a:ext cx="8964488" cy="5400600"/>
          </a:xfrm>
        </p:spPr>
        <p:txBody>
          <a:bodyPr>
            <a:normAutofit fontScale="25000" lnSpcReduction="20000"/>
          </a:bodyPr>
          <a:lstStyle/>
          <a:p>
            <a:pPr>
              <a:lnSpc>
                <a:spcPct val="120000"/>
              </a:lnSpc>
              <a:spcBef>
                <a:spcPts val="0"/>
              </a:spcBef>
            </a:pPr>
            <a:r>
              <a:rPr lang="en-US" altLang="ja-JP" sz="7200" b="1" dirty="0"/>
              <a:t>D</a:t>
            </a:r>
            <a:r>
              <a:rPr lang="en-US" altLang="ja-JP" sz="7200" dirty="0"/>
              <a:t> </a:t>
            </a:r>
            <a:r>
              <a:rPr lang="en-US" altLang="ja-JP" sz="7200" dirty="0" smtClean="0"/>
              <a:t>– what </a:t>
            </a:r>
            <a:r>
              <a:rPr lang="en-US" altLang="ja-JP" sz="7200" b="1" dirty="0" smtClean="0"/>
              <a:t>differences</a:t>
            </a:r>
            <a:r>
              <a:rPr lang="en-US" altLang="ja-JP" sz="7200" dirty="0" smtClean="0"/>
              <a:t> </a:t>
            </a:r>
            <a:r>
              <a:rPr lang="en-US" altLang="ja-JP" sz="7200" dirty="0"/>
              <a:t>and </a:t>
            </a:r>
            <a:r>
              <a:rPr lang="en-US" altLang="ja-JP" sz="7200" b="1" dirty="0"/>
              <a:t>similarities</a:t>
            </a:r>
            <a:r>
              <a:rPr lang="en-US" altLang="ja-JP" sz="7200" dirty="0"/>
              <a:t> did you </a:t>
            </a:r>
            <a:r>
              <a:rPr lang="en-US" altLang="ja-JP" sz="7200" b="1" dirty="0"/>
              <a:t>notice</a:t>
            </a:r>
            <a:r>
              <a:rPr lang="en-US" altLang="ja-JP" sz="7200" dirty="0"/>
              <a:t> about yourself and your classmates </a:t>
            </a:r>
            <a:r>
              <a:rPr lang="en-US" altLang="ja-JP" sz="7200" dirty="0" smtClean="0"/>
              <a:t>today? Discuss what you learnt about your </a:t>
            </a:r>
            <a:r>
              <a:rPr lang="en-US" altLang="ja-JP" sz="7200" b="1" dirty="0" smtClean="0"/>
              <a:t>expectations</a:t>
            </a:r>
            <a:r>
              <a:rPr lang="en-US" altLang="ja-JP" sz="7200" dirty="0"/>
              <a:t>, </a:t>
            </a:r>
            <a:r>
              <a:rPr lang="en-US" altLang="ja-JP" sz="7200" b="1" dirty="0"/>
              <a:t>assumptions, values and </a:t>
            </a:r>
            <a:r>
              <a:rPr lang="en-US" altLang="ja-JP" sz="7200" b="1" dirty="0" smtClean="0"/>
              <a:t>beliefs from the language you and your classmates were using</a:t>
            </a:r>
            <a:r>
              <a:rPr lang="en-US" altLang="ja-JP" sz="7200" dirty="0" smtClean="0"/>
              <a:t>.</a:t>
            </a:r>
          </a:p>
          <a:p>
            <a:pPr>
              <a:lnSpc>
                <a:spcPct val="120000"/>
              </a:lnSpc>
              <a:spcBef>
                <a:spcPts val="0"/>
              </a:spcBef>
            </a:pPr>
            <a:endParaRPr lang="en-US" altLang="ja-JP" sz="7200" dirty="0"/>
          </a:p>
          <a:p>
            <a:pPr indent="20638">
              <a:lnSpc>
                <a:spcPct val="120000"/>
              </a:lnSpc>
              <a:spcBef>
                <a:spcPts val="0"/>
              </a:spcBef>
              <a:buNone/>
            </a:pPr>
            <a:r>
              <a:rPr lang="en-US" altLang="ja-JP" sz="7200" dirty="0" smtClean="0">
                <a:solidFill>
                  <a:srgbClr val="0000FF"/>
                </a:solidFill>
              </a:rPr>
              <a:t>[D – describe how you applied your new understanding in the role play and what new strategies you tried </a:t>
            </a:r>
            <a:r>
              <a:rPr lang="en-US" altLang="ja-JP" sz="7200" dirty="0">
                <a:solidFill>
                  <a:srgbClr val="0000FF"/>
                </a:solidFill>
              </a:rPr>
              <a:t>out</a:t>
            </a:r>
            <a:r>
              <a:rPr lang="en-US" altLang="ja-JP" sz="7200" dirty="0">
                <a:solidFill>
                  <a:srgbClr val="3366FF"/>
                </a:solidFill>
              </a:rPr>
              <a:t>; </a:t>
            </a:r>
            <a:r>
              <a:rPr lang="en-US" altLang="ja-JP" sz="7200" dirty="0" smtClean="0">
                <a:solidFill>
                  <a:srgbClr val="3366FF"/>
                </a:solidFill>
              </a:rPr>
              <a:t>how </a:t>
            </a:r>
            <a:r>
              <a:rPr lang="en-US" altLang="ja-JP" sz="7200" dirty="0">
                <a:solidFill>
                  <a:srgbClr val="3366FF"/>
                </a:solidFill>
              </a:rPr>
              <a:t>did you feel when you were using </a:t>
            </a:r>
            <a:r>
              <a:rPr lang="en-US" altLang="ja-JP" sz="7200" dirty="0" smtClean="0">
                <a:solidFill>
                  <a:srgbClr val="3366FF"/>
                </a:solidFill>
              </a:rPr>
              <a:t>these </a:t>
            </a:r>
            <a:r>
              <a:rPr lang="en-US" altLang="ja-JP" sz="7200" dirty="0">
                <a:solidFill>
                  <a:srgbClr val="3366FF"/>
                </a:solidFill>
              </a:rPr>
              <a:t>new strategies? Were you comfortable?]</a:t>
            </a:r>
            <a:endParaRPr lang="en-US" altLang="ja-JP" sz="7200" dirty="0" smtClean="0">
              <a:solidFill>
                <a:srgbClr val="3366FF"/>
              </a:solidFill>
            </a:endParaRPr>
          </a:p>
          <a:p>
            <a:pPr indent="20638">
              <a:lnSpc>
                <a:spcPct val="120000"/>
              </a:lnSpc>
              <a:spcBef>
                <a:spcPts val="0"/>
              </a:spcBef>
            </a:pPr>
            <a:endParaRPr lang="en-AU" altLang="ja-JP" sz="7200" dirty="0"/>
          </a:p>
          <a:p>
            <a:pPr>
              <a:lnSpc>
                <a:spcPct val="120000"/>
              </a:lnSpc>
              <a:spcBef>
                <a:spcPts val="0"/>
              </a:spcBef>
            </a:pPr>
            <a:r>
              <a:rPr lang="en-US" altLang="ja-JP" sz="7200" b="1" dirty="0"/>
              <a:t>I</a:t>
            </a:r>
            <a:r>
              <a:rPr lang="en-US" altLang="ja-JP" sz="7200" dirty="0"/>
              <a:t> - Why do you think </a:t>
            </a:r>
            <a:r>
              <a:rPr lang="en-US" altLang="ja-JP" sz="7200" b="1" dirty="0"/>
              <a:t>you</a:t>
            </a:r>
            <a:r>
              <a:rPr lang="en-US" altLang="ja-JP" sz="7200" dirty="0"/>
              <a:t> had this </a:t>
            </a:r>
            <a:r>
              <a:rPr lang="en-US" altLang="ja-JP" sz="7200" b="1" dirty="0"/>
              <a:t>attitude</a:t>
            </a:r>
            <a:r>
              <a:rPr lang="en-US" altLang="ja-JP" sz="7200" dirty="0"/>
              <a:t> and </a:t>
            </a:r>
            <a:r>
              <a:rPr lang="en-US" altLang="ja-JP" sz="7200" b="1" dirty="0" err="1"/>
              <a:t>behaviour</a:t>
            </a:r>
            <a:r>
              <a:rPr lang="en-US" altLang="ja-JP" sz="7200" dirty="0" smtClean="0"/>
              <a:t>?</a:t>
            </a:r>
          </a:p>
          <a:p>
            <a:pPr>
              <a:lnSpc>
                <a:spcPct val="120000"/>
              </a:lnSpc>
              <a:spcBef>
                <a:spcPts val="0"/>
              </a:spcBef>
            </a:pPr>
            <a:endParaRPr lang="en-US" altLang="ja-JP" sz="7200" dirty="0"/>
          </a:p>
          <a:p>
            <a:pPr indent="20638">
              <a:lnSpc>
                <a:spcPct val="120000"/>
              </a:lnSpc>
              <a:spcBef>
                <a:spcPts val="0"/>
              </a:spcBef>
              <a:buNone/>
            </a:pPr>
            <a:r>
              <a:rPr lang="en-US" altLang="ja-JP" sz="7200" dirty="0" smtClean="0">
                <a:solidFill>
                  <a:srgbClr val="0000FF"/>
                </a:solidFill>
              </a:rPr>
              <a:t>[I – Explain why you thought these strategies were better than those you used before – </a:t>
            </a:r>
            <a:r>
              <a:rPr lang="en-US" altLang="ja-JP" sz="7200" dirty="0" smtClean="0">
                <a:solidFill>
                  <a:srgbClr val="3366FF"/>
                </a:solidFill>
              </a:rPr>
              <a:t>why you felt the way you did when using these strategies.]</a:t>
            </a:r>
            <a:endParaRPr lang="en-AU" altLang="ja-JP" sz="7200" dirty="0">
              <a:solidFill>
                <a:srgbClr val="3366FF"/>
              </a:solidFill>
            </a:endParaRPr>
          </a:p>
          <a:p>
            <a:pPr indent="20638">
              <a:lnSpc>
                <a:spcPct val="120000"/>
              </a:lnSpc>
              <a:spcBef>
                <a:spcPts val="0"/>
              </a:spcBef>
            </a:pPr>
            <a:endParaRPr lang="en-AU" altLang="ja-JP" sz="7200" dirty="0"/>
          </a:p>
          <a:p>
            <a:pPr>
              <a:lnSpc>
                <a:spcPct val="120000"/>
              </a:lnSpc>
              <a:spcBef>
                <a:spcPts val="0"/>
              </a:spcBef>
            </a:pPr>
            <a:r>
              <a:rPr lang="en-US" altLang="ja-JP" sz="7200" b="1" dirty="0"/>
              <a:t>E</a:t>
            </a:r>
            <a:r>
              <a:rPr lang="en-US" altLang="ja-JP" sz="7200" dirty="0"/>
              <a:t> </a:t>
            </a:r>
            <a:r>
              <a:rPr lang="en-US" altLang="ja-JP" sz="7200" dirty="0" smtClean="0"/>
              <a:t>– How </a:t>
            </a:r>
            <a:r>
              <a:rPr lang="en-US" altLang="ja-JP" sz="7200" dirty="0"/>
              <a:t>will your </a:t>
            </a:r>
            <a:r>
              <a:rPr lang="en-US" altLang="ja-JP" sz="7200" b="1" dirty="0"/>
              <a:t>new understanding</a:t>
            </a:r>
            <a:r>
              <a:rPr lang="en-US" altLang="ja-JP" sz="7200" dirty="0"/>
              <a:t> of yourself and others </a:t>
            </a:r>
            <a:r>
              <a:rPr lang="en-US" altLang="ja-JP" sz="7200" b="1" dirty="0" smtClean="0"/>
              <a:t>affect how you interact with others in the future?</a:t>
            </a:r>
          </a:p>
          <a:p>
            <a:pPr>
              <a:lnSpc>
                <a:spcPct val="120000"/>
              </a:lnSpc>
              <a:spcBef>
                <a:spcPts val="0"/>
              </a:spcBef>
            </a:pPr>
            <a:endParaRPr lang="en-US" altLang="ja-JP" sz="7200" dirty="0" smtClean="0">
              <a:solidFill>
                <a:srgbClr val="0000FF"/>
              </a:solidFill>
            </a:endParaRPr>
          </a:p>
          <a:p>
            <a:pPr marL="350838" indent="0">
              <a:lnSpc>
                <a:spcPct val="120000"/>
              </a:lnSpc>
              <a:spcBef>
                <a:spcPts val="0"/>
              </a:spcBef>
              <a:buNone/>
            </a:pPr>
            <a:r>
              <a:rPr lang="en-US" altLang="ja-JP" sz="7200" dirty="0" smtClean="0">
                <a:solidFill>
                  <a:srgbClr val="0000FF"/>
                </a:solidFill>
              </a:rPr>
              <a:t>[E </a:t>
            </a:r>
            <a:r>
              <a:rPr lang="en-US" altLang="ja-JP" sz="7200" i="1" dirty="0" smtClean="0">
                <a:solidFill>
                  <a:srgbClr val="0000FF"/>
                </a:solidFill>
              </a:rPr>
              <a:t>– </a:t>
            </a:r>
            <a:r>
              <a:rPr lang="en-US" altLang="ja-JP" sz="7200" dirty="0">
                <a:solidFill>
                  <a:srgbClr val="3366FF"/>
                </a:solidFill>
              </a:rPr>
              <a:t>W</a:t>
            </a:r>
            <a:r>
              <a:rPr lang="en-US" altLang="ja-JP" sz="7200" dirty="0" smtClean="0">
                <a:solidFill>
                  <a:srgbClr val="3366FF"/>
                </a:solidFill>
              </a:rPr>
              <a:t>hich of the new strategies do you think you will use in future and why?</a:t>
            </a:r>
            <a:r>
              <a:rPr lang="en-US" altLang="ja-JP" sz="7200" b="1" dirty="0" smtClean="0">
                <a:solidFill>
                  <a:srgbClr val="3366FF"/>
                </a:solidFill>
              </a:rPr>
              <a:t>]</a:t>
            </a:r>
            <a:endParaRPr lang="en-AU" altLang="ja-JP" sz="7200" dirty="0">
              <a:solidFill>
                <a:srgbClr val="3366FF"/>
              </a:solidFill>
            </a:endParaRPr>
          </a:p>
          <a:p>
            <a:pPr marL="350838" indent="0"/>
            <a:endParaRPr kumimoji="1" lang="ja-JP" altLang="en-US" dirty="0"/>
          </a:p>
        </p:txBody>
      </p:sp>
    </p:spTree>
    <p:extLst>
      <p:ext uri="{BB962C8B-B14F-4D97-AF65-F5344CB8AC3E}">
        <p14:creationId xmlns:p14="http://schemas.microsoft.com/office/powerpoint/2010/main" xmlns="" val="2847372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036496" cy="1080120"/>
          </a:xfrm>
        </p:spPr>
        <p:txBody>
          <a:bodyPr>
            <a:normAutofit fontScale="90000"/>
          </a:bodyPr>
          <a:lstStyle/>
          <a:p>
            <a:pPr algn="l"/>
            <a:r>
              <a:rPr kumimoji="1" lang="en-AU" altLang="ja-JP" dirty="0" smtClean="0"/>
              <a:t/>
            </a:r>
            <a:br>
              <a:rPr kumimoji="1" lang="en-AU" altLang="ja-JP" dirty="0" smtClean="0"/>
            </a:br>
            <a:r>
              <a:rPr kumimoji="1" lang="en-AU" altLang="ja-JP" sz="3600" dirty="0" smtClean="0"/>
              <a:t>Possible grading criteria for assessment for </a:t>
            </a:r>
            <a:r>
              <a:rPr kumimoji="1" lang="en-AU" altLang="ja-JP" sz="3600" dirty="0" err="1" smtClean="0"/>
              <a:t>iCLT</a:t>
            </a:r>
            <a:endParaRPr kumimoji="1" lang="ja-JP" altLang="en-US" sz="3600" dirty="0"/>
          </a:p>
        </p:txBody>
      </p:sp>
      <p:sp>
        <p:nvSpPr>
          <p:cNvPr id="3" name="Content Placeholder 2"/>
          <p:cNvSpPr>
            <a:spLocks noGrp="1"/>
          </p:cNvSpPr>
          <p:nvPr>
            <p:ph idx="1"/>
          </p:nvPr>
        </p:nvSpPr>
        <p:spPr/>
        <p:txBody>
          <a:bodyPr>
            <a:normAutofit fontScale="77500" lnSpcReduction="20000"/>
          </a:bodyPr>
          <a:lstStyle/>
          <a:p>
            <a:pPr marL="0" indent="0">
              <a:lnSpc>
                <a:spcPct val="110000"/>
              </a:lnSpc>
              <a:spcBef>
                <a:spcPts val="0"/>
              </a:spcBef>
              <a:buNone/>
            </a:pPr>
            <a:r>
              <a:rPr kumimoji="1" lang="en-AU" altLang="ja-JP" dirty="0" smtClean="0"/>
              <a:t>Grading will depend on the activity </a:t>
            </a:r>
            <a:r>
              <a:rPr kumimoji="1" lang="en-AU" altLang="ja-JP" dirty="0" smtClean="0">
                <a:solidFill>
                  <a:srgbClr val="FF0000"/>
                </a:solidFill>
              </a:rPr>
              <a:t>(achievement objectives)</a:t>
            </a:r>
            <a:r>
              <a:rPr kumimoji="1" lang="en-AU" altLang="ja-JP" dirty="0" smtClean="0"/>
              <a:t>:</a:t>
            </a:r>
          </a:p>
          <a:p>
            <a:pPr marL="0" indent="0">
              <a:lnSpc>
                <a:spcPct val="110000"/>
              </a:lnSpc>
              <a:spcBef>
                <a:spcPts val="0"/>
              </a:spcBef>
              <a:buNone/>
            </a:pPr>
            <a:endParaRPr kumimoji="1" lang="en-AU" altLang="ja-JP" dirty="0" smtClean="0"/>
          </a:p>
          <a:p>
            <a:pPr marL="0" indent="0">
              <a:lnSpc>
                <a:spcPct val="110000"/>
              </a:lnSpc>
              <a:spcBef>
                <a:spcPts val="0"/>
              </a:spcBef>
              <a:buNone/>
            </a:pPr>
            <a:r>
              <a:rPr kumimoji="1" lang="en-AU" altLang="ja-JP" dirty="0" smtClean="0"/>
              <a:t>A grade = </a:t>
            </a:r>
            <a:r>
              <a:rPr lang="en-US" altLang="ja-JP" dirty="0"/>
              <a:t>Very good </a:t>
            </a:r>
            <a:r>
              <a:rPr lang="en-US" altLang="ja-JP" dirty="0" smtClean="0"/>
              <a:t>attempt to </a:t>
            </a:r>
          </a:p>
          <a:p>
            <a:pPr>
              <a:lnSpc>
                <a:spcPct val="110000"/>
              </a:lnSpc>
              <a:spcBef>
                <a:spcPts val="0"/>
              </a:spcBef>
            </a:pPr>
            <a:r>
              <a:rPr lang="en-US" altLang="ja-JP" dirty="0" smtClean="0"/>
              <a:t>identify own values and beliefs and how they affected response to . . .; </a:t>
            </a:r>
          </a:p>
          <a:p>
            <a:pPr>
              <a:lnSpc>
                <a:spcPct val="110000"/>
              </a:lnSpc>
              <a:spcBef>
                <a:spcPts val="0"/>
              </a:spcBef>
            </a:pPr>
            <a:r>
              <a:rPr lang="en-US" altLang="ja-JP" dirty="0" smtClean="0"/>
              <a:t>evidence </a:t>
            </a:r>
            <a:r>
              <a:rPr lang="en-US" altLang="ja-JP" dirty="0"/>
              <a:t>of </a:t>
            </a:r>
            <a:r>
              <a:rPr lang="en-US" altLang="ja-JP" dirty="0" smtClean="0"/>
              <a:t>application of new language . . .</a:t>
            </a:r>
          </a:p>
          <a:p>
            <a:pPr>
              <a:lnSpc>
                <a:spcPct val="110000"/>
              </a:lnSpc>
              <a:spcBef>
                <a:spcPts val="0"/>
              </a:spcBef>
            </a:pPr>
            <a:r>
              <a:rPr lang="en-US" altLang="ja-JP" dirty="0" smtClean="0"/>
              <a:t>understanding </a:t>
            </a:r>
            <a:r>
              <a:rPr lang="en-US" altLang="ja-JP" dirty="0"/>
              <a:t>of the relationship between language </a:t>
            </a:r>
            <a:r>
              <a:rPr lang="en-US" altLang="ja-JP" dirty="0" smtClean="0"/>
              <a:t>(verbal and non-verbal) in effective interaction . . .</a:t>
            </a:r>
          </a:p>
          <a:p>
            <a:pPr>
              <a:lnSpc>
                <a:spcPct val="110000"/>
              </a:lnSpc>
              <a:spcBef>
                <a:spcPts val="0"/>
              </a:spcBef>
            </a:pPr>
            <a:r>
              <a:rPr kumimoji="1" lang="en-US" altLang="ja-JP" dirty="0"/>
              <a:t>i</a:t>
            </a:r>
            <a:r>
              <a:rPr kumimoji="1" lang="en-US" altLang="ja-JP" dirty="0" smtClean="0"/>
              <a:t>dentify why some new strategies were more effective than others.</a:t>
            </a:r>
            <a:endParaRPr kumimoji="1" lang="ja-JP" altLang="en-US" dirty="0"/>
          </a:p>
        </p:txBody>
      </p:sp>
    </p:spTree>
    <p:extLst>
      <p:ext uri="{BB962C8B-B14F-4D97-AF65-F5344CB8AC3E}">
        <p14:creationId xmlns:p14="http://schemas.microsoft.com/office/powerpoint/2010/main" xmlns="" val="31839422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ja-JP" sz="3200" dirty="0"/>
              <a:t>ICC Model for Learning, Teaching and Assessment (Corder &amp; </a:t>
            </a:r>
            <a:r>
              <a:rPr lang="en-US" altLang="ja-JP" sz="3200" dirty="0" smtClean="0"/>
              <a:t>U-Mackey, 2011, p. 192)</a:t>
            </a:r>
            <a:r>
              <a:rPr lang="en-AU" altLang="ja-JP" sz="3200" dirty="0" smtClean="0"/>
              <a:t> </a:t>
            </a:r>
            <a:endParaRPr kumimoji="1" lang="ja-JP" altLang="en-US" sz="3200" dirty="0"/>
          </a:p>
        </p:txBody>
      </p:sp>
      <p:pic>
        <p:nvPicPr>
          <p:cNvPr id="4" name="Content Placeholder 3"/>
          <p:cNvPicPr>
            <a:picLocks noGrp="1"/>
          </p:cNvPicPr>
          <p:nvPr>
            <p:ph idx="1"/>
          </p:nvPr>
        </p:nvPicPr>
        <p:blipFill>
          <a:blip r:embed="rId3" cstate="print"/>
          <a:srcRect t="7265" b="7265"/>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xmlns="" val="16640691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AU" altLang="ja-JP" dirty="0" smtClean="0"/>
              <a:t>Summary of assessments</a:t>
            </a:r>
            <a:endParaRPr kumimoji="1" lang="ja-JP" alt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974503048"/>
              </p:ext>
            </p:extLst>
          </p:nvPr>
        </p:nvGraphicFramePr>
        <p:xfrm>
          <a:off x="457200" y="1600200"/>
          <a:ext cx="8229600" cy="3855719"/>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rowSpan="2">
                  <a:txBody>
                    <a:bodyPr/>
                    <a:lstStyle/>
                    <a:p>
                      <a:pPr>
                        <a:spcAft>
                          <a:spcPts val="0"/>
                        </a:spcAft>
                      </a:pPr>
                      <a:r>
                        <a:rPr lang="en-AU" sz="1100" b="1" dirty="0">
                          <a:effectLst/>
                          <a:latin typeface="Times New Roman"/>
                          <a:ea typeface="Times New Roman"/>
                        </a:rPr>
                        <a:t>Formative</a:t>
                      </a:r>
                      <a:endParaRPr lang="en-AU" sz="1000" dirty="0">
                        <a:effectLst/>
                        <a:latin typeface="Times New Roman"/>
                        <a:ea typeface="Times New Roman"/>
                      </a:endParaRPr>
                    </a:p>
                    <a:p>
                      <a:pPr>
                        <a:spcAft>
                          <a:spcPts val="0"/>
                        </a:spcAft>
                      </a:pPr>
                      <a:r>
                        <a:rPr lang="en-AU" sz="1100" b="1" dirty="0">
                          <a:effectLst/>
                          <a:latin typeface="Times New Roman"/>
                          <a:ea typeface="Times New Roman"/>
                        </a:rPr>
                        <a:t>(required)</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txBody>
                  <a:tcPr marL="68580" marR="68580" marT="0" marB="0"/>
                </a:tc>
                <a:tc rowSpan="2">
                  <a:txBody>
                    <a:bodyPr/>
                    <a:lstStyle/>
                    <a:p>
                      <a:pPr>
                        <a:spcAft>
                          <a:spcPts val="0"/>
                        </a:spcAft>
                      </a:pPr>
                      <a:r>
                        <a:rPr lang="en-AU" sz="1100" b="1">
                          <a:effectLst/>
                          <a:latin typeface="Times New Roman"/>
                          <a:ea typeface="Times New Roman"/>
                        </a:rPr>
                        <a:t>4 blogs reflection (200 words) of learning  including comments in classmates’ blogs</a:t>
                      </a:r>
                      <a:endParaRPr lang="en-AU" sz="1000">
                        <a:effectLst/>
                        <a:latin typeface="Times New Roman"/>
                        <a:ea typeface="Times New Roman"/>
                      </a:endParaRPr>
                    </a:p>
                    <a:p>
                      <a:pPr>
                        <a:spcAft>
                          <a:spcPts val="0"/>
                        </a:spcAft>
                      </a:pPr>
                      <a:r>
                        <a:rPr lang="en-AU" sz="1100" b="1">
                          <a:effectLst/>
                          <a:latin typeface="Times New Roman"/>
                          <a:ea typeface="Times New Roman"/>
                        </a:rPr>
                        <a:t> </a:t>
                      </a:r>
                      <a:endParaRPr lang="en-AU" sz="1000">
                        <a:effectLst/>
                        <a:latin typeface="Times New Roman"/>
                        <a:ea typeface="Times New Roman"/>
                      </a:endParaRPr>
                    </a:p>
                    <a:p>
                      <a:pPr>
                        <a:spcAft>
                          <a:spcPts val="0"/>
                        </a:spcAft>
                      </a:pPr>
                      <a:r>
                        <a:rPr lang="en-AU" sz="1100" b="1">
                          <a:effectLst/>
                          <a:latin typeface="Times New Roman"/>
                          <a:ea typeface="Times New Roman"/>
                        </a:rPr>
                        <a:t> </a:t>
                      </a:r>
                      <a:endParaRPr lang="en-AU" sz="1000">
                        <a:effectLst/>
                        <a:latin typeface="Times New Roman"/>
                        <a:ea typeface="Times New Roman"/>
                      </a:endParaRPr>
                    </a:p>
                    <a:p>
                      <a:pPr>
                        <a:spcAft>
                          <a:spcPts val="0"/>
                        </a:spcAft>
                      </a:pPr>
                      <a:r>
                        <a:rPr lang="en-AU" sz="1100" b="1">
                          <a:effectLst/>
                          <a:latin typeface="Times New Roman"/>
                          <a:ea typeface="Times New Roman"/>
                        </a:rPr>
                        <a:t> </a:t>
                      </a:r>
                      <a:endParaRPr lang="en-AU" sz="1000">
                        <a:effectLst/>
                        <a:latin typeface="Times New Roman"/>
                        <a:ea typeface="Times New Roman"/>
                      </a:endParaRPr>
                    </a:p>
                    <a:p>
                      <a:pPr>
                        <a:spcAft>
                          <a:spcPts val="0"/>
                        </a:spcAft>
                      </a:pPr>
                      <a:r>
                        <a:rPr lang="en-AU" sz="1100" b="1">
                          <a:effectLst/>
                          <a:latin typeface="Times New Roman"/>
                          <a:ea typeface="Times New Roman"/>
                        </a:rPr>
                        <a:t> </a:t>
                      </a:r>
                      <a:endParaRPr lang="en-AU" sz="1000">
                        <a:effectLst/>
                        <a:latin typeface="Times New Roman"/>
                        <a:ea typeface="Times New Roman"/>
                      </a:endParaRPr>
                    </a:p>
                    <a:p>
                      <a:pPr>
                        <a:spcAft>
                          <a:spcPts val="0"/>
                        </a:spcAft>
                      </a:pPr>
                      <a:r>
                        <a:rPr lang="en-AU" sz="1100" b="1">
                          <a:effectLst/>
                          <a:latin typeface="Times New Roman"/>
                          <a:ea typeface="Times New Roman"/>
                        </a:rPr>
                        <a:t>(Wks 1-4)</a:t>
                      </a:r>
                      <a:endParaRPr lang="en-AU" sz="1000">
                        <a:effectLst/>
                        <a:latin typeface="Times New Roman"/>
                        <a:ea typeface="Times New Roman"/>
                      </a:endParaRPr>
                    </a:p>
                    <a:p>
                      <a:pPr>
                        <a:spcAft>
                          <a:spcPts val="0"/>
                        </a:spcAft>
                      </a:pPr>
                      <a:r>
                        <a:rPr lang="en-AU" sz="1100" b="1">
                          <a:effectLst/>
                          <a:latin typeface="Times New Roman"/>
                          <a:ea typeface="Times New Roman"/>
                        </a:rPr>
                        <a:t>lecturer/peer feedback</a:t>
                      </a:r>
                      <a:endParaRPr lang="en-AU" sz="1000">
                        <a:effectLst/>
                        <a:latin typeface="Times New Roman"/>
                        <a:ea typeface="Times New Roman"/>
                      </a:endParaRPr>
                    </a:p>
                    <a:p>
                      <a:pPr>
                        <a:spcAft>
                          <a:spcPts val="0"/>
                        </a:spcAft>
                      </a:pPr>
                      <a:r>
                        <a:rPr lang="en-AU" sz="1100">
                          <a:effectLst/>
                          <a:latin typeface="Times New Roman"/>
                          <a:ea typeface="Times New Roman"/>
                        </a:rPr>
                        <a:t>(LOs 1, 2, 3, 4, 5, 6)</a:t>
                      </a:r>
                      <a:endParaRPr lang="en-AU" sz="1000">
                        <a:effectLst/>
                        <a:latin typeface="Times New Roman"/>
                        <a:ea typeface="Times New Roman"/>
                      </a:endParaRPr>
                    </a:p>
                  </a:txBody>
                  <a:tcPr marL="68580" marR="68580" marT="0" marB="0"/>
                </a:tc>
                <a:tc gridSpan="2">
                  <a:txBody>
                    <a:bodyPr/>
                    <a:lstStyle/>
                    <a:p>
                      <a:pPr algn="ctr">
                        <a:spcAft>
                          <a:spcPts val="0"/>
                        </a:spcAft>
                      </a:pPr>
                      <a:r>
                        <a:rPr lang="en-AU" sz="1100" b="1" dirty="0">
                          <a:effectLst/>
                          <a:latin typeface="Times New Roman"/>
                          <a:ea typeface="Times New Roman"/>
                        </a:rPr>
                        <a:t>Group work</a:t>
                      </a:r>
                      <a:endParaRPr lang="en-AU" sz="1000" dirty="0">
                        <a:effectLst/>
                        <a:latin typeface="Times New Roman"/>
                        <a:ea typeface="Times New Roman"/>
                      </a:endParaRPr>
                    </a:p>
                  </a:txBody>
                  <a:tcPr marL="68580" marR="68580" marT="0" marB="0"/>
                </a:tc>
                <a:tc hMerge="1">
                  <a:txBody>
                    <a:bodyPr/>
                    <a:lstStyle/>
                    <a:p>
                      <a:endParaRPr kumimoji="1" lang="ja-JP" altLang="en-US"/>
                    </a:p>
                  </a:txBody>
                  <a:tcPr/>
                </a:tc>
                <a:tc rowSpan="2">
                  <a:txBody>
                    <a:bodyPr/>
                    <a:lstStyle/>
                    <a:p>
                      <a:pPr>
                        <a:spcAft>
                          <a:spcPts val="0"/>
                        </a:spcAft>
                      </a:pPr>
                      <a:r>
                        <a:rPr lang="en-AU" sz="1100" b="1" dirty="0">
                          <a:effectLst/>
                          <a:latin typeface="Times New Roman"/>
                          <a:ea typeface="Times New Roman"/>
                        </a:rPr>
                        <a:t>Collaborative learning (including blogs, wikis, in-class and group work discussion)</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a:t>
                      </a:r>
                      <a:r>
                        <a:rPr lang="en-AU" sz="1100" b="1" dirty="0" err="1">
                          <a:effectLst/>
                          <a:latin typeface="Times New Roman"/>
                          <a:ea typeface="Times New Roman"/>
                        </a:rPr>
                        <a:t>Wks</a:t>
                      </a:r>
                      <a:r>
                        <a:rPr lang="en-AU" sz="1100" b="1" dirty="0">
                          <a:effectLst/>
                          <a:latin typeface="Times New Roman"/>
                          <a:ea typeface="Times New Roman"/>
                        </a:rPr>
                        <a:t> 1-12)</a:t>
                      </a:r>
                      <a:endParaRPr lang="en-AU" sz="1000" dirty="0">
                        <a:effectLst/>
                        <a:latin typeface="Times New Roman"/>
                        <a:ea typeface="Times New Roman"/>
                      </a:endParaRPr>
                    </a:p>
                    <a:p>
                      <a:pPr>
                        <a:spcAft>
                          <a:spcPts val="0"/>
                        </a:spcAft>
                      </a:pPr>
                      <a:r>
                        <a:rPr lang="en-AU" sz="1100" dirty="0">
                          <a:effectLst/>
                          <a:latin typeface="Times New Roman"/>
                          <a:ea typeface="Times New Roman"/>
                        </a:rPr>
                        <a:t>(LOs 1, 2, 3, 4, 5,6)</a:t>
                      </a:r>
                      <a:endParaRPr lang="en-AU" sz="1000" dirty="0">
                        <a:effectLst/>
                        <a:latin typeface="Times New Roman"/>
                        <a:ea typeface="Times New Roman"/>
                      </a:endParaRPr>
                    </a:p>
                  </a:txBody>
                  <a:tcPr marL="68580" marR="68580" marT="0" marB="0"/>
                </a:tc>
              </a:tr>
              <a:tr h="370840">
                <a:tc vMerge="1">
                  <a:txBody>
                    <a:bodyPr/>
                    <a:lstStyle/>
                    <a:p>
                      <a:endParaRPr kumimoji="1" lang="ja-JP" altLang="en-US"/>
                    </a:p>
                  </a:txBody>
                  <a:tcPr/>
                </a:tc>
                <a:tc vMerge="1">
                  <a:txBody>
                    <a:bodyPr/>
                    <a:lstStyle/>
                    <a:p>
                      <a:endParaRPr kumimoji="1" lang="ja-JP" altLang="en-US"/>
                    </a:p>
                  </a:txBody>
                  <a:tcPr/>
                </a:tc>
                <a:tc>
                  <a:txBody>
                    <a:bodyPr/>
                    <a:lstStyle/>
                    <a:p>
                      <a:pPr>
                        <a:spcAft>
                          <a:spcPts val="0"/>
                        </a:spcAft>
                      </a:pPr>
                      <a:r>
                        <a:rPr lang="en-AU" sz="1100" b="1">
                          <a:effectLst/>
                          <a:latin typeface="Times New Roman"/>
                          <a:ea typeface="Times New Roman"/>
                        </a:rPr>
                        <a:t>4 wikis using DIE structure on progress of group work (research and group dynamics) </a:t>
                      </a:r>
                      <a:endParaRPr lang="en-AU" sz="1000">
                        <a:effectLst/>
                        <a:latin typeface="Times New Roman"/>
                        <a:ea typeface="Times New Roman"/>
                      </a:endParaRPr>
                    </a:p>
                    <a:p>
                      <a:pPr>
                        <a:spcAft>
                          <a:spcPts val="0"/>
                        </a:spcAft>
                      </a:pPr>
                      <a:r>
                        <a:rPr lang="en-AU" sz="1100" b="1">
                          <a:effectLst/>
                          <a:latin typeface="Times New Roman"/>
                          <a:ea typeface="Times New Roman"/>
                        </a:rPr>
                        <a:t> </a:t>
                      </a:r>
                      <a:endParaRPr lang="en-AU" sz="1000">
                        <a:effectLst/>
                        <a:latin typeface="Times New Roman"/>
                        <a:ea typeface="Times New Roman"/>
                      </a:endParaRPr>
                    </a:p>
                    <a:p>
                      <a:pPr>
                        <a:spcAft>
                          <a:spcPts val="0"/>
                        </a:spcAft>
                      </a:pPr>
                      <a:r>
                        <a:rPr lang="en-AU" sz="1100" b="1">
                          <a:effectLst/>
                          <a:latin typeface="Times New Roman"/>
                          <a:ea typeface="Times New Roman"/>
                        </a:rPr>
                        <a:t>(Wks 6-10)</a:t>
                      </a:r>
                      <a:endParaRPr lang="en-AU" sz="1000">
                        <a:effectLst/>
                        <a:latin typeface="Times New Roman"/>
                        <a:ea typeface="Times New Roman"/>
                      </a:endParaRPr>
                    </a:p>
                    <a:p>
                      <a:pPr>
                        <a:spcAft>
                          <a:spcPts val="0"/>
                        </a:spcAft>
                      </a:pPr>
                      <a:r>
                        <a:rPr lang="en-AU" sz="1100" b="1">
                          <a:effectLst/>
                          <a:latin typeface="Times New Roman"/>
                          <a:ea typeface="Times New Roman"/>
                        </a:rPr>
                        <a:t>lecturer/peer feedback</a:t>
                      </a:r>
                      <a:endParaRPr lang="en-AU" sz="1000">
                        <a:effectLst/>
                        <a:latin typeface="Times New Roman"/>
                        <a:ea typeface="Times New Roman"/>
                      </a:endParaRPr>
                    </a:p>
                    <a:p>
                      <a:pPr>
                        <a:spcAft>
                          <a:spcPts val="0"/>
                        </a:spcAft>
                      </a:pPr>
                      <a:r>
                        <a:rPr lang="en-AU" sz="1100">
                          <a:effectLst/>
                          <a:latin typeface="Times New Roman"/>
                          <a:ea typeface="Times New Roman"/>
                        </a:rPr>
                        <a:t>(LOs 1, 2, 3, 4,5 )</a:t>
                      </a:r>
                      <a:endParaRPr lang="en-AU" sz="1000">
                        <a:effectLst/>
                        <a:latin typeface="Times New Roman"/>
                        <a:ea typeface="Times New Roman"/>
                      </a:endParaRPr>
                    </a:p>
                  </a:txBody>
                  <a:tcPr marL="68580" marR="68580" marT="0" marB="0"/>
                </a:tc>
                <a:tc>
                  <a:txBody>
                    <a:bodyPr/>
                    <a:lstStyle/>
                    <a:p>
                      <a:pPr>
                        <a:spcAft>
                          <a:spcPts val="0"/>
                        </a:spcAft>
                      </a:pPr>
                      <a:r>
                        <a:rPr lang="en-AU" sz="1100" b="1">
                          <a:effectLst/>
                          <a:latin typeface="Times New Roman"/>
                          <a:ea typeface="Times New Roman"/>
                        </a:rPr>
                        <a:t>Preliminary Presentation (10 mins per group) progress of group work</a:t>
                      </a:r>
                      <a:endParaRPr lang="en-AU" sz="1000">
                        <a:effectLst/>
                        <a:latin typeface="Times New Roman"/>
                        <a:ea typeface="Times New Roman"/>
                      </a:endParaRPr>
                    </a:p>
                    <a:p>
                      <a:pPr>
                        <a:spcAft>
                          <a:spcPts val="0"/>
                        </a:spcAft>
                      </a:pPr>
                      <a:r>
                        <a:rPr lang="en-AU" sz="1100" b="1">
                          <a:effectLst/>
                          <a:latin typeface="Times New Roman"/>
                          <a:ea typeface="Times New Roman"/>
                        </a:rPr>
                        <a:t> </a:t>
                      </a:r>
                      <a:endParaRPr lang="en-AU" sz="1000">
                        <a:effectLst/>
                        <a:latin typeface="Times New Roman"/>
                        <a:ea typeface="Times New Roman"/>
                      </a:endParaRPr>
                    </a:p>
                    <a:p>
                      <a:pPr>
                        <a:spcAft>
                          <a:spcPts val="0"/>
                        </a:spcAft>
                      </a:pPr>
                      <a:r>
                        <a:rPr lang="en-AU" sz="1100" b="1">
                          <a:effectLst/>
                          <a:latin typeface="Times New Roman"/>
                          <a:ea typeface="Times New Roman"/>
                        </a:rPr>
                        <a:t>(Wk 9)</a:t>
                      </a:r>
                      <a:endParaRPr lang="en-AU" sz="1000">
                        <a:effectLst/>
                        <a:latin typeface="Times New Roman"/>
                        <a:ea typeface="Times New Roman"/>
                      </a:endParaRPr>
                    </a:p>
                    <a:p>
                      <a:pPr>
                        <a:spcAft>
                          <a:spcPts val="0"/>
                        </a:spcAft>
                      </a:pPr>
                      <a:r>
                        <a:rPr lang="en-AU" sz="1100" b="1">
                          <a:effectLst/>
                          <a:latin typeface="Times New Roman"/>
                          <a:ea typeface="Times New Roman"/>
                        </a:rPr>
                        <a:t>lecturer/peer feedback</a:t>
                      </a:r>
                      <a:endParaRPr lang="en-AU" sz="1000">
                        <a:effectLst/>
                        <a:latin typeface="Times New Roman"/>
                        <a:ea typeface="Times New Roman"/>
                      </a:endParaRPr>
                    </a:p>
                    <a:p>
                      <a:pPr>
                        <a:spcAft>
                          <a:spcPts val="0"/>
                        </a:spcAft>
                      </a:pPr>
                      <a:r>
                        <a:rPr lang="en-AU" sz="1100">
                          <a:effectLst/>
                          <a:latin typeface="Times New Roman"/>
                          <a:ea typeface="Times New Roman"/>
                        </a:rPr>
                        <a:t>(LOs 1, 3, 6)</a:t>
                      </a:r>
                      <a:endParaRPr lang="en-AU" sz="1000">
                        <a:effectLst/>
                        <a:latin typeface="Times New Roman"/>
                        <a:ea typeface="Times New Roman"/>
                      </a:endParaRPr>
                    </a:p>
                  </a:txBody>
                  <a:tcPr marL="68580" marR="68580" marT="0" marB="0"/>
                </a:tc>
                <a:tc vMerge="1">
                  <a:txBody>
                    <a:bodyPr/>
                    <a:lstStyle/>
                    <a:p>
                      <a:endParaRPr kumimoji="1" lang="ja-JP" altLang="en-US"/>
                    </a:p>
                  </a:txBody>
                  <a:tcPr/>
                </a:tc>
              </a:tr>
              <a:tr h="370840">
                <a:tc>
                  <a:txBody>
                    <a:bodyPr/>
                    <a:lstStyle/>
                    <a:p>
                      <a:pPr>
                        <a:spcAft>
                          <a:spcPts val="0"/>
                        </a:spcAft>
                      </a:pPr>
                      <a:r>
                        <a:rPr lang="en-AU" sz="1100" b="1">
                          <a:effectLst/>
                          <a:latin typeface="Times New Roman"/>
                          <a:ea typeface="Times New Roman"/>
                        </a:rPr>
                        <a:t>Summative</a:t>
                      </a:r>
                      <a:endParaRPr lang="en-AU" sz="1000">
                        <a:effectLst/>
                        <a:latin typeface="Times New Roman"/>
                        <a:ea typeface="Times New Roman"/>
                      </a:endParaRPr>
                    </a:p>
                    <a:p>
                      <a:pPr>
                        <a:spcAft>
                          <a:spcPts val="0"/>
                        </a:spcAft>
                      </a:pPr>
                      <a:r>
                        <a:rPr lang="en-AU" sz="1100" b="1">
                          <a:effectLst/>
                          <a:latin typeface="Times New Roman"/>
                          <a:ea typeface="Times New Roman"/>
                        </a:rPr>
                        <a:t>(required)</a:t>
                      </a:r>
                      <a:endParaRPr lang="en-AU" sz="1000">
                        <a:effectLst/>
                        <a:latin typeface="Times New Roman"/>
                        <a:ea typeface="Times New Roman"/>
                      </a:endParaRPr>
                    </a:p>
                    <a:p>
                      <a:pPr>
                        <a:spcAft>
                          <a:spcPts val="0"/>
                        </a:spcAft>
                      </a:pPr>
                      <a:r>
                        <a:rPr lang="en-AU" sz="1100" b="1">
                          <a:effectLst/>
                          <a:latin typeface="Times New Roman"/>
                          <a:ea typeface="Times New Roman"/>
                        </a:rPr>
                        <a:t> </a:t>
                      </a:r>
                      <a:endParaRPr lang="en-AU" sz="1000">
                        <a:effectLst/>
                        <a:latin typeface="Times New Roman"/>
                        <a:ea typeface="Times New Roman"/>
                      </a:endParaRPr>
                    </a:p>
                    <a:p>
                      <a:pPr>
                        <a:spcAft>
                          <a:spcPts val="0"/>
                        </a:spcAft>
                      </a:pPr>
                      <a:r>
                        <a:rPr lang="en-AU" sz="1100" b="1">
                          <a:effectLst/>
                          <a:latin typeface="Times New Roman"/>
                          <a:ea typeface="Times New Roman"/>
                        </a:rPr>
                        <a:t> </a:t>
                      </a:r>
                      <a:endParaRPr lang="en-AU" sz="1000">
                        <a:effectLst/>
                        <a:latin typeface="Times New Roman"/>
                        <a:ea typeface="Times New Roman"/>
                      </a:endParaRPr>
                    </a:p>
                  </a:txBody>
                  <a:tcPr marL="68580" marR="68580" marT="0" marB="0"/>
                </a:tc>
                <a:tc>
                  <a:txBody>
                    <a:bodyPr/>
                    <a:lstStyle/>
                    <a:p>
                      <a:pPr>
                        <a:spcAft>
                          <a:spcPts val="0"/>
                        </a:spcAft>
                      </a:pPr>
                      <a:r>
                        <a:rPr lang="en-AU" sz="1100" b="1" dirty="0">
                          <a:effectLst/>
                          <a:latin typeface="Times New Roman"/>
                          <a:ea typeface="Times New Roman"/>
                        </a:rPr>
                        <a:t>Preliminary Evaluation of Learning (800-1000 words) based on your 4 blogs and notes from week 5.</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(Week 5) </a:t>
                      </a:r>
                      <a:endParaRPr lang="en-AU" sz="1000" dirty="0">
                        <a:effectLst/>
                        <a:latin typeface="Times New Roman"/>
                        <a:ea typeface="Times New Roman"/>
                      </a:endParaRPr>
                    </a:p>
                    <a:p>
                      <a:pPr>
                        <a:spcAft>
                          <a:spcPts val="0"/>
                        </a:spcAft>
                      </a:pPr>
                      <a:r>
                        <a:rPr lang="en-AU" sz="1100" b="0" dirty="0">
                          <a:effectLst/>
                          <a:latin typeface="Times New Roman"/>
                          <a:ea typeface="Times New Roman"/>
                        </a:rPr>
                        <a:t>(LOs 1, 2, 3, 4, 5, 6)</a:t>
                      </a:r>
                      <a:endParaRPr lang="en-AU" sz="1000" b="0" dirty="0">
                        <a:effectLst/>
                        <a:latin typeface="Times New Roman"/>
                        <a:ea typeface="Times New Roman"/>
                      </a:endParaRPr>
                    </a:p>
                  </a:txBody>
                  <a:tcPr marL="68580" marR="68580" marT="0" marB="0"/>
                </a:tc>
                <a:tc>
                  <a:txBody>
                    <a:bodyPr/>
                    <a:lstStyle/>
                    <a:p>
                      <a:pPr>
                        <a:spcAft>
                          <a:spcPts val="0"/>
                        </a:spcAft>
                      </a:pPr>
                      <a:r>
                        <a:rPr lang="en-AU" sz="1100" b="1">
                          <a:effectLst/>
                          <a:latin typeface="Times New Roman"/>
                          <a:ea typeface="Times New Roman"/>
                        </a:rPr>
                        <a:t>Final Wiki DIE to evaluate learning from the group work (1000-1200 words). Based on your 4 Wiki DIEs and notes from Week 11.</a:t>
                      </a:r>
                      <a:endParaRPr lang="en-AU" sz="1000">
                        <a:effectLst/>
                        <a:latin typeface="Times New Roman"/>
                        <a:ea typeface="Times New Roman"/>
                      </a:endParaRPr>
                    </a:p>
                    <a:p>
                      <a:pPr>
                        <a:spcAft>
                          <a:spcPts val="0"/>
                        </a:spcAft>
                      </a:pPr>
                      <a:r>
                        <a:rPr lang="en-AU" sz="1100" b="1">
                          <a:effectLst/>
                          <a:latin typeface="Times New Roman"/>
                          <a:ea typeface="Times New Roman"/>
                        </a:rPr>
                        <a:t>(Week 11)</a:t>
                      </a:r>
                      <a:endParaRPr lang="en-AU" sz="1000">
                        <a:effectLst/>
                        <a:latin typeface="Times New Roman"/>
                        <a:ea typeface="Times New Roman"/>
                      </a:endParaRPr>
                    </a:p>
                    <a:p>
                      <a:pPr>
                        <a:spcAft>
                          <a:spcPts val="0"/>
                        </a:spcAft>
                      </a:pPr>
                      <a:r>
                        <a:rPr lang="en-AU" sz="1100">
                          <a:effectLst/>
                          <a:latin typeface="Times New Roman"/>
                          <a:ea typeface="Times New Roman"/>
                        </a:rPr>
                        <a:t>(LOs 1, 2, 3, 4, 5 and 6)</a:t>
                      </a:r>
                      <a:endParaRPr lang="en-AU" sz="1000">
                        <a:effectLst/>
                        <a:latin typeface="Times New Roman"/>
                        <a:ea typeface="Times New Roman"/>
                      </a:endParaRPr>
                    </a:p>
                  </a:txBody>
                  <a:tcPr marL="68580" marR="68580" marT="0" marB="0"/>
                </a:tc>
                <a:tc>
                  <a:txBody>
                    <a:bodyPr/>
                    <a:lstStyle/>
                    <a:p>
                      <a:pPr>
                        <a:spcAft>
                          <a:spcPts val="0"/>
                        </a:spcAft>
                      </a:pPr>
                      <a:r>
                        <a:rPr lang="en-AU" sz="1100" b="1" dirty="0">
                          <a:effectLst/>
                          <a:latin typeface="Times New Roman"/>
                          <a:ea typeface="Times New Roman"/>
                        </a:rPr>
                        <a:t>Final Presentation (30 mins approx. per group) group work</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 </a:t>
                      </a:r>
                      <a:endParaRPr lang="en-AU" sz="1000" dirty="0">
                        <a:effectLst/>
                        <a:latin typeface="Times New Roman"/>
                        <a:ea typeface="Times New Roman"/>
                      </a:endParaRPr>
                    </a:p>
                    <a:p>
                      <a:pPr>
                        <a:spcAft>
                          <a:spcPts val="0"/>
                        </a:spcAft>
                      </a:pPr>
                      <a:r>
                        <a:rPr lang="en-AU" sz="1100" b="1" dirty="0">
                          <a:effectLst/>
                          <a:latin typeface="Times New Roman"/>
                          <a:ea typeface="Times New Roman"/>
                        </a:rPr>
                        <a:t>(Week 13)</a:t>
                      </a:r>
                      <a:endParaRPr lang="en-AU" sz="1000" dirty="0">
                        <a:effectLst/>
                        <a:latin typeface="Times New Roman"/>
                        <a:ea typeface="Times New Roman"/>
                      </a:endParaRPr>
                    </a:p>
                    <a:p>
                      <a:pPr>
                        <a:spcAft>
                          <a:spcPts val="0"/>
                        </a:spcAft>
                      </a:pPr>
                      <a:r>
                        <a:rPr lang="en-AU" sz="1100" dirty="0">
                          <a:effectLst/>
                          <a:latin typeface="Times New Roman"/>
                          <a:ea typeface="Times New Roman"/>
                        </a:rPr>
                        <a:t>(LOs 1, 2, 3, 4, 5 and 6)</a:t>
                      </a:r>
                      <a:endParaRPr lang="en-AU" sz="1000" dirty="0">
                        <a:effectLst/>
                        <a:latin typeface="Times New Roman"/>
                        <a:ea typeface="Times New Roman"/>
                      </a:endParaRPr>
                    </a:p>
                  </a:txBody>
                  <a:tcPr marL="68580" marR="68580" marT="0" marB="0"/>
                </a:tc>
                <a:tc>
                  <a:txBody>
                    <a:bodyPr/>
                    <a:lstStyle/>
                    <a:p>
                      <a:pPr>
                        <a:spcAft>
                          <a:spcPts val="0"/>
                        </a:spcAft>
                      </a:pPr>
                      <a:r>
                        <a:rPr lang="en-AU" sz="1100" i="1" dirty="0">
                          <a:effectLst/>
                          <a:latin typeface="Times New Roman"/>
                          <a:ea typeface="Times New Roman"/>
                        </a:rPr>
                        <a:t>Self and peer evaluation to corroborate evidence for final assessment.</a:t>
                      </a:r>
                      <a:endParaRPr lang="en-AU" sz="1000" dirty="0">
                        <a:effectLst/>
                        <a:latin typeface="Times New Roman"/>
                        <a:ea typeface="Times New Roman"/>
                      </a:endParaRPr>
                    </a:p>
                    <a:p>
                      <a:pPr>
                        <a:spcAft>
                          <a:spcPts val="0"/>
                        </a:spcAft>
                      </a:pPr>
                      <a:r>
                        <a:rPr lang="en-AU" sz="1100" i="1" dirty="0">
                          <a:effectLst/>
                          <a:latin typeface="Times New Roman"/>
                          <a:ea typeface="Times New Roman"/>
                        </a:rPr>
                        <a:t> </a:t>
                      </a:r>
                      <a:endParaRPr lang="en-AU" sz="1000" dirty="0">
                        <a:effectLst/>
                        <a:latin typeface="Times New Roman"/>
                        <a:ea typeface="Times New Roman"/>
                      </a:endParaRPr>
                    </a:p>
                    <a:p>
                      <a:pPr>
                        <a:spcAft>
                          <a:spcPts val="0"/>
                        </a:spcAft>
                      </a:pPr>
                      <a:r>
                        <a:rPr lang="en-AU" sz="1100" i="1" dirty="0">
                          <a:effectLst/>
                          <a:latin typeface="Times New Roman"/>
                          <a:ea typeface="Times New Roman"/>
                        </a:rPr>
                        <a:t> </a:t>
                      </a:r>
                      <a:endParaRPr lang="en-AU" sz="1000" dirty="0">
                        <a:effectLst/>
                        <a:latin typeface="Times New Roman"/>
                        <a:ea typeface="Times New Roman"/>
                      </a:endParaRPr>
                    </a:p>
                    <a:p>
                      <a:pPr>
                        <a:spcAft>
                          <a:spcPts val="0"/>
                        </a:spcAft>
                      </a:pPr>
                      <a:r>
                        <a:rPr lang="en-AU" sz="1100" i="1" dirty="0">
                          <a:effectLst/>
                          <a:latin typeface="Times New Roman"/>
                          <a:ea typeface="Times New Roman"/>
                        </a:rPr>
                        <a:t> </a:t>
                      </a:r>
                      <a:endParaRPr lang="en-AU" sz="1000" dirty="0">
                        <a:effectLst/>
                        <a:latin typeface="Times New Roman"/>
                        <a:ea typeface="Times New Roman"/>
                      </a:endParaRPr>
                    </a:p>
                    <a:p>
                      <a:pPr>
                        <a:spcAft>
                          <a:spcPts val="0"/>
                        </a:spcAft>
                      </a:pPr>
                      <a:r>
                        <a:rPr lang="en-AU" sz="1100" i="1" dirty="0">
                          <a:effectLst/>
                          <a:latin typeface="Times New Roman"/>
                          <a:ea typeface="Times New Roman"/>
                        </a:rPr>
                        <a:t> </a:t>
                      </a:r>
                      <a:endParaRPr lang="en-AU" sz="1000" dirty="0">
                        <a:effectLst/>
                        <a:latin typeface="Times New Roman"/>
                        <a:ea typeface="Times New Roman"/>
                      </a:endParaRPr>
                    </a:p>
                    <a:p>
                      <a:pPr>
                        <a:spcAft>
                          <a:spcPts val="0"/>
                        </a:spcAft>
                      </a:pPr>
                      <a:r>
                        <a:rPr lang="en-AU" sz="1100" i="1" dirty="0">
                          <a:effectLst/>
                          <a:latin typeface="Times New Roman"/>
                          <a:ea typeface="Times New Roman"/>
                        </a:rPr>
                        <a:t> </a:t>
                      </a:r>
                      <a:endParaRPr lang="en-AU" sz="1000" dirty="0">
                        <a:effectLst/>
                        <a:latin typeface="Times New Roman"/>
                        <a:ea typeface="Times New Roman"/>
                      </a:endParaRPr>
                    </a:p>
                    <a:p>
                      <a:pPr>
                        <a:spcAft>
                          <a:spcPts val="0"/>
                        </a:spcAft>
                      </a:pPr>
                      <a:r>
                        <a:rPr lang="en-AU" sz="1100" i="1" dirty="0">
                          <a:effectLst/>
                          <a:latin typeface="Times New Roman"/>
                          <a:ea typeface="Times New Roman"/>
                        </a:rPr>
                        <a:t>(Week 13)</a:t>
                      </a:r>
                      <a:endParaRPr lang="en-AU" sz="1000" dirty="0">
                        <a:effectLst/>
                        <a:latin typeface="Times New Roman"/>
                        <a:ea typeface="Times New Roman"/>
                      </a:endParaRPr>
                    </a:p>
                    <a:p>
                      <a:pPr>
                        <a:spcAft>
                          <a:spcPts val="0"/>
                        </a:spcAft>
                      </a:pPr>
                      <a:r>
                        <a:rPr lang="en-AU" sz="1100" i="1" dirty="0">
                          <a:effectLst/>
                          <a:latin typeface="Times New Roman"/>
                          <a:ea typeface="Times New Roman"/>
                        </a:rPr>
                        <a:t>(LOs 1, 2, 3, 4, 5,6)</a:t>
                      </a:r>
                      <a:endParaRPr lang="en-AU" sz="10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xmlns="" val="27074011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0"/>
            <a:ext cx="8229600" cy="1052736"/>
          </a:xfrm>
        </p:spPr>
        <p:txBody>
          <a:bodyPr/>
          <a:lstStyle/>
          <a:p>
            <a:r>
              <a:rPr lang="en-NZ" sz="3600" b="1" dirty="0" smtClean="0">
                <a:latin typeface="Arial" charset="0"/>
                <a:cs typeface="Arial" charset="0"/>
              </a:rPr>
              <a:t>Assessment – triangulation - holistic</a:t>
            </a:r>
            <a:endParaRPr lang="en-US" sz="3600" dirty="0" smtClean="0">
              <a:latin typeface="Arial" charset="0"/>
              <a:cs typeface="Arial" charset="0"/>
            </a:endParaRPr>
          </a:p>
        </p:txBody>
      </p:sp>
      <p:sp>
        <p:nvSpPr>
          <p:cNvPr id="22531" name="TextBox 6"/>
          <p:cNvSpPr txBox="1">
            <a:spLocks noChangeArrowheads="1"/>
          </p:cNvSpPr>
          <p:nvPr/>
        </p:nvSpPr>
        <p:spPr bwMode="auto">
          <a:xfrm>
            <a:off x="2483768" y="1052736"/>
            <a:ext cx="4896544" cy="1631216"/>
          </a:xfrm>
          <a:prstGeom prst="rect">
            <a:avLst/>
          </a:prstGeom>
          <a:noFill/>
          <a:ln w="9525">
            <a:noFill/>
            <a:miter lim="800000"/>
            <a:headEnd/>
            <a:tailEnd/>
          </a:ln>
        </p:spPr>
        <p:txBody>
          <a:bodyPr wrap="square">
            <a:spAutoFit/>
          </a:bodyPr>
          <a:lstStyle/>
          <a:p>
            <a:r>
              <a:rPr lang="en-NZ" sz="2000" b="1" dirty="0"/>
              <a:t>P</a:t>
            </a:r>
            <a:r>
              <a:rPr lang="en-NZ" sz="2000" b="1" dirty="0" smtClean="0"/>
              <a:t>reliminary evaluation of learning</a:t>
            </a:r>
          </a:p>
          <a:p>
            <a:r>
              <a:rPr lang="en-NZ" sz="2000" b="1" dirty="0" smtClean="0"/>
              <a:t>Final evaluation of learning</a:t>
            </a:r>
          </a:p>
          <a:p>
            <a:r>
              <a:rPr lang="en-NZ" sz="2000" b="1" dirty="0" smtClean="0">
                <a:solidFill>
                  <a:srgbClr val="FF0000"/>
                </a:solidFill>
              </a:rPr>
              <a:t>I</a:t>
            </a:r>
            <a:r>
              <a:rPr lang="en-US" sz="2000" b="1" dirty="0" err="1" smtClean="0">
                <a:solidFill>
                  <a:srgbClr val="FF0000"/>
                </a:solidFill>
              </a:rPr>
              <a:t>ntegrating</a:t>
            </a:r>
            <a:r>
              <a:rPr lang="en-US" sz="2000" b="1" dirty="0" smtClean="0">
                <a:solidFill>
                  <a:srgbClr val="FF0000"/>
                </a:solidFill>
              </a:rPr>
              <a:t> evidence  from class activities, personal reflections in blogs and group work in  wikis </a:t>
            </a:r>
            <a:endParaRPr lang="en-NZ" sz="2000" b="1" dirty="0" smtClean="0">
              <a:solidFill>
                <a:srgbClr val="FF0000"/>
              </a:solidFill>
            </a:endParaRPr>
          </a:p>
        </p:txBody>
      </p:sp>
      <p:sp>
        <p:nvSpPr>
          <p:cNvPr id="22532" name="TextBox 7"/>
          <p:cNvSpPr txBox="1">
            <a:spLocks noChangeArrowheads="1"/>
          </p:cNvSpPr>
          <p:nvPr/>
        </p:nvSpPr>
        <p:spPr bwMode="auto">
          <a:xfrm>
            <a:off x="0" y="4221088"/>
            <a:ext cx="3563888" cy="1631216"/>
          </a:xfrm>
          <a:prstGeom prst="rect">
            <a:avLst/>
          </a:prstGeom>
          <a:noFill/>
          <a:ln w="9525">
            <a:noFill/>
            <a:miter lim="800000"/>
            <a:headEnd/>
            <a:tailEnd/>
          </a:ln>
        </p:spPr>
        <p:txBody>
          <a:bodyPr wrap="square">
            <a:spAutoFit/>
          </a:bodyPr>
          <a:lstStyle/>
          <a:p>
            <a:r>
              <a:rPr lang="en-NZ" sz="2000" b="1" dirty="0" smtClean="0"/>
              <a:t>Final Presentation</a:t>
            </a:r>
          </a:p>
          <a:p>
            <a:r>
              <a:rPr lang="en-US" sz="2000" b="1" dirty="0" smtClean="0">
                <a:solidFill>
                  <a:srgbClr val="FF0000"/>
                </a:solidFill>
              </a:rPr>
              <a:t>Exploration of individual and group  cultural </a:t>
            </a:r>
            <a:r>
              <a:rPr lang="en-AU" sz="2000" b="1" dirty="0" smtClean="0">
                <a:solidFill>
                  <a:srgbClr val="FF0000"/>
                </a:solidFill>
              </a:rPr>
              <a:t>frameworks</a:t>
            </a:r>
            <a:endParaRPr lang="en-NZ" sz="2000" b="1" dirty="0" smtClean="0">
              <a:solidFill>
                <a:srgbClr val="FF0000"/>
              </a:solidFill>
            </a:endParaRPr>
          </a:p>
          <a:p>
            <a:r>
              <a:rPr lang="en-NZ" sz="2000" dirty="0" smtClean="0"/>
              <a:t>Individual and Group Wikis</a:t>
            </a:r>
            <a:endParaRPr lang="en-NZ" sz="2000" dirty="0"/>
          </a:p>
          <a:p>
            <a:endParaRPr lang="en-US" sz="2000" dirty="0"/>
          </a:p>
        </p:txBody>
      </p:sp>
      <p:sp>
        <p:nvSpPr>
          <p:cNvPr id="22533" name="TextBox 8"/>
          <p:cNvSpPr txBox="1">
            <a:spLocks noChangeArrowheads="1"/>
          </p:cNvSpPr>
          <p:nvPr/>
        </p:nvSpPr>
        <p:spPr bwMode="auto">
          <a:xfrm>
            <a:off x="6084168" y="4365104"/>
            <a:ext cx="3059832" cy="1015663"/>
          </a:xfrm>
          <a:prstGeom prst="rect">
            <a:avLst/>
          </a:prstGeom>
          <a:noFill/>
          <a:ln w="9525">
            <a:noFill/>
            <a:miter lim="800000"/>
            <a:headEnd/>
            <a:tailEnd/>
          </a:ln>
        </p:spPr>
        <p:txBody>
          <a:bodyPr wrap="square">
            <a:spAutoFit/>
          </a:bodyPr>
          <a:lstStyle/>
          <a:p>
            <a:r>
              <a:rPr lang="en-NZ" sz="2000" b="1" dirty="0" smtClean="0"/>
              <a:t>  Self and Peer Evaluations</a:t>
            </a:r>
            <a:r>
              <a:rPr lang="en-NZ" sz="2000" dirty="0" smtClean="0"/>
              <a:t>   and students</a:t>
            </a:r>
            <a:r>
              <a:rPr lang="en-NZ" sz="2000" dirty="0"/>
              <a:t>’ evaluation </a:t>
            </a:r>
            <a:r>
              <a:rPr lang="en-NZ" sz="2000" dirty="0" smtClean="0"/>
              <a:t>of</a:t>
            </a:r>
          </a:p>
          <a:p>
            <a:r>
              <a:rPr lang="en-NZ" sz="2000" dirty="0" smtClean="0"/>
              <a:t>   </a:t>
            </a:r>
            <a:r>
              <a:rPr lang="en-NZ" sz="2000" dirty="0"/>
              <a:t>course/semester’s work </a:t>
            </a:r>
            <a:endParaRPr lang="en-AU" sz="2000" dirty="0"/>
          </a:p>
        </p:txBody>
      </p:sp>
      <p:sp>
        <p:nvSpPr>
          <p:cNvPr id="10" name="Isosceles Triangle 9"/>
          <p:cNvSpPr>
            <a:spLocks noChangeArrowheads="1"/>
          </p:cNvSpPr>
          <p:nvPr/>
        </p:nvSpPr>
        <p:spPr bwMode="auto">
          <a:xfrm>
            <a:off x="2555776" y="2924944"/>
            <a:ext cx="4104456" cy="3024336"/>
          </a:xfrm>
          <a:prstGeom prst="triangle">
            <a:avLst>
              <a:gd name="adj" fmla="val 52093"/>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dist="23000" dir="5400000" rotWithShape="0">
              <a:schemeClr val="bg1">
                <a:alpha val="34999"/>
              </a:schemeClr>
            </a:outerShdw>
          </a:effectLst>
        </p:spPr>
        <p:txBody>
          <a:bodyPr anchor="ctr"/>
          <a:lstStyle/>
          <a:p>
            <a:pPr algn="ctr">
              <a:defRPr/>
            </a:pPr>
            <a:r>
              <a:rPr lang="en-US" sz="2800" dirty="0" smtClean="0">
                <a:solidFill>
                  <a:schemeClr val="bg1"/>
                </a:solidFill>
                <a:latin typeface="Calibri" pitchFamily="34" charset="0"/>
              </a:rPr>
              <a:t>Learning Outcomes</a:t>
            </a:r>
            <a:endParaRPr lang="en-US" sz="2800" dirty="0">
              <a:solidFill>
                <a:schemeClr val="bg1"/>
              </a:solidFill>
              <a:latin typeface="Calibri" pitchFamily="34" charset="0"/>
            </a:endParaRPr>
          </a:p>
        </p:txBody>
      </p:sp>
    </p:spTree>
    <p:extLst>
      <p:ext uri="{BB962C8B-B14F-4D97-AF65-F5344CB8AC3E}">
        <p14:creationId xmlns:p14="http://schemas.microsoft.com/office/powerpoint/2010/main" xmlns="" val="30002716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en-AU" altLang="ja-JP" dirty="0" smtClean="0"/>
              <a:t>Example of student reflection on the Japanese Story Week 3</a:t>
            </a:r>
            <a:endParaRPr kumimoji="1" lang="ja-JP" altLang="en-US" dirty="0"/>
          </a:p>
        </p:txBody>
      </p:sp>
      <p:sp>
        <p:nvSpPr>
          <p:cNvPr id="3" name="Content Placeholder 2"/>
          <p:cNvSpPr>
            <a:spLocks noGrp="1"/>
          </p:cNvSpPr>
          <p:nvPr>
            <p:ph idx="1"/>
          </p:nvPr>
        </p:nvSpPr>
        <p:spPr/>
        <p:txBody>
          <a:bodyPr/>
          <a:lstStyle/>
          <a:p>
            <a:r>
              <a:rPr kumimoji="1" lang="en-AU" altLang="ja-JP" dirty="0" smtClean="0"/>
              <a:t>Non-language student.</a:t>
            </a:r>
          </a:p>
          <a:p>
            <a:r>
              <a:rPr kumimoji="1" lang="en-AU" altLang="ja-JP" dirty="0" smtClean="0"/>
              <a:t>Shows perspective of someone with no Japanese language and culture background.</a:t>
            </a:r>
          </a:p>
          <a:p>
            <a:r>
              <a:rPr kumimoji="1" lang="en-AU" altLang="ja-JP" dirty="0" smtClean="0"/>
              <a:t>(see handout)</a:t>
            </a:r>
            <a:endParaRPr kumimoji="1" lang="ja-JP" altLang="en-US" dirty="0"/>
          </a:p>
        </p:txBody>
      </p:sp>
    </p:spTree>
    <p:extLst>
      <p:ext uri="{BB962C8B-B14F-4D97-AF65-F5344CB8AC3E}">
        <p14:creationId xmlns:p14="http://schemas.microsoft.com/office/powerpoint/2010/main" xmlns="" val="1514042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en-AU" altLang="ja-JP" dirty="0" smtClean="0"/>
              <a:t>Grading - first summative assessment </a:t>
            </a:r>
            <a:r>
              <a:rPr kumimoji="1" lang="en-AU" altLang="ja-JP" sz="3100" dirty="0" smtClean="0"/>
              <a:t>(Week 5)</a:t>
            </a:r>
            <a:endParaRPr kumimoji="1" lang="ja-JP" altLang="en-US" sz="3100" dirty="0"/>
          </a:p>
        </p:txBody>
      </p:sp>
      <p:sp>
        <p:nvSpPr>
          <p:cNvPr id="3" name="Content Placeholder 2"/>
          <p:cNvSpPr>
            <a:spLocks noGrp="1"/>
          </p:cNvSpPr>
          <p:nvPr>
            <p:ph idx="1"/>
          </p:nvPr>
        </p:nvSpPr>
        <p:spPr/>
        <p:txBody>
          <a:bodyPr>
            <a:normAutofit fontScale="62500" lnSpcReduction="20000"/>
          </a:bodyPr>
          <a:lstStyle/>
          <a:p>
            <a:pPr marL="0" indent="0">
              <a:buNone/>
            </a:pPr>
            <a:r>
              <a:rPr lang="en-AU" altLang="ja-JP" b="1" dirty="0" smtClean="0"/>
              <a:t>Grade A</a:t>
            </a:r>
          </a:p>
          <a:p>
            <a:pPr marL="0" indent="0">
              <a:buNone/>
            </a:pPr>
            <a:r>
              <a:rPr lang="en-AU" altLang="ja-JP" dirty="0" smtClean="0"/>
              <a:t>Very </a:t>
            </a:r>
            <a:r>
              <a:rPr lang="en-AU" altLang="ja-JP" dirty="0"/>
              <a:t>good attempt to evaluate learning over first half of the semester, drawing on consistent weekly DIE reflections</a:t>
            </a:r>
            <a:r>
              <a:rPr lang="en-AU" altLang="ja-JP" b="1" dirty="0"/>
              <a:t>. </a:t>
            </a:r>
            <a:r>
              <a:rPr lang="en-AU" altLang="ja-JP" b="1" dirty="0">
                <a:solidFill>
                  <a:srgbClr val="FF0000"/>
                </a:solidFill>
              </a:rPr>
              <a:t>Very relevant intercultural incidents identified and intercultural knowledge and skills applied and always related to self. </a:t>
            </a:r>
            <a:endParaRPr lang="en-AU" altLang="ja-JP" b="1" dirty="0" smtClean="0">
              <a:solidFill>
                <a:srgbClr val="FF0000"/>
              </a:solidFill>
            </a:endParaRPr>
          </a:p>
          <a:p>
            <a:pPr marL="0" indent="0">
              <a:buNone/>
            </a:pPr>
            <a:r>
              <a:rPr lang="en-AU" altLang="ja-JP" dirty="0" smtClean="0"/>
              <a:t>Good </a:t>
            </a:r>
            <a:r>
              <a:rPr lang="en-AU" altLang="ja-JP" dirty="0"/>
              <a:t>evidence of theory which is also referenced correctly, using APA 6</a:t>
            </a:r>
            <a:r>
              <a:rPr lang="en-AU" altLang="ja-JP" baseline="30000" dirty="0"/>
              <a:t>th</a:t>
            </a:r>
            <a:r>
              <a:rPr lang="en-AU" altLang="ja-JP" dirty="0"/>
              <a:t> edition. </a:t>
            </a:r>
            <a:endParaRPr lang="en-AU" altLang="ja-JP" dirty="0" smtClean="0"/>
          </a:p>
          <a:p>
            <a:pPr marL="0" indent="0">
              <a:buNone/>
            </a:pPr>
            <a:r>
              <a:rPr lang="en-AU" altLang="ja-JP" dirty="0" smtClean="0"/>
              <a:t>Evidence </a:t>
            </a:r>
            <a:r>
              <a:rPr lang="en-AU" altLang="ja-JP" dirty="0"/>
              <a:t>of very good emerging</a:t>
            </a:r>
            <a:r>
              <a:rPr lang="en-AU" altLang="ja-JP" b="1" dirty="0"/>
              <a:t> </a:t>
            </a:r>
            <a:r>
              <a:rPr lang="en-AU" altLang="ja-JP" b="1" dirty="0">
                <a:solidFill>
                  <a:srgbClr val="FF0000"/>
                </a:solidFill>
              </a:rPr>
              <a:t>reflective skills and criticality, pointing to ability to self-assess by identifying own strengths and weaknesses in terms of the learning outcomes</a:t>
            </a:r>
            <a:r>
              <a:rPr lang="en-AU" altLang="ja-JP" b="1" dirty="0"/>
              <a:t>. </a:t>
            </a:r>
            <a:endParaRPr lang="en-AU" altLang="ja-JP" b="1" dirty="0" smtClean="0"/>
          </a:p>
          <a:p>
            <a:pPr marL="0" indent="0">
              <a:buNone/>
            </a:pPr>
            <a:r>
              <a:rPr lang="en-AU" altLang="ja-JP" dirty="0" smtClean="0"/>
              <a:t>Very </a:t>
            </a:r>
            <a:r>
              <a:rPr lang="en-AU" altLang="ja-JP" dirty="0"/>
              <a:t>good evidence </a:t>
            </a:r>
            <a:r>
              <a:rPr lang="en-AU" altLang="ja-JP" dirty="0">
                <a:solidFill>
                  <a:srgbClr val="FF0000"/>
                </a:solidFill>
              </a:rPr>
              <a:t>of </a:t>
            </a:r>
            <a:r>
              <a:rPr lang="en-AU" altLang="ja-JP" b="1" dirty="0">
                <a:solidFill>
                  <a:srgbClr val="FF0000"/>
                </a:solidFill>
              </a:rPr>
              <a:t>developing awareness of own identity and worldview, </a:t>
            </a:r>
            <a:r>
              <a:rPr lang="en-AU" altLang="ja-JP" dirty="0">
                <a:solidFill>
                  <a:srgbClr val="FF0000"/>
                </a:solidFill>
              </a:rPr>
              <a:t>and </a:t>
            </a:r>
            <a:r>
              <a:rPr lang="en-AU" altLang="ja-JP" b="1" dirty="0">
                <a:solidFill>
                  <a:srgbClr val="FF0000"/>
                </a:solidFill>
              </a:rPr>
              <a:t>implications for intercultural interactions</a:t>
            </a:r>
            <a:r>
              <a:rPr lang="en-AU" altLang="ja-JP" dirty="0"/>
              <a:t>. </a:t>
            </a:r>
            <a:endParaRPr lang="en-AU" altLang="ja-JP" dirty="0" smtClean="0"/>
          </a:p>
          <a:p>
            <a:pPr marL="0" indent="0">
              <a:buNone/>
            </a:pPr>
            <a:r>
              <a:rPr lang="en-AU" altLang="ja-JP" dirty="0" smtClean="0"/>
              <a:t>Very </a:t>
            </a:r>
            <a:r>
              <a:rPr lang="en-AU" altLang="ja-JP" dirty="0"/>
              <a:t>good evidence of </a:t>
            </a:r>
            <a:r>
              <a:rPr lang="en-AU" altLang="ja-JP" b="1" dirty="0">
                <a:solidFill>
                  <a:srgbClr val="FF0000"/>
                </a:solidFill>
              </a:rPr>
              <a:t>willingness to interact and collaborate </a:t>
            </a:r>
            <a:r>
              <a:rPr lang="en-AU" altLang="ja-JP" dirty="0"/>
              <a:t>with others, with regular and relevant intercultural comments in other classmates’ blogs</a:t>
            </a:r>
            <a:r>
              <a:rPr lang="en-AU" altLang="ja-JP" dirty="0">
                <a:solidFill>
                  <a:srgbClr val="FF0000"/>
                </a:solidFill>
              </a:rPr>
              <a:t>. </a:t>
            </a:r>
            <a:r>
              <a:rPr lang="en-AU" altLang="ja-JP" b="1" dirty="0">
                <a:solidFill>
                  <a:srgbClr val="FF0000"/>
                </a:solidFill>
              </a:rPr>
              <a:t>Very well-structured DIE </a:t>
            </a:r>
            <a:r>
              <a:rPr lang="en-AU" altLang="ja-JP" dirty="0"/>
              <a:t>with appropriate paragraphs, main points and relevant supporting details.</a:t>
            </a:r>
          </a:p>
          <a:p>
            <a:endParaRPr kumimoji="1" lang="ja-JP" altLang="en-US" dirty="0"/>
          </a:p>
        </p:txBody>
      </p:sp>
    </p:spTree>
    <p:extLst>
      <p:ext uri="{BB962C8B-B14F-4D97-AF65-F5344CB8AC3E}">
        <p14:creationId xmlns:p14="http://schemas.microsoft.com/office/powerpoint/2010/main" xmlns="" val="806345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84976" cy="634082"/>
          </a:xfrm>
        </p:spPr>
        <p:txBody>
          <a:bodyPr>
            <a:noAutofit/>
          </a:bodyPr>
          <a:lstStyle/>
          <a:p>
            <a:r>
              <a:rPr lang="en-NZ" altLang="ja-JP" sz="2000" b="1" dirty="0">
                <a:solidFill>
                  <a:srgbClr val="000000"/>
                </a:solidFill>
              </a:rPr>
              <a:t>Teaching and assessing intercultural </a:t>
            </a:r>
            <a:r>
              <a:rPr lang="en-NZ" altLang="ja-JP" sz="2000" b="1" dirty="0" smtClean="0">
                <a:solidFill>
                  <a:srgbClr val="000000"/>
                </a:solidFill>
              </a:rPr>
              <a:t>competence </a:t>
            </a:r>
            <a:br>
              <a:rPr lang="en-NZ" altLang="ja-JP" sz="2000" b="1" dirty="0" smtClean="0">
                <a:solidFill>
                  <a:srgbClr val="000000"/>
                </a:solidFill>
              </a:rPr>
            </a:br>
            <a:r>
              <a:rPr lang="en-NZ" altLang="ja-JP" sz="2000" dirty="0" smtClean="0">
                <a:solidFill>
                  <a:srgbClr val="000000"/>
                </a:solidFill>
              </a:rPr>
              <a:t>–</a:t>
            </a:r>
            <a:r>
              <a:rPr lang="en-NZ" altLang="ja-JP" sz="2000" dirty="0" smtClean="0">
                <a:solidFill>
                  <a:srgbClr val="00B050"/>
                </a:solidFill>
              </a:rPr>
              <a:t> </a:t>
            </a:r>
            <a:r>
              <a:rPr lang="en-NZ" altLang="ja-JP" sz="2000" dirty="0">
                <a:solidFill>
                  <a:srgbClr val="000000"/>
                </a:solidFill>
              </a:rPr>
              <a:t>developing </a:t>
            </a:r>
            <a:r>
              <a:rPr lang="en-US" altLang="ja-JP" sz="2000" dirty="0">
                <a:latin typeface="Arial" charset="0"/>
                <a:cs typeface="Arial" charset="0"/>
              </a:rPr>
              <a:t>critical cultural </a:t>
            </a:r>
            <a:r>
              <a:rPr lang="en-US" altLang="ja-JP" sz="2000" dirty="0" smtClean="0">
                <a:latin typeface="Arial" charset="0"/>
                <a:cs typeface="Arial" charset="0"/>
              </a:rPr>
              <a:t>awareness</a:t>
            </a:r>
            <a:endParaRPr lang="en-NZ" sz="2000" dirty="0"/>
          </a:p>
        </p:txBody>
      </p:sp>
      <p:sp>
        <p:nvSpPr>
          <p:cNvPr id="3" name="Content Placeholder 2"/>
          <p:cNvSpPr>
            <a:spLocks noGrp="1"/>
          </p:cNvSpPr>
          <p:nvPr>
            <p:ph idx="1"/>
          </p:nvPr>
        </p:nvSpPr>
        <p:spPr>
          <a:xfrm>
            <a:off x="457200" y="980728"/>
            <a:ext cx="8229600" cy="5145435"/>
          </a:xfrm>
        </p:spPr>
        <p:txBody>
          <a:bodyPr/>
          <a:lstStyle/>
          <a:p>
            <a:pPr marL="0" indent="0" algn="ctr">
              <a:buNone/>
            </a:pPr>
            <a:r>
              <a:rPr lang="en-NZ" dirty="0" smtClean="0"/>
              <a:t>Outline</a:t>
            </a:r>
          </a:p>
          <a:p>
            <a:pPr marL="514350" indent="-514350">
              <a:buFont typeface="+mj-lt"/>
              <a:buAutoNum type="arabicPeriod"/>
            </a:pPr>
            <a:r>
              <a:rPr lang="en-NZ" dirty="0" smtClean="0"/>
              <a:t>Group activity</a:t>
            </a:r>
          </a:p>
          <a:p>
            <a:pPr marL="514350" indent="-514350">
              <a:buFont typeface="+mj-lt"/>
              <a:buAutoNum type="arabicPeriod"/>
            </a:pPr>
            <a:r>
              <a:rPr lang="en-NZ" dirty="0" smtClean="0"/>
              <a:t>Discussion and debrief</a:t>
            </a:r>
          </a:p>
          <a:p>
            <a:pPr marL="514350" indent="-514350">
              <a:buFont typeface="+mj-lt"/>
              <a:buAutoNum type="arabicPeriod"/>
            </a:pPr>
            <a:r>
              <a:rPr lang="en-NZ" dirty="0" smtClean="0"/>
              <a:t>Developing critical cultural awareness:</a:t>
            </a:r>
          </a:p>
          <a:p>
            <a:pPr marL="1169988" indent="-646113"/>
            <a:r>
              <a:rPr lang="en-NZ" dirty="0" smtClean="0"/>
              <a:t>Experiential activities</a:t>
            </a:r>
          </a:p>
          <a:p>
            <a:pPr marL="1169988" indent="-646113"/>
            <a:r>
              <a:rPr lang="en-NZ" dirty="0" smtClean="0"/>
              <a:t>Conceptual and analytical tools</a:t>
            </a:r>
          </a:p>
          <a:p>
            <a:pPr marL="514350" indent="-514350">
              <a:buFont typeface="+mj-lt"/>
              <a:buAutoNum type="arabicPeriod" startAt="4"/>
            </a:pPr>
            <a:r>
              <a:rPr lang="en-NZ" altLang="ja-JP" dirty="0"/>
              <a:t>Assessment</a:t>
            </a:r>
          </a:p>
          <a:p>
            <a:pPr marL="514350" indent="-514350">
              <a:buFont typeface="+mj-lt"/>
              <a:buAutoNum type="arabicPeriod" startAt="4"/>
            </a:pPr>
            <a:r>
              <a:rPr lang="en-NZ" dirty="0" smtClean="0"/>
              <a:t>Conclusion</a:t>
            </a:r>
          </a:p>
          <a:p>
            <a:pPr marL="514350" indent="-514350">
              <a:buFont typeface="+mj-lt"/>
              <a:buAutoNum type="arabicPeriod" startAt="4"/>
            </a:pPr>
            <a:endParaRPr lang="en-NZ" dirty="0"/>
          </a:p>
        </p:txBody>
      </p:sp>
    </p:spTree>
    <p:extLst>
      <p:ext uri="{BB962C8B-B14F-4D97-AF65-F5344CB8AC3E}">
        <p14:creationId xmlns:p14="http://schemas.microsoft.com/office/powerpoint/2010/main" xmlns="" val="14439165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AU" altLang="ja-JP" dirty="0" smtClean="0"/>
              <a:t>Results grid</a:t>
            </a:r>
            <a:endParaRPr kumimoji="1" lang="ja-JP" alt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463204700"/>
              </p:ext>
            </p:extLst>
          </p:nvPr>
        </p:nvGraphicFramePr>
        <p:xfrm>
          <a:off x="457200" y="1600200"/>
          <a:ext cx="8229600" cy="4983479"/>
        </p:xfrm>
        <a:graphic>
          <a:graphicData uri="http://schemas.openxmlformats.org/drawingml/2006/table">
            <a:tbl>
              <a:tblPr firstRow="1" bandRow="1">
                <a:tableStyleId>{5C22544A-7EE6-4342-B048-85BDC9FD1C3A}</a:tableStyleId>
              </a:tblPr>
              <a:tblGrid>
                <a:gridCol w="1028700"/>
                <a:gridCol w="1028700"/>
                <a:gridCol w="1028700"/>
                <a:gridCol w="1028700"/>
                <a:gridCol w="1028700"/>
                <a:gridCol w="1028700"/>
                <a:gridCol w="1028700"/>
                <a:gridCol w="1028700"/>
              </a:tblGrid>
              <a:tr h="370840">
                <a:tc>
                  <a:txBody>
                    <a:bodyPr/>
                    <a:lstStyle/>
                    <a:p>
                      <a:pPr>
                        <a:spcAft>
                          <a:spcPts val="0"/>
                        </a:spcAft>
                      </a:pPr>
                      <a:r>
                        <a:rPr lang="en-AU" sz="1100" b="1" dirty="0">
                          <a:effectLst/>
                          <a:latin typeface="Times New Roman"/>
                          <a:ea typeface="Times New Roman"/>
                        </a:rPr>
                        <a:t>Learning Outcomes and assessed work</a:t>
                      </a:r>
                      <a:endParaRPr lang="en-AU" sz="1000" dirty="0">
                        <a:effectLst/>
                        <a:latin typeface="Times New Roman"/>
                        <a:ea typeface="Times New Roman"/>
                      </a:endParaRPr>
                    </a:p>
                  </a:txBody>
                  <a:tcPr marL="68580" marR="68580" marT="0" marB="0"/>
                </a:tc>
                <a:tc>
                  <a:txBody>
                    <a:bodyPr/>
                    <a:lstStyle/>
                    <a:p>
                      <a:pPr>
                        <a:spcAft>
                          <a:spcPts val="0"/>
                        </a:spcAft>
                      </a:pPr>
                      <a:r>
                        <a:rPr lang="en-AU" sz="900" b="1">
                          <a:effectLst/>
                          <a:latin typeface="Times New Roman"/>
                          <a:ea typeface="Times New Roman"/>
                        </a:rPr>
                        <a:t>LO1</a:t>
                      </a:r>
                      <a:endParaRPr lang="en-AU" sz="1000">
                        <a:effectLst/>
                        <a:latin typeface="Times New Roman"/>
                        <a:ea typeface="Times New Roman"/>
                      </a:endParaRPr>
                    </a:p>
                    <a:p>
                      <a:pPr>
                        <a:spcAft>
                          <a:spcPts val="0"/>
                        </a:spcAft>
                      </a:pPr>
                      <a:r>
                        <a:rPr lang="en-AU" sz="900" b="1">
                          <a:effectLst/>
                          <a:latin typeface="Times New Roman"/>
                          <a:ea typeface="Times New Roman"/>
                        </a:rPr>
                        <a:t>Knowledge</a:t>
                      </a:r>
                      <a:endParaRPr lang="en-AU" sz="1000">
                        <a:effectLst/>
                        <a:latin typeface="Times New Roman"/>
                        <a:ea typeface="Times New Roman"/>
                      </a:endParaRPr>
                    </a:p>
                    <a:p>
                      <a:pPr>
                        <a:spcAft>
                          <a:spcPts val="0"/>
                        </a:spcAft>
                      </a:pPr>
                      <a:r>
                        <a:rPr lang="en-AU" sz="900" b="1">
                          <a:effectLst/>
                          <a:latin typeface="Times New Roman"/>
                          <a:ea typeface="Times New Roman"/>
                        </a:rPr>
                        <a:t>(theory)</a:t>
                      </a:r>
                      <a:endParaRPr lang="en-AU" sz="1000">
                        <a:effectLst/>
                        <a:latin typeface="Times New Roman"/>
                        <a:ea typeface="Times New Roman"/>
                      </a:endParaRPr>
                    </a:p>
                  </a:txBody>
                  <a:tcPr marL="68580" marR="68580" marT="0" marB="0"/>
                </a:tc>
                <a:tc>
                  <a:txBody>
                    <a:bodyPr/>
                    <a:lstStyle/>
                    <a:p>
                      <a:pPr>
                        <a:spcAft>
                          <a:spcPts val="0"/>
                        </a:spcAft>
                      </a:pPr>
                      <a:r>
                        <a:rPr lang="en-AU" sz="900" b="1">
                          <a:effectLst/>
                          <a:latin typeface="Times New Roman"/>
                          <a:ea typeface="Times New Roman"/>
                        </a:rPr>
                        <a:t>LO2</a:t>
                      </a:r>
                      <a:endParaRPr lang="en-AU" sz="1000">
                        <a:effectLst/>
                        <a:latin typeface="Times New Roman"/>
                        <a:ea typeface="Times New Roman"/>
                      </a:endParaRPr>
                    </a:p>
                    <a:p>
                      <a:pPr>
                        <a:spcAft>
                          <a:spcPts val="0"/>
                        </a:spcAft>
                      </a:pPr>
                      <a:r>
                        <a:rPr lang="en-AU" sz="900" b="1">
                          <a:effectLst/>
                          <a:latin typeface="Times New Roman"/>
                          <a:ea typeface="Times New Roman"/>
                        </a:rPr>
                        <a:t>Skill/behaviour</a:t>
                      </a:r>
                      <a:endParaRPr lang="en-AU" sz="1000">
                        <a:effectLst/>
                        <a:latin typeface="Times New Roman"/>
                        <a:ea typeface="Times New Roman"/>
                      </a:endParaRPr>
                    </a:p>
                    <a:p>
                      <a:pPr>
                        <a:spcAft>
                          <a:spcPts val="0"/>
                        </a:spcAft>
                      </a:pPr>
                      <a:r>
                        <a:rPr lang="en-AU" sz="900" b="1">
                          <a:effectLst/>
                          <a:latin typeface="Times New Roman"/>
                          <a:ea typeface="Times New Roman"/>
                        </a:rPr>
                        <a:t>(interpreting, mediating)</a:t>
                      </a:r>
                      <a:endParaRPr lang="en-AU" sz="1000">
                        <a:effectLst/>
                        <a:latin typeface="Times New Roman"/>
                        <a:ea typeface="Times New Roman"/>
                      </a:endParaRPr>
                    </a:p>
                  </a:txBody>
                  <a:tcPr marL="68580" marR="68580" marT="0" marB="0"/>
                </a:tc>
                <a:tc>
                  <a:txBody>
                    <a:bodyPr/>
                    <a:lstStyle/>
                    <a:p>
                      <a:pPr>
                        <a:spcAft>
                          <a:spcPts val="0"/>
                        </a:spcAft>
                      </a:pPr>
                      <a:r>
                        <a:rPr lang="en-AU" sz="900" b="1">
                          <a:effectLst/>
                          <a:latin typeface="Times New Roman"/>
                          <a:ea typeface="Times New Roman"/>
                        </a:rPr>
                        <a:t>LO3</a:t>
                      </a:r>
                      <a:endParaRPr lang="en-AU" sz="1000">
                        <a:effectLst/>
                        <a:latin typeface="Times New Roman"/>
                        <a:ea typeface="Times New Roman"/>
                      </a:endParaRPr>
                    </a:p>
                    <a:p>
                      <a:pPr>
                        <a:spcAft>
                          <a:spcPts val="0"/>
                        </a:spcAft>
                      </a:pPr>
                      <a:r>
                        <a:rPr lang="en-AU" sz="900" b="1">
                          <a:effectLst/>
                          <a:latin typeface="Times New Roman"/>
                          <a:ea typeface="Times New Roman"/>
                        </a:rPr>
                        <a:t>Skill/behaviour (notice, compare, modify behaviour, maintain relationships)</a:t>
                      </a:r>
                      <a:endParaRPr lang="en-AU" sz="1000">
                        <a:effectLst/>
                        <a:latin typeface="Times New Roman"/>
                        <a:ea typeface="Times New Roman"/>
                      </a:endParaRPr>
                    </a:p>
                  </a:txBody>
                  <a:tcPr marL="68580" marR="68580" marT="0" marB="0"/>
                </a:tc>
                <a:tc>
                  <a:txBody>
                    <a:bodyPr/>
                    <a:lstStyle/>
                    <a:p>
                      <a:pPr>
                        <a:spcAft>
                          <a:spcPts val="0"/>
                        </a:spcAft>
                      </a:pPr>
                      <a:r>
                        <a:rPr lang="en-AU" sz="900" b="1">
                          <a:effectLst/>
                          <a:latin typeface="Times New Roman"/>
                          <a:ea typeface="Times New Roman"/>
                        </a:rPr>
                        <a:t>LO4</a:t>
                      </a:r>
                      <a:endParaRPr lang="en-AU" sz="1000">
                        <a:effectLst/>
                        <a:latin typeface="Times New Roman"/>
                        <a:ea typeface="Times New Roman"/>
                      </a:endParaRPr>
                    </a:p>
                    <a:p>
                      <a:pPr>
                        <a:spcAft>
                          <a:spcPts val="0"/>
                        </a:spcAft>
                      </a:pPr>
                      <a:r>
                        <a:rPr lang="en-AU" sz="900" b="1">
                          <a:effectLst/>
                          <a:latin typeface="Times New Roman"/>
                          <a:ea typeface="Times New Roman"/>
                        </a:rPr>
                        <a:t>Attitudes  </a:t>
                      </a:r>
                      <a:endParaRPr lang="en-AU" sz="1000">
                        <a:effectLst/>
                        <a:latin typeface="Times New Roman"/>
                        <a:ea typeface="Times New Roman"/>
                      </a:endParaRPr>
                    </a:p>
                    <a:p>
                      <a:pPr>
                        <a:spcAft>
                          <a:spcPts val="0"/>
                        </a:spcAft>
                      </a:pPr>
                      <a:r>
                        <a:rPr lang="en-AU" sz="900" b="1">
                          <a:effectLst/>
                          <a:latin typeface="Times New Roman"/>
                          <a:ea typeface="Times New Roman"/>
                        </a:rPr>
                        <a:t>(curiosity, respect, openness, questioning) </a:t>
                      </a:r>
                      <a:endParaRPr lang="en-AU" sz="1000">
                        <a:effectLst/>
                        <a:latin typeface="Times New Roman"/>
                        <a:ea typeface="Times New Roman"/>
                      </a:endParaRPr>
                    </a:p>
                  </a:txBody>
                  <a:tcPr marL="68580" marR="68580" marT="0" marB="0"/>
                </a:tc>
                <a:tc>
                  <a:txBody>
                    <a:bodyPr/>
                    <a:lstStyle/>
                    <a:p>
                      <a:pPr>
                        <a:spcAft>
                          <a:spcPts val="0"/>
                        </a:spcAft>
                      </a:pPr>
                      <a:r>
                        <a:rPr lang="en-AU" sz="900" b="1">
                          <a:effectLst/>
                          <a:latin typeface="Times New Roman"/>
                          <a:ea typeface="Times New Roman"/>
                        </a:rPr>
                        <a:t>LO5</a:t>
                      </a:r>
                      <a:endParaRPr lang="en-AU" sz="1000">
                        <a:effectLst/>
                        <a:latin typeface="Times New Roman"/>
                        <a:ea typeface="Times New Roman"/>
                      </a:endParaRPr>
                    </a:p>
                    <a:p>
                      <a:pPr>
                        <a:spcAft>
                          <a:spcPts val="0"/>
                        </a:spcAft>
                      </a:pPr>
                      <a:r>
                        <a:rPr lang="en-AU" sz="900" b="1">
                          <a:effectLst/>
                          <a:latin typeface="Times New Roman"/>
                          <a:ea typeface="Times New Roman"/>
                        </a:rPr>
                        <a:t>Criticality</a:t>
                      </a:r>
                      <a:endParaRPr lang="en-AU" sz="1000">
                        <a:effectLst/>
                        <a:latin typeface="Times New Roman"/>
                        <a:ea typeface="Times New Roman"/>
                      </a:endParaRPr>
                    </a:p>
                    <a:p>
                      <a:pPr>
                        <a:spcAft>
                          <a:spcPts val="0"/>
                        </a:spcAft>
                      </a:pPr>
                      <a:r>
                        <a:rPr lang="en-AU" sz="900" b="1">
                          <a:effectLst/>
                          <a:latin typeface="Times New Roman"/>
                          <a:ea typeface="Times New Roman"/>
                        </a:rPr>
                        <a:t>(critically evaluate, </a:t>
                      </a:r>
                      <a:endParaRPr lang="en-AU" sz="1000">
                        <a:effectLst/>
                        <a:latin typeface="Times New Roman"/>
                        <a:ea typeface="Times New Roman"/>
                      </a:endParaRPr>
                    </a:p>
                    <a:p>
                      <a:pPr>
                        <a:spcAft>
                          <a:spcPts val="0"/>
                        </a:spcAft>
                      </a:pPr>
                      <a:r>
                        <a:rPr lang="en-AU" sz="900" b="1">
                          <a:effectLst/>
                          <a:latin typeface="Times New Roman"/>
                          <a:ea typeface="Times New Roman"/>
                        </a:rPr>
                        <a:t>self-assess)</a:t>
                      </a:r>
                      <a:endParaRPr lang="en-AU" sz="1000">
                        <a:effectLst/>
                        <a:latin typeface="Times New Roman"/>
                        <a:ea typeface="Times New Roman"/>
                      </a:endParaRPr>
                    </a:p>
                    <a:p>
                      <a:pPr>
                        <a:spcAft>
                          <a:spcPts val="0"/>
                        </a:spcAft>
                      </a:pPr>
                      <a:r>
                        <a:rPr lang="en-AU" sz="900" b="1">
                          <a:effectLst/>
                          <a:latin typeface="Times New Roman"/>
                          <a:ea typeface="Times New Roman"/>
                        </a:rPr>
                        <a:t> </a:t>
                      </a:r>
                      <a:endParaRPr lang="en-AU" sz="1000">
                        <a:effectLst/>
                        <a:latin typeface="Times New Roman"/>
                        <a:ea typeface="Times New Roman"/>
                      </a:endParaRPr>
                    </a:p>
                  </a:txBody>
                  <a:tcPr marL="68580" marR="68580" marT="0" marB="0"/>
                </a:tc>
                <a:tc>
                  <a:txBody>
                    <a:bodyPr/>
                    <a:lstStyle/>
                    <a:p>
                      <a:pPr>
                        <a:spcAft>
                          <a:spcPts val="0"/>
                        </a:spcAft>
                      </a:pPr>
                      <a:r>
                        <a:rPr lang="en-AU" sz="900" b="1">
                          <a:effectLst/>
                          <a:latin typeface="Times New Roman"/>
                          <a:ea typeface="Times New Roman"/>
                        </a:rPr>
                        <a:t>LO6</a:t>
                      </a:r>
                      <a:endParaRPr lang="en-AU" sz="1000">
                        <a:effectLst/>
                        <a:latin typeface="Times New Roman"/>
                        <a:ea typeface="Times New Roman"/>
                      </a:endParaRPr>
                    </a:p>
                    <a:p>
                      <a:pPr>
                        <a:spcAft>
                          <a:spcPts val="0"/>
                        </a:spcAft>
                      </a:pPr>
                      <a:r>
                        <a:rPr lang="en-AU" sz="900" b="1">
                          <a:effectLst/>
                          <a:latin typeface="Times New Roman"/>
                          <a:ea typeface="Times New Roman"/>
                        </a:rPr>
                        <a:t>Graduate Capabilities</a:t>
                      </a:r>
                      <a:endParaRPr lang="en-AU" sz="1000">
                        <a:effectLst/>
                        <a:latin typeface="Times New Roman"/>
                        <a:ea typeface="Times New Roman"/>
                      </a:endParaRPr>
                    </a:p>
                  </a:txBody>
                  <a:tcPr marL="68580" marR="68580" marT="0" marB="0"/>
                </a:tc>
                <a:tc>
                  <a:txBody>
                    <a:bodyPr/>
                    <a:lstStyle/>
                    <a:p>
                      <a:pPr>
                        <a:spcAft>
                          <a:spcPts val="0"/>
                        </a:spcAft>
                      </a:pPr>
                      <a:r>
                        <a:rPr lang="en-AU" sz="1200" b="1" dirty="0">
                          <a:effectLst/>
                          <a:latin typeface="Times New Roman"/>
                          <a:ea typeface="Times New Roman"/>
                        </a:rPr>
                        <a:t> </a:t>
                      </a:r>
                      <a:endParaRPr lang="en-AU" sz="1000" dirty="0">
                        <a:effectLst/>
                        <a:latin typeface="Times New Roman"/>
                        <a:ea typeface="Times New Roman"/>
                      </a:endParaRPr>
                    </a:p>
                  </a:txBody>
                  <a:tcPr marL="68580" marR="68580" marT="0" marB="0"/>
                </a:tc>
              </a:tr>
              <a:tr h="370840">
                <a:tc>
                  <a:txBody>
                    <a:bodyPr/>
                    <a:lstStyle/>
                    <a:p>
                      <a:pPr>
                        <a:spcAft>
                          <a:spcPts val="0"/>
                        </a:spcAft>
                      </a:pPr>
                      <a:r>
                        <a:rPr lang="en-AU" sz="1100" b="1" dirty="0">
                          <a:effectLst/>
                          <a:latin typeface="Times New Roman"/>
                          <a:ea typeface="Times New Roman"/>
                        </a:rPr>
                        <a:t>Preliminary Evaluation of Learning</a:t>
                      </a:r>
                      <a:endParaRPr lang="en-AU" sz="1000" dirty="0">
                        <a:effectLst/>
                        <a:latin typeface="Times New Roman"/>
                        <a:ea typeface="Times New Roman"/>
                      </a:endParaRPr>
                    </a:p>
                    <a:p>
                      <a:pPr>
                        <a:spcAft>
                          <a:spcPts val="0"/>
                        </a:spcAft>
                      </a:pPr>
                      <a:r>
                        <a:rPr lang="en-AU" sz="1100" b="1" dirty="0">
                          <a:effectLst/>
                          <a:latin typeface="Times New Roman"/>
                          <a:ea typeface="Times New Roman"/>
                        </a:rPr>
                        <a:t>(due Week 5)</a:t>
                      </a:r>
                      <a:endParaRPr lang="en-AU" sz="1000" dirty="0">
                        <a:effectLst/>
                        <a:latin typeface="Times New Roman"/>
                        <a:ea typeface="Times New Roman"/>
                      </a:endParaRPr>
                    </a:p>
                  </a:txBody>
                  <a:tcPr marL="68580" marR="68580" marT="0" marB="0"/>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pPr>
                        <a:spcAft>
                          <a:spcPts val="0"/>
                        </a:spcAft>
                      </a:pPr>
                      <a:r>
                        <a:rPr lang="en-AU" sz="1100" b="1">
                          <a:effectLst/>
                          <a:latin typeface="Times New Roman"/>
                          <a:ea typeface="Times New Roman"/>
                        </a:rPr>
                        <a:t>Final Wiki DIE on group work</a:t>
                      </a:r>
                      <a:endParaRPr lang="en-AU" sz="1000">
                        <a:effectLst/>
                        <a:latin typeface="Times New Roman"/>
                        <a:ea typeface="Times New Roman"/>
                      </a:endParaRPr>
                    </a:p>
                    <a:p>
                      <a:pPr>
                        <a:spcAft>
                          <a:spcPts val="0"/>
                        </a:spcAft>
                      </a:pPr>
                      <a:r>
                        <a:rPr lang="en-AU" sz="1100" b="1">
                          <a:effectLst/>
                          <a:latin typeface="Times New Roman"/>
                          <a:ea typeface="Times New Roman"/>
                        </a:rPr>
                        <a:t> (due Week 11)</a:t>
                      </a:r>
                      <a:endParaRPr lang="en-AU" sz="1000">
                        <a:effectLst/>
                        <a:latin typeface="Times New Roman"/>
                        <a:ea typeface="Times New Roman"/>
                      </a:endParaRPr>
                    </a:p>
                  </a:txBody>
                  <a:tcPr marL="68580" marR="68580" marT="0" marB="0"/>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pPr>
                        <a:spcAft>
                          <a:spcPts val="0"/>
                        </a:spcAft>
                      </a:pPr>
                      <a:r>
                        <a:rPr lang="en-AU" sz="1100" b="1">
                          <a:effectLst/>
                          <a:latin typeface="Times New Roman"/>
                          <a:ea typeface="Times New Roman"/>
                        </a:rPr>
                        <a:t>Final Presentation of Learning from group work</a:t>
                      </a:r>
                      <a:endParaRPr lang="en-AU" sz="1000">
                        <a:effectLst/>
                        <a:latin typeface="Times New Roman"/>
                        <a:ea typeface="Times New Roman"/>
                      </a:endParaRPr>
                    </a:p>
                    <a:p>
                      <a:pPr>
                        <a:spcAft>
                          <a:spcPts val="0"/>
                        </a:spcAft>
                      </a:pPr>
                      <a:r>
                        <a:rPr lang="en-AU" sz="1100" b="1">
                          <a:effectLst/>
                          <a:latin typeface="Times New Roman"/>
                          <a:ea typeface="Times New Roman"/>
                        </a:rPr>
                        <a:t>(Week 13)</a:t>
                      </a:r>
                      <a:endParaRPr lang="en-AU" sz="1000">
                        <a:effectLst/>
                        <a:latin typeface="Times New Roman"/>
                        <a:ea typeface="Times New Roman"/>
                      </a:endParaRPr>
                    </a:p>
                  </a:txBody>
                  <a:tcPr marL="68580" marR="68580" marT="0" marB="0"/>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pPr>
                        <a:spcAft>
                          <a:spcPts val="0"/>
                        </a:spcAft>
                      </a:pPr>
                      <a:r>
                        <a:rPr lang="en-AU" sz="1100" i="1">
                          <a:effectLst/>
                          <a:latin typeface="Times New Roman"/>
                          <a:ea typeface="Times New Roman"/>
                        </a:rPr>
                        <a:t>Self and peer evaluation to corroborate evidence for final assessment </a:t>
                      </a:r>
                      <a:endParaRPr lang="en-AU" sz="1000">
                        <a:effectLst/>
                        <a:latin typeface="Times New Roman"/>
                        <a:ea typeface="Times New Roman"/>
                      </a:endParaRPr>
                    </a:p>
                    <a:p>
                      <a:pPr>
                        <a:spcAft>
                          <a:spcPts val="0"/>
                        </a:spcAft>
                      </a:pPr>
                      <a:r>
                        <a:rPr lang="en-AU" sz="1100" i="1">
                          <a:effectLst/>
                          <a:latin typeface="Times New Roman"/>
                          <a:ea typeface="Times New Roman"/>
                        </a:rPr>
                        <a:t>(Week 13)</a:t>
                      </a:r>
                      <a:endParaRPr lang="en-AU" sz="1000">
                        <a:effectLst/>
                        <a:latin typeface="Times New Roman"/>
                        <a:ea typeface="Times New Roman"/>
                      </a:endParaRPr>
                    </a:p>
                  </a:txBody>
                  <a:tcPr marL="68580" marR="68580" marT="0" marB="0"/>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r>
              <a:tr h="370840">
                <a:tc>
                  <a:txBody>
                    <a:bodyPr/>
                    <a:lstStyle/>
                    <a:p>
                      <a:pPr>
                        <a:spcAft>
                          <a:spcPts val="0"/>
                        </a:spcAft>
                      </a:pPr>
                      <a:r>
                        <a:rPr lang="en-AU" sz="1200" dirty="0">
                          <a:effectLst/>
                          <a:highlight>
                            <a:srgbClr val="FFFF00"/>
                          </a:highlight>
                          <a:latin typeface="Times New Roman"/>
                          <a:ea typeface="Times New Roman"/>
                        </a:rPr>
                        <a:t> </a:t>
                      </a:r>
                      <a:endParaRPr lang="en-AU" sz="1000" dirty="0">
                        <a:effectLst/>
                        <a:latin typeface="Times New Roman"/>
                        <a:ea typeface="Times New Roman"/>
                      </a:endParaRPr>
                    </a:p>
                  </a:txBody>
                  <a:tcPr marL="68580" marR="68580" marT="0" marB="0"/>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r>
                        <a:rPr lang="en-US" altLang="ja-JP" sz="1800" b="1" kern="1200" dirty="0" smtClean="0">
                          <a:solidFill>
                            <a:schemeClr val="dk1"/>
                          </a:solidFill>
                          <a:effectLst/>
                          <a:latin typeface="+mn-lt"/>
                          <a:ea typeface="+mn-ea"/>
                          <a:cs typeface="+mn-cs"/>
                        </a:rPr>
                        <a:t>Final Grade</a:t>
                      </a:r>
                      <a:r>
                        <a:rPr lang="en-AU" altLang="ja-JP" dirty="0" smtClean="0">
                          <a:effectLst/>
                        </a:rPr>
                        <a:t> </a:t>
                      </a:r>
                      <a:endParaRPr kumimoji="1" lang="ja-JP" altLang="en-US" dirty="0"/>
                    </a:p>
                  </a:txBody>
                  <a:tcPr/>
                </a:tc>
              </a:tr>
            </a:tbl>
          </a:graphicData>
        </a:graphic>
      </p:graphicFrame>
    </p:spTree>
    <p:extLst>
      <p:ext uri="{BB962C8B-B14F-4D97-AF65-F5344CB8AC3E}">
        <p14:creationId xmlns:p14="http://schemas.microsoft.com/office/powerpoint/2010/main" xmlns="" val="25107258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AU" altLang="ja-JP" dirty="0" smtClean="0"/>
              <a:t>Final Grade </a:t>
            </a:r>
            <a:r>
              <a:rPr kumimoji="1" lang="en-AU" altLang="ja-JP" sz="2800" dirty="0" smtClean="0"/>
              <a:t>(Week 13) </a:t>
            </a:r>
            <a:endParaRPr kumimoji="1" lang="ja-JP" altLang="en-US" sz="2800" dirty="0"/>
          </a:p>
        </p:txBody>
      </p:sp>
      <p:sp>
        <p:nvSpPr>
          <p:cNvPr id="3" name="Content Placeholder 2"/>
          <p:cNvSpPr>
            <a:spLocks noGrp="1"/>
          </p:cNvSpPr>
          <p:nvPr>
            <p:ph idx="1"/>
          </p:nvPr>
        </p:nvSpPr>
        <p:spPr>
          <a:xfrm>
            <a:off x="457200" y="1268760"/>
            <a:ext cx="8229600" cy="4857403"/>
          </a:xfrm>
        </p:spPr>
        <p:txBody>
          <a:bodyPr>
            <a:normAutofit fontScale="70000" lnSpcReduction="20000"/>
          </a:bodyPr>
          <a:lstStyle/>
          <a:p>
            <a:pPr marL="0" indent="0">
              <a:buNone/>
            </a:pPr>
            <a:r>
              <a:rPr kumimoji="1" lang="en-AU" altLang="ja-JP" b="1" dirty="0" smtClean="0"/>
              <a:t>Grade A</a:t>
            </a:r>
          </a:p>
          <a:p>
            <a:pPr marL="0" indent="0">
              <a:buNone/>
            </a:pPr>
            <a:r>
              <a:rPr lang="en-AU" altLang="ja-JP" dirty="0"/>
              <a:t>Very good </a:t>
            </a:r>
            <a:r>
              <a:rPr lang="en-AU" altLang="ja-JP" b="1" dirty="0"/>
              <a:t>understanding and application of theory</a:t>
            </a:r>
            <a:r>
              <a:rPr lang="en-AU" altLang="ja-JP" dirty="0"/>
              <a:t> and specific cultural knowledge to describe, interpret and </a:t>
            </a:r>
            <a:r>
              <a:rPr lang="en-AU" altLang="ja-JP" b="1" dirty="0"/>
              <a:t>evaluate</a:t>
            </a:r>
            <a:r>
              <a:rPr lang="en-AU" altLang="ja-JP" dirty="0"/>
              <a:t> </a:t>
            </a:r>
            <a:r>
              <a:rPr lang="en-AU" altLang="ja-JP" b="1" dirty="0" smtClean="0"/>
              <a:t>own </a:t>
            </a:r>
            <a:r>
              <a:rPr lang="en-AU" altLang="ja-JP" b="1" dirty="0"/>
              <a:t>identity and worldview</a:t>
            </a:r>
            <a:r>
              <a:rPr lang="en-AU" altLang="ja-JP" dirty="0"/>
              <a:t>, and those of others, particularly group members; very good development of intercultural skills and behaviour </a:t>
            </a:r>
            <a:r>
              <a:rPr lang="en-AU" altLang="ja-JP" b="1" dirty="0"/>
              <a:t>to interact effectively with others</a:t>
            </a:r>
            <a:r>
              <a:rPr lang="en-AU" altLang="ja-JP" dirty="0"/>
              <a:t>; consistent demonstration of willingness to engage with ‘otherness’ and </a:t>
            </a:r>
            <a:r>
              <a:rPr lang="en-AU" altLang="ja-JP" b="1" dirty="0"/>
              <a:t>flexibility to adapt or change as appropriate</a:t>
            </a:r>
            <a:r>
              <a:rPr lang="en-AU" altLang="ja-JP" dirty="0"/>
              <a:t>; a clear </a:t>
            </a:r>
            <a:r>
              <a:rPr lang="en-AU" altLang="ja-JP" b="1" dirty="0"/>
              <a:t>understanding of own intercultural development </a:t>
            </a:r>
            <a:r>
              <a:rPr lang="en-AU" altLang="ja-JP" dirty="0"/>
              <a:t>and </a:t>
            </a:r>
            <a:r>
              <a:rPr lang="en-AU" altLang="ja-JP" b="1" dirty="0"/>
              <a:t>understanding of intercultural issues over the semester</a:t>
            </a:r>
            <a:r>
              <a:rPr lang="en-AU" altLang="ja-JP" dirty="0"/>
              <a:t>, clear and rational identification of own </a:t>
            </a:r>
            <a:r>
              <a:rPr lang="en-AU" altLang="ja-JP" b="1" dirty="0"/>
              <a:t>IC strengths and weaknesses</a:t>
            </a:r>
            <a:r>
              <a:rPr lang="en-AU" altLang="ja-JP" dirty="0"/>
              <a:t> relevant to the learning outcomes, demonstration of graduate capabilities to a high level of proficiency and consistent and </a:t>
            </a:r>
            <a:r>
              <a:rPr lang="en-AU" altLang="ja-JP" b="1" dirty="0"/>
              <a:t>very good quality collaboration</a:t>
            </a:r>
            <a:r>
              <a:rPr lang="en-AU" altLang="ja-JP" dirty="0"/>
              <a:t>. Very good understanding, </a:t>
            </a:r>
            <a:r>
              <a:rPr lang="en-AU" altLang="ja-JP" b="1" dirty="0"/>
              <a:t>application and use of language/linguistic theory and knowledge in intercultural interactions</a:t>
            </a:r>
            <a:r>
              <a:rPr lang="en-AU" altLang="ja-JP" dirty="0"/>
              <a:t>. </a:t>
            </a:r>
            <a:endParaRPr kumimoji="1" lang="ja-JP" altLang="en-US" dirty="0"/>
          </a:p>
        </p:txBody>
      </p:sp>
    </p:spTree>
    <p:extLst>
      <p:ext uri="{BB962C8B-B14F-4D97-AF65-F5344CB8AC3E}">
        <p14:creationId xmlns:p14="http://schemas.microsoft.com/office/powerpoint/2010/main" xmlns="" val="29492911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Autofit/>
          </a:bodyPr>
          <a:lstStyle/>
          <a:p>
            <a:r>
              <a:rPr lang="en-NZ" sz="2800" b="1" dirty="0" smtClean="0"/>
              <a:t>Evidence of student learning – small extract from final reflection of learning (Week 11)</a:t>
            </a:r>
            <a:endParaRPr lang="en-NZ" sz="2800" dirty="0"/>
          </a:p>
        </p:txBody>
      </p:sp>
      <p:sp>
        <p:nvSpPr>
          <p:cNvPr id="3" name="Content Placeholder 2"/>
          <p:cNvSpPr>
            <a:spLocks noGrp="1"/>
          </p:cNvSpPr>
          <p:nvPr>
            <p:ph idx="1"/>
          </p:nvPr>
        </p:nvSpPr>
        <p:spPr>
          <a:xfrm>
            <a:off x="395536" y="1196752"/>
            <a:ext cx="8568952" cy="6840760"/>
          </a:xfrm>
        </p:spPr>
        <p:txBody>
          <a:bodyPr>
            <a:noAutofit/>
          </a:bodyPr>
          <a:lstStyle/>
          <a:p>
            <a:pPr marL="84138" indent="0">
              <a:spcBef>
                <a:spcPts val="0"/>
              </a:spcBef>
              <a:buNone/>
            </a:pPr>
            <a:r>
              <a:rPr lang="en-NZ" sz="2000" dirty="0" smtClean="0"/>
              <a:t>Through ICC I experienced many intercultural communication and considered other cultures, my culture and myself. .... </a:t>
            </a:r>
          </a:p>
          <a:p>
            <a:pPr marL="84138" indent="0">
              <a:spcBef>
                <a:spcPts val="0"/>
              </a:spcBef>
              <a:buNone/>
            </a:pPr>
            <a:r>
              <a:rPr lang="en-NZ" sz="2000" b="1" dirty="0" smtClean="0">
                <a:solidFill>
                  <a:srgbClr val="FF0000"/>
                </a:solidFill>
              </a:rPr>
              <a:t>I see my culture differently now.</a:t>
            </a:r>
            <a:r>
              <a:rPr lang="en-NZ" sz="2000" dirty="0" smtClean="0"/>
              <a:t> Culture is important for intercultural competence because </a:t>
            </a:r>
            <a:r>
              <a:rPr lang="en-NZ" sz="2000" b="1" dirty="0" smtClean="0">
                <a:solidFill>
                  <a:srgbClr val="FF0000"/>
                </a:solidFill>
              </a:rPr>
              <a:t>if I do not understand even my culture I could not recognise who I am and know the way to find similarities and differences between my culture and others</a:t>
            </a:r>
            <a:r>
              <a:rPr lang="en-NZ" sz="2000" b="1" dirty="0" smtClean="0"/>
              <a:t>. </a:t>
            </a:r>
            <a:r>
              <a:rPr lang="en-NZ" sz="2000" dirty="0" smtClean="0"/>
              <a:t>At first I thought that </a:t>
            </a:r>
            <a:r>
              <a:rPr lang="en-NZ" sz="2000" b="1" dirty="0" smtClean="0">
                <a:solidFill>
                  <a:srgbClr val="FF0000"/>
                </a:solidFill>
              </a:rPr>
              <a:t>Japan was just my nationality</a:t>
            </a:r>
            <a:r>
              <a:rPr lang="en-NZ" sz="2000" b="1" dirty="0" smtClean="0"/>
              <a:t>.</a:t>
            </a:r>
            <a:r>
              <a:rPr lang="en-NZ" sz="2000" dirty="0" smtClean="0"/>
              <a:t> However</a:t>
            </a:r>
            <a:r>
              <a:rPr lang="en-NZ" sz="2000" dirty="0" smtClean="0">
                <a:solidFill>
                  <a:srgbClr val="FF0000"/>
                </a:solidFill>
              </a:rPr>
              <a:t>, </a:t>
            </a:r>
            <a:r>
              <a:rPr lang="en-NZ" sz="2000" b="1" dirty="0" smtClean="0">
                <a:solidFill>
                  <a:srgbClr val="FF0000"/>
                </a:solidFill>
              </a:rPr>
              <a:t>Japan influences my norms, values and beliefs but I did not identify it because I construct them unconsciously.</a:t>
            </a:r>
            <a:r>
              <a:rPr lang="en-NZ" sz="2000" dirty="0" smtClean="0"/>
              <a:t> As an example, my personality reflects High Uncertainty Avoidance (Hofstede, 1998). By comparing with Japan and other countries in class, </a:t>
            </a:r>
            <a:r>
              <a:rPr lang="en-NZ" sz="2000" b="1" dirty="0" smtClean="0">
                <a:solidFill>
                  <a:srgbClr val="FF0000"/>
                </a:solidFill>
              </a:rPr>
              <a:t>I discovered that what my culture is and my culture is part of myself, but it is not all of my identity because I do not always follow my culture</a:t>
            </a:r>
            <a:r>
              <a:rPr lang="en-NZ" sz="2000" dirty="0" smtClean="0"/>
              <a:t>.  </a:t>
            </a:r>
          </a:p>
          <a:p>
            <a:pPr>
              <a:spcBef>
                <a:spcPts val="0"/>
              </a:spcBef>
              <a:buNone/>
            </a:pPr>
            <a:endParaRPr lang="en-NZ" sz="2000" dirty="0"/>
          </a:p>
        </p:txBody>
      </p:sp>
    </p:spTree>
    <p:extLst>
      <p:ext uri="{BB962C8B-B14F-4D97-AF65-F5344CB8AC3E}">
        <p14:creationId xmlns:p14="http://schemas.microsoft.com/office/powerpoint/2010/main" xmlns="" val="17510016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692696"/>
          </a:xfrm>
        </p:spPr>
        <p:txBody>
          <a:bodyPr>
            <a:noAutofit/>
          </a:bodyPr>
          <a:lstStyle/>
          <a:p>
            <a:r>
              <a:rPr kumimoji="1" lang="en-AU" altLang="ja-JP" sz="2400" dirty="0" smtClean="0"/>
              <a:t>Possible DIE process prompts – </a:t>
            </a:r>
            <a:r>
              <a:rPr kumimoji="1" lang="en-AU" altLang="ja-JP" sz="2400" dirty="0" smtClean="0">
                <a:solidFill>
                  <a:srgbClr val="0000FF"/>
                </a:solidFill>
              </a:rPr>
              <a:t>blue is for language teaching demonstrating intercultural understanding</a:t>
            </a:r>
            <a:endParaRPr kumimoji="1" lang="ja-JP" altLang="en-US" sz="2400" dirty="0">
              <a:solidFill>
                <a:srgbClr val="0000FF"/>
              </a:solidFill>
            </a:endParaRPr>
          </a:p>
        </p:txBody>
      </p:sp>
      <p:sp>
        <p:nvSpPr>
          <p:cNvPr id="3" name="Content Placeholder 2"/>
          <p:cNvSpPr>
            <a:spLocks noGrp="1"/>
          </p:cNvSpPr>
          <p:nvPr>
            <p:ph idx="1"/>
          </p:nvPr>
        </p:nvSpPr>
        <p:spPr>
          <a:xfrm>
            <a:off x="179512" y="692696"/>
            <a:ext cx="8964488" cy="5400600"/>
          </a:xfrm>
        </p:spPr>
        <p:txBody>
          <a:bodyPr>
            <a:normAutofit fontScale="25000" lnSpcReduction="20000"/>
          </a:bodyPr>
          <a:lstStyle/>
          <a:p>
            <a:pPr>
              <a:lnSpc>
                <a:spcPct val="120000"/>
              </a:lnSpc>
              <a:spcBef>
                <a:spcPts val="0"/>
              </a:spcBef>
            </a:pPr>
            <a:r>
              <a:rPr lang="en-US" altLang="ja-JP" sz="7200" b="1" dirty="0"/>
              <a:t>D</a:t>
            </a:r>
            <a:r>
              <a:rPr lang="en-US" altLang="ja-JP" sz="7200" dirty="0"/>
              <a:t> </a:t>
            </a:r>
            <a:r>
              <a:rPr lang="en-US" altLang="ja-JP" sz="7200" dirty="0" smtClean="0"/>
              <a:t>– what </a:t>
            </a:r>
            <a:r>
              <a:rPr lang="en-US" altLang="ja-JP" sz="7200" b="1" dirty="0" smtClean="0"/>
              <a:t>differences</a:t>
            </a:r>
            <a:r>
              <a:rPr lang="en-US" altLang="ja-JP" sz="7200" dirty="0" smtClean="0"/>
              <a:t> </a:t>
            </a:r>
            <a:r>
              <a:rPr lang="en-US" altLang="ja-JP" sz="7200" dirty="0"/>
              <a:t>and </a:t>
            </a:r>
            <a:r>
              <a:rPr lang="en-US" altLang="ja-JP" sz="7200" b="1" dirty="0"/>
              <a:t>similarities</a:t>
            </a:r>
            <a:r>
              <a:rPr lang="en-US" altLang="ja-JP" sz="7200" dirty="0"/>
              <a:t> did you </a:t>
            </a:r>
            <a:r>
              <a:rPr lang="en-US" altLang="ja-JP" sz="7200" b="1" dirty="0"/>
              <a:t>notice</a:t>
            </a:r>
            <a:r>
              <a:rPr lang="en-US" altLang="ja-JP" sz="7200" dirty="0"/>
              <a:t> about yourself and your classmates </a:t>
            </a:r>
            <a:r>
              <a:rPr lang="en-US" altLang="ja-JP" sz="7200" dirty="0" smtClean="0"/>
              <a:t>today? Discuss what you learnt about your </a:t>
            </a:r>
            <a:r>
              <a:rPr lang="en-US" altLang="ja-JP" sz="7200" b="1" dirty="0" smtClean="0"/>
              <a:t>expectations</a:t>
            </a:r>
            <a:r>
              <a:rPr lang="en-US" altLang="ja-JP" sz="7200" dirty="0"/>
              <a:t>, </a:t>
            </a:r>
            <a:r>
              <a:rPr lang="en-US" altLang="ja-JP" sz="7200" b="1" dirty="0"/>
              <a:t>assumptions, values and </a:t>
            </a:r>
            <a:r>
              <a:rPr lang="en-US" altLang="ja-JP" sz="7200" b="1" dirty="0" smtClean="0"/>
              <a:t>beliefs from the language you and your classmates were using</a:t>
            </a:r>
            <a:r>
              <a:rPr lang="en-US" altLang="ja-JP" sz="7200" dirty="0" smtClean="0"/>
              <a:t>.</a:t>
            </a:r>
          </a:p>
          <a:p>
            <a:pPr>
              <a:lnSpc>
                <a:spcPct val="120000"/>
              </a:lnSpc>
              <a:spcBef>
                <a:spcPts val="0"/>
              </a:spcBef>
            </a:pPr>
            <a:endParaRPr lang="en-US" altLang="ja-JP" sz="7200" dirty="0"/>
          </a:p>
          <a:p>
            <a:pPr indent="20638">
              <a:lnSpc>
                <a:spcPct val="120000"/>
              </a:lnSpc>
              <a:spcBef>
                <a:spcPts val="0"/>
              </a:spcBef>
              <a:buNone/>
            </a:pPr>
            <a:r>
              <a:rPr lang="en-US" altLang="ja-JP" sz="7200" dirty="0" smtClean="0">
                <a:solidFill>
                  <a:srgbClr val="0000FF"/>
                </a:solidFill>
              </a:rPr>
              <a:t>[D – describe how you applied your new understanding in the role play and what new strategies you tried </a:t>
            </a:r>
            <a:r>
              <a:rPr lang="en-US" altLang="ja-JP" sz="7200" dirty="0">
                <a:solidFill>
                  <a:srgbClr val="0000FF"/>
                </a:solidFill>
              </a:rPr>
              <a:t>out</a:t>
            </a:r>
            <a:r>
              <a:rPr lang="en-US" altLang="ja-JP" sz="7200" dirty="0">
                <a:solidFill>
                  <a:srgbClr val="3366FF"/>
                </a:solidFill>
              </a:rPr>
              <a:t>; </a:t>
            </a:r>
            <a:r>
              <a:rPr lang="en-US" altLang="ja-JP" sz="7200" dirty="0" smtClean="0">
                <a:solidFill>
                  <a:srgbClr val="3366FF"/>
                </a:solidFill>
              </a:rPr>
              <a:t>how </a:t>
            </a:r>
            <a:r>
              <a:rPr lang="en-US" altLang="ja-JP" sz="7200" dirty="0">
                <a:solidFill>
                  <a:srgbClr val="3366FF"/>
                </a:solidFill>
              </a:rPr>
              <a:t>did you feel when you were using </a:t>
            </a:r>
            <a:r>
              <a:rPr lang="en-US" altLang="ja-JP" sz="7200" dirty="0" smtClean="0">
                <a:solidFill>
                  <a:srgbClr val="3366FF"/>
                </a:solidFill>
              </a:rPr>
              <a:t>these </a:t>
            </a:r>
            <a:r>
              <a:rPr lang="en-US" altLang="ja-JP" sz="7200" dirty="0">
                <a:solidFill>
                  <a:srgbClr val="3366FF"/>
                </a:solidFill>
              </a:rPr>
              <a:t>new strategies? Were you comfortable?]</a:t>
            </a:r>
            <a:endParaRPr lang="en-US" altLang="ja-JP" sz="7200" dirty="0" smtClean="0">
              <a:solidFill>
                <a:srgbClr val="3366FF"/>
              </a:solidFill>
            </a:endParaRPr>
          </a:p>
          <a:p>
            <a:pPr indent="20638">
              <a:lnSpc>
                <a:spcPct val="120000"/>
              </a:lnSpc>
              <a:spcBef>
                <a:spcPts val="0"/>
              </a:spcBef>
            </a:pPr>
            <a:endParaRPr lang="en-AU" altLang="ja-JP" sz="7200" dirty="0"/>
          </a:p>
          <a:p>
            <a:pPr>
              <a:lnSpc>
                <a:spcPct val="120000"/>
              </a:lnSpc>
              <a:spcBef>
                <a:spcPts val="0"/>
              </a:spcBef>
            </a:pPr>
            <a:r>
              <a:rPr lang="en-US" altLang="ja-JP" sz="7200" b="1" dirty="0"/>
              <a:t>I</a:t>
            </a:r>
            <a:r>
              <a:rPr lang="en-US" altLang="ja-JP" sz="7200" dirty="0"/>
              <a:t> - Why do you think </a:t>
            </a:r>
            <a:r>
              <a:rPr lang="en-US" altLang="ja-JP" sz="7200" b="1" dirty="0"/>
              <a:t>you</a:t>
            </a:r>
            <a:r>
              <a:rPr lang="en-US" altLang="ja-JP" sz="7200" dirty="0"/>
              <a:t> had this </a:t>
            </a:r>
            <a:r>
              <a:rPr lang="en-US" altLang="ja-JP" sz="7200" b="1" dirty="0"/>
              <a:t>attitude</a:t>
            </a:r>
            <a:r>
              <a:rPr lang="en-US" altLang="ja-JP" sz="7200" dirty="0"/>
              <a:t> and </a:t>
            </a:r>
            <a:r>
              <a:rPr lang="en-US" altLang="ja-JP" sz="7200" b="1" dirty="0" err="1"/>
              <a:t>behaviour</a:t>
            </a:r>
            <a:r>
              <a:rPr lang="en-US" altLang="ja-JP" sz="7200" dirty="0" smtClean="0"/>
              <a:t>?</a:t>
            </a:r>
          </a:p>
          <a:p>
            <a:pPr>
              <a:lnSpc>
                <a:spcPct val="120000"/>
              </a:lnSpc>
              <a:spcBef>
                <a:spcPts val="0"/>
              </a:spcBef>
            </a:pPr>
            <a:endParaRPr lang="en-US" altLang="ja-JP" sz="7200" dirty="0"/>
          </a:p>
          <a:p>
            <a:pPr indent="20638">
              <a:lnSpc>
                <a:spcPct val="120000"/>
              </a:lnSpc>
              <a:spcBef>
                <a:spcPts val="0"/>
              </a:spcBef>
              <a:buNone/>
            </a:pPr>
            <a:r>
              <a:rPr lang="en-US" altLang="ja-JP" sz="7200" dirty="0" smtClean="0">
                <a:solidFill>
                  <a:srgbClr val="0000FF"/>
                </a:solidFill>
              </a:rPr>
              <a:t>[I – Explain why you thought these strategies were better than those you used before – </a:t>
            </a:r>
            <a:r>
              <a:rPr lang="en-US" altLang="ja-JP" sz="7200" dirty="0" smtClean="0">
                <a:solidFill>
                  <a:srgbClr val="3366FF"/>
                </a:solidFill>
              </a:rPr>
              <a:t>why you felt the way you did when using these strategies.]</a:t>
            </a:r>
            <a:endParaRPr lang="en-AU" altLang="ja-JP" sz="7200" dirty="0">
              <a:solidFill>
                <a:srgbClr val="3366FF"/>
              </a:solidFill>
            </a:endParaRPr>
          </a:p>
          <a:p>
            <a:pPr indent="20638">
              <a:lnSpc>
                <a:spcPct val="120000"/>
              </a:lnSpc>
              <a:spcBef>
                <a:spcPts val="0"/>
              </a:spcBef>
            </a:pPr>
            <a:endParaRPr lang="en-AU" altLang="ja-JP" sz="7200" dirty="0"/>
          </a:p>
          <a:p>
            <a:pPr>
              <a:lnSpc>
                <a:spcPct val="120000"/>
              </a:lnSpc>
              <a:spcBef>
                <a:spcPts val="0"/>
              </a:spcBef>
            </a:pPr>
            <a:r>
              <a:rPr lang="en-US" altLang="ja-JP" sz="7200" b="1" dirty="0"/>
              <a:t>E</a:t>
            </a:r>
            <a:r>
              <a:rPr lang="en-US" altLang="ja-JP" sz="7200" dirty="0"/>
              <a:t> </a:t>
            </a:r>
            <a:r>
              <a:rPr lang="en-US" altLang="ja-JP" sz="7200" dirty="0" smtClean="0"/>
              <a:t>– How </a:t>
            </a:r>
            <a:r>
              <a:rPr lang="en-US" altLang="ja-JP" sz="7200" dirty="0"/>
              <a:t>will your </a:t>
            </a:r>
            <a:r>
              <a:rPr lang="en-US" altLang="ja-JP" sz="7200" b="1" dirty="0"/>
              <a:t>new understanding</a:t>
            </a:r>
            <a:r>
              <a:rPr lang="en-US" altLang="ja-JP" sz="7200" dirty="0"/>
              <a:t> of yourself and others </a:t>
            </a:r>
            <a:r>
              <a:rPr lang="en-US" altLang="ja-JP" sz="7200" b="1" dirty="0" smtClean="0"/>
              <a:t>affect how you interact with others in the future?</a:t>
            </a:r>
          </a:p>
          <a:p>
            <a:pPr>
              <a:lnSpc>
                <a:spcPct val="120000"/>
              </a:lnSpc>
              <a:spcBef>
                <a:spcPts val="0"/>
              </a:spcBef>
            </a:pPr>
            <a:endParaRPr lang="en-US" altLang="ja-JP" sz="7200" dirty="0" smtClean="0">
              <a:solidFill>
                <a:srgbClr val="0000FF"/>
              </a:solidFill>
            </a:endParaRPr>
          </a:p>
          <a:p>
            <a:pPr marL="350838" indent="0">
              <a:lnSpc>
                <a:spcPct val="120000"/>
              </a:lnSpc>
              <a:spcBef>
                <a:spcPts val="0"/>
              </a:spcBef>
              <a:buNone/>
            </a:pPr>
            <a:r>
              <a:rPr lang="en-US" altLang="ja-JP" sz="7200" dirty="0" smtClean="0">
                <a:solidFill>
                  <a:srgbClr val="0000FF"/>
                </a:solidFill>
              </a:rPr>
              <a:t>[E </a:t>
            </a:r>
            <a:r>
              <a:rPr lang="en-US" altLang="ja-JP" sz="7200" i="1" dirty="0" smtClean="0">
                <a:solidFill>
                  <a:srgbClr val="0000FF"/>
                </a:solidFill>
              </a:rPr>
              <a:t>– </a:t>
            </a:r>
            <a:r>
              <a:rPr lang="en-US" altLang="ja-JP" sz="7200" dirty="0">
                <a:solidFill>
                  <a:srgbClr val="3366FF"/>
                </a:solidFill>
              </a:rPr>
              <a:t>W</a:t>
            </a:r>
            <a:r>
              <a:rPr lang="en-US" altLang="ja-JP" sz="7200" dirty="0" smtClean="0">
                <a:solidFill>
                  <a:srgbClr val="3366FF"/>
                </a:solidFill>
              </a:rPr>
              <a:t>hich of the new strategies do you think you will use in future and why?</a:t>
            </a:r>
            <a:r>
              <a:rPr lang="en-US" altLang="ja-JP" sz="7200" b="1" dirty="0" smtClean="0">
                <a:solidFill>
                  <a:srgbClr val="3366FF"/>
                </a:solidFill>
              </a:rPr>
              <a:t>]</a:t>
            </a:r>
            <a:endParaRPr lang="en-AU" altLang="ja-JP" sz="7200" dirty="0">
              <a:solidFill>
                <a:srgbClr val="3366FF"/>
              </a:solidFill>
            </a:endParaRPr>
          </a:p>
          <a:p>
            <a:pPr marL="350838" indent="0"/>
            <a:endParaRPr kumimoji="1" lang="ja-JP" altLang="en-US" dirty="0"/>
          </a:p>
        </p:txBody>
      </p:sp>
    </p:spTree>
    <p:extLst>
      <p:ext uri="{BB962C8B-B14F-4D97-AF65-F5344CB8AC3E}">
        <p14:creationId xmlns:p14="http://schemas.microsoft.com/office/powerpoint/2010/main" xmlns="" val="30023571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Autofit/>
          </a:bodyPr>
          <a:lstStyle/>
          <a:p>
            <a:r>
              <a:rPr kumimoji="1" lang="en-AU" altLang="ja-JP" sz="3600" b="1" dirty="0" smtClean="0"/>
              <a:t>Conclusion</a:t>
            </a:r>
            <a:endParaRPr kumimoji="1" lang="ja-JP" altLang="en-US" sz="3600" b="1" dirty="0"/>
          </a:p>
        </p:txBody>
      </p:sp>
      <p:sp>
        <p:nvSpPr>
          <p:cNvPr id="3" name="Content Placeholder 2"/>
          <p:cNvSpPr>
            <a:spLocks noGrp="1"/>
          </p:cNvSpPr>
          <p:nvPr>
            <p:ph idx="1"/>
          </p:nvPr>
        </p:nvSpPr>
        <p:spPr>
          <a:xfrm>
            <a:off x="457200" y="1052736"/>
            <a:ext cx="8229600" cy="5073427"/>
          </a:xfrm>
        </p:spPr>
        <p:txBody>
          <a:bodyPr>
            <a:normAutofit fontScale="92500" lnSpcReduction="20000"/>
          </a:bodyPr>
          <a:lstStyle/>
          <a:p>
            <a:r>
              <a:rPr kumimoji="1" lang="en-US" altLang="ja-JP" sz="2400" dirty="0" smtClean="0"/>
              <a:t>Developing critical cultural awareness does not come naturally, even for teachers (Harvey, </a:t>
            </a:r>
            <a:r>
              <a:rPr kumimoji="1" lang="en-US" altLang="ja-JP" sz="2400" dirty="0" err="1" smtClean="0"/>
              <a:t>Roskvist</a:t>
            </a:r>
            <a:r>
              <a:rPr kumimoji="1" lang="en-US" altLang="ja-JP" sz="2400" dirty="0" smtClean="0"/>
              <a:t>, Corder &amp; Stacey, 2011).</a:t>
            </a:r>
          </a:p>
          <a:p>
            <a:endParaRPr kumimoji="1" lang="en-US" altLang="ja-JP" sz="2400" dirty="0" smtClean="0"/>
          </a:p>
          <a:p>
            <a:r>
              <a:rPr kumimoji="1" lang="en-US" altLang="ja-JP" sz="2400" dirty="0" smtClean="0"/>
              <a:t>Needs input, opportunities for discussion and experimentation, conceptual and analytical tools for discussion and reflection, somewhere to store the reflection, feedback (peer and teacher). </a:t>
            </a:r>
          </a:p>
          <a:p>
            <a:pPr marL="0" indent="0">
              <a:buNone/>
            </a:pPr>
            <a:r>
              <a:rPr kumimoji="1" lang="en-US" altLang="ja-JP" sz="2400" dirty="0" smtClean="0"/>
              <a:t>  </a:t>
            </a:r>
          </a:p>
          <a:p>
            <a:r>
              <a:rPr kumimoji="1" lang="en-US" altLang="ja-JP" sz="2400" dirty="0" smtClean="0"/>
              <a:t>Our model is for non-language specific but the process can be adapted for language classes. </a:t>
            </a:r>
          </a:p>
          <a:p>
            <a:pPr marL="0" indent="0">
              <a:buNone/>
            </a:pPr>
            <a:endParaRPr kumimoji="1" lang="en-US" altLang="ja-JP" dirty="0" smtClean="0"/>
          </a:p>
          <a:p>
            <a:pPr marL="0" indent="0">
              <a:buNone/>
            </a:pPr>
            <a:r>
              <a:rPr kumimoji="1" lang="en-US" altLang="ja-JP" sz="1500" dirty="0" smtClean="0"/>
              <a:t>Useful resource:</a:t>
            </a:r>
            <a:endParaRPr kumimoji="1" lang="en-US" altLang="ja-JP" sz="1500" dirty="0"/>
          </a:p>
          <a:p>
            <a:pPr>
              <a:buNone/>
            </a:pPr>
            <a:r>
              <a:rPr kumimoji="1" lang="en-US" altLang="ja-JP" sz="1500" dirty="0" smtClean="0">
                <a:hlinkClick r:id="rId2"/>
              </a:rPr>
              <a:t>http</a:t>
            </a:r>
            <a:r>
              <a:rPr kumimoji="1" lang="en-US" altLang="ja-JP" sz="1500" dirty="0">
                <a:hlinkClick r:id="rId2"/>
              </a:rPr>
              <a:t>://</a:t>
            </a:r>
            <a:r>
              <a:rPr kumimoji="1" lang="en-US" altLang="ja-JP" sz="1500" dirty="0" smtClean="0">
                <a:hlinkClick r:id="rId2"/>
              </a:rPr>
              <a:t>www.asiaeducation.edu.au/teachers/professional_</a:t>
            </a:r>
          </a:p>
          <a:p>
            <a:pPr>
              <a:buNone/>
            </a:pPr>
            <a:r>
              <a:rPr kumimoji="1" lang="en-US" altLang="ja-JP" sz="1500" dirty="0" smtClean="0">
                <a:hlinkClick r:id="rId2"/>
              </a:rPr>
              <a:t>learning/languages/</a:t>
            </a:r>
            <a:r>
              <a:rPr kumimoji="1" lang="en-US" altLang="ja-JP" sz="1500" dirty="0" err="1" smtClean="0">
                <a:hlinkClick r:id="rId2"/>
              </a:rPr>
              <a:t>getting_started</a:t>
            </a:r>
            <a:r>
              <a:rPr kumimoji="1" lang="en-US" altLang="ja-JP" sz="1500" dirty="0" smtClean="0">
                <a:hlinkClick r:id="rId2"/>
              </a:rPr>
              <a:t>/</a:t>
            </a:r>
            <a:r>
              <a:rPr kumimoji="1" lang="en-US" altLang="ja-JP" sz="1500" dirty="0" err="1" smtClean="0">
                <a:hlinkClick r:id="rId2"/>
              </a:rPr>
              <a:t>the_asian_languages</a:t>
            </a:r>
            <a:r>
              <a:rPr kumimoji="1" lang="en-US" altLang="ja-JP" sz="1500" dirty="0" smtClean="0">
                <a:hlinkClick r:id="rId2"/>
              </a:rPr>
              <a:t>_</a:t>
            </a:r>
          </a:p>
          <a:p>
            <a:pPr>
              <a:buNone/>
            </a:pPr>
            <a:r>
              <a:rPr kumimoji="1" lang="en-US" altLang="ja-JP" sz="1500" dirty="0" smtClean="0">
                <a:hlinkClick r:id="rId2"/>
              </a:rPr>
              <a:t>professional_learning_project.html</a:t>
            </a:r>
            <a:endParaRPr kumimoji="1" lang="ja-JP" altLang="en-US" sz="1500" dirty="0"/>
          </a:p>
        </p:txBody>
      </p:sp>
    </p:spTree>
    <p:extLst>
      <p:ext uri="{BB962C8B-B14F-4D97-AF65-F5344CB8AC3E}">
        <p14:creationId xmlns:p14="http://schemas.microsoft.com/office/powerpoint/2010/main" xmlns="" val="12651414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820472" cy="5937523"/>
          </a:xfrm>
        </p:spPr>
        <p:txBody>
          <a:bodyPr>
            <a:noAutofit/>
          </a:bodyPr>
          <a:lstStyle/>
          <a:p>
            <a:pPr>
              <a:buFont typeface="Arial" charset="0"/>
              <a:buNone/>
            </a:pPr>
            <a:r>
              <a:rPr kumimoji="1" lang="en-AU" altLang="ja-JP" sz="1400" b="1" dirty="0" smtClean="0"/>
              <a:t>References</a:t>
            </a:r>
          </a:p>
          <a:p>
            <a:pPr>
              <a:buFont typeface="Arial" charset="0"/>
              <a:buNone/>
            </a:pPr>
            <a:endParaRPr lang="en-US" altLang="ja-JP" sz="1400" dirty="0" smtClean="0"/>
          </a:p>
          <a:p>
            <a:pPr marL="625475" indent="-625475">
              <a:buFont typeface="Arial" charset="0"/>
              <a:buNone/>
            </a:pPr>
            <a:r>
              <a:rPr lang="en-US" altLang="ja-JP" sz="1400" dirty="0" err="1" smtClean="0"/>
              <a:t>Byram</a:t>
            </a:r>
            <a:r>
              <a:rPr lang="en-US" altLang="ja-JP" sz="1400" dirty="0" smtClean="0"/>
              <a:t>, M. (1997). </a:t>
            </a:r>
            <a:r>
              <a:rPr lang="en-US" altLang="ja-JP" sz="1400" i="1" dirty="0" smtClean="0"/>
              <a:t>Teaching and assessing intercultural communicative competence</a:t>
            </a:r>
            <a:r>
              <a:rPr lang="en-US" altLang="ja-JP" sz="1400" dirty="0" smtClean="0"/>
              <a:t>. </a:t>
            </a:r>
            <a:r>
              <a:rPr lang="en-US" altLang="ja-JP" sz="1400" dirty="0" err="1" smtClean="0"/>
              <a:t>Clevedon</a:t>
            </a:r>
            <a:r>
              <a:rPr lang="en-US" altLang="ja-JP" sz="1400" dirty="0" smtClean="0"/>
              <a:t>, UK: Multicultural Matters. </a:t>
            </a:r>
          </a:p>
          <a:p>
            <a:pPr marL="625475" indent="-625475">
              <a:buNone/>
            </a:pPr>
            <a:r>
              <a:rPr lang="en-US" altLang="ja-JP" sz="1400" dirty="0" err="1" smtClean="0"/>
              <a:t>Byram</a:t>
            </a:r>
            <a:r>
              <a:rPr lang="en-US" altLang="ja-JP" sz="1400" dirty="0" smtClean="0"/>
              <a:t>, M. &amp; Feng, A.  (Eds.)  (2006). </a:t>
            </a:r>
            <a:r>
              <a:rPr lang="en-US" sz="1400" i="1" dirty="0"/>
              <a:t>Living and </a:t>
            </a:r>
            <a:r>
              <a:rPr lang="en-US" sz="1400" i="1" dirty="0" smtClean="0"/>
              <a:t>studying abroad</a:t>
            </a:r>
            <a:r>
              <a:rPr lang="en-US" sz="1400" i="1" dirty="0"/>
              <a:t>: Research and </a:t>
            </a:r>
            <a:r>
              <a:rPr lang="en-US" sz="1400" i="1" dirty="0" smtClean="0"/>
              <a:t> practice. </a:t>
            </a:r>
            <a:r>
              <a:rPr lang="en-US" sz="1400" dirty="0" err="1" smtClean="0"/>
              <a:t>Cleve</a:t>
            </a:r>
            <a:r>
              <a:rPr lang="en-US" altLang="ja-JP" sz="1400" dirty="0" err="1" smtClean="0"/>
              <a:t>don</a:t>
            </a:r>
            <a:r>
              <a:rPr lang="en-US" altLang="ja-JP" sz="1400" dirty="0" smtClean="0"/>
              <a:t>, UK</a:t>
            </a:r>
            <a:r>
              <a:rPr lang="en-US" altLang="ja-JP" sz="1400" dirty="0"/>
              <a:t>: </a:t>
            </a:r>
            <a:endParaRPr lang="en-US" altLang="ja-JP" sz="1400" dirty="0" smtClean="0"/>
          </a:p>
          <a:p>
            <a:pPr marL="625475" indent="-625475">
              <a:buNone/>
            </a:pPr>
            <a:r>
              <a:rPr lang="en-US" altLang="ja-JP" sz="1400" dirty="0" smtClean="0"/>
              <a:t>	Multicultural Matters</a:t>
            </a:r>
            <a:r>
              <a:rPr lang="en-US" altLang="ja-JP" sz="1400" dirty="0"/>
              <a:t>. </a:t>
            </a:r>
            <a:endParaRPr lang="en-US" altLang="ja-JP" sz="1400" dirty="0" smtClean="0"/>
          </a:p>
          <a:p>
            <a:pPr marL="625475" indent="-625475">
              <a:buNone/>
            </a:pPr>
            <a:r>
              <a:rPr lang="en-AU" altLang="ja-JP" sz="1400" dirty="0" err="1" smtClean="0"/>
              <a:t>Corder</a:t>
            </a:r>
            <a:r>
              <a:rPr lang="en-AU" altLang="ja-JP" sz="1400" dirty="0"/>
              <a:t>, D. M., &amp; U-Mackey, A. (2011). Integration of technology for effective learning, teaching and assessment. In M. Levy, F. </a:t>
            </a:r>
            <a:r>
              <a:rPr lang="en-AU" altLang="ja-JP" sz="1400" dirty="0" err="1"/>
              <a:t>Blin</a:t>
            </a:r>
            <a:r>
              <a:rPr lang="en-AU" altLang="ja-JP" sz="1400" dirty="0"/>
              <a:t>, C. </a:t>
            </a:r>
            <a:r>
              <a:rPr lang="en-AU" altLang="ja-JP" sz="1400" dirty="0" err="1"/>
              <a:t>Bradin</a:t>
            </a:r>
            <a:r>
              <a:rPr lang="en-AU" altLang="ja-JP" sz="1400" dirty="0"/>
              <a:t> Siskin, &amp; O. Takeuchi (Eds.), </a:t>
            </a:r>
            <a:r>
              <a:rPr lang="en-AU" altLang="ja-JP" sz="1400" i="1" dirty="0"/>
              <a:t>World CALL: International Perspectives on Computer-Assisted Language Learning</a:t>
            </a:r>
            <a:r>
              <a:rPr lang="en-AU" altLang="ja-JP" sz="1400" dirty="0"/>
              <a:t> (5 ed., pp. 188-201). New York: </a:t>
            </a:r>
            <a:r>
              <a:rPr lang="en-AU" altLang="ja-JP" sz="1400" dirty="0" err="1"/>
              <a:t>Routledge</a:t>
            </a:r>
            <a:r>
              <a:rPr lang="en-AU" altLang="ja-JP" sz="1400" dirty="0"/>
              <a:t>.</a:t>
            </a:r>
          </a:p>
          <a:p>
            <a:pPr marL="625475" indent="-625475">
              <a:buFont typeface="Arial" charset="0"/>
              <a:buNone/>
            </a:pPr>
            <a:r>
              <a:rPr lang="en-US" altLang="ja-JP" sz="1400" dirty="0" smtClean="0"/>
              <a:t>Harvey</a:t>
            </a:r>
            <a:r>
              <a:rPr lang="en-US" altLang="ja-JP" sz="1400" dirty="0"/>
              <a:t>, S., </a:t>
            </a:r>
            <a:r>
              <a:rPr lang="en-US" altLang="ja-JP" sz="1400" dirty="0" err="1"/>
              <a:t>Roskvist</a:t>
            </a:r>
            <a:r>
              <a:rPr lang="en-US" altLang="ja-JP" sz="1400" dirty="0"/>
              <a:t>, A., Corder, D., &amp; Stacey, K. (2011). </a:t>
            </a:r>
            <a:r>
              <a:rPr lang="en-US" altLang="ja-JP" sz="1400" i="1" dirty="0"/>
              <a:t>An </a:t>
            </a:r>
            <a:r>
              <a:rPr lang="en-US" altLang="ja-JP" sz="1400" i="1" dirty="0" smtClean="0"/>
              <a:t>evaluation </a:t>
            </a:r>
            <a:r>
              <a:rPr lang="en-US" altLang="ja-JP" sz="1400" i="1" dirty="0"/>
              <a:t>of </a:t>
            </a:r>
            <a:r>
              <a:rPr lang="en-US" altLang="ja-JP" sz="1400" i="1" dirty="0" smtClean="0"/>
              <a:t>the language and culture immersion experiences </a:t>
            </a:r>
            <a:r>
              <a:rPr lang="en-US" altLang="ja-JP" sz="1400" i="1" dirty="0"/>
              <a:t>(LCIE) for </a:t>
            </a:r>
            <a:r>
              <a:rPr lang="en-US" altLang="ja-JP" sz="1400" i="1" dirty="0" smtClean="0"/>
              <a:t>teachers </a:t>
            </a:r>
            <a:r>
              <a:rPr lang="en-US" altLang="ja-JP" sz="1400" i="1" dirty="0" err="1" smtClean="0"/>
              <a:t>programmes</a:t>
            </a:r>
            <a:r>
              <a:rPr lang="en-US" altLang="ja-JP" sz="1400" i="1" dirty="0"/>
              <a:t>: Their </a:t>
            </a:r>
            <a:r>
              <a:rPr lang="en-US" altLang="ja-JP" sz="1400" i="1" dirty="0" smtClean="0"/>
              <a:t> impact </a:t>
            </a:r>
            <a:r>
              <a:rPr lang="en-US" altLang="ja-JP" sz="1400" i="1" dirty="0"/>
              <a:t>on </a:t>
            </a:r>
            <a:r>
              <a:rPr lang="en-US" altLang="ja-JP" sz="1400" i="1" dirty="0" smtClean="0"/>
              <a:t>teachers </a:t>
            </a:r>
            <a:r>
              <a:rPr lang="en-US" altLang="ja-JP" sz="1400" i="1" dirty="0"/>
              <a:t>and their </a:t>
            </a:r>
            <a:r>
              <a:rPr lang="en-US" altLang="ja-JP" sz="1400" i="1" dirty="0" smtClean="0"/>
              <a:t>contribution </a:t>
            </a:r>
            <a:r>
              <a:rPr lang="en-US" altLang="ja-JP" sz="1400" i="1" dirty="0"/>
              <a:t>to </a:t>
            </a:r>
            <a:r>
              <a:rPr lang="en-US" altLang="ja-JP" sz="1400" i="1" dirty="0" smtClean="0"/>
              <a:t>effective </a:t>
            </a:r>
            <a:r>
              <a:rPr lang="en-US" altLang="ja-JP" sz="1400" i="1" dirty="0"/>
              <a:t>second language learning</a:t>
            </a:r>
            <a:r>
              <a:rPr lang="en-US" altLang="ja-JP" sz="1400" dirty="0"/>
              <a:t>. </a:t>
            </a:r>
            <a:r>
              <a:rPr lang="en-US" altLang="ja-JP" sz="1400" dirty="0" smtClean="0"/>
              <a:t> Wellington, New </a:t>
            </a:r>
            <a:r>
              <a:rPr lang="en-US" altLang="ja-JP" sz="1400" dirty="0"/>
              <a:t>Zealand: </a:t>
            </a:r>
            <a:r>
              <a:rPr lang="en-US" altLang="ja-JP" sz="1400" dirty="0" smtClean="0"/>
              <a:t>Ministry of Education</a:t>
            </a:r>
            <a:r>
              <a:rPr lang="en-US" altLang="ja-JP" sz="1400" dirty="0"/>
              <a:t>. Retrieved from </a:t>
            </a:r>
            <a:r>
              <a:rPr lang="en-US" altLang="ja-JP" sz="1400" dirty="0" smtClean="0">
                <a:hlinkClick r:id="rId2"/>
              </a:rPr>
              <a:t>http://www.educationcounts.govt.nz/publications/schooling/103409</a:t>
            </a:r>
            <a:endParaRPr lang="en-AU" altLang="ja-JP" sz="1400" dirty="0" smtClean="0"/>
          </a:p>
          <a:p>
            <a:pPr marL="625475" indent="-625475" defTabSz="457200">
              <a:spcBef>
                <a:spcPts val="0"/>
              </a:spcBef>
              <a:buNone/>
              <a:defRPr/>
            </a:pPr>
            <a:r>
              <a:rPr lang="en-NZ" altLang="ja-JP" sz="1400" dirty="0" smtClean="0"/>
              <a:t>Hall, E.T. (1976).</a:t>
            </a:r>
            <a:r>
              <a:rPr lang="en-NZ" altLang="ja-JP" sz="1400" i="1" dirty="0" smtClean="0"/>
              <a:t> Beyond Culture. </a:t>
            </a:r>
            <a:r>
              <a:rPr lang="en-NZ" altLang="ja-JP" sz="1400" dirty="0" smtClean="0"/>
              <a:t>NY, USA: Double Dell Publishing.</a:t>
            </a:r>
          </a:p>
          <a:p>
            <a:pPr marL="625475" indent="-625475" defTabSz="457200">
              <a:spcBef>
                <a:spcPts val="0"/>
              </a:spcBef>
              <a:buNone/>
              <a:defRPr/>
            </a:pPr>
            <a:r>
              <a:rPr lang="en-US" altLang="ja-JP" sz="1400" dirty="0" err="1" smtClean="0"/>
              <a:t>Liddicoat</a:t>
            </a:r>
            <a:r>
              <a:rPr lang="en-US" altLang="ja-JP" sz="1400" dirty="0" smtClean="0"/>
              <a:t>, A. (2002). Static and dynamic views of cultural and intercultural languages acquisition. </a:t>
            </a:r>
            <a:r>
              <a:rPr lang="en-US" altLang="ja-JP" sz="1400" i="1" dirty="0" smtClean="0"/>
              <a:t>Babel 36</a:t>
            </a:r>
            <a:r>
              <a:rPr lang="en-US" altLang="ja-JP" sz="1400" dirty="0" smtClean="0"/>
              <a:t>(3), 4-11, 37.</a:t>
            </a:r>
          </a:p>
          <a:p>
            <a:pPr marL="625475" indent="-625475" defTabSz="457200">
              <a:spcBef>
                <a:spcPts val="0"/>
              </a:spcBef>
              <a:buNone/>
              <a:defRPr/>
            </a:pPr>
            <a:r>
              <a:rPr lang="en-US" altLang="ja-JP" sz="1400" dirty="0" err="1" smtClean="0">
                <a:solidFill>
                  <a:srgbClr val="000000"/>
                </a:solidFill>
              </a:rPr>
              <a:t>Liddicoat</a:t>
            </a:r>
            <a:r>
              <a:rPr lang="en-US" altLang="ja-JP" sz="1400" dirty="0" smtClean="0">
                <a:solidFill>
                  <a:srgbClr val="000000"/>
                </a:solidFill>
              </a:rPr>
              <a:t>, A., </a:t>
            </a:r>
            <a:r>
              <a:rPr lang="en-US" altLang="ja-JP" sz="1400" dirty="0" err="1" smtClean="0">
                <a:solidFill>
                  <a:srgbClr val="000000"/>
                </a:solidFill>
              </a:rPr>
              <a:t>Papademetre</a:t>
            </a:r>
            <a:r>
              <a:rPr lang="en-US" altLang="ja-JP" sz="1400" dirty="0" smtClean="0">
                <a:solidFill>
                  <a:srgbClr val="000000"/>
                </a:solidFill>
              </a:rPr>
              <a:t>, L., </a:t>
            </a:r>
            <a:r>
              <a:rPr lang="en-US" altLang="ja-JP" sz="1400" dirty="0" err="1" smtClean="0">
                <a:solidFill>
                  <a:srgbClr val="000000"/>
                </a:solidFill>
              </a:rPr>
              <a:t>Scarino</a:t>
            </a:r>
            <a:r>
              <a:rPr lang="en-US" altLang="ja-JP" sz="1400" dirty="0" smtClean="0">
                <a:solidFill>
                  <a:srgbClr val="000000"/>
                </a:solidFill>
              </a:rPr>
              <a:t>, A., &amp; Kohler, M. (2003). </a:t>
            </a:r>
            <a:r>
              <a:rPr lang="en-US" altLang="ja-JP" sz="1400" i="1" dirty="0" smtClean="0">
                <a:solidFill>
                  <a:srgbClr val="000000"/>
                </a:solidFill>
              </a:rPr>
              <a:t>Report to the Australian Government Department if Education Science and Training</a:t>
            </a:r>
            <a:r>
              <a:rPr lang="en-US" altLang="ja-JP" sz="1400" dirty="0" smtClean="0">
                <a:solidFill>
                  <a:srgbClr val="000000"/>
                </a:solidFill>
              </a:rPr>
              <a:t>. Retrieved from </a:t>
            </a:r>
            <a:r>
              <a:rPr lang="en-NZ" altLang="ja-JP" sz="1400" dirty="0" smtClean="0">
                <a:solidFill>
                  <a:srgbClr val="000000"/>
                </a:solidFill>
                <a:hlinkClick r:id="rId3"/>
              </a:rPr>
              <a:t>http://www1.curriculum.edu.au/nalsas/pdf/intercultural.pdf</a:t>
            </a:r>
            <a:endParaRPr lang="en-NZ" altLang="ja-JP" sz="1400" dirty="0" smtClean="0">
              <a:solidFill>
                <a:srgbClr val="000000"/>
              </a:solidFill>
            </a:endParaRPr>
          </a:p>
          <a:p>
            <a:pPr marL="625475" indent="-625475" defTabSz="457200">
              <a:spcBef>
                <a:spcPts val="0"/>
              </a:spcBef>
              <a:buNone/>
              <a:defRPr/>
            </a:pPr>
            <a:r>
              <a:rPr lang="en-NZ" altLang="ja-JP" sz="1400" dirty="0" smtClean="0"/>
              <a:t>Kohls</a:t>
            </a:r>
            <a:r>
              <a:rPr lang="en-NZ" altLang="ja-JP" sz="1400" dirty="0"/>
              <a:t>, R.L. (1996). </a:t>
            </a:r>
            <a:r>
              <a:rPr lang="en-NZ" altLang="ja-JP" sz="1400" i="1" dirty="0"/>
              <a:t>Survival kit for living and working abroad.</a:t>
            </a:r>
            <a:r>
              <a:rPr lang="en-NZ" altLang="ja-JP" sz="1400" dirty="0"/>
              <a:t> Yarmouth, </a:t>
            </a:r>
            <a:r>
              <a:rPr lang="en-NZ" altLang="ja-JP" sz="1400" dirty="0" smtClean="0"/>
              <a:t>ME,USA: Intercultural Press</a:t>
            </a:r>
            <a:r>
              <a:rPr lang="en-NZ" altLang="ja-JP" sz="1400" dirty="0"/>
              <a:t>.</a:t>
            </a:r>
            <a:endParaRPr lang="en-AU" altLang="ja-JP" sz="1400" dirty="0"/>
          </a:p>
          <a:p>
            <a:pPr marL="625475" indent="-625475" defTabSz="457200">
              <a:spcBef>
                <a:spcPts val="0"/>
              </a:spcBef>
              <a:buNone/>
              <a:defRPr/>
            </a:pPr>
            <a:r>
              <a:rPr kumimoji="1" lang="en-US" altLang="ja-JP" sz="1400" dirty="0" smtClean="0"/>
              <a:t>Newton</a:t>
            </a:r>
            <a:r>
              <a:rPr kumimoji="1" lang="en-US" altLang="ja-JP" sz="1400" dirty="0"/>
              <a:t>, J., Yates, E., </a:t>
            </a:r>
            <a:r>
              <a:rPr kumimoji="1" lang="en-US" altLang="ja-JP" sz="1400" dirty="0" err="1"/>
              <a:t>Shearn</a:t>
            </a:r>
            <a:r>
              <a:rPr kumimoji="1" lang="en-US" altLang="ja-JP" sz="1400" dirty="0"/>
              <a:t>, S., </a:t>
            </a:r>
            <a:r>
              <a:rPr kumimoji="1" lang="en-US" altLang="ja-JP" sz="1400" dirty="0" err="1"/>
              <a:t>Nowitzki</a:t>
            </a:r>
            <a:r>
              <a:rPr kumimoji="1" lang="en-US" altLang="ja-JP" sz="1400" dirty="0"/>
              <a:t>, W., </a:t>
            </a:r>
            <a:r>
              <a:rPr kumimoji="1" lang="en-US" altLang="ja-JP" sz="1400" dirty="0" err="1"/>
              <a:t>Dickie</a:t>
            </a:r>
            <a:r>
              <a:rPr kumimoji="1" lang="en-US" altLang="ja-JP" sz="1400" dirty="0"/>
              <a:t>, J. &amp; </a:t>
            </a:r>
            <a:r>
              <a:rPr kumimoji="1" lang="en-US" altLang="ja-JP" sz="1400" dirty="0" err="1"/>
              <a:t>Winiata</a:t>
            </a:r>
            <a:r>
              <a:rPr kumimoji="1" lang="en-US" altLang="ja-JP" sz="1400" dirty="0"/>
              <a:t>, N. (2010). </a:t>
            </a:r>
            <a:r>
              <a:rPr kumimoji="1" lang="en-US" altLang="ja-JP" sz="1400" i="1" dirty="0" smtClean="0"/>
              <a:t>Intercultural  language learning</a:t>
            </a:r>
            <a:r>
              <a:rPr kumimoji="1" lang="en-US" altLang="ja-JP" sz="1400" i="1" dirty="0"/>
              <a:t>: Implications for effective teaching</a:t>
            </a:r>
            <a:r>
              <a:rPr kumimoji="1" lang="en-US" altLang="ja-JP" sz="1400" dirty="0"/>
              <a:t>. </a:t>
            </a:r>
            <a:r>
              <a:rPr kumimoji="1" lang="en-US" altLang="ja-JP" sz="1400" dirty="0" smtClean="0"/>
              <a:t>Wellington</a:t>
            </a:r>
            <a:r>
              <a:rPr kumimoji="1" lang="en-US" altLang="ja-JP" sz="1400" dirty="0"/>
              <a:t>: New Zealand </a:t>
            </a:r>
            <a:r>
              <a:rPr kumimoji="1" lang="en-US" altLang="ja-JP" sz="1400" dirty="0" smtClean="0"/>
              <a:t>Ministry </a:t>
            </a:r>
            <a:r>
              <a:rPr kumimoji="1" lang="en-US" altLang="ja-JP" sz="1400" dirty="0"/>
              <a:t>of </a:t>
            </a:r>
            <a:r>
              <a:rPr kumimoji="1" lang="en-US" altLang="ja-JP" sz="1400" dirty="0" smtClean="0"/>
              <a:t> Education. </a:t>
            </a:r>
            <a:r>
              <a:rPr kumimoji="1" lang="en-US" altLang="ja-JP" sz="1400" dirty="0"/>
              <a:t>Retrieved from http://</a:t>
            </a:r>
            <a:r>
              <a:rPr kumimoji="1" lang="en-US" altLang="ja-JP" sz="1400" dirty="0" err="1"/>
              <a:t>www.educationcounts.govt.nz</a:t>
            </a:r>
            <a:r>
              <a:rPr kumimoji="1" lang="en-US" altLang="ja-JP" sz="1400" dirty="0"/>
              <a:t>/publications/curriculum/76637/introduction </a:t>
            </a:r>
            <a:endParaRPr lang="en-US" altLang="ja-JP" sz="1400" dirty="0"/>
          </a:p>
          <a:p>
            <a:pPr marL="625475" indent="-625475">
              <a:buNone/>
            </a:pPr>
            <a:r>
              <a:rPr lang="en-US" altLang="ja-JP" sz="1400" dirty="0" smtClean="0"/>
              <a:t>Phillips</a:t>
            </a:r>
            <a:r>
              <a:rPr lang="en-US" altLang="ja-JP" sz="1400" dirty="0"/>
              <a:t>, </a:t>
            </a:r>
            <a:r>
              <a:rPr lang="en-US" altLang="ja-JP" sz="1400" dirty="0" smtClean="0"/>
              <a:t>E. </a:t>
            </a:r>
            <a:r>
              <a:rPr lang="en-US" altLang="ja-JP" sz="1400" dirty="0"/>
              <a:t>(2003). IC? I see! Developing </a:t>
            </a:r>
            <a:r>
              <a:rPr lang="en-US" altLang="ja-JP" sz="1400" dirty="0" smtClean="0"/>
              <a:t>learners‘ </a:t>
            </a:r>
            <a:r>
              <a:rPr lang="en-US" altLang="ja-JP" sz="1400" dirty="0"/>
              <a:t>intercultural competence. </a:t>
            </a:r>
            <a:r>
              <a:rPr lang="en-US" altLang="ja-JP" sz="1400" i="1" dirty="0"/>
              <a:t>LOTE CED </a:t>
            </a:r>
            <a:r>
              <a:rPr lang="en-US" altLang="ja-JP" sz="1400" i="1" dirty="0" smtClean="0"/>
              <a:t>Communiqué (3). </a:t>
            </a:r>
            <a:r>
              <a:rPr lang="en-US" altLang="ja-JP" sz="1400" dirty="0" smtClean="0"/>
              <a:t>Retrieved </a:t>
            </a:r>
            <a:r>
              <a:rPr lang="en-US" altLang="ja-JP" sz="1400" dirty="0"/>
              <a:t>from </a:t>
            </a:r>
            <a:r>
              <a:rPr lang="en-US" altLang="ja-JP" sz="1400" dirty="0">
                <a:hlinkClick r:id="rId4"/>
              </a:rPr>
              <a:t>www.sedl.org/pubs/catalog/items/</a:t>
            </a:r>
            <a:r>
              <a:rPr lang="en-US" altLang="ja-JP" sz="1400" b="1" dirty="0">
                <a:hlinkClick r:id="rId4"/>
              </a:rPr>
              <a:t>lote</a:t>
            </a:r>
            <a:r>
              <a:rPr lang="en-US" altLang="ja-JP" sz="1400" dirty="0">
                <a:hlinkClick r:id="rId4"/>
              </a:rPr>
              <a:t>07.html</a:t>
            </a:r>
            <a:endParaRPr kumimoji="1" lang="ja-JP" altLang="en-US" sz="1400" dirty="0"/>
          </a:p>
          <a:p>
            <a:pPr marL="625475" indent="-625475">
              <a:buNone/>
            </a:pPr>
            <a:endParaRPr kumimoji="1" lang="en-AU" altLang="ja-JP" sz="1400" dirty="0"/>
          </a:p>
          <a:p>
            <a:pPr marL="0" indent="0">
              <a:buNone/>
            </a:pPr>
            <a:endParaRPr kumimoji="1" lang="ja-JP" altLang="en-US" sz="1400" dirty="0" smtClean="0"/>
          </a:p>
        </p:txBody>
      </p:sp>
    </p:spTree>
    <p:extLst>
      <p:ext uri="{BB962C8B-B14F-4D97-AF65-F5344CB8AC3E}">
        <p14:creationId xmlns:p14="http://schemas.microsoft.com/office/powerpoint/2010/main" xmlns="" val="2515494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Group activity</a:t>
            </a:r>
            <a:endParaRPr lang="en-NZ" dirty="0">
              <a:solidFill>
                <a:srgbClr val="00B050"/>
              </a:solidFill>
            </a:endParaRPr>
          </a:p>
        </p:txBody>
      </p:sp>
      <p:sp>
        <p:nvSpPr>
          <p:cNvPr id="3" name="Content Placeholder 2"/>
          <p:cNvSpPr>
            <a:spLocks noGrp="1"/>
          </p:cNvSpPr>
          <p:nvPr>
            <p:ph idx="1"/>
          </p:nvPr>
        </p:nvSpPr>
        <p:spPr/>
        <p:txBody>
          <a:bodyPr>
            <a:normAutofit lnSpcReduction="10000"/>
          </a:bodyPr>
          <a:lstStyle/>
          <a:p>
            <a:r>
              <a:rPr lang="en-NZ" dirty="0" smtClean="0">
                <a:solidFill>
                  <a:srgbClr val="000000"/>
                </a:solidFill>
              </a:rPr>
              <a:t>Watch video clip</a:t>
            </a:r>
          </a:p>
          <a:p>
            <a:pPr marL="0" indent="0">
              <a:buNone/>
            </a:pPr>
            <a:r>
              <a:rPr lang="en-NZ" altLang="ja-JP">
                <a:ea typeface="ＭＳ Ｐゴシック" pitchFamily="34" charset="-128"/>
                <a:hlinkClick r:id="rId2"/>
              </a:rPr>
              <a:t>An Intercultural Encounter</a:t>
            </a:r>
            <a:endParaRPr lang="en-NZ" altLang="ja-JP">
              <a:ea typeface="ＭＳ Ｐゴシック" pitchFamily="34" charset="-128"/>
            </a:endParaRPr>
          </a:p>
          <a:p>
            <a:endParaRPr lang="en-NZ" dirty="0" smtClean="0">
              <a:solidFill>
                <a:srgbClr val="000000"/>
              </a:solidFill>
            </a:endParaRPr>
          </a:p>
          <a:p>
            <a:r>
              <a:rPr lang="en-NZ" dirty="0" smtClean="0"/>
              <a:t>What is going on? Make own notes.</a:t>
            </a:r>
          </a:p>
          <a:p>
            <a:r>
              <a:rPr lang="en-NZ" dirty="0" smtClean="0"/>
              <a:t>Discuss in groups. Make notes to report back.</a:t>
            </a:r>
          </a:p>
          <a:p>
            <a:pPr marL="0" indent="0">
              <a:buNone/>
            </a:pPr>
            <a:endParaRPr lang="en-NZ" dirty="0">
              <a:solidFill>
                <a:srgbClr val="00B050"/>
              </a:solidFill>
            </a:endParaRPr>
          </a:p>
          <a:p>
            <a:r>
              <a:rPr lang="en-NZ" dirty="0" smtClean="0">
                <a:solidFill>
                  <a:srgbClr val="000000"/>
                </a:solidFill>
              </a:rPr>
              <a:t>Discussion and debrief</a:t>
            </a:r>
            <a:endParaRPr lang="en-NZ" dirty="0">
              <a:solidFill>
                <a:srgbClr val="000000"/>
              </a:solidFill>
            </a:endParaRPr>
          </a:p>
        </p:txBody>
      </p:sp>
    </p:spTree>
    <p:extLst>
      <p:ext uri="{BB962C8B-B14F-4D97-AF65-F5344CB8AC3E}">
        <p14:creationId xmlns:p14="http://schemas.microsoft.com/office/powerpoint/2010/main" xmlns="" val="1782436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Developing critical cultural awareness</a:t>
            </a:r>
            <a:endParaRPr lang="en-NZ" dirty="0"/>
          </a:p>
        </p:txBody>
      </p:sp>
      <p:sp>
        <p:nvSpPr>
          <p:cNvPr id="3" name="Content Placeholder 2"/>
          <p:cNvSpPr>
            <a:spLocks noGrp="1"/>
          </p:cNvSpPr>
          <p:nvPr>
            <p:ph idx="1"/>
          </p:nvPr>
        </p:nvSpPr>
        <p:spPr/>
        <p:txBody>
          <a:bodyPr/>
          <a:lstStyle/>
          <a:p>
            <a:pPr marL="0" indent="0">
              <a:buNone/>
            </a:pPr>
            <a:r>
              <a:rPr lang="en-NZ" dirty="0" smtClean="0"/>
              <a:t>How would you have used this clip?</a:t>
            </a:r>
          </a:p>
          <a:p>
            <a:pPr marL="0" indent="0">
              <a:buNone/>
            </a:pPr>
            <a:endParaRPr lang="en-NZ" dirty="0" smtClean="0"/>
          </a:p>
          <a:p>
            <a:pPr marL="0" indent="0">
              <a:buNone/>
            </a:pPr>
            <a:r>
              <a:rPr lang="en-NZ" dirty="0" smtClean="0"/>
              <a:t>Additional clip</a:t>
            </a:r>
            <a:endParaRPr lang="en-NZ" dirty="0"/>
          </a:p>
          <a:p>
            <a:pPr marL="0" indent="0">
              <a:buNone/>
            </a:pPr>
            <a:r>
              <a:rPr lang="en-NZ" dirty="0" smtClean="0">
                <a:hlinkClick r:id="rId2"/>
              </a:rPr>
              <a:t>Susan Boyle clip</a:t>
            </a:r>
            <a:r>
              <a:rPr lang="en-NZ" dirty="0" smtClean="0"/>
              <a:t>:</a:t>
            </a:r>
          </a:p>
          <a:p>
            <a:pPr marL="0" indent="0">
              <a:buNone/>
            </a:pPr>
            <a:r>
              <a:rPr lang="en-NZ" dirty="0"/>
              <a:t>https://www.youtube.com/watch?v=JSDoPY9B0wQ</a:t>
            </a:r>
          </a:p>
        </p:txBody>
      </p:sp>
    </p:spTree>
    <p:extLst>
      <p:ext uri="{BB962C8B-B14F-4D97-AF65-F5344CB8AC3E}">
        <p14:creationId xmlns:p14="http://schemas.microsoft.com/office/powerpoint/2010/main" xmlns="" val="838813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pPr>
              <a:defRPr/>
            </a:pPr>
            <a:r>
              <a:rPr lang="en-AU" altLang="ja-JP" sz="2800" b="1" dirty="0" smtClean="0">
                <a:latin typeface="Arial Unicode MS" charset="0"/>
                <a:ea typeface="ＭＳ Ｐゴシック" charset="0"/>
                <a:cs typeface="Arial" charset="0"/>
              </a:rPr>
              <a:t>Components </a:t>
            </a:r>
            <a:r>
              <a:rPr lang="en-AU" sz="2800" dirty="0" smtClean="0">
                <a:latin typeface="Arial Unicode MS" charset="0"/>
                <a:ea typeface="ＭＳ Ｐゴシック" charset="0"/>
                <a:cs typeface="Arial" charset="0"/>
              </a:rPr>
              <a:t>for effective intercultural communication</a:t>
            </a:r>
            <a:br>
              <a:rPr lang="en-AU" sz="2800" dirty="0" smtClean="0">
                <a:latin typeface="Arial Unicode MS" charset="0"/>
                <a:ea typeface="ＭＳ Ｐゴシック" charset="0"/>
                <a:cs typeface="Arial" charset="0"/>
              </a:rPr>
            </a:br>
            <a:r>
              <a:rPr lang="en-US" altLang="ja-JP" sz="2800" b="1" dirty="0" err="1" smtClean="0">
                <a:latin typeface="Arial Unicode MS" charset="0"/>
                <a:ea typeface="ＭＳ Ｐゴシック" charset="0"/>
                <a:cs typeface="Arial" charset="0"/>
              </a:rPr>
              <a:t>Byram’s</a:t>
            </a:r>
            <a:r>
              <a:rPr lang="en-US" altLang="ja-JP" sz="2800" b="1" dirty="0" smtClean="0">
                <a:latin typeface="Arial Unicode MS" charset="0"/>
                <a:ea typeface="ＭＳ Ｐゴシック" charset="0"/>
                <a:cs typeface="Arial" charset="0"/>
              </a:rPr>
              <a:t> model (</a:t>
            </a:r>
            <a:r>
              <a:rPr lang="en-US" altLang="ja-JP" sz="2800" b="1" dirty="0">
                <a:latin typeface="Arial Unicode MS" charset="0"/>
                <a:ea typeface="ＭＳ Ｐゴシック" charset="0"/>
                <a:cs typeface="Arial" charset="0"/>
              </a:rPr>
              <a:t>1997) </a:t>
            </a:r>
            <a:endParaRPr lang="en-US" altLang="ja-JP" sz="2800" dirty="0">
              <a:latin typeface="Arial Unicode MS" charset="0"/>
              <a:ea typeface="ＭＳ Ｐゴシック" charset="0"/>
              <a:cs typeface="Arial"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257924377"/>
              </p:ext>
            </p:extLst>
          </p:nvPr>
        </p:nvGraphicFramePr>
        <p:xfrm>
          <a:off x="381000" y="1340768"/>
          <a:ext cx="8153400" cy="5250533"/>
        </p:xfrm>
        <a:graphic>
          <a:graphicData uri="http://schemas.openxmlformats.org/drawingml/2006/table">
            <a:tbl>
              <a:tblPr/>
              <a:tblGrid>
                <a:gridCol w="2717800"/>
                <a:gridCol w="2717800"/>
                <a:gridCol w="2717800"/>
              </a:tblGrid>
              <a:tr h="137011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1800" b="1" i="0" u="none" strike="noStrike" cap="none" normalizeH="0" baseline="0">
                        <a:ln>
                          <a:noFill/>
                        </a:ln>
                        <a:solidFill>
                          <a:srgbClr val="000000"/>
                        </a:solidFill>
                        <a:effectLst/>
                        <a:latin typeface="Calibri" charset="0"/>
                        <a:ea typeface="ＭＳ Ｐゴシック" charset="0"/>
                        <a:cs typeface="Arial" charset="0"/>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400" b="1" i="0" u="none" strike="noStrike" cap="none" normalizeH="0" baseline="0">
                          <a:ln>
                            <a:noFill/>
                          </a:ln>
                          <a:solidFill>
                            <a:srgbClr val="000000"/>
                          </a:solidFill>
                          <a:effectLst/>
                          <a:latin typeface="Calibri" charset="0"/>
                          <a:ea typeface="ＭＳ Ｐゴシック" charset="0"/>
                          <a:cs typeface="Arial" charset="0"/>
                        </a:rPr>
                        <a:t>Skills (interpreting and relating)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400" b="1" i="0" u="none" strike="noStrike" cap="none" normalizeH="0" baseline="0">
                        <a:ln>
                          <a:noFill/>
                        </a:ln>
                        <a:solidFill>
                          <a:srgbClr val="000000"/>
                        </a:solidFill>
                        <a:effectLst/>
                        <a:latin typeface="Calibri" charset="0"/>
                        <a:ea typeface="ＭＳ Ｐゴシック"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1" i="0" u="none" strike="noStrike" cap="none" normalizeH="0" baseline="0">
                          <a:ln>
                            <a:noFill/>
                          </a:ln>
                          <a:solidFill>
                            <a:srgbClr val="000000"/>
                          </a:solidFill>
                          <a:effectLst/>
                          <a:latin typeface="Calibri" charset="0"/>
                          <a:ea typeface="ＭＳ Ｐゴシック" charset="0"/>
                          <a:cs typeface="Arial" charset="0"/>
                        </a:rPr>
                        <a:t>(savoir comprendre)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200" b="1" i="0" u="none" strike="noStrike" cap="none" normalizeH="0" baseline="0">
                        <a:ln>
                          <a:noFill/>
                        </a:ln>
                        <a:solidFill>
                          <a:srgbClr val="000000"/>
                        </a:solidFill>
                        <a:effectLst/>
                        <a:latin typeface="Calibri" charset="0"/>
                        <a:ea typeface="ＭＳ Ｐゴシック"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a:ln>
                            <a:noFill/>
                          </a:ln>
                          <a:solidFill>
                            <a:srgbClr val="0000FF"/>
                          </a:solidFill>
                          <a:effectLst/>
                          <a:latin typeface="Calibri" charset="0"/>
                          <a:ea typeface="ＭＳ Ｐゴシック" charset="0"/>
                          <a:cs typeface="Arial" charset="0"/>
                        </a:rPr>
                        <a:t>Interpret and compare</a:t>
                      </a:r>
                      <a:r>
                        <a:rPr kumimoji="0" lang="en-AU" sz="1800" b="0" i="0" u="none" strike="noStrike" cap="none" normalizeH="0" baseline="0">
                          <a:ln>
                            <a:noFill/>
                          </a:ln>
                          <a:solidFill>
                            <a:srgbClr val="000000"/>
                          </a:solidFill>
                          <a:effectLst/>
                          <a:latin typeface="Calibri" charset="0"/>
                          <a:ea typeface="ＭＳ Ｐゴシック" charset="0"/>
                          <a:cs typeface="Arial" charset="0"/>
                        </a:rPr>
                        <a:t> </a:t>
                      </a:r>
                    </a:p>
                  </a:txBody>
                  <a:tcPr marL="114300" marR="11430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1800" b="1" i="0" u="none" strike="noStrike" cap="none" normalizeH="0" baseline="0">
                        <a:ln>
                          <a:noFill/>
                        </a:ln>
                        <a:solidFill>
                          <a:srgbClr val="000000"/>
                        </a:solidFill>
                        <a:effectLst/>
                        <a:latin typeface="Calibri" charset="0"/>
                        <a:ea typeface="ＭＳ Ｐゴシック" charset="0"/>
                        <a:cs typeface="Arial" charset="0"/>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2013946">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1600" b="0" i="0" u="none" strike="noStrike" cap="none" normalizeH="0" baseline="0" dirty="0">
                          <a:ln>
                            <a:noFill/>
                          </a:ln>
                          <a:solidFill>
                            <a:srgbClr val="000000"/>
                          </a:solidFill>
                          <a:effectLst/>
                          <a:latin typeface="Calibri" charset="0"/>
                          <a:ea typeface="ＭＳ Ｐゴシック" charset="0"/>
                          <a:cs typeface="Arial" charset="0"/>
                        </a:rPr>
                        <a:t>Knowledge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1200" b="0" i="0" u="none" strike="noStrike" cap="none" normalizeH="0" baseline="0" dirty="0">
                          <a:ln>
                            <a:noFill/>
                          </a:ln>
                          <a:solidFill>
                            <a:srgbClr val="000000"/>
                          </a:solidFill>
                          <a:effectLst/>
                          <a:latin typeface="Calibri" charset="0"/>
                          <a:ea typeface="ＭＳ Ｐゴシック" charset="0"/>
                          <a:cs typeface="Arial" charset="0"/>
                        </a:rPr>
                        <a:t>(</a:t>
                      </a:r>
                      <a:r>
                        <a:rPr kumimoji="0" lang="en-AU" sz="1200" b="0" i="0" u="none" strike="noStrike" cap="none" normalizeH="0" baseline="0" dirty="0" err="1">
                          <a:ln>
                            <a:noFill/>
                          </a:ln>
                          <a:solidFill>
                            <a:srgbClr val="000000"/>
                          </a:solidFill>
                          <a:effectLst/>
                          <a:latin typeface="Calibri" charset="0"/>
                          <a:ea typeface="ＭＳ Ｐゴシック" charset="0"/>
                          <a:cs typeface="Arial" charset="0"/>
                        </a:rPr>
                        <a:t>savoirs</a:t>
                      </a:r>
                      <a:r>
                        <a:rPr kumimoji="0" lang="en-AU" sz="1200" b="0" i="0" u="none" strike="noStrike" cap="none" normalizeH="0" baseline="0" dirty="0">
                          <a:ln>
                            <a:noFill/>
                          </a:ln>
                          <a:solidFill>
                            <a:srgbClr val="000000"/>
                          </a:solidFill>
                          <a:effectLst/>
                          <a:latin typeface="Calibri" charset="0"/>
                          <a:ea typeface="ＭＳ Ｐゴシック" charset="0"/>
                          <a:cs typeface="Arial" charset="0"/>
                        </a:rPr>
                        <a:t>)</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1800" b="0" i="0" u="none" strike="noStrike" cap="none" normalizeH="0" baseline="0" dirty="0">
                          <a:ln>
                            <a:noFill/>
                          </a:ln>
                          <a:solidFill>
                            <a:srgbClr val="0000FF"/>
                          </a:solidFill>
                          <a:effectLst/>
                          <a:latin typeface="Calibri" charset="0"/>
                          <a:ea typeface="ＭＳ Ｐゴシック" charset="0"/>
                          <a:cs typeface="Arial" charset="0"/>
                        </a:rPr>
                        <a:t>Knowledge about ‘other’ and ‘own’…</a:t>
                      </a:r>
                      <a:r>
                        <a:rPr kumimoji="0" lang="en-AU" sz="1200" b="0" i="0" u="none" strike="noStrike" cap="none" normalizeH="0" baseline="0" dirty="0">
                          <a:ln>
                            <a:noFill/>
                          </a:ln>
                          <a:solidFill>
                            <a:srgbClr val="0000FF"/>
                          </a:solidFill>
                          <a:effectLst/>
                          <a:latin typeface="Calibri" charset="0"/>
                          <a:ea typeface="ＭＳ Ｐゴシック" charset="0"/>
                          <a:cs typeface="Arial" charset="0"/>
                        </a:rPr>
                        <a:t> </a:t>
                      </a:r>
                      <a:endParaRPr kumimoji="0" lang="en-AU" sz="1200" b="0" i="0" u="none" strike="noStrike" cap="none" normalizeH="0" baseline="0" dirty="0">
                        <a:ln>
                          <a:noFill/>
                        </a:ln>
                        <a:solidFill>
                          <a:srgbClr val="0000FF"/>
                        </a:solidFill>
                        <a:effectLst/>
                        <a:latin typeface="Times New Roman" charset="0"/>
                        <a:ea typeface="ＭＳ Ｐゴシック" charset="0"/>
                        <a:cs typeface="Cambria" charset="0"/>
                      </a:endParaRPr>
                    </a:p>
                  </a:txBody>
                  <a:tcPr marL="114300" marR="11430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1400" b="1" i="0" u="none" strike="noStrike" cap="none" normalizeH="0" baseline="0" dirty="0">
                          <a:ln>
                            <a:noFill/>
                          </a:ln>
                          <a:solidFill>
                            <a:srgbClr val="000000"/>
                          </a:solidFill>
                          <a:effectLst/>
                          <a:latin typeface="Calibri" charset="0"/>
                          <a:ea typeface="ＭＳ Ｐゴシック" charset="0"/>
                          <a:cs typeface="Arial" charset="0"/>
                        </a:rPr>
                        <a:t>Education (critical cultural awareness/political awareness)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1200" b="0" i="0" u="none" strike="noStrike" cap="none" normalizeH="0" baseline="0" dirty="0">
                          <a:ln>
                            <a:noFill/>
                          </a:ln>
                          <a:solidFill>
                            <a:srgbClr val="000000"/>
                          </a:solidFill>
                          <a:effectLst/>
                          <a:latin typeface="Calibri" charset="0"/>
                          <a:ea typeface="ＭＳ Ｐゴシック" charset="0"/>
                          <a:cs typeface="Arial" charset="0"/>
                        </a:rPr>
                        <a:t>(savoir </a:t>
                      </a:r>
                      <a:r>
                        <a:rPr kumimoji="0" lang="en-AU" sz="1200" b="0" i="0" u="none" strike="noStrike" cap="none" normalizeH="0" baseline="0" dirty="0" err="1">
                          <a:ln>
                            <a:noFill/>
                          </a:ln>
                          <a:solidFill>
                            <a:srgbClr val="000000"/>
                          </a:solidFill>
                          <a:effectLst/>
                          <a:latin typeface="Calibri" charset="0"/>
                          <a:ea typeface="ＭＳ Ｐゴシック" charset="0"/>
                          <a:cs typeface="Arial" charset="0"/>
                        </a:rPr>
                        <a:t>s’engager</a:t>
                      </a:r>
                      <a:r>
                        <a:rPr kumimoji="0" lang="en-AU" sz="1200" b="0" i="0" u="none" strike="noStrike" cap="none" normalizeH="0" baseline="0" dirty="0">
                          <a:ln>
                            <a:noFill/>
                          </a:ln>
                          <a:solidFill>
                            <a:srgbClr val="000000"/>
                          </a:solidFill>
                          <a:effectLst/>
                          <a:latin typeface="Calibri" charset="0"/>
                          <a:ea typeface="ＭＳ Ｐゴシック" charset="0"/>
                          <a:cs typeface="Arial" charset="0"/>
                        </a:rPr>
                        <a:t>)</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1800" b="0" i="0" u="none" strike="noStrike" cap="none" normalizeH="0" baseline="0" dirty="0">
                          <a:ln>
                            <a:noFill/>
                          </a:ln>
                          <a:solidFill>
                            <a:srgbClr val="FF0000"/>
                          </a:solidFill>
                          <a:effectLst/>
                          <a:latin typeface="Calibri" charset="0"/>
                          <a:ea typeface="ＭＳ Ｐゴシック" charset="0"/>
                          <a:cs typeface="Arial" charset="0"/>
                        </a:rPr>
                        <a:t>Critically evaluate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ja-JP" sz="900" b="0" i="0" u="none" strike="noStrike" cap="none" normalizeH="0" baseline="0" dirty="0">
                          <a:ln>
                            <a:noFill/>
                          </a:ln>
                          <a:solidFill>
                            <a:srgbClr val="000000"/>
                          </a:solidFill>
                          <a:effectLst/>
                          <a:latin typeface="Calibri" charset="0"/>
                          <a:ea typeface="ＭＳ Ｐゴシック" charset="0"/>
                          <a:cs typeface="Arial" charset="0"/>
                        </a:rPr>
                        <a:t>explicit criteria, perspectives, practices and products</a:t>
                      </a:r>
                      <a:endParaRPr kumimoji="0" lang="en-AU" sz="900" b="0" i="0" u="none" strike="noStrike" cap="none" normalizeH="0" baseline="0" dirty="0">
                        <a:ln>
                          <a:noFill/>
                        </a:ln>
                        <a:solidFill>
                          <a:srgbClr val="000000"/>
                        </a:solidFill>
                        <a:effectLst/>
                        <a:latin typeface="Calibri" charset="0"/>
                        <a:ea typeface="ＭＳ Ｐゴシック" charset="0"/>
                        <a:cs typeface="Arial"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1800" b="0" i="0" u="none" strike="noStrike" cap="none" normalizeH="0" baseline="0" dirty="0">
                          <a:ln>
                            <a:noFill/>
                          </a:ln>
                          <a:solidFill>
                            <a:srgbClr val="000000"/>
                          </a:solidFill>
                          <a:effectLst/>
                          <a:latin typeface="Calibri" charset="0"/>
                          <a:ea typeface="ＭＳ Ｐゴシック" charset="0"/>
                          <a:cs typeface="Arial" charset="0"/>
                        </a:rPr>
                        <a:t> </a:t>
                      </a:r>
                    </a:p>
                  </a:txBody>
                  <a:tcPr marL="114300" marR="11430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1600" b="0" i="0" u="none" strike="noStrike" cap="none" normalizeH="0" baseline="0">
                          <a:ln>
                            <a:noFill/>
                          </a:ln>
                          <a:solidFill>
                            <a:srgbClr val="000000"/>
                          </a:solidFill>
                          <a:effectLst/>
                          <a:latin typeface="Calibri" charset="0"/>
                          <a:ea typeface="ＭＳ Ｐゴシック" charset="0"/>
                          <a:cs typeface="Arial" charset="0"/>
                        </a:rPr>
                        <a:t>Attitudes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1200" b="0" i="0" u="none" strike="noStrike" cap="none" normalizeH="0" baseline="0">
                          <a:ln>
                            <a:noFill/>
                          </a:ln>
                          <a:solidFill>
                            <a:srgbClr val="000000"/>
                          </a:solidFill>
                          <a:effectLst/>
                          <a:latin typeface="Calibri" charset="0"/>
                          <a:ea typeface="ＭＳ Ｐゴシック" charset="0"/>
                          <a:cs typeface="Arial" charset="0"/>
                        </a:rPr>
                        <a:t>(savoir être)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1800" b="0" i="0" u="none" strike="noStrike" cap="none" normalizeH="0" baseline="0">
                          <a:ln>
                            <a:noFill/>
                          </a:ln>
                          <a:solidFill>
                            <a:srgbClr val="0000FF"/>
                          </a:solidFill>
                          <a:effectLst/>
                          <a:latin typeface="Calibri" charset="0"/>
                          <a:ea typeface="ＭＳ Ｐゴシック" charset="0"/>
                          <a:cs typeface="Arial" charset="0"/>
                        </a:rPr>
                        <a:t>Openness and curiosity</a:t>
                      </a:r>
                      <a:r>
                        <a:rPr kumimoji="0" lang="en-AU" sz="1200" b="0" i="0" u="none" strike="noStrike" cap="none" normalizeH="0" baseline="0">
                          <a:ln>
                            <a:noFill/>
                          </a:ln>
                          <a:solidFill>
                            <a:srgbClr val="0000FF"/>
                          </a:solidFill>
                          <a:effectLst/>
                          <a:latin typeface="Calibri" charset="0"/>
                          <a:ea typeface="ＭＳ Ｐゴシック" charset="0"/>
                          <a:cs typeface="Arial" charset="0"/>
                        </a:rPr>
                        <a:t> </a:t>
                      </a:r>
                      <a:endParaRPr kumimoji="0" lang="en-AU" sz="1200" b="0" i="0" u="none" strike="noStrike" cap="none" normalizeH="0" baseline="0">
                        <a:ln>
                          <a:noFill/>
                        </a:ln>
                        <a:solidFill>
                          <a:srgbClr val="0000FF"/>
                        </a:solidFill>
                        <a:effectLst/>
                        <a:latin typeface="Times New Roman" charset="0"/>
                        <a:ea typeface="ＭＳ Ｐゴシック" charset="0"/>
                        <a:cs typeface="Cambria" charset="0"/>
                      </a:endParaRPr>
                    </a:p>
                  </a:txBody>
                  <a:tcPr marL="114300" marR="11430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r>
              <a:tr h="186646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1800" b="0" i="0" u="none" strike="noStrike" cap="none" normalizeH="0" baseline="0" dirty="0">
                        <a:ln>
                          <a:noFill/>
                        </a:ln>
                        <a:solidFill>
                          <a:srgbClr val="000000"/>
                        </a:solidFill>
                        <a:effectLst/>
                        <a:latin typeface="Calibri" charset="0"/>
                        <a:ea typeface="ＭＳ Ｐゴシック" charset="0"/>
                        <a:cs typeface="Arial" charset="0"/>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1400" b="1" i="0" u="none" strike="noStrike" cap="none" normalizeH="0" baseline="0" dirty="0">
                          <a:ln>
                            <a:noFill/>
                          </a:ln>
                          <a:solidFill>
                            <a:srgbClr val="000000"/>
                          </a:solidFill>
                          <a:effectLst/>
                          <a:latin typeface="Calibri" charset="0"/>
                          <a:ea typeface="ＭＳ Ｐゴシック" charset="0"/>
                          <a:cs typeface="Arial" charset="0"/>
                        </a:rPr>
                        <a:t>Skills (discovery and interaction)</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1200" b="0" i="0" u="none" strike="noStrike" cap="none" normalizeH="0" baseline="0" dirty="0">
                          <a:ln>
                            <a:noFill/>
                          </a:ln>
                          <a:solidFill>
                            <a:srgbClr val="000000"/>
                          </a:solidFill>
                          <a:effectLst/>
                          <a:latin typeface="Calibri" charset="0"/>
                          <a:ea typeface="ＭＳ Ｐゴシック" charset="0"/>
                          <a:cs typeface="Arial" charset="0"/>
                        </a:rPr>
                        <a:t>(savoir </a:t>
                      </a:r>
                      <a:r>
                        <a:rPr kumimoji="0" lang="en-AU" sz="1200" b="0" i="0" u="none" strike="noStrike" cap="none" normalizeH="0" baseline="0" dirty="0" err="1">
                          <a:ln>
                            <a:noFill/>
                          </a:ln>
                          <a:solidFill>
                            <a:srgbClr val="000000"/>
                          </a:solidFill>
                          <a:effectLst/>
                          <a:latin typeface="Calibri" charset="0"/>
                          <a:ea typeface="ＭＳ Ｐゴシック" charset="0"/>
                          <a:cs typeface="Arial" charset="0"/>
                        </a:rPr>
                        <a:t>apprendre</a:t>
                      </a:r>
                      <a:r>
                        <a:rPr kumimoji="0" lang="en-AU" sz="1200" b="0" i="0" u="none" strike="noStrike" cap="none" normalizeH="0" baseline="0" dirty="0">
                          <a:ln>
                            <a:noFill/>
                          </a:ln>
                          <a:solidFill>
                            <a:srgbClr val="000000"/>
                          </a:solidFill>
                          <a:effectLst/>
                          <a:latin typeface="Calibri" charset="0"/>
                          <a:ea typeface="ＭＳ Ｐゴシック" charset="0"/>
                          <a:cs typeface="Arial" charset="0"/>
                        </a:rPr>
                        <a:t>/faire)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AU" sz="1800" b="0" i="0" u="none" strike="noStrike" cap="none" normalizeH="0" baseline="0" dirty="0">
                          <a:ln>
                            <a:noFill/>
                          </a:ln>
                          <a:solidFill>
                            <a:srgbClr val="0000FF"/>
                          </a:solidFill>
                          <a:effectLst/>
                          <a:latin typeface="Calibri" charset="0"/>
                          <a:ea typeface="ＭＳ Ｐゴシック" charset="0"/>
                          <a:cs typeface="Arial" charset="0"/>
                        </a:rPr>
                        <a:t>Acquire new knowledge  (and apply in real time) </a:t>
                      </a:r>
                      <a:endParaRPr kumimoji="0" lang="en-AU" sz="1200" b="0" i="0" u="none" strike="noStrike" cap="none" normalizeH="0" baseline="0" dirty="0">
                        <a:ln>
                          <a:noFill/>
                        </a:ln>
                        <a:solidFill>
                          <a:srgbClr val="0000FF"/>
                        </a:solidFill>
                        <a:effectLst/>
                        <a:latin typeface="Calibri" charset="0"/>
                        <a:ea typeface="ＭＳ Ｐゴシック" charset="0"/>
                        <a:cs typeface="Arial"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AU" sz="1200" b="0" i="0" u="none" strike="noStrike" cap="none" normalizeH="0" baseline="0" dirty="0">
                        <a:ln>
                          <a:noFill/>
                        </a:ln>
                        <a:solidFill>
                          <a:srgbClr val="000000"/>
                        </a:solidFill>
                        <a:effectLst/>
                        <a:latin typeface="Times New Roman" charset="0"/>
                        <a:ea typeface="ＭＳ Ｐゴシック" charset="0"/>
                        <a:cs typeface="Cambria" charset="0"/>
                      </a:endParaRPr>
                    </a:p>
                  </a:txBody>
                  <a:tcPr marL="114300" marR="11430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1800" b="0" i="0" u="none" strike="noStrike" cap="none" normalizeH="0" baseline="0" dirty="0">
                        <a:ln>
                          <a:noFill/>
                        </a:ln>
                        <a:solidFill>
                          <a:srgbClr val="000000"/>
                        </a:solidFill>
                        <a:effectLst/>
                        <a:latin typeface="Calibri" charset="0"/>
                        <a:ea typeface="ＭＳ Ｐゴシック" charset="0"/>
                        <a:cs typeface="Arial" charset="0"/>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bl>
          </a:graphicData>
        </a:graphic>
      </p:graphicFrame>
      <p:sp>
        <p:nvSpPr>
          <p:cNvPr id="51220" name="Slide Number Placeholder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B248067-97A0-F844-9E00-805DD165F490}" type="slidenum">
              <a:rPr lang="en-NZ" altLang="ja-JP" sz="1400">
                <a:cs typeface="Arial" charset="0"/>
              </a:rPr>
              <a:pPr/>
              <a:t>5</a:t>
            </a:fld>
            <a:endParaRPr lang="en-NZ" altLang="ja-JP" sz="1400">
              <a:cs typeface="Arial" charset="0"/>
            </a:endParaRPr>
          </a:p>
        </p:txBody>
      </p:sp>
    </p:spTree>
    <p:extLst>
      <p:ext uri="{BB962C8B-B14F-4D97-AF65-F5344CB8AC3E}">
        <p14:creationId xmlns:p14="http://schemas.microsoft.com/office/powerpoint/2010/main" xmlns="" val="42084721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AU" altLang="ja-JP" dirty="0" smtClean="0"/>
              <a:t>ICC pedagogy</a:t>
            </a:r>
            <a:endParaRPr kumimoji="1" lang="ja-JP" altLang="en-US" dirty="0"/>
          </a:p>
        </p:txBody>
      </p:sp>
      <p:sp>
        <p:nvSpPr>
          <p:cNvPr id="3" name="Content Placeholder 2"/>
          <p:cNvSpPr>
            <a:spLocks noGrp="1"/>
          </p:cNvSpPr>
          <p:nvPr>
            <p:ph idx="1"/>
          </p:nvPr>
        </p:nvSpPr>
        <p:spPr>
          <a:xfrm>
            <a:off x="457200" y="1412776"/>
            <a:ext cx="8229600" cy="5184576"/>
          </a:xfrm>
        </p:spPr>
        <p:txBody>
          <a:bodyPr>
            <a:normAutofit fontScale="85000" lnSpcReduction="20000"/>
          </a:bodyPr>
          <a:lstStyle/>
          <a:p>
            <a:pPr>
              <a:lnSpc>
                <a:spcPct val="110000"/>
              </a:lnSpc>
              <a:spcBef>
                <a:spcPts val="0"/>
              </a:spcBef>
            </a:pPr>
            <a:r>
              <a:rPr lang="en-US" altLang="ja-JP" sz="3300" dirty="0">
                <a:latin typeface="Arial" charset="0"/>
                <a:cs typeface="Arial" charset="0"/>
              </a:rPr>
              <a:t>Development of </a:t>
            </a:r>
            <a:r>
              <a:rPr lang="en-US" altLang="ja-JP" sz="3300" dirty="0">
                <a:solidFill>
                  <a:srgbClr val="FF0000"/>
                </a:solidFill>
                <a:latin typeface="Arial" charset="0"/>
                <a:cs typeface="Arial" charset="0"/>
              </a:rPr>
              <a:t>cognitive, affective </a:t>
            </a:r>
            <a:r>
              <a:rPr lang="en-US" altLang="ja-JP" sz="3300" dirty="0">
                <a:latin typeface="Arial" charset="0"/>
                <a:cs typeface="Arial" charset="0"/>
              </a:rPr>
              <a:t>and </a:t>
            </a:r>
            <a:r>
              <a:rPr lang="en-US" altLang="ja-JP" sz="3300" dirty="0" err="1">
                <a:solidFill>
                  <a:srgbClr val="FF0000"/>
                </a:solidFill>
                <a:latin typeface="Arial" charset="0"/>
                <a:cs typeface="Arial" charset="0"/>
              </a:rPr>
              <a:t>behavioural</a:t>
            </a:r>
            <a:r>
              <a:rPr lang="en-US" altLang="ja-JP" sz="3300" dirty="0">
                <a:latin typeface="Arial" charset="0"/>
                <a:cs typeface="Arial" charset="0"/>
              </a:rPr>
              <a:t> components, in addition </a:t>
            </a:r>
            <a:r>
              <a:rPr lang="en-US" altLang="ja-JP" sz="3300" dirty="0">
                <a:solidFill>
                  <a:srgbClr val="0000FF"/>
                </a:solidFill>
                <a:latin typeface="Arial" charset="0"/>
                <a:cs typeface="Arial" charset="0"/>
              </a:rPr>
              <a:t>to cultural knowledge</a:t>
            </a:r>
            <a:r>
              <a:rPr lang="en-US" altLang="ja-JP" sz="3300" dirty="0">
                <a:latin typeface="Arial" charset="0"/>
                <a:cs typeface="Arial" charset="0"/>
              </a:rPr>
              <a:t>, and is demonstrated by such factors as increased </a:t>
            </a:r>
            <a:r>
              <a:rPr lang="en-US" altLang="ja-JP" sz="3300" dirty="0">
                <a:solidFill>
                  <a:srgbClr val="FF0000"/>
                </a:solidFill>
                <a:latin typeface="Arial" charset="0"/>
                <a:cs typeface="Arial" charset="0"/>
              </a:rPr>
              <a:t>awareness</a:t>
            </a:r>
            <a:r>
              <a:rPr lang="en-US" altLang="ja-JP" sz="3300" dirty="0">
                <a:latin typeface="Arial" charset="0"/>
                <a:cs typeface="Arial" charset="0"/>
              </a:rPr>
              <a:t> of one</a:t>
            </a:r>
            <a:r>
              <a:rPr lang="ja-JP" altLang="en-US" sz="3300" dirty="0">
                <a:latin typeface="Arial" charset="0"/>
                <a:cs typeface="Arial" charset="0"/>
              </a:rPr>
              <a:t>’</a:t>
            </a:r>
            <a:r>
              <a:rPr lang="en-US" altLang="ja-JP" sz="3300" dirty="0">
                <a:latin typeface="Arial" charset="0"/>
                <a:cs typeface="Arial" charset="0"/>
              </a:rPr>
              <a:t>s own </a:t>
            </a:r>
            <a:r>
              <a:rPr lang="en-US" altLang="ja-JP" sz="3300" dirty="0">
                <a:solidFill>
                  <a:srgbClr val="FF0000"/>
                </a:solidFill>
                <a:latin typeface="Arial" charset="0"/>
                <a:cs typeface="Arial" charset="0"/>
              </a:rPr>
              <a:t>identity and culture </a:t>
            </a:r>
            <a:r>
              <a:rPr lang="en-US" altLang="ja-JP" sz="3300" dirty="0">
                <a:latin typeface="Arial" charset="0"/>
                <a:cs typeface="Arial" charset="0"/>
              </a:rPr>
              <a:t>in relation to </a:t>
            </a:r>
            <a:r>
              <a:rPr lang="en-US" altLang="ja-JP" sz="3300" dirty="0">
                <a:solidFill>
                  <a:srgbClr val="FF0000"/>
                </a:solidFill>
                <a:latin typeface="Arial" charset="0"/>
                <a:cs typeface="Arial" charset="0"/>
              </a:rPr>
              <a:t>others</a:t>
            </a:r>
            <a:r>
              <a:rPr lang="en-US" altLang="ja-JP" sz="3300" dirty="0">
                <a:latin typeface="Arial" charset="0"/>
                <a:cs typeface="Arial" charset="0"/>
              </a:rPr>
              <a:t>, and </a:t>
            </a:r>
            <a:r>
              <a:rPr lang="en-US" altLang="ja-JP" sz="3300" dirty="0">
                <a:solidFill>
                  <a:srgbClr val="FF0000"/>
                </a:solidFill>
                <a:latin typeface="Arial" charset="0"/>
                <a:cs typeface="Arial" charset="0"/>
              </a:rPr>
              <a:t>changes in attitude and </a:t>
            </a:r>
            <a:r>
              <a:rPr lang="en-US" altLang="ja-JP" sz="3300" dirty="0" err="1">
                <a:solidFill>
                  <a:srgbClr val="FF0000"/>
                </a:solidFill>
                <a:latin typeface="Arial" charset="0"/>
                <a:cs typeface="Arial" charset="0"/>
              </a:rPr>
              <a:t>behaviour</a:t>
            </a:r>
            <a:r>
              <a:rPr lang="en-US" altLang="ja-JP" sz="3300" dirty="0">
                <a:solidFill>
                  <a:srgbClr val="FF0000"/>
                </a:solidFill>
                <a:latin typeface="Arial" charset="0"/>
                <a:cs typeface="Arial" charset="0"/>
              </a:rPr>
              <a:t> </a:t>
            </a:r>
            <a:r>
              <a:rPr lang="en-US" altLang="ja-JP" sz="3300" dirty="0">
                <a:latin typeface="Arial" charset="0"/>
                <a:cs typeface="Arial" charset="0"/>
              </a:rPr>
              <a:t>(</a:t>
            </a:r>
            <a:r>
              <a:rPr lang="en-US" altLang="ja-JP" sz="3300" dirty="0" err="1">
                <a:latin typeface="Arial" charset="0"/>
                <a:cs typeface="Arial" charset="0"/>
              </a:rPr>
              <a:t>Byram</a:t>
            </a:r>
            <a:r>
              <a:rPr lang="en-US" altLang="ja-JP" sz="3300" dirty="0">
                <a:latin typeface="Arial" charset="0"/>
                <a:cs typeface="Arial" charset="0"/>
              </a:rPr>
              <a:t> &amp; </a:t>
            </a:r>
            <a:r>
              <a:rPr lang="en-US" altLang="ja-JP" sz="3300" dirty="0" err="1">
                <a:latin typeface="Arial" charset="0"/>
                <a:cs typeface="Arial" charset="0"/>
              </a:rPr>
              <a:t>Feng</a:t>
            </a:r>
            <a:r>
              <a:rPr lang="en-US" altLang="ja-JP" sz="3300" dirty="0">
                <a:latin typeface="Arial" charset="0"/>
                <a:cs typeface="Arial" charset="0"/>
              </a:rPr>
              <a:t>, 2006</a:t>
            </a:r>
            <a:r>
              <a:rPr lang="en-US" altLang="ja-JP" sz="3300" dirty="0" smtClean="0">
                <a:latin typeface="Arial" charset="0"/>
                <a:cs typeface="Arial" charset="0"/>
              </a:rPr>
              <a:t>)</a:t>
            </a:r>
          </a:p>
          <a:p>
            <a:pPr>
              <a:lnSpc>
                <a:spcPct val="110000"/>
              </a:lnSpc>
              <a:spcBef>
                <a:spcPts val="0"/>
              </a:spcBef>
            </a:pPr>
            <a:endParaRPr lang="en-US" altLang="ja-JP" sz="3300" dirty="0">
              <a:latin typeface="Arial" charset="0"/>
              <a:cs typeface="Arial" charset="0"/>
            </a:endParaRPr>
          </a:p>
          <a:p>
            <a:pPr>
              <a:lnSpc>
                <a:spcPct val="110000"/>
              </a:lnSpc>
              <a:spcBef>
                <a:spcPts val="0"/>
              </a:spcBef>
            </a:pPr>
            <a:r>
              <a:rPr lang="en-US" altLang="ja-JP" sz="3300" dirty="0" smtClean="0">
                <a:latin typeface="Arial" charset="0"/>
                <a:cs typeface="Arial" charset="0"/>
              </a:rPr>
              <a:t>[</a:t>
            </a:r>
            <a:r>
              <a:rPr lang="en-US" altLang="ja-JP" sz="3300" dirty="0">
                <a:latin typeface="Arial" charset="0"/>
                <a:cs typeface="Arial" charset="0"/>
              </a:rPr>
              <a:t>These] components are complemented by the </a:t>
            </a:r>
            <a:r>
              <a:rPr lang="en-US" altLang="ja-JP" sz="3300" dirty="0">
                <a:solidFill>
                  <a:srgbClr val="FF0000"/>
                </a:solidFill>
                <a:latin typeface="Arial" charset="0"/>
                <a:cs typeface="Arial" charset="0"/>
              </a:rPr>
              <a:t>values</a:t>
            </a:r>
            <a:r>
              <a:rPr lang="en-US" altLang="ja-JP" sz="3300" dirty="0">
                <a:latin typeface="Arial" charset="0"/>
                <a:cs typeface="Arial" charset="0"/>
              </a:rPr>
              <a:t> a person holds as a part of belonging to a number of </a:t>
            </a:r>
            <a:r>
              <a:rPr lang="en-US" altLang="ja-JP" sz="3300" dirty="0">
                <a:solidFill>
                  <a:srgbClr val="FF0000"/>
                </a:solidFill>
                <a:latin typeface="Arial" charset="0"/>
                <a:cs typeface="Arial" charset="0"/>
              </a:rPr>
              <a:t>social </a:t>
            </a:r>
            <a:r>
              <a:rPr lang="en-US" altLang="ja-JP" sz="3300" dirty="0" smtClean="0">
                <a:solidFill>
                  <a:srgbClr val="FF0000"/>
                </a:solidFill>
                <a:latin typeface="Arial" charset="0"/>
                <a:cs typeface="Arial" charset="0"/>
              </a:rPr>
              <a:t>groups </a:t>
            </a:r>
            <a:r>
              <a:rPr lang="en-US" altLang="ja-JP" sz="3300" dirty="0" smtClean="0">
                <a:latin typeface="Arial" charset="0"/>
                <a:cs typeface="Arial" charset="0"/>
              </a:rPr>
              <a:t>(</a:t>
            </a:r>
            <a:r>
              <a:rPr lang="en-US" altLang="ja-JP" sz="3300" dirty="0" err="1">
                <a:latin typeface="Arial" charset="0"/>
                <a:cs typeface="Arial" charset="0"/>
              </a:rPr>
              <a:t>Byram</a:t>
            </a:r>
            <a:r>
              <a:rPr lang="en-US" altLang="ja-JP" sz="3300" dirty="0" smtClean="0">
                <a:latin typeface="Arial" charset="0"/>
                <a:cs typeface="Arial" charset="0"/>
              </a:rPr>
              <a:t>, 1997)</a:t>
            </a:r>
            <a:r>
              <a:rPr lang="en-US" altLang="ja-JP" dirty="0" smtClean="0">
                <a:latin typeface="Arial" charset="0"/>
                <a:cs typeface="Arial" charset="0"/>
              </a:rPr>
              <a:t>.</a:t>
            </a:r>
            <a:endParaRPr lang="en-US" altLang="ja-JP" dirty="0">
              <a:latin typeface="Arial" charset="0"/>
              <a:cs typeface="Arial" charset="0"/>
            </a:endParaRPr>
          </a:p>
          <a:p>
            <a:pPr>
              <a:buNone/>
            </a:pPr>
            <a:endParaRPr lang="en-US" altLang="ja-JP" dirty="0">
              <a:latin typeface="Arial" charset="0"/>
              <a:cs typeface="Arial" charset="0"/>
            </a:endParaRPr>
          </a:p>
          <a:p>
            <a:r>
              <a:rPr lang="en-US" altLang="ja-JP" dirty="0" smtClean="0">
                <a:latin typeface="Arial" charset="0"/>
                <a:cs typeface="Arial" charset="0"/>
              </a:rPr>
              <a:t>. </a:t>
            </a:r>
            <a:endParaRPr lang="en-AU" altLang="ja-JP" dirty="0">
              <a:latin typeface="Arial" charset="0"/>
              <a:cs typeface="Arial" charset="0"/>
            </a:endParaRPr>
          </a:p>
          <a:p>
            <a:endParaRPr kumimoji="1" lang="ja-JP" altLang="en-US" dirty="0"/>
          </a:p>
        </p:txBody>
      </p:sp>
    </p:spTree>
    <p:extLst>
      <p:ext uri="{BB962C8B-B14F-4D97-AF65-F5344CB8AC3E}">
        <p14:creationId xmlns:p14="http://schemas.microsoft.com/office/powerpoint/2010/main" xmlns="" val="4237104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en-AU" altLang="ja-JP" dirty="0" smtClean="0">
                <a:solidFill>
                  <a:srgbClr val="000000"/>
                </a:solidFill>
              </a:rPr>
              <a:t>Why develop critical cultural awareness?</a:t>
            </a:r>
            <a:endParaRPr kumimoji="1" lang="ja-JP" altLang="en-US" dirty="0">
              <a:solidFill>
                <a:srgbClr val="000000"/>
              </a:solidFill>
            </a:endParaRPr>
          </a:p>
        </p:txBody>
      </p:sp>
      <p:sp>
        <p:nvSpPr>
          <p:cNvPr id="3" name="Content Placeholder 2"/>
          <p:cNvSpPr>
            <a:spLocks noGrp="1"/>
          </p:cNvSpPr>
          <p:nvPr>
            <p:ph idx="1"/>
          </p:nvPr>
        </p:nvSpPr>
        <p:spPr/>
        <p:txBody>
          <a:bodyPr>
            <a:normAutofit/>
          </a:bodyPr>
          <a:lstStyle/>
          <a:p>
            <a:pPr>
              <a:spcBef>
                <a:spcPts val="0"/>
              </a:spcBef>
            </a:pPr>
            <a:r>
              <a:rPr kumimoji="1" lang="en-AU" altLang="ja-JP" sz="2400" dirty="0" smtClean="0"/>
              <a:t>‘. . . studies have found that foreign language study has no positive effect on attitudes about the speakers of the L2 (Nocon,1991) and, in some cases, that attitudes are </a:t>
            </a:r>
            <a:r>
              <a:rPr kumimoji="1" lang="en-AU" altLang="ja-JP" sz="2400" i="1" dirty="0" smtClean="0"/>
              <a:t>more</a:t>
            </a:r>
            <a:r>
              <a:rPr kumimoji="1" lang="en-AU" altLang="ja-JP" sz="2400" dirty="0" smtClean="0"/>
              <a:t> negative after a semester of study (Mantle-Bromley &amp; Miller, 1991)!’ (Phillips, 2003, p. 2).</a:t>
            </a:r>
          </a:p>
          <a:p>
            <a:pPr>
              <a:spcBef>
                <a:spcPts val="0"/>
              </a:spcBef>
            </a:pPr>
            <a:endParaRPr kumimoji="1" lang="en-AU" altLang="ja-JP" sz="2400" dirty="0" smtClean="0"/>
          </a:p>
          <a:p>
            <a:pPr>
              <a:spcBef>
                <a:spcPts val="0"/>
              </a:spcBef>
            </a:pPr>
            <a:r>
              <a:rPr kumimoji="1" lang="en-AU" altLang="ja-JP" sz="2400" dirty="0" smtClean="0"/>
              <a:t>Therefore there is a need for specific instruction in order for students to develop empathy for speakers of the L2 because ‘. . </a:t>
            </a:r>
            <a:r>
              <a:rPr kumimoji="1" lang="en-AU" altLang="ja-JP" sz="2400" b="1" dirty="0" smtClean="0"/>
              <a:t>. students do not perceive of themselve</a:t>
            </a:r>
            <a:r>
              <a:rPr kumimoji="1" lang="en-AU" altLang="ja-JP" sz="2400" b="1" dirty="0" smtClean="0">
                <a:solidFill>
                  <a:srgbClr val="000000"/>
                </a:solidFill>
              </a:rPr>
              <a:t>s as cultural beings, that is as having a culture</a:t>
            </a:r>
            <a:r>
              <a:rPr kumimoji="1" lang="en-AU" altLang="ja-JP" sz="2400" dirty="0" smtClean="0">
                <a:solidFill>
                  <a:srgbClr val="000000"/>
                </a:solidFill>
              </a:rPr>
              <a:t>’ (Hall &amp; Ramirez, 1993, as cited in Robinson-Stuart &amp; </a:t>
            </a:r>
            <a:r>
              <a:rPr kumimoji="1" lang="en-AU" altLang="ja-JP" sz="2400" dirty="0" err="1" smtClean="0">
                <a:solidFill>
                  <a:srgbClr val="000000"/>
                </a:solidFill>
              </a:rPr>
              <a:t>Nocon</a:t>
            </a:r>
            <a:r>
              <a:rPr kumimoji="1" lang="en-AU" altLang="ja-JP" sz="2400" dirty="0" smtClean="0">
                <a:solidFill>
                  <a:srgbClr val="000000"/>
                </a:solidFill>
              </a:rPr>
              <a:t>, </a:t>
            </a:r>
            <a:r>
              <a:rPr kumimoji="1" lang="en-AU" altLang="ja-JP" sz="2400" dirty="0">
                <a:solidFill>
                  <a:srgbClr val="000000"/>
                </a:solidFill>
              </a:rPr>
              <a:t>1996, p. </a:t>
            </a:r>
            <a:r>
              <a:rPr kumimoji="1" lang="en-AU" altLang="ja-JP" sz="2400" dirty="0" smtClean="0">
                <a:solidFill>
                  <a:srgbClr val="000000"/>
                </a:solidFill>
              </a:rPr>
              <a:t>433,  as cited in Phillips, 2003, p. 2)</a:t>
            </a:r>
            <a:endParaRPr kumimoji="1" lang="ja-JP" altLang="en-US" sz="2400" dirty="0">
              <a:solidFill>
                <a:srgbClr val="000000"/>
              </a:solidFill>
            </a:endParaRPr>
          </a:p>
        </p:txBody>
      </p:sp>
    </p:spTree>
    <p:extLst>
      <p:ext uri="{BB962C8B-B14F-4D97-AF65-F5344CB8AC3E}">
        <p14:creationId xmlns:p14="http://schemas.microsoft.com/office/powerpoint/2010/main" xmlns="" val="2833560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kumimoji="1" lang="en-AU" altLang="ja-JP" sz="2800" b="1" dirty="0" smtClean="0"/>
              <a:t>The cultural iceberg</a:t>
            </a:r>
            <a:r>
              <a:rPr kumimoji="1" lang="en-AU" altLang="ja-JP" sz="2400" b="1" dirty="0" smtClean="0"/>
              <a:t/>
            </a:r>
            <a:br>
              <a:rPr kumimoji="1" lang="en-AU" altLang="ja-JP" sz="2400" b="1" dirty="0" smtClean="0"/>
            </a:br>
            <a:r>
              <a:rPr kumimoji="1" lang="en-AU" altLang="ja-JP" sz="1600" b="1" dirty="0"/>
              <a:t>(</a:t>
            </a:r>
            <a:r>
              <a:rPr kumimoji="1" lang="en-AU" altLang="ja-JP" sz="1600" b="1" dirty="0" smtClean="0"/>
              <a:t>Weaver, 1998; </a:t>
            </a:r>
            <a:r>
              <a:rPr kumimoji="1" lang="en-AU" altLang="ja-JP" sz="1600" b="1" dirty="0"/>
              <a:t>also cited in Newton et al., 2010, </a:t>
            </a:r>
            <a:r>
              <a:rPr kumimoji="1" lang="en-AU" altLang="ja-JP" sz="1600" b="1" dirty="0" smtClean="0">
                <a:solidFill>
                  <a:srgbClr val="000000"/>
                </a:solidFill>
              </a:rPr>
              <a:t>p.39)</a:t>
            </a:r>
            <a:endParaRPr kumimoji="1" lang="ja-JP" altLang="en-US" sz="1600" dirty="0">
              <a:solidFill>
                <a:srgbClr val="000000"/>
              </a:solidFill>
            </a:endParaRPr>
          </a:p>
        </p:txBody>
      </p:sp>
      <p:pic>
        <p:nvPicPr>
          <p:cNvPr id="6" name="Content Placeholder 5" descr="Weaver's iceberg model.tiff"/>
          <p:cNvPicPr>
            <a:picLocks noGrp="1" noChangeAspect="1"/>
          </p:cNvPicPr>
          <p:nvPr>
            <p:ph idx="1"/>
          </p:nvPr>
        </p:nvPicPr>
        <p:blipFill rotWithShape="1">
          <a:blip r:embed="rId3" cstate="print">
            <a:extLst>
              <a:ext uri="{28A0092B-C50C-407E-A947-70E740481C1C}">
                <a14:useLocalDpi xmlns:a14="http://schemas.microsoft.com/office/drawing/2010/main" xmlns="" val="0"/>
              </a:ext>
            </a:extLst>
          </a:blip>
          <a:srcRect t="5204" r="3744" b="15273"/>
          <a:stretch/>
        </p:blipFill>
        <p:spPr>
          <a:xfrm>
            <a:off x="338432" y="1196752"/>
            <a:ext cx="8432593" cy="5112568"/>
          </a:xfrm>
        </p:spPr>
      </p:pic>
    </p:spTree>
    <p:extLst>
      <p:ext uri="{BB962C8B-B14F-4D97-AF65-F5344CB8AC3E}">
        <p14:creationId xmlns:p14="http://schemas.microsoft.com/office/powerpoint/2010/main" xmlns="" val="2199213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kumimoji="1" lang="en-AU" altLang="ja-JP" sz="3200" b="1" dirty="0" smtClean="0"/>
              <a:t>Experiential activities to develop the critical dimension</a:t>
            </a:r>
            <a:endParaRPr kumimoji="1" lang="ja-JP" altLang="en-US" sz="3200" b="1" dirty="0"/>
          </a:p>
        </p:txBody>
      </p:sp>
      <p:sp>
        <p:nvSpPr>
          <p:cNvPr id="3" name="Content Placeholder 2"/>
          <p:cNvSpPr>
            <a:spLocks noGrp="1"/>
          </p:cNvSpPr>
          <p:nvPr>
            <p:ph idx="1"/>
          </p:nvPr>
        </p:nvSpPr>
        <p:spPr>
          <a:xfrm>
            <a:off x="457200" y="1484784"/>
            <a:ext cx="8229600" cy="5040560"/>
          </a:xfrm>
        </p:spPr>
        <p:txBody>
          <a:bodyPr>
            <a:normAutofit fontScale="70000" lnSpcReduction="20000"/>
          </a:bodyPr>
          <a:lstStyle/>
          <a:p>
            <a:pPr marL="0" indent="0">
              <a:buNone/>
            </a:pPr>
            <a:r>
              <a:rPr lang="en-US" altLang="ja-JP" dirty="0" smtClean="0">
                <a:solidFill>
                  <a:srgbClr val="FF0000"/>
                </a:solidFill>
              </a:rPr>
              <a:t>Learning and teaching activities</a:t>
            </a:r>
            <a:r>
              <a:rPr lang="en-US" altLang="ja-JP" dirty="0" smtClean="0"/>
              <a:t> </a:t>
            </a:r>
            <a:r>
              <a:rPr lang="en-US" altLang="ja-JP" dirty="0"/>
              <a:t>designed for the processes of interpretation, interaction, action/production, and </a:t>
            </a:r>
            <a:r>
              <a:rPr lang="en-US" altLang="ja-JP" dirty="0" smtClean="0">
                <a:solidFill>
                  <a:srgbClr val="FF0000"/>
                </a:solidFill>
              </a:rPr>
              <a:t>reflection</a:t>
            </a:r>
            <a:r>
              <a:rPr lang="en-US" altLang="ja-JP" dirty="0" smtClean="0"/>
              <a:t> including: </a:t>
            </a:r>
          </a:p>
          <a:p>
            <a:pPr marL="0" indent="0">
              <a:buNone/>
            </a:pPr>
            <a:endParaRPr lang="en-US" altLang="ja-JP" dirty="0" smtClean="0"/>
          </a:p>
          <a:p>
            <a:r>
              <a:rPr lang="en-US" altLang="ja-JP" dirty="0">
                <a:solidFill>
                  <a:srgbClr val="FF0000"/>
                </a:solidFill>
              </a:rPr>
              <a:t>Resources</a:t>
            </a:r>
            <a:r>
              <a:rPr lang="en-US" altLang="ja-JP" dirty="0"/>
              <a:t> that provide a window on </a:t>
            </a:r>
            <a:r>
              <a:rPr lang="en-US" altLang="ja-JP" dirty="0" err="1"/>
              <a:t>interculturality</a:t>
            </a:r>
            <a:r>
              <a:rPr lang="en-US" altLang="ja-JP" dirty="0"/>
              <a:t>, attending to the longitudinal progress of learners, constantly building, extending, elaborating on concepts and processes in relation to intercultural language learning.</a:t>
            </a:r>
          </a:p>
          <a:p>
            <a:pPr lvl="0"/>
            <a:r>
              <a:rPr lang="en-US" altLang="ja-JP" dirty="0" smtClean="0">
                <a:solidFill>
                  <a:srgbClr val="FF0000"/>
                </a:solidFill>
              </a:rPr>
              <a:t>Drawing </a:t>
            </a:r>
            <a:r>
              <a:rPr lang="en-US" altLang="ja-JP" dirty="0">
                <a:solidFill>
                  <a:srgbClr val="FF0000"/>
                </a:solidFill>
              </a:rPr>
              <a:t>out</a:t>
            </a:r>
            <a:r>
              <a:rPr lang="en-US" altLang="ja-JP" dirty="0"/>
              <a:t>, through interactive talk, questioning, </a:t>
            </a:r>
            <a:r>
              <a:rPr lang="en-US" altLang="ja-JP" dirty="0" smtClean="0"/>
              <a:t>scaffolding</a:t>
            </a:r>
            <a:endParaRPr lang="en-US" altLang="ja-JP" dirty="0"/>
          </a:p>
          <a:p>
            <a:pPr lvl="0"/>
            <a:r>
              <a:rPr lang="en-US" altLang="ja-JP" dirty="0">
                <a:solidFill>
                  <a:srgbClr val="FF0000"/>
                </a:solidFill>
              </a:rPr>
              <a:t>F</a:t>
            </a:r>
            <a:r>
              <a:rPr lang="en-US" altLang="ja-JP" dirty="0" smtClean="0">
                <a:solidFill>
                  <a:srgbClr val="FF0000"/>
                </a:solidFill>
              </a:rPr>
              <a:t>eedback</a:t>
            </a:r>
          </a:p>
          <a:p>
            <a:pPr lvl="0"/>
            <a:r>
              <a:rPr lang="en-US" altLang="ja-JP" dirty="0">
                <a:solidFill>
                  <a:srgbClr val="FF0000"/>
                </a:solidFill>
              </a:rPr>
              <a:t>E</a:t>
            </a:r>
            <a:r>
              <a:rPr lang="en-US" altLang="ja-JP" dirty="0" smtClean="0">
                <a:solidFill>
                  <a:srgbClr val="FF0000"/>
                </a:solidFill>
              </a:rPr>
              <a:t>xplanation</a:t>
            </a:r>
            <a:r>
              <a:rPr lang="en-US" altLang="ja-JP" dirty="0" smtClean="0"/>
              <a:t> of the </a:t>
            </a:r>
            <a:r>
              <a:rPr lang="en-US" altLang="ja-JP" dirty="0"/>
              <a:t>implicit conceptions and the explanatory systems of learners that shape how they interpret what they learn, and how they see </a:t>
            </a:r>
            <a:r>
              <a:rPr lang="en-US" altLang="ja-JP" dirty="0" smtClean="0"/>
              <a:t>themselves.</a:t>
            </a:r>
            <a:endParaRPr lang="en-AU" altLang="ja-JP" dirty="0"/>
          </a:p>
          <a:p>
            <a:pPr lvl="0"/>
            <a:r>
              <a:rPr lang="en-US" altLang="ja-JP" dirty="0" smtClean="0">
                <a:solidFill>
                  <a:srgbClr val="FF0000"/>
                </a:solidFill>
              </a:rPr>
              <a:t>Conceptual and analytical tools </a:t>
            </a:r>
            <a:r>
              <a:rPr lang="en-US" altLang="ja-JP" dirty="0" smtClean="0"/>
              <a:t>for reflection.</a:t>
            </a:r>
          </a:p>
          <a:p>
            <a:pPr marL="0" indent="0">
              <a:buNone/>
            </a:pPr>
            <a:endParaRPr lang="en-US" altLang="ja-JP" sz="2800" dirty="0">
              <a:latin typeface="Arial" charset="0"/>
              <a:cs typeface="Arial" charset="0"/>
            </a:endParaRPr>
          </a:p>
          <a:p>
            <a:pPr>
              <a:buFont typeface="Arial" charset="0"/>
              <a:buNone/>
            </a:pPr>
            <a:r>
              <a:rPr lang="en-US" altLang="ja-JP" sz="2000" b="1" dirty="0" smtClean="0">
                <a:latin typeface="Arial" charset="0"/>
                <a:cs typeface="Arial" charset="0"/>
              </a:rPr>
              <a:t>                 (</a:t>
            </a:r>
            <a:r>
              <a:rPr lang="en-US" altLang="ja-JP" sz="2000" b="1" dirty="0" err="1">
                <a:latin typeface="Arial" charset="0"/>
                <a:cs typeface="Arial" charset="0"/>
              </a:rPr>
              <a:t>Liddicoat</a:t>
            </a:r>
            <a:r>
              <a:rPr lang="en-US" altLang="ja-JP" sz="2000" b="1" dirty="0">
                <a:latin typeface="Arial" charset="0"/>
                <a:cs typeface="Arial" charset="0"/>
              </a:rPr>
              <a:t>, </a:t>
            </a:r>
            <a:r>
              <a:rPr lang="en-US" altLang="ja-JP" sz="2000" b="1" dirty="0" err="1">
                <a:latin typeface="Arial" charset="0"/>
                <a:cs typeface="Arial" charset="0"/>
              </a:rPr>
              <a:t>Papademetre</a:t>
            </a:r>
            <a:r>
              <a:rPr lang="en-US" altLang="ja-JP" sz="2000" b="1" dirty="0">
                <a:latin typeface="Arial" charset="0"/>
                <a:cs typeface="Arial" charset="0"/>
              </a:rPr>
              <a:t>, </a:t>
            </a:r>
            <a:r>
              <a:rPr lang="en-US" altLang="ja-JP" sz="2000" b="1" dirty="0" err="1">
                <a:latin typeface="Arial" charset="0"/>
                <a:cs typeface="Arial" charset="0"/>
              </a:rPr>
              <a:t>Scarino</a:t>
            </a:r>
            <a:r>
              <a:rPr lang="en-US" altLang="ja-JP" sz="2000" b="1" dirty="0">
                <a:latin typeface="Arial" charset="0"/>
                <a:cs typeface="Arial" charset="0"/>
              </a:rPr>
              <a:t> &amp;</a:t>
            </a:r>
            <a:r>
              <a:rPr lang="en-US" altLang="ja-JP" sz="2000" b="1" dirty="0" smtClean="0">
                <a:latin typeface="Arial" charset="0"/>
                <a:cs typeface="Arial" charset="0"/>
              </a:rPr>
              <a:t> Kohler, 2003</a:t>
            </a:r>
            <a:r>
              <a:rPr lang="en-US" altLang="ja-JP" sz="2000" b="1" dirty="0">
                <a:latin typeface="Arial" charset="0"/>
                <a:cs typeface="Arial" charset="0"/>
              </a:rPr>
              <a:t>)</a:t>
            </a:r>
          </a:p>
          <a:p>
            <a:endParaRPr kumimoji="1" lang="ja-JP" altLang="en-US" dirty="0"/>
          </a:p>
        </p:txBody>
      </p:sp>
    </p:spTree>
    <p:extLst>
      <p:ext uri="{BB962C8B-B14F-4D97-AF65-F5344CB8AC3E}">
        <p14:creationId xmlns:p14="http://schemas.microsoft.com/office/powerpoint/2010/main" xmlns="" val="7858354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3426</TotalTime>
  <Words>3135</Words>
  <Application>Microsoft Office PowerPoint</Application>
  <PresentationFormat>On-screen Show (4:3)</PresentationFormat>
  <Paragraphs>317</Paragraphs>
  <Slides>25</Slides>
  <Notes>12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Intercultural Competency and Language Learning Symposium Friday 28 February - Saturday 1 March, 2014 Auckland University of Technology  Teaching and assessing intercultural competence – developing critical cultural awareness </vt:lpstr>
      <vt:lpstr>Teaching and assessing intercultural competence  – developing critical cultural awareness</vt:lpstr>
      <vt:lpstr>Group activity</vt:lpstr>
      <vt:lpstr>Developing critical cultural awareness</vt:lpstr>
      <vt:lpstr>Components for effective intercultural communication Byram’s model (1997) </vt:lpstr>
      <vt:lpstr>ICC pedagogy</vt:lpstr>
      <vt:lpstr>Why develop critical cultural awareness?</vt:lpstr>
      <vt:lpstr>The cultural iceberg (Weaver, 1998; also cited in Newton et al., 2010, p.39)</vt:lpstr>
      <vt:lpstr>Experiential activities to develop the critical dimension</vt:lpstr>
      <vt:lpstr>Conceptual and analytical tools for reflection</vt:lpstr>
      <vt:lpstr>A Pathway for developing Intercultural Competence (Liddicoat, 2002, p. 11; also cited in Newton et al., 2010, p 46)</vt:lpstr>
      <vt:lpstr>The DIE process (Kohls, 1996)</vt:lpstr>
      <vt:lpstr>Possible DIE process prompts – blue is for language teaching demonstrating intercultural understanding</vt:lpstr>
      <vt:lpstr> Possible grading criteria for assessment for iCLT</vt:lpstr>
      <vt:lpstr>ICC Model for Learning, Teaching and Assessment (Corder &amp; U-Mackey, 2011, p. 192) </vt:lpstr>
      <vt:lpstr>Summary of assessments</vt:lpstr>
      <vt:lpstr>Assessment – triangulation - holistic</vt:lpstr>
      <vt:lpstr>Example of student reflection on the Japanese Story Week 3</vt:lpstr>
      <vt:lpstr>Grading - first summative assessment (Week 5)</vt:lpstr>
      <vt:lpstr>Results grid</vt:lpstr>
      <vt:lpstr>Final Grade (Week 13) </vt:lpstr>
      <vt:lpstr>Evidence of student learning – small extract from final reflection of learning (Week 11)</vt:lpstr>
      <vt:lpstr>Possible DIE process prompts – blue is for language teaching demonstrating intercultural understanding</vt:lpstr>
      <vt:lpstr>Conclusion</vt:lpstr>
      <vt:lpstr>Slide 25</vt:lpstr>
    </vt:vector>
  </TitlesOfParts>
  <Company>Auckland University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dbutterw</dc:creator>
  <cp:lastModifiedBy>AU</cp:lastModifiedBy>
  <cp:revision>214</cp:revision>
  <dcterms:created xsi:type="dcterms:W3CDTF">2012-11-26T03:46:25Z</dcterms:created>
  <dcterms:modified xsi:type="dcterms:W3CDTF">2014-03-01T20:49:17Z</dcterms:modified>
</cp:coreProperties>
</file>