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6" r:id="rId2"/>
    <p:sldId id="262" r:id="rId3"/>
    <p:sldId id="260" r:id="rId4"/>
    <p:sldId id="257" r:id="rId5"/>
    <p:sldId id="258" r:id="rId6"/>
    <p:sldId id="259" r:id="rId7"/>
    <p:sldId id="261" r:id="rId8"/>
    <p:sldId id="264" r:id="rId9"/>
    <p:sldId id="265" r:id="rId10"/>
    <p:sldId id="267" r:id="rId11"/>
    <p:sldId id="266" r:id="rId12"/>
    <p:sldId id="268" r:id="rId13"/>
    <p:sldId id="269" r:id="rId14"/>
    <p:sldId id="270" r:id="rId15"/>
    <p:sldId id="263" r:id="rId16"/>
    <p:sldId id="271" r:id="rId17"/>
    <p:sldId id="272"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68078" autoAdjust="0"/>
  </p:normalViewPr>
  <p:slideViewPr>
    <p:cSldViewPr>
      <p:cViewPr varScale="1">
        <p:scale>
          <a:sx n="45" d="100"/>
          <a:sy n="45" d="100"/>
        </p:scale>
        <p:origin x="-1152"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D492D46-8C72-4721-8CB9-34CD2E306722}" type="datetimeFigureOut">
              <a:rPr lang="en-US" smtClean="0"/>
              <a:pPr/>
              <a:t>11/27/2008</a:t>
            </a:fld>
            <a:endParaRPr lang="en-NZ"/>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00531CC-44CE-4075-AF24-3490ADCEE1CA}" type="slidenum">
              <a:rPr lang="en-NZ" smtClean="0"/>
              <a:pPr/>
              <a:t>‹#›</a:t>
            </a:fld>
            <a:endParaRPr lang="en-NZ"/>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sz="1200" i="1" dirty="0" smtClean="0"/>
              <a:t>‘</a:t>
            </a:r>
            <a:r>
              <a:rPr lang="en-AU" sz="1200" i="1" dirty="0" err="1" smtClean="0"/>
              <a:t>Unheimlich</a:t>
            </a:r>
            <a:r>
              <a:rPr lang="en-AU" sz="1200" i="1" dirty="0" smtClean="0"/>
              <a:t>’</a:t>
            </a:r>
          </a:p>
          <a:p>
            <a:endParaRPr lang="en-AU" sz="1200" dirty="0" smtClean="0"/>
          </a:p>
          <a:p>
            <a:r>
              <a:rPr lang="en-AU" sz="1200" dirty="0" smtClean="0"/>
              <a:t>The existential mode of the ‘</a:t>
            </a:r>
            <a:r>
              <a:rPr lang="en-AU" sz="1200" i="1" dirty="0" smtClean="0"/>
              <a:t>not-at-home</a:t>
            </a:r>
            <a:r>
              <a:rPr lang="en-AU" sz="1200" dirty="0" smtClean="0"/>
              <a:t>’</a:t>
            </a:r>
          </a:p>
          <a:p>
            <a:endParaRPr lang="en-NZ" dirty="0"/>
          </a:p>
        </p:txBody>
      </p:sp>
      <p:sp>
        <p:nvSpPr>
          <p:cNvPr id="4" name="Slide Number Placeholder 3"/>
          <p:cNvSpPr>
            <a:spLocks noGrp="1"/>
          </p:cNvSpPr>
          <p:nvPr>
            <p:ph type="sldNum" sz="quarter" idx="10"/>
          </p:nvPr>
        </p:nvSpPr>
        <p:spPr/>
        <p:txBody>
          <a:bodyPr/>
          <a:lstStyle/>
          <a:p>
            <a:fld id="{600531CC-44CE-4075-AF24-3490ADCEE1CA}" type="slidenum">
              <a:rPr lang="en-NZ" smtClean="0"/>
              <a:pPr/>
              <a:t>1</a:t>
            </a:fld>
            <a:endParaRPr lang="en-NZ"/>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sz="1200" kern="1200" dirty="0" smtClean="0">
                <a:solidFill>
                  <a:schemeClr val="tx1"/>
                </a:solidFill>
                <a:latin typeface="+mn-lt"/>
                <a:ea typeface="+mn-ea"/>
                <a:cs typeface="+mn-cs"/>
              </a:rPr>
              <a:t>In saying he is </a:t>
            </a:r>
            <a:r>
              <a:rPr lang="en-NZ" sz="1200" i="1" kern="1200" dirty="0" smtClean="0">
                <a:solidFill>
                  <a:schemeClr val="tx1"/>
                </a:solidFill>
                <a:latin typeface="+mn-lt"/>
                <a:ea typeface="+mn-ea"/>
                <a:cs typeface="+mn-cs"/>
              </a:rPr>
              <a:t>just</a:t>
            </a:r>
            <a:r>
              <a:rPr lang="en-NZ" sz="1200" kern="1200" dirty="0" smtClean="0">
                <a:solidFill>
                  <a:schemeClr val="tx1"/>
                </a:solidFill>
                <a:latin typeface="+mn-lt"/>
                <a:ea typeface="+mn-ea"/>
                <a:cs typeface="+mn-cs"/>
              </a:rPr>
              <a:t> </a:t>
            </a:r>
            <a:r>
              <a:rPr lang="en-NZ" sz="1200" i="1" kern="1200" dirty="0" smtClean="0">
                <a:solidFill>
                  <a:schemeClr val="tx1"/>
                </a:solidFill>
                <a:latin typeface="+mn-lt"/>
                <a:ea typeface="+mn-ea"/>
                <a:cs typeface="+mn-cs"/>
              </a:rPr>
              <a:t>fading away</a:t>
            </a:r>
            <a:r>
              <a:rPr lang="en-NZ" sz="1200" kern="1200" dirty="0" smtClean="0">
                <a:solidFill>
                  <a:schemeClr val="tx1"/>
                </a:solidFill>
                <a:latin typeface="+mn-lt"/>
                <a:ea typeface="+mn-ea"/>
                <a:cs typeface="+mn-cs"/>
              </a:rPr>
              <a:t> the poignancy of this event is illuminated. Fading is a notion perhaps typically reserved for describing other phenomena or objects in the world; such as the fading light at the end of a day, or the fading colour of things exposed to the sunlight. </a:t>
            </a:r>
            <a:endParaRPr lang="en-NZ" dirty="0"/>
          </a:p>
        </p:txBody>
      </p:sp>
      <p:sp>
        <p:nvSpPr>
          <p:cNvPr id="4" name="Slide Number Placeholder 3"/>
          <p:cNvSpPr>
            <a:spLocks noGrp="1"/>
          </p:cNvSpPr>
          <p:nvPr>
            <p:ph type="sldNum" sz="quarter" idx="10"/>
          </p:nvPr>
        </p:nvSpPr>
        <p:spPr/>
        <p:txBody>
          <a:bodyPr/>
          <a:lstStyle/>
          <a:p>
            <a:fld id="{600531CC-44CE-4075-AF24-3490ADCEE1CA}" type="slidenum">
              <a:rPr lang="en-NZ" smtClean="0"/>
              <a:pPr/>
              <a:t>11</a:t>
            </a:fld>
            <a:endParaRPr lang="en-NZ"/>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Thus, “if a person transfers an expression from one thing to the other, he has in mind something that is common to both” </a:t>
            </a:r>
            <a:r>
              <a:rPr lang="en-NZ" sz="1050" dirty="0" smtClean="0"/>
              <a:t>(</a:t>
            </a:r>
            <a:r>
              <a:rPr lang="en-NZ" sz="1050" dirty="0" err="1" smtClean="0"/>
              <a:t>Gadamer</a:t>
            </a:r>
            <a:r>
              <a:rPr lang="en-NZ" sz="1050" dirty="0" smtClean="0"/>
              <a:t>, 2004, p. 428).</a:t>
            </a:r>
            <a:endParaRPr lang="en-NZ" dirty="0"/>
          </a:p>
        </p:txBody>
      </p:sp>
      <p:sp>
        <p:nvSpPr>
          <p:cNvPr id="4" name="Slide Number Placeholder 3"/>
          <p:cNvSpPr>
            <a:spLocks noGrp="1"/>
          </p:cNvSpPr>
          <p:nvPr>
            <p:ph type="sldNum" sz="quarter" idx="10"/>
          </p:nvPr>
        </p:nvSpPr>
        <p:spPr/>
        <p:txBody>
          <a:bodyPr/>
          <a:lstStyle/>
          <a:p>
            <a:fld id="{600531CC-44CE-4075-AF24-3490ADCEE1CA}" type="slidenum">
              <a:rPr lang="en-NZ" smtClean="0"/>
              <a:pPr/>
              <a:t>12</a:t>
            </a:fld>
            <a:endParaRPr lang="en-NZ"/>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sz="1200" kern="1200" dirty="0" smtClean="0">
                <a:solidFill>
                  <a:schemeClr val="tx1"/>
                </a:solidFill>
                <a:latin typeface="+mn-lt"/>
                <a:ea typeface="+mn-ea"/>
                <a:cs typeface="+mn-cs"/>
              </a:rPr>
              <a:t>In this way, Ferguson finds words and uses metaphor to express how being weaker is for him. It is his way of having me come to understand something so nebulous. An embodied ‘fading away’ speaks of a gradually dimming vigour; of a withering, or of gradually disappearing until there is nothing left.</a:t>
            </a:r>
          </a:p>
        </p:txBody>
      </p:sp>
      <p:sp>
        <p:nvSpPr>
          <p:cNvPr id="4" name="Slide Number Placeholder 3"/>
          <p:cNvSpPr>
            <a:spLocks noGrp="1"/>
          </p:cNvSpPr>
          <p:nvPr>
            <p:ph type="sldNum" sz="quarter" idx="10"/>
          </p:nvPr>
        </p:nvSpPr>
        <p:spPr/>
        <p:txBody>
          <a:bodyPr/>
          <a:lstStyle/>
          <a:p>
            <a:fld id="{600531CC-44CE-4075-AF24-3490ADCEE1CA}" type="slidenum">
              <a:rPr lang="en-NZ" smtClean="0"/>
              <a:pPr/>
              <a:t>13</a:t>
            </a:fld>
            <a:endParaRPr lang="en-NZ"/>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sz="1200" kern="1200" dirty="0" smtClean="0">
                <a:solidFill>
                  <a:schemeClr val="tx1"/>
                </a:solidFill>
                <a:latin typeface="+mn-lt"/>
                <a:ea typeface="+mn-ea"/>
                <a:cs typeface="+mn-cs"/>
              </a:rPr>
              <a:t>Strangely enough, it is the ordinariness which holds the potential to illuminate a ‘not-at-</a:t>
            </a:r>
            <a:r>
              <a:rPr lang="en-NZ" sz="1200" kern="1200" dirty="0" err="1" smtClean="0">
                <a:solidFill>
                  <a:schemeClr val="tx1"/>
                </a:solidFill>
                <a:latin typeface="+mn-lt"/>
                <a:ea typeface="+mn-ea"/>
                <a:cs typeface="+mn-cs"/>
              </a:rPr>
              <a:t>homeness</a:t>
            </a:r>
            <a:r>
              <a:rPr lang="en-NZ" sz="1200" kern="1200" dirty="0" smtClean="0">
                <a:solidFill>
                  <a:schemeClr val="tx1"/>
                </a:solidFill>
                <a:latin typeface="+mn-lt"/>
                <a:ea typeface="+mn-ea"/>
                <a:cs typeface="+mn-cs"/>
              </a:rPr>
              <a:t>’ in the everyday (Heidegger, 1927/1962). </a:t>
            </a:r>
          </a:p>
          <a:p>
            <a:endParaRPr lang="en-NZ" sz="1200" kern="1200" dirty="0" smtClean="0">
              <a:solidFill>
                <a:schemeClr val="tx1"/>
              </a:solidFill>
              <a:latin typeface="+mn-lt"/>
              <a:ea typeface="+mn-ea"/>
              <a:cs typeface="+mn-cs"/>
            </a:endParaRPr>
          </a:p>
          <a:p>
            <a:r>
              <a:rPr lang="en-NZ" sz="1200" kern="1200" dirty="0" smtClean="0">
                <a:solidFill>
                  <a:schemeClr val="tx1"/>
                </a:solidFill>
                <a:latin typeface="+mn-lt"/>
                <a:ea typeface="+mn-ea"/>
                <a:cs typeface="+mn-cs"/>
              </a:rPr>
              <a:t>As the days roll on, perhaps in the taking account of things which can no longer be counted on, like the dressing gown’s comfortableness, what was momentarily extraordinary</a:t>
            </a:r>
            <a:r>
              <a:rPr lang="en-NZ" sz="1200" kern="1200" baseline="0" dirty="0" smtClean="0">
                <a:solidFill>
                  <a:schemeClr val="tx1"/>
                </a:solidFill>
                <a:latin typeface="+mn-lt"/>
                <a:ea typeface="+mn-ea"/>
                <a:cs typeface="+mn-cs"/>
              </a:rPr>
              <a:t> </a:t>
            </a:r>
            <a:r>
              <a:rPr lang="en-NZ" sz="1200" kern="1200" dirty="0" smtClean="0">
                <a:solidFill>
                  <a:schemeClr val="tx1"/>
                </a:solidFill>
                <a:latin typeface="+mn-lt"/>
                <a:ea typeface="+mn-ea"/>
                <a:cs typeface="+mn-cs"/>
              </a:rPr>
              <a:t>evolves into a ‘new’ ordinariness;</a:t>
            </a:r>
            <a:r>
              <a:rPr lang="en-NZ" sz="1200" kern="1200" baseline="0" dirty="0" smtClean="0">
                <a:solidFill>
                  <a:schemeClr val="tx1"/>
                </a:solidFill>
                <a:latin typeface="+mn-lt"/>
                <a:ea typeface="+mn-ea"/>
                <a:cs typeface="+mn-cs"/>
              </a:rPr>
              <a:t> a new at-</a:t>
            </a:r>
            <a:r>
              <a:rPr lang="en-NZ" sz="1200" kern="1200" baseline="0" dirty="0" err="1" smtClean="0">
                <a:solidFill>
                  <a:schemeClr val="tx1"/>
                </a:solidFill>
                <a:latin typeface="+mn-lt"/>
                <a:ea typeface="+mn-ea"/>
                <a:cs typeface="+mn-cs"/>
              </a:rPr>
              <a:t>homeness</a:t>
            </a:r>
            <a:r>
              <a:rPr lang="en-NZ" sz="1200" kern="1200" baseline="0" dirty="0" smtClean="0">
                <a:solidFill>
                  <a:schemeClr val="tx1"/>
                </a:solidFill>
                <a:latin typeface="+mn-lt"/>
                <a:ea typeface="+mn-ea"/>
                <a:cs typeface="+mn-cs"/>
              </a:rPr>
              <a:t>.</a:t>
            </a:r>
            <a:endParaRPr lang="en-NZ" sz="1200" kern="1200" dirty="0" smtClean="0">
              <a:solidFill>
                <a:schemeClr val="tx1"/>
              </a:solidFill>
              <a:latin typeface="+mn-lt"/>
              <a:ea typeface="+mn-ea"/>
              <a:cs typeface="+mn-cs"/>
            </a:endParaRPr>
          </a:p>
          <a:p>
            <a:endParaRPr lang="en-NZ" sz="1200" kern="1200" dirty="0" smtClean="0">
              <a:solidFill>
                <a:schemeClr val="tx1"/>
              </a:solidFill>
              <a:latin typeface="+mn-lt"/>
              <a:ea typeface="+mn-ea"/>
              <a:cs typeface="+mn-cs"/>
            </a:endParaRPr>
          </a:p>
          <a:p>
            <a:r>
              <a:rPr lang="en-NZ" sz="1200" kern="1200" dirty="0" smtClean="0">
                <a:solidFill>
                  <a:schemeClr val="tx1"/>
                </a:solidFill>
                <a:latin typeface="+mn-lt"/>
                <a:ea typeface="+mn-ea"/>
                <a:cs typeface="+mn-cs"/>
              </a:rPr>
              <a:t>In</a:t>
            </a:r>
            <a:r>
              <a:rPr lang="en-NZ" sz="1200" kern="1200" baseline="0" dirty="0" smtClean="0">
                <a:solidFill>
                  <a:schemeClr val="tx1"/>
                </a:solidFill>
                <a:latin typeface="+mn-lt"/>
                <a:ea typeface="+mn-ea"/>
                <a:cs typeface="+mn-cs"/>
              </a:rPr>
              <a:t> honour of Ferguson who did fade away just six weeks after we talked, and in respect of the Navaho and their ancestors in the land of our international guests, I close with the words carved in stone in Indianapolis.</a:t>
            </a:r>
            <a:endParaRPr lang="en-NZ" dirty="0"/>
          </a:p>
        </p:txBody>
      </p:sp>
      <p:sp>
        <p:nvSpPr>
          <p:cNvPr id="4" name="Slide Number Placeholder 3"/>
          <p:cNvSpPr>
            <a:spLocks noGrp="1"/>
          </p:cNvSpPr>
          <p:nvPr>
            <p:ph type="sldNum" sz="quarter" idx="10"/>
          </p:nvPr>
        </p:nvSpPr>
        <p:spPr/>
        <p:txBody>
          <a:bodyPr/>
          <a:lstStyle/>
          <a:p>
            <a:fld id="{600531CC-44CE-4075-AF24-3490ADCEE1CA}" type="slidenum">
              <a:rPr lang="en-NZ" smtClean="0"/>
              <a:pPr/>
              <a:t>14</a:t>
            </a:fld>
            <a:endParaRPr lang="en-NZ"/>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[pause </a:t>
            </a:r>
            <a:r>
              <a:rPr lang="en-NZ" smtClean="0"/>
              <a:t>for reading]</a:t>
            </a:r>
            <a:endParaRPr lang="en-NZ" dirty="0" smtClean="0"/>
          </a:p>
          <a:p>
            <a:endParaRPr lang="en-NZ" dirty="0" smtClean="0"/>
          </a:p>
          <a:p>
            <a:r>
              <a:rPr lang="en-NZ" dirty="0" smtClean="0"/>
              <a:t>Thank you.</a:t>
            </a:r>
            <a:endParaRPr lang="en-NZ" dirty="0"/>
          </a:p>
        </p:txBody>
      </p:sp>
      <p:sp>
        <p:nvSpPr>
          <p:cNvPr id="4" name="Slide Number Placeholder 3"/>
          <p:cNvSpPr>
            <a:spLocks noGrp="1"/>
          </p:cNvSpPr>
          <p:nvPr>
            <p:ph type="sldNum" sz="quarter" idx="10"/>
          </p:nvPr>
        </p:nvSpPr>
        <p:spPr/>
        <p:txBody>
          <a:bodyPr/>
          <a:lstStyle/>
          <a:p>
            <a:fld id="{600531CC-44CE-4075-AF24-3490ADCEE1CA}" type="slidenum">
              <a:rPr lang="en-NZ" smtClean="0"/>
              <a:pPr/>
              <a:t>15</a:t>
            </a:fld>
            <a:endParaRPr lang="en-NZ"/>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sz="1200" i="1" dirty="0" smtClean="0"/>
              <a:t>‘</a:t>
            </a:r>
            <a:r>
              <a:rPr lang="en-AU" sz="1200" i="1" dirty="0" err="1" smtClean="0"/>
              <a:t>Unheimlich</a:t>
            </a:r>
            <a:r>
              <a:rPr lang="en-AU" sz="1200" i="1" dirty="0" smtClean="0"/>
              <a:t>’</a:t>
            </a:r>
          </a:p>
          <a:p>
            <a:endParaRPr lang="en-AU" sz="1200" dirty="0" smtClean="0"/>
          </a:p>
          <a:p>
            <a:r>
              <a:rPr lang="en-AU" sz="1200" dirty="0" smtClean="0"/>
              <a:t>The existential mode of the ‘</a:t>
            </a:r>
            <a:r>
              <a:rPr lang="en-AU" sz="1200" i="1" dirty="0" smtClean="0"/>
              <a:t>not-at-home</a:t>
            </a:r>
            <a:r>
              <a:rPr lang="en-AU" sz="1200" dirty="0" smtClean="0"/>
              <a:t>’</a:t>
            </a:r>
          </a:p>
          <a:p>
            <a:endParaRPr lang="en-NZ" dirty="0"/>
          </a:p>
        </p:txBody>
      </p:sp>
      <p:sp>
        <p:nvSpPr>
          <p:cNvPr id="4" name="Slide Number Placeholder 3"/>
          <p:cNvSpPr>
            <a:spLocks noGrp="1"/>
          </p:cNvSpPr>
          <p:nvPr>
            <p:ph type="sldNum" sz="quarter" idx="10"/>
          </p:nvPr>
        </p:nvSpPr>
        <p:spPr/>
        <p:txBody>
          <a:bodyPr/>
          <a:lstStyle/>
          <a:p>
            <a:fld id="{600531CC-44CE-4075-AF24-3490ADCEE1CA}" type="slidenum">
              <a:rPr lang="en-NZ" smtClean="0"/>
              <a:pPr/>
              <a:t>16</a:t>
            </a:fld>
            <a:endParaRPr lang="en-NZ"/>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p:spPr>
      </p:sp>
      <p:sp>
        <p:nvSpPr>
          <p:cNvPr id="430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NZ" dirty="0" smtClean="0"/>
              <a:t>References</a:t>
            </a:r>
          </a:p>
        </p:txBody>
      </p:sp>
      <p:sp>
        <p:nvSpPr>
          <p:cNvPr id="4301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6089FA2-E89C-4E06-ACCC-4AC0F371CF0D}" type="slidenum">
              <a:rPr lang="en-NZ" smtClean="0"/>
              <a:pPr fontAlgn="base">
                <a:spcBef>
                  <a:spcPct val="0"/>
                </a:spcBef>
                <a:spcAft>
                  <a:spcPct val="0"/>
                </a:spcAft>
                <a:defRPr/>
              </a:pPr>
              <a:t>17</a:t>
            </a:fld>
            <a:endParaRPr lang="en-NZ"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sz="1200" dirty="0" smtClean="0"/>
              <a:t>Here ‘not-at-</a:t>
            </a:r>
            <a:r>
              <a:rPr lang="en-AU" sz="1200" dirty="0" err="1" smtClean="0"/>
              <a:t>homeness</a:t>
            </a:r>
            <a:r>
              <a:rPr lang="en-AU" sz="1200" dirty="0" smtClean="0"/>
              <a:t>’  is as illuminated amid ‘Being Aged’ in the everyday</a:t>
            </a:r>
          </a:p>
          <a:p>
            <a:endParaRPr lang="en-AU"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NZ" dirty="0" smtClean="0"/>
              <a:t>The understandings rise up from the ordinary stories told by 15 New Zealand elders</a:t>
            </a:r>
          </a:p>
        </p:txBody>
      </p:sp>
      <p:sp>
        <p:nvSpPr>
          <p:cNvPr id="4" name="Slide Number Placeholder 3"/>
          <p:cNvSpPr>
            <a:spLocks noGrp="1"/>
          </p:cNvSpPr>
          <p:nvPr>
            <p:ph type="sldNum" sz="quarter" idx="10"/>
          </p:nvPr>
        </p:nvSpPr>
        <p:spPr/>
        <p:txBody>
          <a:bodyPr/>
          <a:lstStyle/>
          <a:p>
            <a:fld id="{600531CC-44CE-4075-AF24-3490ADCEE1CA}" type="slidenum">
              <a:rPr lang="en-NZ" smtClean="0"/>
              <a:pPr/>
              <a:t>3</a:t>
            </a:fld>
            <a:endParaRPr lang="en-NZ"/>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l">
              <a:buNone/>
            </a:pPr>
            <a:r>
              <a:rPr lang="en-NZ" dirty="0" smtClean="0"/>
              <a:t>Being aged is always already there.</a:t>
            </a:r>
          </a:p>
          <a:p>
            <a:pPr algn="l">
              <a:buNone/>
            </a:pPr>
            <a:r>
              <a:rPr lang="en-NZ" dirty="0" smtClean="0"/>
              <a:t>Concealed. Covered over</a:t>
            </a:r>
          </a:p>
          <a:p>
            <a:pPr algn="l">
              <a:buNone/>
            </a:pPr>
            <a:r>
              <a:rPr lang="en-NZ" dirty="0" smtClean="0"/>
              <a:t>in its ordinariness.</a:t>
            </a:r>
          </a:p>
          <a:p>
            <a:pPr algn="l">
              <a:buNone/>
            </a:pPr>
            <a:r>
              <a:rPr lang="en-NZ" dirty="0" smtClean="0"/>
              <a:t>Always present as Being-possible.</a:t>
            </a:r>
          </a:p>
          <a:p>
            <a:pPr algn="l">
              <a:buNone/>
            </a:pPr>
            <a:r>
              <a:rPr lang="en-NZ" dirty="0" smtClean="0"/>
              <a:t>Being aged announces itself amid the everyday.</a:t>
            </a:r>
          </a:p>
          <a:p>
            <a:endParaRPr lang="en-NZ" dirty="0"/>
          </a:p>
        </p:txBody>
      </p:sp>
      <p:sp>
        <p:nvSpPr>
          <p:cNvPr id="4" name="Slide Number Placeholder 3"/>
          <p:cNvSpPr>
            <a:spLocks noGrp="1"/>
          </p:cNvSpPr>
          <p:nvPr>
            <p:ph type="sldNum" sz="quarter" idx="10"/>
          </p:nvPr>
        </p:nvSpPr>
        <p:spPr/>
        <p:txBody>
          <a:bodyPr/>
          <a:lstStyle/>
          <a:p>
            <a:fld id="{600531CC-44CE-4075-AF24-3490ADCEE1CA}" type="slidenum">
              <a:rPr lang="en-NZ" smtClean="0"/>
              <a:pPr/>
              <a:t>4</a:t>
            </a:fld>
            <a:endParaRPr lang="en-NZ"/>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l">
              <a:buNone/>
            </a:pPr>
            <a:r>
              <a:rPr lang="en-NZ" dirty="0" smtClean="0"/>
              <a:t>There, between the what once was, the</a:t>
            </a:r>
          </a:p>
          <a:p>
            <a:pPr algn="l">
              <a:buNone/>
            </a:pPr>
            <a:r>
              <a:rPr lang="en-NZ" dirty="0" smtClean="0"/>
              <a:t>what is, and the what might yet be.</a:t>
            </a:r>
          </a:p>
          <a:p>
            <a:pPr algn="l">
              <a:buNone/>
            </a:pPr>
            <a:r>
              <a:rPr lang="en-NZ" dirty="0" smtClean="0"/>
              <a:t>Sometimes subtly,</a:t>
            </a:r>
          </a:p>
          <a:p>
            <a:pPr algn="l">
              <a:buNone/>
            </a:pPr>
            <a:r>
              <a:rPr lang="en-NZ" dirty="0" smtClean="0"/>
              <a:t>sometimes alarmingly uncomfortable.</a:t>
            </a:r>
          </a:p>
        </p:txBody>
      </p:sp>
      <p:sp>
        <p:nvSpPr>
          <p:cNvPr id="4" name="Slide Number Placeholder 3"/>
          <p:cNvSpPr>
            <a:spLocks noGrp="1"/>
          </p:cNvSpPr>
          <p:nvPr>
            <p:ph type="sldNum" sz="quarter" idx="10"/>
          </p:nvPr>
        </p:nvSpPr>
        <p:spPr/>
        <p:txBody>
          <a:bodyPr/>
          <a:lstStyle/>
          <a:p>
            <a:fld id="{600531CC-44CE-4075-AF24-3490ADCEE1CA}" type="slidenum">
              <a:rPr lang="en-NZ" smtClean="0"/>
              <a:pPr/>
              <a:t>5</a:t>
            </a:fld>
            <a:endParaRPr lang="en-NZ"/>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l">
              <a:buNone/>
            </a:pPr>
            <a:r>
              <a:rPr lang="en-NZ" dirty="0" smtClean="0"/>
              <a:t>The eventful not-at-</a:t>
            </a:r>
            <a:r>
              <a:rPr lang="en-NZ" dirty="0" err="1" smtClean="0"/>
              <a:t>homeness</a:t>
            </a:r>
            <a:r>
              <a:rPr lang="en-NZ" dirty="0" smtClean="0"/>
              <a:t> is a showing,</a:t>
            </a:r>
          </a:p>
          <a:p>
            <a:pPr algn="l">
              <a:buNone/>
            </a:pPr>
            <a:r>
              <a:rPr lang="en-NZ" dirty="0" smtClean="0"/>
              <a:t>thrusting being aged into being old.</a:t>
            </a:r>
          </a:p>
          <a:p>
            <a:pPr algn="l">
              <a:buNone/>
            </a:pPr>
            <a:r>
              <a:rPr lang="en-NZ" dirty="0" smtClean="0"/>
              <a:t>Amid the familiar, experiencing the uncomfortableness of the unaccustomed.</a:t>
            </a:r>
          </a:p>
          <a:p>
            <a:pPr algn="l">
              <a:buNone/>
            </a:pPr>
            <a:endParaRPr lang="en-NZ" dirty="0" smtClean="0"/>
          </a:p>
          <a:p>
            <a:pPr algn="l">
              <a:buNone/>
            </a:pPr>
            <a:r>
              <a:rPr lang="en-NZ" dirty="0" smtClean="0"/>
              <a:t>Let’s listen together to Ferguson’s story. He speaks</a:t>
            </a:r>
            <a:r>
              <a:rPr lang="en-NZ" baseline="0" dirty="0" smtClean="0"/>
              <a:t> these words in his 98</a:t>
            </a:r>
            <a:r>
              <a:rPr lang="en-NZ" baseline="30000" dirty="0" smtClean="0"/>
              <a:t>th</a:t>
            </a:r>
            <a:r>
              <a:rPr lang="en-NZ" baseline="0" dirty="0" smtClean="0"/>
              <a:t> year of being in the world.</a:t>
            </a:r>
            <a:endParaRPr lang="en-NZ" dirty="0" smtClean="0"/>
          </a:p>
        </p:txBody>
      </p:sp>
      <p:sp>
        <p:nvSpPr>
          <p:cNvPr id="4" name="Slide Number Placeholder 3"/>
          <p:cNvSpPr>
            <a:spLocks noGrp="1"/>
          </p:cNvSpPr>
          <p:nvPr>
            <p:ph type="sldNum" sz="quarter" idx="10"/>
          </p:nvPr>
        </p:nvSpPr>
        <p:spPr/>
        <p:txBody>
          <a:bodyPr/>
          <a:lstStyle/>
          <a:p>
            <a:fld id="{600531CC-44CE-4075-AF24-3490ADCEE1CA}" type="slidenum">
              <a:rPr lang="en-NZ" smtClean="0"/>
              <a:pPr/>
              <a:t>6</a:t>
            </a:fld>
            <a:endParaRPr lang="en-NZ"/>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algn="l">
              <a:lnSpc>
                <a:spcPct val="150000"/>
              </a:lnSpc>
            </a:pPr>
            <a:r>
              <a:rPr lang="en-NZ" sz="1400" i="0" kern="1200" dirty="0" smtClean="0">
                <a:solidFill>
                  <a:schemeClr val="tx1"/>
                </a:solidFill>
                <a:latin typeface="+mn-lt"/>
                <a:ea typeface="+mn-ea"/>
                <a:cs typeface="+mn-cs"/>
              </a:rPr>
              <a:t>What the hell went wrong the other day? I have a good dressing gown there, look. It is too bloody heavy now. I tried to put it on the other day. I had a hell of a time getting it on. And when I did get it on it was too bloody heavy and yet I have worn it all my life.</a:t>
            </a:r>
          </a:p>
          <a:p>
            <a:pPr algn="l">
              <a:lnSpc>
                <a:spcPct val="150000"/>
              </a:lnSpc>
            </a:pPr>
            <a:r>
              <a:rPr lang="en-NZ" sz="1400" i="0" kern="1200" dirty="0" smtClean="0">
                <a:solidFill>
                  <a:schemeClr val="tx1"/>
                </a:solidFill>
                <a:latin typeface="+mn-lt"/>
                <a:ea typeface="+mn-ea"/>
                <a:cs typeface="+mn-cs"/>
              </a:rPr>
              <a:t>It used to be easy, just pull it on; easy. It is nice and warm, but when I tried to put it on the other day it was too heavy. After I went to all the trouble to get my arms in and getting it on, it was too bloody heavy. So I must be losing something else too, some strength. It must be something else.</a:t>
            </a:r>
          </a:p>
          <a:p>
            <a:pPr algn="l">
              <a:lnSpc>
                <a:spcPct val="150000"/>
              </a:lnSpc>
            </a:pPr>
            <a:r>
              <a:rPr lang="en-NZ" sz="1400" i="0" kern="1200" dirty="0" smtClean="0">
                <a:solidFill>
                  <a:schemeClr val="tx1"/>
                </a:solidFill>
                <a:latin typeface="+mn-lt"/>
                <a:ea typeface="+mn-ea"/>
                <a:cs typeface="+mn-cs"/>
              </a:rPr>
              <a:t>I will wait and see how I go in winter. I will just have to put the heater on and get into bed. But I will wait and see; I can’t do much about it. I don’t know what it is. Just old age I suppose. I have got this way I can’t do it, I just can’t do it. There’s no way of doing it. The strength has gone from my hands. I am just fading away I think. I don’t know. It is hard to say isn’t it? There is a lot I can’t do [Ferguson, 97].</a:t>
            </a:r>
          </a:p>
        </p:txBody>
      </p:sp>
      <p:sp>
        <p:nvSpPr>
          <p:cNvPr id="4" name="Slide Number Placeholder 3"/>
          <p:cNvSpPr>
            <a:spLocks noGrp="1"/>
          </p:cNvSpPr>
          <p:nvPr>
            <p:ph type="sldNum" sz="quarter" idx="10"/>
          </p:nvPr>
        </p:nvSpPr>
        <p:spPr/>
        <p:txBody>
          <a:bodyPr/>
          <a:lstStyle/>
          <a:p>
            <a:fld id="{600531CC-44CE-4075-AF24-3490ADCEE1CA}" type="slidenum">
              <a:rPr lang="en-NZ" smtClean="0"/>
              <a:pPr/>
              <a:t>7</a:t>
            </a:fld>
            <a:endParaRPr lang="en-NZ"/>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NZ" dirty="0" smtClean="0"/>
              <a:t>Heidegger (1927/1962) talks about the ‘canniness’ of being in the familiar everyday and the ‘uncanniness’ of experiencing the unfamiliar. He uses the German word “</a:t>
            </a:r>
            <a:r>
              <a:rPr lang="en-NZ" i="1" dirty="0" err="1" smtClean="0"/>
              <a:t>unheimlich</a:t>
            </a:r>
            <a:r>
              <a:rPr lang="en-NZ" dirty="0" smtClean="0"/>
              <a:t>” which literally translates as “</a:t>
            </a:r>
            <a:r>
              <a:rPr lang="en-NZ" i="1" dirty="0" smtClean="0"/>
              <a:t>unhomely</a:t>
            </a:r>
            <a:r>
              <a:rPr lang="en-NZ" dirty="0" smtClean="0"/>
              <a:t>” </a:t>
            </a:r>
            <a:r>
              <a:rPr lang="en-NZ" sz="1050" dirty="0" smtClean="0"/>
              <a:t>(King, 2001, p. 96).</a:t>
            </a:r>
            <a:endParaRPr lang="en-NZ" dirty="0" smtClean="0"/>
          </a:p>
        </p:txBody>
      </p:sp>
      <p:sp>
        <p:nvSpPr>
          <p:cNvPr id="4" name="Slide Number Placeholder 3"/>
          <p:cNvSpPr>
            <a:spLocks noGrp="1"/>
          </p:cNvSpPr>
          <p:nvPr>
            <p:ph type="sldNum" sz="quarter" idx="10"/>
          </p:nvPr>
        </p:nvSpPr>
        <p:spPr/>
        <p:txBody>
          <a:bodyPr/>
          <a:lstStyle/>
          <a:p>
            <a:fld id="{600531CC-44CE-4075-AF24-3490ADCEE1CA}" type="slidenum">
              <a:rPr lang="en-NZ" smtClean="0"/>
              <a:pPr/>
              <a:t>8</a:t>
            </a:fld>
            <a:endParaRPr lang="en-NZ"/>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NZ" dirty="0" smtClean="0"/>
              <a:t>In a mode of being characterised by uncanniness, or anxiety, the person is brought back from his or her absorption in the customary. “Everyday familiarity collapses….Being-in enters into the existential ‘mode’ of the ‘</a:t>
            </a:r>
            <a:r>
              <a:rPr lang="en-NZ" i="1" dirty="0" smtClean="0"/>
              <a:t>not-at-home</a:t>
            </a:r>
            <a:r>
              <a:rPr lang="en-NZ" dirty="0" smtClean="0"/>
              <a:t>’” </a:t>
            </a:r>
            <a:r>
              <a:rPr lang="en-NZ" sz="1050" dirty="0" smtClean="0"/>
              <a:t>(Heidegger, p. 233).</a:t>
            </a:r>
          </a:p>
          <a:p>
            <a:pPr marL="0" marR="0" indent="0" algn="l" defTabSz="914400" rtl="0" eaLnBrk="1" fontAlgn="auto" latinLnBrk="0" hangingPunct="1">
              <a:lnSpc>
                <a:spcPct val="100000"/>
              </a:lnSpc>
              <a:spcBef>
                <a:spcPts val="0"/>
              </a:spcBef>
              <a:spcAft>
                <a:spcPts val="0"/>
              </a:spcAft>
              <a:buClrTx/>
              <a:buSzTx/>
              <a:buFontTx/>
              <a:buNone/>
              <a:tabLst/>
              <a:defRPr/>
            </a:pPr>
            <a:endParaRPr lang="en-NZ" sz="105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NZ" sz="1050" dirty="0" smtClean="0"/>
              <a:t>Interpretively, listening for experiences of  </a:t>
            </a:r>
            <a:r>
              <a:rPr lang="en-NZ" sz="1050" baseline="0" dirty="0" smtClean="0"/>
              <a:t>‘not-being-at-home’ in the ordinary everyday illuminates the phenomenon of being aged.</a:t>
            </a:r>
            <a:endParaRPr lang="en-NZ" dirty="0" smtClean="0"/>
          </a:p>
        </p:txBody>
      </p:sp>
      <p:sp>
        <p:nvSpPr>
          <p:cNvPr id="4" name="Slide Number Placeholder 3"/>
          <p:cNvSpPr>
            <a:spLocks noGrp="1"/>
          </p:cNvSpPr>
          <p:nvPr>
            <p:ph type="sldNum" sz="quarter" idx="10"/>
          </p:nvPr>
        </p:nvSpPr>
        <p:spPr/>
        <p:txBody>
          <a:bodyPr/>
          <a:lstStyle/>
          <a:p>
            <a:fld id="{600531CC-44CE-4075-AF24-3490ADCEE1CA}" type="slidenum">
              <a:rPr lang="en-NZ" smtClean="0"/>
              <a:pPr/>
              <a:t>9</a:t>
            </a:fld>
            <a:endParaRPr lang="en-NZ"/>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NZ" sz="1400" kern="1200" dirty="0" smtClean="0">
                <a:solidFill>
                  <a:schemeClr val="tx1"/>
                </a:solidFill>
                <a:latin typeface="+mn-lt"/>
                <a:ea typeface="+mn-ea"/>
                <a:cs typeface="+mn-cs"/>
              </a:rPr>
              <a:t>Ferguson is used to just being in his dressing gown when he seeks its warmth. But this time, wanting to be in his dressing gown becomes </a:t>
            </a:r>
            <a:r>
              <a:rPr lang="en-NZ" sz="1400" i="1" kern="1200" dirty="0" smtClean="0">
                <a:solidFill>
                  <a:schemeClr val="tx1"/>
                </a:solidFill>
                <a:latin typeface="+mn-lt"/>
                <a:ea typeface="+mn-ea"/>
                <a:cs typeface="+mn-cs"/>
              </a:rPr>
              <a:t>a hell of a time </a:t>
            </a:r>
            <a:r>
              <a:rPr lang="en-NZ" sz="1400" kern="1200" dirty="0" smtClean="0">
                <a:solidFill>
                  <a:schemeClr val="tx1"/>
                </a:solidFill>
                <a:latin typeface="+mn-lt"/>
                <a:ea typeface="+mn-ea"/>
                <a:cs typeface="+mn-cs"/>
              </a:rPr>
              <a:t>for him. The words sound extreme; however, they are Ferguson’s way of bringing his experience into language. In the hellishness of the event, we hear how the customary </a:t>
            </a:r>
            <a:r>
              <a:rPr lang="en-NZ" sz="1400" kern="1200" dirty="0" err="1" smtClean="0">
                <a:solidFill>
                  <a:schemeClr val="tx1"/>
                </a:solidFill>
                <a:latin typeface="+mn-lt"/>
                <a:ea typeface="+mn-ea"/>
                <a:cs typeface="+mn-cs"/>
              </a:rPr>
              <a:t>mundaneness</a:t>
            </a:r>
            <a:r>
              <a:rPr lang="en-NZ" sz="1400" kern="1200" dirty="0" smtClean="0">
                <a:solidFill>
                  <a:schemeClr val="tx1"/>
                </a:solidFill>
                <a:latin typeface="+mn-lt"/>
                <a:ea typeface="+mn-ea"/>
                <a:cs typeface="+mn-cs"/>
              </a:rPr>
              <a:t> of getting into his dressing gown is this time characterised by anguish and suffering. The ordinary is instead an ordeal. Paradoxically, the word ‘hell’ has its Anglo-Saxon roots in the word ‘</a:t>
            </a:r>
            <a:r>
              <a:rPr lang="en-NZ" sz="1400" kern="1200" dirty="0" err="1" smtClean="0">
                <a:solidFill>
                  <a:schemeClr val="tx1"/>
                </a:solidFill>
                <a:latin typeface="+mn-lt"/>
                <a:ea typeface="+mn-ea"/>
                <a:cs typeface="+mn-cs"/>
              </a:rPr>
              <a:t>helan</a:t>
            </a:r>
            <a:r>
              <a:rPr lang="en-NZ" sz="1400" kern="1200" dirty="0" smtClean="0">
                <a:solidFill>
                  <a:schemeClr val="tx1"/>
                </a:solidFill>
                <a:latin typeface="+mn-lt"/>
                <a:ea typeface="+mn-ea"/>
                <a:cs typeface="+mn-cs"/>
              </a:rPr>
              <a:t>’ meaning to hide, conceal or cover over (Hayward &amp; </a:t>
            </a:r>
            <a:r>
              <a:rPr lang="en-NZ" sz="1400" kern="1200" dirty="0" err="1" smtClean="0">
                <a:solidFill>
                  <a:schemeClr val="tx1"/>
                </a:solidFill>
                <a:latin typeface="+mn-lt"/>
                <a:ea typeface="+mn-ea"/>
                <a:cs typeface="+mn-cs"/>
              </a:rPr>
              <a:t>Sparkes</a:t>
            </a:r>
            <a:r>
              <a:rPr lang="en-NZ" sz="1400" kern="1200" dirty="0" smtClean="0">
                <a:solidFill>
                  <a:schemeClr val="tx1"/>
                </a:solidFill>
                <a:latin typeface="+mn-lt"/>
                <a:ea typeface="+mn-ea"/>
                <a:cs typeface="+mn-cs"/>
              </a:rPr>
              <a:t>, 1982). Yet in this event, Ferguson’s ‘hell’ of a time is an </a:t>
            </a:r>
            <a:r>
              <a:rPr lang="en-NZ" sz="1400" kern="1200" dirty="0" err="1" smtClean="0">
                <a:solidFill>
                  <a:schemeClr val="tx1"/>
                </a:solidFill>
                <a:latin typeface="+mn-lt"/>
                <a:ea typeface="+mn-ea"/>
                <a:cs typeface="+mn-cs"/>
              </a:rPr>
              <a:t>unconcealing</a:t>
            </a:r>
            <a:r>
              <a:rPr lang="en-NZ" sz="1400" kern="1200" dirty="0" smtClean="0">
                <a:solidFill>
                  <a:schemeClr val="tx1"/>
                </a:solidFill>
                <a:latin typeface="+mn-lt"/>
                <a:ea typeface="+mn-ea"/>
                <a:cs typeface="+mn-cs"/>
              </a:rPr>
              <a:t> rather than a concealing.</a:t>
            </a:r>
          </a:p>
          <a:p>
            <a:r>
              <a:rPr lang="en-NZ" sz="1400" kern="1200" dirty="0" smtClean="0">
                <a:solidFill>
                  <a:schemeClr val="tx1"/>
                </a:solidFill>
                <a:latin typeface="+mn-lt"/>
                <a:ea typeface="+mn-ea"/>
                <a:cs typeface="+mn-cs"/>
              </a:rPr>
              <a:t>Then, once donned, instead of revealing its familiar character of warm comfortableness, Ferguson’s dressing gown discloses an unaccustomed burdensome-</a:t>
            </a:r>
            <a:r>
              <a:rPr lang="en-NZ" sz="1400" kern="1200" dirty="0" err="1" smtClean="0">
                <a:solidFill>
                  <a:schemeClr val="tx1"/>
                </a:solidFill>
                <a:latin typeface="+mn-lt"/>
                <a:ea typeface="+mn-ea"/>
                <a:cs typeface="+mn-cs"/>
              </a:rPr>
              <a:t>ness</a:t>
            </a:r>
            <a:r>
              <a:rPr lang="en-NZ" sz="1400" kern="1200" dirty="0" smtClean="0">
                <a:solidFill>
                  <a:schemeClr val="tx1"/>
                </a:solidFill>
                <a:latin typeface="+mn-lt"/>
                <a:ea typeface="+mn-ea"/>
                <a:cs typeface="+mn-cs"/>
              </a:rPr>
              <a:t>. As he recounts the event, he describes his dressing gown as being </a:t>
            </a:r>
            <a:r>
              <a:rPr lang="en-NZ" sz="1400" i="1" kern="1200" dirty="0" smtClean="0">
                <a:solidFill>
                  <a:schemeClr val="tx1"/>
                </a:solidFill>
                <a:latin typeface="+mn-lt"/>
                <a:ea typeface="+mn-ea"/>
                <a:cs typeface="+mn-cs"/>
              </a:rPr>
              <a:t>too bloody heavy</a:t>
            </a:r>
            <a:r>
              <a:rPr lang="en-NZ" sz="1400" kern="1200" dirty="0" smtClean="0">
                <a:solidFill>
                  <a:schemeClr val="tx1"/>
                </a:solidFill>
                <a:latin typeface="+mn-lt"/>
                <a:ea typeface="+mn-ea"/>
                <a:cs typeface="+mn-cs"/>
              </a:rPr>
              <a:t>. In the moment, Ferguson is not-at-home with experiencing the gown’s unfamiliar oppressive weightiness. He only comes to understand the </a:t>
            </a:r>
            <a:r>
              <a:rPr lang="en-NZ" sz="1400" kern="1200" dirty="0" err="1" smtClean="0">
                <a:solidFill>
                  <a:schemeClr val="tx1"/>
                </a:solidFill>
                <a:latin typeface="+mn-lt"/>
                <a:ea typeface="+mn-ea"/>
                <a:cs typeface="+mn-cs"/>
              </a:rPr>
              <a:t>unreadiness</a:t>
            </a:r>
            <a:r>
              <a:rPr lang="en-NZ" sz="1400" kern="1200" dirty="0" smtClean="0">
                <a:solidFill>
                  <a:schemeClr val="tx1"/>
                </a:solidFill>
                <a:latin typeface="+mn-lt"/>
                <a:ea typeface="+mn-ea"/>
                <a:cs typeface="+mn-cs"/>
              </a:rPr>
              <a:t>-to-hand of his embodied strength through this unaccustomed experience. His diminished strength unveils itself amid the usually mundane. Suddenly what was ordinary is distressingly obtrusive. Hence, Ferguson’s ‘being aged’ announces itself in being weaker. It announces itself in the face of his dressing gown’s burdensome heaviness.</a:t>
            </a:r>
            <a:endParaRPr lang="en-NZ" sz="1400" dirty="0" smtClean="0"/>
          </a:p>
        </p:txBody>
      </p:sp>
      <p:sp>
        <p:nvSpPr>
          <p:cNvPr id="4" name="Slide Number Placeholder 3"/>
          <p:cNvSpPr>
            <a:spLocks noGrp="1"/>
          </p:cNvSpPr>
          <p:nvPr>
            <p:ph type="sldNum" sz="quarter" idx="10"/>
          </p:nvPr>
        </p:nvSpPr>
        <p:spPr/>
        <p:txBody>
          <a:bodyPr/>
          <a:lstStyle/>
          <a:p>
            <a:fld id="{600531CC-44CE-4075-AF24-3490ADCEE1CA}" type="slidenum">
              <a:rPr lang="en-NZ" smtClean="0"/>
              <a:pPr/>
              <a:t>10</a:t>
            </a:fld>
            <a:endParaRPr lang="en-NZ"/>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FE9119BD-A602-4581-A700-A24514C24F84}" type="datetimeFigureOut">
              <a:rPr lang="en-US" smtClean="0"/>
              <a:pPr/>
              <a:t>11/27/2008</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5AD53506-01D0-478B-96A3-C360AC73A039}" type="slidenum">
              <a:rPr lang="en-NZ" smtClean="0"/>
              <a:pPr/>
              <a:t>‹#›</a:t>
            </a:fld>
            <a:endParaRPr lang="en-N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FE9119BD-A602-4581-A700-A24514C24F84}" type="datetimeFigureOut">
              <a:rPr lang="en-US" smtClean="0"/>
              <a:pPr/>
              <a:t>11/27/2008</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5AD53506-01D0-478B-96A3-C360AC73A039}" type="slidenum">
              <a:rPr lang="en-NZ" smtClean="0"/>
              <a:pPr/>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FE9119BD-A602-4581-A700-A24514C24F84}" type="datetimeFigureOut">
              <a:rPr lang="en-US" smtClean="0"/>
              <a:pPr/>
              <a:t>11/27/2008</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5AD53506-01D0-478B-96A3-C360AC73A039}" type="slidenum">
              <a:rPr lang="en-NZ" smtClean="0"/>
              <a:pPr/>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FE9119BD-A602-4581-A700-A24514C24F84}" type="datetimeFigureOut">
              <a:rPr lang="en-US" smtClean="0"/>
              <a:pPr/>
              <a:t>11/27/2008</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5AD53506-01D0-478B-96A3-C360AC73A039}" type="slidenum">
              <a:rPr lang="en-NZ" smtClean="0"/>
              <a:pPr/>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E9119BD-A602-4581-A700-A24514C24F84}" type="datetimeFigureOut">
              <a:rPr lang="en-US" smtClean="0"/>
              <a:pPr/>
              <a:t>11/27/2008</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5AD53506-01D0-478B-96A3-C360AC73A039}" type="slidenum">
              <a:rPr lang="en-NZ" smtClean="0"/>
              <a:pPr/>
              <a:t>‹#›</a:t>
            </a:fld>
            <a:endParaRPr lang="en-NZ"/>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FE9119BD-A602-4581-A700-A24514C24F84}" type="datetimeFigureOut">
              <a:rPr lang="en-US" smtClean="0"/>
              <a:pPr/>
              <a:t>11/27/2008</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5AD53506-01D0-478B-96A3-C360AC73A039}" type="slidenum">
              <a:rPr lang="en-NZ" smtClean="0"/>
              <a:pPr/>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FE9119BD-A602-4581-A700-A24514C24F84}" type="datetimeFigureOut">
              <a:rPr lang="en-US" smtClean="0"/>
              <a:pPr/>
              <a:t>11/27/2008</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5AD53506-01D0-478B-96A3-C360AC73A039}" type="slidenum">
              <a:rPr lang="en-NZ" smtClean="0"/>
              <a:pPr/>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FE9119BD-A602-4581-A700-A24514C24F84}" type="datetimeFigureOut">
              <a:rPr lang="en-US" smtClean="0"/>
              <a:pPr/>
              <a:t>11/27/2008</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5AD53506-01D0-478B-96A3-C360AC73A039}" type="slidenum">
              <a:rPr lang="en-NZ" smtClean="0"/>
              <a:pPr/>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E9119BD-A602-4581-A700-A24514C24F84}" type="datetimeFigureOut">
              <a:rPr lang="en-US" smtClean="0"/>
              <a:pPr/>
              <a:t>11/27/2008</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5AD53506-01D0-478B-96A3-C360AC73A039}" type="slidenum">
              <a:rPr lang="en-NZ" smtClean="0"/>
              <a:pPr/>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E9119BD-A602-4581-A700-A24514C24F84}" type="datetimeFigureOut">
              <a:rPr lang="en-US" smtClean="0"/>
              <a:pPr/>
              <a:t>11/27/2008</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5AD53506-01D0-478B-96A3-C360AC73A039}" type="slidenum">
              <a:rPr lang="en-NZ" smtClean="0"/>
              <a:pPr/>
              <a:t>‹#›</a:t>
            </a:fld>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E9119BD-A602-4581-A700-A24514C24F84}" type="datetimeFigureOut">
              <a:rPr lang="en-US" smtClean="0"/>
              <a:pPr/>
              <a:t>11/27/2008</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5AD53506-01D0-478B-96A3-C360AC73A039}" type="slidenum">
              <a:rPr lang="en-NZ" smtClean="0"/>
              <a:pPr/>
              <a:t>‹#›</a:t>
            </a:fld>
            <a:endParaRPr lang="en-N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E9119BD-A602-4581-A700-A24514C24F84}" type="datetimeFigureOut">
              <a:rPr lang="en-US" smtClean="0"/>
              <a:pPr/>
              <a:t>11/27/2008</a:t>
            </a:fld>
            <a:endParaRPr lang="en-NZ"/>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AD53506-01D0-478B-96A3-C360AC73A039}" type="slidenum">
              <a:rPr lang="en-NZ" smtClean="0"/>
              <a:pPr/>
              <a:t>‹#›</a:t>
            </a:fld>
            <a:endParaRPr lang="en-NZ"/>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Indianapolis 2008 004.jpg"/>
          <p:cNvPicPr>
            <a:picLocks noChangeAspect="1"/>
          </p:cNvPicPr>
          <p:nvPr/>
        </p:nvPicPr>
        <p:blipFill>
          <a:blip r:embed="rId3"/>
          <a:stretch>
            <a:fillRect/>
          </a:stretch>
        </p:blipFill>
        <p:spPr>
          <a:xfrm>
            <a:off x="0" y="0"/>
            <a:ext cx="5161378" cy="6881838"/>
          </a:xfrm>
          <a:prstGeom prst="rect">
            <a:avLst/>
          </a:prstGeom>
          <a:ln>
            <a:noFill/>
          </a:ln>
          <a:effectLst>
            <a:softEdge rad="317500"/>
          </a:effectLst>
        </p:spPr>
      </p:pic>
      <p:sp>
        <p:nvSpPr>
          <p:cNvPr id="2" name="Title 1"/>
          <p:cNvSpPr>
            <a:spLocks noGrp="1"/>
          </p:cNvSpPr>
          <p:nvPr>
            <p:ph type="ctrTitle"/>
          </p:nvPr>
        </p:nvSpPr>
        <p:spPr>
          <a:xfrm>
            <a:off x="714348" y="2714620"/>
            <a:ext cx="7772400" cy="1528773"/>
          </a:xfrm>
        </p:spPr>
        <p:txBody>
          <a:bodyPr>
            <a:noAutofit/>
          </a:bodyPr>
          <a:lstStyle/>
          <a:p>
            <a:pPr algn="r"/>
            <a:r>
              <a:rPr lang="en-AU" sz="6600" i="1" dirty="0"/>
              <a:t>‘</a:t>
            </a:r>
            <a:r>
              <a:rPr lang="en-AU" sz="6600" i="1" dirty="0" err="1" smtClean="0"/>
              <a:t>Unheimlich</a:t>
            </a:r>
            <a:r>
              <a:rPr lang="en-AU" sz="6600" i="1" dirty="0" smtClean="0"/>
              <a:t>’</a:t>
            </a:r>
            <a:endParaRPr lang="en-NZ" sz="6600" i="1" dirty="0"/>
          </a:p>
        </p:txBody>
      </p:sp>
      <p:sp>
        <p:nvSpPr>
          <p:cNvPr id="3" name="Subtitle 2"/>
          <p:cNvSpPr>
            <a:spLocks noGrp="1"/>
          </p:cNvSpPr>
          <p:nvPr>
            <p:ph type="subTitle" idx="1"/>
          </p:nvPr>
        </p:nvSpPr>
        <p:spPr>
          <a:xfrm>
            <a:off x="714348" y="4429132"/>
            <a:ext cx="7500990" cy="1928826"/>
          </a:xfrm>
        </p:spPr>
        <p:txBody>
          <a:bodyPr>
            <a:normAutofit/>
          </a:bodyPr>
          <a:lstStyle/>
          <a:p>
            <a:pPr algn="r"/>
            <a:r>
              <a:rPr lang="en-AU" sz="4200" dirty="0" smtClean="0"/>
              <a:t>The existential mode of the</a:t>
            </a:r>
          </a:p>
          <a:p>
            <a:pPr algn="r"/>
            <a:r>
              <a:rPr lang="en-AU" sz="4200" dirty="0" smtClean="0"/>
              <a:t>‘</a:t>
            </a:r>
            <a:r>
              <a:rPr lang="en-AU" sz="4200" i="1" dirty="0" smtClean="0"/>
              <a:t>not-at-home’</a:t>
            </a:r>
            <a:endParaRPr lang="en-AU" sz="4200" dirty="0" smtClean="0"/>
          </a:p>
        </p:txBody>
      </p:sp>
    </p:spTree>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pic>
        <p:nvPicPr>
          <p:cNvPr id="5" name="Content Placeholder 5" descr="Clark with port 3.JPG"/>
          <p:cNvPicPr>
            <a:picLocks noGrp="1" noChangeAspect="1"/>
          </p:cNvPicPr>
          <p:nvPr>
            <p:ph idx="1"/>
          </p:nvPr>
        </p:nvPicPr>
        <p:blipFill>
          <a:blip r:embed="rId3" cstate="print"/>
          <a:stretch>
            <a:fillRect/>
          </a:stretch>
        </p:blipFill>
        <p:spPr>
          <a:xfrm>
            <a:off x="1571604" y="1214422"/>
            <a:ext cx="6034617" cy="4525963"/>
          </a:xfrm>
          <a:effectLst>
            <a:softEdge rad="317500"/>
          </a:effectLst>
        </p:spPr>
      </p:pic>
    </p:spTree>
  </p:cSld>
  <p:clrMapOvr>
    <a:masterClrMapping/>
  </p:clrMapOvr>
  <p:transition spd="slow"/>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pic>
        <p:nvPicPr>
          <p:cNvPr id="5" name="Content Placeholder 5" descr="Clark with port 3.JPG"/>
          <p:cNvPicPr>
            <a:picLocks noGrp="1" noChangeAspect="1"/>
          </p:cNvPicPr>
          <p:nvPr>
            <p:ph idx="1"/>
          </p:nvPr>
        </p:nvPicPr>
        <p:blipFill>
          <a:blip r:embed="rId3" cstate="print"/>
          <a:stretch>
            <a:fillRect/>
          </a:stretch>
        </p:blipFill>
        <p:spPr>
          <a:xfrm>
            <a:off x="1571604" y="1214422"/>
            <a:ext cx="6034617" cy="4525963"/>
          </a:xfrm>
          <a:effectLst>
            <a:softEdge rad="635000"/>
          </a:effectLst>
        </p:spPr>
      </p:pic>
    </p:spTree>
  </p:cSld>
  <p:clrMapOvr>
    <a:masterClrMapping/>
  </p:clrMapOvr>
  <p:transition spd="slow"/>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sp>
        <p:nvSpPr>
          <p:cNvPr id="3" name="Content Placeholder 2"/>
          <p:cNvSpPr>
            <a:spLocks noGrp="1"/>
          </p:cNvSpPr>
          <p:nvPr>
            <p:ph idx="1"/>
          </p:nvPr>
        </p:nvSpPr>
        <p:spPr>
          <a:xfrm>
            <a:off x="457200" y="2285992"/>
            <a:ext cx="8229600" cy="3840171"/>
          </a:xfrm>
        </p:spPr>
        <p:txBody>
          <a:bodyPr/>
          <a:lstStyle/>
          <a:p>
            <a:pPr indent="19050">
              <a:buNone/>
            </a:pPr>
            <a:r>
              <a:rPr lang="en-NZ" dirty="0"/>
              <a:t>Thus, “if a person transfers an expression from one thing to the other, he has in mind something that is common to both” </a:t>
            </a:r>
            <a:r>
              <a:rPr lang="en-NZ" sz="2400" dirty="0"/>
              <a:t>(</a:t>
            </a:r>
            <a:r>
              <a:rPr lang="en-NZ" sz="2400" dirty="0" err="1"/>
              <a:t>Gadamer</a:t>
            </a:r>
            <a:r>
              <a:rPr lang="en-NZ" sz="2400" dirty="0"/>
              <a:t>, 2004, p. 428). </a:t>
            </a:r>
            <a:endParaRPr lang="en-NZ" dirty="0"/>
          </a:p>
        </p:txBody>
      </p:sp>
    </p:spTree>
  </p:cSld>
  <p:clrMapOvr>
    <a:masterClrMapping/>
  </p:clrMapOvr>
  <p:transition spd="slow"/>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pic>
        <p:nvPicPr>
          <p:cNvPr id="5" name="Content Placeholder 5" descr="Clark with port 3.JPG"/>
          <p:cNvPicPr>
            <a:picLocks noGrp="1" noChangeAspect="1"/>
          </p:cNvPicPr>
          <p:nvPr>
            <p:ph idx="1"/>
          </p:nvPr>
        </p:nvPicPr>
        <p:blipFill>
          <a:blip r:embed="rId3" cstate="print">
            <a:lum bright="-29000" contrast="-25000"/>
          </a:blip>
          <a:stretch>
            <a:fillRect/>
          </a:stretch>
        </p:blipFill>
        <p:spPr>
          <a:xfrm>
            <a:off x="1571604" y="1357298"/>
            <a:ext cx="6034617" cy="4525963"/>
          </a:xfrm>
          <a:effectLst>
            <a:softEdge rad="635000"/>
          </a:effectLst>
        </p:spPr>
      </p:pic>
    </p:spTree>
  </p:cSld>
  <p:clrMapOvr>
    <a:masterClrMapping/>
  </p:clrMapOvr>
  <p:transition spd="slow"/>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sp>
        <p:nvSpPr>
          <p:cNvPr id="3" name="Content Placeholder 2"/>
          <p:cNvSpPr>
            <a:spLocks noGrp="1"/>
          </p:cNvSpPr>
          <p:nvPr>
            <p:ph idx="1"/>
          </p:nvPr>
        </p:nvSpPr>
        <p:spPr>
          <a:xfrm>
            <a:off x="500034" y="2143116"/>
            <a:ext cx="8229600" cy="3614750"/>
          </a:xfrm>
        </p:spPr>
        <p:txBody>
          <a:bodyPr/>
          <a:lstStyle/>
          <a:p>
            <a:pPr indent="-66675">
              <a:buNone/>
            </a:pPr>
            <a:r>
              <a:rPr lang="en-NZ" dirty="0"/>
              <a:t>Strangely enough, it is the ordinariness which holds the potential to illuminate a ‘not-at-</a:t>
            </a:r>
            <a:r>
              <a:rPr lang="en-NZ" dirty="0" err="1"/>
              <a:t>homeness</a:t>
            </a:r>
            <a:r>
              <a:rPr lang="en-NZ" dirty="0"/>
              <a:t>’ in the everyday (Heidegger, 1927/1962). </a:t>
            </a:r>
          </a:p>
          <a:p>
            <a:endParaRPr lang="en-NZ" dirty="0"/>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pic>
        <p:nvPicPr>
          <p:cNvPr id="4" name="Content Placeholder 3" descr="Indianapolis 2008 Old Age poem on limestone.jpg"/>
          <p:cNvPicPr>
            <a:picLocks noGrp="1" noChangeAspect="1"/>
          </p:cNvPicPr>
          <p:nvPr>
            <p:ph idx="1"/>
          </p:nvPr>
        </p:nvPicPr>
        <p:blipFill>
          <a:blip r:embed="rId3"/>
          <a:stretch>
            <a:fillRect/>
          </a:stretch>
        </p:blipFill>
        <p:spPr>
          <a:xfrm>
            <a:off x="357158" y="214290"/>
            <a:ext cx="8477310" cy="6357982"/>
          </a:xfrm>
          <a:prstGeom prst="rect">
            <a:avLst/>
          </a:prstGeom>
          <a:ln>
            <a:noFill/>
          </a:ln>
          <a:effectLst>
            <a:softEdge rad="112500"/>
          </a:effectLst>
        </p:spPr>
      </p:pic>
    </p:spTree>
  </p:cSld>
  <p:clrMapOvr>
    <a:masterClrMapping/>
  </p:clrMapOvr>
  <p:transition spd="slow"/>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Indianapolis 2008 004.jpg"/>
          <p:cNvPicPr>
            <a:picLocks noChangeAspect="1"/>
          </p:cNvPicPr>
          <p:nvPr/>
        </p:nvPicPr>
        <p:blipFill>
          <a:blip r:embed="rId3"/>
          <a:stretch>
            <a:fillRect/>
          </a:stretch>
        </p:blipFill>
        <p:spPr>
          <a:xfrm>
            <a:off x="0" y="0"/>
            <a:ext cx="5161378" cy="6881838"/>
          </a:xfrm>
          <a:prstGeom prst="rect">
            <a:avLst/>
          </a:prstGeom>
          <a:ln>
            <a:noFill/>
          </a:ln>
          <a:effectLst>
            <a:softEdge rad="317500"/>
          </a:effectLst>
        </p:spPr>
      </p:pic>
      <p:sp>
        <p:nvSpPr>
          <p:cNvPr id="2" name="Title 1"/>
          <p:cNvSpPr>
            <a:spLocks noGrp="1"/>
          </p:cNvSpPr>
          <p:nvPr>
            <p:ph type="ctrTitle"/>
          </p:nvPr>
        </p:nvSpPr>
        <p:spPr>
          <a:xfrm>
            <a:off x="714348" y="2714620"/>
            <a:ext cx="7772400" cy="1528773"/>
          </a:xfrm>
        </p:spPr>
        <p:txBody>
          <a:bodyPr>
            <a:noAutofit/>
          </a:bodyPr>
          <a:lstStyle/>
          <a:p>
            <a:pPr algn="r"/>
            <a:r>
              <a:rPr lang="en-AU" sz="6600" i="1" dirty="0"/>
              <a:t>‘</a:t>
            </a:r>
            <a:r>
              <a:rPr lang="en-AU" sz="6600" i="1" dirty="0" err="1" smtClean="0"/>
              <a:t>Unheimlich</a:t>
            </a:r>
            <a:r>
              <a:rPr lang="en-AU" sz="6600" i="1" dirty="0" smtClean="0"/>
              <a:t>’</a:t>
            </a:r>
            <a:endParaRPr lang="en-NZ" sz="6600" i="1" dirty="0"/>
          </a:p>
        </p:txBody>
      </p:sp>
      <p:sp>
        <p:nvSpPr>
          <p:cNvPr id="3" name="Subtitle 2"/>
          <p:cNvSpPr>
            <a:spLocks noGrp="1"/>
          </p:cNvSpPr>
          <p:nvPr>
            <p:ph type="subTitle" idx="1"/>
          </p:nvPr>
        </p:nvSpPr>
        <p:spPr>
          <a:xfrm>
            <a:off x="714348" y="4429132"/>
            <a:ext cx="7500990" cy="1928826"/>
          </a:xfrm>
        </p:spPr>
        <p:txBody>
          <a:bodyPr>
            <a:normAutofit/>
          </a:bodyPr>
          <a:lstStyle/>
          <a:p>
            <a:pPr algn="r"/>
            <a:r>
              <a:rPr lang="en-AU" sz="4200" dirty="0" smtClean="0"/>
              <a:t>Questions &amp; Conversation</a:t>
            </a:r>
          </a:p>
        </p:txBody>
      </p:sp>
    </p:spTree>
  </p:cSld>
  <p:clrMapOvr>
    <a:masterClrMapping/>
  </p:clrMapOvr>
  <p:transition spd="slow"/>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pPr eaLnBrk="1" hangingPunct="1"/>
            <a:endParaRPr lang="en-NZ" smtClean="0"/>
          </a:p>
        </p:txBody>
      </p:sp>
      <p:sp>
        <p:nvSpPr>
          <p:cNvPr id="3" name="Content Placeholder 2"/>
          <p:cNvSpPr>
            <a:spLocks noGrp="1"/>
          </p:cNvSpPr>
          <p:nvPr>
            <p:ph idx="1"/>
          </p:nvPr>
        </p:nvSpPr>
        <p:spPr>
          <a:xfrm>
            <a:off x="500063" y="642938"/>
            <a:ext cx="8229600" cy="6215062"/>
          </a:xfrm>
        </p:spPr>
        <p:txBody>
          <a:bodyPr rtlCol="0">
            <a:normAutofit/>
          </a:bodyPr>
          <a:lstStyle/>
          <a:p>
            <a:pPr>
              <a:buNone/>
              <a:defRPr/>
            </a:pPr>
            <a:r>
              <a:rPr lang="en-NZ" dirty="0" err="1" smtClean="0"/>
              <a:t>Gadamer</a:t>
            </a:r>
            <a:r>
              <a:rPr lang="en-NZ" dirty="0" smtClean="0"/>
              <a:t>, H.-G. (2004). </a:t>
            </a:r>
            <a:r>
              <a:rPr lang="en-NZ" i="1" dirty="0" smtClean="0"/>
              <a:t>Truth and method</a:t>
            </a:r>
            <a:r>
              <a:rPr lang="en-NZ" dirty="0" smtClean="0"/>
              <a:t> (J. </a:t>
            </a:r>
            <a:r>
              <a:rPr lang="en-NZ" dirty="0" err="1" smtClean="0"/>
              <a:t>Weinsheimer</a:t>
            </a:r>
            <a:r>
              <a:rPr lang="en-NZ" dirty="0" smtClean="0"/>
              <a:t> &amp; D. G. Marshall, Trans. 2nd, Rev ed.). London: Continuum.</a:t>
            </a:r>
          </a:p>
          <a:p>
            <a:pPr eaLnBrk="1" fontAlgn="auto" hangingPunct="1">
              <a:spcAft>
                <a:spcPts val="0"/>
              </a:spcAft>
              <a:buFont typeface="Arial" pitchFamily="34" charset="0"/>
              <a:buNone/>
              <a:defRPr/>
            </a:pPr>
            <a:r>
              <a:rPr lang="en-NZ" dirty="0" smtClean="0"/>
              <a:t>Heidegger, M. (1927/1962). </a:t>
            </a:r>
            <a:r>
              <a:rPr lang="en-NZ" i="1" dirty="0" smtClean="0"/>
              <a:t>Being and time</a:t>
            </a:r>
            <a:r>
              <a:rPr lang="en-NZ" dirty="0" smtClean="0"/>
              <a:t> (J. </a:t>
            </a:r>
            <a:r>
              <a:rPr lang="en-NZ" dirty="0" err="1" smtClean="0"/>
              <a:t>Macquarrie</a:t>
            </a:r>
            <a:r>
              <a:rPr lang="en-NZ" dirty="0" smtClean="0"/>
              <a:t> &amp; E. Robinson, Trans. 7th ed.). Oxford, UK: Blackwell Publishers Ltd.</a:t>
            </a:r>
          </a:p>
          <a:p>
            <a:pPr eaLnBrk="1" fontAlgn="auto" hangingPunct="1">
              <a:spcAft>
                <a:spcPts val="0"/>
              </a:spcAft>
              <a:buFont typeface="Arial" pitchFamily="34" charset="0"/>
              <a:buNone/>
              <a:defRPr/>
            </a:pPr>
            <a:r>
              <a:rPr lang="en-AU" dirty="0" smtClean="0"/>
              <a:t>Wright-St Clair, V, A. (2008). </a:t>
            </a:r>
            <a:r>
              <a:rPr lang="en-AU" i="1" dirty="0" smtClean="0"/>
              <a:t>'Being aged' in the everyday: Uncovering the meaning through elders' stories</a:t>
            </a:r>
            <a:r>
              <a:rPr lang="en-AU" dirty="0" smtClean="0"/>
              <a:t>. Doctoral thesis, University of Auckland, Auckland, New Zealand. </a:t>
            </a:r>
            <a:r>
              <a:rPr lang="en-AU" u="sng" dirty="0" smtClean="0"/>
              <a:t>http://hdl.handle.net/2292/3080</a:t>
            </a:r>
            <a:r>
              <a:rPr lang="en-AU" dirty="0" smtClean="0"/>
              <a:t> </a:t>
            </a:r>
            <a:endParaRPr lang="en-NZ" dirty="0" smtClean="0"/>
          </a:p>
          <a:p>
            <a:pPr eaLnBrk="1" fontAlgn="auto" hangingPunct="1">
              <a:spcAft>
                <a:spcPts val="0"/>
              </a:spcAft>
              <a:buFont typeface="Arial" pitchFamily="34" charset="0"/>
              <a:buChar char="•"/>
              <a:defRPr/>
            </a:pPr>
            <a:endParaRPr lang="en-NZ" dirty="0" smtClean="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Indianapolis 2008 004.jpg"/>
          <p:cNvPicPr>
            <a:picLocks noChangeAspect="1"/>
          </p:cNvPicPr>
          <p:nvPr/>
        </p:nvPicPr>
        <p:blipFill>
          <a:blip r:embed="rId2"/>
          <a:stretch>
            <a:fillRect/>
          </a:stretch>
        </p:blipFill>
        <p:spPr>
          <a:xfrm>
            <a:off x="0" y="0"/>
            <a:ext cx="5161378" cy="6881838"/>
          </a:xfrm>
          <a:prstGeom prst="rect">
            <a:avLst/>
          </a:prstGeom>
          <a:ln>
            <a:noFill/>
          </a:ln>
          <a:effectLst>
            <a:softEdge rad="317500"/>
          </a:effectLst>
        </p:spPr>
      </p:pic>
      <p:sp>
        <p:nvSpPr>
          <p:cNvPr id="3" name="Content Placeholder 2"/>
          <p:cNvSpPr>
            <a:spLocks noGrp="1"/>
          </p:cNvSpPr>
          <p:nvPr>
            <p:ph idx="1"/>
          </p:nvPr>
        </p:nvSpPr>
        <p:spPr>
          <a:xfrm>
            <a:off x="457200" y="3143248"/>
            <a:ext cx="8229600" cy="2982915"/>
          </a:xfrm>
        </p:spPr>
        <p:txBody>
          <a:bodyPr>
            <a:normAutofit/>
          </a:bodyPr>
          <a:lstStyle/>
          <a:p>
            <a:pPr algn="r">
              <a:buNone/>
            </a:pPr>
            <a:r>
              <a:rPr lang="en-AU" dirty="0" smtClean="0"/>
              <a:t>Valerie Wright-St Clair</a:t>
            </a:r>
          </a:p>
          <a:p>
            <a:pPr algn="r">
              <a:buNone/>
            </a:pPr>
            <a:endParaRPr lang="en-NZ" dirty="0" smtClean="0"/>
          </a:p>
          <a:p>
            <a:pPr algn="r">
              <a:buNone/>
            </a:pPr>
            <a:r>
              <a:rPr lang="en-NZ" sz="2800" dirty="0" smtClean="0"/>
              <a:t>‘Listening Together’</a:t>
            </a:r>
          </a:p>
          <a:p>
            <a:pPr algn="r">
              <a:buNone/>
            </a:pPr>
            <a:r>
              <a:rPr lang="en-NZ" sz="2800" dirty="0" smtClean="0"/>
              <a:t>AUT University</a:t>
            </a:r>
          </a:p>
          <a:p>
            <a:pPr algn="r">
              <a:buNone/>
            </a:pPr>
            <a:r>
              <a:rPr lang="en-NZ" sz="2800" dirty="0" smtClean="0"/>
              <a:t>November 2008</a:t>
            </a:r>
            <a:endParaRPr lang="en-NZ" sz="2800" dirty="0"/>
          </a:p>
        </p:txBody>
      </p:sp>
    </p:spTree>
  </p:cSld>
  <p:clrMapOvr>
    <a:masterClrMapping/>
  </p:clrMapOvr>
  <p:transition spd="slow"/>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642918"/>
            <a:ext cx="8229600" cy="2143140"/>
          </a:xfrm>
        </p:spPr>
        <p:txBody>
          <a:bodyPr>
            <a:normAutofit/>
          </a:bodyPr>
          <a:lstStyle/>
          <a:p>
            <a:r>
              <a:rPr lang="en-AU" sz="4000" dirty="0" smtClean="0"/>
              <a:t>As illuminated amid</a:t>
            </a:r>
            <a:br>
              <a:rPr lang="en-AU" sz="4000" dirty="0" smtClean="0"/>
            </a:br>
            <a:r>
              <a:rPr lang="en-AU" sz="4000" dirty="0" smtClean="0"/>
              <a:t>‘Being </a:t>
            </a:r>
            <a:r>
              <a:rPr lang="en-AU" sz="4000" dirty="0"/>
              <a:t>A</a:t>
            </a:r>
            <a:r>
              <a:rPr lang="en-AU" sz="4000" dirty="0" smtClean="0"/>
              <a:t>ged</a:t>
            </a:r>
            <a:r>
              <a:rPr lang="en-AU" sz="4000" dirty="0"/>
              <a:t>’ in the e</a:t>
            </a:r>
            <a:r>
              <a:rPr lang="en-AU" sz="4000" dirty="0" smtClean="0"/>
              <a:t>veryday</a:t>
            </a:r>
            <a:endParaRPr lang="en-NZ" sz="4000" dirty="0"/>
          </a:p>
        </p:txBody>
      </p:sp>
      <p:sp>
        <p:nvSpPr>
          <p:cNvPr id="3" name="Content Placeholder 2"/>
          <p:cNvSpPr>
            <a:spLocks noGrp="1"/>
          </p:cNvSpPr>
          <p:nvPr>
            <p:ph idx="1"/>
          </p:nvPr>
        </p:nvSpPr>
        <p:spPr>
          <a:xfrm>
            <a:off x="457200" y="2786058"/>
            <a:ext cx="8229600" cy="3340105"/>
          </a:xfrm>
        </p:spPr>
        <p:txBody>
          <a:bodyPr/>
          <a:lstStyle/>
          <a:p>
            <a:pPr indent="11113" algn="ctr">
              <a:buNone/>
            </a:pPr>
            <a:r>
              <a:rPr lang="en-NZ" dirty="0" smtClean="0"/>
              <a:t>The understandings rise up from the ordinary stories told by 15 New Zealand elders</a:t>
            </a:r>
          </a:p>
          <a:p>
            <a:pPr indent="11113" algn="ctr">
              <a:buNone/>
            </a:pPr>
            <a:endParaRPr lang="en-NZ" dirty="0"/>
          </a:p>
        </p:txBody>
      </p:sp>
      <p:pic>
        <p:nvPicPr>
          <p:cNvPr id="5" name="Picture 4" descr="LTAA Rotorua 2008 022.jpg"/>
          <p:cNvPicPr>
            <a:picLocks noChangeAspect="1"/>
          </p:cNvPicPr>
          <p:nvPr/>
        </p:nvPicPr>
        <p:blipFill>
          <a:blip r:embed="rId3" cstate="print"/>
          <a:stretch>
            <a:fillRect/>
          </a:stretch>
        </p:blipFill>
        <p:spPr>
          <a:xfrm>
            <a:off x="2357421" y="3429000"/>
            <a:ext cx="4571999" cy="3429000"/>
          </a:xfrm>
          <a:prstGeom prst="rect">
            <a:avLst/>
          </a:prstGeom>
          <a:ln>
            <a:noFill/>
          </a:ln>
          <a:effectLst>
            <a:softEdge rad="635000"/>
          </a:effectLst>
        </p:spPr>
      </p:pic>
    </p:spTree>
  </p:cSld>
  <p:clrMapOvr>
    <a:masterClrMapping/>
  </p:clrMapOvr>
  <p:transition spd="slow"/>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Woman with dog_resthome_cropped.jpg"/>
          <p:cNvPicPr>
            <a:picLocks noChangeAspect="1"/>
          </p:cNvPicPr>
          <p:nvPr/>
        </p:nvPicPr>
        <p:blipFill>
          <a:blip r:embed="rId3"/>
          <a:stretch>
            <a:fillRect/>
          </a:stretch>
        </p:blipFill>
        <p:spPr>
          <a:xfrm>
            <a:off x="0" y="95227"/>
            <a:ext cx="5072080" cy="6762773"/>
          </a:xfrm>
          <a:prstGeom prst="rect">
            <a:avLst/>
          </a:prstGeom>
          <a:effectLst>
            <a:softEdge rad="317500"/>
          </a:effectLst>
        </p:spPr>
      </p:pic>
      <p:sp>
        <p:nvSpPr>
          <p:cNvPr id="3" name="Content Placeholder 2"/>
          <p:cNvSpPr>
            <a:spLocks noGrp="1"/>
          </p:cNvSpPr>
          <p:nvPr>
            <p:ph idx="1"/>
          </p:nvPr>
        </p:nvSpPr>
        <p:spPr>
          <a:xfrm>
            <a:off x="714348" y="3643315"/>
            <a:ext cx="8229600" cy="3214686"/>
          </a:xfrm>
        </p:spPr>
        <p:txBody>
          <a:bodyPr>
            <a:normAutofit/>
          </a:bodyPr>
          <a:lstStyle/>
          <a:p>
            <a:pPr algn="r">
              <a:buNone/>
            </a:pPr>
            <a:r>
              <a:rPr lang="en-NZ" dirty="0"/>
              <a:t>Being aged is always already there.</a:t>
            </a:r>
          </a:p>
          <a:p>
            <a:pPr algn="r">
              <a:buNone/>
            </a:pPr>
            <a:r>
              <a:rPr lang="en-NZ" dirty="0"/>
              <a:t>Concealed. Covered over</a:t>
            </a:r>
          </a:p>
          <a:p>
            <a:pPr algn="r">
              <a:buNone/>
            </a:pPr>
            <a:r>
              <a:rPr lang="en-NZ" dirty="0"/>
              <a:t>in its ordinariness.</a:t>
            </a:r>
          </a:p>
          <a:p>
            <a:pPr algn="r">
              <a:buNone/>
            </a:pPr>
            <a:r>
              <a:rPr lang="en-NZ" dirty="0"/>
              <a:t>Always present as Being-possible.</a:t>
            </a:r>
          </a:p>
          <a:p>
            <a:pPr algn="r">
              <a:buNone/>
            </a:pPr>
            <a:r>
              <a:rPr lang="en-NZ" dirty="0"/>
              <a:t>Being aged announces itself amid the everyday</a:t>
            </a:r>
            <a:r>
              <a:rPr lang="en-NZ" dirty="0" smtClean="0"/>
              <a:t>.</a:t>
            </a:r>
            <a:endParaRPr lang="en-NZ" dirty="0"/>
          </a:p>
        </p:txBody>
      </p:sp>
    </p:spTree>
  </p:cSld>
  <p:clrMapOvr>
    <a:masterClrMapping/>
  </p:clrMapOvr>
  <p:transition spd="slow"/>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Woman with dog_resthome_cropped.jpg"/>
          <p:cNvPicPr>
            <a:picLocks noChangeAspect="1"/>
          </p:cNvPicPr>
          <p:nvPr/>
        </p:nvPicPr>
        <p:blipFill>
          <a:blip r:embed="rId3"/>
          <a:stretch>
            <a:fillRect/>
          </a:stretch>
        </p:blipFill>
        <p:spPr>
          <a:xfrm>
            <a:off x="0" y="95227"/>
            <a:ext cx="5072080" cy="6762773"/>
          </a:xfrm>
          <a:prstGeom prst="rect">
            <a:avLst/>
          </a:prstGeom>
          <a:effectLst>
            <a:softEdge rad="317500"/>
          </a:effectLst>
        </p:spPr>
      </p:pic>
      <p:sp>
        <p:nvSpPr>
          <p:cNvPr id="3" name="Content Placeholder 2"/>
          <p:cNvSpPr>
            <a:spLocks noGrp="1"/>
          </p:cNvSpPr>
          <p:nvPr>
            <p:ph idx="1"/>
          </p:nvPr>
        </p:nvSpPr>
        <p:spPr>
          <a:xfrm>
            <a:off x="642910" y="4214746"/>
            <a:ext cx="8229600" cy="2643254"/>
          </a:xfrm>
        </p:spPr>
        <p:txBody>
          <a:bodyPr>
            <a:normAutofit/>
          </a:bodyPr>
          <a:lstStyle/>
          <a:p>
            <a:pPr algn="r">
              <a:buNone/>
            </a:pPr>
            <a:r>
              <a:rPr lang="en-NZ" dirty="0" smtClean="0"/>
              <a:t>There, between the what once was, the</a:t>
            </a:r>
          </a:p>
          <a:p>
            <a:pPr algn="r">
              <a:buNone/>
            </a:pPr>
            <a:r>
              <a:rPr lang="en-NZ" dirty="0" smtClean="0"/>
              <a:t>what is, and the what might yet be.</a:t>
            </a:r>
          </a:p>
          <a:p>
            <a:pPr algn="r">
              <a:buNone/>
            </a:pPr>
            <a:r>
              <a:rPr lang="en-NZ" dirty="0" smtClean="0"/>
              <a:t>Sometimes subtly,</a:t>
            </a:r>
          </a:p>
          <a:p>
            <a:pPr algn="r">
              <a:buNone/>
            </a:pPr>
            <a:r>
              <a:rPr lang="en-NZ" dirty="0" smtClean="0"/>
              <a:t>sometimes alarmingly uncomfortable.</a:t>
            </a:r>
          </a:p>
        </p:txBody>
      </p:sp>
    </p:spTree>
  </p:cSld>
  <p:clrMapOvr>
    <a:masterClrMapping/>
  </p:clrMapOvr>
  <p:transition spd="slow"/>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Woman with dog_resthome_cropped.jpg"/>
          <p:cNvPicPr>
            <a:picLocks noChangeAspect="1"/>
          </p:cNvPicPr>
          <p:nvPr/>
        </p:nvPicPr>
        <p:blipFill>
          <a:blip r:embed="rId3"/>
          <a:stretch>
            <a:fillRect/>
          </a:stretch>
        </p:blipFill>
        <p:spPr>
          <a:xfrm>
            <a:off x="0" y="95227"/>
            <a:ext cx="5072080" cy="6762773"/>
          </a:xfrm>
          <a:prstGeom prst="rect">
            <a:avLst/>
          </a:prstGeom>
          <a:effectLst>
            <a:softEdge rad="317500"/>
          </a:effectLst>
        </p:spPr>
      </p:pic>
      <p:sp>
        <p:nvSpPr>
          <p:cNvPr id="3" name="Content Placeholder 2"/>
          <p:cNvSpPr>
            <a:spLocks noGrp="1"/>
          </p:cNvSpPr>
          <p:nvPr>
            <p:ph idx="1"/>
          </p:nvPr>
        </p:nvSpPr>
        <p:spPr>
          <a:xfrm>
            <a:off x="642910" y="4357646"/>
            <a:ext cx="8229600" cy="2500354"/>
          </a:xfrm>
        </p:spPr>
        <p:txBody>
          <a:bodyPr>
            <a:normAutofit/>
          </a:bodyPr>
          <a:lstStyle/>
          <a:p>
            <a:pPr algn="r">
              <a:buNone/>
            </a:pPr>
            <a:r>
              <a:rPr lang="en-NZ" dirty="0" smtClean="0"/>
              <a:t>The eventful not-at-</a:t>
            </a:r>
            <a:r>
              <a:rPr lang="en-NZ" dirty="0" err="1" smtClean="0"/>
              <a:t>homeness</a:t>
            </a:r>
            <a:r>
              <a:rPr lang="en-NZ" dirty="0" smtClean="0"/>
              <a:t> is a showing,</a:t>
            </a:r>
          </a:p>
          <a:p>
            <a:pPr algn="r">
              <a:buNone/>
            </a:pPr>
            <a:r>
              <a:rPr lang="en-NZ" dirty="0" smtClean="0"/>
              <a:t>thrusting being aged into being old.</a:t>
            </a:r>
          </a:p>
          <a:p>
            <a:pPr algn="r">
              <a:buNone/>
            </a:pPr>
            <a:r>
              <a:rPr lang="en-NZ" dirty="0" smtClean="0"/>
              <a:t>Amid the familiar, experiencing the uncomfortableness of the unaccustomed.</a:t>
            </a:r>
          </a:p>
        </p:txBody>
      </p:sp>
    </p:spTree>
  </p:cSld>
  <p:clrMapOvr>
    <a:masterClrMapping/>
  </p:clrMapOvr>
  <p:transition spd="slow"/>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pic>
        <p:nvPicPr>
          <p:cNvPr id="8" name="Content Placeholder 5" descr="Clark with port 3.JPG"/>
          <p:cNvPicPr>
            <a:picLocks noGrp="1" noChangeAspect="1"/>
          </p:cNvPicPr>
          <p:nvPr>
            <p:ph idx="1"/>
          </p:nvPr>
        </p:nvPicPr>
        <p:blipFill>
          <a:blip r:embed="rId3" cstate="print"/>
          <a:stretch>
            <a:fillRect/>
          </a:stretch>
        </p:blipFill>
        <p:spPr>
          <a:xfrm>
            <a:off x="1500166" y="1285860"/>
            <a:ext cx="6034617" cy="4525963"/>
          </a:xfrm>
          <a:effectLst>
            <a:softEdge rad="317500"/>
          </a:effectLst>
        </p:spPr>
      </p:pic>
    </p:spTree>
  </p:cSld>
  <p:clrMapOvr>
    <a:masterClrMapping/>
  </p:clrMapOvr>
  <p:transition spd="slow"/>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sp>
        <p:nvSpPr>
          <p:cNvPr id="3" name="Content Placeholder 2"/>
          <p:cNvSpPr>
            <a:spLocks noGrp="1"/>
          </p:cNvSpPr>
          <p:nvPr>
            <p:ph idx="1"/>
          </p:nvPr>
        </p:nvSpPr>
        <p:spPr>
          <a:xfrm>
            <a:off x="457200" y="2000240"/>
            <a:ext cx="8229600" cy="4125923"/>
          </a:xfrm>
        </p:spPr>
        <p:txBody>
          <a:bodyPr/>
          <a:lstStyle/>
          <a:p>
            <a:pPr indent="15875">
              <a:buNone/>
            </a:pPr>
            <a:r>
              <a:rPr lang="en-NZ" dirty="0" smtClean="0"/>
              <a:t>Heidegger (1927/1962) talks about the ‘canniness’ of being in the familiar everyday and the ‘uncanniness’ of experiencing the unfamiliar. He uses the German word “</a:t>
            </a:r>
            <a:r>
              <a:rPr lang="en-NZ" i="1" dirty="0" err="1" smtClean="0"/>
              <a:t>unheimlich</a:t>
            </a:r>
            <a:r>
              <a:rPr lang="en-NZ" dirty="0" smtClean="0"/>
              <a:t>” which literally translates as “</a:t>
            </a:r>
            <a:r>
              <a:rPr lang="en-NZ" i="1" dirty="0" smtClean="0"/>
              <a:t>unhomely</a:t>
            </a:r>
            <a:r>
              <a:rPr lang="en-NZ" dirty="0" smtClean="0"/>
              <a:t>” </a:t>
            </a:r>
            <a:r>
              <a:rPr lang="en-NZ" sz="2400" dirty="0" smtClean="0"/>
              <a:t>(King, 2001, p. 96).</a:t>
            </a:r>
            <a:endParaRPr lang="en-NZ" dirty="0"/>
          </a:p>
        </p:txBody>
      </p:sp>
    </p:spTree>
  </p:cSld>
  <p:clrMapOvr>
    <a:masterClrMapping/>
  </p:clrMapOvr>
  <p:transition spd="slow"/>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sp>
        <p:nvSpPr>
          <p:cNvPr id="3" name="Content Placeholder 2"/>
          <p:cNvSpPr>
            <a:spLocks noGrp="1"/>
          </p:cNvSpPr>
          <p:nvPr>
            <p:ph idx="1"/>
          </p:nvPr>
        </p:nvSpPr>
        <p:spPr>
          <a:xfrm>
            <a:off x="457200" y="1928802"/>
            <a:ext cx="8229600" cy="4197361"/>
          </a:xfrm>
        </p:spPr>
        <p:txBody>
          <a:bodyPr/>
          <a:lstStyle/>
          <a:p>
            <a:pPr indent="15875">
              <a:buNone/>
            </a:pPr>
            <a:r>
              <a:rPr lang="en-NZ" dirty="0"/>
              <a:t>In a mode of being characterised by uncanniness, or anxiety, the person is brought back from his or her absorption in the customary. “Everyday familiarity collapses….Being-in enters into the existential ‘mode’ of the ‘</a:t>
            </a:r>
            <a:r>
              <a:rPr lang="en-NZ" i="1" dirty="0"/>
              <a:t>not-at-home</a:t>
            </a:r>
            <a:r>
              <a:rPr lang="en-NZ" dirty="0"/>
              <a:t>’” </a:t>
            </a:r>
            <a:r>
              <a:rPr lang="en-NZ" sz="2400" dirty="0"/>
              <a:t>(Heidegger, p. 233).</a:t>
            </a:r>
            <a:endParaRPr lang="en-NZ" dirty="0"/>
          </a:p>
        </p:txBody>
      </p:sp>
    </p:spTree>
  </p:cSld>
  <p:clrMapOvr>
    <a:masterClrMapping/>
  </p:clrMapOvr>
  <p:transition spd="slow"/>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160</TotalTime>
  <Words>1467</Words>
  <Application>Microsoft Office PowerPoint</Application>
  <PresentationFormat>On-screen Show (4:3)</PresentationFormat>
  <Paragraphs>91</Paragraphs>
  <Slides>17</Slides>
  <Notes>16</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‘Unheimlich’</vt:lpstr>
      <vt:lpstr>Slide 2</vt:lpstr>
      <vt:lpstr>As illuminated amid ‘Being Aged’ in the everyday</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‘Unheimlich’</vt:lpstr>
      <vt:lpstr>Slide 17</vt:lpstr>
    </vt:vector>
  </TitlesOfParts>
  <Company>Auckland University of Technology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‘Unheimlich’</dc:title>
  <dc:creator>AUT User</dc:creator>
  <cp:lastModifiedBy>AUT User</cp:lastModifiedBy>
  <cp:revision>42</cp:revision>
  <dcterms:created xsi:type="dcterms:W3CDTF">2008-11-21T00:39:55Z</dcterms:created>
  <dcterms:modified xsi:type="dcterms:W3CDTF">2008-11-26T23:15:18Z</dcterms:modified>
</cp:coreProperties>
</file>