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1"/>
  </p:notesMasterIdLst>
  <p:handoutMasterIdLst>
    <p:handoutMasterId r:id="rId12"/>
  </p:handoutMasterIdLst>
  <p:sldIdLst>
    <p:sldId id="256" r:id="rId2"/>
    <p:sldId id="257" r:id="rId3"/>
    <p:sldId id="271" r:id="rId4"/>
    <p:sldId id="277" r:id="rId5"/>
    <p:sldId id="276" r:id="rId6"/>
    <p:sldId id="274" r:id="rId7"/>
    <p:sldId id="279" r:id="rId8"/>
    <p:sldId id="269" r:id="rId9"/>
    <p:sldId id="278"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5526" autoAdjust="0"/>
  </p:normalViewPr>
  <p:slideViewPr>
    <p:cSldViewPr>
      <p:cViewPr>
        <p:scale>
          <a:sx n="75" d="100"/>
          <a:sy n="75" d="100"/>
        </p:scale>
        <p:origin x="-948"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05EA9A4-A5D0-44E6-B342-4A3DACF5D86A}" type="datetimeFigureOut">
              <a:rPr lang="en-NZ" smtClean="0"/>
              <a:pPr/>
              <a:t>21/11/2013</a:t>
            </a:fld>
            <a:endParaRPr lang="en-NZ"/>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6BB3AEC-8B6B-4963-A5E9-CDDCBC092E7C}" type="slidenum">
              <a:rPr lang="en-NZ" smtClean="0"/>
              <a:pPr/>
              <a:t>‹#›</a:t>
            </a:fld>
            <a:endParaRPr lang="en-NZ"/>
          </a:p>
        </p:txBody>
      </p:sp>
    </p:spTree>
    <p:extLst>
      <p:ext uri="{BB962C8B-B14F-4D97-AF65-F5344CB8AC3E}">
        <p14:creationId xmlns="" xmlns:p14="http://schemas.microsoft.com/office/powerpoint/2010/main" val="20317970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B12C8A-A5F5-4497-9BCA-5095F135BF67}" type="datetimeFigureOut">
              <a:rPr lang="en-NZ" smtClean="0"/>
              <a:pPr/>
              <a:t>21/11/2013</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C4342A8-6628-4B23-BF8C-4DF34874CD19}" type="slidenum">
              <a:rPr lang="en-NZ" smtClean="0"/>
              <a:pPr/>
              <a:t>‹#›</a:t>
            </a:fld>
            <a:endParaRPr lang="en-NZ"/>
          </a:p>
        </p:txBody>
      </p:sp>
    </p:spTree>
    <p:extLst>
      <p:ext uri="{BB962C8B-B14F-4D97-AF65-F5344CB8AC3E}">
        <p14:creationId xmlns="" xmlns:p14="http://schemas.microsoft.com/office/powerpoint/2010/main" val="16746102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sz="1200" kern="1200" dirty="0" smtClean="0">
              <a:solidFill>
                <a:schemeClr val="tx1"/>
              </a:solidFill>
              <a:latin typeface="+mn-lt"/>
              <a:ea typeface="+mn-ea"/>
              <a:cs typeface="+mn-cs"/>
            </a:endParaRPr>
          </a:p>
          <a:p>
            <a:endParaRPr lang="en-NZ" dirty="0"/>
          </a:p>
        </p:txBody>
      </p:sp>
      <p:sp>
        <p:nvSpPr>
          <p:cNvPr id="4" name="Slide Number Placeholder 3"/>
          <p:cNvSpPr>
            <a:spLocks noGrp="1"/>
          </p:cNvSpPr>
          <p:nvPr>
            <p:ph type="sldNum" sz="quarter" idx="10"/>
          </p:nvPr>
        </p:nvSpPr>
        <p:spPr/>
        <p:txBody>
          <a:bodyPr/>
          <a:lstStyle/>
          <a:p>
            <a:fld id="{EC4342A8-6628-4B23-BF8C-4DF34874CD19}" type="slidenum">
              <a:rPr lang="en-NZ" smtClean="0"/>
              <a:pPr/>
              <a:t>1</a:t>
            </a:fld>
            <a:endParaRPr lang="en-NZ"/>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200" b="0" i="0" kern="1200" dirty="0" err="1" smtClean="0">
                <a:solidFill>
                  <a:schemeClr val="tx1"/>
                </a:solidFill>
                <a:effectLst/>
                <a:latin typeface="+mn-lt"/>
                <a:ea typeface="+mn-ea"/>
                <a:cs typeface="+mn-cs"/>
              </a:rPr>
              <a:t>Manukau</a:t>
            </a:r>
            <a:r>
              <a:rPr lang="en-NZ" sz="1200" b="0" i="0" kern="1200" dirty="0" smtClean="0">
                <a:solidFill>
                  <a:schemeClr val="tx1"/>
                </a:solidFill>
                <a:effectLst/>
                <a:latin typeface="+mn-lt"/>
                <a:ea typeface="+mn-ea"/>
                <a:cs typeface="+mn-cs"/>
              </a:rPr>
              <a:t> Indian Association –MIA in brief, will welcome Indians from any origin, whether from any par of India – Gujarat, Maharashtra, Kashmir, Punjab, Bengal, Malayalam, </a:t>
            </a:r>
            <a:r>
              <a:rPr lang="en-NZ" sz="1200" b="0" i="0" kern="1200" dirty="0" err="1" smtClean="0">
                <a:solidFill>
                  <a:schemeClr val="tx1"/>
                </a:solidFill>
                <a:effectLst/>
                <a:latin typeface="+mn-lt"/>
                <a:ea typeface="+mn-ea"/>
                <a:cs typeface="+mn-cs"/>
              </a:rPr>
              <a:t>Karnatak</a:t>
            </a:r>
            <a:r>
              <a:rPr lang="en-NZ" sz="1200" b="0" i="0" kern="1200" dirty="0" smtClean="0">
                <a:solidFill>
                  <a:schemeClr val="tx1"/>
                </a:solidFill>
                <a:effectLst/>
                <a:latin typeface="+mn-lt"/>
                <a:ea typeface="+mn-ea"/>
                <a:cs typeface="+mn-cs"/>
              </a:rPr>
              <a:t>  or any state, any country – Fiji, England, South Africa, USA, Africa,-say any country of the world. We are all Indians and our doors are open to all. There are no qualifications and conditions based on caste, creed, state or origin or financial commitment. </a:t>
            </a:r>
            <a:r>
              <a:rPr lang="en-NZ" sz="1200" b="1" i="0" kern="1200" dirty="0" smtClean="0">
                <a:solidFill>
                  <a:schemeClr val="tx1"/>
                </a:solidFill>
                <a:effectLst/>
                <a:latin typeface="+mn-lt"/>
                <a:ea typeface="+mn-ea"/>
                <a:cs typeface="+mn-cs"/>
              </a:rPr>
              <a:t>Welcome to our MIA and become a member today. You will find a membership form on this Website. Please fill the </a:t>
            </a:r>
            <a:r>
              <a:rPr lang="en-NZ" sz="1200" b="1" i="0" kern="1200" dirty="0" err="1" smtClean="0">
                <a:solidFill>
                  <a:schemeClr val="tx1"/>
                </a:solidFill>
                <a:effectLst/>
                <a:latin typeface="+mn-lt"/>
                <a:ea typeface="+mn-ea"/>
                <a:cs typeface="+mn-cs"/>
              </a:rPr>
              <a:t>applcation</a:t>
            </a:r>
            <a:r>
              <a:rPr lang="en-NZ" sz="1200" b="1" i="0" kern="1200" dirty="0" smtClean="0">
                <a:solidFill>
                  <a:schemeClr val="tx1"/>
                </a:solidFill>
                <a:effectLst/>
                <a:latin typeface="+mn-lt"/>
                <a:ea typeface="+mn-ea"/>
                <a:cs typeface="+mn-cs"/>
              </a:rPr>
              <a:t> and pay for it online.</a:t>
            </a:r>
            <a:endParaRPr lang="en-NZ" sz="1200" b="0" i="0" kern="1200" dirty="0" smtClean="0">
              <a:solidFill>
                <a:schemeClr val="tx1"/>
              </a:solidFill>
              <a:effectLst/>
              <a:latin typeface="+mn-lt"/>
              <a:ea typeface="+mn-ea"/>
              <a:cs typeface="+mn-cs"/>
            </a:endParaRPr>
          </a:p>
          <a:p>
            <a:r>
              <a:rPr lang="en-NZ" sz="1200" b="0" i="0" kern="1200" dirty="0" err="1" smtClean="0">
                <a:solidFill>
                  <a:schemeClr val="tx1"/>
                </a:solidFill>
                <a:effectLst/>
                <a:latin typeface="+mn-lt"/>
                <a:ea typeface="+mn-ea"/>
                <a:cs typeface="+mn-cs"/>
              </a:rPr>
              <a:t>Manukau</a:t>
            </a:r>
            <a:r>
              <a:rPr lang="en-NZ" sz="1200" b="0" i="0" kern="1200" dirty="0" smtClean="0">
                <a:solidFill>
                  <a:schemeClr val="tx1"/>
                </a:solidFill>
                <a:effectLst/>
                <a:latin typeface="+mn-lt"/>
                <a:ea typeface="+mn-ea"/>
                <a:cs typeface="+mn-cs"/>
              </a:rPr>
              <a:t> Indian Association has been particularly very active in raising the profile of Indian people and empowering them.</a:t>
            </a:r>
          </a:p>
          <a:p>
            <a:r>
              <a:rPr lang="en-NZ" sz="1200" b="0" i="0" kern="1200" dirty="0" smtClean="0">
                <a:solidFill>
                  <a:schemeClr val="tx1"/>
                </a:solidFill>
                <a:effectLst/>
                <a:latin typeface="+mn-lt"/>
                <a:ea typeface="+mn-ea"/>
                <a:cs typeface="+mn-cs"/>
              </a:rPr>
              <a:t>They have been associated/affiliated to New Zealand Indian Central Association and has been taking active part in deliberations on all issues concerning Indians.</a:t>
            </a:r>
          </a:p>
          <a:p>
            <a:r>
              <a:rPr lang="en-NZ" sz="1200" b="0" i="0" kern="1200" dirty="0" smtClean="0">
                <a:solidFill>
                  <a:schemeClr val="tx1"/>
                </a:solidFill>
                <a:effectLst/>
                <a:latin typeface="+mn-lt"/>
                <a:ea typeface="+mn-ea"/>
                <a:cs typeface="+mn-cs"/>
              </a:rPr>
              <a:t>Our logo says MIA empowering NZ Indians.  This has been truly translated in action. IN 2005 and previous years, we were trying hard to get Mayor of </a:t>
            </a:r>
            <a:r>
              <a:rPr lang="en-NZ" sz="1200" b="0" i="0" kern="1200" dirty="0" err="1" smtClean="0">
                <a:solidFill>
                  <a:schemeClr val="tx1"/>
                </a:solidFill>
                <a:effectLst/>
                <a:latin typeface="+mn-lt"/>
                <a:ea typeface="+mn-ea"/>
                <a:cs typeface="+mn-cs"/>
              </a:rPr>
              <a:t>Manukau</a:t>
            </a:r>
            <a:r>
              <a:rPr lang="en-NZ" sz="1200" b="0" i="0" kern="1200" dirty="0" smtClean="0">
                <a:solidFill>
                  <a:schemeClr val="tx1"/>
                </a:solidFill>
                <a:effectLst/>
                <a:latin typeface="+mn-lt"/>
                <a:ea typeface="+mn-ea"/>
                <a:cs typeface="+mn-cs"/>
              </a:rPr>
              <a:t> to come to </a:t>
            </a:r>
            <a:r>
              <a:rPr lang="en-NZ" sz="1200" b="0" i="0" kern="1200" dirty="0" err="1" smtClean="0">
                <a:solidFill>
                  <a:schemeClr val="tx1"/>
                </a:solidFill>
                <a:effectLst/>
                <a:latin typeface="+mn-lt"/>
                <a:ea typeface="+mn-ea"/>
                <a:cs typeface="+mn-cs"/>
              </a:rPr>
              <a:t>Manukau</a:t>
            </a:r>
            <a:r>
              <a:rPr lang="en-NZ" sz="1200" b="0" i="0" kern="1200" dirty="0" smtClean="0">
                <a:solidFill>
                  <a:schemeClr val="tx1"/>
                </a:solidFill>
                <a:effectLst/>
                <a:latin typeface="+mn-lt"/>
                <a:ea typeface="+mn-ea"/>
                <a:cs typeface="+mn-cs"/>
              </a:rPr>
              <a:t> Indian Association’s invitation for their programs. The Mayor and the council did not acknowledge and did not have the courtesy to eve reply to the invitation. They were hard to contact and communicate. But now, it is other way. Mayor and the council supports </a:t>
            </a:r>
            <a:r>
              <a:rPr lang="en-NZ" sz="1200" b="0" i="0" kern="1200" dirty="0" err="1" smtClean="0">
                <a:solidFill>
                  <a:schemeClr val="tx1"/>
                </a:solidFill>
                <a:effectLst/>
                <a:latin typeface="+mn-lt"/>
                <a:ea typeface="+mn-ea"/>
                <a:cs typeface="+mn-cs"/>
              </a:rPr>
              <a:t>Manukau</a:t>
            </a:r>
            <a:r>
              <a:rPr lang="en-NZ" sz="1200" b="0" i="0" kern="1200" dirty="0" smtClean="0">
                <a:solidFill>
                  <a:schemeClr val="tx1"/>
                </a:solidFill>
                <a:effectLst/>
                <a:latin typeface="+mn-lt"/>
                <a:ea typeface="+mn-ea"/>
                <a:cs typeface="+mn-cs"/>
              </a:rPr>
              <a:t> Indian Association in all activities, Diwali program and even agreed to give the new premises to us. It has been a complete turn around and we feel it is a result of our visibility activities.</a:t>
            </a:r>
          </a:p>
          <a:p>
            <a:r>
              <a:rPr lang="en-NZ" sz="1200" b="0" i="0" kern="1200" dirty="0" err="1" smtClean="0">
                <a:solidFill>
                  <a:schemeClr val="tx1"/>
                </a:solidFill>
                <a:effectLst/>
                <a:latin typeface="+mn-lt"/>
                <a:ea typeface="+mn-ea"/>
                <a:cs typeface="+mn-cs"/>
              </a:rPr>
              <a:t>Manukau</a:t>
            </a:r>
            <a:r>
              <a:rPr lang="en-NZ" sz="1200" b="0" i="0" kern="1200" dirty="0" smtClean="0">
                <a:solidFill>
                  <a:schemeClr val="tx1"/>
                </a:solidFill>
                <a:effectLst/>
                <a:latin typeface="+mn-lt"/>
                <a:ea typeface="+mn-ea"/>
                <a:cs typeface="+mn-cs"/>
              </a:rPr>
              <a:t> Indian Association has been holding regular annual programs/concerts for Diwali and other festivals such as </a:t>
            </a:r>
            <a:r>
              <a:rPr lang="en-NZ" sz="1200" b="0" i="0" kern="1200" dirty="0" err="1" smtClean="0">
                <a:solidFill>
                  <a:schemeClr val="tx1"/>
                </a:solidFill>
                <a:effectLst/>
                <a:latin typeface="+mn-lt"/>
                <a:ea typeface="+mn-ea"/>
                <a:cs typeface="+mn-cs"/>
              </a:rPr>
              <a:t>Navratri</a:t>
            </a:r>
            <a:r>
              <a:rPr lang="en-NZ" sz="1200" b="0" i="0" kern="1200" dirty="0" smtClean="0">
                <a:solidFill>
                  <a:schemeClr val="tx1"/>
                </a:solidFill>
                <a:effectLst/>
                <a:latin typeface="+mn-lt"/>
                <a:ea typeface="+mn-ea"/>
                <a:cs typeface="+mn-cs"/>
              </a:rPr>
              <a:t>. They have a very active</a:t>
            </a:r>
          </a:p>
          <a:p>
            <a:endParaRPr lang="en-NZ" dirty="0"/>
          </a:p>
        </p:txBody>
      </p:sp>
      <p:sp>
        <p:nvSpPr>
          <p:cNvPr id="4" name="Slide Number Placeholder 3"/>
          <p:cNvSpPr>
            <a:spLocks noGrp="1"/>
          </p:cNvSpPr>
          <p:nvPr>
            <p:ph type="sldNum" sz="quarter" idx="10"/>
          </p:nvPr>
        </p:nvSpPr>
        <p:spPr/>
        <p:txBody>
          <a:bodyPr/>
          <a:lstStyle/>
          <a:p>
            <a:fld id="{EC4342A8-6628-4B23-BF8C-4DF34874CD19}" type="slidenum">
              <a:rPr lang="en-NZ" smtClean="0"/>
              <a:pPr/>
              <a:t>5</a:t>
            </a:fld>
            <a:endParaRPr lang="en-NZ"/>
          </a:p>
        </p:txBody>
      </p:sp>
    </p:spTree>
    <p:extLst>
      <p:ext uri="{BB962C8B-B14F-4D97-AF65-F5344CB8AC3E}">
        <p14:creationId xmlns="" xmlns:p14="http://schemas.microsoft.com/office/powerpoint/2010/main" val="23809013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FCAEB0FD-C74F-4A8A-A583-902FB3146642}" type="datetimeFigureOut">
              <a:rPr lang="en-NZ" smtClean="0"/>
              <a:pPr/>
              <a:t>21/11/2013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0B5E33A-A717-43A0-88C9-10EA117A75C6}"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FCAEB0FD-C74F-4A8A-A583-902FB3146642}" type="datetimeFigureOut">
              <a:rPr lang="en-NZ" smtClean="0"/>
              <a:pPr/>
              <a:t>21/11/2013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0B5E33A-A717-43A0-88C9-10EA117A75C6}"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FCAEB0FD-C74F-4A8A-A583-902FB3146642}" type="datetimeFigureOut">
              <a:rPr lang="en-NZ" smtClean="0"/>
              <a:pPr/>
              <a:t>21/11/2013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0B5E33A-A717-43A0-88C9-10EA117A75C6}"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FCAEB0FD-C74F-4A8A-A583-902FB3146642}" type="datetimeFigureOut">
              <a:rPr lang="en-NZ" smtClean="0"/>
              <a:pPr/>
              <a:t>21/11/2013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0B5E33A-A717-43A0-88C9-10EA117A75C6}"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CAEB0FD-C74F-4A8A-A583-902FB3146642}" type="datetimeFigureOut">
              <a:rPr lang="en-NZ" smtClean="0"/>
              <a:pPr/>
              <a:t>21/11/2013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0B5E33A-A717-43A0-88C9-10EA117A75C6}" type="slidenum">
              <a:rPr lang="en-NZ" smtClean="0"/>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FCAEB0FD-C74F-4A8A-A583-902FB3146642}" type="datetimeFigureOut">
              <a:rPr lang="en-NZ" smtClean="0"/>
              <a:pPr/>
              <a:t>21/11/2013</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60B5E33A-A717-43A0-88C9-10EA117A75C6}"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FCAEB0FD-C74F-4A8A-A583-902FB3146642}" type="datetimeFigureOut">
              <a:rPr lang="en-NZ" smtClean="0"/>
              <a:pPr/>
              <a:t>21/11/2013</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60B5E33A-A717-43A0-88C9-10EA117A75C6}"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FCAEB0FD-C74F-4A8A-A583-902FB3146642}" type="datetimeFigureOut">
              <a:rPr lang="en-NZ" smtClean="0"/>
              <a:pPr/>
              <a:t>21/11/2013</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60B5E33A-A717-43A0-88C9-10EA117A75C6}"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AEB0FD-C74F-4A8A-A583-902FB3146642}" type="datetimeFigureOut">
              <a:rPr lang="en-NZ" smtClean="0"/>
              <a:pPr/>
              <a:t>21/11/2013</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60B5E33A-A717-43A0-88C9-10EA117A75C6}"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AEB0FD-C74F-4A8A-A583-902FB3146642}" type="datetimeFigureOut">
              <a:rPr lang="en-NZ" smtClean="0"/>
              <a:pPr/>
              <a:t>21/11/2013</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60B5E33A-A717-43A0-88C9-10EA117A75C6}"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AEB0FD-C74F-4A8A-A583-902FB3146642}" type="datetimeFigureOut">
              <a:rPr lang="en-NZ" smtClean="0"/>
              <a:pPr/>
              <a:t>21/11/2013</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60B5E33A-A717-43A0-88C9-10EA117A75C6}" type="slidenum">
              <a:rPr lang="en-NZ" smtClean="0"/>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AEB0FD-C74F-4A8A-A583-902FB3146642}" type="datetimeFigureOut">
              <a:rPr lang="en-NZ" smtClean="0"/>
              <a:pPr/>
              <a:t>21/11/2013</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B5E33A-A717-43A0-88C9-10EA117A75C6}" type="slidenum">
              <a:rPr lang="en-NZ" smtClean="0"/>
              <a:pPr/>
              <a:t>‹#›</a:t>
            </a:fld>
            <a:endParaRPr lang="en-NZ"/>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NZ" dirty="0">
                <a:solidFill>
                  <a:schemeClr val="accent6"/>
                </a:solidFill>
              </a:rPr>
              <a:t>Global India and Cultural Space in Auckland’s Performance Scene</a:t>
            </a:r>
            <a:r>
              <a:rPr lang="en-NZ" dirty="0"/>
              <a:t/>
            </a:r>
            <a:br>
              <a:rPr lang="en-NZ" dirty="0"/>
            </a:br>
            <a:endParaRPr lang="en-NZ" dirty="0"/>
          </a:p>
        </p:txBody>
      </p:sp>
      <p:sp>
        <p:nvSpPr>
          <p:cNvPr id="3" name="Subtitle 2"/>
          <p:cNvSpPr>
            <a:spLocks noGrp="1"/>
          </p:cNvSpPr>
          <p:nvPr>
            <p:ph type="subTitle" idx="1"/>
          </p:nvPr>
        </p:nvSpPr>
        <p:spPr/>
        <p:txBody>
          <a:bodyPr>
            <a:normAutofit/>
          </a:bodyPr>
          <a:lstStyle/>
          <a:p>
            <a:r>
              <a:rPr lang="en-NZ" dirty="0" smtClean="0">
                <a:solidFill>
                  <a:schemeClr val="bg1"/>
                </a:solidFill>
              </a:rPr>
              <a:t>Alison Booth</a:t>
            </a:r>
          </a:p>
          <a:p>
            <a:r>
              <a:rPr lang="en-NZ" dirty="0" smtClean="0">
                <a:solidFill>
                  <a:schemeClr val="bg1"/>
                </a:solidFill>
              </a:rPr>
              <a:t>AUT University</a:t>
            </a:r>
          </a:p>
          <a:p>
            <a:r>
              <a:rPr lang="en-NZ" sz="2000" dirty="0" smtClean="0">
                <a:solidFill>
                  <a:schemeClr val="bg1"/>
                </a:solidFill>
              </a:rPr>
              <a:t>NZASIA Conference 2013</a:t>
            </a:r>
          </a:p>
          <a:p>
            <a:endParaRPr lang="en-NZ"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solidFill>
                  <a:schemeClr val="accent6"/>
                </a:solidFill>
              </a:rPr>
              <a:t>New Cultural Spaces</a:t>
            </a:r>
            <a:endParaRPr lang="en-NZ" b="1" dirty="0">
              <a:solidFill>
                <a:schemeClr val="accent6"/>
              </a:solidFill>
            </a:endParaRPr>
          </a:p>
        </p:txBody>
      </p:sp>
      <p:sp>
        <p:nvSpPr>
          <p:cNvPr id="3" name="Content Placeholder 2"/>
          <p:cNvSpPr>
            <a:spLocks noGrp="1"/>
          </p:cNvSpPr>
          <p:nvPr>
            <p:ph idx="1"/>
          </p:nvPr>
        </p:nvSpPr>
        <p:spPr/>
        <p:txBody>
          <a:bodyPr>
            <a:normAutofit/>
          </a:bodyPr>
          <a:lstStyle/>
          <a:p>
            <a:r>
              <a:rPr lang="en-NZ" dirty="0" smtClean="0">
                <a:solidFill>
                  <a:schemeClr val="bg1"/>
                </a:solidFill>
              </a:rPr>
              <a:t>Ethnographic </a:t>
            </a:r>
            <a:r>
              <a:rPr lang="en-NZ" dirty="0">
                <a:solidFill>
                  <a:schemeClr val="bg1"/>
                </a:solidFill>
              </a:rPr>
              <a:t>research </a:t>
            </a:r>
            <a:endParaRPr lang="en-NZ" dirty="0" smtClean="0">
              <a:solidFill>
                <a:schemeClr val="bg1"/>
              </a:solidFill>
            </a:endParaRPr>
          </a:p>
          <a:p>
            <a:r>
              <a:rPr lang="en-NZ" dirty="0" smtClean="0">
                <a:solidFill>
                  <a:schemeClr val="bg1"/>
                </a:solidFill>
              </a:rPr>
              <a:t>Auckland Based</a:t>
            </a:r>
          </a:p>
          <a:p>
            <a:r>
              <a:rPr lang="en-NZ" dirty="0" smtClean="0">
                <a:solidFill>
                  <a:schemeClr val="bg1"/>
                </a:solidFill>
              </a:rPr>
              <a:t>Focus</a:t>
            </a:r>
          </a:p>
          <a:p>
            <a:pPr lvl="1"/>
            <a:r>
              <a:rPr lang="en-NZ" dirty="0" smtClean="0">
                <a:solidFill>
                  <a:schemeClr val="bg1"/>
                </a:solidFill>
              </a:rPr>
              <a:t>young</a:t>
            </a:r>
            <a:r>
              <a:rPr lang="en-NZ" dirty="0">
                <a:solidFill>
                  <a:schemeClr val="bg1"/>
                </a:solidFill>
              </a:rPr>
              <a:t>, educated recent  migrants from India </a:t>
            </a:r>
            <a:endParaRPr lang="en-NZ" dirty="0" smtClean="0">
              <a:solidFill>
                <a:schemeClr val="bg1"/>
              </a:solidFill>
            </a:endParaRPr>
          </a:p>
          <a:p>
            <a:r>
              <a:rPr lang="en-NZ" dirty="0" smtClean="0">
                <a:solidFill>
                  <a:schemeClr val="bg1"/>
                </a:solidFill>
              </a:rPr>
              <a:t>Observation</a:t>
            </a:r>
          </a:p>
          <a:p>
            <a:pPr lvl="1"/>
            <a:r>
              <a:rPr lang="en-NZ" dirty="0" smtClean="0">
                <a:solidFill>
                  <a:schemeClr val="bg1"/>
                </a:solidFill>
              </a:rPr>
              <a:t>The creation of new cultural spaces </a:t>
            </a:r>
            <a:r>
              <a:rPr lang="en-NZ" dirty="0">
                <a:solidFill>
                  <a:schemeClr val="bg1"/>
                </a:solidFill>
              </a:rPr>
              <a:t>through </a:t>
            </a:r>
            <a:r>
              <a:rPr lang="en-NZ" dirty="0" smtClean="0">
                <a:solidFill>
                  <a:schemeClr val="bg1"/>
                </a:solidFill>
              </a:rPr>
              <a:t>producing live </a:t>
            </a:r>
            <a:r>
              <a:rPr lang="en-NZ" dirty="0">
                <a:solidFill>
                  <a:schemeClr val="bg1"/>
                </a:solidFill>
              </a:rPr>
              <a:t>performance </a:t>
            </a:r>
            <a:r>
              <a:rPr lang="en-NZ" dirty="0" smtClean="0">
                <a:solidFill>
                  <a:schemeClr val="bg1"/>
                </a:solidFill>
              </a:rPr>
              <a:t>events.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solidFill>
                  <a:schemeClr val="accent6"/>
                </a:solidFill>
              </a:rPr>
              <a:t>Musical Preferences</a:t>
            </a:r>
            <a:endParaRPr lang="en-NZ" b="1" dirty="0">
              <a:solidFill>
                <a:schemeClr val="accent6"/>
              </a:solidFill>
            </a:endParaRPr>
          </a:p>
        </p:txBody>
      </p:sp>
      <p:sp>
        <p:nvSpPr>
          <p:cNvPr id="3" name="Content Placeholder 2"/>
          <p:cNvSpPr>
            <a:spLocks noGrp="1"/>
          </p:cNvSpPr>
          <p:nvPr>
            <p:ph sz="half" idx="1"/>
          </p:nvPr>
        </p:nvSpPr>
        <p:spPr/>
        <p:txBody>
          <a:bodyPr>
            <a:normAutofit/>
          </a:bodyPr>
          <a:lstStyle/>
          <a:p>
            <a:r>
              <a:rPr lang="en-NZ" b="1" dirty="0" smtClean="0">
                <a:solidFill>
                  <a:schemeClr val="bg1"/>
                </a:solidFill>
              </a:rPr>
              <a:t>Traditional Producer and Audience Support </a:t>
            </a:r>
          </a:p>
          <a:p>
            <a:pPr lvl="1"/>
            <a:r>
              <a:rPr lang="en-NZ" dirty="0" smtClean="0">
                <a:solidFill>
                  <a:schemeClr val="bg1"/>
                </a:solidFill>
              </a:rPr>
              <a:t>Filmi-Pre-liberalisation</a:t>
            </a:r>
          </a:p>
          <a:p>
            <a:pPr lvl="1"/>
            <a:r>
              <a:rPr lang="en-NZ" dirty="0" smtClean="0">
                <a:solidFill>
                  <a:schemeClr val="bg1"/>
                </a:solidFill>
              </a:rPr>
              <a:t>Filmi Post-liberalisation</a:t>
            </a:r>
          </a:p>
          <a:p>
            <a:pPr lvl="1"/>
            <a:r>
              <a:rPr lang="en-NZ" dirty="0" smtClean="0">
                <a:solidFill>
                  <a:schemeClr val="bg1"/>
                </a:solidFill>
              </a:rPr>
              <a:t>Classical</a:t>
            </a:r>
          </a:p>
          <a:p>
            <a:pPr lvl="1"/>
            <a:r>
              <a:rPr lang="en-NZ" dirty="0" smtClean="0">
                <a:solidFill>
                  <a:schemeClr val="bg1"/>
                </a:solidFill>
              </a:rPr>
              <a:t>Non-Filmi Pre-Liberalisation</a:t>
            </a:r>
          </a:p>
          <a:p>
            <a:endParaRPr lang="en-NZ" dirty="0"/>
          </a:p>
        </p:txBody>
      </p:sp>
      <p:sp>
        <p:nvSpPr>
          <p:cNvPr id="4" name="Content Placeholder 3"/>
          <p:cNvSpPr>
            <a:spLocks noGrp="1"/>
          </p:cNvSpPr>
          <p:nvPr>
            <p:ph sz="half" idx="2"/>
          </p:nvPr>
        </p:nvSpPr>
        <p:spPr/>
        <p:txBody>
          <a:bodyPr/>
          <a:lstStyle/>
          <a:p>
            <a:r>
              <a:rPr lang="en-NZ" b="1" dirty="0" smtClean="0">
                <a:solidFill>
                  <a:schemeClr val="bg1"/>
                </a:solidFill>
              </a:rPr>
              <a:t>“Global India” Producer and Audience Support</a:t>
            </a:r>
          </a:p>
          <a:p>
            <a:pPr lvl="1"/>
            <a:r>
              <a:rPr lang="en-NZ" dirty="0" smtClean="0">
                <a:solidFill>
                  <a:schemeClr val="bg1"/>
                </a:solidFill>
              </a:rPr>
              <a:t>Post-Liberalisation Bollywood</a:t>
            </a:r>
          </a:p>
          <a:p>
            <a:pPr lvl="1"/>
            <a:r>
              <a:rPr lang="en-NZ" dirty="0" err="1" smtClean="0">
                <a:solidFill>
                  <a:schemeClr val="bg1"/>
                </a:solidFill>
              </a:rPr>
              <a:t>Djmix</a:t>
            </a:r>
            <a:r>
              <a:rPr lang="en-NZ" dirty="0" smtClean="0">
                <a:solidFill>
                  <a:schemeClr val="bg1"/>
                </a:solidFill>
              </a:rPr>
              <a:t>/Hip-hop/Fusion</a:t>
            </a:r>
          </a:p>
          <a:p>
            <a:pPr lvl="1"/>
            <a:r>
              <a:rPr lang="en-NZ" dirty="0" smtClean="0">
                <a:solidFill>
                  <a:schemeClr val="bg1"/>
                </a:solidFill>
              </a:rPr>
              <a:t>Clubbing</a:t>
            </a:r>
          </a:p>
          <a:p>
            <a:pPr lvl="1"/>
            <a:r>
              <a:rPr lang="en-NZ" dirty="0" smtClean="0">
                <a:solidFill>
                  <a:schemeClr val="bg1"/>
                </a:solidFill>
              </a:rPr>
              <a:t>“World”</a:t>
            </a:r>
          </a:p>
          <a:p>
            <a:pPr lvl="1"/>
            <a:r>
              <a:rPr lang="en-NZ" dirty="0" smtClean="0">
                <a:solidFill>
                  <a:schemeClr val="bg1"/>
                </a:solidFill>
              </a:rPr>
              <a:t>MTV format</a:t>
            </a:r>
          </a:p>
          <a:p>
            <a:pPr lvl="1"/>
            <a:r>
              <a:rPr lang="en-NZ" dirty="0" smtClean="0">
                <a:solidFill>
                  <a:schemeClr val="bg1"/>
                </a:solidFill>
              </a:rPr>
              <a:t>Desi</a:t>
            </a:r>
          </a:p>
          <a:p>
            <a:endParaRPr lang="en-NZ"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extLst>
              <p:ext uri="{D42A27DB-BD31-4B8C-83A1-F6EECF244321}">
                <p14:modId xmlns="" xmlns:p14="http://schemas.microsoft.com/office/powerpoint/2010/main" val="1981166649"/>
              </p:ext>
            </p:extLst>
          </p:nvPr>
        </p:nvGraphicFramePr>
        <p:xfrm>
          <a:off x="0" y="0"/>
          <a:ext cx="9144000" cy="6857999"/>
        </p:xfrm>
        <a:graphic>
          <a:graphicData uri="http://schemas.openxmlformats.org/drawingml/2006/table">
            <a:tbl>
              <a:tblPr firstRow="1" bandRow="1">
                <a:tableStyleId>{5C22544A-7EE6-4342-B048-85BDC9FD1C3A}</a:tableStyleId>
              </a:tblPr>
              <a:tblGrid>
                <a:gridCol w="1012624"/>
                <a:gridCol w="1049311"/>
                <a:gridCol w="1124262"/>
                <a:gridCol w="5957803"/>
              </a:tblGrid>
              <a:tr h="449859">
                <a:tc gridSpan="4">
                  <a:txBody>
                    <a:bodyPr/>
                    <a:lstStyle/>
                    <a:p>
                      <a:pPr algn="ctr">
                        <a:spcAft>
                          <a:spcPts val="0"/>
                        </a:spcAft>
                      </a:pPr>
                      <a:r>
                        <a:rPr lang="en-NZ" sz="1800" dirty="0" smtClean="0"/>
                        <a:t>Language and Indian Cultural Organisations in Auckland</a:t>
                      </a:r>
                      <a:endParaRPr lang="en-NZ" sz="1800" dirty="0">
                        <a:latin typeface="+mn-lt"/>
                        <a:ea typeface="Times New Roman"/>
                        <a:cs typeface="Times New Roman"/>
                      </a:endParaRPr>
                    </a:p>
                  </a:txBody>
                  <a:tcPr marL="68580" marR="68580" marT="0" marB="0">
                    <a:solidFill>
                      <a:schemeClr val="accent6"/>
                    </a:solidFill>
                  </a:tcPr>
                </a:tc>
                <a:tc hMerge="1">
                  <a:txBody>
                    <a:bodyPr/>
                    <a:lstStyle/>
                    <a:p>
                      <a:pPr algn="ctr">
                        <a:spcAft>
                          <a:spcPts val="0"/>
                        </a:spcAft>
                      </a:pPr>
                      <a:endParaRPr lang="en-NZ" sz="1400" dirty="0">
                        <a:latin typeface="+mn-lt"/>
                        <a:ea typeface="Times New Roman"/>
                        <a:cs typeface="Times New Roman"/>
                      </a:endParaRPr>
                    </a:p>
                  </a:txBody>
                  <a:tcPr marL="68580" marR="68580" marT="0" marB="0"/>
                </a:tc>
                <a:tc hMerge="1">
                  <a:txBody>
                    <a:bodyPr/>
                    <a:lstStyle/>
                    <a:p>
                      <a:pPr algn="ctr">
                        <a:spcAft>
                          <a:spcPts val="0"/>
                        </a:spcAft>
                      </a:pPr>
                      <a:endParaRPr lang="en-NZ" sz="1400" dirty="0">
                        <a:latin typeface="+mn-lt"/>
                        <a:ea typeface="Times New Roman"/>
                        <a:cs typeface="Times New Roman"/>
                      </a:endParaRPr>
                    </a:p>
                  </a:txBody>
                  <a:tcPr marL="68580" marR="68580" marT="0" marB="0"/>
                </a:tc>
                <a:tc hMerge="1">
                  <a:txBody>
                    <a:bodyPr/>
                    <a:lstStyle/>
                    <a:p>
                      <a:pPr algn="ctr">
                        <a:spcAft>
                          <a:spcPts val="0"/>
                        </a:spcAft>
                      </a:pPr>
                      <a:endParaRPr lang="en-NZ" sz="1400" dirty="0">
                        <a:latin typeface="+mn-lt"/>
                        <a:ea typeface="Times New Roman"/>
                        <a:cs typeface="Times New Roman"/>
                      </a:endParaRPr>
                    </a:p>
                  </a:txBody>
                  <a:tcPr marL="68580" marR="68580" marT="0" marB="0"/>
                </a:tc>
              </a:tr>
              <a:tr h="449859">
                <a:tc>
                  <a:txBody>
                    <a:bodyPr/>
                    <a:lstStyle/>
                    <a:p>
                      <a:pPr algn="ctr">
                        <a:spcAft>
                          <a:spcPts val="0"/>
                        </a:spcAft>
                      </a:pPr>
                      <a:r>
                        <a:rPr lang="en-NZ" sz="1400" dirty="0">
                          <a:solidFill>
                            <a:schemeClr val="tx1"/>
                          </a:solidFill>
                          <a:latin typeface="+mn-lt"/>
                          <a:ea typeface="Times New Roman"/>
                          <a:cs typeface="Times New Roman"/>
                        </a:rPr>
                        <a:t>Language</a:t>
                      </a:r>
                    </a:p>
                  </a:txBody>
                  <a:tcPr marL="68580" marR="68580" marT="0" marB="0"/>
                </a:tc>
                <a:tc>
                  <a:txBody>
                    <a:bodyPr/>
                    <a:lstStyle/>
                    <a:p>
                      <a:pPr algn="ctr">
                        <a:spcAft>
                          <a:spcPts val="0"/>
                        </a:spcAft>
                      </a:pPr>
                      <a:r>
                        <a:rPr lang="en-NZ" sz="1400" dirty="0">
                          <a:solidFill>
                            <a:schemeClr val="tx1"/>
                          </a:solidFill>
                          <a:latin typeface="+mn-lt"/>
                          <a:ea typeface="Times New Roman"/>
                          <a:cs typeface="Times New Roman"/>
                        </a:rPr>
                        <a:t>Number of Speakers</a:t>
                      </a:r>
                    </a:p>
                  </a:txBody>
                  <a:tcPr marL="68580" marR="68580" marT="0" marB="0"/>
                </a:tc>
                <a:tc>
                  <a:txBody>
                    <a:bodyPr/>
                    <a:lstStyle/>
                    <a:p>
                      <a:pPr algn="ctr">
                        <a:spcAft>
                          <a:spcPts val="0"/>
                        </a:spcAft>
                      </a:pPr>
                      <a:r>
                        <a:rPr lang="en-NZ" sz="1400" dirty="0">
                          <a:solidFill>
                            <a:schemeClr val="tx1"/>
                          </a:solidFill>
                          <a:latin typeface="+mn-lt"/>
                          <a:ea typeface="Times New Roman"/>
                          <a:cs typeface="Times New Roman"/>
                        </a:rPr>
                        <a:t>Percentage</a:t>
                      </a:r>
                    </a:p>
                  </a:txBody>
                  <a:tcPr marL="68580" marR="68580" marT="0" marB="0"/>
                </a:tc>
                <a:tc>
                  <a:txBody>
                    <a:bodyPr/>
                    <a:lstStyle/>
                    <a:p>
                      <a:pPr algn="ctr">
                        <a:spcAft>
                          <a:spcPts val="0"/>
                        </a:spcAft>
                      </a:pPr>
                      <a:r>
                        <a:rPr lang="en-NZ" sz="1400" dirty="0" smtClean="0">
                          <a:solidFill>
                            <a:schemeClr val="tx1"/>
                          </a:solidFill>
                          <a:latin typeface="+mn-lt"/>
                          <a:ea typeface="Times New Roman"/>
                          <a:cs typeface="Times New Roman"/>
                        </a:rPr>
                        <a:t>Cultural </a:t>
                      </a:r>
                      <a:r>
                        <a:rPr lang="en-NZ" sz="1400" dirty="0">
                          <a:solidFill>
                            <a:schemeClr val="tx1"/>
                          </a:solidFill>
                          <a:latin typeface="+mn-lt"/>
                          <a:ea typeface="Times New Roman"/>
                          <a:cs typeface="Times New Roman"/>
                        </a:rPr>
                        <a:t>organisation affiliations and founding dates</a:t>
                      </a:r>
                    </a:p>
                  </a:txBody>
                  <a:tcPr marL="68580" marR="68580" marT="0" marB="0"/>
                </a:tc>
              </a:tr>
              <a:tr h="650526">
                <a:tc>
                  <a:txBody>
                    <a:bodyPr/>
                    <a:lstStyle/>
                    <a:p>
                      <a:pPr>
                        <a:spcAft>
                          <a:spcPts val="0"/>
                        </a:spcAft>
                      </a:pPr>
                      <a:r>
                        <a:rPr lang="en-NZ" sz="1400" dirty="0">
                          <a:solidFill>
                            <a:srgbClr val="000000"/>
                          </a:solidFill>
                          <a:latin typeface="+mn-lt"/>
                          <a:ea typeface="Times New Roman"/>
                          <a:cs typeface="Times New Roman"/>
                        </a:rPr>
                        <a:t> Hindi</a:t>
                      </a:r>
                      <a:endParaRPr lang="en-NZ" sz="1400" dirty="0">
                        <a:latin typeface="+mn-lt"/>
                        <a:ea typeface="Times New Roman"/>
                        <a:cs typeface="Times New Roman"/>
                      </a:endParaRPr>
                    </a:p>
                  </a:txBody>
                  <a:tcPr marL="68580" marR="68580" marT="0" marB="0"/>
                </a:tc>
                <a:tc>
                  <a:txBody>
                    <a:bodyPr/>
                    <a:lstStyle/>
                    <a:p>
                      <a:pPr algn="r">
                        <a:spcAft>
                          <a:spcPts val="0"/>
                        </a:spcAft>
                      </a:pPr>
                      <a:r>
                        <a:rPr lang="en-NZ" sz="1400" dirty="0">
                          <a:solidFill>
                            <a:srgbClr val="000000"/>
                          </a:solidFill>
                          <a:latin typeface="+mn-lt"/>
                          <a:ea typeface="Times New Roman"/>
                          <a:cs typeface="Times New Roman"/>
                        </a:rPr>
                        <a:t>43,229</a:t>
                      </a:r>
                      <a:endParaRPr lang="en-NZ" sz="1400" dirty="0">
                        <a:latin typeface="+mn-lt"/>
                        <a:ea typeface="Times New Roman"/>
                        <a:cs typeface="Times New Roman"/>
                      </a:endParaRPr>
                    </a:p>
                  </a:txBody>
                  <a:tcPr marL="68580" marR="68580" marT="0" marB="0"/>
                </a:tc>
                <a:tc>
                  <a:txBody>
                    <a:bodyPr/>
                    <a:lstStyle/>
                    <a:p>
                      <a:pPr algn="r">
                        <a:spcAft>
                          <a:spcPts val="0"/>
                        </a:spcAft>
                      </a:pPr>
                      <a:r>
                        <a:rPr lang="en-NZ" sz="1400" dirty="0">
                          <a:solidFill>
                            <a:srgbClr val="000000"/>
                          </a:solidFill>
                          <a:latin typeface="+mn-lt"/>
                          <a:ea typeface="Times New Roman"/>
                          <a:cs typeface="Times New Roman"/>
                        </a:rPr>
                        <a:t>46.00%</a:t>
                      </a:r>
                      <a:endParaRPr lang="en-NZ" sz="1400" dirty="0">
                        <a:latin typeface="+mn-lt"/>
                        <a:ea typeface="Times New Roman"/>
                        <a:cs typeface="Times New Roman"/>
                      </a:endParaRPr>
                    </a:p>
                  </a:txBody>
                  <a:tcPr marL="68580" marR="68580" marT="0" marB="0"/>
                </a:tc>
                <a:tc>
                  <a:txBody>
                    <a:bodyPr/>
                    <a:lstStyle/>
                    <a:p>
                      <a:pPr>
                        <a:spcAft>
                          <a:spcPts val="0"/>
                        </a:spcAft>
                      </a:pPr>
                      <a:r>
                        <a:rPr lang="en-NZ" sz="1400" dirty="0">
                          <a:latin typeface="+mn-lt"/>
                          <a:ea typeface="Times New Roman"/>
                          <a:cs typeface="Times New Roman"/>
                        </a:rPr>
                        <a:t>Auckland Indian Association (1938</a:t>
                      </a:r>
                      <a:r>
                        <a:rPr lang="en-NZ" sz="1400" dirty="0" smtClean="0">
                          <a:latin typeface="+mn-lt"/>
                          <a:ea typeface="Times New Roman"/>
                          <a:cs typeface="Times New Roman"/>
                        </a:rPr>
                        <a:t>)   </a:t>
                      </a:r>
                      <a:r>
                        <a:rPr lang="en-NZ" sz="1400" dirty="0" err="1" smtClean="0">
                          <a:solidFill>
                            <a:srgbClr val="000000"/>
                          </a:solidFill>
                          <a:latin typeface="+mn-lt"/>
                          <a:ea typeface="Times New Roman"/>
                          <a:cs typeface="Times New Roman"/>
                        </a:rPr>
                        <a:t>Bhartiya</a:t>
                      </a:r>
                      <a:r>
                        <a:rPr lang="en-NZ" sz="1400" dirty="0" smtClean="0">
                          <a:solidFill>
                            <a:srgbClr val="000000"/>
                          </a:solidFill>
                          <a:latin typeface="+mn-lt"/>
                          <a:ea typeface="Times New Roman"/>
                          <a:cs typeface="Times New Roman"/>
                        </a:rPr>
                        <a:t> </a:t>
                      </a:r>
                      <a:r>
                        <a:rPr lang="en-NZ" sz="1400" dirty="0" err="1" smtClean="0">
                          <a:solidFill>
                            <a:srgbClr val="000000"/>
                          </a:solidFill>
                          <a:latin typeface="+mn-lt"/>
                          <a:ea typeface="Times New Roman"/>
                          <a:cs typeface="Times New Roman"/>
                        </a:rPr>
                        <a:t>Samaj</a:t>
                      </a:r>
                      <a:r>
                        <a:rPr lang="en-NZ" sz="1400" dirty="0" smtClean="0">
                          <a:solidFill>
                            <a:srgbClr val="000000"/>
                          </a:solidFill>
                          <a:latin typeface="+mn-lt"/>
                          <a:ea typeface="Times New Roman"/>
                          <a:cs typeface="Times New Roman"/>
                        </a:rPr>
                        <a:t> (1995)</a:t>
                      </a:r>
                      <a:endParaRPr lang="en-NZ" sz="1400" dirty="0" smtClean="0">
                        <a:latin typeface="+mn-lt"/>
                        <a:ea typeface="Times New Roman"/>
                        <a:cs typeface="Times New Roman"/>
                      </a:endParaRPr>
                    </a:p>
                    <a:p>
                      <a:pPr>
                        <a:spcAft>
                          <a:spcPts val="0"/>
                        </a:spcAft>
                      </a:pPr>
                      <a:r>
                        <a:rPr lang="en-NZ" sz="1400" dirty="0" smtClean="0">
                          <a:solidFill>
                            <a:srgbClr val="000000"/>
                          </a:solidFill>
                          <a:latin typeface="+mn-lt"/>
                          <a:ea typeface="Times New Roman"/>
                          <a:cs typeface="Times New Roman"/>
                        </a:rPr>
                        <a:t>Waitakere Indian Association (2000)  </a:t>
                      </a:r>
                      <a:r>
                        <a:rPr lang="en-NZ" sz="1400" dirty="0" err="1" smtClean="0">
                          <a:solidFill>
                            <a:srgbClr val="000000"/>
                          </a:solidFill>
                          <a:latin typeface="+mn-lt"/>
                          <a:ea typeface="Times New Roman"/>
                          <a:cs typeface="Times New Roman"/>
                        </a:rPr>
                        <a:t>Manukau</a:t>
                      </a:r>
                      <a:r>
                        <a:rPr lang="en-NZ" sz="1400" dirty="0" smtClean="0">
                          <a:solidFill>
                            <a:srgbClr val="000000"/>
                          </a:solidFill>
                          <a:latin typeface="+mn-lt"/>
                          <a:ea typeface="Times New Roman"/>
                          <a:cs typeface="Times New Roman"/>
                        </a:rPr>
                        <a:t> </a:t>
                      </a:r>
                      <a:r>
                        <a:rPr lang="en-NZ" sz="1400" dirty="0">
                          <a:solidFill>
                            <a:srgbClr val="000000"/>
                          </a:solidFill>
                          <a:latin typeface="+mn-lt"/>
                          <a:ea typeface="Times New Roman"/>
                          <a:cs typeface="Times New Roman"/>
                        </a:rPr>
                        <a:t>Indian Association (1981</a:t>
                      </a:r>
                      <a:r>
                        <a:rPr lang="en-NZ" sz="1400" dirty="0" smtClean="0">
                          <a:solidFill>
                            <a:srgbClr val="000000"/>
                          </a:solidFill>
                          <a:latin typeface="+mn-lt"/>
                          <a:ea typeface="Times New Roman"/>
                          <a:cs typeface="Times New Roman"/>
                        </a:rPr>
                        <a:t>)</a:t>
                      </a:r>
                      <a:endParaRPr lang="en-NZ" sz="1400" dirty="0">
                        <a:latin typeface="+mn-lt"/>
                        <a:ea typeface="Times New Roman"/>
                        <a:cs typeface="Times New Roman"/>
                      </a:endParaRPr>
                    </a:p>
                  </a:txBody>
                  <a:tcPr marL="68580" marR="68580" marT="0" marB="0"/>
                </a:tc>
              </a:tr>
              <a:tr h="449859">
                <a:tc>
                  <a:txBody>
                    <a:bodyPr/>
                    <a:lstStyle/>
                    <a:p>
                      <a:pPr>
                        <a:spcAft>
                          <a:spcPts val="0"/>
                        </a:spcAft>
                      </a:pPr>
                      <a:r>
                        <a:rPr lang="en-NZ" sz="1400">
                          <a:solidFill>
                            <a:srgbClr val="000000"/>
                          </a:solidFill>
                          <a:latin typeface="+mn-lt"/>
                          <a:ea typeface="Times New Roman"/>
                          <a:cs typeface="Times New Roman"/>
                        </a:rPr>
                        <a:t>Gujarati</a:t>
                      </a:r>
                      <a:endParaRPr lang="en-NZ" sz="1400">
                        <a:latin typeface="+mn-lt"/>
                        <a:ea typeface="Times New Roman"/>
                        <a:cs typeface="Times New Roman"/>
                      </a:endParaRPr>
                    </a:p>
                  </a:txBody>
                  <a:tcPr marL="68580" marR="68580" marT="0" marB="0"/>
                </a:tc>
                <a:tc>
                  <a:txBody>
                    <a:bodyPr/>
                    <a:lstStyle/>
                    <a:p>
                      <a:pPr algn="r">
                        <a:spcAft>
                          <a:spcPts val="0"/>
                        </a:spcAft>
                      </a:pPr>
                      <a:r>
                        <a:rPr lang="en-NZ" sz="1400">
                          <a:solidFill>
                            <a:srgbClr val="000000"/>
                          </a:solidFill>
                          <a:latin typeface="+mn-lt"/>
                          <a:ea typeface="Times New Roman"/>
                          <a:cs typeface="Times New Roman"/>
                        </a:rPr>
                        <a:t>15,588</a:t>
                      </a:r>
                      <a:endParaRPr lang="en-NZ" sz="1400">
                        <a:latin typeface="+mn-lt"/>
                        <a:ea typeface="Times New Roman"/>
                        <a:cs typeface="Times New Roman"/>
                      </a:endParaRPr>
                    </a:p>
                  </a:txBody>
                  <a:tcPr marL="68580" marR="68580" marT="0" marB="0"/>
                </a:tc>
                <a:tc>
                  <a:txBody>
                    <a:bodyPr/>
                    <a:lstStyle/>
                    <a:p>
                      <a:pPr algn="r">
                        <a:spcAft>
                          <a:spcPts val="0"/>
                        </a:spcAft>
                      </a:pPr>
                      <a:r>
                        <a:rPr lang="en-NZ" sz="1400" dirty="0">
                          <a:solidFill>
                            <a:srgbClr val="000000"/>
                          </a:solidFill>
                          <a:latin typeface="+mn-lt"/>
                          <a:ea typeface="Times New Roman"/>
                          <a:cs typeface="Times New Roman"/>
                        </a:rPr>
                        <a:t> 16.50%</a:t>
                      </a:r>
                      <a:endParaRPr lang="en-NZ" sz="1400" dirty="0">
                        <a:latin typeface="+mn-lt"/>
                        <a:ea typeface="Times New Roman"/>
                        <a:cs typeface="Times New Roman"/>
                      </a:endParaRPr>
                    </a:p>
                  </a:txBody>
                  <a:tcPr marL="68580" marR="68580" marT="0" marB="0"/>
                </a:tc>
                <a:tc>
                  <a:txBody>
                    <a:bodyPr/>
                    <a:lstStyle/>
                    <a:p>
                      <a:pPr>
                        <a:spcAft>
                          <a:spcPts val="0"/>
                        </a:spcAft>
                      </a:pPr>
                      <a:r>
                        <a:rPr lang="en-NZ" sz="1400" dirty="0">
                          <a:latin typeface="+mn-lt"/>
                          <a:ea typeface="Times New Roman"/>
                          <a:cs typeface="Times New Roman"/>
                        </a:rPr>
                        <a:t>Auckland Indian Association (1938</a:t>
                      </a:r>
                      <a:r>
                        <a:rPr lang="en-NZ" sz="1400" dirty="0" smtClean="0">
                          <a:latin typeface="+mn-lt"/>
                          <a:ea typeface="Times New Roman"/>
                          <a:cs typeface="Times New Roman"/>
                        </a:rPr>
                        <a:t>)  </a:t>
                      </a:r>
                      <a:r>
                        <a:rPr lang="en-NZ" sz="1400" dirty="0" err="1" smtClean="0">
                          <a:latin typeface="+mn-lt"/>
                          <a:ea typeface="Times New Roman"/>
                          <a:cs typeface="Times New Roman"/>
                        </a:rPr>
                        <a:t>Pukekohe</a:t>
                      </a:r>
                      <a:r>
                        <a:rPr lang="en-NZ" sz="1400" dirty="0" smtClean="0">
                          <a:latin typeface="+mn-lt"/>
                          <a:ea typeface="Times New Roman"/>
                          <a:cs typeface="Times New Roman"/>
                        </a:rPr>
                        <a:t> </a:t>
                      </a:r>
                      <a:r>
                        <a:rPr lang="en-NZ" sz="1400" dirty="0">
                          <a:latin typeface="+mn-lt"/>
                          <a:ea typeface="Times New Roman"/>
                          <a:cs typeface="Times New Roman"/>
                        </a:rPr>
                        <a:t>Indian Association (1913)</a:t>
                      </a:r>
                    </a:p>
                  </a:txBody>
                  <a:tcPr marL="68580" marR="68580" marT="0" marB="0"/>
                </a:tc>
              </a:tr>
              <a:tr h="449859">
                <a:tc>
                  <a:txBody>
                    <a:bodyPr/>
                    <a:lstStyle/>
                    <a:p>
                      <a:pPr>
                        <a:spcAft>
                          <a:spcPts val="0"/>
                        </a:spcAft>
                      </a:pPr>
                      <a:r>
                        <a:rPr lang="en-NZ" sz="1400">
                          <a:solidFill>
                            <a:srgbClr val="000000"/>
                          </a:solidFill>
                          <a:latin typeface="+mn-lt"/>
                          <a:ea typeface="Times New Roman"/>
                          <a:cs typeface="Times New Roman"/>
                        </a:rPr>
                        <a:t>Panjabi</a:t>
                      </a:r>
                      <a:endParaRPr lang="en-NZ" sz="1400">
                        <a:latin typeface="+mn-lt"/>
                        <a:ea typeface="Times New Roman"/>
                        <a:cs typeface="Times New Roman"/>
                      </a:endParaRPr>
                    </a:p>
                  </a:txBody>
                  <a:tcPr marL="68580" marR="68580" marT="0" marB="0"/>
                </a:tc>
                <a:tc>
                  <a:txBody>
                    <a:bodyPr/>
                    <a:lstStyle/>
                    <a:p>
                      <a:pPr algn="r">
                        <a:spcAft>
                          <a:spcPts val="0"/>
                        </a:spcAft>
                      </a:pPr>
                      <a:r>
                        <a:rPr lang="en-NZ" sz="1400">
                          <a:solidFill>
                            <a:srgbClr val="000000"/>
                          </a:solidFill>
                          <a:latin typeface="+mn-lt"/>
                          <a:ea typeface="Times New Roman"/>
                          <a:cs typeface="Times New Roman"/>
                        </a:rPr>
                        <a:t>10,569</a:t>
                      </a:r>
                      <a:endParaRPr lang="en-NZ" sz="1400">
                        <a:latin typeface="+mn-lt"/>
                        <a:ea typeface="Times New Roman"/>
                        <a:cs typeface="Times New Roman"/>
                      </a:endParaRPr>
                    </a:p>
                  </a:txBody>
                  <a:tcPr marL="68580" marR="68580" marT="0" marB="0"/>
                </a:tc>
                <a:tc>
                  <a:txBody>
                    <a:bodyPr/>
                    <a:lstStyle/>
                    <a:p>
                      <a:pPr algn="r">
                        <a:spcAft>
                          <a:spcPts val="0"/>
                        </a:spcAft>
                      </a:pPr>
                      <a:r>
                        <a:rPr lang="en-NZ" sz="1400">
                          <a:solidFill>
                            <a:srgbClr val="000000"/>
                          </a:solidFill>
                          <a:latin typeface="+mn-lt"/>
                          <a:ea typeface="Times New Roman"/>
                          <a:cs typeface="Times New Roman"/>
                        </a:rPr>
                        <a:t>11.20%</a:t>
                      </a:r>
                      <a:endParaRPr lang="en-NZ" sz="1400">
                        <a:latin typeface="+mn-lt"/>
                        <a:ea typeface="Times New Roman"/>
                        <a:cs typeface="Times New Roman"/>
                      </a:endParaRPr>
                    </a:p>
                  </a:txBody>
                  <a:tcPr marL="68580" marR="68580" marT="0" marB="0"/>
                </a:tc>
                <a:tc>
                  <a:txBody>
                    <a:bodyPr/>
                    <a:lstStyle/>
                    <a:p>
                      <a:pPr>
                        <a:spcAft>
                          <a:spcPts val="0"/>
                        </a:spcAft>
                      </a:pPr>
                      <a:r>
                        <a:rPr lang="en-NZ" sz="1400" dirty="0">
                          <a:latin typeface="+mn-lt"/>
                          <a:ea typeface="Times New Roman"/>
                          <a:cs typeface="Times New Roman"/>
                        </a:rPr>
                        <a:t>New Zealand Punjabi Cultural Association (1960s</a:t>
                      </a:r>
                      <a:r>
                        <a:rPr lang="en-NZ" sz="1400" dirty="0" smtClean="0">
                          <a:latin typeface="+mn-lt"/>
                          <a:ea typeface="Times New Roman"/>
                          <a:cs typeface="Times New Roman"/>
                        </a:rPr>
                        <a:t>)   Sikh </a:t>
                      </a:r>
                      <a:r>
                        <a:rPr lang="en-NZ" sz="1400" dirty="0">
                          <a:latin typeface="+mn-lt"/>
                          <a:ea typeface="Times New Roman"/>
                          <a:cs typeface="Times New Roman"/>
                        </a:rPr>
                        <a:t>Centre (1964)</a:t>
                      </a:r>
                    </a:p>
                  </a:txBody>
                  <a:tcPr marL="68580" marR="68580" marT="0" marB="0"/>
                </a:tc>
              </a:tr>
              <a:tr h="449859">
                <a:tc>
                  <a:txBody>
                    <a:bodyPr/>
                    <a:lstStyle/>
                    <a:p>
                      <a:pPr>
                        <a:spcAft>
                          <a:spcPts val="0"/>
                        </a:spcAft>
                      </a:pPr>
                      <a:r>
                        <a:rPr lang="en-NZ" sz="1400">
                          <a:solidFill>
                            <a:srgbClr val="000000"/>
                          </a:solidFill>
                          <a:latin typeface="+mn-lt"/>
                          <a:ea typeface="Times New Roman"/>
                          <a:cs typeface="Times New Roman"/>
                        </a:rPr>
                        <a:t>Tamil</a:t>
                      </a:r>
                      <a:endParaRPr lang="en-NZ" sz="1400">
                        <a:latin typeface="+mn-lt"/>
                        <a:ea typeface="Times New Roman"/>
                        <a:cs typeface="Times New Roman"/>
                      </a:endParaRPr>
                    </a:p>
                  </a:txBody>
                  <a:tcPr marL="68580" marR="68580" marT="0" marB="0"/>
                </a:tc>
                <a:tc>
                  <a:txBody>
                    <a:bodyPr/>
                    <a:lstStyle/>
                    <a:p>
                      <a:pPr algn="r">
                        <a:spcAft>
                          <a:spcPts val="0"/>
                        </a:spcAft>
                      </a:pPr>
                      <a:r>
                        <a:rPr lang="en-NZ" sz="1400">
                          <a:solidFill>
                            <a:srgbClr val="000000"/>
                          </a:solidFill>
                          <a:latin typeface="+mn-lt"/>
                          <a:ea typeface="Times New Roman"/>
                          <a:cs typeface="Times New Roman"/>
                        </a:rPr>
                        <a:t>5535</a:t>
                      </a:r>
                      <a:endParaRPr lang="en-NZ" sz="1400">
                        <a:latin typeface="+mn-lt"/>
                        <a:ea typeface="Times New Roman"/>
                        <a:cs typeface="Times New Roman"/>
                      </a:endParaRPr>
                    </a:p>
                  </a:txBody>
                  <a:tcPr marL="68580" marR="68580" marT="0" marB="0"/>
                </a:tc>
                <a:tc>
                  <a:txBody>
                    <a:bodyPr/>
                    <a:lstStyle/>
                    <a:p>
                      <a:pPr algn="r">
                        <a:spcAft>
                          <a:spcPts val="0"/>
                        </a:spcAft>
                      </a:pPr>
                      <a:r>
                        <a:rPr lang="en-NZ" sz="1400">
                          <a:solidFill>
                            <a:srgbClr val="000000"/>
                          </a:solidFill>
                          <a:latin typeface="+mn-lt"/>
                          <a:ea typeface="Times New Roman"/>
                          <a:cs typeface="Times New Roman"/>
                        </a:rPr>
                        <a:t>5.80%</a:t>
                      </a:r>
                      <a:endParaRPr lang="en-NZ" sz="1400">
                        <a:latin typeface="+mn-lt"/>
                        <a:ea typeface="Times New Roman"/>
                        <a:cs typeface="Times New Roman"/>
                      </a:endParaRPr>
                    </a:p>
                  </a:txBody>
                  <a:tcPr marL="68580" marR="68580" marT="0" marB="0"/>
                </a:tc>
                <a:tc>
                  <a:txBody>
                    <a:bodyPr/>
                    <a:lstStyle/>
                    <a:p>
                      <a:pPr>
                        <a:spcAft>
                          <a:spcPts val="0"/>
                        </a:spcAft>
                      </a:pPr>
                      <a:r>
                        <a:rPr lang="en-NZ" sz="1400" dirty="0">
                          <a:latin typeface="+mn-lt"/>
                          <a:ea typeface="Times New Roman"/>
                          <a:cs typeface="Times New Roman"/>
                        </a:rPr>
                        <a:t>Muthtamil Sangam (2002</a:t>
                      </a:r>
                      <a:r>
                        <a:rPr lang="en-NZ" sz="1400" dirty="0" smtClean="0">
                          <a:latin typeface="+mn-lt"/>
                          <a:ea typeface="Times New Roman"/>
                          <a:cs typeface="Times New Roman"/>
                        </a:rPr>
                        <a:t>) NZ </a:t>
                      </a:r>
                      <a:r>
                        <a:rPr lang="en-NZ" sz="1400" dirty="0">
                          <a:latin typeface="+mn-lt"/>
                          <a:ea typeface="Times New Roman"/>
                          <a:cs typeface="Times New Roman"/>
                        </a:rPr>
                        <a:t>Carnatic Music Society (1999)</a:t>
                      </a:r>
                    </a:p>
                  </a:txBody>
                  <a:tcPr marL="68580" marR="68580" marT="0" marB="0"/>
                </a:tc>
              </a:tr>
              <a:tr h="449859">
                <a:tc>
                  <a:txBody>
                    <a:bodyPr/>
                    <a:lstStyle/>
                    <a:p>
                      <a:pPr>
                        <a:spcAft>
                          <a:spcPts val="0"/>
                        </a:spcAft>
                      </a:pPr>
                      <a:r>
                        <a:rPr lang="en-NZ" sz="1400">
                          <a:solidFill>
                            <a:srgbClr val="000000"/>
                          </a:solidFill>
                          <a:latin typeface="+mn-lt"/>
                          <a:ea typeface="Times New Roman"/>
                          <a:cs typeface="Times New Roman"/>
                        </a:rPr>
                        <a:t>Urdu</a:t>
                      </a:r>
                      <a:endParaRPr lang="en-NZ" sz="1400">
                        <a:latin typeface="+mn-lt"/>
                        <a:ea typeface="Times New Roman"/>
                        <a:cs typeface="Times New Roman"/>
                      </a:endParaRPr>
                    </a:p>
                  </a:txBody>
                  <a:tcPr marL="68580" marR="68580" marT="0" marB="0"/>
                </a:tc>
                <a:tc>
                  <a:txBody>
                    <a:bodyPr/>
                    <a:lstStyle/>
                    <a:p>
                      <a:pPr algn="r">
                        <a:spcAft>
                          <a:spcPts val="0"/>
                        </a:spcAft>
                      </a:pPr>
                      <a:r>
                        <a:rPr lang="en-NZ" sz="1400">
                          <a:solidFill>
                            <a:srgbClr val="000000"/>
                          </a:solidFill>
                          <a:latin typeface="+mn-lt"/>
                          <a:ea typeface="Times New Roman"/>
                          <a:cs typeface="Times New Roman"/>
                        </a:rPr>
                        <a:t>3879</a:t>
                      </a:r>
                      <a:endParaRPr lang="en-NZ" sz="1400">
                        <a:latin typeface="+mn-lt"/>
                        <a:ea typeface="Times New Roman"/>
                        <a:cs typeface="Times New Roman"/>
                      </a:endParaRPr>
                    </a:p>
                  </a:txBody>
                  <a:tcPr marL="68580" marR="68580" marT="0" marB="0"/>
                </a:tc>
                <a:tc>
                  <a:txBody>
                    <a:bodyPr/>
                    <a:lstStyle/>
                    <a:p>
                      <a:pPr algn="r">
                        <a:spcAft>
                          <a:spcPts val="0"/>
                        </a:spcAft>
                      </a:pPr>
                      <a:r>
                        <a:rPr lang="en-NZ" sz="1400">
                          <a:solidFill>
                            <a:srgbClr val="000000"/>
                          </a:solidFill>
                          <a:latin typeface="+mn-lt"/>
                          <a:ea typeface="Times New Roman"/>
                          <a:cs typeface="Times New Roman"/>
                        </a:rPr>
                        <a:t>4.00%</a:t>
                      </a:r>
                      <a:endParaRPr lang="en-NZ" sz="1400">
                        <a:latin typeface="+mn-lt"/>
                        <a:ea typeface="Times New Roman"/>
                        <a:cs typeface="Times New Roman"/>
                      </a:endParaRPr>
                    </a:p>
                  </a:txBody>
                  <a:tcPr marL="68580" marR="68580" marT="0" marB="0"/>
                </a:tc>
                <a:tc>
                  <a:txBody>
                    <a:bodyPr/>
                    <a:lstStyle/>
                    <a:p>
                      <a:pPr>
                        <a:spcAft>
                          <a:spcPts val="0"/>
                        </a:spcAft>
                      </a:pPr>
                      <a:r>
                        <a:rPr lang="en-NZ" sz="1400" dirty="0">
                          <a:solidFill>
                            <a:srgbClr val="000000"/>
                          </a:solidFill>
                          <a:latin typeface="+mn-lt"/>
                          <a:ea typeface="Times New Roman"/>
                          <a:cs typeface="Times New Roman"/>
                        </a:rPr>
                        <a:t>Urdu Hindi Cultural Association of New Zealand Inc. (2011)</a:t>
                      </a:r>
                      <a:endParaRPr lang="en-NZ" sz="1400" dirty="0">
                        <a:latin typeface="+mn-lt"/>
                        <a:ea typeface="Times New Roman"/>
                        <a:cs typeface="Times New Roman"/>
                      </a:endParaRPr>
                    </a:p>
                  </a:txBody>
                  <a:tcPr marL="68580" marR="68580" marT="0" marB="0"/>
                </a:tc>
              </a:tr>
              <a:tr h="388267">
                <a:tc>
                  <a:txBody>
                    <a:bodyPr/>
                    <a:lstStyle/>
                    <a:p>
                      <a:pPr>
                        <a:spcAft>
                          <a:spcPts val="0"/>
                        </a:spcAft>
                      </a:pPr>
                      <a:r>
                        <a:rPr lang="en-NZ" sz="1400">
                          <a:solidFill>
                            <a:srgbClr val="000000"/>
                          </a:solidFill>
                          <a:latin typeface="+mn-lt"/>
                          <a:ea typeface="Times New Roman"/>
                          <a:cs typeface="Times New Roman"/>
                        </a:rPr>
                        <a:t>Sinhala</a:t>
                      </a:r>
                      <a:endParaRPr lang="en-NZ" sz="1400">
                        <a:latin typeface="+mn-lt"/>
                        <a:ea typeface="Times New Roman"/>
                        <a:cs typeface="Times New Roman"/>
                      </a:endParaRPr>
                    </a:p>
                  </a:txBody>
                  <a:tcPr marL="68580" marR="68580" marT="0" marB="0"/>
                </a:tc>
                <a:tc>
                  <a:txBody>
                    <a:bodyPr/>
                    <a:lstStyle/>
                    <a:p>
                      <a:pPr algn="r">
                        <a:spcAft>
                          <a:spcPts val="0"/>
                        </a:spcAft>
                      </a:pPr>
                      <a:r>
                        <a:rPr lang="en-NZ" sz="1400">
                          <a:solidFill>
                            <a:srgbClr val="000000"/>
                          </a:solidFill>
                          <a:latin typeface="+mn-lt"/>
                          <a:ea typeface="Times New Roman"/>
                          <a:cs typeface="Times New Roman"/>
                        </a:rPr>
                        <a:t>3854</a:t>
                      </a:r>
                      <a:endParaRPr lang="en-NZ" sz="1400">
                        <a:latin typeface="+mn-lt"/>
                        <a:ea typeface="Times New Roman"/>
                        <a:cs typeface="Times New Roman"/>
                      </a:endParaRPr>
                    </a:p>
                  </a:txBody>
                  <a:tcPr marL="68580" marR="68580" marT="0" marB="0"/>
                </a:tc>
                <a:tc>
                  <a:txBody>
                    <a:bodyPr/>
                    <a:lstStyle/>
                    <a:p>
                      <a:pPr algn="r">
                        <a:spcAft>
                          <a:spcPts val="0"/>
                        </a:spcAft>
                      </a:pPr>
                      <a:r>
                        <a:rPr lang="en-NZ" sz="1400">
                          <a:solidFill>
                            <a:srgbClr val="000000"/>
                          </a:solidFill>
                          <a:latin typeface="+mn-lt"/>
                          <a:ea typeface="Times New Roman"/>
                          <a:cs typeface="Times New Roman"/>
                        </a:rPr>
                        <a:t>4.00%</a:t>
                      </a:r>
                      <a:endParaRPr lang="en-NZ" sz="1400">
                        <a:latin typeface="+mn-lt"/>
                        <a:ea typeface="Times New Roman"/>
                        <a:cs typeface="Times New Roman"/>
                      </a:endParaRPr>
                    </a:p>
                  </a:txBody>
                  <a:tcPr marL="68580" marR="68580" marT="0" marB="0"/>
                </a:tc>
                <a:tc>
                  <a:txBody>
                    <a:bodyPr/>
                    <a:lstStyle/>
                    <a:p>
                      <a:pPr>
                        <a:spcAft>
                          <a:spcPts val="0"/>
                        </a:spcAft>
                      </a:pPr>
                      <a:r>
                        <a:rPr lang="en-NZ" sz="1400" dirty="0">
                          <a:solidFill>
                            <a:srgbClr val="000000"/>
                          </a:solidFill>
                          <a:latin typeface="+mn-lt"/>
                          <a:ea typeface="Times New Roman"/>
                          <a:cs typeface="Times New Roman"/>
                        </a:rPr>
                        <a:t>United Sri Lanka Association, Auckland Branch (2000?)</a:t>
                      </a:r>
                      <a:endParaRPr lang="en-NZ" sz="1400" dirty="0">
                        <a:latin typeface="+mn-lt"/>
                        <a:ea typeface="Times New Roman"/>
                        <a:cs typeface="Times New Roman"/>
                      </a:endParaRPr>
                    </a:p>
                  </a:txBody>
                  <a:tcPr marL="68580" marR="68580" marT="0" marB="0"/>
                </a:tc>
              </a:tr>
              <a:tr h="388267">
                <a:tc>
                  <a:txBody>
                    <a:bodyPr/>
                    <a:lstStyle/>
                    <a:p>
                      <a:pPr>
                        <a:spcAft>
                          <a:spcPts val="0"/>
                        </a:spcAft>
                      </a:pPr>
                      <a:r>
                        <a:rPr lang="en-NZ" sz="1400">
                          <a:solidFill>
                            <a:srgbClr val="000000"/>
                          </a:solidFill>
                          <a:latin typeface="+mn-lt"/>
                          <a:ea typeface="Times New Roman"/>
                          <a:cs typeface="Times New Roman"/>
                        </a:rPr>
                        <a:t>Telegu</a:t>
                      </a:r>
                      <a:endParaRPr lang="en-NZ" sz="1400">
                        <a:latin typeface="+mn-lt"/>
                        <a:ea typeface="Times New Roman"/>
                        <a:cs typeface="Times New Roman"/>
                      </a:endParaRPr>
                    </a:p>
                  </a:txBody>
                  <a:tcPr marL="68580" marR="68580" marT="0" marB="0"/>
                </a:tc>
                <a:tc>
                  <a:txBody>
                    <a:bodyPr/>
                    <a:lstStyle/>
                    <a:p>
                      <a:pPr algn="r">
                        <a:spcAft>
                          <a:spcPts val="0"/>
                        </a:spcAft>
                      </a:pPr>
                      <a:r>
                        <a:rPr lang="en-NZ" sz="1400">
                          <a:solidFill>
                            <a:srgbClr val="000000"/>
                          </a:solidFill>
                          <a:latin typeface="+mn-lt"/>
                          <a:ea typeface="Times New Roman"/>
                          <a:cs typeface="Times New Roman"/>
                        </a:rPr>
                        <a:t>2802</a:t>
                      </a:r>
                      <a:endParaRPr lang="en-NZ" sz="1400">
                        <a:latin typeface="+mn-lt"/>
                        <a:ea typeface="Times New Roman"/>
                        <a:cs typeface="Times New Roman"/>
                      </a:endParaRPr>
                    </a:p>
                  </a:txBody>
                  <a:tcPr marL="68580" marR="68580" marT="0" marB="0"/>
                </a:tc>
                <a:tc>
                  <a:txBody>
                    <a:bodyPr/>
                    <a:lstStyle/>
                    <a:p>
                      <a:pPr algn="r">
                        <a:spcAft>
                          <a:spcPts val="0"/>
                        </a:spcAft>
                      </a:pPr>
                      <a:r>
                        <a:rPr lang="en-NZ" sz="1400">
                          <a:solidFill>
                            <a:srgbClr val="000000"/>
                          </a:solidFill>
                          <a:latin typeface="+mn-lt"/>
                          <a:ea typeface="Times New Roman"/>
                          <a:cs typeface="Times New Roman"/>
                        </a:rPr>
                        <a:t>3.00%</a:t>
                      </a:r>
                      <a:endParaRPr lang="en-NZ" sz="1400">
                        <a:latin typeface="+mn-lt"/>
                        <a:ea typeface="Times New Roman"/>
                        <a:cs typeface="Times New Roman"/>
                      </a:endParaRPr>
                    </a:p>
                  </a:txBody>
                  <a:tcPr marL="68580" marR="68580" marT="0" marB="0"/>
                </a:tc>
                <a:tc>
                  <a:txBody>
                    <a:bodyPr/>
                    <a:lstStyle/>
                    <a:p>
                      <a:pPr>
                        <a:spcAft>
                          <a:spcPts val="0"/>
                        </a:spcAft>
                      </a:pPr>
                      <a:r>
                        <a:rPr lang="en-NZ" sz="1400" dirty="0">
                          <a:latin typeface="+mn-lt"/>
                          <a:ea typeface="Times New Roman"/>
                          <a:cs typeface="Times New Roman"/>
                        </a:rPr>
                        <a:t>New Zealand Telegu Association (1998)</a:t>
                      </a:r>
                    </a:p>
                  </a:txBody>
                  <a:tcPr marL="68580" marR="68580" marT="0" marB="0"/>
                </a:tc>
              </a:tr>
              <a:tr h="449859">
                <a:tc>
                  <a:txBody>
                    <a:bodyPr/>
                    <a:lstStyle/>
                    <a:p>
                      <a:pPr>
                        <a:spcAft>
                          <a:spcPts val="0"/>
                        </a:spcAft>
                      </a:pPr>
                      <a:r>
                        <a:rPr lang="en-NZ" sz="1400">
                          <a:solidFill>
                            <a:srgbClr val="000000"/>
                          </a:solidFill>
                          <a:latin typeface="+mn-lt"/>
                          <a:ea typeface="Times New Roman"/>
                          <a:cs typeface="Times New Roman"/>
                        </a:rPr>
                        <a:t>Marathi</a:t>
                      </a:r>
                      <a:endParaRPr lang="en-NZ" sz="1400">
                        <a:latin typeface="+mn-lt"/>
                        <a:ea typeface="Times New Roman"/>
                        <a:cs typeface="Times New Roman"/>
                      </a:endParaRPr>
                    </a:p>
                  </a:txBody>
                  <a:tcPr marL="68580" marR="68580" marT="0" marB="0"/>
                </a:tc>
                <a:tc>
                  <a:txBody>
                    <a:bodyPr/>
                    <a:lstStyle/>
                    <a:p>
                      <a:pPr algn="r">
                        <a:spcAft>
                          <a:spcPts val="0"/>
                        </a:spcAft>
                      </a:pPr>
                      <a:r>
                        <a:rPr lang="en-NZ" sz="1400">
                          <a:solidFill>
                            <a:srgbClr val="000000"/>
                          </a:solidFill>
                          <a:latin typeface="+mn-lt"/>
                          <a:ea typeface="Times New Roman"/>
                          <a:cs typeface="Times New Roman"/>
                        </a:rPr>
                        <a:t>2547</a:t>
                      </a:r>
                      <a:endParaRPr lang="en-NZ" sz="1400">
                        <a:latin typeface="+mn-lt"/>
                        <a:ea typeface="Times New Roman"/>
                        <a:cs typeface="Times New Roman"/>
                      </a:endParaRPr>
                    </a:p>
                  </a:txBody>
                  <a:tcPr marL="68580" marR="68580" marT="0" marB="0"/>
                </a:tc>
                <a:tc>
                  <a:txBody>
                    <a:bodyPr/>
                    <a:lstStyle/>
                    <a:p>
                      <a:pPr algn="r">
                        <a:spcAft>
                          <a:spcPts val="0"/>
                        </a:spcAft>
                      </a:pPr>
                      <a:r>
                        <a:rPr lang="en-NZ" sz="1400">
                          <a:solidFill>
                            <a:srgbClr val="000000"/>
                          </a:solidFill>
                          <a:latin typeface="+mn-lt"/>
                          <a:ea typeface="Times New Roman"/>
                          <a:cs typeface="Times New Roman"/>
                        </a:rPr>
                        <a:t>2.70%</a:t>
                      </a:r>
                      <a:endParaRPr lang="en-NZ" sz="1400">
                        <a:latin typeface="+mn-lt"/>
                        <a:ea typeface="Times New Roman"/>
                        <a:cs typeface="Times New Roman"/>
                      </a:endParaRPr>
                    </a:p>
                  </a:txBody>
                  <a:tcPr marL="68580" marR="68580" marT="0" marB="0"/>
                </a:tc>
                <a:tc>
                  <a:txBody>
                    <a:bodyPr/>
                    <a:lstStyle/>
                    <a:p>
                      <a:pPr>
                        <a:spcAft>
                          <a:spcPts val="0"/>
                        </a:spcAft>
                      </a:pPr>
                      <a:r>
                        <a:rPr lang="en-NZ" sz="1400" dirty="0">
                          <a:latin typeface="+mn-lt"/>
                          <a:ea typeface="Times New Roman"/>
                          <a:cs typeface="Times New Roman"/>
                        </a:rPr>
                        <a:t>Auckland Marathi Association (2005</a:t>
                      </a:r>
                      <a:r>
                        <a:rPr lang="en-NZ" sz="1400" dirty="0" smtClean="0">
                          <a:latin typeface="+mn-lt"/>
                          <a:ea typeface="Times New Roman"/>
                          <a:cs typeface="Times New Roman"/>
                        </a:rPr>
                        <a:t>) </a:t>
                      </a:r>
                      <a:br>
                        <a:rPr lang="en-NZ" sz="1400" dirty="0" smtClean="0">
                          <a:latin typeface="+mn-lt"/>
                          <a:ea typeface="Times New Roman"/>
                          <a:cs typeface="Times New Roman"/>
                        </a:rPr>
                      </a:br>
                      <a:r>
                        <a:rPr lang="en-NZ" sz="1400" dirty="0" smtClean="0">
                          <a:latin typeface="+mn-lt"/>
                          <a:ea typeface="Times New Roman"/>
                          <a:cs typeface="Times New Roman"/>
                        </a:rPr>
                        <a:t>Migrant </a:t>
                      </a:r>
                      <a:r>
                        <a:rPr lang="en-NZ" sz="1400" dirty="0">
                          <a:latin typeface="+mn-lt"/>
                          <a:ea typeface="Times New Roman"/>
                          <a:cs typeface="Times New Roman"/>
                        </a:rPr>
                        <a:t>Heritage Charitable Trust (2000?)</a:t>
                      </a:r>
                    </a:p>
                  </a:txBody>
                  <a:tcPr marL="68580" marR="68580" marT="0" marB="0"/>
                </a:tc>
              </a:tr>
              <a:tr h="340591">
                <a:tc>
                  <a:txBody>
                    <a:bodyPr/>
                    <a:lstStyle/>
                    <a:p>
                      <a:pPr>
                        <a:spcAft>
                          <a:spcPts val="0"/>
                        </a:spcAft>
                      </a:pPr>
                      <a:r>
                        <a:rPr lang="en-NZ" sz="1400">
                          <a:solidFill>
                            <a:srgbClr val="000000"/>
                          </a:solidFill>
                          <a:latin typeface="+mn-lt"/>
                          <a:ea typeface="Times New Roman"/>
                          <a:cs typeface="Times New Roman"/>
                        </a:rPr>
                        <a:t>Bengali</a:t>
                      </a:r>
                      <a:endParaRPr lang="en-NZ" sz="1400">
                        <a:latin typeface="+mn-lt"/>
                        <a:ea typeface="Times New Roman"/>
                        <a:cs typeface="Times New Roman"/>
                      </a:endParaRPr>
                    </a:p>
                  </a:txBody>
                  <a:tcPr marL="68580" marR="68580" marT="0" marB="0"/>
                </a:tc>
                <a:tc>
                  <a:txBody>
                    <a:bodyPr/>
                    <a:lstStyle/>
                    <a:p>
                      <a:pPr algn="r">
                        <a:spcAft>
                          <a:spcPts val="0"/>
                        </a:spcAft>
                      </a:pPr>
                      <a:r>
                        <a:rPr lang="en-NZ" sz="1400">
                          <a:solidFill>
                            <a:srgbClr val="000000"/>
                          </a:solidFill>
                          <a:latin typeface="+mn-lt"/>
                          <a:ea typeface="Times New Roman"/>
                          <a:cs typeface="Times New Roman"/>
                        </a:rPr>
                        <a:t>2159</a:t>
                      </a:r>
                      <a:endParaRPr lang="en-NZ" sz="1400">
                        <a:latin typeface="+mn-lt"/>
                        <a:ea typeface="Times New Roman"/>
                        <a:cs typeface="Times New Roman"/>
                      </a:endParaRPr>
                    </a:p>
                  </a:txBody>
                  <a:tcPr marL="68580" marR="68580" marT="0" marB="0"/>
                </a:tc>
                <a:tc>
                  <a:txBody>
                    <a:bodyPr/>
                    <a:lstStyle/>
                    <a:p>
                      <a:pPr algn="r">
                        <a:spcAft>
                          <a:spcPts val="0"/>
                        </a:spcAft>
                      </a:pPr>
                      <a:r>
                        <a:rPr lang="en-NZ" sz="1400" dirty="0">
                          <a:solidFill>
                            <a:srgbClr val="000000"/>
                          </a:solidFill>
                          <a:latin typeface="+mn-lt"/>
                          <a:ea typeface="Times New Roman"/>
                          <a:cs typeface="Times New Roman"/>
                        </a:rPr>
                        <a:t>2.30%</a:t>
                      </a:r>
                      <a:endParaRPr lang="en-NZ" sz="1400" dirty="0">
                        <a:latin typeface="+mn-lt"/>
                        <a:ea typeface="Times New Roman"/>
                        <a:cs typeface="Times New Roman"/>
                      </a:endParaRPr>
                    </a:p>
                  </a:txBody>
                  <a:tcPr marL="68580" marR="68580" marT="0" marB="0"/>
                </a:tc>
                <a:tc>
                  <a:txBody>
                    <a:bodyPr/>
                    <a:lstStyle/>
                    <a:p>
                      <a:pPr>
                        <a:spcAft>
                          <a:spcPts val="0"/>
                        </a:spcAft>
                      </a:pPr>
                      <a:r>
                        <a:rPr lang="en-NZ" sz="1400" dirty="0" err="1">
                          <a:latin typeface="+mn-lt"/>
                          <a:ea typeface="Times New Roman"/>
                          <a:cs typeface="Times New Roman"/>
                        </a:rPr>
                        <a:t>Probasee</a:t>
                      </a:r>
                      <a:r>
                        <a:rPr lang="en-NZ" sz="1400" dirty="0">
                          <a:latin typeface="+mn-lt"/>
                          <a:ea typeface="Times New Roman"/>
                          <a:cs typeface="Times New Roman"/>
                        </a:rPr>
                        <a:t> Bengali Association of New Zealand (2000?)</a:t>
                      </a:r>
                    </a:p>
                  </a:txBody>
                  <a:tcPr marL="68580" marR="68580" marT="0" marB="0"/>
                </a:tc>
              </a:tr>
              <a:tr h="388267">
                <a:tc>
                  <a:txBody>
                    <a:bodyPr/>
                    <a:lstStyle/>
                    <a:p>
                      <a:pPr>
                        <a:spcAft>
                          <a:spcPts val="0"/>
                        </a:spcAft>
                      </a:pPr>
                      <a:r>
                        <a:rPr lang="en-NZ" sz="1400">
                          <a:solidFill>
                            <a:srgbClr val="000000"/>
                          </a:solidFill>
                          <a:latin typeface="+mn-lt"/>
                          <a:ea typeface="Times New Roman"/>
                          <a:cs typeface="Times New Roman"/>
                        </a:rPr>
                        <a:t>Malayalam</a:t>
                      </a:r>
                      <a:endParaRPr lang="en-NZ" sz="1400">
                        <a:latin typeface="+mn-lt"/>
                        <a:ea typeface="Times New Roman"/>
                        <a:cs typeface="Times New Roman"/>
                      </a:endParaRPr>
                    </a:p>
                  </a:txBody>
                  <a:tcPr marL="68580" marR="68580" marT="0" marB="0"/>
                </a:tc>
                <a:tc>
                  <a:txBody>
                    <a:bodyPr/>
                    <a:lstStyle/>
                    <a:p>
                      <a:pPr algn="r">
                        <a:spcAft>
                          <a:spcPts val="0"/>
                        </a:spcAft>
                      </a:pPr>
                      <a:r>
                        <a:rPr lang="en-NZ" sz="1400">
                          <a:solidFill>
                            <a:srgbClr val="000000"/>
                          </a:solidFill>
                          <a:latin typeface="+mn-lt"/>
                          <a:ea typeface="Times New Roman"/>
                          <a:cs typeface="Times New Roman"/>
                        </a:rPr>
                        <a:t>2125</a:t>
                      </a:r>
                      <a:endParaRPr lang="en-NZ" sz="1400">
                        <a:latin typeface="+mn-lt"/>
                        <a:ea typeface="Times New Roman"/>
                        <a:cs typeface="Times New Roman"/>
                      </a:endParaRPr>
                    </a:p>
                  </a:txBody>
                  <a:tcPr marL="68580" marR="68580" marT="0" marB="0"/>
                </a:tc>
                <a:tc>
                  <a:txBody>
                    <a:bodyPr/>
                    <a:lstStyle/>
                    <a:p>
                      <a:pPr algn="r">
                        <a:spcAft>
                          <a:spcPts val="0"/>
                        </a:spcAft>
                      </a:pPr>
                      <a:r>
                        <a:rPr lang="en-NZ" sz="1400">
                          <a:solidFill>
                            <a:srgbClr val="000000"/>
                          </a:solidFill>
                          <a:latin typeface="+mn-lt"/>
                          <a:ea typeface="Times New Roman"/>
                          <a:cs typeface="Times New Roman"/>
                        </a:rPr>
                        <a:t>2.20%</a:t>
                      </a:r>
                      <a:endParaRPr lang="en-NZ" sz="1400">
                        <a:latin typeface="+mn-lt"/>
                        <a:ea typeface="Times New Roman"/>
                        <a:cs typeface="Times New Roman"/>
                      </a:endParaRPr>
                    </a:p>
                  </a:txBody>
                  <a:tcPr marL="68580" marR="68580" marT="0" marB="0"/>
                </a:tc>
                <a:tc>
                  <a:txBody>
                    <a:bodyPr/>
                    <a:lstStyle/>
                    <a:p>
                      <a:pPr>
                        <a:spcAft>
                          <a:spcPts val="0"/>
                        </a:spcAft>
                      </a:pPr>
                      <a:r>
                        <a:rPr lang="en-NZ" sz="1400" dirty="0">
                          <a:latin typeface="+mn-lt"/>
                          <a:ea typeface="Times New Roman"/>
                          <a:cs typeface="Times New Roman"/>
                        </a:rPr>
                        <a:t>Auckland </a:t>
                      </a:r>
                      <a:r>
                        <a:rPr lang="en-NZ" sz="1400" dirty="0" err="1">
                          <a:latin typeface="+mn-lt"/>
                          <a:ea typeface="Times New Roman"/>
                          <a:cs typeface="Times New Roman"/>
                        </a:rPr>
                        <a:t>Malayalee</a:t>
                      </a:r>
                      <a:r>
                        <a:rPr lang="en-NZ" sz="1400" dirty="0">
                          <a:latin typeface="+mn-lt"/>
                          <a:ea typeface="Times New Roman"/>
                          <a:cs typeface="Times New Roman"/>
                        </a:rPr>
                        <a:t> </a:t>
                      </a:r>
                      <a:r>
                        <a:rPr lang="en-NZ" sz="1400" dirty="0" err="1">
                          <a:latin typeface="+mn-lt"/>
                          <a:ea typeface="Times New Roman"/>
                          <a:cs typeface="Times New Roman"/>
                        </a:rPr>
                        <a:t>Samajham</a:t>
                      </a:r>
                      <a:r>
                        <a:rPr lang="en-NZ" sz="1400" dirty="0">
                          <a:latin typeface="+mn-lt"/>
                          <a:ea typeface="Times New Roman"/>
                          <a:cs typeface="Times New Roman"/>
                        </a:rPr>
                        <a:t> (2012)</a:t>
                      </a:r>
                    </a:p>
                  </a:txBody>
                  <a:tcPr marL="68580" marR="68580" marT="0" marB="0"/>
                </a:tc>
              </a:tr>
              <a:tr h="388267">
                <a:tc>
                  <a:txBody>
                    <a:bodyPr/>
                    <a:lstStyle/>
                    <a:p>
                      <a:pPr>
                        <a:spcAft>
                          <a:spcPts val="0"/>
                        </a:spcAft>
                      </a:pPr>
                      <a:r>
                        <a:rPr lang="en-NZ" sz="1400">
                          <a:solidFill>
                            <a:srgbClr val="000000"/>
                          </a:solidFill>
                          <a:latin typeface="+mn-lt"/>
                          <a:ea typeface="Times New Roman"/>
                          <a:cs typeface="Times New Roman"/>
                        </a:rPr>
                        <a:t>Kannada</a:t>
                      </a:r>
                      <a:endParaRPr lang="en-NZ" sz="1400">
                        <a:latin typeface="+mn-lt"/>
                        <a:ea typeface="Times New Roman"/>
                        <a:cs typeface="Times New Roman"/>
                      </a:endParaRPr>
                    </a:p>
                  </a:txBody>
                  <a:tcPr marL="68580" marR="68580" marT="0" marB="0"/>
                </a:tc>
                <a:tc>
                  <a:txBody>
                    <a:bodyPr/>
                    <a:lstStyle/>
                    <a:p>
                      <a:pPr algn="r">
                        <a:spcAft>
                          <a:spcPts val="0"/>
                        </a:spcAft>
                      </a:pPr>
                      <a:r>
                        <a:rPr lang="en-NZ" sz="1400">
                          <a:solidFill>
                            <a:srgbClr val="000000"/>
                          </a:solidFill>
                          <a:latin typeface="+mn-lt"/>
                          <a:ea typeface="Times New Roman"/>
                          <a:cs typeface="Times New Roman"/>
                        </a:rPr>
                        <a:t>876</a:t>
                      </a:r>
                      <a:endParaRPr lang="en-NZ" sz="1400">
                        <a:latin typeface="+mn-lt"/>
                        <a:ea typeface="Times New Roman"/>
                        <a:cs typeface="Times New Roman"/>
                      </a:endParaRPr>
                    </a:p>
                  </a:txBody>
                  <a:tcPr marL="68580" marR="68580" marT="0" marB="0"/>
                </a:tc>
                <a:tc>
                  <a:txBody>
                    <a:bodyPr/>
                    <a:lstStyle/>
                    <a:p>
                      <a:pPr algn="r">
                        <a:spcAft>
                          <a:spcPts val="0"/>
                        </a:spcAft>
                      </a:pPr>
                      <a:r>
                        <a:rPr lang="en-NZ" sz="1400">
                          <a:solidFill>
                            <a:srgbClr val="000000"/>
                          </a:solidFill>
                          <a:latin typeface="+mn-lt"/>
                          <a:ea typeface="Times New Roman"/>
                          <a:cs typeface="Times New Roman"/>
                        </a:rPr>
                        <a:t>0.90%</a:t>
                      </a:r>
                      <a:endParaRPr lang="en-NZ" sz="1400">
                        <a:latin typeface="+mn-lt"/>
                        <a:ea typeface="Times New Roman"/>
                        <a:cs typeface="Times New Roman"/>
                      </a:endParaRPr>
                    </a:p>
                  </a:txBody>
                  <a:tcPr marL="68580" marR="68580" marT="0" marB="0"/>
                </a:tc>
                <a:tc>
                  <a:txBody>
                    <a:bodyPr/>
                    <a:lstStyle/>
                    <a:p>
                      <a:pPr>
                        <a:spcAft>
                          <a:spcPts val="0"/>
                        </a:spcAft>
                      </a:pPr>
                      <a:r>
                        <a:rPr lang="en-NZ" sz="1400" dirty="0">
                          <a:latin typeface="+mn-lt"/>
                          <a:ea typeface="Times New Roman"/>
                          <a:cs typeface="Times New Roman"/>
                        </a:rPr>
                        <a:t>New Zealand Kannada </a:t>
                      </a:r>
                      <a:r>
                        <a:rPr lang="en-NZ" sz="1400" dirty="0" err="1">
                          <a:latin typeface="+mn-lt"/>
                          <a:ea typeface="Times New Roman"/>
                          <a:cs typeface="Times New Roman"/>
                        </a:rPr>
                        <a:t>Koota</a:t>
                      </a:r>
                      <a:r>
                        <a:rPr lang="en-NZ" sz="1400" dirty="0">
                          <a:latin typeface="+mn-lt"/>
                          <a:ea typeface="Times New Roman"/>
                          <a:cs typeface="Times New Roman"/>
                        </a:rPr>
                        <a:t> (2000?)</a:t>
                      </a:r>
                    </a:p>
                  </a:txBody>
                  <a:tcPr marL="68580" marR="68580" marT="0" marB="0"/>
                </a:tc>
              </a:tr>
              <a:tr h="388267">
                <a:tc>
                  <a:txBody>
                    <a:bodyPr/>
                    <a:lstStyle/>
                    <a:p>
                      <a:pPr>
                        <a:spcAft>
                          <a:spcPts val="0"/>
                        </a:spcAft>
                      </a:pPr>
                      <a:r>
                        <a:rPr lang="en-NZ" sz="1400">
                          <a:solidFill>
                            <a:srgbClr val="000000"/>
                          </a:solidFill>
                          <a:latin typeface="+mn-lt"/>
                          <a:ea typeface="Times New Roman"/>
                          <a:cs typeface="Times New Roman"/>
                        </a:rPr>
                        <a:t>Konkani</a:t>
                      </a:r>
                      <a:endParaRPr lang="en-NZ" sz="1400">
                        <a:latin typeface="+mn-lt"/>
                        <a:ea typeface="Times New Roman"/>
                        <a:cs typeface="Times New Roman"/>
                      </a:endParaRPr>
                    </a:p>
                  </a:txBody>
                  <a:tcPr marL="68580" marR="68580" marT="0" marB="0"/>
                </a:tc>
                <a:tc>
                  <a:txBody>
                    <a:bodyPr/>
                    <a:lstStyle/>
                    <a:p>
                      <a:pPr algn="r">
                        <a:spcAft>
                          <a:spcPts val="0"/>
                        </a:spcAft>
                      </a:pPr>
                      <a:r>
                        <a:rPr lang="en-NZ" sz="1400">
                          <a:solidFill>
                            <a:srgbClr val="000000"/>
                          </a:solidFill>
                          <a:latin typeface="+mn-lt"/>
                          <a:ea typeface="Times New Roman"/>
                          <a:cs typeface="Times New Roman"/>
                        </a:rPr>
                        <a:t>582</a:t>
                      </a:r>
                      <a:endParaRPr lang="en-NZ" sz="1400">
                        <a:latin typeface="+mn-lt"/>
                        <a:ea typeface="Times New Roman"/>
                        <a:cs typeface="Times New Roman"/>
                      </a:endParaRPr>
                    </a:p>
                  </a:txBody>
                  <a:tcPr marL="68580" marR="68580" marT="0" marB="0"/>
                </a:tc>
                <a:tc>
                  <a:txBody>
                    <a:bodyPr/>
                    <a:lstStyle/>
                    <a:p>
                      <a:pPr algn="r">
                        <a:spcAft>
                          <a:spcPts val="0"/>
                        </a:spcAft>
                      </a:pPr>
                      <a:r>
                        <a:rPr lang="en-NZ" sz="1400">
                          <a:solidFill>
                            <a:srgbClr val="000000"/>
                          </a:solidFill>
                          <a:latin typeface="+mn-lt"/>
                          <a:ea typeface="Times New Roman"/>
                          <a:cs typeface="Times New Roman"/>
                        </a:rPr>
                        <a:t>0.62%</a:t>
                      </a:r>
                      <a:endParaRPr lang="en-NZ" sz="1400">
                        <a:latin typeface="+mn-lt"/>
                        <a:ea typeface="Times New Roman"/>
                        <a:cs typeface="Times New Roman"/>
                      </a:endParaRPr>
                    </a:p>
                  </a:txBody>
                  <a:tcPr marL="68580" marR="68580" marT="0" marB="0"/>
                </a:tc>
                <a:tc>
                  <a:txBody>
                    <a:bodyPr/>
                    <a:lstStyle/>
                    <a:p>
                      <a:pPr>
                        <a:spcAft>
                          <a:spcPts val="0"/>
                        </a:spcAft>
                      </a:pPr>
                      <a:r>
                        <a:rPr lang="en-NZ" sz="1400" dirty="0">
                          <a:solidFill>
                            <a:srgbClr val="000000"/>
                          </a:solidFill>
                          <a:latin typeface="+mn-lt"/>
                          <a:ea typeface="Times New Roman"/>
                          <a:cs typeface="Times New Roman"/>
                        </a:rPr>
                        <a:t>NZ </a:t>
                      </a:r>
                      <a:r>
                        <a:rPr lang="en-NZ" sz="1400" dirty="0" err="1">
                          <a:solidFill>
                            <a:srgbClr val="000000"/>
                          </a:solidFill>
                          <a:latin typeface="+mn-lt"/>
                          <a:ea typeface="Times New Roman"/>
                          <a:cs typeface="Times New Roman"/>
                        </a:rPr>
                        <a:t>Mangalorean</a:t>
                      </a:r>
                      <a:r>
                        <a:rPr lang="en-NZ" sz="1400" dirty="0">
                          <a:solidFill>
                            <a:srgbClr val="000000"/>
                          </a:solidFill>
                          <a:latin typeface="+mn-lt"/>
                          <a:ea typeface="Times New Roman"/>
                          <a:cs typeface="Times New Roman"/>
                        </a:rPr>
                        <a:t> Inc. (2009)</a:t>
                      </a:r>
                      <a:endParaRPr lang="en-NZ" sz="1400" dirty="0">
                        <a:latin typeface="+mn-lt"/>
                        <a:ea typeface="Times New Roman"/>
                        <a:cs typeface="Times New Roman"/>
                      </a:endParaRPr>
                    </a:p>
                  </a:txBody>
                  <a:tcPr marL="68580" marR="68580" marT="0" marB="0"/>
                </a:tc>
              </a:tr>
              <a:tr h="388267">
                <a:tc>
                  <a:txBody>
                    <a:bodyPr/>
                    <a:lstStyle/>
                    <a:p>
                      <a:pPr>
                        <a:spcAft>
                          <a:spcPts val="0"/>
                        </a:spcAft>
                      </a:pPr>
                      <a:r>
                        <a:rPr lang="en-NZ" sz="1400">
                          <a:solidFill>
                            <a:srgbClr val="000000"/>
                          </a:solidFill>
                          <a:latin typeface="+mn-lt"/>
                          <a:ea typeface="Times New Roman"/>
                          <a:cs typeface="Times New Roman"/>
                        </a:rPr>
                        <a:t>Fiji Hindi</a:t>
                      </a:r>
                      <a:endParaRPr lang="en-NZ" sz="1400">
                        <a:latin typeface="+mn-lt"/>
                        <a:ea typeface="Times New Roman"/>
                        <a:cs typeface="Times New Roman"/>
                      </a:endParaRPr>
                    </a:p>
                  </a:txBody>
                  <a:tcPr marL="68580" marR="68580" marT="0" marB="0"/>
                </a:tc>
                <a:tc>
                  <a:txBody>
                    <a:bodyPr/>
                    <a:lstStyle/>
                    <a:p>
                      <a:pPr algn="r">
                        <a:spcAft>
                          <a:spcPts val="0"/>
                        </a:spcAft>
                      </a:pPr>
                      <a:r>
                        <a:rPr lang="en-NZ" sz="1400">
                          <a:solidFill>
                            <a:srgbClr val="000000"/>
                          </a:solidFill>
                          <a:latin typeface="+mn-lt"/>
                          <a:ea typeface="Times New Roman"/>
                          <a:cs typeface="Times New Roman"/>
                        </a:rPr>
                        <a:t>444</a:t>
                      </a:r>
                      <a:endParaRPr lang="en-NZ" sz="1400">
                        <a:latin typeface="+mn-lt"/>
                        <a:ea typeface="Times New Roman"/>
                        <a:cs typeface="Times New Roman"/>
                      </a:endParaRPr>
                    </a:p>
                  </a:txBody>
                  <a:tcPr marL="68580" marR="68580" marT="0" marB="0"/>
                </a:tc>
                <a:tc>
                  <a:txBody>
                    <a:bodyPr/>
                    <a:lstStyle/>
                    <a:p>
                      <a:pPr algn="r">
                        <a:spcAft>
                          <a:spcPts val="0"/>
                        </a:spcAft>
                      </a:pPr>
                      <a:r>
                        <a:rPr lang="en-NZ" sz="1400">
                          <a:solidFill>
                            <a:srgbClr val="000000"/>
                          </a:solidFill>
                          <a:latin typeface="+mn-lt"/>
                          <a:ea typeface="Times New Roman"/>
                          <a:cs typeface="Times New Roman"/>
                        </a:rPr>
                        <a:t>0.47%</a:t>
                      </a:r>
                      <a:endParaRPr lang="en-NZ" sz="1400">
                        <a:latin typeface="+mn-lt"/>
                        <a:ea typeface="Times New Roman"/>
                        <a:cs typeface="Times New Roman"/>
                      </a:endParaRPr>
                    </a:p>
                  </a:txBody>
                  <a:tcPr marL="68580" marR="68580" marT="0" marB="0"/>
                </a:tc>
                <a:tc>
                  <a:txBody>
                    <a:bodyPr/>
                    <a:lstStyle/>
                    <a:p>
                      <a:pPr>
                        <a:spcAft>
                          <a:spcPts val="0"/>
                        </a:spcAft>
                      </a:pPr>
                      <a:r>
                        <a:rPr lang="en-NZ" sz="1400" dirty="0">
                          <a:latin typeface="+mn-lt"/>
                          <a:ea typeface="Times New Roman"/>
                          <a:cs typeface="Times New Roman"/>
                        </a:rPr>
                        <a:t>Fiji Association in Auckland (1970)</a:t>
                      </a:r>
                    </a:p>
                  </a:txBody>
                  <a:tcPr marL="68580" marR="68580" marT="0" marB="0"/>
                </a:tc>
              </a:tr>
              <a:tr h="388267">
                <a:tc>
                  <a:txBody>
                    <a:bodyPr/>
                    <a:lstStyle/>
                    <a:p>
                      <a:pPr>
                        <a:spcAft>
                          <a:spcPts val="0"/>
                        </a:spcAft>
                      </a:pPr>
                      <a:r>
                        <a:rPr lang="en-NZ" sz="1600" dirty="0" smtClean="0">
                          <a:solidFill>
                            <a:schemeClr val="bg1"/>
                          </a:solidFill>
                          <a:latin typeface="+mn-lt"/>
                          <a:ea typeface="Times New Roman"/>
                          <a:cs typeface="Times New Roman"/>
                        </a:rPr>
                        <a:t>TOTAL </a:t>
                      </a:r>
                      <a:endParaRPr lang="en-NZ" sz="1600" dirty="0">
                        <a:solidFill>
                          <a:schemeClr val="bg1"/>
                        </a:solidFill>
                        <a:latin typeface="+mn-lt"/>
                        <a:ea typeface="Times New Roman"/>
                        <a:cs typeface="Times New Roman"/>
                      </a:endParaRPr>
                    </a:p>
                  </a:txBody>
                  <a:tcPr marL="68580" marR="68580" marT="0" marB="0">
                    <a:solidFill>
                      <a:schemeClr val="accent6">
                        <a:lumMod val="75000"/>
                      </a:schemeClr>
                    </a:solidFill>
                  </a:tcPr>
                </a:tc>
                <a:tc gridSpan="3">
                  <a:txBody>
                    <a:bodyPr/>
                    <a:lstStyle/>
                    <a:p>
                      <a:pPr algn="l">
                        <a:spcAft>
                          <a:spcPts val="0"/>
                        </a:spcAft>
                      </a:pPr>
                      <a:r>
                        <a:rPr lang="en-NZ" sz="1600" dirty="0" smtClean="0">
                          <a:solidFill>
                            <a:schemeClr val="bg1"/>
                          </a:solidFill>
                          <a:latin typeface="+mn-lt"/>
                          <a:ea typeface="Times New Roman"/>
                          <a:cs typeface="Times New Roman"/>
                        </a:rPr>
                        <a:t>94,199  Language Speakers</a:t>
                      </a:r>
                      <a:endParaRPr lang="en-NZ" sz="1600" dirty="0">
                        <a:solidFill>
                          <a:schemeClr val="bg1"/>
                        </a:solidFill>
                        <a:latin typeface="+mn-lt"/>
                        <a:ea typeface="Times New Roman"/>
                        <a:cs typeface="Times New Roman"/>
                      </a:endParaRPr>
                    </a:p>
                  </a:txBody>
                  <a:tcPr marL="68580" marR="68580" marT="0" marB="0">
                    <a:solidFill>
                      <a:schemeClr val="accent6">
                        <a:lumMod val="75000"/>
                      </a:schemeClr>
                    </a:solidFill>
                  </a:tcPr>
                </a:tc>
                <a:tc hMerge="1">
                  <a:txBody>
                    <a:bodyPr/>
                    <a:lstStyle/>
                    <a:p>
                      <a:pPr algn="r">
                        <a:spcAft>
                          <a:spcPts val="0"/>
                        </a:spcAft>
                      </a:pPr>
                      <a:endParaRPr lang="en-NZ" sz="1200" dirty="0">
                        <a:solidFill>
                          <a:srgbClr val="FF0000"/>
                        </a:solidFill>
                        <a:latin typeface="+mn-lt"/>
                        <a:ea typeface="Times New Roman"/>
                        <a:cs typeface="Times New Roman"/>
                      </a:endParaRPr>
                    </a:p>
                  </a:txBody>
                  <a:tcPr marL="68580" marR="68580" marT="0" marB="0"/>
                </a:tc>
                <a:tc hMerge="1">
                  <a:txBody>
                    <a:bodyPr/>
                    <a:lstStyle/>
                    <a:p>
                      <a:pPr>
                        <a:spcAft>
                          <a:spcPts val="0"/>
                        </a:spcAft>
                      </a:pPr>
                      <a:endParaRPr lang="en-NZ" sz="2000" dirty="0">
                        <a:solidFill>
                          <a:schemeClr val="accent6"/>
                        </a:solidFill>
                        <a:latin typeface="Times New Roman"/>
                        <a:ea typeface="Times New Roman"/>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a:solidFill>
                  <a:schemeClr val="accent6"/>
                </a:solidFill>
              </a:rPr>
              <a:t>Notions of Indianness</a:t>
            </a:r>
            <a:r>
              <a:rPr lang="en-NZ" dirty="0"/>
              <a:t/>
            </a:r>
            <a:br>
              <a:rPr lang="en-NZ" dirty="0"/>
            </a:br>
            <a:endParaRPr lang="en-NZ" b="1" dirty="0"/>
          </a:p>
        </p:txBody>
      </p:sp>
      <p:sp>
        <p:nvSpPr>
          <p:cNvPr id="3" name="Content Placeholder 2"/>
          <p:cNvSpPr>
            <a:spLocks noGrp="1"/>
          </p:cNvSpPr>
          <p:nvPr>
            <p:ph idx="1"/>
          </p:nvPr>
        </p:nvSpPr>
        <p:spPr>
          <a:xfrm>
            <a:off x="179512" y="1052736"/>
            <a:ext cx="8640960" cy="5544616"/>
          </a:xfrm>
        </p:spPr>
        <p:txBody>
          <a:bodyPr>
            <a:normAutofit lnSpcReduction="10000"/>
          </a:bodyPr>
          <a:lstStyle/>
          <a:p>
            <a:pPr>
              <a:buNone/>
            </a:pPr>
            <a:r>
              <a:rPr lang="en-NZ" sz="2800" dirty="0" smtClean="0">
                <a:solidFill>
                  <a:schemeClr val="bg1"/>
                </a:solidFill>
              </a:rPr>
              <a:t>1) </a:t>
            </a:r>
            <a:r>
              <a:rPr lang="en-NZ" sz="2800" dirty="0" err="1" smtClean="0">
                <a:solidFill>
                  <a:schemeClr val="bg1"/>
                </a:solidFill>
              </a:rPr>
              <a:t>Holi</a:t>
            </a:r>
            <a:r>
              <a:rPr lang="en-NZ" sz="2800" dirty="0" smtClean="0">
                <a:solidFill>
                  <a:schemeClr val="bg1"/>
                </a:solidFill>
              </a:rPr>
              <a:t> 2012 Festival of Colours- Bhartiya Samaj (Founded 1995)  </a:t>
            </a:r>
          </a:p>
          <a:p>
            <a:pPr marL="914400" lvl="2" indent="-514350" fontAlgn="t">
              <a:buNone/>
            </a:pPr>
            <a:r>
              <a:rPr lang="en-NZ" sz="2800" dirty="0" smtClean="0">
                <a:solidFill>
                  <a:schemeClr val="bg1"/>
                </a:solidFill>
              </a:rPr>
              <a:t>Cultural identity located in India</a:t>
            </a:r>
          </a:p>
          <a:p>
            <a:pPr marL="514350" lvl="1" indent="-514350" fontAlgn="t">
              <a:buNone/>
            </a:pPr>
            <a:r>
              <a:rPr lang="en-NZ" sz="2800" dirty="0" smtClean="0">
                <a:solidFill>
                  <a:schemeClr val="bg1"/>
                </a:solidFill>
              </a:rPr>
              <a:t>2) </a:t>
            </a:r>
            <a:r>
              <a:rPr lang="en-NZ" sz="2800" dirty="0" err="1" smtClean="0">
                <a:solidFill>
                  <a:schemeClr val="bg1"/>
                </a:solidFill>
              </a:rPr>
              <a:t>Holi</a:t>
            </a:r>
            <a:r>
              <a:rPr lang="en-NZ" sz="2800" dirty="0" smtClean="0">
                <a:solidFill>
                  <a:schemeClr val="bg1"/>
                </a:solidFill>
              </a:rPr>
              <a:t> Festival: (Holi Mela)- Waitakere Indian Association  (Founded 2000)  </a:t>
            </a:r>
          </a:p>
          <a:p>
            <a:pPr marL="914400" lvl="2" indent="-514350" fontAlgn="t">
              <a:buNone/>
            </a:pPr>
            <a:r>
              <a:rPr lang="en-NZ" sz="2800" dirty="0" smtClean="0">
                <a:solidFill>
                  <a:schemeClr val="bg1"/>
                </a:solidFill>
              </a:rPr>
              <a:t>Cultural identity located in Fiji</a:t>
            </a:r>
          </a:p>
          <a:p>
            <a:pPr marL="514350" indent="-514350" fontAlgn="t">
              <a:buClr>
                <a:schemeClr val="accent2">
                  <a:lumMod val="75000"/>
                </a:schemeClr>
              </a:buClr>
              <a:buNone/>
            </a:pPr>
            <a:r>
              <a:rPr lang="en-NZ" sz="2800" dirty="0" smtClean="0">
                <a:solidFill>
                  <a:schemeClr val="bg1"/>
                </a:solidFill>
              </a:rPr>
              <a:t>3) Holi Hungama- New Zealand Indian Student Association  (Founded 2011) </a:t>
            </a:r>
            <a:br>
              <a:rPr lang="en-NZ" sz="2800" dirty="0" smtClean="0">
                <a:solidFill>
                  <a:schemeClr val="bg1"/>
                </a:solidFill>
              </a:rPr>
            </a:br>
            <a:r>
              <a:rPr lang="en-NZ" sz="2800" dirty="0" smtClean="0">
                <a:solidFill>
                  <a:schemeClr val="bg1"/>
                </a:solidFill>
              </a:rPr>
              <a:t>Cultural Identity located in “Global India”</a:t>
            </a:r>
            <a:br>
              <a:rPr lang="en-NZ" sz="2800" dirty="0" smtClean="0">
                <a:solidFill>
                  <a:schemeClr val="bg1"/>
                </a:solidFill>
              </a:rPr>
            </a:br>
            <a:r>
              <a:rPr lang="en-NZ" sz="2800" dirty="0" smtClean="0">
                <a:solidFill>
                  <a:schemeClr val="bg1"/>
                </a:solidFill>
                <a:ea typeface="Times New Roman"/>
                <a:cs typeface="Arial" pitchFamily="34" charset="0"/>
              </a:rPr>
              <a:t>Manukau </a:t>
            </a:r>
            <a:r>
              <a:rPr lang="en-NZ" sz="2800" dirty="0">
                <a:solidFill>
                  <a:schemeClr val="bg1"/>
                </a:solidFill>
                <a:ea typeface="Times New Roman"/>
                <a:cs typeface="Arial" pitchFamily="34" charset="0"/>
              </a:rPr>
              <a:t>Indian Association (MIA)</a:t>
            </a:r>
            <a:br>
              <a:rPr lang="en-NZ" sz="2800" dirty="0">
                <a:solidFill>
                  <a:schemeClr val="bg1"/>
                </a:solidFill>
                <a:ea typeface="Times New Roman"/>
                <a:cs typeface="Arial" pitchFamily="34" charset="0"/>
              </a:rPr>
            </a:br>
            <a:r>
              <a:rPr lang="en-NZ" sz="2800" dirty="0">
                <a:solidFill>
                  <a:schemeClr val="bg1"/>
                </a:solidFill>
                <a:ea typeface="Times New Roman"/>
                <a:cs typeface="Arial" pitchFamily="34" charset="0"/>
              </a:rPr>
              <a:t>Founded </a:t>
            </a:r>
            <a:r>
              <a:rPr lang="en-NZ" sz="2800" dirty="0" smtClean="0">
                <a:solidFill>
                  <a:schemeClr val="bg1"/>
                </a:solidFill>
                <a:ea typeface="Times New Roman"/>
                <a:cs typeface="Arial" pitchFamily="34" charset="0"/>
              </a:rPr>
              <a:t>1981</a:t>
            </a:r>
            <a:br>
              <a:rPr lang="en-NZ" sz="2800" dirty="0" smtClean="0">
                <a:solidFill>
                  <a:schemeClr val="bg1"/>
                </a:solidFill>
                <a:ea typeface="Times New Roman"/>
                <a:cs typeface="Arial" pitchFamily="34" charset="0"/>
              </a:rPr>
            </a:br>
            <a:r>
              <a:rPr lang="en-NZ" sz="2800" dirty="0" smtClean="0">
                <a:solidFill>
                  <a:schemeClr val="bg1"/>
                </a:solidFill>
                <a:ea typeface="Times New Roman"/>
                <a:cs typeface="Arial" pitchFamily="34" charset="0"/>
              </a:rPr>
              <a:t>Cultural identity located in Indian diaspora</a:t>
            </a:r>
            <a:endParaRPr lang="en-NZ" sz="2800" dirty="0">
              <a:solidFill>
                <a:schemeClr val="bg1"/>
              </a:solidFill>
            </a:endParaRPr>
          </a:p>
          <a:p>
            <a:pPr marL="514350" indent="-514350" fontAlgn="t">
              <a:buClr>
                <a:schemeClr val="accent2">
                  <a:lumMod val="75000"/>
                </a:schemeClr>
              </a:buClr>
              <a:buNone/>
            </a:pPr>
            <a:endParaRPr lang="en-NZ" sz="3200" dirty="0" smtClean="0">
              <a:solidFill>
                <a:schemeClr val="bg1"/>
              </a:solidFill>
            </a:endParaRPr>
          </a:p>
          <a:p>
            <a:pPr marL="514350" indent="-514350" fontAlgn="t">
              <a:buNone/>
            </a:pPr>
            <a:endParaRPr lang="en-NZ" sz="2800" dirty="0" smtClean="0"/>
          </a:p>
          <a:p>
            <a:pPr marL="514350" indent="-514350" fontAlgn="t">
              <a:buNone/>
            </a:pPr>
            <a:endParaRPr lang="en-NZ" sz="28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413034"/>
            <a:ext cx="2555776" cy="2685899"/>
          </a:xfrm>
        </p:spPr>
        <p:txBody>
          <a:bodyPr>
            <a:normAutofit/>
          </a:bodyPr>
          <a:lstStyle/>
          <a:p>
            <a:r>
              <a:rPr lang="en-NZ" sz="3200" dirty="0" smtClean="0">
                <a:solidFill>
                  <a:schemeClr val="bg1"/>
                </a:solidFill>
              </a:rPr>
              <a:t>Cultural Identity:</a:t>
            </a:r>
            <a:br>
              <a:rPr lang="en-NZ" sz="3200" dirty="0" smtClean="0">
                <a:solidFill>
                  <a:schemeClr val="bg1"/>
                </a:solidFill>
              </a:rPr>
            </a:br>
            <a:r>
              <a:rPr lang="en-NZ" sz="3200" dirty="0" smtClean="0">
                <a:solidFill>
                  <a:schemeClr val="bg1"/>
                </a:solidFill>
              </a:rPr>
              <a:t>Three</a:t>
            </a:r>
            <a:br>
              <a:rPr lang="en-NZ" sz="3200" dirty="0" smtClean="0">
                <a:solidFill>
                  <a:schemeClr val="bg1"/>
                </a:solidFill>
              </a:rPr>
            </a:br>
            <a:r>
              <a:rPr lang="en-NZ" sz="3200" dirty="0" smtClean="0">
                <a:solidFill>
                  <a:schemeClr val="bg1"/>
                </a:solidFill>
              </a:rPr>
              <a:t>Holi </a:t>
            </a:r>
            <a:br>
              <a:rPr lang="en-NZ" sz="3200" dirty="0" smtClean="0">
                <a:solidFill>
                  <a:schemeClr val="bg1"/>
                </a:solidFill>
              </a:rPr>
            </a:br>
            <a:r>
              <a:rPr lang="en-NZ" sz="3200" dirty="0" smtClean="0">
                <a:solidFill>
                  <a:schemeClr val="bg1"/>
                </a:solidFill>
              </a:rPr>
              <a:t>Celebrations</a:t>
            </a:r>
            <a:endParaRPr lang="en-NZ" sz="3200" dirty="0">
              <a:solidFill>
                <a:schemeClr val="bg1"/>
              </a:solidFill>
            </a:endParaRPr>
          </a:p>
        </p:txBody>
      </p:sp>
      <p:pic>
        <p:nvPicPr>
          <p:cNvPr id="5" name="Picture 4" descr="Holi 2012"/>
          <p:cNvPicPr/>
          <p:nvPr/>
        </p:nvPicPr>
        <p:blipFill>
          <a:blip r:embed="rId2" cstate="print"/>
          <a:srcRect/>
          <a:stretch>
            <a:fillRect/>
          </a:stretch>
        </p:blipFill>
        <p:spPr bwMode="auto">
          <a:xfrm>
            <a:off x="323528" y="3214298"/>
            <a:ext cx="2952328" cy="3542947"/>
          </a:xfrm>
          <a:prstGeom prst="rect">
            <a:avLst/>
          </a:prstGeom>
          <a:noFill/>
          <a:ln w="9525">
            <a:noFill/>
            <a:miter lim="800000"/>
            <a:headEnd/>
            <a:tailEnd/>
          </a:ln>
        </p:spPr>
      </p:pic>
      <p:pic>
        <p:nvPicPr>
          <p:cNvPr id="7" name="Picture 6" descr="holi-poster-2012.jpg"/>
          <p:cNvPicPr/>
          <p:nvPr/>
        </p:nvPicPr>
        <p:blipFill>
          <a:blip r:embed="rId3" cstate="print"/>
          <a:srcRect/>
          <a:stretch>
            <a:fillRect/>
          </a:stretch>
        </p:blipFill>
        <p:spPr bwMode="auto">
          <a:xfrm>
            <a:off x="3059832" y="31392"/>
            <a:ext cx="4320480" cy="3067542"/>
          </a:xfrm>
          <a:prstGeom prst="rect">
            <a:avLst/>
          </a:prstGeom>
          <a:noFill/>
          <a:ln w="9525">
            <a:noFill/>
            <a:miter lim="800000"/>
            <a:headEnd/>
            <a:tailEnd/>
          </a:ln>
        </p:spPr>
      </p:pic>
      <p:pic>
        <p:nvPicPr>
          <p:cNvPr id="1026" name="Picture 2" descr="Holi Hungama 2012"/>
          <p:cNvPicPr>
            <a:picLocks noChangeAspect="1" noChangeArrowheads="1"/>
          </p:cNvPicPr>
          <p:nvPr/>
        </p:nvPicPr>
        <p:blipFill>
          <a:blip r:embed="rId4" cstate="print"/>
          <a:srcRect/>
          <a:stretch>
            <a:fillRect/>
          </a:stretch>
        </p:blipFill>
        <p:spPr bwMode="auto">
          <a:xfrm>
            <a:off x="6012160" y="3214298"/>
            <a:ext cx="2952328" cy="3601858"/>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IMRAN KHAN TO HEADLINE THE INAUGURAL OF UNFORGETTABLE MUSIC FESTIVAL 2011_Page_1.jpg"/>
          <p:cNvPicPr>
            <a:picLocks noGrp="1" noChangeAspect="1"/>
          </p:cNvPicPr>
          <p:nvPr>
            <p:ph idx="1"/>
          </p:nvPr>
        </p:nvPicPr>
        <p:blipFill>
          <a:blip r:embed="rId2" cstate="print"/>
          <a:stretch>
            <a:fillRect/>
          </a:stretch>
        </p:blipFill>
        <p:spPr>
          <a:xfrm>
            <a:off x="4572000" y="188640"/>
            <a:ext cx="4147660" cy="6336704"/>
          </a:xfrm>
        </p:spPr>
      </p:pic>
      <p:sp>
        <p:nvSpPr>
          <p:cNvPr id="3" name="TextBox 2"/>
          <p:cNvSpPr txBox="1"/>
          <p:nvPr/>
        </p:nvSpPr>
        <p:spPr>
          <a:xfrm>
            <a:off x="339872" y="784709"/>
            <a:ext cx="3872088" cy="1200329"/>
          </a:xfrm>
          <a:prstGeom prst="rect">
            <a:avLst/>
          </a:prstGeom>
          <a:noFill/>
        </p:spPr>
        <p:txBody>
          <a:bodyPr wrap="square" rtlCol="0">
            <a:spAutoFit/>
          </a:bodyPr>
          <a:lstStyle/>
          <a:p>
            <a:r>
              <a:rPr lang="en-NZ" sz="2400" dirty="0" smtClean="0">
                <a:solidFill>
                  <a:schemeClr val="accent6">
                    <a:lumMod val="20000"/>
                    <a:lumOff val="80000"/>
                  </a:schemeClr>
                </a:solidFill>
              </a:rPr>
              <a:t>Case Study: </a:t>
            </a:r>
            <a:r>
              <a:rPr lang="en-NZ" sz="2400" dirty="0" smtClean="0">
                <a:solidFill>
                  <a:schemeClr val="accent6">
                    <a:lumMod val="20000"/>
                    <a:lumOff val="80000"/>
                  </a:schemeClr>
                </a:solidFill>
              </a:rPr>
              <a:t/>
            </a:r>
            <a:br>
              <a:rPr lang="en-NZ" sz="2400" dirty="0" smtClean="0">
                <a:solidFill>
                  <a:schemeClr val="accent6">
                    <a:lumMod val="20000"/>
                    <a:lumOff val="80000"/>
                  </a:schemeClr>
                </a:solidFill>
              </a:rPr>
            </a:br>
            <a:r>
              <a:rPr lang="en-NZ" sz="2400" dirty="0" smtClean="0">
                <a:solidFill>
                  <a:schemeClr val="accent6">
                    <a:lumMod val="20000"/>
                    <a:lumOff val="80000"/>
                  </a:schemeClr>
                </a:solidFill>
              </a:rPr>
              <a:t>Unforgettable </a:t>
            </a:r>
            <a:r>
              <a:rPr lang="en-NZ" sz="2400" dirty="0" smtClean="0">
                <a:solidFill>
                  <a:schemeClr val="accent6">
                    <a:lumMod val="20000"/>
                    <a:lumOff val="80000"/>
                  </a:schemeClr>
                </a:solidFill>
              </a:rPr>
              <a:t>Music </a:t>
            </a:r>
            <a:r>
              <a:rPr lang="en-NZ" sz="2400" dirty="0" smtClean="0">
                <a:solidFill>
                  <a:schemeClr val="accent6">
                    <a:lumMod val="20000"/>
                    <a:lumOff val="80000"/>
                  </a:schemeClr>
                </a:solidFill>
              </a:rPr>
              <a:t> Festival 2011</a:t>
            </a:r>
            <a:endParaRPr lang="en-NZ" sz="2400" dirty="0">
              <a:solidFill>
                <a:schemeClr val="accent6">
                  <a:lumMod val="20000"/>
                  <a:lumOff val="80000"/>
                </a:schemeClr>
              </a:solidFill>
            </a:endParaRPr>
          </a:p>
        </p:txBody>
      </p:sp>
    </p:spTree>
    <p:extLst>
      <p:ext uri="{BB962C8B-B14F-4D97-AF65-F5344CB8AC3E}">
        <p14:creationId xmlns="" xmlns:p14="http://schemas.microsoft.com/office/powerpoint/2010/main" val="15360334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NZ" dirty="0" smtClean="0"/>
          </a:p>
          <a:p>
            <a:endParaRPr lang="en-NZ" dirty="0"/>
          </a:p>
        </p:txBody>
      </p:sp>
      <p:pic>
        <p:nvPicPr>
          <p:cNvPr id="4" name="Picture 3" descr="2011 Imran Khan.jpg"/>
          <p:cNvPicPr/>
          <p:nvPr/>
        </p:nvPicPr>
        <p:blipFill>
          <a:blip r:embed="rId2" cstate="print"/>
          <a:stretch>
            <a:fillRect/>
          </a:stretch>
        </p:blipFill>
        <p:spPr>
          <a:xfrm>
            <a:off x="395536" y="260648"/>
            <a:ext cx="8424936" cy="6264696"/>
          </a:xfrm>
          <a:prstGeom prst="rect">
            <a:avLst/>
          </a:prstGeom>
          <a:ln>
            <a:solidFill>
              <a:schemeClr val="accent1"/>
            </a:solid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 name="Content Placeholder 3" descr="ALison NZASI chart.jpg"/>
          <p:cNvPicPr>
            <a:picLocks noGrp="1" noChangeAspect="1"/>
          </p:cNvPicPr>
          <p:nvPr>
            <p:ph idx="1"/>
          </p:nvPr>
        </p:nvPicPr>
        <p:blipFill>
          <a:blip r:embed="rId2" cstate="print"/>
          <a:stretch>
            <a:fillRect/>
          </a:stretch>
        </p:blipFill>
        <p:spPr>
          <a:xfrm>
            <a:off x="323528" y="152949"/>
            <a:ext cx="8568952" cy="6408086"/>
          </a:xfrm>
        </p:spPr>
      </p:pic>
      <p:cxnSp>
        <p:nvCxnSpPr>
          <p:cNvPr id="11" name="Straight Connector 10"/>
          <p:cNvCxnSpPr/>
          <p:nvPr/>
        </p:nvCxnSpPr>
        <p:spPr>
          <a:xfrm>
            <a:off x="8316416" y="5589240"/>
            <a:ext cx="0" cy="432048"/>
          </a:xfrm>
          <a:prstGeom prst="line">
            <a:avLst/>
          </a:prstGeom>
          <a:ln w="34925">
            <a:solidFill>
              <a:srgbClr val="FF0000"/>
            </a:solidFill>
            <a:headEnd type="triangle"/>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7452320" y="5877272"/>
            <a:ext cx="0" cy="432048"/>
          </a:xfrm>
          <a:prstGeom prst="line">
            <a:avLst/>
          </a:prstGeom>
          <a:ln w="34925">
            <a:solidFill>
              <a:srgbClr val="FF0000"/>
            </a:solidFill>
            <a:headEnd type="triangle"/>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8028384" y="5949280"/>
            <a:ext cx="0" cy="432048"/>
          </a:xfrm>
          <a:prstGeom prst="line">
            <a:avLst/>
          </a:prstGeom>
          <a:ln w="34925">
            <a:solidFill>
              <a:srgbClr val="FF0000"/>
            </a:solidFill>
            <a:headEnd type="triangle"/>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6804248" y="4797152"/>
            <a:ext cx="0" cy="432048"/>
          </a:xfrm>
          <a:prstGeom prst="line">
            <a:avLst/>
          </a:prstGeom>
          <a:ln w="34925">
            <a:solidFill>
              <a:srgbClr val="FF0000"/>
            </a:solidFill>
            <a:headEnd type="triangle"/>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6228184" y="5013176"/>
            <a:ext cx="0" cy="432048"/>
          </a:xfrm>
          <a:prstGeom prst="line">
            <a:avLst/>
          </a:prstGeom>
          <a:ln w="34925">
            <a:solidFill>
              <a:srgbClr val="FF0000"/>
            </a:solidFill>
            <a:headEnd type="triangle"/>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4427984" y="5157192"/>
            <a:ext cx="0" cy="432048"/>
          </a:xfrm>
          <a:prstGeom prst="line">
            <a:avLst/>
          </a:prstGeom>
          <a:ln w="34925">
            <a:solidFill>
              <a:srgbClr val="FF0000"/>
            </a:solidFill>
            <a:head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1221</TotalTime>
  <Words>381</Words>
  <Application>Microsoft Office PowerPoint</Application>
  <PresentationFormat>On-screen Show (4:3)</PresentationFormat>
  <Paragraphs>100</Paragraphs>
  <Slides>9</Slides>
  <Notes>2</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Global India and Cultural Space in Auckland’s Performance Scene </vt:lpstr>
      <vt:lpstr>New Cultural Spaces</vt:lpstr>
      <vt:lpstr>Musical Preferences</vt:lpstr>
      <vt:lpstr>Slide 4</vt:lpstr>
      <vt:lpstr>Notions of Indianness </vt:lpstr>
      <vt:lpstr>Cultural Identity: Three Holi  Celebrations</vt:lpstr>
      <vt:lpstr>Slide 7</vt:lpstr>
      <vt:lpstr>Slide 8</vt:lpstr>
      <vt:lpstr>Slide 9</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 India and Cultural Space in Auckland’s Performance Scene</dc:title>
  <dc:creator>Alison</dc:creator>
  <cp:lastModifiedBy>Alison</cp:lastModifiedBy>
  <cp:revision>109</cp:revision>
  <dcterms:created xsi:type="dcterms:W3CDTF">2013-10-30T18:50:22Z</dcterms:created>
  <dcterms:modified xsi:type="dcterms:W3CDTF">2013-11-21T07:03:59Z</dcterms:modified>
</cp:coreProperties>
</file>