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52"/>
  </p:notesMasterIdLst>
  <p:handoutMasterIdLst>
    <p:handoutMasterId r:id="rId53"/>
  </p:handoutMasterIdLst>
  <p:sldIdLst>
    <p:sldId id="256" r:id="rId2"/>
    <p:sldId id="257" r:id="rId3"/>
    <p:sldId id="258" r:id="rId4"/>
    <p:sldId id="426" r:id="rId5"/>
    <p:sldId id="337" r:id="rId6"/>
    <p:sldId id="338" r:id="rId7"/>
    <p:sldId id="385" r:id="rId8"/>
    <p:sldId id="386" r:id="rId9"/>
    <p:sldId id="262" r:id="rId10"/>
    <p:sldId id="395" r:id="rId11"/>
    <p:sldId id="396" r:id="rId12"/>
    <p:sldId id="390" r:id="rId13"/>
    <p:sldId id="391" r:id="rId14"/>
    <p:sldId id="392" r:id="rId15"/>
    <p:sldId id="393" r:id="rId16"/>
    <p:sldId id="399" r:id="rId17"/>
    <p:sldId id="400" r:id="rId18"/>
    <p:sldId id="402" r:id="rId19"/>
    <p:sldId id="403" r:id="rId20"/>
    <p:sldId id="401" r:id="rId21"/>
    <p:sldId id="405" r:id="rId22"/>
    <p:sldId id="404" r:id="rId23"/>
    <p:sldId id="406" r:id="rId24"/>
    <p:sldId id="407" r:id="rId25"/>
    <p:sldId id="408" r:id="rId26"/>
    <p:sldId id="427" r:id="rId27"/>
    <p:sldId id="409" r:id="rId28"/>
    <p:sldId id="410" r:id="rId29"/>
    <p:sldId id="416" r:id="rId30"/>
    <p:sldId id="417" r:id="rId31"/>
    <p:sldId id="418" r:id="rId32"/>
    <p:sldId id="419" r:id="rId33"/>
    <p:sldId id="420" r:id="rId34"/>
    <p:sldId id="421" r:id="rId35"/>
    <p:sldId id="423" r:id="rId36"/>
    <p:sldId id="425" r:id="rId37"/>
    <p:sldId id="422" r:id="rId38"/>
    <p:sldId id="428" r:id="rId39"/>
    <p:sldId id="429" r:id="rId40"/>
    <p:sldId id="430" r:id="rId41"/>
    <p:sldId id="431" r:id="rId42"/>
    <p:sldId id="432" r:id="rId43"/>
    <p:sldId id="433" r:id="rId44"/>
    <p:sldId id="434" r:id="rId45"/>
    <p:sldId id="435" r:id="rId46"/>
    <p:sldId id="436" r:id="rId47"/>
    <p:sldId id="437" r:id="rId48"/>
    <p:sldId id="438" r:id="rId49"/>
    <p:sldId id="439" r:id="rId50"/>
    <p:sldId id="424" r:id="rId51"/>
  </p:sldIdLst>
  <p:sldSz cx="9144000" cy="6858000" type="screen4x3"/>
  <p:notesSz cx="6669088" cy="9926638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000000"/>
    <a:srgbClr val="CCBA34"/>
    <a:srgbClr val="FF0066"/>
    <a:srgbClr val="CCECFF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835" autoAdjust="0"/>
    <p:restoredTop sz="93310" autoAdjust="0"/>
  </p:normalViewPr>
  <p:slideViewPr>
    <p:cSldViewPr>
      <p:cViewPr>
        <p:scale>
          <a:sx n="75" d="100"/>
          <a:sy n="75" d="100"/>
        </p:scale>
        <p:origin x="-1044" y="-7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178" y="-102"/>
      </p:cViewPr>
      <p:guideLst>
        <p:guide orient="horz" pos="3126"/>
        <p:guide pos="210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4" Type="http://schemas.openxmlformats.org/officeDocument/2006/relationships/image" Target="../media/image59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4" Type="http://schemas.openxmlformats.org/officeDocument/2006/relationships/image" Target="../media/image63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2" Type="http://schemas.openxmlformats.org/officeDocument/2006/relationships/image" Target="../media/image87.wmf"/><Relationship Id="rId1" Type="http://schemas.openxmlformats.org/officeDocument/2006/relationships/image" Target="../media/image86.wmf"/><Relationship Id="rId6" Type="http://schemas.openxmlformats.org/officeDocument/2006/relationships/image" Target="../media/image91.wmf"/><Relationship Id="rId5" Type="http://schemas.openxmlformats.org/officeDocument/2006/relationships/image" Target="../media/image90.wmf"/><Relationship Id="rId4" Type="http://schemas.openxmlformats.org/officeDocument/2006/relationships/image" Target="../media/image89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7" Type="http://schemas.openxmlformats.org/officeDocument/2006/relationships/image" Target="../media/image98.wmf"/><Relationship Id="rId2" Type="http://schemas.openxmlformats.org/officeDocument/2006/relationships/image" Target="../media/image93.wmf"/><Relationship Id="rId1" Type="http://schemas.openxmlformats.org/officeDocument/2006/relationships/image" Target="../media/image92.wmf"/><Relationship Id="rId6" Type="http://schemas.openxmlformats.org/officeDocument/2006/relationships/image" Target="../media/image97.wmf"/><Relationship Id="rId5" Type="http://schemas.openxmlformats.org/officeDocument/2006/relationships/image" Target="../media/image96.wmf"/><Relationship Id="rId4" Type="http://schemas.openxmlformats.org/officeDocument/2006/relationships/image" Target="../media/image95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wmf"/><Relationship Id="rId7" Type="http://schemas.openxmlformats.org/officeDocument/2006/relationships/image" Target="../media/image115.wmf"/><Relationship Id="rId2" Type="http://schemas.openxmlformats.org/officeDocument/2006/relationships/image" Target="../media/image110.wmf"/><Relationship Id="rId1" Type="http://schemas.openxmlformats.org/officeDocument/2006/relationships/image" Target="../media/image109.wmf"/><Relationship Id="rId6" Type="http://schemas.openxmlformats.org/officeDocument/2006/relationships/image" Target="../media/image114.wmf"/><Relationship Id="rId5" Type="http://schemas.openxmlformats.org/officeDocument/2006/relationships/image" Target="../media/image113.wmf"/><Relationship Id="rId4" Type="http://schemas.openxmlformats.org/officeDocument/2006/relationships/image" Target="../media/image112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wmf"/><Relationship Id="rId2" Type="http://schemas.openxmlformats.org/officeDocument/2006/relationships/image" Target="../media/image117.wmf"/><Relationship Id="rId1" Type="http://schemas.openxmlformats.org/officeDocument/2006/relationships/image" Target="../media/image116.wmf"/><Relationship Id="rId5" Type="http://schemas.openxmlformats.org/officeDocument/2006/relationships/image" Target="../media/image120.wmf"/><Relationship Id="rId4" Type="http://schemas.openxmlformats.org/officeDocument/2006/relationships/image" Target="../media/image119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wmf"/><Relationship Id="rId1" Type="http://schemas.openxmlformats.org/officeDocument/2006/relationships/image" Target="../media/image121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wmf"/><Relationship Id="rId2" Type="http://schemas.openxmlformats.org/officeDocument/2006/relationships/image" Target="../media/image124.wmf"/><Relationship Id="rId1" Type="http://schemas.openxmlformats.org/officeDocument/2006/relationships/image" Target="../media/image123.wmf"/><Relationship Id="rId4" Type="http://schemas.openxmlformats.org/officeDocument/2006/relationships/image" Target="../media/image126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9.e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wmf"/><Relationship Id="rId2" Type="http://schemas.openxmlformats.org/officeDocument/2006/relationships/image" Target="../media/image131.wmf"/><Relationship Id="rId1" Type="http://schemas.openxmlformats.org/officeDocument/2006/relationships/image" Target="../media/image130.wmf"/><Relationship Id="rId4" Type="http://schemas.openxmlformats.org/officeDocument/2006/relationships/image" Target="../media/image13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4.e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wmf"/><Relationship Id="rId2" Type="http://schemas.openxmlformats.org/officeDocument/2006/relationships/image" Target="../media/image136.wmf"/><Relationship Id="rId1" Type="http://schemas.openxmlformats.org/officeDocument/2006/relationships/image" Target="../media/image135.wmf"/><Relationship Id="rId4" Type="http://schemas.openxmlformats.org/officeDocument/2006/relationships/image" Target="../media/image13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4" Type="http://schemas.openxmlformats.org/officeDocument/2006/relationships/image" Target="../media/image3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215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215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BE16AF2-2B2D-4251-91DC-165628E4DA0E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23654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65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4875"/>
            <a:ext cx="53355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365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2365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CAEB26-FEF9-4DE1-8F1A-E6CEC111A8D0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2A5E79-87EE-4E88-88D5-5DCE9BE348BB}" type="slidenum">
              <a:rPr lang="en-GB"/>
              <a:pPr/>
              <a:t>1</a:t>
            </a:fld>
            <a:endParaRPr lang="en-GB"/>
          </a:p>
        </p:txBody>
      </p:sp>
      <p:sp>
        <p:nvSpPr>
          <p:cNvPr id="2375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D15BDF-F23B-4783-B0EC-9DC77CB650CC}" type="slidenum">
              <a:rPr lang="en-GB"/>
              <a:pPr/>
              <a:t>10</a:t>
            </a:fld>
            <a:endParaRPr lang="en-GB"/>
          </a:p>
        </p:txBody>
      </p:sp>
      <p:sp>
        <p:nvSpPr>
          <p:cNvPr id="3430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6794DE-5E0C-4A3C-B8A2-A0F71E5169D6}" type="slidenum">
              <a:rPr lang="en-GB"/>
              <a:pPr/>
              <a:t>11</a:t>
            </a:fld>
            <a:endParaRPr lang="en-GB"/>
          </a:p>
        </p:txBody>
      </p:sp>
      <p:sp>
        <p:nvSpPr>
          <p:cNvPr id="3450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5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628B16-F060-4B30-8ADD-734025D6BC5F}" type="slidenum">
              <a:rPr lang="en-GB"/>
              <a:pPr/>
              <a:t>12</a:t>
            </a:fld>
            <a:endParaRPr lang="en-GB"/>
          </a:p>
        </p:txBody>
      </p:sp>
      <p:sp>
        <p:nvSpPr>
          <p:cNvPr id="328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DD9246-1920-4876-B138-20761F093E5B}" type="slidenum">
              <a:rPr lang="en-GB"/>
              <a:pPr/>
              <a:t>13</a:t>
            </a:fld>
            <a:endParaRPr lang="en-GB"/>
          </a:p>
        </p:txBody>
      </p:sp>
      <p:sp>
        <p:nvSpPr>
          <p:cNvPr id="330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96ED5D-1921-4A11-A775-61EED2890F8D}" type="slidenum">
              <a:rPr lang="en-GB"/>
              <a:pPr/>
              <a:t>14</a:t>
            </a:fld>
            <a:endParaRPr lang="en-GB"/>
          </a:p>
        </p:txBody>
      </p:sp>
      <p:sp>
        <p:nvSpPr>
          <p:cNvPr id="3328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AF3EF7-9D5E-4144-9BDF-B722F72560CD}" type="slidenum">
              <a:rPr lang="en-GB"/>
              <a:pPr/>
              <a:t>15</a:t>
            </a:fld>
            <a:endParaRPr lang="en-GB"/>
          </a:p>
        </p:txBody>
      </p:sp>
      <p:sp>
        <p:nvSpPr>
          <p:cNvPr id="334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369F6A-7129-4B22-82CF-81DAAC890942}" type="slidenum">
              <a:rPr lang="en-GB"/>
              <a:pPr/>
              <a:t>16</a:t>
            </a:fld>
            <a:endParaRPr lang="en-GB"/>
          </a:p>
        </p:txBody>
      </p:sp>
      <p:sp>
        <p:nvSpPr>
          <p:cNvPr id="359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4CBBB5-1CD9-4D7C-A75D-0A4DAEC8DDA3}" type="slidenum">
              <a:rPr lang="en-GB"/>
              <a:pPr/>
              <a:t>17</a:t>
            </a:fld>
            <a:endParaRPr lang="en-GB"/>
          </a:p>
        </p:txBody>
      </p:sp>
      <p:sp>
        <p:nvSpPr>
          <p:cNvPr id="3624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37B5E9-4F09-4936-B2ED-DA0890B99548}" type="slidenum">
              <a:rPr lang="en-GB"/>
              <a:pPr/>
              <a:t>18</a:t>
            </a:fld>
            <a:endParaRPr lang="en-GB"/>
          </a:p>
        </p:txBody>
      </p:sp>
      <p:sp>
        <p:nvSpPr>
          <p:cNvPr id="363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D7A808-745F-44CC-9FD3-519B73EA677B}" type="slidenum">
              <a:rPr lang="en-GB"/>
              <a:pPr/>
              <a:t>19</a:t>
            </a:fld>
            <a:endParaRPr lang="en-GB"/>
          </a:p>
        </p:txBody>
      </p:sp>
      <p:sp>
        <p:nvSpPr>
          <p:cNvPr id="3645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425C2D-5A34-4233-B550-4C214FA31C34}" type="slidenum">
              <a:rPr lang="en-GB"/>
              <a:pPr/>
              <a:t>2</a:t>
            </a:fld>
            <a:endParaRPr lang="en-GB"/>
          </a:p>
        </p:txBody>
      </p:sp>
      <p:sp>
        <p:nvSpPr>
          <p:cNvPr id="238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071B91-8BEB-4E60-827A-BBBFE32F2DD1}" type="slidenum">
              <a:rPr lang="en-GB"/>
              <a:pPr/>
              <a:t>20</a:t>
            </a:fld>
            <a:endParaRPr lang="en-GB"/>
          </a:p>
        </p:txBody>
      </p:sp>
      <p:sp>
        <p:nvSpPr>
          <p:cNvPr id="3655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9707B7-5430-4BBC-9D16-979E86E22C6F}" type="slidenum">
              <a:rPr lang="en-GB"/>
              <a:pPr/>
              <a:t>21</a:t>
            </a:fld>
            <a:endParaRPr lang="en-GB"/>
          </a:p>
        </p:txBody>
      </p:sp>
      <p:sp>
        <p:nvSpPr>
          <p:cNvPr id="366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B2F8C4-59A7-4C75-B43E-2BE5F436DECA}" type="slidenum">
              <a:rPr lang="en-GB"/>
              <a:pPr/>
              <a:t>22</a:t>
            </a:fld>
            <a:endParaRPr lang="en-GB"/>
          </a:p>
        </p:txBody>
      </p:sp>
      <p:sp>
        <p:nvSpPr>
          <p:cNvPr id="3676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B30FC1-BFB5-4437-81AC-96AD7DE7948C}" type="slidenum">
              <a:rPr lang="en-GB"/>
              <a:pPr/>
              <a:t>23</a:t>
            </a:fld>
            <a:endParaRPr lang="en-GB"/>
          </a:p>
        </p:txBody>
      </p:sp>
      <p:sp>
        <p:nvSpPr>
          <p:cNvPr id="3706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E31D72-E575-4445-8F25-82D65954813A}" type="slidenum">
              <a:rPr lang="en-GB"/>
              <a:pPr/>
              <a:t>24</a:t>
            </a:fld>
            <a:endParaRPr lang="en-GB"/>
          </a:p>
        </p:txBody>
      </p:sp>
      <p:sp>
        <p:nvSpPr>
          <p:cNvPr id="3727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7EBCBA-0B23-4B3B-8F96-737E18DC414B}" type="slidenum">
              <a:rPr lang="en-GB"/>
              <a:pPr/>
              <a:t>25</a:t>
            </a:fld>
            <a:endParaRPr lang="en-GB"/>
          </a:p>
        </p:txBody>
      </p:sp>
      <p:sp>
        <p:nvSpPr>
          <p:cNvPr id="3747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A14B31-6BE5-4DA9-B33A-CFD94BFF082A}" type="slidenum">
              <a:rPr lang="en-GB"/>
              <a:pPr/>
              <a:t>26</a:t>
            </a:fld>
            <a:endParaRPr lang="en-GB"/>
          </a:p>
        </p:txBody>
      </p:sp>
      <p:sp>
        <p:nvSpPr>
          <p:cNvPr id="489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9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7E558C-F3BC-419C-B818-B6BD768133C8}" type="slidenum">
              <a:rPr lang="en-GB"/>
              <a:pPr/>
              <a:t>27</a:t>
            </a:fld>
            <a:endParaRPr lang="en-GB"/>
          </a:p>
        </p:txBody>
      </p:sp>
      <p:sp>
        <p:nvSpPr>
          <p:cNvPr id="3768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DC82CB-7B20-45C7-A873-377DCF5F1CB2}" type="slidenum">
              <a:rPr lang="en-GB"/>
              <a:pPr/>
              <a:t>28</a:t>
            </a:fld>
            <a:endParaRPr lang="en-GB"/>
          </a:p>
        </p:txBody>
      </p:sp>
      <p:sp>
        <p:nvSpPr>
          <p:cNvPr id="37888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854075" y="744538"/>
            <a:ext cx="4964113" cy="3722687"/>
          </a:xfrm>
          <a:ln/>
        </p:spPr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7F6CFF-4096-47C6-9816-91DECC1DCDBC}" type="slidenum">
              <a:rPr lang="en-GB"/>
              <a:pPr/>
              <a:t>29</a:t>
            </a:fld>
            <a:endParaRPr lang="en-GB"/>
          </a:p>
        </p:txBody>
      </p:sp>
      <p:sp>
        <p:nvSpPr>
          <p:cNvPr id="39117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854075" y="744538"/>
            <a:ext cx="4964113" cy="3722687"/>
          </a:xfrm>
          <a:ln/>
        </p:spPr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20265E-72AF-40B5-8498-1817BE06017E}" type="slidenum">
              <a:rPr lang="en-GB"/>
              <a:pPr/>
              <a:t>3</a:t>
            </a:fld>
            <a:endParaRPr lang="en-GB"/>
          </a:p>
        </p:txBody>
      </p:sp>
      <p:sp>
        <p:nvSpPr>
          <p:cNvPr id="2396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600F11-AB1A-4BD2-A603-C68AB4BEADA0}" type="slidenum">
              <a:rPr lang="en-GB"/>
              <a:pPr/>
              <a:t>30</a:t>
            </a:fld>
            <a:endParaRPr lang="en-GB"/>
          </a:p>
        </p:txBody>
      </p:sp>
      <p:sp>
        <p:nvSpPr>
          <p:cNvPr id="39321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854075" y="744538"/>
            <a:ext cx="4964113" cy="3722687"/>
          </a:xfrm>
          <a:ln/>
        </p:spPr>
      </p:sp>
      <p:sp>
        <p:nvSpPr>
          <p:cNvPr id="393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9D48A9-E120-4F57-9A4A-C00C94250996}" type="slidenum">
              <a:rPr lang="en-GB"/>
              <a:pPr/>
              <a:t>31</a:t>
            </a:fld>
            <a:endParaRPr lang="en-GB"/>
          </a:p>
        </p:txBody>
      </p:sp>
      <p:sp>
        <p:nvSpPr>
          <p:cNvPr id="39526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854075" y="744538"/>
            <a:ext cx="4964113" cy="3722687"/>
          </a:xfrm>
          <a:ln/>
        </p:spPr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1CFEBC-2E07-4D62-8231-DCCFE520DB5F}" type="slidenum">
              <a:rPr lang="en-GB"/>
              <a:pPr/>
              <a:t>32</a:t>
            </a:fld>
            <a:endParaRPr lang="en-GB"/>
          </a:p>
        </p:txBody>
      </p:sp>
      <p:sp>
        <p:nvSpPr>
          <p:cNvPr id="39731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854075" y="744538"/>
            <a:ext cx="4964113" cy="3722687"/>
          </a:xfrm>
          <a:ln/>
        </p:spPr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BBA5D8-7974-4C34-BA71-C9F31D10E386}" type="slidenum">
              <a:rPr lang="en-GB"/>
              <a:pPr/>
              <a:t>33</a:t>
            </a:fld>
            <a:endParaRPr lang="en-GB"/>
          </a:p>
        </p:txBody>
      </p:sp>
      <p:sp>
        <p:nvSpPr>
          <p:cNvPr id="39936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854075" y="744538"/>
            <a:ext cx="4964113" cy="3722687"/>
          </a:xfrm>
          <a:ln/>
        </p:spPr>
      </p:sp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F3908D-01F8-4C83-8131-71D6C8265B9D}" type="slidenum">
              <a:rPr lang="en-GB"/>
              <a:pPr/>
              <a:t>34</a:t>
            </a:fld>
            <a:endParaRPr lang="en-GB"/>
          </a:p>
        </p:txBody>
      </p:sp>
      <p:sp>
        <p:nvSpPr>
          <p:cNvPr id="40141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854075" y="744538"/>
            <a:ext cx="4964113" cy="3722687"/>
          </a:xfrm>
          <a:ln/>
        </p:spPr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801CAC-9964-4296-9AEA-BBC33E3C281A}" type="slidenum">
              <a:rPr lang="en-GB"/>
              <a:pPr/>
              <a:t>35</a:t>
            </a:fld>
            <a:endParaRPr lang="en-GB"/>
          </a:p>
        </p:txBody>
      </p:sp>
      <p:sp>
        <p:nvSpPr>
          <p:cNvPr id="4802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0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D6D358-FAEE-4DCB-BA35-3CBB8B2BA141}" type="slidenum">
              <a:rPr lang="en-GB"/>
              <a:pPr/>
              <a:t>36</a:t>
            </a:fld>
            <a:endParaRPr lang="en-GB"/>
          </a:p>
        </p:txBody>
      </p:sp>
      <p:sp>
        <p:nvSpPr>
          <p:cNvPr id="485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6017C2-B1B2-4E8D-9660-0518F5755935}" type="slidenum">
              <a:rPr lang="en-GB"/>
              <a:pPr/>
              <a:t>37</a:t>
            </a:fld>
            <a:endParaRPr lang="en-GB"/>
          </a:p>
        </p:txBody>
      </p:sp>
      <p:sp>
        <p:nvSpPr>
          <p:cNvPr id="40345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854075" y="744538"/>
            <a:ext cx="4964113" cy="3722687"/>
          </a:xfrm>
          <a:ln/>
        </p:spPr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787636-20D2-4510-9A91-81B2B3D62135}" type="slidenum">
              <a:rPr lang="en-GB"/>
              <a:pPr/>
              <a:t>38</a:t>
            </a:fld>
            <a:endParaRPr lang="en-GB"/>
          </a:p>
        </p:txBody>
      </p:sp>
      <p:sp>
        <p:nvSpPr>
          <p:cNvPr id="2467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A28C1C-719F-40BA-BD6B-D9092235A2B4}" type="slidenum">
              <a:rPr lang="en-GB"/>
              <a:pPr/>
              <a:t>39</a:t>
            </a:fld>
            <a:endParaRPr lang="en-GB"/>
          </a:p>
        </p:txBody>
      </p:sp>
      <p:sp>
        <p:nvSpPr>
          <p:cNvPr id="462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ED2E5D-D480-4D7D-BB16-6A596067548B}" type="slidenum">
              <a:rPr lang="en-GB"/>
              <a:pPr/>
              <a:t>4</a:t>
            </a:fld>
            <a:endParaRPr lang="en-GB"/>
          </a:p>
        </p:txBody>
      </p:sp>
      <p:sp>
        <p:nvSpPr>
          <p:cNvPr id="487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09A190-748D-44B5-B46D-61D916DE32D4}" type="slidenum">
              <a:rPr lang="en-GB"/>
              <a:pPr/>
              <a:t>40</a:t>
            </a:fld>
            <a:endParaRPr lang="en-GB"/>
          </a:p>
        </p:txBody>
      </p:sp>
      <p:sp>
        <p:nvSpPr>
          <p:cNvPr id="2478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2D8B38-388D-43F5-920B-185FA01F6634}" type="slidenum">
              <a:rPr lang="en-GB"/>
              <a:pPr/>
              <a:t>41</a:t>
            </a:fld>
            <a:endParaRPr lang="en-GB"/>
          </a:p>
        </p:txBody>
      </p:sp>
      <p:sp>
        <p:nvSpPr>
          <p:cNvPr id="436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341EA5-868A-41A0-97A5-74268F7F8E44}" type="slidenum">
              <a:rPr lang="en-GB"/>
              <a:pPr/>
              <a:t>42</a:t>
            </a:fld>
            <a:endParaRPr lang="en-GB"/>
          </a:p>
        </p:txBody>
      </p:sp>
      <p:sp>
        <p:nvSpPr>
          <p:cNvPr id="4485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4F3CD0-3EAA-41EC-9EAB-5B6495979E99}" type="slidenum">
              <a:rPr lang="en-GB"/>
              <a:pPr/>
              <a:t>43</a:t>
            </a:fld>
            <a:endParaRPr lang="en-GB"/>
          </a:p>
        </p:txBody>
      </p:sp>
      <p:sp>
        <p:nvSpPr>
          <p:cNvPr id="438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E3C11A-88E5-43C9-A054-56C1F71067ED}" type="slidenum">
              <a:rPr lang="en-GB"/>
              <a:pPr/>
              <a:t>44</a:t>
            </a:fld>
            <a:endParaRPr lang="en-GB"/>
          </a:p>
        </p:txBody>
      </p:sp>
      <p:sp>
        <p:nvSpPr>
          <p:cNvPr id="440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E423C4-BF74-401B-8505-1E277AB6F687}" type="slidenum">
              <a:rPr lang="en-GB"/>
              <a:pPr/>
              <a:t>45</a:t>
            </a:fld>
            <a:endParaRPr lang="en-GB"/>
          </a:p>
        </p:txBody>
      </p:sp>
      <p:sp>
        <p:nvSpPr>
          <p:cNvPr id="2498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FC945A-EAB1-46AC-9E93-E5B556ACA204}" type="slidenum">
              <a:rPr lang="en-GB"/>
              <a:pPr/>
              <a:t>46</a:t>
            </a:fld>
            <a:endParaRPr lang="en-GB"/>
          </a:p>
        </p:txBody>
      </p:sp>
      <p:sp>
        <p:nvSpPr>
          <p:cNvPr id="2508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46BB1E-177A-4303-8151-9D0DE433F179}" type="slidenum">
              <a:rPr lang="en-GB"/>
              <a:pPr/>
              <a:t>47</a:t>
            </a:fld>
            <a:endParaRPr lang="en-GB"/>
          </a:p>
        </p:txBody>
      </p:sp>
      <p:sp>
        <p:nvSpPr>
          <p:cNvPr id="451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F0CE09-E1C6-4D6A-A6F0-38DEFBD60374}" type="slidenum">
              <a:rPr lang="en-GB"/>
              <a:pPr/>
              <a:t>48</a:t>
            </a:fld>
            <a:endParaRPr lang="en-GB"/>
          </a:p>
        </p:txBody>
      </p:sp>
      <p:sp>
        <p:nvSpPr>
          <p:cNvPr id="305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A660C0-E23D-436D-B360-02D27AA3DB3E}" type="slidenum">
              <a:rPr lang="en-GB"/>
              <a:pPr/>
              <a:t>49</a:t>
            </a:fld>
            <a:endParaRPr lang="en-GB"/>
          </a:p>
        </p:txBody>
      </p:sp>
      <p:sp>
        <p:nvSpPr>
          <p:cNvPr id="299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BF753E-5362-4DD3-B645-0B914F6BF74A}" type="slidenum">
              <a:rPr lang="en-GB"/>
              <a:pPr/>
              <a:t>5</a:t>
            </a:fld>
            <a:endParaRPr lang="en-GB"/>
          </a:p>
        </p:txBody>
      </p:sp>
      <p:sp>
        <p:nvSpPr>
          <p:cNvPr id="2406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23E82C-B25C-4DE2-97E6-9E8B3722F4BE}" type="slidenum">
              <a:rPr lang="en-GB"/>
              <a:pPr/>
              <a:t>50</a:t>
            </a:fld>
            <a:endParaRPr lang="en-GB"/>
          </a:p>
        </p:txBody>
      </p:sp>
      <p:sp>
        <p:nvSpPr>
          <p:cNvPr id="479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9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FA4EF6-A0F4-43E8-BEA4-D46D61457A3C}" type="slidenum">
              <a:rPr lang="en-GB"/>
              <a:pPr/>
              <a:t>6</a:t>
            </a:fld>
            <a:endParaRPr lang="en-GB"/>
          </a:p>
        </p:txBody>
      </p:sp>
      <p:sp>
        <p:nvSpPr>
          <p:cNvPr id="241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840342-661D-4C02-9F78-7B7893256333}" type="slidenum">
              <a:rPr lang="en-GB"/>
              <a:pPr/>
              <a:t>7</a:t>
            </a:fld>
            <a:endParaRPr lang="en-GB"/>
          </a:p>
        </p:txBody>
      </p:sp>
      <p:sp>
        <p:nvSpPr>
          <p:cNvPr id="31846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ln/>
        </p:spPr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430A36-5FC0-4C62-AD49-9C264C6E694A}" type="slidenum">
              <a:rPr lang="en-GB"/>
              <a:pPr/>
              <a:t>8</a:t>
            </a:fld>
            <a:endParaRPr lang="en-GB"/>
          </a:p>
        </p:txBody>
      </p:sp>
      <p:sp>
        <p:nvSpPr>
          <p:cNvPr id="32051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ln/>
        </p:spPr>
      </p:sp>
      <p:sp>
        <p:nvSpPr>
          <p:cNvPr id="32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AA1EE1-CC3D-4ACC-977A-EF9663154680}" type="slidenum">
              <a:rPr lang="en-GB"/>
              <a:pPr/>
              <a:t>9</a:t>
            </a:fld>
            <a:endParaRPr lang="en-GB"/>
          </a:p>
        </p:txBody>
      </p:sp>
      <p:sp>
        <p:nvSpPr>
          <p:cNvPr id="2447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3D89866-7B0C-41B1-8A79-769F2845311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17CDB0C-7915-4D45-87CD-A464E2798C1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BA51FF5-630A-4CBB-85E1-B70D9B7FEDF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34200" y="6492875"/>
            <a:ext cx="1905000" cy="365125"/>
          </a:xfrm>
        </p:spPr>
        <p:txBody>
          <a:bodyPr/>
          <a:lstStyle>
            <a:lvl1pPr>
              <a:defRPr/>
            </a:lvl1pPr>
          </a:lstStyle>
          <a:p>
            <a:fld id="{661F8C76-5E8B-465A-AE3C-3C52DD9D80A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34200" y="6492875"/>
            <a:ext cx="1905000" cy="365125"/>
          </a:xfrm>
        </p:spPr>
        <p:txBody>
          <a:bodyPr/>
          <a:lstStyle>
            <a:lvl1pPr>
              <a:defRPr/>
            </a:lvl1pPr>
          </a:lstStyle>
          <a:p>
            <a:fld id="{F37171D1-0E75-413A-BD86-B1021CC4870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34200" y="6492875"/>
            <a:ext cx="1905000" cy="365125"/>
          </a:xfrm>
        </p:spPr>
        <p:txBody>
          <a:bodyPr/>
          <a:lstStyle>
            <a:lvl1pPr>
              <a:defRPr/>
            </a:lvl1pPr>
          </a:lstStyle>
          <a:p>
            <a:fld id="{4558E3D6-35AC-44EA-90C1-6DB1F917DE3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934200" y="6492875"/>
            <a:ext cx="1905000" cy="365125"/>
          </a:xfrm>
        </p:spPr>
        <p:txBody>
          <a:bodyPr/>
          <a:lstStyle>
            <a:lvl1pPr>
              <a:defRPr/>
            </a:lvl1pPr>
          </a:lstStyle>
          <a:p>
            <a:fld id="{B43EF0D2-8838-4190-912B-CC580052EF0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FC88CAE-18D6-4B5B-86BA-5B0FFC85D72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FC4AF44-9B60-4CD0-B7EE-3B8C497E531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0299D49-6466-4518-BBB7-7149594905F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D5F5EC-0284-4298-A5B0-BCC224E0D05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BC9F527-F43A-46C5-B39B-DE737BB5C1E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A6B3B03-5145-4A3C-8AB5-7DF8B00E574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FAD7F3-FC8D-4A7C-AA1A-EC4D727002C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115F6D7-5C29-4BA6-8D2D-653CAA86E3D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987425" y="6238875"/>
            <a:ext cx="184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kumimoji="1" lang="en-GB" sz="1000" b="1">
              <a:ea typeface="SimSun" pitchFamily="2" charset="-122"/>
            </a:endParaRPr>
          </a:p>
        </p:txBody>
      </p:sp>
      <p:sp>
        <p:nvSpPr>
          <p:cNvPr id="97284" name="Rectangle 4"/>
          <p:cNvSpPr>
            <a:spLocks noChangeArrowheads="1"/>
          </p:cNvSpPr>
          <p:nvPr userDrawn="1"/>
        </p:nvSpPr>
        <p:spPr bwMode="auto">
          <a:xfrm>
            <a:off x="0" y="6477000"/>
            <a:ext cx="9144000" cy="381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3200">
              <a:solidFill>
                <a:srgbClr val="FF6600"/>
              </a:solidFill>
              <a:latin typeface="Georgia" pitchFamily="18" charset="0"/>
              <a:ea typeface="SimSun" pitchFamily="2" charset="-122"/>
            </a:endParaRPr>
          </a:p>
        </p:txBody>
      </p:sp>
      <p:sp>
        <p:nvSpPr>
          <p:cNvPr id="97285" name="Text Box 5"/>
          <p:cNvSpPr txBox="1">
            <a:spLocks noChangeArrowheads="1"/>
          </p:cNvSpPr>
          <p:nvPr userDrawn="1"/>
        </p:nvSpPr>
        <p:spPr bwMode="auto">
          <a:xfrm>
            <a:off x="-152400" y="6583363"/>
            <a:ext cx="510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altLang="zh-CN" sz="1200" b="1" i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Seminar at </a:t>
            </a:r>
            <a:r>
              <a:rPr lang="en-US" altLang="zh-CN" sz="1200" b="1" i="1" dirty="0" smtClean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</a:t>
            </a:r>
            <a:r>
              <a:rPr lang="en-US" altLang="zh-CN" sz="1200" b="1" i="1" dirty="0" err="1" smtClean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Monash</a:t>
            </a:r>
            <a:r>
              <a:rPr lang="en-US" altLang="zh-CN" sz="1200" b="1" i="1" dirty="0" smtClean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University,</a:t>
            </a:r>
            <a:r>
              <a:rPr lang="en-US" altLang="zh-CN" sz="1200" b="1" i="1" baseline="0" dirty="0" smtClean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Sunway Campus,  14 Dec  2009</a:t>
            </a:r>
            <a:endParaRPr lang="en-US" altLang="zh-CN" sz="1200" b="1" i="1" dirty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92875"/>
            <a:ext cx="1905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0000"/>
                </a:solidFill>
                <a:ea typeface="+mn-ea"/>
              </a:defRPr>
            </a:lvl1pPr>
          </a:lstStyle>
          <a:p>
            <a:fld id="{5DA82FA9-CBF3-4043-83DA-CC13D26BF318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9728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Second level</a:t>
            </a:r>
          </a:p>
          <a:p>
            <a:pPr lvl="2"/>
            <a:r>
              <a:rPr lang="en-US" altLang="zh-CN" dirty="0" smtClean="0"/>
              <a:t>Third level</a:t>
            </a:r>
          </a:p>
          <a:p>
            <a:pPr lvl="3"/>
            <a:r>
              <a:rPr lang="en-US" altLang="zh-CN" dirty="0" smtClean="0"/>
              <a:t>Fourth level</a:t>
            </a:r>
          </a:p>
          <a:p>
            <a:pPr lvl="4"/>
            <a:r>
              <a:rPr lang="en-US" altLang="zh-CN" dirty="0" smtClean="0"/>
              <a:t>Fifth level</a:t>
            </a:r>
          </a:p>
        </p:txBody>
      </p:sp>
      <p:sp>
        <p:nvSpPr>
          <p:cNvPr id="97290" name="Line 10"/>
          <p:cNvSpPr>
            <a:spLocks noChangeShapeType="1"/>
          </p:cNvSpPr>
          <p:nvPr userDrawn="1"/>
        </p:nvSpPr>
        <p:spPr bwMode="auto">
          <a:xfrm>
            <a:off x="0" y="6553200"/>
            <a:ext cx="9144000" cy="0"/>
          </a:xfrm>
          <a:prstGeom prst="line">
            <a:avLst/>
          </a:prstGeom>
          <a:noFill/>
          <a:ln w="22225">
            <a:solidFill>
              <a:srgbClr val="00808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SimSun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SimSun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SimSun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SimSun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SimSun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SimSun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SimSun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SimSun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90000"/>
        <a:buBlip>
          <a:blip r:embed="rId17"/>
        </a:buBlip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8"/>
        </a:buBlip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9"/>
        </a:buBlip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70000"/>
        <a:buBlip>
          <a:blip r:embed="rId20"/>
        </a:buBlip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70000"/>
        <a:buBlip>
          <a:blip r:embed="rId21"/>
        </a:buBlip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70000"/>
        <a:buBlip>
          <a:blip r:embed="rId21"/>
        </a:buBlip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70000"/>
        <a:buBlip>
          <a:blip r:embed="rId21"/>
        </a:buBlip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21"/>
        </a:buBlip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70000"/>
        <a:buBlip>
          <a:blip r:embed="rId21"/>
        </a:buBlip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4.png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9.png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8.bin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1.bin"/><Relationship Id="rId5" Type="http://schemas.openxmlformats.org/officeDocument/2006/relationships/oleObject" Target="../embeddings/oleObject40.bin"/><Relationship Id="rId4" Type="http://schemas.openxmlformats.org/officeDocument/2006/relationships/oleObject" Target="../embeddings/oleObject39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44.bin"/><Relationship Id="rId5" Type="http://schemas.openxmlformats.org/officeDocument/2006/relationships/oleObject" Target="../embeddings/oleObject43.bin"/><Relationship Id="rId4" Type="http://schemas.openxmlformats.org/officeDocument/2006/relationships/oleObject" Target="../embeddings/oleObject42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64.png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48.bin"/><Relationship Id="rId5" Type="http://schemas.openxmlformats.org/officeDocument/2006/relationships/oleObject" Target="../embeddings/oleObject47.bin"/><Relationship Id="rId4" Type="http://schemas.openxmlformats.org/officeDocument/2006/relationships/oleObject" Target="../embeddings/oleObject46.bin"/><Relationship Id="rId9" Type="http://schemas.openxmlformats.org/officeDocument/2006/relationships/oleObject" Target="../embeddings/oleObject50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7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51.bin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file:///D:\Huang\Massey\PBRF\Paper_Now\presentation\VicPresentationFiles\robotMotion_controller2.MOV" TargetMode="External"/><Relationship Id="rId1" Type="http://schemas.openxmlformats.org/officeDocument/2006/relationships/video" Target="file:///D:\Huang\Massey\PBRF\Paper_Now\presentation\VicPresentationFiles\robotMotion_controller1.MOV" TargetMode="External"/><Relationship Id="rId5" Type="http://schemas.openxmlformats.org/officeDocument/2006/relationships/image" Target="../media/image78.png"/><Relationship Id="rId4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81.png"/><Relationship Id="rId5" Type="http://schemas.openxmlformats.org/officeDocument/2006/relationships/oleObject" Target="../embeddings/oleObject54.bin"/><Relationship Id="rId4" Type="http://schemas.openxmlformats.org/officeDocument/2006/relationships/oleObject" Target="../embeddings/oleObject53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85.png"/><Relationship Id="rId5" Type="http://schemas.openxmlformats.org/officeDocument/2006/relationships/oleObject" Target="../embeddings/oleObject56.bin"/><Relationship Id="rId4" Type="http://schemas.openxmlformats.org/officeDocument/2006/relationships/oleObject" Target="../embeddings/oleObject55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3" Type="http://schemas.openxmlformats.org/officeDocument/2006/relationships/notesSlide" Target="../notesSlides/notesSlide31.xml"/><Relationship Id="rId7" Type="http://schemas.openxmlformats.org/officeDocument/2006/relationships/oleObject" Target="../embeddings/oleObject60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59.bin"/><Relationship Id="rId5" Type="http://schemas.openxmlformats.org/officeDocument/2006/relationships/oleObject" Target="../embeddings/oleObject58.bin"/><Relationship Id="rId4" Type="http://schemas.openxmlformats.org/officeDocument/2006/relationships/oleObject" Target="../embeddings/oleObject57.bin"/><Relationship Id="rId9" Type="http://schemas.openxmlformats.org/officeDocument/2006/relationships/oleObject" Target="../embeddings/oleObject62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6.bin"/><Relationship Id="rId3" Type="http://schemas.openxmlformats.org/officeDocument/2006/relationships/notesSlide" Target="../notesSlides/notesSlide32.xml"/><Relationship Id="rId7" Type="http://schemas.openxmlformats.org/officeDocument/2006/relationships/image" Target="../media/image99.png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65.bin"/><Relationship Id="rId11" Type="http://schemas.openxmlformats.org/officeDocument/2006/relationships/oleObject" Target="../embeddings/oleObject69.bin"/><Relationship Id="rId5" Type="http://schemas.openxmlformats.org/officeDocument/2006/relationships/oleObject" Target="../embeddings/oleObject64.bin"/><Relationship Id="rId10" Type="http://schemas.openxmlformats.org/officeDocument/2006/relationships/oleObject" Target="../embeddings/oleObject68.bin"/><Relationship Id="rId4" Type="http://schemas.openxmlformats.org/officeDocument/2006/relationships/oleObject" Target="../embeddings/oleObject63.bin"/><Relationship Id="rId9" Type="http://schemas.openxmlformats.org/officeDocument/2006/relationships/oleObject" Target="../embeddings/oleObject67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2.vml"/><Relationship Id="rId4" Type="http://schemas.openxmlformats.org/officeDocument/2006/relationships/oleObject" Target="../embeddings/oleObject70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oleObject" Target="../embeddings/oleObject71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6.bin"/><Relationship Id="rId3" Type="http://schemas.openxmlformats.org/officeDocument/2006/relationships/notesSlide" Target="../notesSlides/notesSlide39.xml"/><Relationship Id="rId7" Type="http://schemas.openxmlformats.org/officeDocument/2006/relationships/oleObject" Target="../embeddings/oleObject7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74.bin"/><Relationship Id="rId5" Type="http://schemas.openxmlformats.org/officeDocument/2006/relationships/oleObject" Target="../embeddings/oleObject73.bin"/><Relationship Id="rId10" Type="http://schemas.openxmlformats.org/officeDocument/2006/relationships/oleObject" Target="../embeddings/oleObject78.bin"/><Relationship Id="rId4" Type="http://schemas.openxmlformats.org/officeDocument/2006/relationships/oleObject" Target="../embeddings/oleObject72.bin"/><Relationship Id="rId9" Type="http://schemas.openxmlformats.org/officeDocument/2006/relationships/oleObject" Target="../embeddings/oleObject7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3.bin"/><Relationship Id="rId3" Type="http://schemas.openxmlformats.org/officeDocument/2006/relationships/notesSlide" Target="../notesSlides/notesSlide40.xml"/><Relationship Id="rId7" Type="http://schemas.openxmlformats.org/officeDocument/2006/relationships/oleObject" Target="../embeddings/oleObject8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81.bin"/><Relationship Id="rId5" Type="http://schemas.openxmlformats.org/officeDocument/2006/relationships/oleObject" Target="../embeddings/oleObject80.bin"/><Relationship Id="rId4" Type="http://schemas.openxmlformats.org/officeDocument/2006/relationships/oleObject" Target="../embeddings/oleObject79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6.vml"/><Relationship Id="rId5" Type="http://schemas.openxmlformats.org/officeDocument/2006/relationships/oleObject" Target="../embeddings/oleObject85.bin"/><Relationship Id="rId4" Type="http://schemas.openxmlformats.org/officeDocument/2006/relationships/oleObject" Target="../embeddings/oleObject84.bin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png"/><Relationship Id="rId3" Type="http://schemas.openxmlformats.org/officeDocument/2006/relationships/notesSlide" Target="../notesSlides/notesSlide42.xml"/><Relationship Id="rId7" Type="http://schemas.openxmlformats.org/officeDocument/2006/relationships/oleObject" Target="../embeddings/oleObject8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87.bin"/><Relationship Id="rId5" Type="http://schemas.openxmlformats.org/officeDocument/2006/relationships/image" Target="../media/image127.png"/><Relationship Id="rId4" Type="http://schemas.openxmlformats.org/officeDocument/2006/relationships/oleObject" Target="../embeddings/oleObject86.bin"/><Relationship Id="rId9" Type="http://schemas.openxmlformats.org/officeDocument/2006/relationships/oleObject" Target="../embeddings/oleObject89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8.vml"/><Relationship Id="rId4" Type="http://schemas.openxmlformats.org/officeDocument/2006/relationships/oleObject" Target="../embeddings/oleObject90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7" Type="http://schemas.openxmlformats.org/officeDocument/2006/relationships/oleObject" Target="../embeddings/oleObject94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93.bin"/><Relationship Id="rId5" Type="http://schemas.openxmlformats.org/officeDocument/2006/relationships/oleObject" Target="../embeddings/oleObject92.bin"/><Relationship Id="rId4" Type="http://schemas.openxmlformats.org/officeDocument/2006/relationships/oleObject" Target="../embeddings/oleObject91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0.vml"/><Relationship Id="rId4" Type="http://schemas.openxmlformats.org/officeDocument/2006/relationships/oleObject" Target="../embeddings/oleObject95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7" Type="http://schemas.openxmlformats.org/officeDocument/2006/relationships/oleObject" Target="../embeddings/oleObject9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98.bin"/><Relationship Id="rId5" Type="http://schemas.openxmlformats.org/officeDocument/2006/relationships/oleObject" Target="../embeddings/oleObject97.bin"/><Relationship Id="rId4" Type="http://schemas.openxmlformats.org/officeDocument/2006/relationships/oleObject" Target="../embeddings/oleObject96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1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file:///D:\Huang\Massey\PBRF\Paper_Now\presentation\VicPresentationFiles\OmniPCControlled_tracking.MPG" TargetMode="External"/><Relationship Id="rId1" Type="http://schemas.openxmlformats.org/officeDocument/2006/relationships/video" Target="file:///D:\Huang\Massey\PBRF\Paper_Now\presentation\VicPresentationFiles\OmniAutonomous_tracking.mpg" TargetMode="Externa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notesSlide" Target="../notesSlides/notesSlide4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png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28800"/>
            <a:ext cx="9144000" cy="2057400"/>
          </a:xfrm>
        </p:spPr>
        <p:txBody>
          <a:bodyPr/>
          <a:lstStyle/>
          <a:p>
            <a:r>
              <a:rPr lang="en-US" sz="3200" b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</a:t>
            </a:r>
            <a:r>
              <a:rPr lang="en-US" sz="3200" b="1" dirty="0">
                <a:solidFill>
                  <a:srgbClr val="000000"/>
                </a:solidFill>
                <a:latin typeface="Cambria" pitchFamily="18" charset="0"/>
              </a:rPr>
              <a:t>Mobile Robot Navigation </a:t>
            </a:r>
            <a:r>
              <a:rPr lang="en-US" sz="3200" b="1" dirty="0" smtClean="0">
                <a:solidFill>
                  <a:srgbClr val="000000"/>
                </a:solidFill>
                <a:latin typeface="Cambria" pitchFamily="18" charset="0"/>
              </a:rPr>
              <a:t>– </a:t>
            </a:r>
            <a:br>
              <a:rPr lang="en-US" sz="3200" b="1" dirty="0" smtClean="0">
                <a:solidFill>
                  <a:srgbClr val="000000"/>
                </a:solidFill>
                <a:latin typeface="Cambria" pitchFamily="18" charset="0"/>
              </a:rPr>
            </a:br>
            <a:r>
              <a:rPr lang="en-US" sz="3200" b="1" dirty="0" smtClean="0">
                <a:solidFill>
                  <a:srgbClr val="000000"/>
                </a:solidFill>
                <a:latin typeface="Cambria" pitchFamily="18" charset="0"/>
              </a:rPr>
              <a:t>some </a:t>
            </a:r>
            <a:r>
              <a:rPr lang="en-US" sz="3200" b="1" dirty="0">
                <a:solidFill>
                  <a:srgbClr val="000000"/>
                </a:solidFill>
                <a:latin typeface="Cambria" pitchFamily="18" charset="0"/>
              </a:rPr>
              <a:t>issues in   controller design and </a:t>
            </a:r>
            <a:r>
              <a:rPr lang="en-US" sz="3200" b="1" dirty="0" smtClean="0">
                <a:solidFill>
                  <a:srgbClr val="000000"/>
                </a:solidFill>
                <a:latin typeface="Cambria" pitchFamily="18" charset="0"/>
              </a:rPr>
              <a:t>implementation</a:t>
            </a:r>
            <a:r>
              <a:rPr lang="en-US" sz="3200" dirty="0" smtClean="0">
                <a:solidFill>
                  <a:srgbClr val="000000"/>
                </a:solidFill>
                <a:latin typeface="Cambria" pitchFamily="18" charset="0"/>
              </a:rPr>
              <a:t/>
            </a:r>
            <a:br>
              <a:rPr lang="en-US" sz="3200" dirty="0" smtClean="0">
                <a:solidFill>
                  <a:srgbClr val="000000"/>
                </a:solidFill>
                <a:latin typeface="Cambria" pitchFamily="18" charset="0"/>
              </a:rPr>
            </a:br>
            <a:r>
              <a:rPr lang="en-US" sz="4000" b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en-US" sz="4000" b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</a:br>
            <a:r>
              <a:rPr lang="en-US" sz="24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en-US" sz="24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</a:br>
            <a:r>
              <a:rPr lang="en-US" sz="24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en-US" sz="24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</a:br>
            <a:r>
              <a:rPr lang="en-US" sz="2800" b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L. Huang</a:t>
            </a:r>
            <a:br>
              <a:rPr lang="en-US" sz="2800" b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</a:br>
            <a:r>
              <a:rPr lang="en-US" sz="2800" b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en-US" sz="2800" b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</a:br>
            <a:r>
              <a:rPr lang="en-US" sz="2800" b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School of Engineering and Advanced Technology Massey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ChangeArrowheads="1"/>
          </p:cNvSpPr>
          <p:nvPr/>
        </p:nvSpPr>
        <p:spPr bwMode="auto">
          <a:xfrm>
            <a:off x="609600" y="-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endParaRPr kumimoji="1" lang="en-GB" sz="44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42019" name="Text Box 3"/>
          <p:cNvSpPr txBox="1">
            <a:spLocks noChangeArrowheads="1"/>
          </p:cNvSpPr>
          <p:nvPr/>
        </p:nvSpPr>
        <p:spPr bwMode="auto">
          <a:xfrm>
            <a:off x="228600" y="533400"/>
            <a:ext cx="78486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NZ" b="1" u="sng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Trajectory tracking (Cartesian coordinates based)</a:t>
            </a:r>
            <a:endParaRPr lang="en-US" b="1" u="sng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3420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1066800"/>
            <a:ext cx="4038600" cy="2759075"/>
          </a:xfrm>
          <a:prstGeom prst="rect">
            <a:avLst/>
          </a:prstGeom>
          <a:noFill/>
        </p:spPr>
      </p:pic>
      <p:sp>
        <p:nvSpPr>
          <p:cNvPr id="342021" name="Text Box 5"/>
          <p:cNvSpPr txBox="1">
            <a:spLocks noChangeArrowheads="1"/>
          </p:cNvSpPr>
          <p:nvPr/>
        </p:nvSpPr>
        <p:spPr bwMode="auto">
          <a:xfrm>
            <a:off x="2362200" y="4267200"/>
            <a:ext cx="16764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NZ" i="1">
                <a:solidFill>
                  <a:srgbClr val="000000"/>
                </a:solidFill>
              </a:rPr>
              <a:t>Given </a:t>
            </a:r>
            <a:endParaRPr lang="en-US" i="1">
              <a:solidFill>
                <a:srgbClr val="000000"/>
              </a:solidFill>
            </a:endParaRPr>
          </a:p>
        </p:txBody>
      </p:sp>
      <p:graphicFrame>
        <p:nvGraphicFramePr>
          <p:cNvPr id="342022" name="Object 6"/>
          <p:cNvGraphicFramePr>
            <a:graphicFrameLocks noChangeAspect="1"/>
          </p:cNvGraphicFramePr>
          <p:nvPr>
            <p:ph sz="half" idx="1"/>
          </p:nvPr>
        </p:nvGraphicFramePr>
        <p:xfrm>
          <a:off x="4191000" y="4267200"/>
          <a:ext cx="1981200" cy="476250"/>
        </p:xfrm>
        <a:graphic>
          <a:graphicData uri="http://schemas.openxmlformats.org/presentationml/2006/ole">
            <p:oleObj spid="_x0000_s342022" name="Equation" r:id="rId5" imgW="952200" imgH="228600" progId="Equation.3">
              <p:embed/>
            </p:oleObj>
          </a:graphicData>
        </a:graphic>
      </p:graphicFrame>
      <p:graphicFrame>
        <p:nvGraphicFramePr>
          <p:cNvPr id="342023" name="Object 7"/>
          <p:cNvGraphicFramePr>
            <a:graphicFrameLocks noChangeAspect="1"/>
          </p:cNvGraphicFramePr>
          <p:nvPr>
            <p:ph sz="quarter" idx="2"/>
          </p:nvPr>
        </p:nvGraphicFramePr>
        <p:xfrm>
          <a:off x="4267200" y="4953000"/>
          <a:ext cx="1143000" cy="463550"/>
        </p:xfrm>
        <a:graphic>
          <a:graphicData uri="http://schemas.openxmlformats.org/presentationml/2006/ole">
            <p:oleObj spid="_x0000_s342023" name="Equation" r:id="rId6" imgW="469800" imgH="190440" progId="Equation.3">
              <p:embed/>
            </p:oleObj>
          </a:graphicData>
        </a:graphic>
      </p:graphicFrame>
      <p:sp>
        <p:nvSpPr>
          <p:cNvPr id="342024" name="Text Box 8"/>
          <p:cNvSpPr txBox="1">
            <a:spLocks noChangeArrowheads="1"/>
          </p:cNvSpPr>
          <p:nvPr/>
        </p:nvSpPr>
        <p:spPr bwMode="auto">
          <a:xfrm>
            <a:off x="2667000" y="4876800"/>
            <a:ext cx="10048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NZ" i="1">
                <a:solidFill>
                  <a:srgbClr val="000000"/>
                </a:solidFill>
              </a:rPr>
              <a:t>find </a:t>
            </a:r>
            <a:r>
              <a:rPr lang="en-NZ">
                <a:solidFill>
                  <a:srgbClr val="000000"/>
                </a:solidFill>
              </a:rPr>
              <a:t> 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42025" name="Text Box 9"/>
          <p:cNvSpPr txBox="1">
            <a:spLocks noChangeArrowheads="1"/>
          </p:cNvSpPr>
          <p:nvPr/>
        </p:nvSpPr>
        <p:spPr bwMode="auto">
          <a:xfrm>
            <a:off x="2514600" y="5562600"/>
            <a:ext cx="152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NZ" i="1">
                <a:solidFill>
                  <a:srgbClr val="000000"/>
                </a:solidFill>
              </a:rPr>
              <a:t>to make</a:t>
            </a:r>
            <a:endParaRPr lang="en-US" i="1">
              <a:solidFill>
                <a:srgbClr val="000000"/>
              </a:solidFill>
            </a:endParaRPr>
          </a:p>
        </p:txBody>
      </p:sp>
      <p:graphicFrame>
        <p:nvGraphicFramePr>
          <p:cNvPr id="342026" name="Object 10"/>
          <p:cNvGraphicFramePr>
            <a:graphicFrameLocks noChangeAspect="1"/>
          </p:cNvGraphicFramePr>
          <p:nvPr>
            <p:ph sz="quarter" idx="3"/>
          </p:nvPr>
        </p:nvGraphicFramePr>
        <p:xfrm>
          <a:off x="4114800" y="5562600"/>
          <a:ext cx="2133600" cy="473075"/>
        </p:xfrm>
        <a:graphic>
          <a:graphicData uri="http://schemas.openxmlformats.org/presentationml/2006/ole">
            <p:oleObj spid="_x0000_s342026" name="Equation" r:id="rId7" imgW="91440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4075" name="Object 11"/>
          <p:cNvGraphicFramePr>
            <a:graphicFrameLocks noChangeAspect="1"/>
          </p:cNvGraphicFramePr>
          <p:nvPr/>
        </p:nvGraphicFramePr>
        <p:xfrm>
          <a:off x="1295400" y="1447800"/>
          <a:ext cx="5826125" cy="412750"/>
        </p:xfrm>
        <a:graphic>
          <a:graphicData uri="http://schemas.openxmlformats.org/presentationml/2006/ole">
            <p:oleObj spid="_x0000_s344075" name="Equation" r:id="rId4" imgW="2882880" imgH="203040" progId="Equation.3">
              <p:embed/>
            </p:oleObj>
          </a:graphicData>
        </a:graphic>
      </p:graphicFrame>
      <p:graphicFrame>
        <p:nvGraphicFramePr>
          <p:cNvPr id="344076" name="Object 12"/>
          <p:cNvGraphicFramePr>
            <a:graphicFrameLocks noChangeAspect="1"/>
          </p:cNvGraphicFramePr>
          <p:nvPr/>
        </p:nvGraphicFramePr>
        <p:xfrm>
          <a:off x="1295400" y="1981200"/>
          <a:ext cx="6781800" cy="400050"/>
        </p:xfrm>
        <a:graphic>
          <a:graphicData uri="http://schemas.openxmlformats.org/presentationml/2006/ole">
            <p:oleObj spid="_x0000_s344076" r:id="rId5" imgW="3238500" imgH="190500" progId="Equation.3">
              <p:embed/>
            </p:oleObj>
          </a:graphicData>
        </a:graphic>
      </p:graphicFrame>
      <p:sp>
        <p:nvSpPr>
          <p:cNvPr id="344080" name="Text Box 16"/>
          <p:cNvSpPr txBox="1">
            <a:spLocks noChangeArrowheads="1"/>
          </p:cNvSpPr>
          <p:nvPr/>
        </p:nvSpPr>
        <p:spPr bwMode="auto">
          <a:xfrm>
            <a:off x="3505200" y="3886200"/>
            <a:ext cx="3159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Desired angular velocity</a:t>
            </a:r>
          </a:p>
        </p:txBody>
      </p:sp>
      <p:sp>
        <p:nvSpPr>
          <p:cNvPr id="344081" name="Text Box 17"/>
          <p:cNvSpPr txBox="1">
            <a:spLocks noChangeArrowheads="1"/>
          </p:cNvSpPr>
          <p:nvPr/>
        </p:nvSpPr>
        <p:spPr bwMode="auto">
          <a:xfrm>
            <a:off x="3733800" y="4572000"/>
            <a:ext cx="2281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Desired direction</a:t>
            </a:r>
          </a:p>
        </p:txBody>
      </p:sp>
      <p:sp>
        <p:nvSpPr>
          <p:cNvPr id="344082" name="Text Box 18"/>
          <p:cNvSpPr txBox="1">
            <a:spLocks noChangeArrowheads="1"/>
          </p:cNvSpPr>
          <p:nvPr/>
        </p:nvSpPr>
        <p:spPr bwMode="auto">
          <a:xfrm>
            <a:off x="3505200" y="2819400"/>
            <a:ext cx="3810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800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Desired linear velocity (along the trajectory)</a:t>
            </a:r>
          </a:p>
        </p:txBody>
      </p:sp>
      <p:sp>
        <p:nvSpPr>
          <p:cNvPr id="344091" name="Text Box 27"/>
          <p:cNvSpPr txBox="1">
            <a:spLocks noChangeArrowheads="1"/>
          </p:cNvSpPr>
          <p:nvPr/>
        </p:nvSpPr>
        <p:spPr bwMode="auto">
          <a:xfrm>
            <a:off x="-228600" y="5715000"/>
            <a:ext cx="2095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Note</a:t>
            </a:r>
            <a:r>
              <a:rPr lang="en-NZ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:</a:t>
            </a:r>
            <a:r>
              <a:rPr lang="en-NZ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</a:t>
            </a:r>
            <a:endParaRPr lang="en-US" i="1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344096" name="Object 32"/>
          <p:cNvGraphicFramePr>
            <a:graphicFrameLocks noChangeAspect="1"/>
          </p:cNvGraphicFramePr>
          <p:nvPr>
            <p:ph sz="quarter" idx="1"/>
          </p:nvPr>
        </p:nvGraphicFramePr>
        <p:xfrm>
          <a:off x="5410200" y="6096000"/>
          <a:ext cx="838200" cy="447675"/>
        </p:xfrm>
        <a:graphic>
          <a:graphicData uri="http://schemas.openxmlformats.org/presentationml/2006/ole">
            <p:oleObj spid="_x0000_s344096" name="Equation" r:id="rId6" imgW="380880" imgH="203040" progId="Equation.3">
              <p:embed/>
            </p:oleObj>
          </a:graphicData>
        </a:graphic>
      </p:graphicFrame>
      <p:graphicFrame>
        <p:nvGraphicFramePr>
          <p:cNvPr id="344105" name="Object 41"/>
          <p:cNvGraphicFramePr>
            <a:graphicFrameLocks noChangeAspect="1"/>
          </p:cNvGraphicFramePr>
          <p:nvPr>
            <p:ph sz="quarter" idx="2"/>
          </p:nvPr>
        </p:nvGraphicFramePr>
        <p:xfrm>
          <a:off x="914400" y="2819400"/>
          <a:ext cx="1905000" cy="528638"/>
        </p:xfrm>
        <a:graphic>
          <a:graphicData uri="http://schemas.openxmlformats.org/presentationml/2006/ole">
            <p:oleObj spid="_x0000_s344105" name="Equation" r:id="rId7" imgW="914400" imgH="253800" progId="Equation.3">
              <p:embed/>
            </p:oleObj>
          </a:graphicData>
        </a:graphic>
      </p:graphicFrame>
      <p:graphicFrame>
        <p:nvGraphicFramePr>
          <p:cNvPr id="344108" name="Object 44"/>
          <p:cNvGraphicFramePr>
            <a:graphicFrameLocks noChangeAspect="1"/>
          </p:cNvGraphicFramePr>
          <p:nvPr>
            <p:ph sz="quarter" idx="3"/>
          </p:nvPr>
        </p:nvGraphicFramePr>
        <p:xfrm>
          <a:off x="914400" y="3581400"/>
          <a:ext cx="1905000" cy="752475"/>
        </p:xfrm>
        <a:graphic>
          <a:graphicData uri="http://schemas.openxmlformats.org/presentationml/2006/ole">
            <p:oleObj spid="_x0000_s344108" name="Equation" r:id="rId8" imgW="1028520" imgH="406080" progId="Equation.3">
              <p:embed/>
            </p:oleObj>
          </a:graphicData>
        </a:graphic>
      </p:graphicFrame>
      <p:sp>
        <p:nvSpPr>
          <p:cNvPr id="344098" name="Text Box 34"/>
          <p:cNvSpPr txBox="1">
            <a:spLocks noChangeArrowheads="1"/>
          </p:cNvSpPr>
          <p:nvPr/>
        </p:nvSpPr>
        <p:spPr bwMode="auto">
          <a:xfrm>
            <a:off x="1066800" y="5730875"/>
            <a:ext cx="5562600" cy="1127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6700" indent="-177800" algn="l"/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The trajectory needed to be specified in prior;  the controller fails when</a:t>
            </a:r>
            <a:r>
              <a:rPr lang="en-NZ"/>
              <a:t> </a:t>
            </a:r>
          </a:p>
          <a:p>
            <a:pPr marL="266700" indent="-177800" algn="l">
              <a:buFontTx/>
              <a:buChar char="•"/>
            </a:pPr>
            <a:endParaRPr lang="en-US"/>
          </a:p>
        </p:txBody>
      </p:sp>
      <p:sp>
        <p:nvSpPr>
          <p:cNvPr id="344099" name="Text Box 35"/>
          <p:cNvSpPr txBox="1">
            <a:spLocks noChangeArrowheads="1"/>
          </p:cNvSpPr>
          <p:nvPr/>
        </p:nvSpPr>
        <p:spPr bwMode="auto">
          <a:xfrm>
            <a:off x="228600" y="381000"/>
            <a:ext cx="802005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NZ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It can be proved (due to Lyapunov and Barbalat), the </a:t>
            </a:r>
          </a:p>
          <a:p>
            <a:pPr algn="l"/>
            <a:r>
              <a:rPr lang="en-NZ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following control can meet the objective :</a:t>
            </a:r>
            <a:endParaRPr lang="en-US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44100" name="AutoShape 36"/>
          <p:cNvSpPr>
            <a:spLocks/>
          </p:cNvSpPr>
          <p:nvPr/>
        </p:nvSpPr>
        <p:spPr bwMode="auto">
          <a:xfrm>
            <a:off x="7086600" y="2971800"/>
            <a:ext cx="304800" cy="2971800"/>
          </a:xfrm>
          <a:prstGeom prst="rightBrace">
            <a:avLst>
              <a:gd name="adj1" fmla="val 81250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44103" name="Text Box 39"/>
          <p:cNvSpPr txBox="1">
            <a:spLocks noChangeArrowheads="1"/>
          </p:cNvSpPr>
          <p:nvPr/>
        </p:nvSpPr>
        <p:spPr bwMode="auto">
          <a:xfrm>
            <a:off x="7543800" y="2743200"/>
            <a:ext cx="488950" cy="3505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 wrap="none">
            <a:spAutoFit/>
          </a:bodyPr>
          <a:lstStyle/>
          <a:p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From the planned trajectory</a:t>
            </a:r>
            <a:endParaRPr lang="en-US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44112" name="Rectangle 48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44113" name="Object 49"/>
          <p:cNvGraphicFramePr>
            <a:graphicFrameLocks noChangeAspect="1"/>
          </p:cNvGraphicFramePr>
          <p:nvPr>
            <p:ph sz="quarter" idx="4"/>
          </p:nvPr>
        </p:nvGraphicFramePr>
        <p:xfrm>
          <a:off x="762000" y="4572000"/>
          <a:ext cx="2362200" cy="323850"/>
        </p:xfrm>
        <a:graphic>
          <a:graphicData uri="http://schemas.openxmlformats.org/presentationml/2006/ole">
            <p:oleObj spid="_x0000_s344113" name="Equation" r:id="rId9" imgW="1473120" imgH="203040" progId="Equation.3">
              <p:embed/>
            </p:oleObj>
          </a:graphicData>
        </a:graphic>
      </p:graphicFrame>
      <p:sp>
        <p:nvSpPr>
          <p:cNvPr id="344117" name="Rectangle 53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44116" name="Object 52"/>
          <p:cNvGraphicFramePr>
            <a:graphicFrameLocks noChangeAspect="1"/>
          </p:cNvGraphicFramePr>
          <p:nvPr/>
        </p:nvGraphicFramePr>
        <p:xfrm>
          <a:off x="990600" y="5181600"/>
          <a:ext cx="3810000" cy="501650"/>
        </p:xfrm>
        <a:graphic>
          <a:graphicData uri="http://schemas.openxmlformats.org/presentationml/2006/ole">
            <p:oleObj spid="_x0000_s344116" name="Equation" r:id="rId10" imgW="195552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ChangeArrowheads="1"/>
          </p:cNvSpPr>
          <p:nvPr/>
        </p:nvSpPr>
        <p:spPr bwMode="auto">
          <a:xfrm>
            <a:off x="321945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NZ"/>
          </a:p>
        </p:txBody>
      </p:sp>
      <p:graphicFrame>
        <p:nvGraphicFramePr>
          <p:cNvPr id="327683" name="Object 3"/>
          <p:cNvGraphicFramePr>
            <a:graphicFrameLocks noChangeAspect="1"/>
          </p:cNvGraphicFramePr>
          <p:nvPr/>
        </p:nvGraphicFramePr>
        <p:xfrm>
          <a:off x="533400" y="1600200"/>
          <a:ext cx="6477000" cy="455613"/>
        </p:xfrm>
        <a:graphic>
          <a:graphicData uri="http://schemas.openxmlformats.org/presentationml/2006/ole">
            <p:oleObj spid="_x0000_s327683" name="Equation" r:id="rId4" imgW="2705100" imgH="190500" progId="Equation.DSMT4">
              <p:embed/>
            </p:oleObj>
          </a:graphicData>
        </a:graphic>
      </p:graphicFrame>
      <p:sp>
        <p:nvSpPr>
          <p:cNvPr id="327684" name="Rectangle 4"/>
          <p:cNvSpPr>
            <a:spLocks noChangeArrowheads="1"/>
          </p:cNvSpPr>
          <p:nvPr/>
        </p:nvSpPr>
        <p:spPr bwMode="auto">
          <a:xfrm>
            <a:off x="2586038" y="3243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NZ"/>
          </a:p>
        </p:txBody>
      </p:sp>
      <p:graphicFrame>
        <p:nvGraphicFramePr>
          <p:cNvPr id="327685" name="Object 5"/>
          <p:cNvGraphicFramePr>
            <a:graphicFrameLocks noChangeAspect="1"/>
          </p:cNvGraphicFramePr>
          <p:nvPr/>
        </p:nvGraphicFramePr>
        <p:xfrm>
          <a:off x="533400" y="2209800"/>
          <a:ext cx="8280400" cy="803275"/>
        </p:xfrm>
        <a:graphic>
          <a:graphicData uri="http://schemas.openxmlformats.org/presentationml/2006/ole">
            <p:oleObj spid="_x0000_s327685" name="Equation" r:id="rId5" imgW="3962160" imgH="380880" progId="Equation.3">
              <p:embed/>
            </p:oleObj>
          </a:graphicData>
        </a:graphic>
      </p:graphicFrame>
      <p:sp>
        <p:nvSpPr>
          <p:cNvPr id="327686" name="Rectangle 6"/>
          <p:cNvSpPr>
            <a:spLocks noChangeArrowheads="1"/>
          </p:cNvSpPr>
          <p:nvPr/>
        </p:nvSpPr>
        <p:spPr bwMode="auto">
          <a:xfrm>
            <a:off x="3148013" y="329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NZ"/>
          </a:p>
        </p:txBody>
      </p:sp>
      <p:sp>
        <p:nvSpPr>
          <p:cNvPr id="327688" name="Rectangle 8"/>
          <p:cNvSpPr>
            <a:spLocks noChangeArrowheads="1"/>
          </p:cNvSpPr>
          <p:nvPr/>
        </p:nvSpPr>
        <p:spPr bwMode="auto">
          <a:xfrm>
            <a:off x="4386263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NZ"/>
          </a:p>
        </p:txBody>
      </p:sp>
      <p:graphicFrame>
        <p:nvGraphicFramePr>
          <p:cNvPr id="327689" name="Object 9"/>
          <p:cNvGraphicFramePr>
            <a:graphicFrameLocks noChangeAspect="1"/>
          </p:cNvGraphicFramePr>
          <p:nvPr/>
        </p:nvGraphicFramePr>
        <p:xfrm>
          <a:off x="2209800" y="3200400"/>
          <a:ext cx="762000" cy="449263"/>
        </p:xfrm>
        <a:graphic>
          <a:graphicData uri="http://schemas.openxmlformats.org/presentationml/2006/ole">
            <p:oleObj spid="_x0000_s327689" r:id="rId6" imgW="368140" imgH="215806" progId="Equation.3">
              <p:embed/>
            </p:oleObj>
          </a:graphicData>
        </a:graphic>
      </p:graphicFrame>
      <p:sp>
        <p:nvSpPr>
          <p:cNvPr id="327691" name="Text Box 11"/>
          <p:cNvSpPr txBox="1">
            <a:spLocks noChangeArrowheads="1"/>
          </p:cNvSpPr>
          <p:nvPr/>
        </p:nvSpPr>
        <p:spPr bwMode="auto">
          <a:xfrm>
            <a:off x="304800" y="762000"/>
            <a:ext cx="8031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with nonlinear modifications to adjust angular motion:</a:t>
            </a:r>
          </a:p>
        </p:txBody>
      </p:sp>
      <p:sp>
        <p:nvSpPr>
          <p:cNvPr id="327692" name="Text Box 12"/>
          <p:cNvSpPr txBox="1">
            <a:spLocks noChangeArrowheads="1"/>
          </p:cNvSpPr>
          <p:nvPr/>
        </p:nvSpPr>
        <p:spPr bwMode="auto">
          <a:xfrm>
            <a:off x="762000" y="32004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where</a:t>
            </a:r>
          </a:p>
        </p:txBody>
      </p:sp>
      <p:sp>
        <p:nvSpPr>
          <p:cNvPr id="327693" name="Rectangle 13"/>
          <p:cNvSpPr>
            <a:spLocks noChangeArrowheads="1"/>
          </p:cNvSpPr>
          <p:nvPr/>
        </p:nvSpPr>
        <p:spPr bwMode="auto">
          <a:xfrm>
            <a:off x="0" y="2590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sp>
        <p:nvSpPr>
          <p:cNvPr id="327694" name="Rectangle 14"/>
          <p:cNvSpPr>
            <a:spLocks noChangeArrowheads="1"/>
          </p:cNvSpPr>
          <p:nvPr/>
        </p:nvSpPr>
        <p:spPr bwMode="auto">
          <a:xfrm>
            <a:off x="0" y="3282950"/>
            <a:ext cx="260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GB" sz="1200">
                <a:ea typeface="SimSun" pitchFamily="2" charset="-122"/>
              </a:rPr>
              <a:t>, 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1" name="Text Box 3"/>
          <p:cNvSpPr txBox="1">
            <a:spLocks noChangeArrowheads="1"/>
          </p:cNvSpPr>
          <p:nvPr/>
        </p:nvSpPr>
        <p:spPr bwMode="auto">
          <a:xfrm>
            <a:off x="533400" y="4724400"/>
            <a:ext cx="7162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Control task</a:t>
            </a:r>
            <a:r>
              <a:rPr lang="en-US" altLang="zh-CN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: move the robot  from  its  original posture:                 to the  target  posture  </a:t>
            </a:r>
            <a:endParaRPr lang="en-US">
              <a:ea typeface="SimSun" pitchFamily="2" charset="-122"/>
            </a:endParaRPr>
          </a:p>
        </p:txBody>
      </p:sp>
      <p:sp>
        <p:nvSpPr>
          <p:cNvPr id="3297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29733" name="Object 5"/>
          <p:cNvGraphicFramePr>
            <a:graphicFrameLocks noChangeAspect="1"/>
          </p:cNvGraphicFramePr>
          <p:nvPr/>
        </p:nvGraphicFramePr>
        <p:xfrm>
          <a:off x="1905000" y="5105400"/>
          <a:ext cx="1543050" cy="514350"/>
        </p:xfrm>
        <a:graphic>
          <a:graphicData uri="http://schemas.openxmlformats.org/presentationml/2006/ole">
            <p:oleObj spid="_x0000_s329733" name="Equation" r:id="rId4" imgW="711000" imgH="241200" progId="Equation.DSMT4">
              <p:embed/>
            </p:oleObj>
          </a:graphicData>
        </a:graphic>
      </p:graphicFrame>
      <p:sp>
        <p:nvSpPr>
          <p:cNvPr id="329734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sp>
        <p:nvSpPr>
          <p:cNvPr id="329743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329735" name="Object 7"/>
          <p:cNvGraphicFramePr>
            <a:graphicFrameLocks noChangeAspect="1"/>
          </p:cNvGraphicFramePr>
          <p:nvPr>
            <p:ph sz="half" idx="2"/>
          </p:nvPr>
        </p:nvGraphicFramePr>
        <p:xfrm>
          <a:off x="6858000" y="5105400"/>
          <a:ext cx="1417638" cy="481013"/>
        </p:xfrm>
        <a:graphic>
          <a:graphicData uri="http://schemas.openxmlformats.org/presentationml/2006/ole">
            <p:oleObj spid="_x0000_s329735" name="Equation" r:id="rId5" imgW="711000" imgH="241200" progId="Equation.DSMT4">
              <p:embed/>
            </p:oleObj>
          </a:graphicData>
        </a:graphic>
      </p:graphicFrame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4560888" y="5592763"/>
            <a:ext cx="549275" cy="92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 wrap="none">
            <a:spAutoFit/>
          </a:bodyPr>
          <a:lstStyle/>
          <a:p>
            <a:endParaRPr lang="en-GB"/>
          </a:p>
        </p:txBody>
      </p:sp>
      <p:pic>
        <p:nvPicPr>
          <p:cNvPr id="329738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57400" y="914400"/>
            <a:ext cx="502920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9739" name="Text Box 11"/>
          <p:cNvSpPr txBox="1">
            <a:spLocks noChangeArrowheads="1"/>
          </p:cNvSpPr>
          <p:nvPr/>
        </p:nvSpPr>
        <p:spPr bwMode="auto">
          <a:xfrm>
            <a:off x="533400" y="457200"/>
            <a:ext cx="70548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 b="1" u="sng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Goal / target tracking (Polar coordinates based)</a:t>
            </a:r>
            <a:endParaRPr lang="en-US" b="1" u="sng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29740" name="Text Box 12"/>
          <p:cNvSpPr txBox="1">
            <a:spLocks noChangeArrowheads="1"/>
          </p:cNvSpPr>
          <p:nvPr/>
        </p:nvSpPr>
        <p:spPr bwMode="auto">
          <a:xfrm>
            <a:off x="685800" y="5562600"/>
            <a:ext cx="8382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29741" name="Text Box 13"/>
          <p:cNvSpPr txBox="1">
            <a:spLocks noChangeArrowheads="1"/>
          </p:cNvSpPr>
          <p:nvPr/>
        </p:nvSpPr>
        <p:spPr bwMode="auto">
          <a:xfrm>
            <a:off x="746125" y="5527675"/>
            <a:ext cx="1841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GB"/>
          </a:p>
        </p:txBody>
      </p:sp>
      <p:graphicFrame>
        <p:nvGraphicFramePr>
          <p:cNvPr id="329742" name="Object 14"/>
          <p:cNvGraphicFramePr>
            <a:graphicFrameLocks noChangeAspect="1"/>
          </p:cNvGraphicFramePr>
          <p:nvPr>
            <p:ph sz="half" idx="1"/>
          </p:nvPr>
        </p:nvGraphicFramePr>
        <p:xfrm>
          <a:off x="609600" y="5578475"/>
          <a:ext cx="3124200" cy="515938"/>
        </p:xfrm>
        <a:graphic>
          <a:graphicData uri="http://schemas.openxmlformats.org/presentationml/2006/ole">
            <p:oleObj spid="_x0000_s329742" name="Equation" r:id="rId7" imgW="13842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1778" name="Object 2"/>
          <p:cNvGraphicFramePr>
            <a:graphicFrameLocks noChangeAspect="1"/>
          </p:cNvGraphicFramePr>
          <p:nvPr/>
        </p:nvGraphicFramePr>
        <p:xfrm>
          <a:off x="1524000" y="2362200"/>
          <a:ext cx="3048000" cy="565150"/>
        </p:xfrm>
        <a:graphic>
          <a:graphicData uri="http://schemas.openxmlformats.org/presentationml/2006/ole">
            <p:oleObj spid="_x0000_s331778" name="Equation" r:id="rId4" imgW="1523880" imgH="279360" progId="Equation.3">
              <p:embed/>
            </p:oleObj>
          </a:graphicData>
        </a:graphic>
      </p:graphicFrame>
      <p:sp>
        <p:nvSpPr>
          <p:cNvPr id="331781" name="Text Box 5"/>
          <p:cNvSpPr txBox="1">
            <a:spLocks noChangeArrowheads="1"/>
          </p:cNvSpPr>
          <p:nvPr/>
        </p:nvSpPr>
        <p:spPr bwMode="auto">
          <a:xfrm>
            <a:off x="381000" y="914400"/>
            <a:ext cx="77279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The  system model  described in polar coordinates:</a:t>
            </a:r>
            <a:endParaRPr lang="en-GB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31782" name="Rectangle 6"/>
          <p:cNvSpPr>
            <a:spLocks noChangeArrowheads="1"/>
          </p:cNvSpPr>
          <p:nvPr/>
        </p:nvSpPr>
        <p:spPr bwMode="auto">
          <a:xfrm>
            <a:off x="152400" y="32004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sp>
        <p:nvSpPr>
          <p:cNvPr id="331783" name="Rectangle 7"/>
          <p:cNvSpPr>
            <a:spLocks noChangeArrowheads="1"/>
          </p:cNvSpPr>
          <p:nvPr/>
        </p:nvSpPr>
        <p:spPr bwMode="auto">
          <a:xfrm>
            <a:off x="0" y="31242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sp>
        <p:nvSpPr>
          <p:cNvPr id="331784" name="Rectangle 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31785" name="Object 9"/>
          <p:cNvGraphicFramePr>
            <a:graphicFrameLocks noChangeAspect="1"/>
          </p:cNvGraphicFramePr>
          <p:nvPr/>
        </p:nvGraphicFramePr>
        <p:xfrm>
          <a:off x="1447800" y="2971800"/>
          <a:ext cx="2089150" cy="1333500"/>
        </p:xfrm>
        <a:graphic>
          <a:graphicData uri="http://schemas.openxmlformats.org/presentationml/2006/ole">
            <p:oleObj spid="_x0000_s331785" name="Equation" r:id="rId5" imgW="1015920" imgH="647640" progId="Equation.3">
              <p:embed/>
            </p:oleObj>
          </a:graphicData>
        </a:graphic>
      </p:graphicFrame>
      <p:sp>
        <p:nvSpPr>
          <p:cNvPr id="331786" name="Rectangle 10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sp>
        <p:nvSpPr>
          <p:cNvPr id="331787" name="Rectangle 11"/>
          <p:cNvSpPr>
            <a:spLocks noChangeArrowheads="1"/>
          </p:cNvSpPr>
          <p:nvPr/>
        </p:nvSpPr>
        <p:spPr bwMode="auto">
          <a:xfrm>
            <a:off x="-304800" y="35814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sp>
        <p:nvSpPr>
          <p:cNvPr id="331788" name="Rectangle 12"/>
          <p:cNvSpPr>
            <a:spLocks noChangeArrowheads="1"/>
          </p:cNvSpPr>
          <p:nvPr/>
        </p:nvSpPr>
        <p:spPr bwMode="auto">
          <a:xfrm>
            <a:off x="0" y="28956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sp>
        <p:nvSpPr>
          <p:cNvPr id="331790" name="Text Box 14"/>
          <p:cNvSpPr txBox="1">
            <a:spLocks noChangeArrowheads="1"/>
          </p:cNvSpPr>
          <p:nvPr/>
        </p:nvSpPr>
        <p:spPr bwMode="auto">
          <a:xfrm>
            <a:off x="381000" y="4495800"/>
            <a:ext cx="4572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NZ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The model is singular at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331791" name="Rectangle 15"/>
          <p:cNvSpPr>
            <a:spLocks noChangeArrowheads="1"/>
          </p:cNvSpPr>
          <p:nvPr/>
        </p:nvSpPr>
        <p:spPr bwMode="auto">
          <a:xfrm>
            <a:off x="0" y="38862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31792" name="Object 16"/>
          <p:cNvGraphicFramePr>
            <a:graphicFrameLocks noChangeAspect="1"/>
          </p:cNvGraphicFramePr>
          <p:nvPr/>
        </p:nvGraphicFramePr>
        <p:xfrm>
          <a:off x="4800600" y="4495800"/>
          <a:ext cx="838200" cy="447675"/>
        </p:xfrm>
        <a:graphic>
          <a:graphicData uri="http://schemas.openxmlformats.org/presentationml/2006/ole">
            <p:oleObj spid="_x0000_s331792" name="Equation" r:id="rId6" imgW="380880" imgH="203040" progId="Equation.3">
              <p:embed/>
            </p:oleObj>
          </a:graphicData>
        </a:graphic>
      </p:graphicFrame>
      <p:sp>
        <p:nvSpPr>
          <p:cNvPr id="331793" name="Rectangle 17"/>
          <p:cNvSpPr>
            <a:spLocks noChangeArrowheads="1"/>
          </p:cNvSpPr>
          <p:nvPr/>
        </p:nvSpPr>
        <p:spPr bwMode="auto">
          <a:xfrm>
            <a:off x="-1219200" y="41910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31794" name="Object 18"/>
          <p:cNvGraphicFramePr>
            <a:graphicFrameLocks noChangeAspect="1"/>
          </p:cNvGraphicFramePr>
          <p:nvPr/>
        </p:nvGraphicFramePr>
        <p:xfrm>
          <a:off x="1219200" y="1447800"/>
          <a:ext cx="6059488" cy="998538"/>
        </p:xfrm>
        <a:graphic>
          <a:graphicData uri="http://schemas.openxmlformats.org/presentationml/2006/ole">
            <p:oleObj spid="_x0000_s331794" name="Equation" r:id="rId7" imgW="23875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3827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1905000" y="914400"/>
          <a:ext cx="1600200" cy="428625"/>
        </p:xfrm>
        <a:graphic>
          <a:graphicData uri="http://schemas.openxmlformats.org/presentationml/2006/ole">
            <p:oleObj spid="_x0000_s333827" r:id="rId4" imgW="710891" imgH="190417" progId="Equation.3">
              <p:embed/>
            </p:oleObj>
          </a:graphicData>
        </a:graphic>
      </p:graphicFrame>
      <p:graphicFrame>
        <p:nvGraphicFramePr>
          <p:cNvPr id="33382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4343400" y="762000"/>
          <a:ext cx="3429000" cy="773113"/>
        </p:xfrm>
        <a:graphic>
          <a:graphicData uri="http://schemas.openxmlformats.org/presentationml/2006/ole">
            <p:oleObj spid="_x0000_s333828" name="Equation" r:id="rId5" imgW="1917360" imgH="431640" progId="Equation.DSMT4">
              <p:embed/>
            </p:oleObj>
          </a:graphicData>
        </a:graphic>
      </p:graphicFrame>
      <p:sp>
        <p:nvSpPr>
          <p:cNvPr id="333829" name="Text Box 5"/>
          <p:cNvSpPr txBox="1">
            <a:spLocks noChangeArrowheads="1"/>
          </p:cNvSpPr>
          <p:nvPr/>
        </p:nvSpPr>
        <p:spPr bwMode="auto">
          <a:xfrm>
            <a:off x="762000" y="838200"/>
            <a:ext cx="66516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Let</a:t>
            </a:r>
            <a:endParaRPr lang="en-GB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33830" name="Rectangle 6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33831" name="Object 7"/>
          <p:cNvGraphicFramePr>
            <a:graphicFrameLocks noChangeAspect="1"/>
          </p:cNvGraphicFramePr>
          <p:nvPr/>
        </p:nvGraphicFramePr>
        <p:xfrm>
          <a:off x="2971800" y="2438400"/>
          <a:ext cx="2438400" cy="393700"/>
        </p:xfrm>
        <a:graphic>
          <a:graphicData uri="http://schemas.openxmlformats.org/presentationml/2006/ole">
            <p:oleObj spid="_x0000_s333831" name="Equation" r:id="rId6" imgW="1180588" imgH="190417" progId="Equation.3">
              <p:embed/>
            </p:oleObj>
          </a:graphicData>
        </a:graphic>
      </p:graphicFrame>
      <p:sp>
        <p:nvSpPr>
          <p:cNvPr id="333832" name="Rectangle 8"/>
          <p:cNvSpPr>
            <a:spLocks noChangeArrowheads="1"/>
          </p:cNvSpPr>
          <p:nvPr/>
        </p:nvSpPr>
        <p:spPr bwMode="auto">
          <a:xfrm>
            <a:off x="533400" y="1676400"/>
            <a:ext cx="8382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NZ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It can be proved that ( </a:t>
            </a:r>
            <a:r>
              <a:rPr lang="en-NZ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due to Lyapunov and Barbalat</a:t>
            </a:r>
            <a:r>
              <a:rPr lang="en-NZ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) </a:t>
            </a:r>
            <a:endParaRPr lang="en-GB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33833" name="Rectangle 9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sp>
        <p:nvSpPr>
          <p:cNvPr id="333835" name="Rectangle 11"/>
          <p:cNvSpPr>
            <a:spLocks noChangeArrowheads="1"/>
          </p:cNvSpPr>
          <p:nvPr/>
        </p:nvSpPr>
        <p:spPr bwMode="auto">
          <a:xfrm>
            <a:off x="3124200" y="5715000"/>
            <a:ext cx="2286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NZ">
                <a:solidFill>
                  <a:srgbClr val="000000"/>
                </a:solidFill>
              </a:rPr>
              <a:t> </a:t>
            </a:r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333836" name="Object 12"/>
          <p:cNvGraphicFramePr>
            <a:graphicFrameLocks noChangeAspect="1"/>
          </p:cNvGraphicFramePr>
          <p:nvPr/>
        </p:nvGraphicFramePr>
        <p:xfrm>
          <a:off x="2514600" y="3579813"/>
          <a:ext cx="4267200" cy="619125"/>
        </p:xfrm>
        <a:graphic>
          <a:graphicData uri="http://schemas.openxmlformats.org/presentationml/2006/ole">
            <p:oleObj spid="_x0000_s333836" name="Equation" r:id="rId7" imgW="2692400" imgH="393700" progId="Equation.3">
              <p:embed/>
            </p:oleObj>
          </a:graphicData>
        </a:graphic>
      </p:graphicFrame>
      <p:sp>
        <p:nvSpPr>
          <p:cNvPr id="333837" name="Rectangle 13"/>
          <p:cNvSpPr>
            <a:spLocks noChangeArrowheads="1"/>
          </p:cNvSpPr>
          <p:nvPr/>
        </p:nvSpPr>
        <p:spPr bwMode="auto">
          <a:xfrm>
            <a:off x="-1219200" y="17526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33838" name="Object 14"/>
          <p:cNvGraphicFramePr>
            <a:graphicFrameLocks noChangeAspect="1"/>
          </p:cNvGraphicFramePr>
          <p:nvPr/>
        </p:nvGraphicFramePr>
        <p:xfrm>
          <a:off x="2590800" y="4267200"/>
          <a:ext cx="3505200" cy="415925"/>
        </p:xfrm>
        <a:graphic>
          <a:graphicData uri="http://schemas.openxmlformats.org/presentationml/2006/ole">
            <p:oleObj spid="_x0000_s333838" name="Equation" r:id="rId8" imgW="2031840" imgH="241200" progId="Equation.3">
              <p:embed/>
            </p:oleObj>
          </a:graphicData>
        </a:graphic>
      </p:graphicFrame>
      <p:sp>
        <p:nvSpPr>
          <p:cNvPr id="333839" name="Rectangle 15"/>
          <p:cNvSpPr>
            <a:spLocks noChangeArrowheads="1"/>
          </p:cNvSpPr>
          <p:nvPr/>
        </p:nvSpPr>
        <p:spPr bwMode="auto">
          <a:xfrm>
            <a:off x="6477000" y="4038600"/>
            <a:ext cx="37338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NZ">
                <a:solidFill>
                  <a:srgbClr val="000000"/>
                </a:solidFill>
              </a:rPr>
              <a:t> 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333840" name="Text Box 16"/>
          <p:cNvSpPr txBox="1">
            <a:spLocks noChangeArrowheads="1"/>
          </p:cNvSpPr>
          <p:nvPr/>
        </p:nvSpPr>
        <p:spPr bwMode="auto">
          <a:xfrm>
            <a:off x="219075" y="3124200"/>
            <a:ext cx="51212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solidFill>
                  <a:srgbClr val="000000"/>
                </a:solidFill>
              </a:rPr>
              <a:t>   with the Lyapunov  function candidate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33845" name="Text Box 21"/>
          <p:cNvSpPr txBox="1">
            <a:spLocks noChangeArrowheads="1"/>
          </p:cNvSpPr>
          <p:nvPr/>
        </p:nvSpPr>
        <p:spPr bwMode="auto">
          <a:xfrm>
            <a:off x="152400" y="4876800"/>
            <a:ext cx="8077200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NZ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large control effort  or fluctuation when the  angle tracking  error is near zero or the linear tracking error is big</a:t>
            </a:r>
          </a:p>
          <a:p>
            <a:pPr algn="l">
              <a:buFontTx/>
              <a:buChar char="•"/>
            </a:pPr>
            <a:r>
              <a:rPr lang="en-NZ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the target is assumed to be stationary</a:t>
            </a:r>
          </a:p>
          <a:p>
            <a:pPr algn="l">
              <a:buFontTx/>
              <a:buChar char="•"/>
            </a:pPr>
            <a:endParaRPr lang="en-US" sz="18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"/>
            <a:ext cx="8610600" cy="5410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24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</a:t>
            </a:r>
            <a:r>
              <a:rPr lang="en-NZ" sz="2400" b="1" u="sng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Potential  field approach  (point mass model)</a:t>
            </a:r>
          </a:p>
          <a:p>
            <a:pPr lvl="1">
              <a:buFont typeface="Wingdings" pitchFamily="2" charset="2"/>
              <a:buChar char="§"/>
            </a:pPr>
            <a:endParaRPr lang="en-US" sz="2400" b="1" u="sng">
              <a:solidFill>
                <a:srgbClr val="000000"/>
              </a:solidFill>
            </a:endParaRPr>
          </a:p>
        </p:txBody>
      </p:sp>
      <p:pic>
        <p:nvPicPr>
          <p:cNvPr id="35226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1143000"/>
            <a:ext cx="4038600" cy="3878263"/>
          </a:xfrm>
          <a:prstGeom prst="rect">
            <a:avLst/>
          </a:prstGeom>
          <a:noFill/>
        </p:spPr>
      </p:pic>
      <p:sp>
        <p:nvSpPr>
          <p:cNvPr id="352266" name="Text Box 10"/>
          <p:cNvSpPr txBox="1">
            <a:spLocks noChangeArrowheads="1"/>
          </p:cNvSpPr>
          <p:nvPr/>
        </p:nvSpPr>
        <p:spPr bwMode="auto">
          <a:xfrm>
            <a:off x="457200" y="838200"/>
            <a:ext cx="35750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Attractive and repulsive fields:</a:t>
            </a:r>
            <a:endParaRPr lang="en-US" sz="18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52268" name="Text Box 12"/>
          <p:cNvSpPr txBox="1">
            <a:spLocks noChangeArrowheads="1"/>
          </p:cNvSpPr>
          <p:nvPr/>
        </p:nvSpPr>
        <p:spPr bwMode="auto">
          <a:xfrm>
            <a:off x="228600" y="3048000"/>
            <a:ext cx="45529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NZ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Robot move along the negative gradient</a:t>
            </a:r>
          </a:p>
          <a:p>
            <a:pPr algn="l"/>
            <a:r>
              <a:rPr lang="en-NZ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of the combined field:</a:t>
            </a:r>
            <a:endParaRPr lang="en-US" sz="18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52269" name="Text Box 13"/>
          <p:cNvSpPr txBox="1">
            <a:spLocks noChangeArrowheads="1"/>
          </p:cNvSpPr>
          <p:nvPr/>
        </p:nvSpPr>
        <p:spPr bwMode="auto">
          <a:xfrm>
            <a:off x="0" y="5334000"/>
            <a:ext cx="9144000" cy="915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NZ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The law only specifies the direction of the robot velocity</a:t>
            </a:r>
          </a:p>
          <a:p>
            <a:pPr algn="l">
              <a:buFontTx/>
              <a:buChar char="•"/>
            </a:pPr>
            <a:r>
              <a:rPr lang="en-NZ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target is assumed  to be stationary</a:t>
            </a:r>
          </a:p>
          <a:p>
            <a:pPr algn="l">
              <a:buFontTx/>
              <a:buChar char="•"/>
            </a:pPr>
            <a:r>
              <a:rPr lang="en-NZ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local minima</a:t>
            </a:r>
            <a:endParaRPr lang="en-US" sz="18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52272" name="Rectangle 16"/>
          <p:cNvSpPr>
            <a:spLocks noChangeArrowheads="1"/>
          </p:cNvSpPr>
          <p:nvPr/>
        </p:nvSpPr>
        <p:spPr bwMode="auto">
          <a:xfrm>
            <a:off x="0" y="296703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52271" name="Object 15"/>
          <p:cNvGraphicFramePr>
            <a:graphicFrameLocks noChangeAspect="1"/>
          </p:cNvGraphicFramePr>
          <p:nvPr/>
        </p:nvGraphicFramePr>
        <p:xfrm>
          <a:off x="533400" y="1227138"/>
          <a:ext cx="3505200" cy="1666875"/>
        </p:xfrm>
        <a:graphic>
          <a:graphicData uri="http://schemas.openxmlformats.org/presentationml/2006/ole">
            <p:oleObj spid="_x0000_s352271" name="Equation" r:id="rId5" imgW="1943100" imgH="927100" progId="Equation.3">
              <p:embed/>
            </p:oleObj>
          </a:graphicData>
        </a:graphic>
      </p:graphicFrame>
      <p:sp>
        <p:nvSpPr>
          <p:cNvPr id="352274" name="Rectangle 18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52273" name="Object 17"/>
          <p:cNvGraphicFramePr>
            <a:graphicFrameLocks noChangeAspect="1"/>
          </p:cNvGraphicFramePr>
          <p:nvPr/>
        </p:nvGraphicFramePr>
        <p:xfrm>
          <a:off x="533400" y="3886200"/>
          <a:ext cx="4267200" cy="1200150"/>
        </p:xfrm>
        <a:graphic>
          <a:graphicData uri="http://schemas.openxmlformats.org/presentationml/2006/ole">
            <p:oleObj spid="_x0000_s352273" name="Equation" r:id="rId6" imgW="2438400" imgH="685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9" name="Rectangle 9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33CC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NZ" sz="2800" b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Lyapunov based target tracking controller </a:t>
            </a:r>
            <a:br>
              <a:rPr lang="en-NZ" sz="2800" b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</a:br>
            <a:r>
              <a:rPr lang="en-NZ" sz="2800" b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with limited  control efforts</a:t>
            </a:r>
            <a:endParaRPr lang="en-US" sz="2800" b="1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53286" name="Text Box 6"/>
          <p:cNvSpPr txBox="1">
            <a:spLocks noChangeArrowheads="1"/>
          </p:cNvSpPr>
          <p:nvPr/>
        </p:nvSpPr>
        <p:spPr bwMode="auto">
          <a:xfrm>
            <a:off x="4114800" y="1143000"/>
            <a:ext cx="4513263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NZ" sz="2000" b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System model</a:t>
            </a: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(</a:t>
            </a:r>
            <a:r>
              <a:rPr lang="en-NZ" sz="2000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extended from the </a:t>
            </a:r>
          </a:p>
          <a:p>
            <a:pPr algn="l"/>
            <a:r>
              <a:rPr lang="en-NZ" sz="2000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conventional  one by including  the </a:t>
            </a:r>
          </a:p>
          <a:p>
            <a:pPr algn="l"/>
            <a:r>
              <a:rPr lang="en-NZ" sz="2000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velocity of the target</a:t>
            </a: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)</a:t>
            </a:r>
            <a:r>
              <a:rPr lang="en-NZ">
                <a:latin typeface="Batang" pitchFamily="18" charset="-127"/>
                <a:ea typeface="Batang" pitchFamily="18" charset="-127"/>
              </a:rPr>
              <a:t>:</a:t>
            </a:r>
            <a:endParaRPr lang="en-US"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353292" name="Object 12"/>
          <p:cNvGraphicFramePr>
            <a:graphicFrameLocks noChangeAspect="1"/>
          </p:cNvGraphicFramePr>
          <p:nvPr/>
        </p:nvGraphicFramePr>
        <p:xfrm>
          <a:off x="4267200" y="2286000"/>
          <a:ext cx="3889375" cy="2536825"/>
        </p:xfrm>
        <a:graphic>
          <a:graphicData uri="http://schemas.openxmlformats.org/presentationml/2006/ole">
            <p:oleObj spid="_x0000_s353292" name="Equation" r:id="rId4" imgW="1917360" imgH="1244520" progId="Equation.3">
              <p:embed/>
            </p:oleObj>
          </a:graphicData>
        </a:graphic>
      </p:graphicFrame>
      <p:sp>
        <p:nvSpPr>
          <p:cNvPr id="353297" name="Rectangle 17"/>
          <p:cNvSpPr>
            <a:spLocks noChangeArrowheads="1"/>
          </p:cNvSpPr>
          <p:nvPr/>
        </p:nvSpPr>
        <p:spPr bwMode="auto">
          <a:xfrm>
            <a:off x="-228600" y="35052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53296" name="Object 16"/>
          <p:cNvGraphicFramePr>
            <a:graphicFrameLocks noChangeAspect="1"/>
          </p:cNvGraphicFramePr>
          <p:nvPr/>
        </p:nvGraphicFramePr>
        <p:xfrm>
          <a:off x="4495800" y="5181600"/>
          <a:ext cx="2590800" cy="434975"/>
        </p:xfrm>
        <a:graphic>
          <a:graphicData uri="http://schemas.openxmlformats.org/presentationml/2006/ole">
            <p:oleObj spid="_x0000_s353296" name="Equation" r:id="rId5" imgW="1193800" imgH="203200" progId="Equation.3">
              <p:embed/>
            </p:oleObj>
          </a:graphicData>
        </a:graphic>
      </p:graphicFrame>
      <p:sp>
        <p:nvSpPr>
          <p:cNvPr id="353531" name="Text Box 251"/>
          <p:cNvSpPr txBox="1">
            <a:spLocks noChangeArrowheads="1"/>
          </p:cNvSpPr>
          <p:nvPr/>
        </p:nvSpPr>
        <p:spPr bwMode="auto">
          <a:xfrm>
            <a:off x="3505200" y="26670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en-GB"/>
          </a:p>
        </p:txBody>
      </p:sp>
      <p:sp>
        <p:nvSpPr>
          <p:cNvPr id="353534" name="Text Box 254"/>
          <p:cNvSpPr txBox="1">
            <a:spLocks noChangeArrowheads="1"/>
          </p:cNvSpPr>
          <p:nvPr/>
        </p:nvSpPr>
        <p:spPr bwMode="auto">
          <a:xfrm>
            <a:off x="3733800" y="4114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en-GB"/>
          </a:p>
        </p:txBody>
      </p:sp>
      <p:pic>
        <p:nvPicPr>
          <p:cNvPr id="353576" name="Picture 29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752600"/>
            <a:ext cx="4010025" cy="3943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6106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NZ" sz="2400" b="1" u="sng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Controller 1</a:t>
            </a:r>
            <a:r>
              <a:rPr lang="en-NZ" sz="2400" u="sng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:  Extension of the general control approach</a:t>
            </a:r>
            <a:endParaRPr lang="en-US" sz="2400" u="sng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55333" name="Text Box 5"/>
          <p:cNvSpPr txBox="1">
            <a:spLocks noChangeArrowheads="1"/>
          </p:cNvSpPr>
          <p:nvPr/>
        </p:nvSpPr>
        <p:spPr bwMode="auto">
          <a:xfrm>
            <a:off x="152400" y="3886200"/>
            <a:ext cx="9296400" cy="2590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NZ" sz="2000" b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Note</a:t>
            </a: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: </a:t>
            </a:r>
          </a:p>
          <a:p>
            <a:pPr algn="l">
              <a:buFontTx/>
              <a:buChar char="•"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target motions  directly affects the control efforts</a:t>
            </a:r>
          </a:p>
          <a:p>
            <a:pPr algn="l">
              <a:buFontTx/>
              <a:buChar char="•"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sinusoidal functions of the systems states attenuate the magnitude  </a:t>
            </a:r>
          </a:p>
          <a:p>
            <a:pPr algn="l"/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of control </a:t>
            </a:r>
          </a:p>
          <a:p>
            <a:pPr algn="l">
              <a:buFontTx/>
              <a:buChar char="•"/>
            </a:pPr>
            <a:r>
              <a:rPr lang="en-NZ">
                <a:solidFill>
                  <a:srgbClr val="000000"/>
                </a:solidFill>
              </a:rPr>
              <a:t> </a:t>
            </a: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tracking errors appear as the denominators in  the terms of the    controller</a:t>
            </a:r>
          </a:p>
          <a:p>
            <a:pPr algn="l">
              <a:buFontTx/>
              <a:buChar char="•"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linear tracking and angular tracking errors are treated equally – too </a:t>
            </a:r>
          </a:p>
          <a:p>
            <a:pPr algn="l"/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demanding ? </a:t>
            </a:r>
            <a:endParaRPr lang="en-US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55334" name="Text Box 6"/>
          <p:cNvSpPr txBox="1">
            <a:spLocks noChangeArrowheads="1"/>
          </p:cNvSpPr>
          <p:nvPr/>
        </p:nvSpPr>
        <p:spPr bwMode="auto">
          <a:xfrm>
            <a:off x="222250" y="2209800"/>
            <a:ext cx="855186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/>
              <a:t> </a:t>
            </a: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It can be proved  with Lyapunov method, that under the controller</a:t>
            </a:r>
            <a:r>
              <a:rPr lang="en-NZ" sz="2000">
                <a:latin typeface="Batang" pitchFamily="18" charset="-127"/>
                <a:ea typeface="Batang" pitchFamily="18" charset="-127"/>
              </a:rPr>
              <a:t>,  </a:t>
            </a:r>
            <a:endParaRPr lang="en-US" sz="200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55336" name="Text Box 8"/>
          <p:cNvSpPr txBox="1">
            <a:spLocks noChangeArrowheads="1"/>
          </p:cNvSpPr>
          <p:nvPr/>
        </p:nvSpPr>
        <p:spPr bwMode="auto">
          <a:xfrm>
            <a:off x="612775" y="3429000"/>
            <a:ext cx="64706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solidFill>
                  <a:srgbClr val="000000"/>
                </a:solidFill>
              </a:rPr>
              <a:t>(</a:t>
            </a: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Lyapunov function candidate</a:t>
            </a:r>
            <a:r>
              <a:rPr lang="en-NZ">
                <a:solidFill>
                  <a:srgbClr val="000000"/>
                </a:solidFill>
              </a:rPr>
              <a:t>:                                 )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55340" name="Rectangle 12"/>
          <p:cNvSpPr>
            <a:spLocks noChangeArrowheads="1"/>
          </p:cNvSpPr>
          <p:nvPr/>
        </p:nvSpPr>
        <p:spPr bwMode="auto">
          <a:xfrm>
            <a:off x="0" y="31242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55339" name="Object 11"/>
          <p:cNvGraphicFramePr>
            <a:graphicFrameLocks noChangeAspect="1"/>
          </p:cNvGraphicFramePr>
          <p:nvPr/>
        </p:nvGraphicFramePr>
        <p:xfrm>
          <a:off x="609600" y="919163"/>
          <a:ext cx="6553200" cy="1062037"/>
        </p:xfrm>
        <a:graphic>
          <a:graphicData uri="http://schemas.openxmlformats.org/presentationml/2006/ole">
            <p:oleObj spid="_x0000_s355339" name="Equation" r:id="rId4" imgW="3759200" imgH="609600" progId="Equation.3">
              <p:embed/>
            </p:oleObj>
          </a:graphicData>
        </a:graphic>
      </p:graphicFrame>
      <p:sp>
        <p:nvSpPr>
          <p:cNvPr id="355342" name="Rectangle 14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55341" name="Object 13"/>
          <p:cNvGraphicFramePr>
            <a:graphicFrameLocks noChangeAspect="1"/>
          </p:cNvGraphicFramePr>
          <p:nvPr/>
        </p:nvGraphicFramePr>
        <p:xfrm>
          <a:off x="2590800" y="2819400"/>
          <a:ext cx="2819400" cy="379413"/>
        </p:xfrm>
        <a:graphic>
          <a:graphicData uri="http://schemas.openxmlformats.org/presentationml/2006/ole">
            <p:oleObj spid="_x0000_s355341" name="Equation" r:id="rId5" imgW="1422400" imgH="190500" progId="Equation.3">
              <p:embed/>
            </p:oleObj>
          </a:graphicData>
        </a:graphic>
      </p:graphicFrame>
      <p:sp>
        <p:nvSpPr>
          <p:cNvPr id="355344" name="Rectangle 16"/>
          <p:cNvSpPr>
            <a:spLocks noChangeArrowheads="1"/>
          </p:cNvSpPr>
          <p:nvPr/>
        </p:nvSpPr>
        <p:spPr bwMode="auto">
          <a:xfrm>
            <a:off x="0" y="32432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55343" name="Object 15"/>
          <p:cNvGraphicFramePr>
            <a:graphicFrameLocks noChangeAspect="1"/>
          </p:cNvGraphicFramePr>
          <p:nvPr/>
        </p:nvGraphicFramePr>
        <p:xfrm>
          <a:off x="4572000" y="3352800"/>
          <a:ext cx="2209800" cy="673100"/>
        </p:xfrm>
        <a:graphic>
          <a:graphicData uri="http://schemas.openxmlformats.org/presentationml/2006/ole">
            <p:oleObj spid="_x0000_s355343" name="Equation" r:id="rId6" imgW="1219200" imgH="368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81000"/>
            <a:ext cx="8382000" cy="4419600"/>
          </a:xfrm>
        </p:spPr>
        <p:txBody>
          <a:bodyPr/>
          <a:lstStyle/>
          <a:p>
            <a:pPr>
              <a:buFontTx/>
              <a:buNone/>
            </a:pPr>
            <a:r>
              <a:rPr lang="en-NZ" sz="2400" b="1" u="sng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Controller 2: </a:t>
            </a:r>
            <a:r>
              <a:rPr lang="en-NZ" sz="2400" u="sng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Improvement  from Controller 1</a:t>
            </a:r>
          </a:p>
          <a:p>
            <a:pPr>
              <a:buFontTx/>
              <a:buNone/>
            </a:pPr>
            <a:endParaRPr lang="en-NZ" sz="2400" u="sng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>
              <a:buFontTx/>
              <a:buNone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Prioritise  and change  the control objectives:  </a:t>
            </a:r>
          </a:p>
          <a:p>
            <a:pPr>
              <a:buFontTx/>
              <a:buNone/>
            </a:pPr>
            <a:endParaRPr lang="en-US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56361" name="Text Box 9"/>
          <p:cNvSpPr txBox="1">
            <a:spLocks noChangeArrowheads="1"/>
          </p:cNvSpPr>
          <p:nvPr/>
        </p:nvSpPr>
        <p:spPr bwMode="auto">
          <a:xfrm>
            <a:off x="228600" y="2438400"/>
            <a:ext cx="74485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and reflect them  in the definition of the Lyapunov function:</a:t>
            </a:r>
            <a:endParaRPr lang="en-US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56365" name="Text Box 13"/>
          <p:cNvSpPr txBox="1">
            <a:spLocks noChangeArrowheads="1"/>
          </p:cNvSpPr>
          <p:nvPr/>
        </p:nvSpPr>
        <p:spPr bwMode="auto">
          <a:xfrm>
            <a:off x="455613" y="3810000"/>
            <a:ext cx="20748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 sz="2000" b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New controller</a:t>
            </a:r>
            <a:r>
              <a:rPr lang="en-NZ" b="1">
                <a:solidFill>
                  <a:srgbClr val="000000"/>
                </a:solidFill>
              </a:rPr>
              <a:t>: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356367" name="Text Box 15"/>
          <p:cNvSpPr txBox="1">
            <a:spLocks noChangeArrowheads="1"/>
          </p:cNvSpPr>
          <p:nvPr/>
        </p:nvSpPr>
        <p:spPr bwMode="auto">
          <a:xfrm>
            <a:off x="228600" y="5715000"/>
            <a:ext cx="96012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which can also achieve the convergence of the tracking errors, but with</a:t>
            </a:r>
          </a:p>
          <a:p>
            <a:pPr algn="l"/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less control efforts</a:t>
            </a:r>
            <a:endParaRPr lang="en-US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356368" name="Object 16"/>
          <p:cNvGraphicFramePr>
            <a:graphicFrameLocks noChangeAspect="1"/>
          </p:cNvGraphicFramePr>
          <p:nvPr/>
        </p:nvGraphicFramePr>
        <p:xfrm>
          <a:off x="1066800" y="1828800"/>
          <a:ext cx="5943600" cy="363538"/>
        </p:xfrm>
        <a:graphic>
          <a:graphicData uri="http://schemas.openxmlformats.org/presentationml/2006/ole">
            <p:oleObj spid="_x0000_s356368" name="Equation" r:id="rId4" imgW="3111500" imgH="190500" progId="Equation.3">
              <p:embed/>
            </p:oleObj>
          </a:graphicData>
        </a:graphic>
      </p:graphicFrame>
      <p:sp>
        <p:nvSpPr>
          <p:cNvPr id="356371" name="Rectangle 19"/>
          <p:cNvSpPr>
            <a:spLocks noChangeArrowheads="1"/>
          </p:cNvSpPr>
          <p:nvPr/>
        </p:nvSpPr>
        <p:spPr bwMode="auto">
          <a:xfrm>
            <a:off x="0" y="32432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56370" name="Object 18"/>
          <p:cNvGraphicFramePr>
            <a:graphicFrameLocks noChangeAspect="1"/>
          </p:cNvGraphicFramePr>
          <p:nvPr/>
        </p:nvGraphicFramePr>
        <p:xfrm>
          <a:off x="1219200" y="2971800"/>
          <a:ext cx="2971800" cy="669925"/>
        </p:xfrm>
        <a:graphic>
          <a:graphicData uri="http://schemas.openxmlformats.org/presentationml/2006/ole">
            <p:oleObj spid="_x0000_s356370" name="Equation" r:id="rId5" imgW="1651000" imgH="368300" progId="Equation.3">
              <p:embed/>
            </p:oleObj>
          </a:graphicData>
        </a:graphic>
      </p:graphicFrame>
      <p:sp>
        <p:nvSpPr>
          <p:cNvPr id="356373" name="Rectangle 21"/>
          <p:cNvSpPr>
            <a:spLocks noChangeArrowheads="1"/>
          </p:cNvSpPr>
          <p:nvPr/>
        </p:nvSpPr>
        <p:spPr bwMode="auto">
          <a:xfrm>
            <a:off x="0" y="31242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56372" name="Object 20"/>
          <p:cNvGraphicFramePr>
            <a:graphicFrameLocks noChangeAspect="1"/>
          </p:cNvGraphicFramePr>
          <p:nvPr/>
        </p:nvGraphicFramePr>
        <p:xfrm>
          <a:off x="1143000" y="4419600"/>
          <a:ext cx="6629400" cy="1065213"/>
        </p:xfrm>
        <a:graphic>
          <a:graphicData uri="http://schemas.openxmlformats.org/presentationml/2006/ole">
            <p:oleObj spid="_x0000_s356372" name="Equation" r:id="rId6" imgW="3797300" imgH="609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33CC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304800"/>
            <a:ext cx="7772400" cy="1143000"/>
          </a:xfrm>
        </p:spPr>
        <p:txBody>
          <a:bodyPr/>
          <a:lstStyle/>
          <a:p>
            <a:r>
              <a:rPr lang="en-US" sz="3600" b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Outlines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90600"/>
            <a:ext cx="7848600" cy="457200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Introduction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NZ" dirty="0" smtClean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Target </a:t>
            </a:r>
            <a:r>
              <a:rPr lang="en-NZ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tracking control schemes based on </a:t>
            </a:r>
            <a:endParaRPr lang="en-US" dirty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marL="1371600" lvl="2" indent="-457200">
              <a:buFont typeface="Wingdings" pitchFamily="2" charset="2"/>
              <a:buChar char="n"/>
            </a:pPr>
            <a:r>
              <a:rPr lang="en-NZ" dirty="0" err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Lyapunov</a:t>
            </a:r>
            <a:r>
              <a:rPr lang="en-NZ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method</a:t>
            </a:r>
          </a:p>
          <a:p>
            <a:pPr marL="1371600" lvl="2" indent="-457200">
              <a:buFont typeface="Wingdings" pitchFamily="2" charset="2"/>
              <a:buChar char="n"/>
            </a:pPr>
            <a:r>
              <a:rPr lang="en-NZ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Potential field </a:t>
            </a:r>
            <a:r>
              <a:rPr lang="en-NZ" dirty="0" smtClean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method</a:t>
            </a:r>
            <a:endParaRPr lang="en-NZ" dirty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NZ" dirty="0" smtClean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Speed control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NZ" dirty="0" smtClean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Conclusion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en-NZ" dirty="0" smtClean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marL="609600" indent="-609600">
              <a:buFont typeface="Wingdings" pitchFamily="2" charset="2"/>
              <a:buAutoNum type="arabicPeriod"/>
            </a:pPr>
            <a:endParaRPr lang="en-NZ" dirty="0" smtClean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marL="1371600" lvl="2" indent="-457200">
              <a:buFont typeface="Wingdings" pitchFamily="2" charset="2"/>
              <a:buNone/>
            </a:pPr>
            <a:endParaRPr lang="en-NZ" dirty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marL="1371600" lvl="2" indent="-457200">
              <a:buFont typeface="Wingdings" pitchFamily="2" charset="2"/>
              <a:buNone/>
            </a:pPr>
            <a:endParaRPr lang="en-US" dirty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marL="609600" indent="-609600">
              <a:buFont typeface="Wingdings" pitchFamily="2" charset="2"/>
              <a:buNone/>
            </a:pPr>
            <a:endParaRPr lang="en-US" dirty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28600"/>
            <a:ext cx="76200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NZ" sz="2000" u="sng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Comparison: control efforts of Controllers 1 and Controller 2</a:t>
            </a:r>
            <a:endParaRPr lang="en-US" sz="2000" u="sng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354312" name="Object 8"/>
          <p:cNvGraphicFramePr>
            <a:graphicFrameLocks noChangeAspect="1"/>
          </p:cNvGraphicFramePr>
          <p:nvPr>
            <p:ph sz="quarter" idx="2"/>
          </p:nvPr>
        </p:nvGraphicFramePr>
        <p:xfrm>
          <a:off x="1143000" y="838200"/>
          <a:ext cx="6629400" cy="685800"/>
        </p:xfrm>
        <a:graphic>
          <a:graphicData uri="http://schemas.openxmlformats.org/presentationml/2006/ole">
            <p:oleObj spid="_x0000_s354312" name="Equation" r:id="rId4" imgW="3797280" imgH="393480" progId="Equation.3">
              <p:embed/>
            </p:oleObj>
          </a:graphicData>
        </a:graphic>
      </p:graphicFrame>
      <p:sp>
        <p:nvSpPr>
          <p:cNvPr id="354309" name="Text Box 5"/>
          <p:cNvSpPr txBox="1">
            <a:spLocks noChangeArrowheads="1"/>
          </p:cNvSpPr>
          <p:nvPr/>
        </p:nvSpPr>
        <p:spPr bwMode="auto">
          <a:xfrm>
            <a:off x="706438" y="2743200"/>
            <a:ext cx="4714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 sz="2000">
                <a:solidFill>
                  <a:srgbClr val="000000"/>
                </a:solidFill>
              </a:rPr>
              <a:t>or</a:t>
            </a:r>
            <a:r>
              <a:rPr lang="en-NZ"/>
              <a:t> </a:t>
            </a:r>
            <a:endParaRPr lang="en-US"/>
          </a:p>
        </p:txBody>
      </p:sp>
      <p:graphicFrame>
        <p:nvGraphicFramePr>
          <p:cNvPr id="354315" name="Object 11"/>
          <p:cNvGraphicFramePr>
            <a:graphicFrameLocks noChangeAspect="1"/>
          </p:cNvGraphicFramePr>
          <p:nvPr>
            <p:ph sz="quarter" idx="3"/>
          </p:nvPr>
        </p:nvGraphicFramePr>
        <p:xfrm>
          <a:off x="1143000" y="1447800"/>
          <a:ext cx="6705600" cy="1060450"/>
        </p:xfrm>
        <a:graphic>
          <a:graphicData uri="http://schemas.openxmlformats.org/presentationml/2006/ole">
            <p:oleObj spid="_x0000_s354315" name="Equation" r:id="rId5" imgW="3848040" imgH="609480" progId="Equation.3">
              <p:embed/>
            </p:oleObj>
          </a:graphicData>
        </a:graphic>
      </p:graphicFrame>
      <p:sp>
        <p:nvSpPr>
          <p:cNvPr id="354319" name="Rectangle 1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54318" name="Object 14"/>
          <p:cNvGraphicFramePr>
            <a:graphicFrameLocks noChangeAspect="1"/>
          </p:cNvGraphicFramePr>
          <p:nvPr/>
        </p:nvGraphicFramePr>
        <p:xfrm>
          <a:off x="1447800" y="3048000"/>
          <a:ext cx="2057400" cy="809625"/>
        </p:xfrm>
        <a:graphic>
          <a:graphicData uri="http://schemas.openxmlformats.org/presentationml/2006/ole">
            <p:oleObj spid="_x0000_s354318" name="Equation" r:id="rId6" imgW="1066800" imgH="419100" progId="Equation.3">
              <p:embed/>
            </p:oleObj>
          </a:graphicData>
        </a:graphic>
      </p:graphicFrame>
      <p:sp>
        <p:nvSpPr>
          <p:cNvPr id="354321" name="Rectangle 17"/>
          <p:cNvSpPr>
            <a:spLocks noChangeArrowheads="1"/>
          </p:cNvSpPr>
          <p:nvPr/>
        </p:nvSpPr>
        <p:spPr bwMode="auto">
          <a:xfrm>
            <a:off x="0" y="285273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54320" name="Object 16"/>
          <p:cNvGraphicFramePr>
            <a:graphicFrameLocks noChangeAspect="1"/>
          </p:cNvGraphicFramePr>
          <p:nvPr/>
        </p:nvGraphicFramePr>
        <p:xfrm>
          <a:off x="1187450" y="4038600"/>
          <a:ext cx="4787900" cy="2119313"/>
        </p:xfrm>
        <a:graphic>
          <a:graphicData uri="http://schemas.openxmlformats.org/presentationml/2006/ole">
            <p:oleObj spid="_x0000_s354320" name="Equation" r:id="rId7" imgW="2806560" imgH="12445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6" name="Text Box 6"/>
          <p:cNvSpPr txBox="1">
            <a:spLocks noChangeArrowheads="1"/>
          </p:cNvSpPr>
          <p:nvPr/>
        </p:nvSpPr>
        <p:spPr bwMode="auto">
          <a:xfrm>
            <a:off x="304800" y="185738"/>
            <a:ext cx="9040813" cy="1920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en-NZ" sz="2000">
                <a:latin typeface="Batang" pitchFamily="18" charset="-127"/>
                <a:ea typeface="Batang" pitchFamily="18" charset="-127"/>
              </a:rPr>
              <a:t>  </a:t>
            </a: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By observation,  the magnitude of controller 2 is less than that </a:t>
            </a:r>
          </a:p>
          <a:p>
            <a:pPr algn="l"/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 controller 1    </a:t>
            </a:r>
          </a:p>
          <a:p>
            <a:pPr algn="l"/>
            <a:endParaRPr lang="en-NZ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algn="l">
              <a:buFontTx/>
              <a:buChar char="•"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 Analysing the  factors (    )  affecting the controller magnitude, </a:t>
            </a:r>
          </a:p>
          <a:p>
            <a:pPr algn="l"/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  it is obvious  that,  except for the region  near               that affecting</a:t>
            </a:r>
          </a:p>
          <a:p>
            <a:pPr algn="l"/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 Controller 1  is larger in magnitude than  that affecting  Controller 2.</a:t>
            </a:r>
            <a:endParaRPr lang="en-US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358409" name="Object 9"/>
          <p:cNvGraphicFramePr>
            <a:graphicFrameLocks noChangeAspect="1"/>
          </p:cNvGraphicFramePr>
          <p:nvPr>
            <p:ph sz="quarter" idx="1"/>
          </p:nvPr>
        </p:nvGraphicFramePr>
        <p:xfrm>
          <a:off x="2209800" y="3429000"/>
          <a:ext cx="685800" cy="571500"/>
        </p:xfrm>
        <a:graphic>
          <a:graphicData uri="http://schemas.openxmlformats.org/presentationml/2006/ole">
            <p:oleObj spid="_x0000_s358409" name="Equation" r:id="rId4" imgW="609480" imgH="507960" progId="Equation.3">
              <p:embed/>
            </p:oleObj>
          </a:graphicData>
        </a:graphic>
      </p:graphicFrame>
      <p:graphicFrame>
        <p:nvGraphicFramePr>
          <p:cNvPr id="358411" name="Rectangle 11"/>
          <p:cNvGraphicFramePr>
            <a:graphicFrameLocks/>
          </p:cNvGraphicFramePr>
          <p:nvPr>
            <p:ph sz="quarter" idx="2"/>
          </p:nvPr>
        </p:nvGraphicFramePr>
        <p:xfrm>
          <a:off x="5067300" y="1981200"/>
          <a:ext cx="2971800" cy="1981200"/>
        </p:xfrm>
        <a:graphic>
          <a:graphicData uri="http://schemas.openxmlformats.org/presentationml/2006/ole">
            <p:oleObj spid="_x0000_s358411" name="Equation" r:id="rId5" imgW="0" imgH="0" progId="Equation.3">
              <p:embed/>
            </p:oleObj>
          </a:graphicData>
        </a:graphic>
      </p:graphicFrame>
      <p:graphicFrame>
        <p:nvGraphicFramePr>
          <p:cNvPr id="358415" name="Object 15"/>
          <p:cNvGraphicFramePr>
            <a:graphicFrameLocks noChangeAspect="1"/>
          </p:cNvGraphicFramePr>
          <p:nvPr>
            <p:ph sz="quarter" idx="3"/>
          </p:nvPr>
        </p:nvGraphicFramePr>
        <p:xfrm>
          <a:off x="5486400" y="6019800"/>
          <a:ext cx="271463" cy="381000"/>
        </p:xfrm>
        <a:graphic>
          <a:graphicData uri="http://schemas.openxmlformats.org/presentationml/2006/ole">
            <p:oleObj spid="_x0000_s358415" name="Equation" r:id="rId6" imgW="126720" imgH="177480" progId="Equation.3">
              <p:embed/>
            </p:oleObj>
          </a:graphicData>
        </a:graphic>
      </p:graphicFrame>
      <p:pic>
        <p:nvPicPr>
          <p:cNvPr id="358414" name="Picture 1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43200" y="2209800"/>
            <a:ext cx="4953000" cy="3727450"/>
          </a:xfrm>
          <a:prstGeom prst="rect">
            <a:avLst/>
          </a:prstGeom>
          <a:noFill/>
        </p:spPr>
      </p:pic>
      <p:graphicFrame>
        <p:nvGraphicFramePr>
          <p:cNvPr id="358418" name="Object 18"/>
          <p:cNvGraphicFramePr>
            <a:graphicFrameLocks noChangeAspect="1"/>
          </p:cNvGraphicFramePr>
          <p:nvPr>
            <p:ph sz="quarter" idx="4"/>
          </p:nvPr>
        </p:nvGraphicFramePr>
        <p:xfrm>
          <a:off x="6553200" y="1447800"/>
          <a:ext cx="685800" cy="415925"/>
        </p:xfrm>
        <a:graphic>
          <a:graphicData uri="http://schemas.openxmlformats.org/presentationml/2006/ole">
            <p:oleObj spid="_x0000_s358418" name="Equation" r:id="rId8" imgW="647640" imgH="393480" progId="Equation.3">
              <p:embed/>
            </p:oleObj>
          </a:graphicData>
        </a:graphic>
      </p:graphicFrame>
      <p:graphicFrame>
        <p:nvGraphicFramePr>
          <p:cNvPr id="358421" name="Object 21"/>
          <p:cNvGraphicFramePr>
            <a:graphicFrameLocks noChangeAspect="1"/>
          </p:cNvGraphicFramePr>
          <p:nvPr/>
        </p:nvGraphicFramePr>
        <p:xfrm>
          <a:off x="3657600" y="1143000"/>
          <a:ext cx="234950" cy="304800"/>
        </p:xfrm>
        <a:graphic>
          <a:graphicData uri="http://schemas.openxmlformats.org/presentationml/2006/ole">
            <p:oleObj spid="_x0000_s358421" name="Equation" r:id="rId9" imgW="126720" imgH="164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9" name="AutoShape 3"/>
          <p:cNvSpPr>
            <a:spLocks noChangeAspect="1" noChangeArrowheads="1"/>
          </p:cNvSpPr>
          <p:nvPr>
            <p:ph type="body" idx="1"/>
          </p:nvPr>
        </p:nvSpPr>
        <p:spPr>
          <a:xfrm>
            <a:off x="304800" y="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NZ" sz="2000" u="sng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Simulation Results (</a:t>
            </a:r>
            <a:r>
              <a:rPr lang="en-NZ" sz="2000" i="1" u="sng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tracking a target Moving along a circle)</a:t>
            </a:r>
            <a:endParaRPr lang="en-GB" sz="2000" i="1" u="sng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357389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2563813"/>
            <a:ext cx="3505200" cy="2943225"/>
          </a:xfrm>
          <a:prstGeom prst="rect">
            <a:avLst/>
          </a:prstGeom>
          <a:noFill/>
        </p:spPr>
      </p:pic>
      <p:pic>
        <p:nvPicPr>
          <p:cNvPr id="357390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43400" y="2641600"/>
            <a:ext cx="3810000" cy="2952750"/>
          </a:xfrm>
          <a:prstGeom prst="rect">
            <a:avLst/>
          </a:prstGeom>
          <a:noFill/>
        </p:spPr>
      </p:pic>
      <p:sp>
        <p:nvSpPr>
          <p:cNvPr id="357391" name="Text Box 15"/>
          <p:cNvSpPr txBox="1">
            <a:spLocks noChangeArrowheads="1"/>
          </p:cNvSpPr>
          <p:nvPr/>
        </p:nvSpPr>
        <p:spPr bwMode="auto">
          <a:xfrm>
            <a:off x="923925" y="5595938"/>
            <a:ext cx="20335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Linear tracking</a:t>
            </a:r>
            <a:endParaRPr lang="en-GB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57392" name="Text Box 16"/>
          <p:cNvSpPr txBox="1">
            <a:spLocks noChangeArrowheads="1"/>
          </p:cNvSpPr>
          <p:nvPr/>
        </p:nvSpPr>
        <p:spPr bwMode="auto">
          <a:xfrm>
            <a:off x="5105400" y="5638800"/>
            <a:ext cx="25146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Angular tracking</a:t>
            </a:r>
            <a:endParaRPr lang="en-GB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57394" name="Rectangle 18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57393" name="Object 17"/>
          <p:cNvGraphicFramePr>
            <a:graphicFrameLocks noChangeAspect="1"/>
          </p:cNvGraphicFramePr>
          <p:nvPr/>
        </p:nvGraphicFramePr>
        <p:xfrm>
          <a:off x="1143000" y="990600"/>
          <a:ext cx="6172200" cy="412750"/>
        </p:xfrm>
        <a:graphic>
          <a:graphicData uri="http://schemas.openxmlformats.org/presentationml/2006/ole">
            <p:oleObj spid="_x0000_s357393" name="Equation" r:id="rId6" imgW="2997200" imgH="203200" progId="Equation.3">
              <p:embed/>
            </p:oleObj>
          </a:graphicData>
        </a:graphic>
      </p:graphicFrame>
      <p:sp>
        <p:nvSpPr>
          <p:cNvPr id="357396" name="Rectangle 20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57395" name="Object 19"/>
          <p:cNvGraphicFramePr>
            <a:graphicFrameLocks noChangeAspect="1"/>
          </p:cNvGraphicFramePr>
          <p:nvPr/>
        </p:nvGraphicFramePr>
        <p:xfrm>
          <a:off x="1143000" y="1676400"/>
          <a:ext cx="2362200" cy="379413"/>
        </p:xfrm>
        <a:graphic>
          <a:graphicData uri="http://schemas.openxmlformats.org/presentationml/2006/ole">
            <p:oleObj spid="_x0000_s357395" name="Equation" r:id="rId7" imgW="1244600" imgH="203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67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066800"/>
            <a:ext cx="3810000" cy="2982913"/>
          </a:xfrm>
          <a:prstGeom prst="rect">
            <a:avLst/>
          </a:prstGeom>
          <a:noFill/>
        </p:spPr>
      </p:pic>
      <p:pic>
        <p:nvPicPr>
          <p:cNvPr id="36967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990600"/>
            <a:ext cx="3886200" cy="3127375"/>
          </a:xfrm>
          <a:prstGeom prst="rect">
            <a:avLst/>
          </a:prstGeom>
          <a:noFill/>
        </p:spPr>
      </p:pic>
      <p:sp>
        <p:nvSpPr>
          <p:cNvPr id="369674" name="Text Box 10"/>
          <p:cNvSpPr txBox="1">
            <a:spLocks noChangeArrowheads="1"/>
          </p:cNvSpPr>
          <p:nvPr/>
        </p:nvSpPr>
        <p:spPr bwMode="auto">
          <a:xfrm>
            <a:off x="1109663" y="4224338"/>
            <a:ext cx="20939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Linear velocity</a:t>
            </a:r>
            <a:endParaRPr lang="en-GB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69675" name="Text Box 11"/>
          <p:cNvSpPr txBox="1">
            <a:spLocks noChangeArrowheads="1"/>
          </p:cNvSpPr>
          <p:nvPr/>
        </p:nvSpPr>
        <p:spPr bwMode="auto">
          <a:xfrm>
            <a:off x="5675313" y="4191000"/>
            <a:ext cx="21828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Angular velocity</a:t>
            </a:r>
            <a:endParaRPr lang="en-GB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NZ" sz="2400" u="sng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Experiments</a:t>
            </a:r>
            <a:endParaRPr lang="en-GB" sz="2400" u="sng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3717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914400"/>
            <a:ext cx="3135313" cy="4114800"/>
          </a:xfrm>
          <a:prstGeom prst="rect">
            <a:avLst/>
          </a:prstGeom>
          <a:noFill/>
        </p:spPr>
      </p:pic>
      <p:pic>
        <p:nvPicPr>
          <p:cNvPr id="37171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228600"/>
            <a:ext cx="3962400" cy="3043238"/>
          </a:xfrm>
          <a:prstGeom prst="rect">
            <a:avLst/>
          </a:prstGeom>
          <a:noFill/>
        </p:spPr>
      </p:pic>
      <p:pic>
        <p:nvPicPr>
          <p:cNvPr id="37171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5800" y="3429000"/>
            <a:ext cx="3733800" cy="2820988"/>
          </a:xfrm>
          <a:prstGeom prst="rect">
            <a:avLst/>
          </a:prstGeom>
          <a:noFill/>
        </p:spPr>
      </p:pic>
      <p:sp>
        <p:nvSpPr>
          <p:cNvPr id="371723" name="Text Box 11"/>
          <p:cNvSpPr txBox="1">
            <a:spLocks noChangeArrowheads="1"/>
          </p:cNvSpPr>
          <p:nvPr/>
        </p:nvSpPr>
        <p:spPr bwMode="auto">
          <a:xfrm>
            <a:off x="4191000" y="3124200"/>
            <a:ext cx="45307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Robot trajectory under Controller 1</a:t>
            </a:r>
            <a:endParaRPr lang="en-GB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71724" name="Text Box 12"/>
          <p:cNvSpPr txBox="1">
            <a:spLocks noChangeArrowheads="1"/>
          </p:cNvSpPr>
          <p:nvPr/>
        </p:nvSpPr>
        <p:spPr bwMode="auto">
          <a:xfrm>
            <a:off x="4038600" y="6096000"/>
            <a:ext cx="46069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Robot trajectory  under Controller 2</a:t>
            </a:r>
            <a:endParaRPr lang="en-GB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76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81000"/>
            <a:ext cx="3733800" cy="2735263"/>
          </a:xfrm>
          <a:prstGeom prst="rect">
            <a:avLst/>
          </a:prstGeom>
          <a:noFill/>
        </p:spPr>
      </p:pic>
      <p:pic>
        <p:nvPicPr>
          <p:cNvPr id="37376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657600"/>
            <a:ext cx="3810000" cy="2824163"/>
          </a:xfrm>
          <a:prstGeom prst="rect">
            <a:avLst/>
          </a:prstGeom>
          <a:noFill/>
        </p:spPr>
      </p:pic>
      <p:sp>
        <p:nvSpPr>
          <p:cNvPr id="373766" name="Text Box 6"/>
          <p:cNvSpPr txBox="1">
            <a:spLocks noChangeArrowheads="1"/>
          </p:cNvSpPr>
          <p:nvPr/>
        </p:nvSpPr>
        <p:spPr bwMode="auto">
          <a:xfrm>
            <a:off x="228600" y="0"/>
            <a:ext cx="23272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Under Controller 1:</a:t>
            </a:r>
            <a:endParaRPr lang="en-GB" sz="18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373768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457200"/>
            <a:ext cx="3581400" cy="2708275"/>
          </a:xfrm>
          <a:prstGeom prst="rect">
            <a:avLst/>
          </a:prstGeom>
          <a:noFill/>
        </p:spPr>
      </p:pic>
      <p:pic>
        <p:nvPicPr>
          <p:cNvPr id="373769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3557588"/>
            <a:ext cx="3657600" cy="2805112"/>
          </a:xfrm>
          <a:prstGeom prst="rect">
            <a:avLst/>
          </a:prstGeom>
          <a:noFill/>
        </p:spPr>
      </p:pic>
      <p:sp>
        <p:nvSpPr>
          <p:cNvPr id="373770" name="Text Box 10"/>
          <p:cNvSpPr txBox="1">
            <a:spLocks noChangeArrowheads="1"/>
          </p:cNvSpPr>
          <p:nvPr/>
        </p:nvSpPr>
        <p:spPr bwMode="auto">
          <a:xfrm>
            <a:off x="304800" y="3200400"/>
            <a:ext cx="23272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NZ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Under Controller 2:</a:t>
            </a:r>
            <a:endParaRPr lang="en-GB" sz="18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73771" name="Text Box 11"/>
          <p:cNvSpPr txBox="1">
            <a:spLocks noChangeArrowheads="1"/>
          </p:cNvSpPr>
          <p:nvPr/>
        </p:nvSpPr>
        <p:spPr bwMode="auto">
          <a:xfrm>
            <a:off x="1749425" y="2266950"/>
            <a:ext cx="19240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Tracking errors</a:t>
            </a:r>
            <a:endParaRPr lang="en-GB" sz="18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73772" name="Text Box 12"/>
          <p:cNvSpPr txBox="1">
            <a:spLocks noChangeArrowheads="1"/>
          </p:cNvSpPr>
          <p:nvPr/>
        </p:nvSpPr>
        <p:spPr bwMode="auto">
          <a:xfrm>
            <a:off x="1905000" y="5486400"/>
            <a:ext cx="19240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Tracking errors</a:t>
            </a:r>
            <a:endParaRPr lang="en-GB" sz="18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73773" name="Text Box 13"/>
          <p:cNvSpPr txBox="1">
            <a:spLocks noChangeArrowheads="1"/>
          </p:cNvSpPr>
          <p:nvPr/>
        </p:nvSpPr>
        <p:spPr bwMode="auto">
          <a:xfrm>
            <a:off x="6781800" y="2438400"/>
            <a:ext cx="135413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NZ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Velocities </a:t>
            </a:r>
            <a:endParaRPr lang="en-GB" sz="18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73774" name="Text Box 14"/>
          <p:cNvSpPr txBox="1">
            <a:spLocks noChangeArrowheads="1"/>
          </p:cNvSpPr>
          <p:nvPr/>
        </p:nvSpPr>
        <p:spPr bwMode="auto">
          <a:xfrm>
            <a:off x="5257800" y="5562600"/>
            <a:ext cx="135413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NZ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Velocities </a:t>
            </a:r>
            <a:endParaRPr lang="en-GB" sz="18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8452" name="robotMotion_controller1.MOV">
            <a:hlinkClick r:id="" action="ppaction://media"/>
          </p:cNvPr>
          <p:cNvPicPr>
            <a:picLocks noRot="1" noChangeAspect="1" noChangeArrowheads="1"/>
          </p:cNvPicPr>
          <p:nvPr>
            <p:ph sz="half" idx="1"/>
            <a:videoFile r:link="rId1"/>
          </p:nvPr>
        </p:nvPicPr>
        <p:blipFill>
          <a:blip r:embed="rId5"/>
          <a:srcRect/>
          <a:stretch>
            <a:fillRect/>
          </a:stretch>
        </p:blipFill>
        <p:spPr>
          <a:xfrm>
            <a:off x="381000" y="1828800"/>
            <a:ext cx="3505200" cy="2628900"/>
          </a:xfrm>
          <a:ln/>
        </p:spPr>
      </p:pic>
      <p:pic>
        <p:nvPicPr>
          <p:cNvPr id="488454" name="robotMotion_controller2.MOV">
            <a:hlinkClick r:id="" action="ppaction://media"/>
          </p:cNvPr>
          <p:cNvPicPr>
            <a:picLocks noRot="1" noChangeAspect="1" noChangeArrowheads="1"/>
          </p:cNvPicPr>
          <p:nvPr>
            <p:ph sz="half" idx="2"/>
            <a:videoFile r:link="rId2"/>
          </p:nvPr>
        </p:nvPicPr>
        <p:blipFill>
          <a:blip r:embed="rId5"/>
          <a:srcRect/>
          <a:stretch>
            <a:fillRect/>
          </a:stretch>
        </p:blipFill>
        <p:spPr>
          <a:xfrm>
            <a:off x="4648200" y="1828800"/>
            <a:ext cx="3429000" cy="2571750"/>
          </a:xfrm>
          <a:ln/>
        </p:spPr>
      </p:pic>
      <p:sp>
        <p:nvSpPr>
          <p:cNvPr id="488457" name="Text Box 9"/>
          <p:cNvSpPr txBox="1">
            <a:spLocks noChangeArrowheads="1"/>
          </p:cNvSpPr>
          <p:nvPr/>
        </p:nvSpPr>
        <p:spPr bwMode="auto">
          <a:xfrm>
            <a:off x="830263" y="782638"/>
            <a:ext cx="24701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 u="sng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Demonstrations</a:t>
            </a:r>
            <a:endParaRPr lang="en-GB" u="sng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88458" name="Text Box 10"/>
          <p:cNvSpPr txBox="1">
            <a:spLocks noChangeArrowheads="1"/>
          </p:cNvSpPr>
          <p:nvPr/>
        </p:nvSpPr>
        <p:spPr bwMode="auto">
          <a:xfrm>
            <a:off x="912813" y="4703763"/>
            <a:ext cx="19431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Controller 1</a:t>
            </a:r>
            <a:endParaRPr lang="en-GB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88459" name="Text Box 11"/>
          <p:cNvSpPr txBox="1">
            <a:spLocks noChangeArrowheads="1"/>
          </p:cNvSpPr>
          <p:nvPr/>
        </p:nvSpPr>
        <p:spPr bwMode="auto">
          <a:xfrm>
            <a:off x="5410200" y="4648200"/>
            <a:ext cx="19431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Controller 2</a:t>
            </a:r>
            <a:endParaRPr lang="en-GB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84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884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845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8845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884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884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8454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88454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685800"/>
            <a:ext cx="8077200" cy="4191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2000" b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Conclusions: </a:t>
            </a:r>
          </a:p>
          <a:p>
            <a:pPr>
              <a:buFont typeface="Wingdings" pitchFamily="2" charset="2"/>
              <a:buNone/>
            </a:pPr>
            <a:endParaRPr lang="en-NZ" sz="2000" b="1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>
              <a:buFont typeface="Wingdings" pitchFamily="2" charset="2"/>
              <a:buChar char="§"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It is feasible to reduce  the control efforts through </a:t>
            </a:r>
          </a:p>
          <a:p>
            <a:pPr lvl="1">
              <a:buFont typeface="Wingdings" pitchFamily="2" charset="2"/>
              <a:buChar char="Ø"/>
            </a:pPr>
            <a:r>
              <a:rPr lang="en-NZ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prioritization of control objectives</a:t>
            </a:r>
          </a:p>
          <a:p>
            <a:pPr lvl="1">
              <a:buFont typeface="Wingdings" pitchFamily="2" charset="2"/>
              <a:buChar char="Ø"/>
            </a:pPr>
            <a:r>
              <a:rPr lang="en-NZ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defining of Lyapunov function to reflect  that priority</a:t>
            </a:r>
          </a:p>
          <a:p>
            <a:pPr lvl="1">
              <a:buFont typeface="Wingdings" pitchFamily="2" charset="2"/>
              <a:buChar char="Ø"/>
            </a:pPr>
            <a:r>
              <a:rPr lang="en-NZ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attenuation of  controller outputs with some special functions of the system states (like sinusoidal functions etc.)</a:t>
            </a:r>
          </a:p>
          <a:p>
            <a:pPr lvl="1">
              <a:buFont typeface="Wingdings" pitchFamily="2" charset="2"/>
              <a:buNone/>
            </a:pPr>
            <a:r>
              <a:rPr lang="en-NZ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  while achieving the same  or  better control results  in comparison with the conventional controllers</a:t>
            </a:r>
          </a:p>
          <a:p>
            <a:pPr>
              <a:buFont typeface="Wingdings" pitchFamily="2" charset="2"/>
              <a:buChar char="§"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The performance of  the controller is affected by the  noises   of the sensors for state feedback (esp. velocity). </a:t>
            </a:r>
          </a:p>
          <a:p>
            <a:pPr>
              <a:buFont typeface="Wingdings" pitchFamily="2" charset="2"/>
              <a:buNone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     </a:t>
            </a:r>
          </a:p>
          <a:p>
            <a:pPr>
              <a:buFont typeface="Wingdings" pitchFamily="2" charset="2"/>
              <a:buNone/>
            </a:pPr>
            <a:endParaRPr lang="en-NZ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>
              <a:buFont typeface="Wingdings" pitchFamily="2" charset="2"/>
              <a:buNone/>
            </a:pPr>
            <a:endParaRPr lang="en-GB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9" name="Text Box 3"/>
          <p:cNvSpPr txBox="1">
            <a:spLocks noChangeArrowheads="1"/>
          </p:cNvSpPr>
          <p:nvPr/>
        </p:nvSpPr>
        <p:spPr bwMode="auto">
          <a:xfrm>
            <a:off x="3111500" y="3233738"/>
            <a:ext cx="1841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spcBef>
                <a:spcPct val="20000"/>
              </a:spcBef>
            </a:pPr>
            <a:endParaRPr lang="en-GB" b="1">
              <a:solidFill>
                <a:srgbClr val="0E3296"/>
              </a:solidFill>
            </a:endParaRPr>
          </a:p>
        </p:txBody>
      </p:sp>
      <p:sp>
        <p:nvSpPr>
          <p:cNvPr id="377860" name="Text Box 4"/>
          <p:cNvSpPr txBox="1">
            <a:spLocks noChangeArrowheads="1"/>
          </p:cNvSpPr>
          <p:nvPr/>
        </p:nvSpPr>
        <p:spPr bwMode="auto">
          <a:xfrm>
            <a:off x="2700338" y="3429000"/>
            <a:ext cx="1841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spcBef>
                <a:spcPct val="20000"/>
              </a:spcBef>
            </a:pPr>
            <a:endParaRPr lang="en-GB" b="1">
              <a:solidFill>
                <a:srgbClr val="0E3296"/>
              </a:solidFill>
            </a:endParaRPr>
          </a:p>
        </p:txBody>
      </p:sp>
      <p:sp>
        <p:nvSpPr>
          <p:cNvPr id="377862" name="Rectangle 6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33CC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</a:pPr>
            <a:r>
              <a:rPr lang="en-NZ" sz="2200" b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 </a:t>
            </a:r>
            <a:r>
              <a:rPr lang="en-NZ" sz="2800" b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Potential field based control approach for </a:t>
            </a:r>
          </a:p>
          <a:p>
            <a:pPr eaLnBrk="0" hangingPunct="0">
              <a:spcBef>
                <a:spcPct val="20000"/>
              </a:spcBef>
            </a:pPr>
            <a:r>
              <a:rPr lang="en-NZ" sz="2800" b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robot’s target tracking</a:t>
            </a:r>
            <a:endParaRPr lang="en-GB" sz="2800" dirty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77866" name="Text Box 10"/>
          <p:cNvSpPr txBox="1">
            <a:spLocks noChangeArrowheads="1"/>
          </p:cNvSpPr>
          <p:nvPr/>
        </p:nvSpPr>
        <p:spPr bwMode="auto">
          <a:xfrm>
            <a:off x="4287838" y="1046163"/>
            <a:ext cx="23352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System model:</a:t>
            </a:r>
            <a:endParaRPr lang="en-GB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77868" name="Text Box 12"/>
          <p:cNvSpPr txBox="1">
            <a:spLocks noChangeArrowheads="1"/>
          </p:cNvSpPr>
          <p:nvPr/>
        </p:nvSpPr>
        <p:spPr bwMode="auto">
          <a:xfrm>
            <a:off x="4419600" y="3352800"/>
            <a:ext cx="24780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Potential fields:</a:t>
            </a:r>
            <a:endParaRPr lang="en-GB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77870" name="Rectangle 14"/>
          <p:cNvSpPr>
            <a:spLocks noChangeArrowheads="1"/>
          </p:cNvSpPr>
          <p:nvPr/>
        </p:nvSpPr>
        <p:spPr bwMode="auto">
          <a:xfrm>
            <a:off x="0" y="310515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77869" name="Object 13"/>
          <p:cNvGraphicFramePr>
            <a:graphicFrameLocks noChangeAspect="1"/>
          </p:cNvGraphicFramePr>
          <p:nvPr/>
        </p:nvGraphicFramePr>
        <p:xfrm>
          <a:off x="4648200" y="1676400"/>
          <a:ext cx="2895600" cy="1358900"/>
        </p:xfrm>
        <a:graphic>
          <a:graphicData uri="http://schemas.openxmlformats.org/presentationml/2006/ole">
            <p:oleObj spid="_x0000_s377869" name="Equation" r:id="rId4" imgW="1384300" imgH="647700" progId="Equation.3">
              <p:embed/>
            </p:oleObj>
          </a:graphicData>
        </a:graphic>
      </p:graphicFrame>
      <p:graphicFrame>
        <p:nvGraphicFramePr>
          <p:cNvPr id="377871" name="Object 15"/>
          <p:cNvGraphicFramePr>
            <a:graphicFrameLocks noChangeAspect="1"/>
          </p:cNvGraphicFramePr>
          <p:nvPr/>
        </p:nvGraphicFramePr>
        <p:xfrm>
          <a:off x="4419600" y="3962400"/>
          <a:ext cx="3505200" cy="2078038"/>
        </p:xfrm>
        <a:graphic>
          <a:graphicData uri="http://schemas.openxmlformats.org/presentationml/2006/ole">
            <p:oleObj spid="_x0000_s377871" name="Equation" r:id="rId5" imgW="1942920" imgH="1155600" progId="Equation.3">
              <p:embed/>
            </p:oleObj>
          </a:graphicData>
        </a:graphic>
      </p:graphicFrame>
      <p:pic>
        <p:nvPicPr>
          <p:cNvPr id="377873" name="Picture 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1676400"/>
            <a:ext cx="3935413" cy="40195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54" name="Text Box 10"/>
          <p:cNvSpPr txBox="1">
            <a:spLocks noChangeArrowheads="1"/>
          </p:cNvSpPr>
          <p:nvPr/>
        </p:nvSpPr>
        <p:spPr bwMode="auto">
          <a:xfrm>
            <a:off x="0" y="304800"/>
            <a:ext cx="504666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NZ" u="sng">
                <a:solidFill>
                  <a:srgbClr val="000000"/>
                </a:solidFill>
              </a:rPr>
              <a:t>Case 1: Moving target free of  obstacles</a:t>
            </a:r>
            <a:endParaRPr lang="en-GB" u="sng">
              <a:solidFill>
                <a:srgbClr val="000000"/>
              </a:solidFill>
            </a:endParaRPr>
          </a:p>
        </p:txBody>
      </p:sp>
      <p:sp>
        <p:nvSpPr>
          <p:cNvPr id="390155" name="Text Box 11"/>
          <p:cNvSpPr txBox="1">
            <a:spLocks noChangeArrowheads="1"/>
          </p:cNvSpPr>
          <p:nvPr/>
        </p:nvSpPr>
        <p:spPr bwMode="auto">
          <a:xfrm>
            <a:off x="228600" y="838200"/>
            <a:ext cx="891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NZ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  <a:cs typeface="Arial" charset="0"/>
              </a:rPr>
              <a:t>Minimization  of the angle between the gradient of the field and the  direction of robot motion  relative to the target.</a:t>
            </a:r>
            <a:endParaRPr lang="en-GB" sz="1800">
              <a:solidFill>
                <a:srgbClr val="000000"/>
              </a:solidFill>
              <a:latin typeface="Batang" pitchFamily="18" charset="-127"/>
              <a:ea typeface="Batang" pitchFamily="18" charset="-127"/>
              <a:cs typeface="Arial" charset="0"/>
            </a:endParaRPr>
          </a:p>
        </p:txBody>
      </p:sp>
      <p:pic>
        <p:nvPicPr>
          <p:cNvPr id="390158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1600200"/>
            <a:ext cx="4267200" cy="39544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17" name="Rectangle 45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33CC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228600"/>
            <a:ext cx="7772400" cy="1143000"/>
          </a:xfrm>
        </p:spPr>
        <p:txBody>
          <a:bodyPr/>
          <a:lstStyle/>
          <a:p>
            <a:r>
              <a:rPr lang="en-US">
                <a:latin typeface="Batang" pitchFamily="18" charset="-127"/>
                <a:ea typeface="Batang" pitchFamily="18" charset="-127"/>
              </a:rPr>
              <a:t> </a:t>
            </a:r>
            <a:r>
              <a:rPr lang="en-US" sz="3600" b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Introduction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762000" y="1143000"/>
            <a:ext cx="7543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ko-KR">
                <a:solidFill>
                  <a:srgbClr val="000000"/>
                </a:solidFill>
                <a:ea typeface="Gulim" pitchFamily="34" charset="-127"/>
              </a:rPr>
              <a:t>A </a:t>
            </a:r>
            <a:r>
              <a:rPr lang="en-US" altLang="ko-KR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wheeled mobile robot (WMR)  can be driven by wheels in  various  formations:</a:t>
            </a:r>
          </a:p>
          <a:p>
            <a:pPr algn="l"/>
            <a:endParaRPr lang="en-US" altLang="ko-KR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algn="l"/>
            <a:endParaRPr lang="en-US"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28686" name="Object 14"/>
          <p:cNvGraphicFramePr>
            <a:graphicFrameLocks noChangeAspect="1"/>
          </p:cNvGraphicFramePr>
          <p:nvPr>
            <p:ph sz="half" idx="2"/>
          </p:nvPr>
        </p:nvGraphicFramePr>
        <p:xfrm>
          <a:off x="3581400" y="3048000"/>
          <a:ext cx="960438" cy="862013"/>
        </p:xfrm>
        <a:graphic>
          <a:graphicData uri="http://schemas.openxmlformats.org/presentationml/2006/ole">
            <p:oleObj spid="_x0000_s28686" name="VISIO" r:id="rId4" imgW="960840" imgH="862560" progId="Visio.Drawing.6">
              <p:embed/>
            </p:oleObj>
          </a:graphicData>
        </a:graphic>
      </p:graphicFrame>
      <p:sp>
        <p:nvSpPr>
          <p:cNvPr id="28688" name="AutoShape 16"/>
          <p:cNvSpPr>
            <a:spLocks noChangeAspect="1" noChangeArrowheads="1" noTextEdit="1"/>
          </p:cNvSpPr>
          <p:nvPr/>
        </p:nvSpPr>
        <p:spPr bwMode="auto">
          <a:xfrm>
            <a:off x="1219200" y="3124200"/>
            <a:ext cx="731838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28690" name="Rectangle 18"/>
          <p:cNvSpPr>
            <a:spLocks noChangeArrowheads="1"/>
          </p:cNvSpPr>
          <p:nvPr/>
        </p:nvSpPr>
        <p:spPr bwMode="auto">
          <a:xfrm>
            <a:off x="1243013" y="3354388"/>
            <a:ext cx="684212" cy="342900"/>
          </a:xfrm>
          <a:prstGeom prst="rect">
            <a:avLst/>
          </a:prstGeom>
          <a:solidFill>
            <a:srgbClr val="CCE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28691" name="Line 19"/>
          <p:cNvSpPr>
            <a:spLocks noChangeShapeType="1"/>
          </p:cNvSpPr>
          <p:nvPr/>
        </p:nvSpPr>
        <p:spPr bwMode="auto">
          <a:xfrm>
            <a:off x="1414463" y="3240088"/>
            <a:ext cx="341312" cy="1587"/>
          </a:xfrm>
          <a:prstGeom prst="line">
            <a:avLst/>
          </a:prstGeom>
          <a:noFill/>
          <a:ln w="523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28692" name="Line 20"/>
          <p:cNvSpPr>
            <a:spLocks noChangeShapeType="1"/>
          </p:cNvSpPr>
          <p:nvPr/>
        </p:nvSpPr>
        <p:spPr bwMode="auto">
          <a:xfrm>
            <a:off x="1414463" y="3811588"/>
            <a:ext cx="341312" cy="1587"/>
          </a:xfrm>
          <a:prstGeom prst="line">
            <a:avLst/>
          </a:prstGeom>
          <a:noFill/>
          <a:ln w="523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28693" name="Line 21"/>
          <p:cNvSpPr>
            <a:spLocks noChangeShapeType="1"/>
          </p:cNvSpPr>
          <p:nvPr/>
        </p:nvSpPr>
        <p:spPr bwMode="auto">
          <a:xfrm>
            <a:off x="1585913" y="3240088"/>
            <a:ext cx="1587" cy="571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28694" name="AutoShape 22"/>
          <p:cNvSpPr>
            <a:spLocks noChangeAspect="1" noChangeArrowheads="1" noTextEdit="1"/>
          </p:cNvSpPr>
          <p:nvPr/>
        </p:nvSpPr>
        <p:spPr bwMode="auto">
          <a:xfrm>
            <a:off x="6324600" y="2743200"/>
            <a:ext cx="928688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28696" name="Rectangle 24"/>
          <p:cNvSpPr>
            <a:spLocks noChangeArrowheads="1"/>
          </p:cNvSpPr>
          <p:nvPr/>
        </p:nvSpPr>
        <p:spPr bwMode="auto">
          <a:xfrm>
            <a:off x="6473825" y="2978150"/>
            <a:ext cx="712788" cy="344488"/>
          </a:xfrm>
          <a:prstGeom prst="rect">
            <a:avLst/>
          </a:prstGeom>
          <a:solidFill>
            <a:srgbClr val="CCE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28697" name="Line 25"/>
          <p:cNvSpPr>
            <a:spLocks noChangeShapeType="1"/>
          </p:cNvSpPr>
          <p:nvPr/>
        </p:nvSpPr>
        <p:spPr bwMode="auto">
          <a:xfrm>
            <a:off x="6958013" y="2863850"/>
            <a:ext cx="228600" cy="1588"/>
          </a:xfrm>
          <a:prstGeom prst="line">
            <a:avLst/>
          </a:prstGeom>
          <a:noFill/>
          <a:ln w="523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28698" name="Line 26"/>
          <p:cNvSpPr>
            <a:spLocks noChangeShapeType="1"/>
          </p:cNvSpPr>
          <p:nvPr/>
        </p:nvSpPr>
        <p:spPr bwMode="auto">
          <a:xfrm>
            <a:off x="6958013" y="3436938"/>
            <a:ext cx="228600" cy="1587"/>
          </a:xfrm>
          <a:prstGeom prst="line">
            <a:avLst/>
          </a:prstGeom>
          <a:noFill/>
          <a:ln w="523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28699" name="Line 27"/>
          <p:cNvSpPr>
            <a:spLocks noChangeShapeType="1"/>
          </p:cNvSpPr>
          <p:nvPr/>
        </p:nvSpPr>
        <p:spPr bwMode="auto">
          <a:xfrm>
            <a:off x="7072313" y="2863850"/>
            <a:ext cx="1587" cy="5730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28700" name="Line 28"/>
          <p:cNvSpPr>
            <a:spLocks noChangeShapeType="1"/>
          </p:cNvSpPr>
          <p:nvPr/>
        </p:nvSpPr>
        <p:spPr bwMode="auto">
          <a:xfrm flipV="1">
            <a:off x="6391275" y="2828925"/>
            <a:ext cx="220663" cy="60325"/>
          </a:xfrm>
          <a:prstGeom prst="line">
            <a:avLst/>
          </a:prstGeom>
          <a:noFill/>
          <a:ln w="523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28701" name="Line 29"/>
          <p:cNvSpPr>
            <a:spLocks noChangeShapeType="1"/>
          </p:cNvSpPr>
          <p:nvPr/>
        </p:nvSpPr>
        <p:spPr bwMode="auto">
          <a:xfrm flipV="1">
            <a:off x="6545263" y="3405188"/>
            <a:ext cx="220662" cy="58737"/>
          </a:xfrm>
          <a:prstGeom prst="line">
            <a:avLst/>
          </a:prstGeom>
          <a:noFill/>
          <a:ln w="523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28702" name="Line 30"/>
          <p:cNvSpPr>
            <a:spLocks noChangeShapeType="1"/>
          </p:cNvSpPr>
          <p:nvPr/>
        </p:nvSpPr>
        <p:spPr bwMode="auto">
          <a:xfrm>
            <a:off x="6500813" y="2859088"/>
            <a:ext cx="155575" cy="5762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28703" name="AutoShape 31"/>
          <p:cNvSpPr>
            <a:spLocks noChangeAspect="1" noChangeArrowheads="1" noTextEdit="1"/>
          </p:cNvSpPr>
          <p:nvPr/>
        </p:nvSpPr>
        <p:spPr bwMode="auto">
          <a:xfrm>
            <a:off x="6324600" y="3886200"/>
            <a:ext cx="1068388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28705" name="Rectangle 33"/>
          <p:cNvSpPr>
            <a:spLocks noChangeArrowheads="1"/>
          </p:cNvSpPr>
          <p:nvPr/>
        </p:nvSpPr>
        <p:spPr bwMode="auto">
          <a:xfrm>
            <a:off x="6754813" y="4116388"/>
            <a:ext cx="571500" cy="342900"/>
          </a:xfrm>
          <a:prstGeom prst="rect">
            <a:avLst/>
          </a:prstGeom>
          <a:solidFill>
            <a:srgbClr val="CCE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28706" name="Line 34"/>
          <p:cNvSpPr>
            <a:spLocks noChangeShapeType="1"/>
          </p:cNvSpPr>
          <p:nvPr/>
        </p:nvSpPr>
        <p:spPr bwMode="auto">
          <a:xfrm>
            <a:off x="7097713" y="4002088"/>
            <a:ext cx="228600" cy="1587"/>
          </a:xfrm>
          <a:prstGeom prst="line">
            <a:avLst/>
          </a:prstGeom>
          <a:noFill/>
          <a:ln w="523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28707" name="Line 35"/>
          <p:cNvSpPr>
            <a:spLocks noChangeShapeType="1"/>
          </p:cNvSpPr>
          <p:nvPr/>
        </p:nvSpPr>
        <p:spPr bwMode="auto">
          <a:xfrm>
            <a:off x="7097713" y="4573588"/>
            <a:ext cx="228600" cy="1587"/>
          </a:xfrm>
          <a:prstGeom prst="line">
            <a:avLst/>
          </a:prstGeom>
          <a:noFill/>
          <a:ln w="523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28708" name="Line 36"/>
          <p:cNvSpPr>
            <a:spLocks noChangeShapeType="1"/>
          </p:cNvSpPr>
          <p:nvPr/>
        </p:nvSpPr>
        <p:spPr bwMode="auto">
          <a:xfrm>
            <a:off x="7212013" y="4002088"/>
            <a:ext cx="1587" cy="571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28709" name="Freeform 37"/>
          <p:cNvSpPr>
            <a:spLocks/>
          </p:cNvSpPr>
          <p:nvPr/>
        </p:nvSpPr>
        <p:spPr bwMode="auto">
          <a:xfrm>
            <a:off x="6811963" y="4259263"/>
            <a:ext cx="85725" cy="85725"/>
          </a:xfrm>
          <a:custGeom>
            <a:avLst/>
            <a:gdLst/>
            <a:ahLst/>
            <a:cxnLst>
              <a:cxn ang="0">
                <a:pos x="162" y="80"/>
              </a:cxn>
              <a:cxn ang="0">
                <a:pos x="160" y="60"/>
              </a:cxn>
              <a:cxn ang="0">
                <a:pos x="151" y="40"/>
              </a:cxn>
              <a:cxn ang="0">
                <a:pos x="138" y="24"/>
              </a:cxn>
              <a:cxn ang="0">
                <a:pos x="121" y="11"/>
              </a:cxn>
              <a:cxn ang="0">
                <a:pos x="102" y="2"/>
              </a:cxn>
              <a:cxn ang="0">
                <a:pos x="80" y="0"/>
              </a:cxn>
              <a:cxn ang="0">
                <a:pos x="60" y="2"/>
              </a:cxn>
              <a:cxn ang="0">
                <a:pos x="40" y="11"/>
              </a:cxn>
              <a:cxn ang="0">
                <a:pos x="24" y="24"/>
              </a:cxn>
              <a:cxn ang="0">
                <a:pos x="11" y="40"/>
              </a:cxn>
              <a:cxn ang="0">
                <a:pos x="3" y="60"/>
              </a:cxn>
              <a:cxn ang="0">
                <a:pos x="0" y="80"/>
              </a:cxn>
              <a:cxn ang="0">
                <a:pos x="3" y="102"/>
              </a:cxn>
              <a:cxn ang="0">
                <a:pos x="11" y="122"/>
              </a:cxn>
              <a:cxn ang="0">
                <a:pos x="24" y="138"/>
              </a:cxn>
              <a:cxn ang="0">
                <a:pos x="40" y="151"/>
              </a:cxn>
              <a:cxn ang="0">
                <a:pos x="60" y="160"/>
              </a:cxn>
              <a:cxn ang="0">
                <a:pos x="80" y="162"/>
              </a:cxn>
              <a:cxn ang="0">
                <a:pos x="102" y="160"/>
              </a:cxn>
              <a:cxn ang="0">
                <a:pos x="121" y="151"/>
              </a:cxn>
              <a:cxn ang="0">
                <a:pos x="138" y="138"/>
              </a:cxn>
              <a:cxn ang="0">
                <a:pos x="151" y="122"/>
              </a:cxn>
              <a:cxn ang="0">
                <a:pos x="160" y="102"/>
              </a:cxn>
              <a:cxn ang="0">
                <a:pos x="162" y="80"/>
              </a:cxn>
            </a:cxnLst>
            <a:rect l="0" t="0" r="r" b="b"/>
            <a:pathLst>
              <a:path w="162" h="162">
                <a:moveTo>
                  <a:pt x="162" y="80"/>
                </a:moveTo>
                <a:lnTo>
                  <a:pt x="160" y="60"/>
                </a:lnTo>
                <a:lnTo>
                  <a:pt x="151" y="40"/>
                </a:lnTo>
                <a:lnTo>
                  <a:pt x="138" y="24"/>
                </a:lnTo>
                <a:lnTo>
                  <a:pt x="121" y="11"/>
                </a:lnTo>
                <a:lnTo>
                  <a:pt x="102" y="2"/>
                </a:lnTo>
                <a:lnTo>
                  <a:pt x="80" y="0"/>
                </a:lnTo>
                <a:lnTo>
                  <a:pt x="60" y="2"/>
                </a:lnTo>
                <a:lnTo>
                  <a:pt x="40" y="11"/>
                </a:lnTo>
                <a:lnTo>
                  <a:pt x="24" y="24"/>
                </a:lnTo>
                <a:lnTo>
                  <a:pt x="11" y="40"/>
                </a:lnTo>
                <a:lnTo>
                  <a:pt x="3" y="60"/>
                </a:lnTo>
                <a:lnTo>
                  <a:pt x="0" y="80"/>
                </a:lnTo>
                <a:lnTo>
                  <a:pt x="3" y="102"/>
                </a:lnTo>
                <a:lnTo>
                  <a:pt x="11" y="122"/>
                </a:lnTo>
                <a:lnTo>
                  <a:pt x="24" y="138"/>
                </a:lnTo>
                <a:lnTo>
                  <a:pt x="40" y="151"/>
                </a:lnTo>
                <a:lnTo>
                  <a:pt x="60" y="160"/>
                </a:lnTo>
                <a:lnTo>
                  <a:pt x="80" y="162"/>
                </a:lnTo>
                <a:lnTo>
                  <a:pt x="102" y="160"/>
                </a:lnTo>
                <a:lnTo>
                  <a:pt x="121" y="151"/>
                </a:lnTo>
                <a:lnTo>
                  <a:pt x="138" y="138"/>
                </a:lnTo>
                <a:lnTo>
                  <a:pt x="151" y="122"/>
                </a:lnTo>
                <a:lnTo>
                  <a:pt x="160" y="102"/>
                </a:lnTo>
                <a:lnTo>
                  <a:pt x="162" y="8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28710" name="Line 38"/>
          <p:cNvSpPr>
            <a:spLocks noChangeShapeType="1"/>
          </p:cNvSpPr>
          <p:nvPr/>
        </p:nvSpPr>
        <p:spPr bwMode="auto">
          <a:xfrm flipV="1">
            <a:off x="6391275" y="4306888"/>
            <a:ext cx="220663" cy="60325"/>
          </a:xfrm>
          <a:prstGeom prst="line">
            <a:avLst/>
          </a:prstGeom>
          <a:noFill/>
          <a:ln w="523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28711" name="Line 39"/>
          <p:cNvSpPr>
            <a:spLocks noChangeShapeType="1"/>
          </p:cNvSpPr>
          <p:nvPr/>
        </p:nvSpPr>
        <p:spPr bwMode="auto">
          <a:xfrm flipV="1">
            <a:off x="6611938" y="4302125"/>
            <a:ext cx="200025" cy="47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28712" name="Rectangle 40"/>
          <p:cNvSpPr>
            <a:spLocks noChangeArrowheads="1"/>
          </p:cNvSpPr>
          <p:nvPr/>
        </p:nvSpPr>
        <p:spPr bwMode="auto">
          <a:xfrm>
            <a:off x="838200" y="4953000"/>
            <a:ext cx="1420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Differential</a:t>
            </a:r>
          </a:p>
        </p:txBody>
      </p:sp>
      <p:sp>
        <p:nvSpPr>
          <p:cNvPr id="28713" name="Rectangle 41"/>
          <p:cNvSpPr>
            <a:spLocks noChangeArrowheads="1"/>
          </p:cNvSpPr>
          <p:nvPr/>
        </p:nvSpPr>
        <p:spPr bwMode="auto">
          <a:xfrm>
            <a:off x="3200400" y="495300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Omni Directional </a:t>
            </a:r>
          </a:p>
        </p:txBody>
      </p:sp>
      <p:sp>
        <p:nvSpPr>
          <p:cNvPr id="28714" name="Rectangle 42"/>
          <p:cNvSpPr>
            <a:spLocks noChangeArrowheads="1"/>
          </p:cNvSpPr>
          <p:nvPr/>
        </p:nvSpPr>
        <p:spPr bwMode="auto">
          <a:xfrm>
            <a:off x="6324600" y="49530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Steering</a:t>
            </a:r>
          </a:p>
        </p:txBody>
      </p:sp>
      <p:sp>
        <p:nvSpPr>
          <p:cNvPr id="28715" name="Line 43"/>
          <p:cNvSpPr>
            <a:spLocks noChangeShapeType="1"/>
          </p:cNvSpPr>
          <p:nvPr/>
        </p:nvSpPr>
        <p:spPr bwMode="auto">
          <a:xfrm>
            <a:off x="2667000" y="2438400"/>
            <a:ext cx="0" cy="3352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NZ"/>
          </a:p>
        </p:txBody>
      </p:sp>
      <p:sp>
        <p:nvSpPr>
          <p:cNvPr id="28716" name="Line 44"/>
          <p:cNvSpPr>
            <a:spLocks noChangeShapeType="1"/>
          </p:cNvSpPr>
          <p:nvPr/>
        </p:nvSpPr>
        <p:spPr bwMode="auto">
          <a:xfrm>
            <a:off x="5638800" y="2438400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200" name="Text Box 8"/>
          <p:cNvSpPr txBox="1">
            <a:spLocks noChangeArrowheads="1"/>
          </p:cNvSpPr>
          <p:nvPr/>
        </p:nvSpPr>
        <p:spPr bwMode="auto">
          <a:xfrm>
            <a:off x="900113" y="3429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GB" sz="1800">
              <a:latin typeface="Arial" charset="0"/>
              <a:cs typeface="Arial" charset="0"/>
            </a:endParaRPr>
          </a:p>
        </p:txBody>
      </p:sp>
      <p:sp>
        <p:nvSpPr>
          <p:cNvPr id="392201" name="Text Box 9"/>
          <p:cNvSpPr txBox="1">
            <a:spLocks noChangeArrowheads="1"/>
          </p:cNvSpPr>
          <p:nvPr/>
        </p:nvSpPr>
        <p:spPr bwMode="auto">
          <a:xfrm>
            <a:off x="879475" y="34480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GB" sz="1800">
              <a:latin typeface="Arial" charset="0"/>
              <a:cs typeface="Arial" charset="0"/>
            </a:endParaRPr>
          </a:p>
        </p:txBody>
      </p:sp>
      <p:sp>
        <p:nvSpPr>
          <p:cNvPr id="392202" name="Text Box 10"/>
          <p:cNvSpPr txBox="1">
            <a:spLocks noChangeArrowheads="1"/>
          </p:cNvSpPr>
          <p:nvPr/>
        </p:nvSpPr>
        <p:spPr bwMode="auto">
          <a:xfrm>
            <a:off x="685800" y="0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NZ" b="1">
                <a:solidFill>
                  <a:srgbClr val="000000"/>
                </a:solidFill>
                <a:latin typeface="Batang" pitchFamily="18" charset="-127"/>
                <a:ea typeface="Batang" pitchFamily="18" charset="-127"/>
                <a:cs typeface="Arial" charset="0"/>
              </a:rPr>
              <a:t>  </a:t>
            </a:r>
            <a:r>
              <a:rPr lang="en-NZ" sz="2000" b="1">
                <a:solidFill>
                  <a:srgbClr val="000000"/>
                </a:solidFill>
                <a:latin typeface="Batang" pitchFamily="18" charset="-127"/>
                <a:ea typeface="Batang" pitchFamily="18" charset="-127"/>
                <a:cs typeface="Arial" charset="0"/>
              </a:rPr>
              <a:t>Direction</a:t>
            </a:r>
            <a:endParaRPr lang="en-GB" sz="2000" b="1">
              <a:solidFill>
                <a:srgbClr val="000000"/>
              </a:solidFill>
              <a:latin typeface="Batang" pitchFamily="18" charset="-127"/>
              <a:ea typeface="Batang" pitchFamily="18" charset="-127"/>
              <a:cs typeface="Arial" charset="0"/>
            </a:endParaRPr>
          </a:p>
        </p:txBody>
      </p:sp>
      <p:sp>
        <p:nvSpPr>
          <p:cNvPr id="392209" name="Rectangle 17"/>
          <p:cNvSpPr>
            <a:spLocks noChangeArrowheads="1"/>
          </p:cNvSpPr>
          <p:nvPr/>
        </p:nvSpPr>
        <p:spPr bwMode="auto">
          <a:xfrm>
            <a:off x="0" y="33528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92208" name="Object 16"/>
          <p:cNvGraphicFramePr>
            <a:graphicFrameLocks noChangeAspect="1"/>
          </p:cNvGraphicFramePr>
          <p:nvPr/>
        </p:nvGraphicFramePr>
        <p:xfrm>
          <a:off x="1219200" y="1752600"/>
          <a:ext cx="3679825" cy="968375"/>
        </p:xfrm>
        <a:graphic>
          <a:graphicData uri="http://schemas.openxmlformats.org/presentationml/2006/ole">
            <p:oleObj spid="_x0000_s392208" name="Equation" r:id="rId4" imgW="2145960" imgH="571320" progId="Equation.3">
              <p:embed/>
            </p:oleObj>
          </a:graphicData>
        </a:graphic>
      </p:graphicFrame>
      <p:sp>
        <p:nvSpPr>
          <p:cNvPr id="392211" name="Rectangle 19"/>
          <p:cNvSpPr>
            <a:spLocks noChangeArrowheads="1"/>
          </p:cNvSpPr>
          <p:nvPr/>
        </p:nvSpPr>
        <p:spPr bwMode="auto">
          <a:xfrm>
            <a:off x="0" y="51054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92215" name="Object 23"/>
          <p:cNvGraphicFramePr>
            <a:graphicFrameLocks noChangeAspect="1"/>
          </p:cNvGraphicFramePr>
          <p:nvPr>
            <p:ph/>
          </p:nvPr>
        </p:nvGraphicFramePr>
        <p:xfrm>
          <a:off x="1676400" y="304800"/>
          <a:ext cx="5105400" cy="1352550"/>
        </p:xfrm>
        <a:graphic>
          <a:graphicData uri="http://schemas.openxmlformats.org/presentationml/2006/ole">
            <p:oleObj spid="_x0000_s392215" name="Equation" r:id="rId5" imgW="3213000" imgH="850680" progId="Equation.3">
              <p:embed/>
            </p:oleObj>
          </a:graphicData>
        </a:graphic>
      </p:graphicFrame>
      <p:pic>
        <p:nvPicPr>
          <p:cNvPr id="392217" name="Picture 2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4400" y="2971800"/>
            <a:ext cx="6324600" cy="3489325"/>
          </a:xfrm>
          <a:prstGeom prst="rect">
            <a:avLst/>
          </a:prstGeom>
          <a:noFill/>
        </p:spPr>
      </p:pic>
      <p:sp>
        <p:nvSpPr>
          <p:cNvPr id="392218" name="Text Box 26"/>
          <p:cNvSpPr txBox="1">
            <a:spLocks noChangeArrowheads="1"/>
          </p:cNvSpPr>
          <p:nvPr/>
        </p:nvSpPr>
        <p:spPr bwMode="auto">
          <a:xfrm>
            <a:off x="609600" y="2590800"/>
            <a:ext cx="79200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 sz="2000" i="1">
                <a:solidFill>
                  <a:srgbClr val="000000"/>
                </a:solidFill>
              </a:rPr>
              <a:t>Robot direction is adjusted around the directional line pointing to the target</a:t>
            </a:r>
            <a:endParaRPr lang="en-US" i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Text Box 2"/>
          <p:cNvSpPr txBox="1">
            <a:spLocks noChangeArrowheads="1"/>
          </p:cNvSpPr>
          <p:nvPr/>
        </p:nvSpPr>
        <p:spPr bwMode="auto">
          <a:xfrm>
            <a:off x="900113" y="3429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GB" sz="1800">
              <a:latin typeface="Arial" charset="0"/>
              <a:cs typeface="Arial" charset="0"/>
            </a:endParaRPr>
          </a:p>
        </p:txBody>
      </p:sp>
      <p:sp>
        <p:nvSpPr>
          <p:cNvPr id="394243" name="Text Box 3"/>
          <p:cNvSpPr txBox="1">
            <a:spLocks noChangeArrowheads="1"/>
          </p:cNvSpPr>
          <p:nvPr/>
        </p:nvSpPr>
        <p:spPr bwMode="auto">
          <a:xfrm>
            <a:off x="879475" y="34480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GB" sz="1800">
              <a:latin typeface="Arial" charset="0"/>
              <a:cs typeface="Arial" charset="0"/>
            </a:endParaRPr>
          </a:p>
        </p:txBody>
      </p:sp>
      <p:sp>
        <p:nvSpPr>
          <p:cNvPr id="394251" name="Text Box 11"/>
          <p:cNvSpPr txBox="1">
            <a:spLocks noChangeArrowheads="1"/>
          </p:cNvSpPr>
          <p:nvPr/>
        </p:nvSpPr>
        <p:spPr bwMode="auto">
          <a:xfrm>
            <a:off x="304800" y="3581400"/>
            <a:ext cx="1655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  <a:cs typeface="Arial" charset="0"/>
              </a:rPr>
              <a:t> It  leads to</a:t>
            </a:r>
            <a:r>
              <a:rPr lang="en-NZ">
                <a:ea typeface="Batang" pitchFamily="18" charset="-127"/>
                <a:cs typeface="Arial" charset="0"/>
              </a:rPr>
              <a:t>:</a:t>
            </a:r>
            <a:endParaRPr lang="en-GB">
              <a:ea typeface="Batang" pitchFamily="18" charset="-127"/>
              <a:cs typeface="Arial" charset="0"/>
            </a:endParaRPr>
          </a:p>
        </p:txBody>
      </p:sp>
      <p:sp>
        <p:nvSpPr>
          <p:cNvPr id="394256" name="Text Box 16"/>
          <p:cNvSpPr txBox="1">
            <a:spLocks noChangeArrowheads="1"/>
          </p:cNvSpPr>
          <p:nvPr/>
        </p:nvSpPr>
        <p:spPr bwMode="auto">
          <a:xfrm>
            <a:off x="900113" y="45085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GB" sz="1800">
              <a:latin typeface="Arial" charset="0"/>
              <a:cs typeface="Arial" charset="0"/>
            </a:endParaRPr>
          </a:p>
        </p:txBody>
      </p:sp>
      <p:sp>
        <p:nvSpPr>
          <p:cNvPr id="394262" name="Rectangle 22"/>
          <p:cNvSpPr>
            <a:spLocks noChangeArrowheads="1"/>
          </p:cNvSpPr>
          <p:nvPr/>
        </p:nvSpPr>
        <p:spPr bwMode="auto">
          <a:xfrm>
            <a:off x="0" y="314325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94261" name="Object 21"/>
          <p:cNvGraphicFramePr>
            <a:graphicFrameLocks noChangeAspect="1"/>
          </p:cNvGraphicFramePr>
          <p:nvPr/>
        </p:nvGraphicFramePr>
        <p:xfrm>
          <a:off x="1198563" y="1600200"/>
          <a:ext cx="6748462" cy="977900"/>
        </p:xfrm>
        <a:graphic>
          <a:graphicData uri="http://schemas.openxmlformats.org/presentationml/2006/ole">
            <p:oleObj spid="_x0000_s394261" name="Equation" r:id="rId4" imgW="3949560" imgH="571320" progId="Equation.3">
              <p:embed/>
            </p:oleObj>
          </a:graphicData>
        </a:graphic>
      </p:graphicFrame>
      <p:sp>
        <p:nvSpPr>
          <p:cNvPr id="394264" name="Rectangle 24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94263" name="Object 23"/>
          <p:cNvGraphicFramePr>
            <a:graphicFrameLocks noChangeAspect="1"/>
          </p:cNvGraphicFramePr>
          <p:nvPr/>
        </p:nvGraphicFramePr>
        <p:xfrm>
          <a:off x="1371600" y="2971800"/>
          <a:ext cx="4724400" cy="579438"/>
        </p:xfrm>
        <a:graphic>
          <a:graphicData uri="http://schemas.openxmlformats.org/presentationml/2006/ole">
            <p:oleObj spid="_x0000_s394263" name="Equation" r:id="rId5" imgW="2565400" imgH="317500" progId="Equation.3">
              <p:embed/>
            </p:oleObj>
          </a:graphicData>
        </a:graphic>
      </p:graphicFrame>
      <p:sp>
        <p:nvSpPr>
          <p:cNvPr id="394266" name="Rectangle 26"/>
          <p:cNvSpPr>
            <a:spLocks noChangeArrowheads="1"/>
          </p:cNvSpPr>
          <p:nvPr/>
        </p:nvSpPr>
        <p:spPr bwMode="auto">
          <a:xfrm>
            <a:off x="0" y="36576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94265" name="Object 25"/>
          <p:cNvGraphicFramePr>
            <a:graphicFrameLocks noChangeAspect="1"/>
          </p:cNvGraphicFramePr>
          <p:nvPr/>
        </p:nvGraphicFramePr>
        <p:xfrm>
          <a:off x="3124200" y="3962400"/>
          <a:ext cx="2590800" cy="441325"/>
        </p:xfrm>
        <a:graphic>
          <a:graphicData uri="http://schemas.openxmlformats.org/presentationml/2006/ole">
            <p:oleObj spid="_x0000_s394265" name="Equation" r:id="rId6" imgW="1282700" imgH="215900" progId="Equation.3">
              <p:embed/>
            </p:oleObj>
          </a:graphicData>
        </a:graphic>
      </p:graphicFrame>
      <p:sp>
        <p:nvSpPr>
          <p:cNvPr id="394268" name="Rectangle 28"/>
          <p:cNvSpPr>
            <a:spLocks noChangeArrowheads="1"/>
          </p:cNvSpPr>
          <p:nvPr/>
        </p:nvSpPr>
        <p:spPr bwMode="auto">
          <a:xfrm>
            <a:off x="0" y="40386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94267" name="Object 27"/>
          <p:cNvGraphicFramePr>
            <a:graphicFrameLocks noChangeAspect="1"/>
          </p:cNvGraphicFramePr>
          <p:nvPr/>
        </p:nvGraphicFramePr>
        <p:xfrm>
          <a:off x="3276600" y="4572000"/>
          <a:ext cx="1143000" cy="481013"/>
        </p:xfrm>
        <a:graphic>
          <a:graphicData uri="http://schemas.openxmlformats.org/presentationml/2006/ole">
            <p:oleObj spid="_x0000_s394267" name="Equation" r:id="rId7" imgW="545760" imgH="228600" progId="Equation.3">
              <p:embed/>
            </p:oleObj>
          </a:graphicData>
        </a:graphic>
      </p:graphicFrame>
      <p:sp>
        <p:nvSpPr>
          <p:cNvPr id="394270" name="Rectangle 30"/>
          <p:cNvSpPr>
            <a:spLocks noChangeArrowheads="1"/>
          </p:cNvSpPr>
          <p:nvPr/>
        </p:nvSpPr>
        <p:spPr bwMode="auto">
          <a:xfrm>
            <a:off x="0" y="39624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sp>
        <p:nvSpPr>
          <p:cNvPr id="394273" name="Text Box 33"/>
          <p:cNvSpPr txBox="1">
            <a:spLocks noChangeArrowheads="1"/>
          </p:cNvSpPr>
          <p:nvPr/>
        </p:nvSpPr>
        <p:spPr bwMode="auto">
          <a:xfrm>
            <a:off x="1981200" y="533400"/>
            <a:ext cx="14017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Intuitively</a:t>
            </a:r>
            <a:endParaRPr lang="en-GB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94274" name="Text Box 34"/>
          <p:cNvSpPr txBox="1">
            <a:spLocks noChangeArrowheads="1"/>
          </p:cNvSpPr>
          <p:nvPr/>
        </p:nvSpPr>
        <p:spPr bwMode="auto">
          <a:xfrm>
            <a:off x="381000" y="533400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NZ" b="1">
                <a:solidFill>
                  <a:srgbClr val="000000"/>
                </a:solidFill>
                <a:latin typeface="Batang" pitchFamily="18" charset="-127"/>
                <a:ea typeface="Batang" pitchFamily="18" charset="-127"/>
                <a:cs typeface="Arial" charset="0"/>
              </a:rPr>
              <a:t>  </a:t>
            </a:r>
            <a:r>
              <a:rPr lang="en-NZ" sz="2000" b="1">
                <a:solidFill>
                  <a:srgbClr val="000000"/>
                </a:solidFill>
                <a:latin typeface="Batang" pitchFamily="18" charset="-127"/>
                <a:ea typeface="Batang" pitchFamily="18" charset="-127"/>
                <a:cs typeface="Arial" charset="0"/>
              </a:rPr>
              <a:t>Speed</a:t>
            </a:r>
            <a:endParaRPr lang="en-GB" sz="2000" b="1">
              <a:solidFill>
                <a:srgbClr val="000000"/>
              </a:solidFill>
              <a:latin typeface="Batang" pitchFamily="18" charset="-127"/>
              <a:ea typeface="Batang" pitchFamily="18" charset="-127"/>
              <a:cs typeface="Arial" charset="0"/>
            </a:endParaRPr>
          </a:p>
        </p:txBody>
      </p:sp>
      <p:sp>
        <p:nvSpPr>
          <p:cNvPr id="394278" name="Text Box 38"/>
          <p:cNvSpPr txBox="1">
            <a:spLocks noChangeArrowheads="1"/>
          </p:cNvSpPr>
          <p:nvPr/>
        </p:nvSpPr>
        <p:spPr bwMode="auto">
          <a:xfrm>
            <a:off x="304800" y="1122363"/>
            <a:ext cx="45593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NZ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</a:t>
            </a: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It is chosen to  decrease        ,</a:t>
            </a:r>
            <a:r>
              <a:rPr lang="en-NZ" sz="2000">
                <a:latin typeface="Batang" pitchFamily="18" charset="-127"/>
                <a:ea typeface="Batang" pitchFamily="18" charset="-127"/>
              </a:rPr>
              <a:t>  </a:t>
            </a: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or</a:t>
            </a:r>
            <a:endParaRPr lang="en-US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394282" name="Object 42"/>
          <p:cNvGraphicFramePr>
            <a:graphicFrameLocks noChangeAspect="1"/>
          </p:cNvGraphicFramePr>
          <p:nvPr>
            <p:ph sz="quarter" idx="3"/>
          </p:nvPr>
        </p:nvGraphicFramePr>
        <p:xfrm>
          <a:off x="3733800" y="533400"/>
          <a:ext cx="2209800" cy="433388"/>
        </p:xfrm>
        <a:graphic>
          <a:graphicData uri="http://schemas.openxmlformats.org/presentationml/2006/ole">
            <p:oleObj spid="_x0000_s394282" name="Equation" r:id="rId8" imgW="1295400" imgH="254000" progId="Equation.3">
              <p:embed/>
            </p:oleObj>
          </a:graphicData>
        </a:graphic>
      </p:graphicFrame>
      <p:graphicFrame>
        <p:nvGraphicFramePr>
          <p:cNvPr id="394288" name="Object 48"/>
          <p:cNvGraphicFramePr>
            <a:graphicFrameLocks noGrp="1" noChangeAspect="1"/>
          </p:cNvGraphicFramePr>
          <p:nvPr>
            <p:ph sz="half" idx="1"/>
          </p:nvPr>
        </p:nvGraphicFramePr>
        <p:xfrm>
          <a:off x="3733800" y="1295400"/>
          <a:ext cx="381000" cy="319088"/>
        </p:xfrm>
        <a:graphic>
          <a:graphicData uri="http://schemas.openxmlformats.org/presentationml/2006/ole">
            <p:oleObj spid="_x0000_s394288" name="Equation" r:id="rId9" imgW="241200" imgH="203040" progId="Equation.3">
              <p:embed/>
            </p:oleObj>
          </a:graphicData>
        </a:graphic>
      </p:graphicFrame>
      <p:sp>
        <p:nvSpPr>
          <p:cNvPr id="394290" name="Text Box 50"/>
          <p:cNvSpPr txBox="1">
            <a:spLocks noChangeArrowheads="1"/>
          </p:cNvSpPr>
          <p:nvPr/>
        </p:nvSpPr>
        <p:spPr bwMode="auto">
          <a:xfrm>
            <a:off x="381000" y="2651125"/>
            <a:ext cx="28321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One of the choices is:</a:t>
            </a:r>
            <a:endParaRPr lang="en-US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94292" name="Text Box 52"/>
          <p:cNvSpPr txBox="1">
            <a:spLocks noChangeArrowheads="1"/>
          </p:cNvSpPr>
          <p:nvPr/>
        </p:nvSpPr>
        <p:spPr bwMode="auto">
          <a:xfrm>
            <a:off x="0" y="5486400"/>
            <a:ext cx="9297988" cy="1371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The speed determined  by the relative  linear distance, the target velocity </a:t>
            </a:r>
          </a:p>
          <a:p>
            <a:pPr algn="l"/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and there directional relationship.</a:t>
            </a:r>
          </a:p>
          <a:p>
            <a:pPr algn="l"/>
            <a:endParaRPr lang="en-NZ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algn="l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Text Box 2"/>
          <p:cNvSpPr txBox="1">
            <a:spLocks noChangeArrowheads="1"/>
          </p:cNvSpPr>
          <p:nvPr/>
        </p:nvSpPr>
        <p:spPr bwMode="auto">
          <a:xfrm>
            <a:off x="900113" y="3429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GB" sz="1800">
              <a:latin typeface="Arial" charset="0"/>
              <a:cs typeface="Arial" charset="0"/>
            </a:endParaRPr>
          </a:p>
        </p:txBody>
      </p:sp>
      <p:sp>
        <p:nvSpPr>
          <p:cNvPr id="396291" name="Text Box 3"/>
          <p:cNvSpPr txBox="1">
            <a:spLocks noChangeArrowheads="1"/>
          </p:cNvSpPr>
          <p:nvPr/>
        </p:nvSpPr>
        <p:spPr bwMode="auto">
          <a:xfrm>
            <a:off x="879475" y="34480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GB" sz="1800">
              <a:latin typeface="Arial" charset="0"/>
              <a:cs typeface="Arial" charset="0"/>
            </a:endParaRPr>
          </a:p>
        </p:txBody>
      </p:sp>
      <p:sp>
        <p:nvSpPr>
          <p:cNvPr id="396292" name="Text Box 4"/>
          <p:cNvSpPr txBox="1">
            <a:spLocks noChangeArrowheads="1"/>
          </p:cNvSpPr>
          <p:nvPr/>
        </p:nvSpPr>
        <p:spPr bwMode="auto">
          <a:xfrm>
            <a:off x="900113" y="45085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GB" sz="1800">
              <a:latin typeface="Arial" charset="0"/>
              <a:cs typeface="Arial" charset="0"/>
            </a:endParaRPr>
          </a:p>
        </p:txBody>
      </p:sp>
      <p:sp>
        <p:nvSpPr>
          <p:cNvPr id="396298" name="Text Box 10"/>
          <p:cNvSpPr txBox="1">
            <a:spLocks noChangeArrowheads="1"/>
          </p:cNvSpPr>
          <p:nvPr/>
        </p:nvSpPr>
        <p:spPr bwMode="auto">
          <a:xfrm>
            <a:off x="457200" y="5410200"/>
            <a:ext cx="76549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  <a:cs typeface="Arial" charset="0"/>
              </a:rPr>
              <a:t>The robot does not need to be always  faster than the target </a:t>
            </a:r>
          </a:p>
          <a:p>
            <a:pPr algn="l"/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  <a:cs typeface="Arial" charset="0"/>
              </a:rPr>
              <a:t> (e.g. . when                    )</a:t>
            </a:r>
            <a:endParaRPr lang="en-GB">
              <a:solidFill>
                <a:srgbClr val="000000"/>
              </a:solidFill>
              <a:ea typeface="Batang" pitchFamily="18" charset="-127"/>
              <a:cs typeface="Arial" charset="0"/>
            </a:endParaRPr>
          </a:p>
        </p:txBody>
      </p:sp>
      <p:sp>
        <p:nvSpPr>
          <p:cNvPr id="396300" name="Text Box 12"/>
          <p:cNvSpPr txBox="1">
            <a:spLocks noChangeArrowheads="1"/>
          </p:cNvSpPr>
          <p:nvPr/>
        </p:nvSpPr>
        <p:spPr bwMode="auto">
          <a:xfrm>
            <a:off x="304800" y="0"/>
            <a:ext cx="547846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Comparison of the robot and target speeds</a:t>
            </a:r>
            <a:r>
              <a:rPr lang="en-NZ">
                <a:solidFill>
                  <a:srgbClr val="000000"/>
                </a:solidFill>
              </a:rPr>
              <a:t>: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396302" name="Rectangle 14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396301" name="Object 13"/>
          <p:cNvGraphicFramePr>
            <a:graphicFrameLocks noChangeAspect="1"/>
          </p:cNvGraphicFramePr>
          <p:nvPr/>
        </p:nvGraphicFramePr>
        <p:xfrm>
          <a:off x="1295400" y="304800"/>
          <a:ext cx="5562600" cy="809625"/>
        </p:xfrm>
        <a:graphic>
          <a:graphicData uri="http://schemas.openxmlformats.org/presentationml/2006/ole">
            <p:oleObj spid="_x0000_s396301" name="Equation" r:id="rId4" imgW="2971800" imgH="431640" progId="Equation.3">
              <p:embed/>
            </p:oleObj>
          </a:graphicData>
        </a:graphic>
      </p:graphicFrame>
      <p:graphicFrame>
        <p:nvGraphicFramePr>
          <p:cNvPr id="396303" name="Object 15"/>
          <p:cNvGraphicFramePr>
            <a:graphicFrameLocks noChangeAspect="1"/>
          </p:cNvGraphicFramePr>
          <p:nvPr>
            <p:ph sz="quarter" idx="1"/>
          </p:nvPr>
        </p:nvGraphicFramePr>
        <p:xfrm>
          <a:off x="1219200" y="2895600"/>
          <a:ext cx="127000" cy="165100"/>
        </p:xfrm>
        <a:graphic>
          <a:graphicData uri="http://schemas.openxmlformats.org/presentationml/2006/ole">
            <p:oleObj spid="_x0000_s396303" name="Equation" r:id="rId5" imgW="126720" imgH="164880" progId="Equation.3">
              <p:embed/>
            </p:oleObj>
          </a:graphicData>
        </a:graphic>
      </p:graphicFrame>
      <p:graphicFrame>
        <p:nvGraphicFramePr>
          <p:cNvPr id="396305" name="Object 17"/>
          <p:cNvGraphicFramePr>
            <a:graphicFrameLocks noChangeAspect="1"/>
          </p:cNvGraphicFramePr>
          <p:nvPr>
            <p:ph sz="quarter" idx="2"/>
          </p:nvPr>
        </p:nvGraphicFramePr>
        <p:xfrm>
          <a:off x="4038600" y="5257800"/>
          <a:ext cx="546100" cy="203200"/>
        </p:xfrm>
        <a:graphic>
          <a:graphicData uri="http://schemas.openxmlformats.org/presentationml/2006/ole">
            <p:oleObj spid="_x0000_s396305" name="Equation" r:id="rId6" imgW="545760" imgH="203040" progId="Equation.3">
              <p:embed/>
            </p:oleObj>
          </a:graphicData>
        </a:graphic>
      </p:graphicFrame>
      <p:pic>
        <p:nvPicPr>
          <p:cNvPr id="396312" name="Picture 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00200" y="1143000"/>
            <a:ext cx="5167313" cy="4076700"/>
          </a:xfrm>
          <a:prstGeom prst="rect">
            <a:avLst/>
          </a:prstGeom>
          <a:noFill/>
        </p:spPr>
      </p:pic>
      <p:graphicFrame>
        <p:nvGraphicFramePr>
          <p:cNvPr id="396314" name="Object 26"/>
          <p:cNvGraphicFramePr>
            <a:graphicFrameLocks noChangeAspect="1"/>
          </p:cNvGraphicFramePr>
          <p:nvPr>
            <p:ph sz="quarter" idx="4"/>
          </p:nvPr>
        </p:nvGraphicFramePr>
        <p:xfrm>
          <a:off x="3733800" y="2971800"/>
          <a:ext cx="838200" cy="311150"/>
        </p:xfrm>
        <a:graphic>
          <a:graphicData uri="http://schemas.openxmlformats.org/presentationml/2006/ole">
            <p:oleObj spid="_x0000_s396314" name="Equation" r:id="rId8" imgW="545760" imgH="203040" progId="Equation.3">
              <p:embed/>
            </p:oleObj>
          </a:graphicData>
        </a:graphic>
      </p:graphicFrame>
      <p:graphicFrame>
        <p:nvGraphicFramePr>
          <p:cNvPr id="396317" name="Object 29"/>
          <p:cNvGraphicFramePr>
            <a:graphicFrameLocks noChangeAspect="1"/>
          </p:cNvGraphicFramePr>
          <p:nvPr/>
        </p:nvGraphicFramePr>
        <p:xfrm>
          <a:off x="3733800" y="2362200"/>
          <a:ext cx="838200" cy="311150"/>
        </p:xfrm>
        <a:graphic>
          <a:graphicData uri="http://schemas.openxmlformats.org/presentationml/2006/ole">
            <p:oleObj spid="_x0000_s396317" name="Equation" r:id="rId9" imgW="545760" imgH="203040" progId="Equation.3">
              <p:embed/>
            </p:oleObj>
          </a:graphicData>
        </a:graphic>
      </p:graphicFrame>
      <p:graphicFrame>
        <p:nvGraphicFramePr>
          <p:cNvPr id="396318" name="Object 30"/>
          <p:cNvGraphicFramePr>
            <a:graphicFrameLocks noChangeAspect="1"/>
          </p:cNvGraphicFramePr>
          <p:nvPr/>
        </p:nvGraphicFramePr>
        <p:xfrm>
          <a:off x="3733800" y="1447800"/>
          <a:ext cx="838200" cy="311150"/>
        </p:xfrm>
        <a:graphic>
          <a:graphicData uri="http://schemas.openxmlformats.org/presentationml/2006/ole">
            <p:oleObj spid="_x0000_s396318" name="Equation" r:id="rId10" imgW="545760" imgH="203040" progId="Equation.3">
              <p:embed/>
            </p:oleObj>
          </a:graphicData>
        </a:graphic>
      </p:graphicFrame>
      <p:graphicFrame>
        <p:nvGraphicFramePr>
          <p:cNvPr id="396320" name="Object 3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133600" y="5638800"/>
          <a:ext cx="1447800" cy="606425"/>
        </p:xfrm>
        <a:graphic>
          <a:graphicData uri="http://schemas.openxmlformats.org/presentationml/2006/ole">
            <p:oleObj spid="_x0000_s396320" name="Equation" r:id="rId11" imgW="876240" imgH="36828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Text Box 2"/>
          <p:cNvSpPr txBox="1">
            <a:spLocks noChangeArrowheads="1"/>
          </p:cNvSpPr>
          <p:nvPr/>
        </p:nvSpPr>
        <p:spPr bwMode="auto">
          <a:xfrm>
            <a:off x="900113" y="3429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GB" sz="1800">
              <a:latin typeface="Arial" charset="0"/>
              <a:cs typeface="Arial" charset="0"/>
            </a:endParaRPr>
          </a:p>
        </p:txBody>
      </p:sp>
      <p:sp>
        <p:nvSpPr>
          <p:cNvPr id="398339" name="Text Box 3"/>
          <p:cNvSpPr txBox="1">
            <a:spLocks noChangeArrowheads="1"/>
          </p:cNvSpPr>
          <p:nvPr/>
        </p:nvSpPr>
        <p:spPr bwMode="auto">
          <a:xfrm>
            <a:off x="879475" y="34480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GB" sz="1800">
              <a:latin typeface="Arial" charset="0"/>
              <a:cs typeface="Arial" charset="0"/>
            </a:endParaRPr>
          </a:p>
        </p:txBody>
      </p:sp>
      <p:sp>
        <p:nvSpPr>
          <p:cNvPr id="398340" name="Text Box 4"/>
          <p:cNvSpPr txBox="1">
            <a:spLocks noChangeArrowheads="1"/>
          </p:cNvSpPr>
          <p:nvPr/>
        </p:nvSpPr>
        <p:spPr bwMode="auto">
          <a:xfrm>
            <a:off x="900113" y="45085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GB" sz="1800">
              <a:latin typeface="Arial" charset="0"/>
              <a:cs typeface="Arial" charset="0"/>
            </a:endParaRPr>
          </a:p>
        </p:txBody>
      </p:sp>
      <p:sp>
        <p:nvSpPr>
          <p:cNvPr id="398341" name="Text Box 5"/>
          <p:cNvSpPr txBox="1">
            <a:spLocks noChangeArrowheads="1"/>
          </p:cNvSpPr>
          <p:nvPr/>
        </p:nvSpPr>
        <p:spPr bwMode="auto">
          <a:xfrm>
            <a:off x="539750" y="981075"/>
            <a:ext cx="84518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  <a:cs typeface="Arial" charset="0"/>
              </a:rPr>
              <a:t>The approach can be extended to   solve the path/speed planning of  the robot surrounded by multiple obstacles.</a:t>
            </a:r>
            <a:endParaRPr lang="en-GB" sz="2000">
              <a:solidFill>
                <a:srgbClr val="000000"/>
              </a:solidFill>
              <a:latin typeface="Batang" pitchFamily="18" charset="-127"/>
              <a:ea typeface="Batang" pitchFamily="18" charset="-127"/>
              <a:cs typeface="Arial" charset="0"/>
            </a:endParaRPr>
          </a:p>
        </p:txBody>
      </p:sp>
      <p:sp>
        <p:nvSpPr>
          <p:cNvPr id="398345" name="Rectangle 9"/>
          <p:cNvSpPr>
            <a:spLocks noChangeArrowheads="1"/>
          </p:cNvSpPr>
          <p:nvPr/>
        </p:nvSpPr>
        <p:spPr bwMode="auto">
          <a:xfrm>
            <a:off x="201613" y="381000"/>
            <a:ext cx="58674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 u="sng">
                <a:solidFill>
                  <a:srgbClr val="000000"/>
                </a:solidFill>
              </a:rPr>
              <a:t>Case 2:  Moving target with moving  obstacles</a:t>
            </a:r>
            <a:endParaRPr lang="en-GB" u="sng">
              <a:solidFill>
                <a:srgbClr val="000000"/>
              </a:solidFill>
            </a:endParaRPr>
          </a:p>
        </p:txBody>
      </p:sp>
      <p:graphicFrame>
        <p:nvGraphicFramePr>
          <p:cNvPr id="398346" name="Object 10"/>
          <p:cNvGraphicFramePr>
            <a:graphicFrameLocks noChangeAspect="1"/>
          </p:cNvGraphicFramePr>
          <p:nvPr>
            <p:ph/>
          </p:nvPr>
        </p:nvGraphicFramePr>
        <p:xfrm>
          <a:off x="1066800" y="1981200"/>
          <a:ext cx="7848600" cy="3294063"/>
        </p:xfrm>
        <a:graphic>
          <a:graphicData uri="http://schemas.openxmlformats.org/presentationml/2006/ole">
            <p:oleObj spid="_x0000_s398346" name="Equation" r:id="rId4" imgW="4267080" imgH="17906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Text Box 2"/>
          <p:cNvSpPr txBox="1">
            <a:spLocks noChangeArrowheads="1"/>
          </p:cNvSpPr>
          <p:nvPr/>
        </p:nvSpPr>
        <p:spPr bwMode="auto">
          <a:xfrm>
            <a:off x="900113" y="3429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GB" sz="1800">
              <a:latin typeface="Arial" charset="0"/>
              <a:cs typeface="Arial" charset="0"/>
            </a:endParaRPr>
          </a:p>
        </p:txBody>
      </p:sp>
      <p:sp>
        <p:nvSpPr>
          <p:cNvPr id="400387" name="Text Box 3"/>
          <p:cNvSpPr txBox="1">
            <a:spLocks noChangeArrowheads="1"/>
          </p:cNvSpPr>
          <p:nvPr/>
        </p:nvSpPr>
        <p:spPr bwMode="auto">
          <a:xfrm>
            <a:off x="879475" y="34480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GB" sz="1800">
              <a:latin typeface="Arial" charset="0"/>
              <a:cs typeface="Arial" charset="0"/>
            </a:endParaRPr>
          </a:p>
        </p:txBody>
      </p:sp>
      <p:sp>
        <p:nvSpPr>
          <p:cNvPr id="400388" name="Text Box 4"/>
          <p:cNvSpPr txBox="1">
            <a:spLocks noChangeArrowheads="1"/>
          </p:cNvSpPr>
          <p:nvPr/>
        </p:nvSpPr>
        <p:spPr bwMode="auto">
          <a:xfrm>
            <a:off x="900113" y="45085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GB" sz="1800">
              <a:latin typeface="Arial" charset="0"/>
              <a:cs typeface="Arial" charset="0"/>
            </a:endParaRPr>
          </a:p>
        </p:txBody>
      </p:sp>
      <p:sp>
        <p:nvSpPr>
          <p:cNvPr id="400393" name="Rectangle 9"/>
          <p:cNvSpPr>
            <a:spLocks noGrp="1" noChangeArrowheads="1"/>
          </p:cNvSpPr>
          <p:nvPr>
            <p:ph type="title"/>
          </p:nvPr>
        </p:nvSpPr>
        <p:spPr>
          <a:xfrm>
            <a:off x="228600" y="-228600"/>
            <a:ext cx="8229600" cy="1143000"/>
          </a:xfrm>
          <a:noFill/>
          <a:ln/>
        </p:spPr>
        <p:txBody>
          <a:bodyPr/>
          <a:lstStyle/>
          <a:p>
            <a:pPr algn="l"/>
            <a:r>
              <a:rPr lang="en-NZ" sz="2000" b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Simulation Results</a:t>
            </a:r>
            <a:r>
              <a:rPr lang="en-NZ" sz="2000" b="1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:</a:t>
            </a:r>
            <a:endParaRPr lang="en-GB" sz="2000" b="1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00408" name="Line 24"/>
          <p:cNvSpPr>
            <a:spLocks noChangeShapeType="1"/>
          </p:cNvSpPr>
          <p:nvPr/>
        </p:nvSpPr>
        <p:spPr bwMode="auto">
          <a:xfrm>
            <a:off x="5257800" y="1600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NZ"/>
          </a:p>
        </p:txBody>
      </p:sp>
      <p:sp>
        <p:nvSpPr>
          <p:cNvPr id="400411" name="Rectangle 27"/>
          <p:cNvSpPr>
            <a:spLocks noChangeArrowheads="1"/>
          </p:cNvSpPr>
          <p:nvPr/>
        </p:nvSpPr>
        <p:spPr bwMode="auto">
          <a:xfrm>
            <a:off x="0" y="310991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400410" name="Object 26"/>
          <p:cNvGraphicFramePr>
            <a:graphicFrameLocks noChangeAspect="1"/>
          </p:cNvGraphicFramePr>
          <p:nvPr/>
        </p:nvGraphicFramePr>
        <p:xfrm>
          <a:off x="3048000" y="287338"/>
          <a:ext cx="3659188" cy="693737"/>
        </p:xfrm>
        <a:graphic>
          <a:graphicData uri="http://schemas.openxmlformats.org/presentationml/2006/ole">
            <p:oleObj spid="_x0000_s400410" name="Equation" r:id="rId4" imgW="1815840" imgH="457200" progId="Equation.3">
              <p:embed/>
            </p:oleObj>
          </a:graphicData>
        </a:graphic>
      </p:graphicFrame>
      <p:pic>
        <p:nvPicPr>
          <p:cNvPr id="400413" name="Picture 2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1406525"/>
            <a:ext cx="4038600" cy="3094038"/>
          </a:xfrm>
          <a:prstGeom prst="rect">
            <a:avLst/>
          </a:prstGeom>
          <a:noFill/>
        </p:spPr>
      </p:pic>
      <p:pic>
        <p:nvPicPr>
          <p:cNvPr id="400414" name="Picture 3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95800" y="1493838"/>
            <a:ext cx="4267200" cy="2970212"/>
          </a:xfrm>
          <a:prstGeom prst="rect">
            <a:avLst/>
          </a:prstGeom>
          <a:noFill/>
        </p:spPr>
      </p:pic>
      <p:sp>
        <p:nvSpPr>
          <p:cNvPr id="400417" name="Text Box 33"/>
          <p:cNvSpPr txBox="1">
            <a:spLocks noChangeArrowheads="1"/>
          </p:cNvSpPr>
          <p:nvPr/>
        </p:nvSpPr>
        <p:spPr bwMode="auto">
          <a:xfrm>
            <a:off x="1204913" y="4475163"/>
            <a:ext cx="19859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Trajectories</a:t>
            </a:r>
            <a:endParaRPr lang="en-GB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00418" name="Text Box 34"/>
          <p:cNvSpPr txBox="1">
            <a:spLocks noChangeArrowheads="1"/>
          </p:cNvSpPr>
          <p:nvPr/>
        </p:nvSpPr>
        <p:spPr bwMode="auto">
          <a:xfrm>
            <a:off x="5602288" y="4495800"/>
            <a:ext cx="23383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solidFill>
                  <a:srgbClr val="000000"/>
                </a:solidFill>
              </a:rPr>
              <a:t>Relative Distance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400420" name="Text Box 36"/>
          <p:cNvSpPr txBox="1">
            <a:spLocks noChangeArrowheads="1"/>
          </p:cNvSpPr>
          <p:nvPr/>
        </p:nvSpPr>
        <p:spPr bwMode="auto">
          <a:xfrm>
            <a:off x="228600" y="5181600"/>
            <a:ext cx="9139238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NZ" sz="2000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Solid line: target</a:t>
            </a:r>
          </a:p>
          <a:p>
            <a:pPr algn="l"/>
            <a:r>
              <a:rPr lang="en-NZ" sz="2000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Dashed line : robot under the proposed controller</a:t>
            </a:r>
          </a:p>
          <a:p>
            <a:pPr algn="l"/>
            <a:r>
              <a:rPr lang="en-NZ" sz="2000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Dotted line :robot  under  the  conventional potential field controller</a:t>
            </a:r>
            <a:endParaRPr lang="en-GB" sz="2000" i="1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719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838200"/>
            <a:ext cx="4343400" cy="3175000"/>
          </a:xfrm>
          <a:prstGeom prst="rect">
            <a:avLst/>
          </a:prstGeom>
          <a:noFill/>
        </p:spPr>
      </p:pic>
      <p:sp>
        <p:nvSpPr>
          <p:cNvPr id="477194" name="Text Box 10"/>
          <p:cNvSpPr txBox="1">
            <a:spLocks noChangeArrowheads="1"/>
          </p:cNvSpPr>
          <p:nvPr/>
        </p:nvSpPr>
        <p:spPr bwMode="auto">
          <a:xfrm>
            <a:off x="1828800" y="4114800"/>
            <a:ext cx="10779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Speed</a:t>
            </a:r>
            <a:endParaRPr lang="en-GB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77195" name="Text Box 11"/>
          <p:cNvSpPr txBox="1">
            <a:spLocks noChangeArrowheads="1"/>
          </p:cNvSpPr>
          <p:nvPr/>
        </p:nvSpPr>
        <p:spPr bwMode="auto">
          <a:xfrm>
            <a:off x="6324600" y="4114800"/>
            <a:ext cx="10255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Angle</a:t>
            </a:r>
            <a:endParaRPr lang="en-GB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77196" name="Text Box 12"/>
          <p:cNvSpPr txBox="1">
            <a:spLocks noChangeArrowheads="1"/>
          </p:cNvSpPr>
          <p:nvPr/>
        </p:nvSpPr>
        <p:spPr bwMode="auto">
          <a:xfrm>
            <a:off x="304800" y="4800600"/>
            <a:ext cx="9139238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NZ" sz="2000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Solid line: target</a:t>
            </a:r>
          </a:p>
          <a:p>
            <a:pPr algn="l"/>
            <a:r>
              <a:rPr lang="en-NZ" sz="2000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Dashed line : robot under the proposed controller</a:t>
            </a:r>
          </a:p>
          <a:p>
            <a:pPr algn="l"/>
            <a:r>
              <a:rPr lang="en-NZ" sz="2000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Dotted line :robot  under  the  conventional potential field controller</a:t>
            </a:r>
            <a:endParaRPr lang="en-GB" sz="2000" i="1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77197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914400"/>
            <a:ext cx="4343400" cy="3051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435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9200"/>
            <a:ext cx="4495800" cy="3019425"/>
          </a:xfrm>
          <a:prstGeom prst="rect">
            <a:avLst/>
          </a:prstGeom>
          <a:noFill/>
        </p:spPr>
      </p:pic>
      <p:pic>
        <p:nvPicPr>
          <p:cNvPr id="48435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295400"/>
            <a:ext cx="4419600" cy="2935288"/>
          </a:xfrm>
          <a:prstGeom prst="rect">
            <a:avLst/>
          </a:prstGeom>
          <a:noFill/>
        </p:spPr>
      </p:pic>
      <p:sp>
        <p:nvSpPr>
          <p:cNvPr id="484358" name="Text Box 6"/>
          <p:cNvSpPr txBox="1">
            <a:spLocks noChangeArrowheads="1"/>
          </p:cNvSpPr>
          <p:nvPr/>
        </p:nvSpPr>
        <p:spPr bwMode="auto">
          <a:xfrm>
            <a:off x="493713" y="228600"/>
            <a:ext cx="79883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Performance  of the conventional field method with a high gain</a:t>
            </a:r>
            <a:r>
              <a:rPr lang="en-NZ">
                <a:solidFill>
                  <a:srgbClr val="000000"/>
                </a:solidFill>
              </a:rPr>
              <a:t>  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484359" name="Text Box 7"/>
          <p:cNvSpPr txBox="1">
            <a:spLocks noChangeArrowheads="1"/>
          </p:cNvSpPr>
          <p:nvPr/>
        </p:nvSpPr>
        <p:spPr bwMode="auto">
          <a:xfrm>
            <a:off x="1371600" y="4343400"/>
            <a:ext cx="198596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Trajectories</a:t>
            </a:r>
            <a:endParaRPr lang="en-GB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84360" name="Text Box 8"/>
          <p:cNvSpPr txBox="1">
            <a:spLocks noChangeArrowheads="1"/>
          </p:cNvSpPr>
          <p:nvPr/>
        </p:nvSpPr>
        <p:spPr bwMode="auto">
          <a:xfrm>
            <a:off x="6399213" y="4343400"/>
            <a:ext cx="10779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Speed</a:t>
            </a:r>
            <a:endParaRPr lang="en-GB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Text Box 2"/>
          <p:cNvSpPr txBox="1">
            <a:spLocks noChangeArrowheads="1"/>
          </p:cNvSpPr>
          <p:nvPr/>
        </p:nvSpPr>
        <p:spPr bwMode="auto">
          <a:xfrm>
            <a:off x="900113" y="3429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GB" sz="1800">
              <a:latin typeface="Arial" charset="0"/>
              <a:cs typeface="Arial" charset="0"/>
            </a:endParaRPr>
          </a:p>
        </p:txBody>
      </p:sp>
      <p:sp>
        <p:nvSpPr>
          <p:cNvPr id="402435" name="Text Box 3"/>
          <p:cNvSpPr txBox="1">
            <a:spLocks noChangeArrowheads="1"/>
          </p:cNvSpPr>
          <p:nvPr/>
        </p:nvSpPr>
        <p:spPr bwMode="auto">
          <a:xfrm>
            <a:off x="879475" y="34480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GB" sz="1800">
              <a:latin typeface="Arial" charset="0"/>
              <a:cs typeface="Arial" charset="0"/>
            </a:endParaRPr>
          </a:p>
        </p:txBody>
      </p:sp>
      <p:sp>
        <p:nvSpPr>
          <p:cNvPr id="402436" name="Text Box 4"/>
          <p:cNvSpPr txBox="1">
            <a:spLocks noChangeArrowheads="1"/>
          </p:cNvSpPr>
          <p:nvPr/>
        </p:nvSpPr>
        <p:spPr bwMode="auto">
          <a:xfrm>
            <a:off x="900113" y="45085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GB" sz="1800">
              <a:latin typeface="Arial" charset="0"/>
              <a:cs typeface="Arial" charset="0"/>
            </a:endParaRPr>
          </a:p>
        </p:txBody>
      </p:sp>
      <p:sp>
        <p:nvSpPr>
          <p:cNvPr id="402438" name="Rectangle 6"/>
          <p:cNvSpPr>
            <a:spLocks noChangeArrowheads="1"/>
          </p:cNvSpPr>
          <p:nvPr/>
        </p:nvSpPr>
        <p:spPr bwMode="auto">
          <a:xfrm>
            <a:off x="838200" y="436563"/>
            <a:ext cx="8264525" cy="454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spcBef>
                <a:spcPct val="20000"/>
              </a:spcBef>
            </a:pPr>
            <a:r>
              <a:rPr lang="en-NZ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Conclusion:</a:t>
            </a:r>
          </a:p>
          <a:p>
            <a:pPr algn="l" eaLnBrk="0" hangingPunct="0">
              <a:spcBef>
                <a:spcPct val="20000"/>
              </a:spcBef>
              <a:buFontTx/>
              <a:buChar char="•"/>
            </a:pPr>
            <a:r>
              <a:rPr lang="en-NZ" sz="2000">
                <a:latin typeface="Batang" pitchFamily="18" charset="-127"/>
                <a:ea typeface="Batang" pitchFamily="18" charset="-127"/>
              </a:rPr>
              <a:t>  </a:t>
            </a: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the speed as well as the direction of the robot motion are </a:t>
            </a:r>
          </a:p>
          <a:p>
            <a:pPr algn="l" eaLnBrk="0" hangingPunct="0">
              <a:spcBef>
                <a:spcPct val="20000"/>
              </a:spcBef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 determined  with potential field method</a:t>
            </a:r>
          </a:p>
          <a:p>
            <a:pPr algn="l" eaLnBrk="0" hangingPunct="0">
              <a:spcBef>
                <a:spcPct val="20000"/>
              </a:spcBef>
              <a:buFontTx/>
              <a:buChar char="•"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the velocity of the moving  target  is taken into consideration</a:t>
            </a:r>
          </a:p>
          <a:p>
            <a:pPr algn="l" eaLnBrk="0" hangingPunct="0">
              <a:spcBef>
                <a:spcPct val="20000"/>
              </a:spcBef>
              <a:buFontTx/>
              <a:buChar char="•"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the proposed approach maintains or improves tracking accuracy</a:t>
            </a:r>
          </a:p>
          <a:p>
            <a:pPr algn="l" eaLnBrk="0" hangingPunct="0">
              <a:spcBef>
                <a:spcPct val="20000"/>
              </a:spcBef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  and reduce  control efforts, in comparison to the traditional </a:t>
            </a:r>
          </a:p>
          <a:p>
            <a:pPr algn="l" eaLnBrk="0" hangingPunct="0">
              <a:spcBef>
                <a:spcPct val="20000"/>
              </a:spcBef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 approaches</a:t>
            </a:r>
          </a:p>
          <a:p>
            <a:pPr algn="l" eaLnBrk="0" hangingPunct="0">
              <a:spcBef>
                <a:spcPct val="20000"/>
              </a:spcBef>
              <a:buFontTx/>
              <a:buChar char="•"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 further study on  the determination of the  optimum speed of </a:t>
            </a:r>
          </a:p>
          <a:p>
            <a:pPr algn="l" eaLnBrk="0" hangingPunct="0">
              <a:spcBef>
                <a:spcPct val="20000"/>
              </a:spcBef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 the robot can be done  by specifying additional performance </a:t>
            </a:r>
          </a:p>
          <a:p>
            <a:pPr algn="l" eaLnBrk="0" hangingPunct="0">
              <a:spcBef>
                <a:spcPct val="20000"/>
              </a:spcBef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 requirements.</a:t>
            </a:r>
          </a:p>
          <a:p>
            <a:pPr algn="l" eaLnBrk="0" hangingPunct="0">
              <a:spcBef>
                <a:spcPct val="20000"/>
              </a:spcBef>
            </a:pPr>
            <a:endParaRPr lang="en-NZ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algn="l" eaLnBrk="0" hangingPunct="0">
              <a:spcBef>
                <a:spcPct val="20000"/>
              </a:spcBef>
            </a:pPr>
            <a:r>
              <a:rPr lang="en-NZ"/>
              <a:t>  </a:t>
            </a:r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32" name="Rectangle 20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33CC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</a:pPr>
            <a:r>
              <a:rPr lang="en-NZ" b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Speed control considering dynamic coupling </a:t>
            </a:r>
          </a:p>
          <a:p>
            <a:pPr eaLnBrk="0" hangingPunct="0">
              <a:spcBef>
                <a:spcPct val="20000"/>
              </a:spcBef>
            </a:pPr>
            <a:r>
              <a:rPr lang="en-NZ" b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between the actuators</a:t>
            </a:r>
            <a:endParaRPr lang="en-GB" b="1" dirty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41335" name="Rectangle 2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sp>
        <p:nvSpPr>
          <p:cNvPr id="141342" name="Rectangle 30"/>
          <p:cNvSpPr>
            <a:spLocks noChangeArrowheads="1"/>
          </p:cNvSpPr>
          <p:nvPr/>
        </p:nvSpPr>
        <p:spPr bwMode="auto">
          <a:xfrm>
            <a:off x="0" y="302418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sp>
        <p:nvSpPr>
          <p:cNvPr id="141344" name="Rectangle 32"/>
          <p:cNvSpPr>
            <a:spLocks noChangeArrowheads="1"/>
          </p:cNvSpPr>
          <p:nvPr/>
        </p:nvSpPr>
        <p:spPr bwMode="auto">
          <a:xfrm>
            <a:off x="-685800" y="34290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sp>
        <p:nvSpPr>
          <p:cNvPr id="141346" name="Rectangle 34"/>
          <p:cNvSpPr>
            <a:spLocks noChangeArrowheads="1"/>
          </p:cNvSpPr>
          <p:nvPr/>
        </p:nvSpPr>
        <p:spPr bwMode="auto">
          <a:xfrm>
            <a:off x="0" y="27432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sp>
        <p:nvSpPr>
          <p:cNvPr id="141348" name="Rectangle 3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sp>
        <p:nvSpPr>
          <p:cNvPr id="141351" name="Rectangle 3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pic>
        <p:nvPicPr>
          <p:cNvPr id="141355" name="Picture 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2743200"/>
            <a:ext cx="4343400" cy="2744788"/>
          </a:xfrm>
          <a:prstGeom prst="rect">
            <a:avLst/>
          </a:prstGeom>
          <a:noFill/>
        </p:spPr>
      </p:pic>
      <p:sp>
        <p:nvSpPr>
          <p:cNvPr id="141360" name="Text Box 48"/>
          <p:cNvSpPr txBox="1">
            <a:spLocks noChangeArrowheads="1"/>
          </p:cNvSpPr>
          <p:nvPr/>
        </p:nvSpPr>
        <p:spPr bwMode="auto">
          <a:xfrm>
            <a:off x="14288" y="1404938"/>
            <a:ext cx="8945562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Synchronisation of the  wheels’ motion  affects the robot’s  trajectory</a:t>
            </a:r>
          </a:p>
          <a:p>
            <a:pPr algn="l">
              <a:buFontTx/>
              <a:buChar char="•"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Coupling between the actuators needs to be considered</a:t>
            </a:r>
            <a:endParaRPr lang="en-GB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Text Box 2"/>
          <p:cNvSpPr txBox="1">
            <a:spLocks noChangeArrowheads="1"/>
          </p:cNvSpPr>
          <p:nvPr/>
        </p:nvSpPr>
        <p:spPr bwMode="auto">
          <a:xfrm>
            <a:off x="533400" y="16002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Dynamic model:</a:t>
            </a:r>
          </a:p>
        </p:txBody>
      </p:sp>
      <p:sp>
        <p:nvSpPr>
          <p:cNvPr id="461828" name="Text Box 4"/>
          <p:cNvSpPr txBox="1">
            <a:spLocks noChangeArrowheads="1"/>
          </p:cNvSpPr>
          <p:nvPr/>
        </p:nvSpPr>
        <p:spPr bwMode="auto">
          <a:xfrm>
            <a:off x="107950" y="914400"/>
            <a:ext cx="4035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 b="1" u="sng">
                <a:solidFill>
                  <a:srgbClr val="000000"/>
                </a:solidFill>
              </a:rPr>
              <a:t>Model based adaptive control</a:t>
            </a:r>
            <a:endParaRPr lang="en-US" b="1" u="sng">
              <a:solidFill>
                <a:srgbClr val="000000"/>
              </a:solidFill>
            </a:endParaRPr>
          </a:p>
        </p:txBody>
      </p:sp>
      <p:sp>
        <p:nvSpPr>
          <p:cNvPr id="461829" name="Rectangle 5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461830" name="Object 6"/>
          <p:cNvGraphicFramePr>
            <a:graphicFrameLocks noChangeAspect="1"/>
          </p:cNvGraphicFramePr>
          <p:nvPr/>
        </p:nvGraphicFramePr>
        <p:xfrm>
          <a:off x="3657600" y="1676400"/>
          <a:ext cx="2133600" cy="396875"/>
        </p:xfrm>
        <a:graphic>
          <a:graphicData uri="http://schemas.openxmlformats.org/presentationml/2006/ole">
            <p:oleObj spid="_x0000_s492546" name="Equation" r:id="rId4" imgW="1079032" imgH="203112" progId="Equation.3">
              <p:embed/>
            </p:oleObj>
          </a:graphicData>
        </a:graphic>
      </p:graphicFrame>
      <p:sp>
        <p:nvSpPr>
          <p:cNvPr id="461831" name="Rectangle 7"/>
          <p:cNvSpPr>
            <a:spLocks noChangeArrowheads="1"/>
          </p:cNvSpPr>
          <p:nvPr/>
        </p:nvSpPr>
        <p:spPr bwMode="auto">
          <a:xfrm>
            <a:off x="0" y="302418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461832" name="Object 8"/>
          <p:cNvGraphicFramePr>
            <a:graphicFrameLocks noChangeAspect="1"/>
          </p:cNvGraphicFramePr>
          <p:nvPr/>
        </p:nvGraphicFramePr>
        <p:xfrm>
          <a:off x="1600200" y="2667000"/>
          <a:ext cx="4038600" cy="1103313"/>
        </p:xfrm>
        <a:graphic>
          <a:graphicData uri="http://schemas.openxmlformats.org/presentationml/2006/ole">
            <p:oleObj spid="_x0000_s492547" name="Equation" r:id="rId5" imgW="2959100" imgH="812800" progId="Equation.3">
              <p:embed/>
            </p:oleObj>
          </a:graphicData>
        </a:graphic>
      </p:graphicFrame>
      <p:sp>
        <p:nvSpPr>
          <p:cNvPr id="461833" name="Rectangle 9"/>
          <p:cNvSpPr>
            <a:spLocks noChangeArrowheads="1"/>
          </p:cNvSpPr>
          <p:nvPr/>
        </p:nvSpPr>
        <p:spPr bwMode="auto">
          <a:xfrm>
            <a:off x="-685800" y="34290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461834" name="Object 10"/>
          <p:cNvGraphicFramePr>
            <a:graphicFrameLocks noChangeAspect="1"/>
          </p:cNvGraphicFramePr>
          <p:nvPr/>
        </p:nvGraphicFramePr>
        <p:xfrm>
          <a:off x="1447800" y="4114800"/>
          <a:ext cx="2438400" cy="687388"/>
        </p:xfrm>
        <a:graphic>
          <a:graphicData uri="http://schemas.openxmlformats.org/presentationml/2006/ole">
            <p:oleObj spid="_x0000_s492548" name="Equation" r:id="rId6" imgW="1726451" imgH="482391" progId="Equation.3">
              <p:embed/>
            </p:oleObj>
          </a:graphicData>
        </a:graphic>
      </p:graphicFrame>
      <p:sp>
        <p:nvSpPr>
          <p:cNvPr id="461835" name="Rectangle 11"/>
          <p:cNvSpPr>
            <a:spLocks noChangeArrowheads="1"/>
          </p:cNvSpPr>
          <p:nvPr/>
        </p:nvSpPr>
        <p:spPr bwMode="auto">
          <a:xfrm>
            <a:off x="0" y="27432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461836" name="Object 12"/>
          <p:cNvGraphicFramePr>
            <a:graphicFrameLocks noChangeAspect="1"/>
          </p:cNvGraphicFramePr>
          <p:nvPr/>
        </p:nvGraphicFramePr>
        <p:xfrm>
          <a:off x="4495800" y="4038600"/>
          <a:ext cx="2514600" cy="598488"/>
        </p:xfrm>
        <a:graphic>
          <a:graphicData uri="http://schemas.openxmlformats.org/presentationml/2006/ole">
            <p:oleObj spid="_x0000_s492549" name="Equation" r:id="rId7" imgW="1765300" imgH="419100" progId="Equation.3">
              <p:embed/>
            </p:oleObj>
          </a:graphicData>
        </a:graphic>
      </p:graphicFrame>
      <p:sp>
        <p:nvSpPr>
          <p:cNvPr id="461837" name="Rectangle 13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461838" name="Object 14"/>
          <p:cNvGraphicFramePr>
            <a:graphicFrameLocks noChangeAspect="1"/>
          </p:cNvGraphicFramePr>
          <p:nvPr/>
        </p:nvGraphicFramePr>
        <p:xfrm>
          <a:off x="1524000" y="5029200"/>
          <a:ext cx="2819400" cy="368300"/>
        </p:xfrm>
        <a:graphic>
          <a:graphicData uri="http://schemas.openxmlformats.org/presentationml/2006/ole">
            <p:oleObj spid="_x0000_s492550" name="Equation" r:id="rId8" imgW="1816100" imgH="241300" progId="Equation.3">
              <p:embed/>
            </p:oleObj>
          </a:graphicData>
        </a:graphic>
      </p:graphicFrame>
      <p:sp>
        <p:nvSpPr>
          <p:cNvPr id="461839" name="Rectangle 15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461840" name="Object 16"/>
          <p:cNvGraphicFramePr>
            <a:graphicFrameLocks noChangeAspect="1"/>
          </p:cNvGraphicFramePr>
          <p:nvPr/>
        </p:nvGraphicFramePr>
        <p:xfrm>
          <a:off x="1905000" y="2133600"/>
          <a:ext cx="1371600" cy="365125"/>
        </p:xfrm>
        <a:graphic>
          <a:graphicData uri="http://schemas.openxmlformats.org/presentationml/2006/ole">
            <p:oleObj spid="_x0000_s492551" name="Equation" r:id="rId9" imgW="901440" imgH="241200" progId="Equation.3">
              <p:embed/>
            </p:oleObj>
          </a:graphicData>
        </a:graphic>
      </p:graphicFrame>
      <p:graphicFrame>
        <p:nvGraphicFramePr>
          <p:cNvPr id="461841" name="Object 17"/>
          <p:cNvGraphicFramePr>
            <a:graphicFrameLocks noChangeAspect="1"/>
          </p:cNvGraphicFramePr>
          <p:nvPr>
            <p:ph/>
          </p:nvPr>
        </p:nvGraphicFramePr>
        <p:xfrm>
          <a:off x="1066800" y="5562600"/>
          <a:ext cx="7010400" cy="765175"/>
        </p:xfrm>
        <a:graphic>
          <a:graphicData uri="http://schemas.openxmlformats.org/presentationml/2006/ole">
            <p:oleObj spid="_x0000_s492552" name="Equation" r:id="rId10" imgW="417816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6404" name="Picture 4" descr="Pioneer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28600"/>
            <a:ext cx="3048000" cy="2286000"/>
          </a:xfrm>
          <a:prstGeom prst="rect">
            <a:avLst/>
          </a:prstGeom>
          <a:noFill/>
        </p:spPr>
      </p:pic>
      <p:pic>
        <p:nvPicPr>
          <p:cNvPr id="486405" name="Picture 5" descr="DSCF0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381000"/>
            <a:ext cx="2895600" cy="2171700"/>
          </a:xfrm>
          <a:prstGeom prst="rect">
            <a:avLst/>
          </a:prstGeom>
          <a:noFill/>
        </p:spPr>
      </p:pic>
      <p:pic>
        <p:nvPicPr>
          <p:cNvPr id="486407" name="Picture 7" descr="robot"/>
          <p:cNvPicPr>
            <a:picLocks noChangeAspect="1" noChangeArrowheads="1"/>
          </p:cNvPicPr>
          <p:nvPr>
            <p:ph sz="half"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066800" y="3429000"/>
            <a:ext cx="2622550" cy="2667000"/>
          </a:xfrm>
          <a:noFill/>
          <a:ln/>
        </p:spPr>
      </p:pic>
      <p:pic>
        <p:nvPicPr>
          <p:cNvPr id="486408" name="Picture 8" descr="AutonomousRobo2"/>
          <p:cNvPicPr>
            <a:picLocks noChangeAspect="1" noChangeArrowheads="1"/>
          </p:cNvPicPr>
          <p:nvPr>
            <p:ph sz="half" idx="2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4876800" y="3581400"/>
            <a:ext cx="2930525" cy="2198688"/>
          </a:xfrm>
          <a:noFill/>
          <a:ln/>
        </p:spPr>
      </p:pic>
      <p:sp>
        <p:nvSpPr>
          <p:cNvPr id="486409" name="Text Box 9"/>
          <p:cNvSpPr txBox="1">
            <a:spLocks noChangeArrowheads="1"/>
          </p:cNvSpPr>
          <p:nvPr/>
        </p:nvSpPr>
        <p:spPr bwMode="auto">
          <a:xfrm>
            <a:off x="2971800" y="28956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Differential Wheel  Robot</a:t>
            </a:r>
          </a:p>
        </p:txBody>
      </p:sp>
      <p:sp>
        <p:nvSpPr>
          <p:cNvPr id="486410" name="Text Box 10"/>
          <p:cNvSpPr txBox="1">
            <a:spLocks noChangeArrowheads="1"/>
          </p:cNvSpPr>
          <p:nvPr/>
        </p:nvSpPr>
        <p:spPr bwMode="auto">
          <a:xfrm>
            <a:off x="3505200" y="60960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Omni Wheel  Robot</a:t>
            </a:r>
            <a:r>
              <a:rPr lang="en-US">
                <a:latin typeface="Batang" pitchFamily="18" charset="-127"/>
                <a:ea typeface="Batang" pitchFamily="18" charset="-127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5" name="Text Box 7"/>
          <p:cNvSpPr txBox="1">
            <a:spLocks noChangeArrowheads="1"/>
          </p:cNvSpPr>
          <p:nvPr/>
        </p:nvSpPr>
        <p:spPr bwMode="auto">
          <a:xfrm>
            <a:off x="457200" y="304800"/>
            <a:ext cx="746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Introducing new variables            </a:t>
            </a:r>
            <a:endParaRPr lang="en-US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232465" name="Text Box 17"/>
          <p:cNvSpPr txBox="1">
            <a:spLocks noChangeArrowheads="1"/>
          </p:cNvSpPr>
          <p:nvPr/>
        </p:nvSpPr>
        <p:spPr bwMode="auto">
          <a:xfrm>
            <a:off x="304800" y="25908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Dynamic model is transformed to a more  compact form :</a:t>
            </a:r>
          </a:p>
        </p:txBody>
      </p:sp>
      <p:sp>
        <p:nvSpPr>
          <p:cNvPr id="232475" name="Rectangle 27"/>
          <p:cNvSpPr>
            <a:spLocks noChangeArrowheads="1"/>
          </p:cNvSpPr>
          <p:nvPr/>
        </p:nvSpPr>
        <p:spPr bwMode="auto">
          <a:xfrm>
            <a:off x="-609600" y="33528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232474" name="Object 26"/>
          <p:cNvGraphicFramePr>
            <a:graphicFrameLocks noChangeAspect="1"/>
          </p:cNvGraphicFramePr>
          <p:nvPr/>
        </p:nvGraphicFramePr>
        <p:xfrm>
          <a:off x="4800600" y="304800"/>
          <a:ext cx="3048000" cy="1138238"/>
        </p:xfrm>
        <a:graphic>
          <a:graphicData uri="http://schemas.openxmlformats.org/presentationml/2006/ole">
            <p:oleObj spid="_x0000_s493570" name="Equation" r:id="rId4" imgW="1917700" imgH="711200" progId="Equation.3">
              <p:embed/>
            </p:oleObj>
          </a:graphicData>
        </a:graphic>
      </p:graphicFrame>
      <p:graphicFrame>
        <p:nvGraphicFramePr>
          <p:cNvPr id="232476" name="Object 28"/>
          <p:cNvGraphicFramePr>
            <a:graphicFrameLocks noChangeAspect="1"/>
          </p:cNvGraphicFramePr>
          <p:nvPr>
            <p:ph/>
          </p:nvPr>
        </p:nvGraphicFramePr>
        <p:xfrm>
          <a:off x="3124200" y="3276600"/>
          <a:ext cx="2286000" cy="382588"/>
        </p:xfrm>
        <a:graphic>
          <a:graphicData uri="http://schemas.openxmlformats.org/presentationml/2006/ole">
            <p:oleObj spid="_x0000_s493571" name="Equation" r:id="rId5" imgW="1282680" imgH="215640" progId="Equation.3">
              <p:embed/>
            </p:oleObj>
          </a:graphicData>
        </a:graphic>
      </p:graphicFrame>
      <p:sp>
        <p:nvSpPr>
          <p:cNvPr id="232478" name="Text Box 30"/>
          <p:cNvSpPr txBox="1">
            <a:spLocks noChangeArrowheads="1"/>
          </p:cNvSpPr>
          <p:nvPr/>
        </p:nvSpPr>
        <p:spPr bwMode="auto">
          <a:xfrm>
            <a:off x="381000" y="17526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then            </a:t>
            </a:r>
            <a:endParaRPr lang="en-US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232480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232479" name="Object 31"/>
          <p:cNvGraphicFramePr>
            <a:graphicFrameLocks noChangeAspect="1"/>
          </p:cNvGraphicFramePr>
          <p:nvPr/>
        </p:nvGraphicFramePr>
        <p:xfrm>
          <a:off x="1981200" y="1752600"/>
          <a:ext cx="3124200" cy="665163"/>
        </p:xfrm>
        <a:graphic>
          <a:graphicData uri="http://schemas.openxmlformats.org/presentationml/2006/ole">
            <p:oleObj spid="_x0000_s493572" name="Equation" r:id="rId6" imgW="2146300" imgH="457200" progId="Equation.3">
              <p:embed/>
            </p:oleObj>
          </a:graphicData>
        </a:graphic>
      </p:graphicFrame>
      <p:sp>
        <p:nvSpPr>
          <p:cNvPr id="232482" name="Rectangle 34"/>
          <p:cNvSpPr>
            <a:spLocks noChangeArrowheads="1"/>
          </p:cNvSpPr>
          <p:nvPr/>
        </p:nvSpPr>
        <p:spPr bwMode="auto">
          <a:xfrm>
            <a:off x="-304800" y="38862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232481" name="Object 33"/>
          <p:cNvGraphicFramePr>
            <a:graphicFrameLocks noChangeAspect="1"/>
          </p:cNvGraphicFramePr>
          <p:nvPr/>
        </p:nvGraphicFramePr>
        <p:xfrm>
          <a:off x="2362200" y="3962400"/>
          <a:ext cx="3581400" cy="671513"/>
        </p:xfrm>
        <a:graphic>
          <a:graphicData uri="http://schemas.openxmlformats.org/presentationml/2006/ole">
            <p:oleObj spid="_x0000_s493573" name="Equation" r:id="rId7" imgW="2590800" imgH="482600" progId="Equation.3">
              <p:embed/>
            </p:oleObj>
          </a:graphicData>
        </a:graphic>
      </p:graphicFrame>
      <p:sp>
        <p:nvSpPr>
          <p:cNvPr id="232484" name="Rectangle 36"/>
          <p:cNvSpPr>
            <a:spLocks noChangeArrowheads="1"/>
          </p:cNvSpPr>
          <p:nvPr/>
        </p:nvSpPr>
        <p:spPr bwMode="auto">
          <a:xfrm>
            <a:off x="-304800" y="37338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232483" name="Object 35"/>
          <p:cNvGraphicFramePr>
            <a:graphicFrameLocks noChangeAspect="1"/>
          </p:cNvGraphicFramePr>
          <p:nvPr/>
        </p:nvGraphicFramePr>
        <p:xfrm>
          <a:off x="2590800" y="4800600"/>
          <a:ext cx="2895600" cy="633413"/>
        </p:xfrm>
        <a:graphic>
          <a:graphicData uri="http://schemas.openxmlformats.org/presentationml/2006/ole">
            <p:oleObj spid="_x0000_s493574" name="Equation" r:id="rId8" imgW="1917700" imgH="4191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4" name="Text Box 4"/>
          <p:cNvSpPr txBox="1">
            <a:spLocks noChangeArrowheads="1"/>
          </p:cNvSpPr>
          <p:nvPr/>
        </p:nvSpPr>
        <p:spPr bwMode="auto">
          <a:xfrm>
            <a:off x="304800" y="457200"/>
            <a:ext cx="85344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Batang" pitchFamily="18" charset="-127"/>
              </a:rPr>
              <a:t>Based on the  transformed dynamic model, the adaptive  speed controllers are derived:</a:t>
            </a:r>
          </a:p>
        </p:txBody>
      </p:sp>
      <p:sp>
        <p:nvSpPr>
          <p:cNvPr id="435212" name="Text Box 12"/>
          <p:cNvSpPr txBox="1">
            <a:spLocks noChangeArrowheads="1"/>
          </p:cNvSpPr>
          <p:nvPr/>
        </p:nvSpPr>
        <p:spPr bwMode="auto">
          <a:xfrm>
            <a:off x="228600" y="3581400"/>
            <a:ext cx="645318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Modified to reduce the amplitudes of the control outputs:</a:t>
            </a:r>
            <a:endParaRPr lang="en-US" sz="18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35216" name="Rectangle 16"/>
          <p:cNvSpPr>
            <a:spLocks noChangeArrowheads="1"/>
          </p:cNvSpPr>
          <p:nvPr/>
        </p:nvSpPr>
        <p:spPr bwMode="auto">
          <a:xfrm>
            <a:off x="0" y="275748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435215" name="Object 15"/>
          <p:cNvGraphicFramePr>
            <a:graphicFrameLocks noChangeAspect="1"/>
          </p:cNvGraphicFramePr>
          <p:nvPr/>
        </p:nvGraphicFramePr>
        <p:xfrm>
          <a:off x="1295400" y="1219200"/>
          <a:ext cx="6781800" cy="2025650"/>
        </p:xfrm>
        <a:graphic>
          <a:graphicData uri="http://schemas.openxmlformats.org/presentationml/2006/ole">
            <p:oleObj spid="_x0000_s494594" name="Equation" r:id="rId4" imgW="4495800" imgH="1346200" progId="Equation.3">
              <p:embed/>
            </p:oleObj>
          </a:graphicData>
        </a:graphic>
      </p:graphicFrame>
      <p:graphicFrame>
        <p:nvGraphicFramePr>
          <p:cNvPr id="435217" name="Object 17"/>
          <p:cNvGraphicFramePr>
            <a:graphicFrameLocks noChangeAspect="1"/>
          </p:cNvGraphicFramePr>
          <p:nvPr>
            <p:ph/>
          </p:nvPr>
        </p:nvGraphicFramePr>
        <p:xfrm>
          <a:off x="1371600" y="4191000"/>
          <a:ext cx="5943600" cy="1903413"/>
        </p:xfrm>
        <a:graphic>
          <a:graphicData uri="http://schemas.openxmlformats.org/presentationml/2006/ole">
            <p:oleObj spid="_x0000_s494595" name="Equation" r:id="rId5" imgW="4127400" imgH="1320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3414" name="Object 22"/>
          <p:cNvGraphicFramePr>
            <a:graphicFrameLocks noChangeAspect="1"/>
          </p:cNvGraphicFramePr>
          <p:nvPr>
            <p:ph sz="quarter" idx="2"/>
          </p:nvPr>
        </p:nvGraphicFramePr>
        <p:xfrm>
          <a:off x="6934200" y="4419600"/>
          <a:ext cx="609600" cy="314325"/>
        </p:xfrm>
        <a:graphic>
          <a:graphicData uri="http://schemas.openxmlformats.org/presentationml/2006/ole">
            <p:oleObj spid="_x0000_s495618" name="Equation" r:id="rId4" imgW="393480" imgH="203040" progId="Equation.3">
              <p:embed/>
            </p:oleObj>
          </a:graphicData>
        </a:graphic>
      </p:graphicFrame>
      <p:sp>
        <p:nvSpPr>
          <p:cNvPr id="443398" name="Text Box 6"/>
          <p:cNvSpPr txBox="1">
            <a:spLocks noChangeArrowheads="1"/>
          </p:cNvSpPr>
          <p:nvPr/>
        </p:nvSpPr>
        <p:spPr bwMode="auto">
          <a:xfrm>
            <a:off x="4441825" y="4003675"/>
            <a:ext cx="2603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/>
              <a:t> </a:t>
            </a:r>
            <a:endParaRPr lang="en-US"/>
          </a:p>
        </p:txBody>
      </p:sp>
      <p:pic>
        <p:nvPicPr>
          <p:cNvPr id="443403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1295400"/>
            <a:ext cx="3962400" cy="3106738"/>
          </a:xfrm>
          <a:prstGeom prst="rect">
            <a:avLst/>
          </a:prstGeom>
          <a:noFill/>
        </p:spPr>
      </p:pic>
      <p:sp>
        <p:nvSpPr>
          <p:cNvPr id="443407" name="Rectangle 15"/>
          <p:cNvSpPr>
            <a:spLocks noChangeArrowheads="1"/>
          </p:cNvSpPr>
          <p:nvPr/>
        </p:nvSpPr>
        <p:spPr bwMode="auto">
          <a:xfrm>
            <a:off x="0" y="33528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443406" name="Object 14"/>
          <p:cNvGraphicFramePr>
            <a:graphicFrameLocks noChangeAspect="1"/>
          </p:cNvGraphicFramePr>
          <p:nvPr/>
        </p:nvGraphicFramePr>
        <p:xfrm>
          <a:off x="2286000" y="4343400"/>
          <a:ext cx="685800" cy="366713"/>
        </p:xfrm>
        <a:graphic>
          <a:graphicData uri="http://schemas.openxmlformats.org/presentationml/2006/ole">
            <p:oleObj spid="_x0000_s495619" name="Equation" r:id="rId6" imgW="393480" imgH="203040" progId="Equation.3">
              <p:embed/>
            </p:oleObj>
          </a:graphicData>
        </a:graphic>
      </p:graphicFrame>
      <p:sp>
        <p:nvSpPr>
          <p:cNvPr id="443409" name="Rectangle 17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443408" name="Object 16"/>
          <p:cNvGraphicFramePr>
            <a:graphicFrameLocks noChangeAspect="1"/>
          </p:cNvGraphicFramePr>
          <p:nvPr/>
        </p:nvGraphicFramePr>
        <p:xfrm>
          <a:off x="0" y="2209800"/>
          <a:ext cx="722313" cy="704850"/>
        </p:xfrm>
        <a:graphic>
          <a:graphicData uri="http://schemas.openxmlformats.org/presentationml/2006/ole">
            <p:oleObj spid="_x0000_s495620" name="Equation" r:id="rId7" imgW="469800" imgH="457200" progId="Equation.3">
              <p:embed/>
            </p:oleObj>
          </a:graphicData>
        </a:graphic>
      </p:graphicFrame>
      <p:pic>
        <p:nvPicPr>
          <p:cNvPr id="443413" name="Picture 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48275" y="1371600"/>
            <a:ext cx="3895725" cy="3086100"/>
          </a:xfrm>
          <a:prstGeom prst="rect">
            <a:avLst/>
          </a:prstGeom>
          <a:noFill/>
        </p:spPr>
      </p:pic>
      <p:sp>
        <p:nvSpPr>
          <p:cNvPr id="443417" name="Text Box 25"/>
          <p:cNvSpPr txBox="1">
            <a:spLocks noChangeArrowheads="1"/>
          </p:cNvSpPr>
          <p:nvPr/>
        </p:nvSpPr>
        <p:spPr bwMode="auto">
          <a:xfrm>
            <a:off x="152400" y="284163"/>
            <a:ext cx="279876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NZ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Simulation results</a:t>
            </a:r>
            <a:endParaRPr lang="en-GB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443418" name="Object 26"/>
          <p:cNvGraphicFramePr>
            <a:graphicFrameLocks noChangeAspect="1"/>
          </p:cNvGraphicFramePr>
          <p:nvPr>
            <p:ph sz="quarter" idx="3"/>
          </p:nvPr>
        </p:nvGraphicFramePr>
        <p:xfrm>
          <a:off x="4929188" y="2590800"/>
          <a:ext cx="355600" cy="515938"/>
        </p:xfrm>
        <a:graphic>
          <a:graphicData uri="http://schemas.openxmlformats.org/presentationml/2006/ole">
            <p:oleObj spid="_x0000_s495621" name="Equation" r:id="rId9" imgW="279360" imgH="406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7251" name="Object 3"/>
          <p:cNvGraphicFramePr>
            <a:graphicFrameLocks noChangeAspect="1"/>
          </p:cNvGraphicFramePr>
          <p:nvPr>
            <p:ph/>
          </p:nvPr>
        </p:nvGraphicFramePr>
        <p:xfrm>
          <a:off x="609600" y="1828800"/>
          <a:ext cx="7067550" cy="3660775"/>
        </p:xfrm>
        <a:graphic>
          <a:graphicData uri="http://schemas.openxmlformats.org/presentationml/2006/ole">
            <p:oleObj spid="_x0000_s496642" name="Visio" r:id="rId4" imgW="5655282" imgH="2929684" progId="Visio.Drawing.6">
              <p:embed/>
            </p:oleObj>
          </a:graphicData>
        </a:graphic>
      </p:graphicFrame>
      <p:sp>
        <p:nvSpPr>
          <p:cNvPr id="437253" name="Text Box 5"/>
          <p:cNvSpPr txBox="1">
            <a:spLocks noChangeArrowheads="1"/>
          </p:cNvSpPr>
          <p:nvPr/>
        </p:nvSpPr>
        <p:spPr bwMode="auto">
          <a:xfrm>
            <a:off x="533400" y="304800"/>
            <a:ext cx="3279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 b="1" u="sng">
                <a:solidFill>
                  <a:srgbClr val="000000"/>
                </a:solidFill>
              </a:rPr>
              <a:t>Model free  PID control</a:t>
            </a:r>
            <a:endParaRPr lang="en-US" b="1" u="sng">
              <a:solidFill>
                <a:srgbClr val="000000"/>
              </a:solidFill>
            </a:endParaRPr>
          </a:p>
        </p:txBody>
      </p:sp>
      <p:sp>
        <p:nvSpPr>
          <p:cNvPr id="437254" name="Text Box 6"/>
          <p:cNvSpPr txBox="1">
            <a:spLocks noChangeArrowheads="1"/>
          </p:cNvSpPr>
          <p:nvPr/>
        </p:nvSpPr>
        <p:spPr bwMode="auto">
          <a:xfrm>
            <a:off x="1143000" y="990600"/>
            <a:ext cx="62992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 sz="18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A loop for  the coupling of the wheels’ speeds is added.</a:t>
            </a:r>
            <a:endParaRPr lang="en-US" sz="18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37256" name="Rectangle 8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sp>
        <p:nvSpPr>
          <p:cNvPr id="437259" name="Rectangle 11"/>
          <p:cNvSpPr>
            <a:spLocks noChangeArrowheads="1"/>
          </p:cNvSpPr>
          <p:nvPr/>
        </p:nvSpPr>
        <p:spPr bwMode="auto">
          <a:xfrm>
            <a:off x="-152400" y="38862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303" name="Text Box 7"/>
          <p:cNvSpPr txBox="1">
            <a:spLocks noChangeArrowheads="1"/>
          </p:cNvSpPr>
          <p:nvPr/>
        </p:nvSpPr>
        <p:spPr bwMode="auto">
          <a:xfrm>
            <a:off x="822325" y="5908675"/>
            <a:ext cx="8540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39307" name="Text Box 11"/>
          <p:cNvSpPr txBox="1">
            <a:spLocks noChangeArrowheads="1"/>
          </p:cNvSpPr>
          <p:nvPr/>
        </p:nvSpPr>
        <p:spPr bwMode="auto">
          <a:xfrm>
            <a:off x="304800" y="304800"/>
            <a:ext cx="8604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When</a:t>
            </a:r>
            <a:endParaRPr lang="en-US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439308" name="Object 12"/>
          <p:cNvGraphicFramePr>
            <a:graphicFrameLocks noChangeAspect="1"/>
          </p:cNvGraphicFramePr>
          <p:nvPr>
            <p:ph sz="half" idx="1"/>
          </p:nvPr>
        </p:nvGraphicFramePr>
        <p:xfrm>
          <a:off x="1905000" y="3429000"/>
          <a:ext cx="3886200" cy="852488"/>
        </p:xfrm>
        <a:graphic>
          <a:graphicData uri="http://schemas.openxmlformats.org/presentationml/2006/ole">
            <p:oleObj spid="_x0000_s497666" name="Equation" r:id="rId4" imgW="2197080" imgH="482400" progId="Equation.3">
              <p:embed/>
            </p:oleObj>
          </a:graphicData>
        </a:graphic>
      </p:graphicFrame>
      <p:graphicFrame>
        <p:nvGraphicFramePr>
          <p:cNvPr id="439310" name="Object 14"/>
          <p:cNvGraphicFramePr>
            <a:graphicFrameLocks noChangeAspect="1"/>
          </p:cNvGraphicFramePr>
          <p:nvPr>
            <p:ph sz="quarter" idx="2"/>
          </p:nvPr>
        </p:nvGraphicFramePr>
        <p:xfrm>
          <a:off x="1828800" y="1752600"/>
          <a:ext cx="5029200" cy="1370013"/>
        </p:xfrm>
        <a:graphic>
          <a:graphicData uri="http://schemas.openxmlformats.org/presentationml/2006/ole">
            <p:oleObj spid="_x0000_s497667" name="Equation" r:id="rId5" imgW="3263900" imgH="889000" progId="Equation.3">
              <p:embed/>
            </p:oleObj>
          </a:graphicData>
        </a:graphic>
      </p:graphicFrame>
      <p:sp>
        <p:nvSpPr>
          <p:cNvPr id="439313" name="Text Box 17"/>
          <p:cNvSpPr txBox="1">
            <a:spLocks noChangeArrowheads="1"/>
          </p:cNvSpPr>
          <p:nvPr/>
        </p:nvSpPr>
        <p:spPr bwMode="auto">
          <a:xfrm>
            <a:off x="762000" y="1100138"/>
            <a:ext cx="26098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Transfer functions :</a:t>
            </a:r>
            <a:endParaRPr lang="en-GB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39318" name="Rectangle 22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439317" name="Object 21"/>
          <p:cNvGraphicFramePr>
            <a:graphicFrameLocks noChangeAspect="1"/>
          </p:cNvGraphicFramePr>
          <p:nvPr/>
        </p:nvGraphicFramePr>
        <p:xfrm>
          <a:off x="1371600" y="381000"/>
          <a:ext cx="4572000" cy="369888"/>
        </p:xfrm>
        <a:graphic>
          <a:graphicData uri="http://schemas.openxmlformats.org/presentationml/2006/ole">
            <p:oleObj spid="_x0000_s497668" name="Equation" r:id="rId6" imgW="2832100" imgH="228600" progId="Equation.3">
              <p:embed/>
            </p:oleObj>
          </a:graphicData>
        </a:graphic>
      </p:graphicFrame>
      <p:sp>
        <p:nvSpPr>
          <p:cNvPr id="439319" name="Text Box 23"/>
          <p:cNvSpPr txBox="1">
            <a:spLocks noChangeArrowheads="1"/>
          </p:cNvSpPr>
          <p:nvPr/>
        </p:nvSpPr>
        <p:spPr bwMode="auto">
          <a:xfrm>
            <a:off x="533400" y="4724400"/>
            <a:ext cx="762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39320" name="Text Box 24"/>
          <p:cNvSpPr txBox="1">
            <a:spLocks noChangeArrowheads="1"/>
          </p:cNvSpPr>
          <p:nvPr/>
        </p:nvSpPr>
        <p:spPr bwMode="auto">
          <a:xfrm>
            <a:off x="304800" y="4572000"/>
            <a:ext cx="6905625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First order  motor model is adopted</a:t>
            </a:r>
            <a:r>
              <a:rPr lang="en-NZ">
                <a:solidFill>
                  <a:srgbClr val="000000"/>
                </a:solidFill>
              </a:rPr>
              <a:t>:</a:t>
            </a:r>
            <a:r>
              <a:rPr lang="en-NZ"/>
              <a:t>  </a:t>
            </a:r>
          </a:p>
          <a:p>
            <a:pPr algn="l">
              <a:buFontTx/>
              <a:buChar char="•"/>
            </a:pPr>
            <a:r>
              <a:rPr lang="en-NZ">
                <a:solidFill>
                  <a:srgbClr val="000000"/>
                </a:solidFill>
              </a:rPr>
              <a:t>  </a:t>
            </a: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PID controller  is used for the speed control</a:t>
            </a:r>
          </a:p>
          <a:p>
            <a:pPr algn="l">
              <a:buFontTx/>
              <a:buChar char="•"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Implemented with one  PIC18F252 microcontroller </a:t>
            </a:r>
            <a:r>
              <a:rPr lang="en-NZ">
                <a:solidFill>
                  <a:srgbClr val="000000"/>
                </a:solidFill>
              </a:rPr>
              <a:t>   </a:t>
            </a:r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439321" name="Object 25"/>
          <p:cNvGraphicFramePr>
            <a:graphicFrameLocks noChangeAspect="1"/>
          </p:cNvGraphicFramePr>
          <p:nvPr>
            <p:ph sz="quarter" idx="3"/>
          </p:nvPr>
        </p:nvGraphicFramePr>
        <p:xfrm>
          <a:off x="5410200" y="4419600"/>
          <a:ext cx="2971800" cy="706438"/>
        </p:xfrm>
        <a:graphic>
          <a:graphicData uri="http://schemas.openxmlformats.org/presentationml/2006/ole">
            <p:oleObj spid="_x0000_s497669" name="Equation" r:id="rId7" imgW="18158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381000" y="9906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kumimoji="1" lang="en-US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Modeling (Kinematics)</a:t>
            </a:r>
          </a:p>
        </p:txBody>
      </p:sp>
      <p:graphicFrame>
        <p:nvGraphicFramePr>
          <p:cNvPr id="110628" name="Object 36"/>
          <p:cNvGraphicFramePr>
            <a:graphicFrameLocks noChangeAspect="1"/>
          </p:cNvGraphicFramePr>
          <p:nvPr>
            <p:ph/>
          </p:nvPr>
        </p:nvGraphicFramePr>
        <p:xfrm>
          <a:off x="2895600" y="1600200"/>
          <a:ext cx="3698875" cy="3957638"/>
        </p:xfrm>
        <a:graphic>
          <a:graphicData uri="http://schemas.openxmlformats.org/presentationml/2006/ole">
            <p:oleObj spid="_x0000_s498690" name="Visio" r:id="rId4" imgW="3698782" imgH="3957415" progId="Visio.Drawing.6">
              <p:embed/>
            </p:oleObj>
          </a:graphicData>
        </a:graphic>
      </p:graphicFrame>
      <p:sp>
        <p:nvSpPr>
          <p:cNvPr id="110630" name="Text Box 38"/>
          <p:cNvSpPr txBox="1">
            <a:spLocks noChangeArrowheads="1"/>
          </p:cNvSpPr>
          <p:nvPr/>
        </p:nvSpPr>
        <p:spPr bwMode="auto">
          <a:xfrm>
            <a:off x="3108325" y="5375275"/>
            <a:ext cx="36734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rgbClr val="000000"/>
                </a:solidFill>
              </a:rPr>
              <a:t>Omni Wheel  Robot</a:t>
            </a:r>
            <a:r>
              <a:rPr lang="en-US"/>
              <a:t> </a:t>
            </a:r>
          </a:p>
          <a:p>
            <a:pPr algn="l"/>
            <a:endParaRPr lang="en-US"/>
          </a:p>
        </p:txBody>
      </p:sp>
      <p:sp>
        <p:nvSpPr>
          <p:cNvPr id="110633" name="Rectangle 41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33CC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</a:pPr>
            <a:r>
              <a:rPr lang="en-NZ" b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Speed Control of an Omni-wheel robots</a:t>
            </a:r>
            <a:endParaRPr lang="en-GB" b="1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82" name="Rectangle 18"/>
          <p:cNvSpPr>
            <a:spLocks noChangeArrowheads="1"/>
          </p:cNvSpPr>
          <p:nvPr/>
        </p:nvSpPr>
        <p:spPr bwMode="auto">
          <a:xfrm>
            <a:off x="0" y="296703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sp>
        <p:nvSpPr>
          <p:cNvPr id="113684" name="Rectangle 2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sp>
        <p:nvSpPr>
          <p:cNvPr id="113696" name="Text Box 32"/>
          <p:cNvSpPr txBox="1">
            <a:spLocks noChangeArrowheads="1"/>
          </p:cNvSpPr>
          <p:nvPr/>
        </p:nvSpPr>
        <p:spPr bwMode="auto">
          <a:xfrm>
            <a:off x="482600" y="457200"/>
            <a:ext cx="38592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Inverse kinematic model</a:t>
            </a:r>
            <a:r>
              <a:rPr lang="en-NZ">
                <a:latin typeface="Batang" pitchFamily="18" charset="-127"/>
                <a:ea typeface="Batang" pitchFamily="18" charset="-127"/>
              </a:rPr>
              <a:t>:</a:t>
            </a:r>
            <a:endParaRPr lang="en-US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13698" name="Rectangle 3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113697" name="Object 33"/>
          <p:cNvGraphicFramePr>
            <a:graphicFrameLocks noChangeAspect="1"/>
          </p:cNvGraphicFramePr>
          <p:nvPr/>
        </p:nvGraphicFramePr>
        <p:xfrm>
          <a:off x="1600200" y="1066800"/>
          <a:ext cx="2819400" cy="369888"/>
        </p:xfrm>
        <a:graphic>
          <a:graphicData uri="http://schemas.openxmlformats.org/presentationml/2006/ole">
            <p:oleObj spid="_x0000_s499714" name="Equation" r:id="rId4" imgW="1739900" imgH="228600" progId="Equation.3">
              <p:embed/>
            </p:oleObj>
          </a:graphicData>
        </a:graphic>
      </p:graphicFrame>
      <p:sp>
        <p:nvSpPr>
          <p:cNvPr id="113700" name="Rectangle 36"/>
          <p:cNvSpPr>
            <a:spLocks noChangeArrowheads="1"/>
          </p:cNvSpPr>
          <p:nvPr/>
        </p:nvSpPr>
        <p:spPr bwMode="auto">
          <a:xfrm>
            <a:off x="0" y="19812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graphicFrame>
        <p:nvGraphicFramePr>
          <p:cNvPr id="113699" name="Object 35"/>
          <p:cNvGraphicFramePr>
            <a:graphicFrameLocks noChangeAspect="1"/>
          </p:cNvGraphicFramePr>
          <p:nvPr/>
        </p:nvGraphicFramePr>
        <p:xfrm>
          <a:off x="3200400" y="1600200"/>
          <a:ext cx="1925638" cy="1441450"/>
        </p:xfrm>
        <a:graphic>
          <a:graphicData uri="http://schemas.openxmlformats.org/presentationml/2006/ole">
            <p:oleObj spid="_x0000_s499715" name="Equation" r:id="rId5" imgW="1409400" imgH="1054080" progId="Equation.3">
              <p:embed/>
            </p:oleObj>
          </a:graphicData>
        </a:graphic>
      </p:graphicFrame>
      <p:graphicFrame>
        <p:nvGraphicFramePr>
          <p:cNvPr id="113701" name="Object 37"/>
          <p:cNvGraphicFramePr>
            <a:graphicFrameLocks noChangeAspect="1"/>
          </p:cNvGraphicFramePr>
          <p:nvPr>
            <p:ph sz="half" idx="1"/>
          </p:nvPr>
        </p:nvGraphicFramePr>
        <p:xfrm>
          <a:off x="1524000" y="3429000"/>
          <a:ext cx="2813050" cy="1398588"/>
        </p:xfrm>
        <a:graphic>
          <a:graphicData uri="http://schemas.openxmlformats.org/presentationml/2006/ole">
            <p:oleObj spid="_x0000_s499716" name="Equation" r:id="rId6" imgW="2120760" imgH="1054080" progId="Equation.3">
              <p:embed/>
            </p:oleObj>
          </a:graphicData>
        </a:graphic>
      </p:graphicFrame>
      <p:graphicFrame>
        <p:nvGraphicFramePr>
          <p:cNvPr id="113703" name="Object 39"/>
          <p:cNvGraphicFramePr>
            <a:graphicFrameLocks noChangeAspect="1"/>
          </p:cNvGraphicFramePr>
          <p:nvPr>
            <p:ph sz="half" idx="2"/>
          </p:nvPr>
        </p:nvGraphicFramePr>
        <p:xfrm>
          <a:off x="3200400" y="5029200"/>
          <a:ext cx="2286000" cy="1182688"/>
        </p:xfrm>
        <a:graphic>
          <a:graphicData uri="http://schemas.openxmlformats.org/presentationml/2006/ole">
            <p:oleObj spid="_x0000_s499717" name="Equation" r:id="rId7" imgW="1473120" imgH="761760" progId="Equation.3">
              <p:embed/>
            </p:oleObj>
          </a:graphicData>
        </a:graphic>
      </p:graphicFrame>
      <p:sp>
        <p:nvSpPr>
          <p:cNvPr id="113706" name="Line 42"/>
          <p:cNvSpPr>
            <a:spLocks noChangeShapeType="1"/>
          </p:cNvSpPr>
          <p:nvPr/>
        </p:nvSpPr>
        <p:spPr bwMode="auto">
          <a:xfrm>
            <a:off x="1524000" y="1447800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NZ"/>
          </a:p>
        </p:txBody>
      </p:sp>
      <p:sp>
        <p:nvSpPr>
          <p:cNvPr id="113707" name="Line 43"/>
          <p:cNvSpPr>
            <a:spLocks noChangeShapeType="1"/>
          </p:cNvSpPr>
          <p:nvPr/>
        </p:nvSpPr>
        <p:spPr bwMode="auto">
          <a:xfrm>
            <a:off x="1447800" y="4876800"/>
            <a:ext cx="297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647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838200"/>
            <a:ext cx="2640013" cy="5410200"/>
          </a:xfrm>
          <a:prstGeom prst="rect">
            <a:avLst/>
          </a:prstGeom>
          <a:noFill/>
        </p:spPr>
      </p:pic>
      <p:sp>
        <p:nvSpPr>
          <p:cNvPr id="446472" name="Text Box 8"/>
          <p:cNvSpPr txBox="1">
            <a:spLocks noChangeArrowheads="1"/>
          </p:cNvSpPr>
          <p:nvPr/>
        </p:nvSpPr>
        <p:spPr bwMode="auto">
          <a:xfrm>
            <a:off x="5699125" y="1489075"/>
            <a:ext cx="1841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446473" name="Text Box 9"/>
          <p:cNvSpPr txBox="1">
            <a:spLocks noChangeArrowheads="1"/>
          </p:cNvSpPr>
          <p:nvPr/>
        </p:nvSpPr>
        <p:spPr bwMode="auto">
          <a:xfrm>
            <a:off x="3048000" y="228600"/>
            <a:ext cx="6096000" cy="6188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Chooped fed motors  with drivers  to drive the wheels</a:t>
            </a:r>
          </a:p>
          <a:p>
            <a:pPr algn="l">
              <a:buFontTx/>
              <a:buChar char="•"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PID controller implemented with one  one 80296 microcontrollers (three PWM outputs)</a:t>
            </a:r>
          </a:p>
          <a:p>
            <a:pPr algn="l">
              <a:buFontTx/>
              <a:buChar char="•"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Encoder resolution 512 ppr</a:t>
            </a:r>
          </a:p>
          <a:p>
            <a:pPr algn="l">
              <a:buFontTx/>
              <a:buChar char="•"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Sampling time 1 ms</a:t>
            </a:r>
          </a:p>
          <a:p>
            <a:pPr algn="l">
              <a:buFontTx/>
              <a:buChar char="•"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Control loop  completed  within 0.5ms </a:t>
            </a:r>
          </a:p>
          <a:p>
            <a:pPr algn="l"/>
            <a:endParaRPr lang="en-NZ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algn="l"/>
            <a:endParaRPr lang="en-NZ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algn="l"/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This is achieved through:</a:t>
            </a:r>
          </a:p>
          <a:p>
            <a:pPr algn="l"/>
            <a:endParaRPr lang="en-NZ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algn="l">
              <a:buFontTx/>
              <a:buChar char="•"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codes written in an assembly language without using floating point libraries (too slow)</a:t>
            </a:r>
          </a:p>
          <a:p>
            <a:pPr algn="l">
              <a:buFontTx/>
              <a:buChar char="•"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fixed point notation  and a look up table of whole numbers to represent a floating point number with reasonable accuracy </a:t>
            </a:r>
          </a:p>
          <a:p>
            <a:pPr algn="l">
              <a:buFontTx/>
              <a:buChar char="•"/>
            </a:pPr>
            <a:r>
              <a:rPr lang="en-NZ" sz="2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only the simple operations like addition, substration, multiplication  and  bits-shifting are used.</a:t>
            </a:r>
          </a:p>
          <a:p>
            <a:pPr algn="l"/>
            <a:endParaRPr lang="en-NZ" sz="20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ChangeArrowheads="1"/>
          </p:cNvSpPr>
          <p:nvPr/>
        </p:nvSpPr>
        <p:spPr bwMode="auto">
          <a:xfrm>
            <a:off x="762000" y="-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kumimoji="1" lang="en-US" sz="40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Implementation</a:t>
            </a:r>
          </a:p>
        </p:txBody>
      </p:sp>
      <p:pic>
        <p:nvPicPr>
          <p:cNvPr id="3041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641350"/>
            <a:ext cx="7848600" cy="4159250"/>
          </a:xfrm>
          <a:prstGeom prst="rect">
            <a:avLst/>
          </a:prstGeom>
          <a:noFill/>
        </p:spPr>
      </p:pic>
      <p:pic>
        <p:nvPicPr>
          <p:cNvPr id="304133" name="Picture 5" descr="test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459288"/>
            <a:ext cx="2362200" cy="1990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772400" cy="1143000"/>
          </a:xfrm>
        </p:spPr>
        <p:txBody>
          <a:bodyPr/>
          <a:lstStyle/>
          <a:p>
            <a:r>
              <a:rPr lang="en-NZ">
                <a:solidFill>
                  <a:srgbClr val="000000"/>
                </a:solidFill>
              </a:rPr>
              <a:t>Demonstrations</a:t>
            </a:r>
            <a:endParaRPr lang="en-GB">
              <a:solidFill>
                <a:srgbClr val="000000"/>
              </a:solidFill>
            </a:endParaRPr>
          </a:p>
        </p:txBody>
      </p:sp>
      <p:pic>
        <p:nvPicPr>
          <p:cNvPr id="297988" name="OmniAutonomous_tracking.mpg">
            <a:hlinkClick r:id="" action="ppaction://media"/>
          </p:cNvPr>
          <p:cNvPicPr>
            <a:picLocks noGrp="1" noRot="1" noChangeAspect="1" noChangeArrowheads="1"/>
          </p:cNvPicPr>
          <p:nvPr>
            <p:ph sz="half" idx="2"/>
            <a:vide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267200" y="1676400"/>
            <a:ext cx="4038600" cy="3303588"/>
          </a:xfrm>
          <a:noFill/>
        </p:spPr>
      </p:pic>
      <p:pic>
        <p:nvPicPr>
          <p:cNvPr id="297990" name="OmniPCControlled_tracking.MPG">
            <a:hlinkClick r:id="" action="ppaction://media"/>
          </p:cNvPr>
          <p:cNvPicPr>
            <a:picLocks noRot="1" noChangeAspect="1" noChangeArrowheads="1"/>
          </p:cNvPicPr>
          <p:nvPr>
            <p:ph sz="half" idx="1"/>
            <a:vide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28600" y="1752600"/>
            <a:ext cx="3810000" cy="31178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79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979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98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9798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979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979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990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97990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2582" name="Object 6"/>
          <p:cNvGraphicFramePr>
            <a:graphicFrameLocks noChangeAspect="1"/>
          </p:cNvGraphicFramePr>
          <p:nvPr>
            <p:ph sz="half" idx="1"/>
          </p:nvPr>
        </p:nvGraphicFramePr>
        <p:xfrm>
          <a:off x="3276600" y="2514600"/>
          <a:ext cx="2360613" cy="1141413"/>
        </p:xfrm>
        <a:graphic>
          <a:graphicData uri="http://schemas.openxmlformats.org/presentationml/2006/ole">
            <p:oleObj spid="_x0000_s152582" name="Visio" r:id="rId4" imgW="2360732" imgH="1141243" progId="Visio.Drawing.6">
              <p:embed/>
            </p:oleObj>
          </a:graphicData>
        </a:graphic>
      </p:graphicFrame>
      <p:sp>
        <p:nvSpPr>
          <p:cNvPr id="152581" name="Rectangle 5"/>
          <p:cNvSpPr>
            <a:spLocks noChangeArrowheads="1"/>
          </p:cNvSpPr>
          <p:nvPr/>
        </p:nvSpPr>
        <p:spPr bwMode="auto">
          <a:xfrm>
            <a:off x="228600" y="-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kumimoji="1" lang="en-US" sz="4400">
                <a:solidFill>
                  <a:schemeClr val="tx2"/>
                </a:solidFill>
                <a:latin typeface="Batang" pitchFamily="18" charset="-127"/>
                <a:ea typeface="Batang" pitchFamily="18" charset="-127"/>
              </a:rPr>
              <a:t> </a:t>
            </a:r>
            <a:endParaRPr kumimoji="1" lang="en-US" sz="36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52584" name="Text Box 8"/>
          <p:cNvSpPr txBox="1">
            <a:spLocks noChangeArrowheads="1"/>
          </p:cNvSpPr>
          <p:nvPr/>
        </p:nvSpPr>
        <p:spPr bwMode="auto">
          <a:xfrm>
            <a:off x="609600" y="762000"/>
            <a:ext cx="79248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/>
            <a:r>
              <a:rPr lang="en-US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Two basic issues:</a:t>
            </a:r>
          </a:p>
          <a:p>
            <a:pPr marL="457200" indent="-457200" algn="l"/>
            <a:endParaRPr lang="en-US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marL="457200" indent="-457200" algn="l">
              <a:buFontTx/>
              <a:buAutoNum type="arabicPeriod"/>
            </a:pPr>
            <a:r>
              <a:rPr kumimoji="1" lang="en-US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How to move a robot  from  posture A to  posture B stand alone ? </a:t>
            </a:r>
          </a:p>
          <a:p>
            <a:pPr marL="457200" indent="-457200" algn="l">
              <a:buFontTx/>
              <a:buAutoNum type="arabicPeriod"/>
            </a:pPr>
            <a:endParaRPr kumimoji="1" lang="en-US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marL="457200" indent="-457200" algn="l"/>
            <a:endParaRPr kumimoji="1" lang="en-US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marL="457200" indent="-457200" algn="l"/>
            <a:r>
              <a:rPr kumimoji="1" lang="en-US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</a:t>
            </a:r>
          </a:p>
          <a:p>
            <a:pPr marL="457200" indent="-457200" algn="l">
              <a:buFontTx/>
              <a:buChar char="•"/>
            </a:pPr>
            <a:endParaRPr kumimoji="1" lang="en-US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marL="457200" indent="-457200" algn="l">
              <a:buFontTx/>
              <a:buAutoNum type="arabicPeriod" startAt="2"/>
            </a:pPr>
            <a:r>
              <a:rPr kumimoji="1" lang="en-US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How to determine postures A and B  for a  robot when a group of robots performing a task (such as soccer playing) ?</a:t>
            </a:r>
          </a:p>
          <a:p>
            <a:pPr marL="457200" indent="-457200" algn="l">
              <a:buFontTx/>
              <a:buChar char="•"/>
            </a:pPr>
            <a:endParaRPr kumimoji="1" lang="en-US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152585" name="Object 9"/>
          <p:cNvGraphicFramePr>
            <a:graphicFrameLocks noChangeAspect="1"/>
          </p:cNvGraphicFramePr>
          <p:nvPr>
            <p:ph sz="half" idx="2"/>
          </p:nvPr>
        </p:nvGraphicFramePr>
        <p:xfrm>
          <a:off x="3429000" y="4953000"/>
          <a:ext cx="1677988" cy="815975"/>
        </p:xfrm>
        <a:graphic>
          <a:graphicData uri="http://schemas.openxmlformats.org/presentationml/2006/ole">
            <p:oleObj spid="_x0000_s152585" name="Visio" r:id="rId5" imgW="1678342" imgH="816203" progId="Visio.Drawing.6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0" name="Rectangle 2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33CC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NZ" sz="2800" b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Conclusion</a:t>
            </a:r>
            <a:endParaRPr lang="en-US" sz="2800" b="1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78214" name="Rectangle 6"/>
          <p:cNvSpPr>
            <a:spLocks noChangeArrowheads="1"/>
          </p:cNvSpPr>
          <p:nvPr/>
        </p:nvSpPr>
        <p:spPr bwMode="auto">
          <a:xfrm>
            <a:off x="-228600" y="35052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NZ"/>
          </a:p>
        </p:txBody>
      </p:sp>
      <p:sp>
        <p:nvSpPr>
          <p:cNvPr id="478216" name="Text Box 8"/>
          <p:cNvSpPr txBox="1">
            <a:spLocks noChangeArrowheads="1"/>
          </p:cNvSpPr>
          <p:nvPr/>
        </p:nvSpPr>
        <p:spPr bwMode="auto">
          <a:xfrm>
            <a:off x="3505200" y="26670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en-GB"/>
          </a:p>
        </p:txBody>
      </p:sp>
      <p:sp>
        <p:nvSpPr>
          <p:cNvPr id="478217" name="Text Box 9"/>
          <p:cNvSpPr txBox="1">
            <a:spLocks noChangeArrowheads="1"/>
          </p:cNvSpPr>
          <p:nvPr/>
        </p:nvSpPr>
        <p:spPr bwMode="auto">
          <a:xfrm>
            <a:off x="3733800" y="4114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en-GB"/>
          </a:p>
        </p:txBody>
      </p:sp>
      <p:sp>
        <p:nvSpPr>
          <p:cNvPr id="478219" name="Text Box 11"/>
          <p:cNvSpPr txBox="1">
            <a:spLocks noChangeArrowheads="1"/>
          </p:cNvSpPr>
          <p:nvPr/>
        </p:nvSpPr>
        <p:spPr bwMode="auto">
          <a:xfrm>
            <a:off x="0" y="1143000"/>
            <a:ext cx="9144000" cy="4924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 typeface="Wingdings" pitchFamily="2" charset="2"/>
              <a:buChar char="§"/>
            </a:pPr>
            <a:r>
              <a:rPr lang="en-NZ" sz="18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</a:t>
            </a:r>
            <a:r>
              <a:rPr lang="en-NZ" sz="1800" dirty="0" err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Lyapunov</a:t>
            </a:r>
            <a:r>
              <a:rPr lang="en-NZ" sz="18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and potential field based target tracking </a:t>
            </a:r>
            <a:r>
              <a:rPr lang="en-NZ" sz="1800" dirty="0" smtClean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controllers, and speed controller for </a:t>
            </a:r>
            <a:r>
              <a:rPr lang="en-NZ" sz="18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d</a:t>
            </a:r>
            <a:r>
              <a:rPr lang="en-NZ" sz="1800" dirty="0" smtClean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ynamically coupled wheels for  mobile robots were </a:t>
            </a:r>
            <a:r>
              <a:rPr lang="en-NZ" sz="18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presented</a:t>
            </a:r>
          </a:p>
          <a:p>
            <a:pPr algn="l">
              <a:buFont typeface="Wingdings" pitchFamily="2" charset="2"/>
              <a:buChar char="§"/>
            </a:pPr>
            <a:r>
              <a:rPr lang="en-NZ" sz="18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Both  position and velocity of the target were considered in </a:t>
            </a:r>
            <a:r>
              <a:rPr lang="en-NZ" sz="1800" dirty="0" smtClean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the target tracking  </a:t>
            </a:r>
            <a:endParaRPr lang="en-NZ" sz="1800" dirty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algn="l">
              <a:buFont typeface="Wingdings" pitchFamily="2" charset="2"/>
              <a:buNone/>
            </a:pPr>
            <a:r>
              <a:rPr lang="en-NZ" sz="18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controller design</a:t>
            </a:r>
          </a:p>
          <a:p>
            <a:pPr algn="l">
              <a:buFont typeface="Wingdings" pitchFamily="2" charset="2"/>
              <a:buChar char="§"/>
            </a:pPr>
            <a:r>
              <a:rPr lang="en-NZ" sz="18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Functions of the system states, especially those of the target, are </a:t>
            </a:r>
          </a:p>
          <a:p>
            <a:pPr algn="l">
              <a:buFont typeface="Wingdings" pitchFamily="2" charset="2"/>
              <a:buNone/>
            </a:pPr>
            <a:r>
              <a:rPr lang="en-NZ" sz="18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are designed to moderate the magnitude  or fluctuation of the control effort </a:t>
            </a:r>
          </a:p>
          <a:p>
            <a:pPr algn="l">
              <a:buFont typeface="Wingdings" pitchFamily="2" charset="2"/>
              <a:buChar char="§"/>
            </a:pPr>
            <a:r>
              <a:rPr lang="en-NZ" sz="18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The states of the system were assumed to be available;  sensor noises affect </a:t>
            </a:r>
          </a:p>
          <a:p>
            <a:pPr algn="l">
              <a:buFont typeface="Wingdings" pitchFamily="2" charset="2"/>
              <a:buNone/>
            </a:pPr>
            <a:r>
              <a:rPr lang="en-NZ" sz="18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 the performance of the controller.</a:t>
            </a:r>
          </a:p>
          <a:p>
            <a:pPr algn="l">
              <a:buFont typeface="Wingdings" pitchFamily="2" charset="2"/>
              <a:buChar char="§"/>
            </a:pPr>
            <a:r>
              <a:rPr lang="en-NZ" sz="18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To get a good  system states estimation  and prediction from the  sensor data </a:t>
            </a:r>
          </a:p>
          <a:p>
            <a:pPr algn="l">
              <a:buFont typeface="Wingdings" pitchFamily="2" charset="2"/>
              <a:buNone/>
            </a:pPr>
            <a:r>
              <a:rPr lang="en-NZ" sz="18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 is  another big issue to be addressed together with the  controller design        (</a:t>
            </a:r>
            <a:r>
              <a:rPr lang="en-NZ" sz="1800" i="1" dirty="0" err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Kalman</a:t>
            </a:r>
            <a:r>
              <a:rPr lang="en-NZ" sz="1800" i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filtering, Bayesian method</a:t>
            </a:r>
            <a:r>
              <a:rPr lang="en-NZ" sz="18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etc.)</a:t>
            </a:r>
          </a:p>
          <a:p>
            <a:pPr algn="l">
              <a:buFont typeface="Wingdings" pitchFamily="2" charset="2"/>
              <a:buChar char="§"/>
            </a:pPr>
            <a:r>
              <a:rPr lang="en-NZ" sz="18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Further study can be undertaken on  integrating open-loop optimal </a:t>
            </a:r>
          </a:p>
          <a:p>
            <a:pPr algn="l">
              <a:buFont typeface="Wingdings" pitchFamily="2" charset="2"/>
              <a:buNone/>
            </a:pPr>
            <a:r>
              <a:rPr lang="en-NZ" sz="18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control, closed-loop control and system states estimation and prediction</a:t>
            </a:r>
            <a:endParaRPr lang="en-NZ" sz="2000" dirty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algn="l">
              <a:buFont typeface="Wingdings" pitchFamily="2" charset="2"/>
              <a:buNone/>
            </a:pPr>
            <a:endParaRPr lang="en-NZ" sz="2000" dirty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algn="l">
              <a:buFont typeface="Wingdings" pitchFamily="2" charset="2"/>
              <a:buNone/>
            </a:pPr>
            <a:endParaRPr lang="en-NZ" sz="2000" dirty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algn="l">
              <a:buFont typeface="Wingdings" pitchFamily="2" charset="2"/>
              <a:buChar char="§"/>
            </a:pPr>
            <a:endParaRPr lang="en-NZ" sz="2000" dirty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algn="l"/>
            <a:endParaRPr lang="en-US" sz="2000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3" name="Rectangle 5"/>
          <p:cNvSpPr>
            <a:spLocks noChangeArrowheads="1"/>
          </p:cNvSpPr>
          <p:nvPr/>
        </p:nvSpPr>
        <p:spPr bwMode="auto">
          <a:xfrm>
            <a:off x="228600" y="-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kumimoji="1" lang="en-US" sz="4400">
                <a:solidFill>
                  <a:schemeClr val="tx2"/>
                </a:solidFill>
                <a:latin typeface="Batang" pitchFamily="18" charset="-127"/>
                <a:ea typeface="Batang" pitchFamily="18" charset="-127"/>
              </a:rPr>
              <a:t> </a:t>
            </a:r>
            <a:endParaRPr kumimoji="1" lang="en-US" sz="36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155656" name="Object 8"/>
          <p:cNvGraphicFramePr>
            <a:graphicFrameLocks noChangeAspect="1"/>
          </p:cNvGraphicFramePr>
          <p:nvPr>
            <p:ph/>
          </p:nvPr>
        </p:nvGraphicFramePr>
        <p:xfrm>
          <a:off x="152400" y="1447800"/>
          <a:ext cx="8763000" cy="3084513"/>
        </p:xfrm>
        <a:graphic>
          <a:graphicData uri="http://schemas.openxmlformats.org/presentationml/2006/ole">
            <p:oleObj spid="_x0000_s155656" name="Visio" r:id="rId4" imgW="7833947" imgH="2758155" progId="Visio.Drawing.6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228600"/>
            <a:ext cx="7772400" cy="1143000"/>
          </a:xfrm>
        </p:spPr>
        <p:txBody>
          <a:bodyPr/>
          <a:lstStyle/>
          <a:p>
            <a:endParaRPr lang="en-GB" sz="36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17443" name="Text Box 3"/>
          <p:cNvSpPr txBox="1">
            <a:spLocks noChangeArrowheads="1"/>
          </p:cNvSpPr>
          <p:nvPr/>
        </p:nvSpPr>
        <p:spPr bwMode="auto">
          <a:xfrm>
            <a:off x="2286000" y="3505200"/>
            <a:ext cx="1692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GB">
              <a:latin typeface="Tahoma" pitchFamily="34" charset="0"/>
            </a:endParaRPr>
          </a:p>
        </p:txBody>
      </p:sp>
      <p:sp>
        <p:nvSpPr>
          <p:cNvPr id="317444" name="Text Box 4"/>
          <p:cNvSpPr txBox="1">
            <a:spLocks noChangeArrowheads="1"/>
          </p:cNvSpPr>
          <p:nvPr/>
        </p:nvSpPr>
        <p:spPr bwMode="auto">
          <a:xfrm>
            <a:off x="228600" y="838200"/>
            <a:ext cx="8915400" cy="5543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sz="21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Robot’s posture (Cartesian coordinates) cannot be </a:t>
            </a:r>
            <a:r>
              <a:rPr lang="en-US" sz="2100" dirty="0" err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stablized</a:t>
            </a:r>
            <a:r>
              <a:rPr lang="en-US" sz="21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by </a:t>
            </a:r>
            <a:r>
              <a:rPr lang="en-US" altLang="zh-CN" sz="21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time-invariant feedback control</a:t>
            </a:r>
            <a:r>
              <a:rPr lang="en-US" altLang="zh-CN" sz="2100" dirty="0">
                <a:latin typeface="Batang" pitchFamily="18" charset="-127"/>
                <a:ea typeface="Batang" pitchFamily="18" charset="-127"/>
              </a:rPr>
              <a:t>   </a:t>
            </a:r>
            <a:r>
              <a:rPr lang="en-US" altLang="zh-CN" sz="21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or  smooth state feedback control (</a:t>
            </a:r>
            <a:r>
              <a:rPr lang="en-US" altLang="zh-CN" sz="2100" i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Brockett</a:t>
            </a:r>
            <a:r>
              <a:rPr lang="en-US" altLang="zh-CN" sz="21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</a:t>
            </a:r>
            <a:r>
              <a:rPr lang="en-US" altLang="zh-CN" sz="2100" i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R. W</a:t>
            </a:r>
            <a:r>
              <a:rPr lang="en-US" altLang="zh-CN" sz="21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. etc.).</a:t>
            </a:r>
            <a:r>
              <a:rPr lang="en-US" altLang="zh-CN" sz="2100" dirty="0">
                <a:latin typeface="Batang" pitchFamily="18" charset="-127"/>
                <a:ea typeface="Batang" pitchFamily="18" charset="-127"/>
              </a:rPr>
              <a:t> </a:t>
            </a:r>
            <a:endParaRPr lang="en-US" altLang="zh-CN" sz="2100" dirty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algn="l">
              <a:buFont typeface="Wingdings" pitchFamily="2" charset="2"/>
              <a:buChar char="Ø"/>
            </a:pPr>
            <a:endParaRPr lang="en-US" altLang="zh-CN" sz="2100" dirty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algn="l">
              <a:buFont typeface="Wingdings" pitchFamily="2" charset="2"/>
              <a:buChar char="Ø"/>
            </a:pPr>
            <a:r>
              <a:rPr lang="en-US" sz="21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Stabilization problem  was solved by discontinuous or time varying control  in Cartesian space (</a:t>
            </a:r>
            <a:r>
              <a:rPr lang="en-US" sz="2100" i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Campion G. B., Samson  C</a:t>
            </a:r>
            <a:r>
              <a:rPr lang="en-US" sz="21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. etc.)</a:t>
            </a:r>
            <a:r>
              <a:rPr lang="en-US" sz="2100" dirty="0">
                <a:latin typeface="Batang" pitchFamily="18" charset="-127"/>
                <a:ea typeface="Batang" pitchFamily="18" charset="-127"/>
              </a:rPr>
              <a:t> </a:t>
            </a:r>
            <a:endParaRPr lang="en-US" sz="2100" dirty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algn="l">
              <a:buFont typeface="Wingdings" pitchFamily="2" charset="2"/>
              <a:buChar char="Ø"/>
            </a:pPr>
            <a:endParaRPr lang="en-US" sz="2100" dirty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algn="l">
              <a:buFont typeface="Wingdings" pitchFamily="2" charset="2"/>
              <a:buChar char="Ø"/>
            </a:pPr>
            <a:r>
              <a:rPr lang="en-US" sz="21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Asymptotic stabilization  through smooth state feedback was achieved by </a:t>
            </a:r>
            <a:r>
              <a:rPr lang="en-US" sz="2100" dirty="0" err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Lyapunov</a:t>
            </a:r>
            <a:r>
              <a:rPr lang="en-US" sz="21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design in Polar coordinates – the system is singular in origin, thus avoids the Brockett’s condition (</a:t>
            </a:r>
            <a:r>
              <a:rPr lang="en-US" sz="2100" i="1" dirty="0" err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Aicardi</a:t>
            </a:r>
            <a:r>
              <a:rPr lang="en-US" sz="2100" i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M</a:t>
            </a:r>
            <a:r>
              <a:rPr lang="en-US" sz="21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. etc ).</a:t>
            </a:r>
          </a:p>
          <a:p>
            <a:pPr algn="l">
              <a:buFont typeface="Wingdings" pitchFamily="2" charset="2"/>
              <a:buChar char="Ø"/>
            </a:pPr>
            <a:endParaRPr lang="en-US" sz="2100" dirty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algn="l">
              <a:buFont typeface="Wingdings" pitchFamily="2" charset="2"/>
              <a:buChar char="Ø"/>
            </a:pPr>
            <a:r>
              <a:rPr lang="en-US" sz="21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Trajectory tracking  control is easier to achieve and  is more significant in  practice (desired velocity nonzero)  (</a:t>
            </a:r>
            <a:r>
              <a:rPr lang="en-US" sz="2100" i="1" dirty="0" err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Caudaus</a:t>
            </a:r>
            <a:r>
              <a:rPr lang="en-US" sz="2100" i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De Wit</a:t>
            </a:r>
            <a:r>
              <a:rPr lang="en-US" sz="21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, </a:t>
            </a:r>
            <a:r>
              <a:rPr lang="en-US" sz="2100" i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De Luca A</a:t>
            </a:r>
            <a:r>
              <a:rPr lang="en-US" sz="21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etc.).</a:t>
            </a:r>
            <a:r>
              <a:rPr lang="en-US" sz="2100" dirty="0">
                <a:latin typeface="Batang" pitchFamily="18" charset="-127"/>
                <a:ea typeface="Batang" pitchFamily="18" charset="-127"/>
              </a:rPr>
              <a:t> </a:t>
            </a:r>
            <a:endParaRPr lang="en-US" sz="2100" dirty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pPr algn="l">
              <a:buFont typeface="Wingdings" pitchFamily="2" charset="2"/>
              <a:buChar char="Ø"/>
            </a:pPr>
            <a:endParaRPr lang="en-US" sz="2100" dirty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17445" name="Rectangle 5"/>
          <p:cNvSpPr>
            <a:spLocks noChangeArrowheads="1"/>
          </p:cNvSpPr>
          <p:nvPr/>
        </p:nvSpPr>
        <p:spPr bwMode="auto">
          <a:xfrm>
            <a:off x="457200" y="304800"/>
            <a:ext cx="71342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b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Differential wheel driven  robot (no-</a:t>
            </a:r>
            <a:r>
              <a:rPr lang="en-US" b="1" dirty="0" err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holonomic</a:t>
            </a:r>
            <a:r>
              <a:rPr lang="en-US" b="1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):</a:t>
            </a:r>
            <a:endParaRPr lang="en-US" b="1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1" name="Text Box 3"/>
          <p:cNvSpPr txBox="1">
            <a:spLocks noChangeArrowheads="1"/>
          </p:cNvSpPr>
          <p:nvPr/>
        </p:nvSpPr>
        <p:spPr bwMode="auto">
          <a:xfrm>
            <a:off x="2286000" y="3505200"/>
            <a:ext cx="1692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GB">
              <a:latin typeface="Tahoma" pitchFamily="34" charset="0"/>
            </a:endParaRPr>
          </a:p>
        </p:txBody>
      </p:sp>
      <p:sp>
        <p:nvSpPr>
          <p:cNvPr id="319492" name="Text Box 4"/>
          <p:cNvSpPr txBox="1">
            <a:spLocks noChangeArrowheads="1"/>
          </p:cNvSpPr>
          <p:nvPr/>
        </p:nvSpPr>
        <p:spPr bwMode="auto">
          <a:xfrm>
            <a:off x="457200" y="990600"/>
            <a:ext cx="8077200" cy="137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altLang="zh-CN" sz="21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It is fully linearisable  for the controller design (</a:t>
            </a:r>
            <a:r>
              <a:rPr lang="en-US" altLang="zh-CN" sz="2100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D’Andrea-Novel</a:t>
            </a:r>
            <a:r>
              <a:rPr lang="en-US" altLang="zh-CN" sz="21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etc.)</a:t>
            </a:r>
          </a:p>
          <a:p>
            <a:pPr algn="l">
              <a:buFont typeface="Wingdings" pitchFamily="2" charset="2"/>
              <a:buChar char="Ø"/>
            </a:pPr>
            <a:r>
              <a:rPr lang="en-US" altLang="zh-CN" sz="21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Dynamic  optimal  control was  implemented (  </a:t>
            </a:r>
            <a:r>
              <a:rPr lang="en-US" altLang="zh-CN" sz="2100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Kalmar-Nagy etc</a:t>
            </a:r>
            <a:r>
              <a:rPr lang="en-US" altLang="zh-CN" sz="21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.) </a:t>
            </a:r>
          </a:p>
        </p:txBody>
      </p:sp>
      <p:sp>
        <p:nvSpPr>
          <p:cNvPr id="319493" name="Rectangle 5"/>
          <p:cNvSpPr>
            <a:spLocks noChangeArrowheads="1"/>
          </p:cNvSpPr>
          <p:nvPr/>
        </p:nvSpPr>
        <p:spPr bwMode="auto">
          <a:xfrm>
            <a:off x="381000" y="2514600"/>
            <a:ext cx="48275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b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Robot modeled as a point-mass</a:t>
            </a:r>
            <a:endParaRPr lang="en-US" b="1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19494" name="Rectangle 6"/>
          <p:cNvSpPr>
            <a:spLocks noChangeArrowheads="1"/>
          </p:cNvSpPr>
          <p:nvPr/>
        </p:nvSpPr>
        <p:spPr bwMode="auto">
          <a:xfrm>
            <a:off x="381000" y="4419600"/>
            <a:ext cx="8077200" cy="137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NZ" sz="21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Application of Lyapunov-based  and potential field based methods  in  the development of    target tracking control</a:t>
            </a:r>
          </a:p>
          <a:p>
            <a:pPr marL="457200" indent="-457200" algn="l">
              <a:buFont typeface="Wingdings" pitchFamily="2" charset="2"/>
              <a:buNone/>
            </a:pPr>
            <a:r>
              <a:rPr lang="en-NZ" sz="21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    scheme </a:t>
            </a:r>
          </a:p>
          <a:p>
            <a:pPr marL="457200" indent="-457200" algn="l">
              <a:buFont typeface="Wingdings" pitchFamily="2" charset="2"/>
              <a:buNone/>
            </a:pPr>
            <a:r>
              <a:rPr lang="en-NZ" sz="21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</a:t>
            </a:r>
          </a:p>
        </p:txBody>
      </p:sp>
      <p:sp>
        <p:nvSpPr>
          <p:cNvPr id="319497" name="Rectangle 9"/>
          <p:cNvSpPr>
            <a:spLocks noChangeArrowheads="1"/>
          </p:cNvSpPr>
          <p:nvPr/>
        </p:nvSpPr>
        <p:spPr bwMode="auto">
          <a:xfrm>
            <a:off x="533400" y="3962400"/>
            <a:ext cx="34909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NZ" b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Issues to be addressed</a:t>
            </a:r>
            <a:endParaRPr lang="en-US" b="1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19499" name="Rectangle 11"/>
          <p:cNvSpPr>
            <a:spLocks noChangeArrowheads="1"/>
          </p:cNvSpPr>
          <p:nvPr/>
        </p:nvSpPr>
        <p:spPr bwMode="auto">
          <a:xfrm>
            <a:off x="533400" y="533400"/>
            <a:ext cx="391953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b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Omni-wheel driven  robot</a:t>
            </a:r>
            <a:endParaRPr lang="en-US" b="1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19500" name="Text Box 12"/>
          <p:cNvSpPr txBox="1">
            <a:spLocks noChangeArrowheads="1"/>
          </p:cNvSpPr>
          <p:nvPr/>
        </p:nvSpPr>
        <p:spPr bwMode="auto">
          <a:xfrm>
            <a:off x="457200" y="3048000"/>
            <a:ext cx="8077200" cy="733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altLang="zh-CN" sz="21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Potential field method  was used for robot path planning (</a:t>
            </a:r>
            <a:r>
              <a:rPr lang="en-US" altLang="zh-CN" sz="2100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Y.Koren and J. Borenstein</a:t>
            </a:r>
            <a:r>
              <a:rPr lang="en-US" altLang="zh-CN" sz="210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67" name="Rectangle 199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33CC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/>
          <a:lstStyle/>
          <a:p>
            <a:r>
              <a:rPr lang="en-NZ" sz="4000" b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General  control approaches</a:t>
            </a:r>
            <a:endParaRPr lang="en-US" sz="4000" b="1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32951" name="Object 183"/>
          <p:cNvGraphicFramePr>
            <a:graphicFrameLocks noChangeAspect="1"/>
          </p:cNvGraphicFramePr>
          <p:nvPr>
            <p:ph sz="half" idx="2"/>
          </p:nvPr>
        </p:nvGraphicFramePr>
        <p:xfrm>
          <a:off x="5211763" y="4495800"/>
          <a:ext cx="2605087" cy="449263"/>
        </p:xfrm>
        <a:graphic>
          <a:graphicData uri="http://schemas.openxmlformats.org/presentationml/2006/ole">
            <p:oleObj spid="_x0000_s32951" name="Equation" r:id="rId4" imgW="1104840" imgH="190440" progId="Equation.3">
              <p:embed/>
            </p:oleObj>
          </a:graphicData>
        </a:graphic>
      </p:graphicFrame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609600" y="4648200"/>
            <a:ext cx="3481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Differential Wheel Robot</a:t>
            </a:r>
          </a:p>
        </p:txBody>
      </p:sp>
      <p:sp>
        <p:nvSpPr>
          <p:cNvPr id="32948" name="Text Box 180"/>
          <p:cNvSpPr txBox="1">
            <a:spLocks noChangeArrowheads="1"/>
          </p:cNvSpPr>
          <p:nvPr/>
        </p:nvSpPr>
        <p:spPr bwMode="auto">
          <a:xfrm>
            <a:off x="4495800" y="3560763"/>
            <a:ext cx="4292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en-US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Nonholonomic Constraint </a:t>
            </a:r>
          </a:p>
          <a:p>
            <a:pPr algn="l"/>
            <a:r>
              <a:rPr lang="en-US"/>
              <a:t>(</a:t>
            </a:r>
            <a:r>
              <a:rPr lang="en-US">
                <a:solidFill>
                  <a:schemeClr val="bg2"/>
                </a:solidFill>
              </a:rPr>
              <a:t>rolling contact without slipping</a:t>
            </a:r>
            <a:r>
              <a:rPr lang="en-US">
                <a:solidFill>
                  <a:srgbClr val="000000"/>
                </a:solidFill>
              </a:rPr>
              <a:t>) </a:t>
            </a:r>
          </a:p>
        </p:txBody>
      </p:sp>
      <p:graphicFrame>
        <p:nvGraphicFramePr>
          <p:cNvPr id="32959" name="Object 191"/>
          <p:cNvGraphicFramePr>
            <a:graphicFrameLocks noChangeAspect="1"/>
          </p:cNvGraphicFramePr>
          <p:nvPr>
            <p:ph sz="half" idx="1"/>
          </p:nvPr>
        </p:nvGraphicFramePr>
        <p:xfrm>
          <a:off x="5181600" y="1828800"/>
          <a:ext cx="2590800" cy="1417638"/>
        </p:xfrm>
        <a:graphic>
          <a:graphicData uri="http://schemas.openxmlformats.org/presentationml/2006/ole">
            <p:oleObj spid="_x0000_s32959" name="Equation" r:id="rId5" imgW="1346040" imgH="736560" progId="Equation.3">
              <p:embed/>
            </p:oleObj>
          </a:graphicData>
        </a:graphic>
      </p:graphicFrame>
      <p:pic>
        <p:nvPicPr>
          <p:cNvPr id="32962" name="Picture 19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990600"/>
            <a:ext cx="4114800" cy="3649663"/>
          </a:xfrm>
          <a:prstGeom prst="rect">
            <a:avLst/>
          </a:prstGeom>
          <a:noFill/>
        </p:spPr>
      </p:pic>
      <p:sp>
        <p:nvSpPr>
          <p:cNvPr id="32965" name="Text Box 197"/>
          <p:cNvSpPr txBox="1">
            <a:spLocks noChangeArrowheads="1"/>
          </p:cNvSpPr>
          <p:nvPr/>
        </p:nvSpPr>
        <p:spPr bwMode="auto">
          <a:xfrm>
            <a:off x="4419600" y="1143000"/>
            <a:ext cx="2922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en-US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Kinematic Model</a:t>
            </a:r>
            <a:r>
              <a:rPr lang="en-US"/>
              <a:t> </a:t>
            </a:r>
          </a:p>
        </p:txBody>
      </p:sp>
      <p:sp>
        <p:nvSpPr>
          <p:cNvPr id="32966" name="Text Box 198"/>
          <p:cNvSpPr txBox="1">
            <a:spLocks noChangeArrowheads="1"/>
          </p:cNvSpPr>
          <p:nvPr/>
        </p:nvSpPr>
        <p:spPr bwMode="auto">
          <a:xfrm>
            <a:off x="65088" y="5410200"/>
            <a:ext cx="900430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Font typeface="Wingdings" pitchFamily="2" charset="2"/>
              <a:buChar char="q"/>
            </a:pPr>
            <a:r>
              <a:rPr lang="en-US" sz="2000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Nonhonolonic (No-integrable) and under actuated  (2-input~3-output)</a:t>
            </a:r>
          </a:p>
          <a:p>
            <a:pPr algn="l">
              <a:buFont typeface="Wingdings" pitchFamily="2" charset="2"/>
              <a:buChar char="q"/>
            </a:pPr>
            <a:r>
              <a:rPr lang="en-US" sz="2000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cannot be stabilized by </a:t>
            </a:r>
            <a:r>
              <a:rPr lang="en-US" altLang="zh-CN" sz="2000" i="1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time-invariant  or smooth feedback control</a:t>
            </a:r>
            <a:r>
              <a:rPr lang="en-US" altLang="zh-CN">
                <a:solidFill>
                  <a:srgbClr val="000000"/>
                </a:solidFill>
                <a:ea typeface="SimSun" pitchFamily="2" charset="-122"/>
              </a:rPr>
              <a:t> </a:t>
            </a: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i Painting">
  <a:themeElements>
    <a:clrScheme name="Sumi Painting 1">
      <a:dk1>
        <a:srgbClr val="545472"/>
      </a:dk1>
      <a:lt1>
        <a:srgbClr val="FFFFFF"/>
      </a:lt1>
      <a:dk2>
        <a:srgbClr val="660066"/>
      </a:dk2>
      <a:lt2>
        <a:srgbClr val="9797B7"/>
      </a:lt2>
      <a:accent1>
        <a:srgbClr val="A7CCD9"/>
      </a:accent1>
      <a:accent2>
        <a:srgbClr val="C7C7DF"/>
      </a:accent2>
      <a:accent3>
        <a:srgbClr val="FFFFFF"/>
      </a:accent3>
      <a:accent4>
        <a:srgbClr val="464660"/>
      </a:accent4>
      <a:accent5>
        <a:srgbClr val="D0E2E9"/>
      </a:accent5>
      <a:accent6>
        <a:srgbClr val="B4B4CA"/>
      </a:accent6>
      <a:hlink>
        <a:srgbClr val="9595FF"/>
      </a:hlink>
      <a:folHlink>
        <a:srgbClr val="8888AE"/>
      </a:folHlink>
    </a:clrScheme>
    <a:fontScheme name="Sumi Painting">
      <a:majorFont>
        <a:latin typeface="Tahoma"/>
        <a:ea typeface="SimSun"/>
        <a:cs typeface=""/>
      </a:majorFont>
      <a:minorFont>
        <a:latin typeface="Tahoma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umi Painting 1">
        <a:dk1>
          <a:srgbClr val="545472"/>
        </a:dk1>
        <a:lt1>
          <a:srgbClr val="FFFFFF"/>
        </a:lt1>
        <a:dk2>
          <a:srgbClr val="660066"/>
        </a:dk2>
        <a:lt2>
          <a:srgbClr val="9797B7"/>
        </a:lt2>
        <a:accent1>
          <a:srgbClr val="A7CCD9"/>
        </a:accent1>
        <a:accent2>
          <a:srgbClr val="C7C7DF"/>
        </a:accent2>
        <a:accent3>
          <a:srgbClr val="FFFFFF"/>
        </a:accent3>
        <a:accent4>
          <a:srgbClr val="464660"/>
        </a:accent4>
        <a:accent5>
          <a:srgbClr val="D0E2E9"/>
        </a:accent5>
        <a:accent6>
          <a:srgbClr val="B4B4CA"/>
        </a:accent6>
        <a:hlink>
          <a:srgbClr val="9595FF"/>
        </a:hlink>
        <a:folHlink>
          <a:srgbClr val="8888A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mi Painting 2">
        <a:dk1>
          <a:srgbClr val="545472"/>
        </a:dk1>
        <a:lt1>
          <a:srgbClr val="FFFFFF"/>
        </a:lt1>
        <a:dk2>
          <a:srgbClr val="892D5B"/>
        </a:dk2>
        <a:lt2>
          <a:srgbClr val="68A7BE"/>
        </a:lt2>
        <a:accent1>
          <a:srgbClr val="CAACCC"/>
        </a:accent1>
        <a:accent2>
          <a:srgbClr val="A7CCD9"/>
        </a:accent2>
        <a:accent3>
          <a:srgbClr val="FFFFFF"/>
        </a:accent3>
        <a:accent4>
          <a:srgbClr val="464660"/>
        </a:accent4>
        <a:accent5>
          <a:srgbClr val="E1D2E2"/>
        </a:accent5>
        <a:accent6>
          <a:srgbClr val="97B9C4"/>
        </a:accent6>
        <a:hlink>
          <a:srgbClr val="9595FF"/>
        </a:hlink>
        <a:folHlink>
          <a:srgbClr val="8888A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mi Painting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mi Painting 4">
        <a:dk1>
          <a:srgbClr val="545472"/>
        </a:dk1>
        <a:lt1>
          <a:srgbClr val="FFFFFF"/>
        </a:lt1>
        <a:dk2>
          <a:srgbClr val="892D5B"/>
        </a:dk2>
        <a:lt2>
          <a:srgbClr val="AC3872"/>
        </a:lt2>
        <a:accent1>
          <a:srgbClr val="660066"/>
        </a:accent1>
        <a:accent2>
          <a:srgbClr val="E2A6C4"/>
        </a:accent2>
        <a:accent3>
          <a:srgbClr val="FFFFFF"/>
        </a:accent3>
        <a:accent4>
          <a:srgbClr val="464660"/>
        </a:accent4>
        <a:accent5>
          <a:srgbClr val="B8AAB8"/>
        </a:accent5>
        <a:accent6>
          <a:srgbClr val="CD96B1"/>
        </a:accent6>
        <a:hlink>
          <a:srgbClr val="8585FF"/>
        </a:hlink>
        <a:folHlink>
          <a:srgbClr val="563E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mi Painting 5">
        <a:dk1>
          <a:srgbClr val="545472"/>
        </a:dk1>
        <a:lt1>
          <a:srgbClr val="FFFFFF"/>
        </a:lt1>
        <a:dk2>
          <a:srgbClr val="892D5B"/>
        </a:dk2>
        <a:lt2>
          <a:srgbClr val="515BA7"/>
        </a:lt2>
        <a:accent1>
          <a:srgbClr val="8BD8E7"/>
        </a:accent1>
        <a:accent2>
          <a:srgbClr val="A5AAD3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959ABF"/>
        </a:accent6>
        <a:hlink>
          <a:srgbClr val="B78AFA"/>
        </a:hlink>
        <a:folHlink>
          <a:srgbClr val="A0A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mi Painting 6">
        <a:dk1>
          <a:srgbClr val="545472"/>
        </a:dk1>
        <a:lt1>
          <a:srgbClr val="FFFFFF"/>
        </a:lt1>
        <a:dk2>
          <a:srgbClr val="37467F"/>
        </a:dk2>
        <a:lt2>
          <a:srgbClr val="547A3C"/>
        </a:lt2>
        <a:accent1>
          <a:srgbClr val="8BD8E7"/>
        </a:accent1>
        <a:accent2>
          <a:srgbClr val="B7D3A5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A6BF95"/>
        </a:accent6>
        <a:hlink>
          <a:srgbClr val="619147"/>
        </a:hlink>
        <a:folHlink>
          <a:srgbClr val="94BE7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mi Painting 7">
        <a:dk1>
          <a:srgbClr val="545472"/>
        </a:dk1>
        <a:lt1>
          <a:srgbClr val="FFFFFF"/>
        </a:lt1>
        <a:dk2>
          <a:srgbClr val="655851"/>
        </a:dk2>
        <a:lt2>
          <a:srgbClr val="B49234"/>
        </a:lt2>
        <a:accent1>
          <a:srgbClr val="F8C684"/>
        </a:accent1>
        <a:accent2>
          <a:srgbClr val="E1CE97"/>
        </a:accent2>
        <a:accent3>
          <a:srgbClr val="FFFFFF"/>
        </a:accent3>
        <a:accent4>
          <a:srgbClr val="464660"/>
        </a:accent4>
        <a:accent5>
          <a:srgbClr val="FBDFC2"/>
        </a:accent5>
        <a:accent6>
          <a:srgbClr val="CCBA88"/>
        </a:accent6>
        <a:hlink>
          <a:srgbClr val="7C6148"/>
        </a:hlink>
        <a:folHlink>
          <a:srgbClr val="8E856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11126</TotalTime>
  <Words>1597</Words>
  <Application>Microsoft PowerPoint</Application>
  <PresentationFormat>On-screen Show (4:3)</PresentationFormat>
  <Paragraphs>288</Paragraphs>
  <Slides>50</Slides>
  <Notes>50</Notes>
  <HiddenSlides>0</HiddenSlides>
  <MMClips>4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50</vt:i4>
      </vt:variant>
    </vt:vector>
  </HeadingPairs>
  <TitlesOfParts>
    <vt:vector size="64" baseType="lpstr">
      <vt:lpstr>Times New Roman</vt:lpstr>
      <vt:lpstr>Tahoma</vt:lpstr>
      <vt:lpstr>SimSun</vt:lpstr>
      <vt:lpstr>Georgia</vt:lpstr>
      <vt:lpstr>Arial</vt:lpstr>
      <vt:lpstr>Batang</vt:lpstr>
      <vt:lpstr>Wingdings</vt:lpstr>
      <vt:lpstr>Gulim</vt:lpstr>
      <vt:lpstr>Times</vt:lpstr>
      <vt:lpstr>Sumi Painting</vt:lpstr>
      <vt:lpstr>Visio 2000 Drawing</vt:lpstr>
      <vt:lpstr>Microsoft Visio Drawing</vt:lpstr>
      <vt:lpstr>Microsoft Equation 3.0</vt:lpstr>
      <vt:lpstr>MathType 5.0 Equation</vt:lpstr>
      <vt:lpstr> Mobile Robot Navigation –  some issues in   controller design and implementation    L. Huang  School of Engineering and Advanced Technology Massey University</vt:lpstr>
      <vt:lpstr>Outlines</vt:lpstr>
      <vt:lpstr> Introduction</vt:lpstr>
      <vt:lpstr>Slide 4</vt:lpstr>
      <vt:lpstr>Slide 5</vt:lpstr>
      <vt:lpstr>Slide 6</vt:lpstr>
      <vt:lpstr>Slide 7</vt:lpstr>
      <vt:lpstr>Slide 8</vt:lpstr>
      <vt:lpstr>General  control approaches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Lyapunov based target tracking controller  with limited  control efforts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Simulation Results: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Demonstrations</vt:lpstr>
      <vt:lpstr>Conclusion</vt:lpstr>
    </vt:vector>
  </TitlesOfParts>
  <Company>sp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Tracking Control of Wheeled Mobile Robots</dc:title>
  <dc:creator/>
  <cp:lastModifiedBy>Huang, Loulin</cp:lastModifiedBy>
  <cp:revision>217</cp:revision>
  <cp:lastPrinted>1601-01-01T00:00:00Z</cp:lastPrinted>
  <dcterms:created xsi:type="dcterms:W3CDTF">2002-08-04T03:20:06Z</dcterms:created>
  <dcterms:modified xsi:type="dcterms:W3CDTF">2009-12-03T20:59:00Z</dcterms:modified>
</cp:coreProperties>
</file>