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61" r:id="rId3"/>
    <p:sldId id="365" r:id="rId4"/>
    <p:sldId id="308" r:id="rId5"/>
    <p:sldId id="321" r:id="rId6"/>
    <p:sldId id="309" r:id="rId7"/>
    <p:sldId id="305" r:id="rId8"/>
    <p:sldId id="306" r:id="rId9"/>
    <p:sldId id="307" r:id="rId10"/>
    <p:sldId id="325" r:id="rId11"/>
    <p:sldId id="369" r:id="rId12"/>
    <p:sldId id="366" r:id="rId13"/>
    <p:sldId id="363" r:id="rId14"/>
    <p:sldId id="364" r:id="rId15"/>
    <p:sldId id="373" r:id="rId16"/>
    <p:sldId id="368" r:id="rId17"/>
    <p:sldId id="360" r:id="rId18"/>
    <p:sldId id="351" r:id="rId19"/>
    <p:sldId id="370" r:id="rId20"/>
    <p:sldId id="378" r:id="rId21"/>
    <p:sldId id="379" r:id="rId22"/>
    <p:sldId id="380" r:id="rId23"/>
    <p:sldId id="381" r:id="rId24"/>
    <p:sldId id="382" r:id="rId25"/>
    <p:sldId id="383" r:id="rId26"/>
    <p:sldId id="384" r:id="rId27"/>
    <p:sldId id="385" r:id="rId28"/>
    <p:sldId id="386" r:id="rId29"/>
    <p:sldId id="387" r:id="rId30"/>
    <p:sldId id="388" r:id="rId31"/>
    <p:sldId id="389" r:id="rId32"/>
    <p:sldId id="390" r:id="rId33"/>
    <p:sldId id="391" r:id="rId34"/>
    <p:sldId id="392" r:id="rId35"/>
    <p:sldId id="393" r:id="rId36"/>
    <p:sldId id="371" r:id="rId37"/>
    <p:sldId id="374" r:id="rId38"/>
    <p:sldId id="375" r:id="rId39"/>
    <p:sldId id="376" r:id="rId40"/>
    <p:sldId id="377" r:id="rId41"/>
    <p:sldId id="343"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464" y="-12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5D0847E-6CE7-4BC3-B57F-B2D4C549DA60}" type="datetimeFigureOut">
              <a:rPr lang="en-NZ" smtClean="0"/>
              <a:t>27/04/13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7C4B90B-F5EF-4080-8676-EAE2FC0F96E8}"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D0847E-6CE7-4BC3-B57F-B2D4C549DA60}" type="datetimeFigureOut">
              <a:rPr lang="en-NZ" smtClean="0"/>
              <a:t>27/04/13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7C4B90B-F5EF-4080-8676-EAE2FC0F96E8}"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D0847E-6CE7-4BC3-B57F-B2D4C549DA60}" type="datetimeFigureOut">
              <a:rPr lang="en-NZ" smtClean="0"/>
              <a:t>27/04/13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7C4B90B-F5EF-4080-8676-EAE2FC0F96E8}"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D0847E-6CE7-4BC3-B57F-B2D4C549DA60}" type="datetimeFigureOut">
              <a:rPr lang="en-NZ" smtClean="0"/>
              <a:t>27/04/13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7C4B90B-F5EF-4080-8676-EAE2FC0F96E8}"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B5D0847E-6CE7-4BC3-B57F-B2D4C549DA60}" type="datetimeFigureOut">
              <a:rPr lang="en-NZ" smtClean="0"/>
              <a:t>27/04/13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7C4B90B-F5EF-4080-8676-EAE2FC0F96E8}"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5D0847E-6CE7-4BC3-B57F-B2D4C549DA60}" type="datetimeFigureOut">
              <a:rPr lang="en-NZ" smtClean="0"/>
              <a:t>27/04/13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7C4B90B-F5EF-4080-8676-EAE2FC0F96E8}" type="slidenum">
              <a:rPr lang="en-NZ" smtClean="0"/>
              <a:t>‹#›</a:t>
            </a:fld>
            <a:endParaRPr lang="en-NZ"/>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5D0847E-6CE7-4BC3-B57F-B2D4C549DA60}" type="datetimeFigureOut">
              <a:rPr lang="en-NZ" smtClean="0"/>
              <a:t>27/04/13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87C4B90B-F5EF-4080-8676-EAE2FC0F96E8}"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D0847E-6CE7-4BC3-B57F-B2D4C549DA60}" type="datetimeFigureOut">
              <a:rPr lang="en-NZ" smtClean="0"/>
              <a:t>27/04/13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87C4B90B-F5EF-4080-8676-EAE2FC0F96E8}"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D0847E-6CE7-4BC3-B57F-B2D4C549DA60}" type="datetimeFigureOut">
              <a:rPr lang="en-NZ" smtClean="0"/>
              <a:t>27/04/13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87C4B90B-F5EF-4080-8676-EAE2FC0F96E8}"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B5D0847E-6CE7-4BC3-B57F-B2D4C549DA60}" type="datetimeFigureOut">
              <a:rPr lang="en-NZ" smtClean="0"/>
              <a:t>27/04/13</a:t>
            </a:fld>
            <a:endParaRPr lang="en-NZ"/>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NZ"/>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87C4B90B-F5EF-4080-8676-EAE2FC0F96E8}"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D0847E-6CE7-4BC3-B57F-B2D4C549DA60}" type="datetimeFigureOut">
              <a:rPr lang="en-NZ" smtClean="0"/>
              <a:t>27/04/13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7C4B90B-F5EF-4080-8676-EAE2FC0F96E8}"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B5D0847E-6CE7-4BC3-B57F-B2D4C549DA60}" type="datetimeFigureOut">
              <a:rPr lang="en-NZ" smtClean="0"/>
              <a:t>27/04/13</a:t>
            </a:fld>
            <a:endParaRPr lang="en-NZ"/>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NZ"/>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87C4B90B-F5EF-4080-8676-EAE2FC0F96E8}"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oecd.org/els/mig/Policy_Brief_Migrants_En_BD%20DEFINITIF.pdf" TargetMode="External"/><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oecd.org/els/mig/Policy_Brief_Migrants_En_BD%20DEFINITIF.pdf" TargetMode="Externa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oecd.org/els/mig/Policy_Brief_Migrants_En_BD%20DEFINITIF.pdf" TargetMode="External"/><Relationship Id="rId3" Type="http://schemas.openxmlformats.org/officeDocument/2006/relationships/image" Target="../media/image17.png"/></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oecd.org/els/mig/Policy_Brief_Migrants_En_BD%20DEFINITIF.pdf" TargetMode="External"/><Relationship Id="rId3" Type="http://schemas.openxmlformats.org/officeDocument/2006/relationships/image" Target="../media/image1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conomist.com/node/21553458" TargetMode="External"/><Relationship Id="rId3" Type="http://schemas.openxmlformats.org/officeDocument/2006/relationships/image" Target="../media/image6.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52936"/>
            <a:ext cx="7772400" cy="2160240"/>
          </a:xfrm>
        </p:spPr>
        <p:txBody>
          <a:bodyPr>
            <a:normAutofit/>
          </a:bodyPr>
          <a:lstStyle/>
          <a:p>
            <a:r>
              <a:rPr lang="en-US" dirty="0" smtClean="0"/>
              <a:t/>
            </a:r>
            <a:br>
              <a:rPr lang="en-US" dirty="0" smtClean="0"/>
            </a:br>
            <a:r>
              <a:rPr lang="en-US" dirty="0" smtClean="0"/>
              <a:t>The </a:t>
            </a:r>
            <a:r>
              <a:rPr lang="en-US" dirty="0"/>
              <a:t>benefits of </a:t>
            </a:r>
            <a:r>
              <a:rPr lang="en-US" dirty="0" err="1"/>
              <a:t>labour</a:t>
            </a:r>
            <a:r>
              <a:rPr lang="en-US" dirty="0"/>
              <a:t> migration and the need for International recognition of  qualifications </a:t>
            </a:r>
            <a:endParaRPr lang="en-NZ" dirty="0"/>
          </a:p>
        </p:txBody>
      </p:sp>
      <p:sp>
        <p:nvSpPr>
          <p:cNvPr id="3" name="Subtitle 2"/>
          <p:cNvSpPr>
            <a:spLocks noGrp="1"/>
          </p:cNvSpPr>
          <p:nvPr>
            <p:ph type="subTitle" idx="1"/>
          </p:nvPr>
        </p:nvSpPr>
        <p:spPr>
          <a:xfrm>
            <a:off x="971600" y="5517232"/>
            <a:ext cx="7272808" cy="936104"/>
          </a:xfrm>
        </p:spPr>
        <p:txBody>
          <a:bodyPr>
            <a:noAutofit/>
          </a:bodyPr>
          <a:lstStyle/>
          <a:p>
            <a:r>
              <a:rPr lang="en-NZ" sz="1800" b="1" dirty="0" smtClean="0">
                <a:latin typeface="+mj-lt"/>
              </a:rPr>
              <a:t>David Craig NCLR, The University of Otago</a:t>
            </a:r>
          </a:p>
          <a:p>
            <a:r>
              <a:rPr lang="en-NZ" sz="1800" b="1" dirty="0" smtClean="0">
                <a:latin typeface="+mj-lt"/>
              </a:rPr>
              <a:t>Richard Bedford, AUT &amp; Waikato University</a:t>
            </a:r>
            <a:endParaRPr lang="en-NZ" sz="1800" b="1" dirty="0">
              <a:latin typeface="+mj-lt"/>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2638" b="-2638"/>
          <a:stretch/>
        </p:blipFill>
        <p:spPr>
          <a:xfrm>
            <a:off x="0" y="-99392"/>
            <a:ext cx="9144000" cy="2736304"/>
          </a:xfrm>
          <a:prstGeom prst="rect">
            <a:avLst/>
          </a:prstGeom>
        </p:spPr>
      </p:pic>
    </p:spTree>
    <p:extLst>
      <p:ext uri="{BB962C8B-B14F-4D97-AF65-F5344CB8AC3E}">
        <p14:creationId xmlns:p14="http://schemas.microsoft.com/office/powerpoint/2010/main" val="826121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60648"/>
            <a:ext cx="7520940" cy="653752"/>
          </a:xfrm>
        </p:spPr>
        <p:txBody>
          <a:bodyPr/>
          <a:lstStyle/>
          <a:p>
            <a:r>
              <a:rPr lang="en-NZ" dirty="0" smtClean="0"/>
              <a:t>AT Home and Away </a:t>
            </a:r>
            <a:r>
              <a:rPr lang="en-NZ" sz="1400" dirty="0" err="1"/>
              <a:t>Luthria</a:t>
            </a:r>
            <a:r>
              <a:rPr lang="en-NZ" sz="1400" dirty="0"/>
              <a:t> et al 2006 At Home and </a:t>
            </a:r>
            <a:r>
              <a:rPr lang="en-NZ" sz="1400" dirty="0" smtClean="0"/>
              <a:t>away</a:t>
            </a:r>
            <a:endParaRPr lang="en-NZ" sz="1400" dirty="0"/>
          </a:p>
        </p:txBody>
      </p:sp>
      <p:sp>
        <p:nvSpPr>
          <p:cNvPr id="3" name="Content Placeholder 2"/>
          <p:cNvSpPr>
            <a:spLocks noGrp="1"/>
          </p:cNvSpPr>
          <p:nvPr>
            <p:ph idx="1"/>
          </p:nvPr>
        </p:nvSpPr>
        <p:spPr>
          <a:xfrm>
            <a:off x="251520" y="980728"/>
            <a:ext cx="8712968" cy="4680520"/>
          </a:xfrm>
        </p:spPr>
        <p:txBody>
          <a:bodyPr>
            <a:normAutofit/>
          </a:bodyPr>
          <a:lstStyle/>
          <a:p>
            <a:r>
              <a:rPr lang="en-NZ" b="0" dirty="0" smtClean="0"/>
              <a:t>‘</a:t>
            </a:r>
            <a:r>
              <a:rPr lang="en-NZ" sz="2000" b="0" dirty="0" smtClean="0"/>
              <a:t>Migration has reduced the level of open and disguised unemployment in the migrant sending countries</a:t>
            </a:r>
            <a:r>
              <a:rPr lang="en-NZ" b="0" dirty="0" smtClean="0"/>
              <a:t>  </a:t>
            </a:r>
            <a:r>
              <a:rPr lang="en-NZ" sz="900" b="0" dirty="0" smtClean="0"/>
              <a:t>p50</a:t>
            </a:r>
          </a:p>
          <a:p>
            <a:r>
              <a:rPr lang="en-NZ" sz="2000" b="0" dirty="0" smtClean="0"/>
              <a:t>‘Migration can contribute to social stability as well as economic development . Remittances are associated with better secondary level educational attainment  (by alleviating the budget constraint to education).  </a:t>
            </a:r>
          </a:p>
          <a:p>
            <a:r>
              <a:rPr lang="en-NZ" sz="2000" b="0" dirty="0" smtClean="0"/>
              <a:t>‘Having a migrant in the household increases the likelihood of other household members acquiring post-secondary education (by inducing greater investment in education). </a:t>
            </a:r>
            <a:r>
              <a:rPr lang="en-NZ" sz="1100" b="0" dirty="0"/>
              <a:t>p viii </a:t>
            </a:r>
            <a:endParaRPr lang="en-NZ" sz="1100" b="0" dirty="0" smtClean="0"/>
          </a:p>
          <a:p>
            <a:r>
              <a:rPr lang="en-NZ" sz="2000" b="0" dirty="0" smtClean="0"/>
              <a:t>‘These findings indicate that larger investments in education, as the result of increased remittances, could augment supply of skilled workers in source countries by increasing both incentives and ability to finance education. </a:t>
            </a:r>
            <a:r>
              <a:rPr lang="en-NZ" sz="900" b="0" dirty="0" smtClean="0"/>
              <a:t>P ix</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77039" y="5013176"/>
            <a:ext cx="1374876" cy="1844824"/>
          </a:xfrm>
          <a:prstGeom prst="rect">
            <a:avLst/>
          </a:prstGeom>
        </p:spPr>
      </p:pic>
    </p:spTree>
    <p:extLst>
      <p:ext uri="{BB962C8B-B14F-4D97-AF65-F5344CB8AC3E}">
        <p14:creationId xmlns:p14="http://schemas.microsoft.com/office/powerpoint/2010/main" val="3690273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Three interacting/ reinforcing factors</a:t>
            </a:r>
            <a:endParaRPr lang="en-NZ"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7" y="1196752"/>
            <a:ext cx="8378495" cy="3425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5839" y="5016216"/>
            <a:ext cx="1446076" cy="1841784"/>
          </a:xfrm>
          <a:prstGeom prst="rect">
            <a:avLst/>
          </a:prstGeom>
        </p:spPr>
      </p:pic>
    </p:spTree>
    <p:extLst>
      <p:ext uri="{BB962C8B-B14F-4D97-AF65-F5344CB8AC3E}">
        <p14:creationId xmlns:p14="http://schemas.microsoft.com/office/powerpoint/2010/main" val="4231574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benefits of </a:t>
            </a:r>
            <a:r>
              <a:rPr lang="en-US" dirty="0" err="1"/>
              <a:t>labour</a:t>
            </a:r>
            <a:r>
              <a:rPr lang="en-US" dirty="0"/>
              <a:t> migration and the need for International recognition of  qualifications</a:t>
            </a:r>
            <a:endParaRPr lang="en-NZ" dirty="0"/>
          </a:p>
        </p:txBody>
      </p:sp>
      <p:sp>
        <p:nvSpPr>
          <p:cNvPr id="3" name="Content Placeholder 2"/>
          <p:cNvSpPr>
            <a:spLocks noGrp="1"/>
          </p:cNvSpPr>
          <p:nvPr>
            <p:ph idx="1"/>
          </p:nvPr>
        </p:nvSpPr>
        <p:spPr>
          <a:xfrm>
            <a:off x="822960" y="1412776"/>
            <a:ext cx="7520940" cy="3600400"/>
          </a:xfrm>
        </p:spPr>
        <p:txBody>
          <a:bodyPr>
            <a:normAutofit lnSpcReduction="10000"/>
          </a:bodyPr>
          <a:lstStyle/>
          <a:p>
            <a:r>
              <a:rPr lang="en-NZ" sz="2000" dirty="0" smtClean="0"/>
              <a:t>Three points: </a:t>
            </a:r>
          </a:p>
          <a:p>
            <a:pPr>
              <a:buAutoNum type="arabicPeriod"/>
            </a:pPr>
            <a:r>
              <a:rPr lang="en-NZ" sz="2000" dirty="0" smtClean="0">
                <a:solidFill>
                  <a:schemeClr val="accent2">
                    <a:lumMod val="40000"/>
                    <a:lumOff val="60000"/>
                  </a:schemeClr>
                </a:solidFill>
              </a:rPr>
              <a:t>Labour migration and diaspora  (including mobility for training) are increasingly important parts of sustainable development in the Pacific</a:t>
            </a:r>
          </a:p>
          <a:p>
            <a:pPr>
              <a:buAutoNum type="arabicPeriod"/>
            </a:pPr>
            <a:r>
              <a:rPr lang="en-NZ" sz="2000" dirty="0" smtClean="0"/>
              <a:t>The main mobility and remittance opportunities are for skilled migrants; but also for trainees who complete part or all of their training offshore. </a:t>
            </a:r>
          </a:p>
          <a:p>
            <a:pPr marL="0" indent="0"/>
            <a:r>
              <a:rPr lang="en-NZ" sz="2000" dirty="0" smtClean="0">
                <a:solidFill>
                  <a:schemeClr val="accent2">
                    <a:lumMod val="40000"/>
                    <a:lumOff val="60000"/>
                  </a:schemeClr>
                </a:solidFill>
              </a:rPr>
              <a:t>3.   To enable skills  and training to be a part of Solomon islands future mobility and economy, and to enable a match between skills and jobs here in Solomon islands, internationally recognized qualifications are crucial </a:t>
            </a:r>
          </a:p>
          <a:p>
            <a:pPr>
              <a:buAutoNum type="arabicPeriod"/>
            </a:pPr>
            <a:endParaRPr lang="en-NZ" sz="2000" dirty="0" smtClean="0"/>
          </a:p>
          <a:p>
            <a:pPr>
              <a:buAutoNum type="arabicPeriod"/>
            </a:pPr>
            <a:endParaRPr lang="en-NZ" dirty="0" smtClean="0"/>
          </a:p>
          <a:p>
            <a:pPr>
              <a:buAutoNum type="arabicPeriod"/>
            </a:pPr>
            <a:endParaRPr lang="en-NZ" dirty="0"/>
          </a:p>
        </p:txBody>
      </p:sp>
    </p:spTree>
    <p:extLst>
      <p:ext uri="{BB962C8B-B14F-4D97-AF65-F5344CB8AC3E}">
        <p14:creationId xmlns:p14="http://schemas.microsoft.com/office/powerpoint/2010/main" val="366845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2400" dirty="0"/>
              <a:t>HARNESSING THE </a:t>
            </a:r>
            <a:r>
              <a:rPr lang="en-NZ" sz="2400" dirty="0" smtClean="0"/>
              <a:t>SKILLS OF </a:t>
            </a:r>
            <a:r>
              <a:rPr lang="en-NZ" sz="2400" dirty="0"/>
              <a:t>MIGRANTS AND DIASPORAS </a:t>
            </a:r>
            <a:r>
              <a:rPr lang="en-NZ" sz="2400" dirty="0" smtClean="0"/>
              <a:t>TO </a:t>
            </a:r>
            <a:r>
              <a:rPr lang="en-NZ" sz="2400" dirty="0"/>
              <a:t>FOSTER DEVELOPMENT: </a:t>
            </a:r>
            <a:r>
              <a:rPr lang="en-NZ" sz="2400" dirty="0" smtClean="0"/>
              <a:t>POLICY </a:t>
            </a:r>
            <a:r>
              <a:rPr lang="en-NZ" sz="2400" dirty="0"/>
              <a:t>OPTIONS</a:t>
            </a:r>
          </a:p>
        </p:txBody>
      </p:sp>
      <p:sp>
        <p:nvSpPr>
          <p:cNvPr id="3" name="Content Placeholder 2"/>
          <p:cNvSpPr>
            <a:spLocks noGrp="1"/>
          </p:cNvSpPr>
          <p:nvPr>
            <p:ph idx="1"/>
          </p:nvPr>
        </p:nvSpPr>
        <p:spPr>
          <a:xfrm>
            <a:off x="822960" y="1484784"/>
            <a:ext cx="7520940" cy="3560059"/>
          </a:xfrm>
        </p:spPr>
        <p:txBody>
          <a:bodyPr>
            <a:normAutofit/>
          </a:bodyPr>
          <a:lstStyle/>
          <a:p>
            <a:r>
              <a:rPr lang="en-NZ" sz="2400" dirty="0"/>
              <a:t>International students account </a:t>
            </a:r>
            <a:r>
              <a:rPr lang="en-NZ" sz="2400" dirty="0" smtClean="0"/>
              <a:t> </a:t>
            </a:r>
            <a:r>
              <a:rPr lang="en-NZ" sz="2400" dirty="0"/>
              <a:t>for </a:t>
            </a:r>
            <a:r>
              <a:rPr lang="en-NZ" sz="2400" dirty="0" smtClean="0"/>
              <a:t>over </a:t>
            </a:r>
            <a:r>
              <a:rPr lang="en-NZ" sz="2400" dirty="0"/>
              <a:t>6% of the total student population of OECD </a:t>
            </a:r>
            <a:r>
              <a:rPr lang="en-NZ" sz="2400" dirty="0" smtClean="0"/>
              <a:t>countries </a:t>
            </a:r>
            <a:r>
              <a:rPr lang="en-NZ" sz="2400" dirty="0"/>
              <a:t>and constitute </a:t>
            </a:r>
            <a:r>
              <a:rPr lang="en-NZ" sz="2400" dirty="0" smtClean="0"/>
              <a:t>a </a:t>
            </a:r>
            <a:r>
              <a:rPr lang="en-NZ" sz="2400" dirty="0"/>
              <a:t>major source </a:t>
            </a:r>
            <a:r>
              <a:rPr lang="en-NZ" sz="2400" dirty="0" smtClean="0"/>
              <a:t>of </a:t>
            </a:r>
            <a:r>
              <a:rPr lang="en-NZ" sz="2400" dirty="0"/>
              <a:t>highly-skilled labour for those countries. </a:t>
            </a:r>
            <a:endParaRPr lang="en-NZ" sz="2400" dirty="0" smtClean="0"/>
          </a:p>
          <a:p>
            <a:r>
              <a:rPr lang="en-NZ" sz="2400" dirty="0" smtClean="0"/>
              <a:t>In </a:t>
            </a:r>
            <a:r>
              <a:rPr lang="en-NZ" sz="2400" dirty="0"/>
              <a:t>recent </a:t>
            </a:r>
            <a:r>
              <a:rPr lang="en-NZ" sz="2400" dirty="0" smtClean="0"/>
              <a:t>years</a:t>
            </a:r>
            <a:r>
              <a:rPr lang="en-NZ" sz="2400" dirty="0"/>
              <a:t>, most host countries have made it easier </a:t>
            </a:r>
            <a:r>
              <a:rPr lang="en-NZ" sz="2400" dirty="0" smtClean="0"/>
              <a:t>for </a:t>
            </a:r>
            <a:r>
              <a:rPr lang="en-NZ" sz="2400" dirty="0"/>
              <a:t>students to change their immigration status </a:t>
            </a:r>
            <a:r>
              <a:rPr lang="en-NZ" sz="2400" dirty="0" smtClean="0"/>
              <a:t>after </a:t>
            </a:r>
            <a:r>
              <a:rPr lang="en-NZ" sz="2400" dirty="0"/>
              <a:t>completing their studies, so as to allow this </a:t>
            </a:r>
            <a:r>
              <a:rPr lang="en-NZ" sz="2400" dirty="0" smtClean="0"/>
              <a:t>pool </a:t>
            </a:r>
            <a:r>
              <a:rPr lang="en-NZ" sz="2400" dirty="0"/>
              <a:t>of skilled labour to settle there. </a:t>
            </a:r>
            <a:endParaRPr lang="en-NZ" sz="2400" dirty="0" smtClean="0"/>
          </a:p>
          <a:p>
            <a:r>
              <a:rPr lang="en-NZ" sz="1400" dirty="0" smtClean="0">
                <a:hlinkClick r:id="rId2"/>
              </a:rPr>
              <a:t>http</a:t>
            </a:r>
            <a:r>
              <a:rPr lang="en-NZ" sz="1400" dirty="0">
                <a:hlinkClick r:id="rId2"/>
              </a:rPr>
              <a:t>://</a:t>
            </a:r>
            <a:r>
              <a:rPr lang="en-NZ" sz="1400" dirty="0" smtClean="0">
                <a:hlinkClick r:id="rId2"/>
              </a:rPr>
              <a:t>www.oecd.org/els/mig/Policy_Brief_Migrants_En_BD%20DEFINITIF.pdf</a:t>
            </a:r>
            <a:r>
              <a:rPr lang="en-NZ" sz="1400" dirty="0" smtClean="0"/>
              <a:t> p10</a:t>
            </a:r>
            <a:endParaRPr lang="en-NZ" sz="1400"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1210" y="5044843"/>
            <a:ext cx="1691680" cy="1830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5803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758984"/>
          </a:xfrm>
        </p:spPr>
        <p:txBody>
          <a:bodyPr/>
          <a:lstStyle/>
          <a:p>
            <a:r>
              <a:rPr lang="en-NZ" dirty="0" smtClean="0"/>
              <a:t>NZ Labour and Immigration research Centre 2013 Migration </a:t>
            </a:r>
            <a:r>
              <a:rPr lang="en-NZ" dirty="0"/>
              <a:t>Trends and </a:t>
            </a:r>
            <a:r>
              <a:rPr lang="en-NZ" dirty="0" smtClean="0"/>
              <a:t>Outlook</a:t>
            </a:r>
            <a:endParaRPr lang="en-NZ" dirty="0"/>
          </a:p>
        </p:txBody>
      </p:sp>
      <p:sp>
        <p:nvSpPr>
          <p:cNvPr id="3" name="Content Placeholder 2"/>
          <p:cNvSpPr>
            <a:spLocks noGrp="1"/>
          </p:cNvSpPr>
          <p:nvPr>
            <p:ph idx="1"/>
          </p:nvPr>
        </p:nvSpPr>
        <p:spPr>
          <a:xfrm>
            <a:off x="822960" y="1556792"/>
            <a:ext cx="7709480" cy="3528392"/>
          </a:xfrm>
        </p:spPr>
        <p:txBody>
          <a:bodyPr>
            <a:noAutofit/>
          </a:bodyPr>
          <a:lstStyle/>
          <a:p>
            <a:pPr indent="0"/>
            <a:r>
              <a:rPr lang="en-NZ" sz="2000" dirty="0" smtClean="0"/>
              <a:t>International </a:t>
            </a:r>
            <a:r>
              <a:rPr lang="en-NZ" sz="2000" dirty="0"/>
              <a:t>students have become an important source of skilled migrants </a:t>
            </a:r>
            <a:r>
              <a:rPr lang="en-NZ" sz="2000" dirty="0" smtClean="0"/>
              <a:t>for New </a:t>
            </a:r>
            <a:r>
              <a:rPr lang="en-NZ" sz="2000" dirty="0"/>
              <a:t>Zealand and other countries. </a:t>
            </a:r>
            <a:endParaRPr lang="en-NZ" sz="2000" dirty="0" smtClean="0"/>
          </a:p>
          <a:p>
            <a:pPr indent="0"/>
            <a:r>
              <a:rPr lang="en-NZ" sz="2000" dirty="0" smtClean="0"/>
              <a:t>Many </a:t>
            </a:r>
            <a:r>
              <a:rPr lang="en-NZ" sz="2000" dirty="0"/>
              <a:t>countries </a:t>
            </a:r>
            <a:r>
              <a:rPr lang="en-NZ" sz="2000" dirty="0" smtClean="0"/>
              <a:t>attract international </a:t>
            </a:r>
            <a:r>
              <a:rPr lang="en-NZ" sz="2000" dirty="0"/>
              <a:t>students by providing opportunities </a:t>
            </a:r>
            <a:r>
              <a:rPr lang="en-NZ" sz="2000" dirty="0" smtClean="0"/>
              <a:t>to </a:t>
            </a:r>
            <a:r>
              <a:rPr lang="en-NZ" sz="2000" dirty="0"/>
              <a:t>work or stay in </a:t>
            </a:r>
            <a:r>
              <a:rPr lang="en-NZ" sz="2000" dirty="0" smtClean="0"/>
              <a:t>the country </a:t>
            </a:r>
            <a:r>
              <a:rPr lang="en-NZ" sz="2000" dirty="0"/>
              <a:t>permanently after completing study. </a:t>
            </a:r>
            <a:endParaRPr lang="en-NZ" sz="2000" dirty="0" smtClean="0"/>
          </a:p>
          <a:p>
            <a:pPr indent="0"/>
            <a:r>
              <a:rPr lang="en-NZ" sz="2000" dirty="0" smtClean="0"/>
              <a:t>Over </a:t>
            </a:r>
            <a:r>
              <a:rPr lang="en-NZ" sz="2000" dirty="0"/>
              <a:t>the last decade, 1 in </a:t>
            </a:r>
            <a:r>
              <a:rPr lang="en-NZ" sz="2000" dirty="0" smtClean="0"/>
              <a:t>5 international </a:t>
            </a:r>
            <a:r>
              <a:rPr lang="en-NZ" sz="2000" dirty="0"/>
              <a:t>students gained permanent residence in New Zealand within </a:t>
            </a:r>
            <a:r>
              <a:rPr lang="en-NZ" sz="2000" dirty="0" smtClean="0"/>
              <a:t>five years </a:t>
            </a:r>
            <a:r>
              <a:rPr lang="en-NZ" sz="2000" dirty="0"/>
              <a:t>of being issued their first student visa. </a:t>
            </a:r>
            <a:r>
              <a:rPr lang="en-NZ" sz="2000" dirty="0" smtClean="0"/>
              <a:t>In </a:t>
            </a:r>
            <a:r>
              <a:rPr lang="en-NZ" sz="2000" dirty="0"/>
              <a:t>2011/12, 38 </a:t>
            </a:r>
            <a:r>
              <a:rPr lang="en-NZ" sz="2000" dirty="0" smtClean="0"/>
              <a:t>% of skilled principal </a:t>
            </a:r>
            <a:r>
              <a:rPr lang="en-NZ" sz="2000" dirty="0"/>
              <a:t>migrants were former international students</a:t>
            </a:r>
            <a:r>
              <a:rPr lang="en-NZ" sz="2000" dirty="0" smtClean="0"/>
              <a:t>.</a:t>
            </a:r>
          </a:p>
          <a:p>
            <a:pPr indent="0"/>
            <a:r>
              <a:rPr lang="en-NZ" sz="2000" b="0" dirty="0" smtClean="0"/>
              <a:t>P iv</a:t>
            </a:r>
            <a:endParaRPr lang="en-NZ" sz="2000" b="0" dirty="0"/>
          </a:p>
          <a:p>
            <a:endParaRPr lang="en-NZ" sz="20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3238" y="5013176"/>
            <a:ext cx="2039922" cy="1844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50520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MOBILITY Pathways: ‘Kanaka Man’s’ </a:t>
            </a:r>
            <a:r>
              <a:rPr lang="en-NZ" dirty="0"/>
              <a:t>story</a:t>
            </a:r>
            <a:br>
              <a:rPr lang="en-NZ" dirty="0"/>
            </a:br>
            <a:endParaRPr lang="en-NZ" dirty="0"/>
          </a:p>
        </p:txBody>
      </p:sp>
      <p:sp>
        <p:nvSpPr>
          <p:cNvPr id="3" name="Text Placeholder 2"/>
          <p:cNvSpPr>
            <a:spLocks noGrp="1"/>
          </p:cNvSpPr>
          <p:nvPr>
            <p:ph idx="1"/>
          </p:nvPr>
        </p:nvSpPr>
        <p:spPr>
          <a:xfrm>
            <a:off x="395536" y="980729"/>
            <a:ext cx="8352928" cy="2088232"/>
          </a:xfrm>
        </p:spPr>
        <p:txBody>
          <a:bodyPr>
            <a:normAutofit fontScale="92500" lnSpcReduction="20000"/>
          </a:bodyPr>
          <a:lstStyle/>
          <a:p>
            <a:r>
              <a:rPr lang="en-NZ" sz="1800" dirty="0" smtClean="0"/>
              <a:t>Studied nursing in SI and at USQ </a:t>
            </a:r>
          </a:p>
          <a:p>
            <a:r>
              <a:rPr lang="en-NZ" sz="1800" dirty="0" smtClean="0"/>
              <a:t>Helped brother into business: saved $A5000 for tuition fees</a:t>
            </a:r>
          </a:p>
          <a:p>
            <a:r>
              <a:rPr lang="en-NZ" sz="1800" dirty="0" smtClean="0"/>
              <a:t>Applied to study Certificate Aged Care at a Brisbane technical training school  (3 days/ week)</a:t>
            </a:r>
          </a:p>
          <a:p>
            <a:r>
              <a:rPr lang="en-NZ" sz="1800" dirty="0" smtClean="0"/>
              <a:t>Working part time on student visa (up to 20 hours/ week, sending money home)</a:t>
            </a:r>
          </a:p>
          <a:p>
            <a:r>
              <a:rPr lang="en-NZ" sz="1800" dirty="0" smtClean="0"/>
              <a:t>Rest Home employer  sponsor temporary work visa 457</a:t>
            </a:r>
          </a:p>
          <a:p>
            <a:r>
              <a:rPr lang="en-NZ" sz="1800" dirty="0" smtClean="0"/>
              <a:t>Possible transition to  residence after 2 years</a:t>
            </a:r>
          </a:p>
          <a:p>
            <a:endParaRPr lang="en-NZ"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84984"/>
            <a:ext cx="9144000" cy="3248526"/>
          </a:xfrm>
          <a:prstGeom prst="rect">
            <a:avLst/>
          </a:prstGeom>
        </p:spPr>
      </p:pic>
    </p:spTree>
    <p:extLst>
      <p:ext uri="{BB962C8B-B14F-4D97-AF65-F5344CB8AC3E}">
        <p14:creationId xmlns:p14="http://schemas.microsoft.com/office/powerpoint/2010/main" val="8068137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benefits of </a:t>
            </a:r>
            <a:r>
              <a:rPr lang="en-US" dirty="0" err="1"/>
              <a:t>labour</a:t>
            </a:r>
            <a:r>
              <a:rPr lang="en-US" dirty="0"/>
              <a:t> migration and the need for International recognition of  qualifications</a:t>
            </a:r>
            <a:endParaRPr lang="en-NZ" dirty="0"/>
          </a:p>
        </p:txBody>
      </p:sp>
      <p:sp>
        <p:nvSpPr>
          <p:cNvPr id="3" name="Content Placeholder 2"/>
          <p:cNvSpPr>
            <a:spLocks noGrp="1"/>
          </p:cNvSpPr>
          <p:nvPr>
            <p:ph idx="1"/>
          </p:nvPr>
        </p:nvSpPr>
        <p:spPr>
          <a:xfrm>
            <a:off x="822960" y="1412776"/>
            <a:ext cx="7520940" cy="3600400"/>
          </a:xfrm>
        </p:spPr>
        <p:txBody>
          <a:bodyPr>
            <a:normAutofit lnSpcReduction="10000"/>
          </a:bodyPr>
          <a:lstStyle/>
          <a:p>
            <a:r>
              <a:rPr lang="en-NZ" sz="2000" dirty="0" smtClean="0"/>
              <a:t>Three core points: </a:t>
            </a:r>
          </a:p>
          <a:p>
            <a:pPr>
              <a:buAutoNum type="arabicPeriod"/>
            </a:pPr>
            <a:r>
              <a:rPr lang="en-NZ" sz="2000" dirty="0" smtClean="0">
                <a:solidFill>
                  <a:schemeClr val="accent2">
                    <a:lumMod val="40000"/>
                    <a:lumOff val="60000"/>
                  </a:schemeClr>
                </a:solidFill>
              </a:rPr>
              <a:t>Labour migration and diaspora  (including mobility for training) are increasingly important parts of sustainable development in the Pacific</a:t>
            </a:r>
          </a:p>
          <a:p>
            <a:pPr>
              <a:buAutoNum type="arabicPeriod"/>
            </a:pPr>
            <a:r>
              <a:rPr lang="en-NZ" sz="2000" dirty="0" smtClean="0">
                <a:solidFill>
                  <a:schemeClr val="tx2">
                    <a:lumMod val="40000"/>
                    <a:lumOff val="60000"/>
                  </a:schemeClr>
                </a:solidFill>
              </a:rPr>
              <a:t>The main migration and remittance opportunities are for skilled migrants; but also for trainees who complete part or all of their training offshore. </a:t>
            </a:r>
          </a:p>
          <a:p>
            <a:pPr marL="0" indent="0"/>
            <a:r>
              <a:rPr lang="en-NZ" sz="2000" dirty="0" smtClean="0">
                <a:solidFill>
                  <a:schemeClr val="accent2">
                    <a:lumMod val="40000"/>
                    <a:lumOff val="60000"/>
                  </a:schemeClr>
                </a:solidFill>
              </a:rPr>
              <a:t>3</a:t>
            </a:r>
            <a:r>
              <a:rPr lang="en-NZ" sz="2000" dirty="0" smtClean="0"/>
              <a:t>.   To enable skills  and training to be a part of Solomon islands future mobility and economy, and to enable a match between skills and jobs here in Solomon islands, internationally recognized qualifications are crucial </a:t>
            </a:r>
          </a:p>
          <a:p>
            <a:pPr>
              <a:buAutoNum type="arabicPeriod"/>
            </a:pPr>
            <a:endParaRPr lang="en-NZ" sz="2000" dirty="0" smtClean="0"/>
          </a:p>
          <a:p>
            <a:pPr>
              <a:buAutoNum type="arabicPeriod"/>
            </a:pPr>
            <a:endParaRPr lang="en-NZ" dirty="0" smtClean="0"/>
          </a:p>
          <a:p>
            <a:pPr>
              <a:buAutoNum type="arabicPeriod"/>
            </a:pPr>
            <a:endParaRPr lang="en-NZ" dirty="0"/>
          </a:p>
        </p:txBody>
      </p:sp>
    </p:spTree>
    <p:extLst>
      <p:ext uri="{BB962C8B-B14F-4D97-AF65-F5344CB8AC3E}">
        <p14:creationId xmlns:p14="http://schemas.microsoft.com/office/powerpoint/2010/main" val="1331484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HARNESSING THE SKILLS  OF MIGRANTS AND DIASPORAS  TO FOSTER DEVELOPMENT:  POLICY </a:t>
            </a:r>
            <a:r>
              <a:rPr lang="en-NZ" dirty="0" smtClean="0"/>
              <a:t>OPTIONS</a:t>
            </a:r>
            <a:endParaRPr lang="en-NZ" dirty="0"/>
          </a:p>
        </p:txBody>
      </p:sp>
      <p:sp>
        <p:nvSpPr>
          <p:cNvPr id="3" name="Content Placeholder 2"/>
          <p:cNvSpPr>
            <a:spLocks noGrp="1"/>
          </p:cNvSpPr>
          <p:nvPr>
            <p:ph idx="1"/>
          </p:nvPr>
        </p:nvSpPr>
        <p:spPr>
          <a:xfrm>
            <a:off x="822960" y="1340768"/>
            <a:ext cx="7520940" cy="3744416"/>
          </a:xfrm>
        </p:spPr>
        <p:txBody>
          <a:bodyPr>
            <a:noAutofit/>
          </a:bodyPr>
          <a:lstStyle/>
          <a:p>
            <a:r>
              <a:rPr lang="en-NZ" sz="2000" dirty="0" smtClean="0"/>
              <a:t>Massive </a:t>
            </a:r>
            <a:r>
              <a:rPr lang="en-NZ" sz="2000" dirty="0"/>
              <a:t>underemployment in developing countries, </a:t>
            </a:r>
            <a:r>
              <a:rPr lang="en-NZ" sz="2000" dirty="0" smtClean="0"/>
              <a:t>and </a:t>
            </a:r>
            <a:r>
              <a:rPr lang="en-NZ" sz="2000" dirty="0"/>
              <a:t>the persistence of </a:t>
            </a:r>
            <a:r>
              <a:rPr lang="en-NZ" sz="2000" dirty="0" smtClean="0"/>
              <a:t>labour </a:t>
            </a:r>
            <a:r>
              <a:rPr lang="en-NZ" sz="2000" dirty="0"/>
              <a:t>shortages at various skill </a:t>
            </a:r>
            <a:r>
              <a:rPr lang="en-NZ" sz="2000" dirty="0" smtClean="0"/>
              <a:t> levels </a:t>
            </a:r>
            <a:r>
              <a:rPr lang="en-NZ" sz="2000" dirty="0"/>
              <a:t>in main destination </a:t>
            </a:r>
            <a:r>
              <a:rPr lang="en-NZ" sz="2000" dirty="0" smtClean="0"/>
              <a:t>countries….. suggest </a:t>
            </a:r>
            <a:r>
              <a:rPr lang="en-NZ" sz="2000" dirty="0"/>
              <a:t>that labour migration </a:t>
            </a:r>
            <a:r>
              <a:rPr lang="en-NZ" sz="2000" dirty="0" smtClean="0"/>
              <a:t>will </a:t>
            </a:r>
            <a:r>
              <a:rPr lang="en-NZ" sz="2000" dirty="0"/>
              <a:t>persist </a:t>
            </a:r>
            <a:r>
              <a:rPr lang="en-NZ" sz="2000" dirty="0" smtClean="0"/>
              <a:t>in </a:t>
            </a:r>
            <a:r>
              <a:rPr lang="en-NZ" sz="2000" dirty="0"/>
              <a:t>coming </a:t>
            </a:r>
            <a:r>
              <a:rPr lang="en-NZ" sz="2000" dirty="0" smtClean="0"/>
              <a:t>decades</a:t>
            </a:r>
            <a:r>
              <a:rPr lang="en-NZ" sz="2000" dirty="0"/>
              <a:t>. </a:t>
            </a:r>
            <a:endParaRPr lang="en-NZ" sz="2000" dirty="0" smtClean="0"/>
          </a:p>
          <a:p>
            <a:r>
              <a:rPr lang="en-NZ" sz="2000" dirty="0" smtClean="0"/>
              <a:t>So </a:t>
            </a:r>
            <a:r>
              <a:rPr lang="en-NZ" sz="2000" dirty="0"/>
              <a:t>that these changes can </a:t>
            </a:r>
            <a:r>
              <a:rPr lang="en-NZ" sz="2000" dirty="0" smtClean="0"/>
              <a:t>benefit all, </a:t>
            </a:r>
            <a:r>
              <a:rPr lang="en-NZ" sz="2000" dirty="0"/>
              <a:t>i.e. countries of origin, host </a:t>
            </a:r>
            <a:r>
              <a:rPr lang="en-NZ" sz="2000" dirty="0" smtClean="0"/>
              <a:t>countries </a:t>
            </a:r>
            <a:r>
              <a:rPr lang="en-NZ" sz="2000" dirty="0"/>
              <a:t>and migrants themselves, </a:t>
            </a:r>
            <a:r>
              <a:rPr lang="en-NZ" sz="2000" dirty="0">
                <a:solidFill>
                  <a:srgbClr val="FF0000"/>
                </a:solidFill>
              </a:rPr>
              <a:t>it is of paramount importance to improve the match between </a:t>
            </a:r>
            <a:r>
              <a:rPr lang="en-NZ" sz="2000" dirty="0" smtClean="0">
                <a:solidFill>
                  <a:srgbClr val="FF0000"/>
                </a:solidFill>
              </a:rPr>
              <a:t>supply </a:t>
            </a:r>
            <a:r>
              <a:rPr lang="en-NZ" sz="2000" dirty="0">
                <a:solidFill>
                  <a:srgbClr val="FF0000"/>
                </a:solidFill>
              </a:rPr>
              <a:t>and demand with regard to skills</a:t>
            </a:r>
            <a:r>
              <a:rPr lang="en-NZ" sz="2000" dirty="0"/>
              <a:t>, both at </a:t>
            </a:r>
            <a:r>
              <a:rPr lang="en-NZ" sz="2000" dirty="0" smtClean="0"/>
              <a:t>the </a:t>
            </a:r>
            <a:r>
              <a:rPr lang="en-NZ" sz="2000" dirty="0"/>
              <a:t>time of departure and upon return to the </a:t>
            </a:r>
            <a:r>
              <a:rPr lang="en-NZ" sz="2000" dirty="0" smtClean="0"/>
              <a:t>home </a:t>
            </a:r>
            <a:r>
              <a:rPr lang="en-NZ" sz="2000" dirty="0"/>
              <a:t>country. </a:t>
            </a:r>
            <a:endParaRPr lang="en-NZ" sz="2000" dirty="0" smtClean="0"/>
          </a:p>
          <a:p>
            <a:r>
              <a:rPr lang="en-NZ" sz="2000" dirty="0" smtClean="0"/>
              <a:t>This </a:t>
            </a:r>
            <a:r>
              <a:rPr lang="en-NZ" sz="2000" dirty="0"/>
              <a:t>is the overriding aim of </a:t>
            </a:r>
            <a:r>
              <a:rPr lang="en-NZ" sz="2000" dirty="0" smtClean="0"/>
              <a:t>greater </a:t>
            </a:r>
            <a:r>
              <a:rPr lang="en-NZ" sz="2000" dirty="0"/>
              <a:t>international mobility of skills</a:t>
            </a:r>
            <a:r>
              <a:rPr lang="en-NZ" sz="2000" dirty="0" smtClean="0"/>
              <a:t>.</a:t>
            </a:r>
          </a:p>
          <a:p>
            <a:r>
              <a:rPr lang="en-NZ" sz="2000" dirty="0">
                <a:hlinkClick r:id="rId2"/>
              </a:rPr>
              <a:t>http://</a:t>
            </a:r>
            <a:r>
              <a:rPr lang="en-NZ" sz="2000" dirty="0" smtClean="0">
                <a:hlinkClick r:id="rId2"/>
              </a:rPr>
              <a:t>www.oecd.org/els/mig/Policy_Brief_Migrants_En_BD%20DEFINITIF.pdf</a:t>
            </a:r>
            <a:r>
              <a:rPr lang="en-NZ" sz="2000" dirty="0" smtClean="0"/>
              <a:t>  p11</a:t>
            </a:r>
            <a:endParaRPr lang="en-NZ" sz="2000"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8618" y="4969721"/>
            <a:ext cx="1745382" cy="1888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262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975008"/>
          </a:xfrm>
        </p:spPr>
        <p:txBody>
          <a:bodyPr/>
          <a:lstStyle/>
          <a:p>
            <a:r>
              <a:rPr lang="en-NZ" sz="2400" dirty="0"/>
              <a:t>HARNESSING THE SKILLS OF MIGRANTS AND DIASPORAS TO FOSTER DEVELOPMENT: </a:t>
            </a:r>
            <a:br>
              <a:rPr lang="en-NZ" sz="2400" dirty="0"/>
            </a:br>
            <a:r>
              <a:rPr lang="en-NZ" sz="2400" dirty="0"/>
              <a:t>POLICY OPTIONS</a:t>
            </a:r>
          </a:p>
        </p:txBody>
      </p:sp>
      <p:sp>
        <p:nvSpPr>
          <p:cNvPr id="3" name="Content Placeholder 2"/>
          <p:cNvSpPr>
            <a:spLocks noGrp="1"/>
          </p:cNvSpPr>
          <p:nvPr>
            <p:ph idx="1"/>
          </p:nvPr>
        </p:nvSpPr>
        <p:spPr>
          <a:xfrm>
            <a:off x="539552" y="1700808"/>
            <a:ext cx="8136904" cy="3168352"/>
          </a:xfrm>
        </p:spPr>
        <p:txBody>
          <a:bodyPr>
            <a:noAutofit/>
          </a:bodyPr>
          <a:lstStyle/>
          <a:p>
            <a:r>
              <a:rPr lang="en-NZ" sz="2400" dirty="0" smtClean="0"/>
              <a:t>‘The </a:t>
            </a:r>
            <a:r>
              <a:rPr lang="en-NZ" sz="2400" dirty="0"/>
              <a:t>mismatch between skills and jobs for immigrants in destination countries can </a:t>
            </a:r>
            <a:r>
              <a:rPr lang="en-NZ" sz="2400" dirty="0" smtClean="0"/>
              <a:t>impact the </a:t>
            </a:r>
            <a:r>
              <a:rPr lang="en-NZ" sz="2400" dirty="0"/>
              <a:t>extent of remittances they are able to transfer and the applicability of their </a:t>
            </a:r>
            <a:r>
              <a:rPr lang="en-NZ" sz="2400" dirty="0" smtClean="0"/>
              <a:t>qualifications </a:t>
            </a:r>
            <a:r>
              <a:rPr lang="en-NZ" sz="2400" dirty="0"/>
              <a:t>in </a:t>
            </a:r>
            <a:r>
              <a:rPr lang="en-NZ" sz="2400" dirty="0" smtClean="0"/>
              <a:t>the </a:t>
            </a:r>
            <a:r>
              <a:rPr lang="en-NZ" sz="2400" dirty="0"/>
              <a:t>labour market. While migrants who are </a:t>
            </a:r>
            <a:r>
              <a:rPr lang="en-NZ" sz="2400" dirty="0" smtClean="0"/>
              <a:t>well integrated </a:t>
            </a:r>
            <a:r>
              <a:rPr lang="en-NZ" sz="2400" dirty="0"/>
              <a:t>into the labour market acquire new </a:t>
            </a:r>
            <a:r>
              <a:rPr lang="en-NZ" sz="2400" dirty="0" smtClean="0"/>
              <a:t>technical</a:t>
            </a:r>
            <a:r>
              <a:rPr lang="en-NZ" sz="2400" dirty="0"/>
              <a:t>, linguistic and professional skills, those </a:t>
            </a:r>
            <a:r>
              <a:rPr lang="en-NZ" sz="2400" dirty="0" smtClean="0"/>
              <a:t>in </a:t>
            </a:r>
            <a:r>
              <a:rPr lang="en-NZ" sz="2400" dirty="0"/>
              <a:t>jobs not corresponding to their </a:t>
            </a:r>
            <a:r>
              <a:rPr lang="en-NZ" sz="2400" dirty="0" smtClean="0"/>
              <a:t>qualifications run </a:t>
            </a:r>
            <a:r>
              <a:rPr lang="en-NZ" sz="2400" dirty="0"/>
              <a:t>the risk of incurring a long-lasting loss of </a:t>
            </a:r>
            <a:r>
              <a:rPr lang="en-NZ" sz="2400" dirty="0" smtClean="0"/>
              <a:t>human capital</a:t>
            </a:r>
            <a:r>
              <a:rPr lang="en-NZ" sz="2400" dirty="0"/>
              <a:t>.</a:t>
            </a: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1210" y="5044843"/>
            <a:ext cx="1691680" cy="1830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5273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three way Mobility and skills win-win?</a:t>
            </a:r>
            <a:endParaRPr lang="en-NZ" dirty="0"/>
          </a:p>
        </p:txBody>
      </p:sp>
      <p:sp>
        <p:nvSpPr>
          <p:cNvPr id="4" name="Rounded Rectangle 3"/>
          <p:cNvSpPr/>
          <p:nvPr/>
        </p:nvSpPr>
        <p:spPr>
          <a:xfrm>
            <a:off x="3347864" y="1124744"/>
            <a:ext cx="2376264"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000" dirty="0"/>
              <a:t>Mobility and </a:t>
            </a:r>
            <a:r>
              <a:rPr lang="en-NZ" sz="2000" dirty="0" smtClean="0"/>
              <a:t>diaspora</a:t>
            </a:r>
            <a:r>
              <a:rPr lang="en-NZ" sz="2000" dirty="0"/>
              <a:t>, including mobility to train offshore</a:t>
            </a:r>
          </a:p>
        </p:txBody>
      </p:sp>
      <p:sp>
        <p:nvSpPr>
          <p:cNvPr id="5" name="Rounded Rectangle 4"/>
          <p:cNvSpPr/>
          <p:nvPr/>
        </p:nvSpPr>
        <p:spPr>
          <a:xfrm>
            <a:off x="971600" y="3297610"/>
            <a:ext cx="2382960" cy="16435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000" dirty="0"/>
              <a:t>Quality and international recognition of training and qualifications</a:t>
            </a:r>
          </a:p>
        </p:txBody>
      </p:sp>
      <p:sp>
        <p:nvSpPr>
          <p:cNvPr id="6" name="Rounded Rectangle 5"/>
          <p:cNvSpPr/>
          <p:nvPr/>
        </p:nvSpPr>
        <p:spPr>
          <a:xfrm>
            <a:off x="5724128" y="3284984"/>
            <a:ext cx="2448272"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000" dirty="0"/>
              <a:t>Skills/ jobs match in and beyond Solomon islands</a:t>
            </a:r>
          </a:p>
        </p:txBody>
      </p:sp>
      <p:cxnSp>
        <p:nvCxnSpPr>
          <p:cNvPr id="8" name="Straight Arrow Connector 7"/>
          <p:cNvCxnSpPr/>
          <p:nvPr/>
        </p:nvCxnSpPr>
        <p:spPr>
          <a:xfrm flipH="1">
            <a:off x="2051720" y="2096852"/>
            <a:ext cx="1296144" cy="118813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4" idx="3"/>
            <a:endCxn id="6" idx="0"/>
          </p:cNvCxnSpPr>
          <p:nvPr/>
        </p:nvCxnSpPr>
        <p:spPr>
          <a:xfrm>
            <a:off x="5724128" y="1952836"/>
            <a:ext cx="1224136" cy="133214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 idx="3"/>
            <a:endCxn id="6" idx="1"/>
          </p:cNvCxnSpPr>
          <p:nvPr/>
        </p:nvCxnSpPr>
        <p:spPr>
          <a:xfrm flipV="1">
            <a:off x="3354560" y="4113076"/>
            <a:ext cx="2369568" cy="6313"/>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2083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benefits of </a:t>
            </a:r>
            <a:r>
              <a:rPr lang="en-US" dirty="0" err="1"/>
              <a:t>labour</a:t>
            </a:r>
            <a:r>
              <a:rPr lang="en-US" dirty="0"/>
              <a:t> migration and the need for International recognition of  qualifications</a:t>
            </a:r>
            <a:endParaRPr lang="en-NZ" dirty="0"/>
          </a:p>
        </p:txBody>
      </p:sp>
      <p:sp>
        <p:nvSpPr>
          <p:cNvPr id="3" name="Content Placeholder 2"/>
          <p:cNvSpPr>
            <a:spLocks noGrp="1"/>
          </p:cNvSpPr>
          <p:nvPr>
            <p:ph idx="1"/>
          </p:nvPr>
        </p:nvSpPr>
        <p:spPr>
          <a:xfrm>
            <a:off x="827584" y="1412776"/>
            <a:ext cx="7632848" cy="3600400"/>
          </a:xfrm>
        </p:spPr>
        <p:txBody>
          <a:bodyPr>
            <a:normAutofit/>
          </a:bodyPr>
          <a:lstStyle/>
          <a:p>
            <a:r>
              <a:rPr lang="en-NZ" sz="1800" dirty="0" smtClean="0"/>
              <a:t>Three points: </a:t>
            </a:r>
          </a:p>
          <a:p>
            <a:pPr marL="800100" indent="-457200">
              <a:buFont typeface="+mj-lt"/>
              <a:buAutoNum type="arabicPeriod"/>
            </a:pPr>
            <a:r>
              <a:rPr lang="en-NZ" sz="2000" dirty="0" smtClean="0"/>
              <a:t>Labour mobility and diaspora  are increasingly important to sustainable development in the Pacific</a:t>
            </a:r>
          </a:p>
          <a:p>
            <a:pPr marL="800100" indent="-457200">
              <a:buFont typeface="+mj-lt"/>
              <a:buAutoNum type="arabicPeriod"/>
            </a:pPr>
            <a:r>
              <a:rPr lang="en-NZ" sz="2000" dirty="0" smtClean="0"/>
              <a:t>The main mobility and remittance opportunities are for skilled migrants; but also for those who complete part or all of their training offshore</a:t>
            </a:r>
            <a:endParaRPr lang="en-NZ" sz="2000" dirty="0"/>
          </a:p>
          <a:p>
            <a:pPr marL="800100" indent="-457200">
              <a:buFont typeface="+mj-lt"/>
              <a:buAutoNum type="arabicPeriod"/>
            </a:pPr>
            <a:r>
              <a:rPr lang="en-NZ" sz="2000" dirty="0" smtClean="0"/>
              <a:t>To enable skills  and training to build Solomon islands mobility and economy, and to improve the match of skills and jobs in Solomon islands, internationally recognized qualifications are crucial </a:t>
            </a:r>
          </a:p>
          <a:p>
            <a:pPr indent="0">
              <a:buAutoNum type="arabicPeriod"/>
            </a:pPr>
            <a:endParaRPr lang="en-NZ" sz="2000" dirty="0" smtClean="0"/>
          </a:p>
          <a:p>
            <a:pPr>
              <a:buAutoNum type="arabicPeriod"/>
            </a:pPr>
            <a:endParaRPr lang="en-NZ" dirty="0" smtClean="0"/>
          </a:p>
          <a:p>
            <a:pPr>
              <a:buAutoNum type="arabicPeriod"/>
            </a:pPr>
            <a:endParaRPr lang="en-NZ" dirty="0"/>
          </a:p>
        </p:txBody>
      </p:sp>
    </p:spTree>
    <p:extLst>
      <p:ext uri="{BB962C8B-B14F-4D97-AF65-F5344CB8AC3E}">
        <p14:creationId xmlns:p14="http://schemas.microsoft.com/office/powerpoint/2010/main" val="128002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683568" y="332656"/>
            <a:ext cx="7520940" cy="548640"/>
          </a:xfrm>
        </p:spPr>
        <p:txBody>
          <a:bodyPr/>
          <a:lstStyle/>
          <a:p>
            <a:pPr eaLnBrk="1" hangingPunct="1"/>
            <a:r>
              <a:rPr lang="en-US" sz="3600" b="1" dirty="0">
                <a:solidFill>
                  <a:srgbClr val="0000FF"/>
                </a:solidFill>
                <a:ea typeface="ＭＳ Ｐゴシック" charset="0"/>
                <a:cs typeface="ＭＳ Ｐゴシック" charset="0"/>
              </a:rPr>
              <a:t>Solomon</a:t>
            </a:r>
            <a:r>
              <a:rPr lang="en-US" sz="3600" b="1" dirty="0">
                <a:solidFill>
                  <a:srgbClr val="0000FF"/>
                </a:solidFill>
                <a:latin typeface="+mn-lt"/>
                <a:ea typeface="ＭＳ Ｐゴシック" charset="0"/>
                <a:cs typeface="ＭＳ Ｐゴシック" charset="0"/>
              </a:rPr>
              <a:t> </a:t>
            </a:r>
            <a:r>
              <a:rPr lang="en-US" sz="3600" b="1" dirty="0" smtClean="0">
                <a:solidFill>
                  <a:srgbClr val="0000FF"/>
                </a:solidFill>
                <a:ea typeface="ＭＳ Ｐゴシック" charset="0"/>
                <a:cs typeface="ＭＳ Ｐゴシック" charset="0"/>
              </a:rPr>
              <a:t>Islands 2009 </a:t>
            </a:r>
            <a:r>
              <a:rPr lang="en-US" sz="3600" b="1" dirty="0">
                <a:solidFill>
                  <a:srgbClr val="0000FF"/>
                </a:solidFill>
                <a:ea typeface="ＭＳ Ｐゴシック" charset="0"/>
                <a:cs typeface="ＭＳ Ｐゴシック" charset="0"/>
              </a:rPr>
              <a:t>and 2070</a:t>
            </a:r>
          </a:p>
        </p:txBody>
      </p:sp>
      <p:sp>
        <p:nvSpPr>
          <p:cNvPr id="20482" name="Rectangle 3"/>
          <p:cNvSpPr>
            <a:spLocks noGrp="1" noChangeArrowheads="1"/>
          </p:cNvSpPr>
          <p:nvPr>
            <p:ph type="body" idx="1"/>
          </p:nvPr>
        </p:nvSpPr>
        <p:spPr/>
        <p:txBody>
          <a:bodyPr>
            <a:normAutofit lnSpcReduction="10000"/>
          </a:bodyPr>
          <a:lstStyle/>
          <a:p>
            <a:pPr eaLnBrk="1" hangingPunct="1">
              <a:buFontTx/>
              <a:buNone/>
            </a:pPr>
            <a:r>
              <a:rPr lang="en-US" sz="2800" b="1" dirty="0">
                <a:solidFill>
                  <a:srgbClr val="0000FF"/>
                </a:solidFill>
                <a:latin typeface="Arial" charset="0"/>
                <a:ea typeface="ＭＳ Ｐゴシック" charset="0"/>
                <a:cs typeface="ＭＳ Ｐゴシック" charset="0"/>
              </a:rPr>
              <a:t>2009</a:t>
            </a:r>
          </a:p>
          <a:p>
            <a:pPr eaLnBrk="1" hangingPunct="1"/>
            <a:r>
              <a:rPr lang="en-US" sz="2800" b="1" dirty="0">
                <a:latin typeface="Arial" charset="0"/>
                <a:ea typeface="ＭＳ Ｐゴシック" charset="0"/>
                <a:cs typeface="ＭＳ Ｐゴシック" charset="0"/>
              </a:rPr>
              <a:t>20% of 516,000 in urban places</a:t>
            </a:r>
          </a:p>
          <a:p>
            <a:pPr eaLnBrk="1" hangingPunct="1"/>
            <a:r>
              <a:rPr lang="en-US" sz="2800" b="1" dirty="0">
                <a:latin typeface="Arial" charset="0"/>
                <a:ea typeface="ＭＳ Ｐゴシック" charset="0"/>
                <a:cs typeface="ＭＳ Ｐゴシック" charset="0"/>
              </a:rPr>
              <a:t>Urban population: 102,000 million</a:t>
            </a:r>
          </a:p>
          <a:p>
            <a:pPr eaLnBrk="1" hangingPunct="1">
              <a:buFontTx/>
              <a:buNone/>
            </a:pPr>
            <a:endParaRPr lang="en-US" sz="2800" b="1" dirty="0">
              <a:latin typeface="Arial" charset="0"/>
              <a:ea typeface="ＭＳ Ｐゴシック" charset="0"/>
              <a:cs typeface="ＭＳ Ｐゴシック" charset="0"/>
            </a:endParaRPr>
          </a:p>
          <a:p>
            <a:pPr eaLnBrk="1" hangingPunct="1">
              <a:buFontTx/>
              <a:buNone/>
            </a:pPr>
            <a:r>
              <a:rPr lang="en-US" sz="2800" b="1" dirty="0">
                <a:solidFill>
                  <a:srgbClr val="0000FF"/>
                </a:solidFill>
                <a:latin typeface="Arial" charset="0"/>
                <a:ea typeface="ＭＳ Ｐゴシック" charset="0"/>
                <a:cs typeface="ＭＳ Ｐゴシック" charset="0"/>
              </a:rPr>
              <a:t>2070</a:t>
            </a:r>
          </a:p>
          <a:p>
            <a:pPr eaLnBrk="1" hangingPunct="1"/>
            <a:r>
              <a:rPr lang="en-US" sz="2800" b="1" dirty="0">
                <a:latin typeface="Arial" charset="0"/>
                <a:ea typeface="ＭＳ Ｐゴシック" charset="0"/>
                <a:cs typeface="ＭＳ Ｐゴシック" charset="0"/>
              </a:rPr>
              <a:t>40% of 1.43 million in urban places</a:t>
            </a:r>
            <a:endParaRPr lang="en-US" sz="2400" b="1" dirty="0">
              <a:latin typeface="Arial" charset="0"/>
              <a:ea typeface="ＭＳ Ｐゴシック" charset="0"/>
              <a:cs typeface="ＭＳ Ｐゴシック" charset="0"/>
            </a:endParaRPr>
          </a:p>
          <a:p>
            <a:pPr eaLnBrk="1" hangingPunct="1"/>
            <a:r>
              <a:rPr lang="en-US" sz="2800" b="1" dirty="0">
                <a:latin typeface="Arial" charset="0"/>
                <a:ea typeface="ＭＳ Ｐゴシック" charset="0"/>
                <a:cs typeface="ＭＳ Ｐゴシック" charset="0"/>
              </a:rPr>
              <a:t>Urban population: 572,000</a:t>
            </a:r>
            <a:endParaRPr lang="en-US" sz="24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14948355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algn="ctr" eaLnBrk="1" hangingPunct="1"/>
            <a:r>
              <a:rPr lang="en-US" sz="3600" b="1" dirty="0">
                <a:solidFill>
                  <a:srgbClr val="0000FF"/>
                </a:solidFill>
                <a:ea typeface="ＭＳ Ｐゴシック" charset="0"/>
                <a:cs typeface="ＭＳ Ｐゴシック" charset="0"/>
              </a:rPr>
              <a:t>Looking back</a:t>
            </a:r>
            <a:endParaRPr lang="en-US" sz="3600" dirty="0">
              <a:solidFill>
                <a:srgbClr val="0000FF"/>
              </a:solidFill>
              <a:ea typeface="ＭＳ Ｐゴシック" charset="0"/>
              <a:cs typeface="ＭＳ Ｐゴシック" charset="0"/>
            </a:endParaRPr>
          </a:p>
        </p:txBody>
      </p:sp>
      <p:sp>
        <p:nvSpPr>
          <p:cNvPr id="21506" name="Rectangle 3"/>
          <p:cNvSpPr>
            <a:spLocks noGrp="1" noChangeArrowheads="1"/>
          </p:cNvSpPr>
          <p:nvPr>
            <p:ph type="body" idx="1"/>
          </p:nvPr>
        </p:nvSpPr>
        <p:spPr>
          <a:xfrm>
            <a:off x="683568" y="1412776"/>
            <a:ext cx="7774632" cy="4683224"/>
          </a:xfrm>
        </p:spPr>
        <p:txBody>
          <a:bodyPr/>
          <a:lstStyle/>
          <a:p>
            <a:pPr marL="0" indent="0" eaLnBrk="1" hangingPunct="1">
              <a:lnSpc>
                <a:spcPct val="90000"/>
              </a:lnSpc>
              <a:buFontTx/>
              <a:buNone/>
            </a:pPr>
            <a:r>
              <a:rPr lang="en-US" sz="2800" b="1" dirty="0">
                <a:latin typeface="Arial" charset="0"/>
                <a:ea typeface="ＭＳ Ｐゴシック" charset="0"/>
                <a:cs typeface="ＭＳ Ｐゴシック" charset="0"/>
              </a:rPr>
              <a:t>The current urban population of around 110,000 (allowing for some correction for under-enumeration) is not far from the total population enumerated in the Solomon </a:t>
            </a:r>
            <a:r>
              <a:rPr lang="en-US" sz="2800" b="1" dirty="0" smtClean="0">
                <a:latin typeface="Arial" charset="0"/>
                <a:ea typeface="ＭＳ Ｐゴシック" charset="0"/>
                <a:cs typeface="ＭＳ Ｐゴシック" charset="0"/>
              </a:rPr>
              <a:t>Islands</a:t>
            </a:r>
            <a:r>
              <a:rPr lang="en-US" altLang="ja-JP" sz="2800" b="1" dirty="0" smtClean="0">
                <a:latin typeface="Arial" charset="0"/>
                <a:ea typeface="ＭＳ Ｐゴシック" charset="0"/>
                <a:cs typeface="ＭＳ Ｐゴシック" charset="0"/>
              </a:rPr>
              <a:t> </a:t>
            </a:r>
            <a:r>
              <a:rPr lang="en-US" altLang="ja-JP" sz="2800" b="1" dirty="0">
                <a:latin typeface="Arial" charset="0"/>
                <a:ea typeface="ＭＳ Ｐゴシック" charset="0"/>
                <a:cs typeface="ＭＳ Ｐゴシック" charset="0"/>
              </a:rPr>
              <a:t>census of 1959 – </a:t>
            </a:r>
            <a:r>
              <a:rPr lang="en-US" altLang="ja-JP" sz="2800" b="1" dirty="0">
                <a:solidFill>
                  <a:srgbClr val="FF0000"/>
                </a:solidFill>
                <a:latin typeface="Arial" charset="0"/>
                <a:ea typeface="ＭＳ Ｐゴシック" charset="0"/>
                <a:cs typeface="ＭＳ Ｐゴシック" charset="0"/>
              </a:rPr>
              <a:t>125,000</a:t>
            </a:r>
            <a:r>
              <a:rPr lang="en-US" altLang="ja-JP" sz="2800" b="1" dirty="0">
                <a:latin typeface="Arial" charset="0"/>
                <a:ea typeface="ＭＳ Ｐゴシック" charset="0"/>
                <a:cs typeface="ＭＳ Ｐゴシック" charset="0"/>
              </a:rPr>
              <a:t>.  </a:t>
            </a:r>
            <a:endParaRPr lang="en-US" altLang="ja-JP" sz="2800" b="1" dirty="0" smtClean="0">
              <a:latin typeface="Arial" charset="0"/>
              <a:ea typeface="ＭＳ Ｐゴシック" charset="0"/>
              <a:cs typeface="ＭＳ Ｐゴシック" charset="0"/>
            </a:endParaRPr>
          </a:p>
          <a:p>
            <a:pPr marL="0" indent="0" eaLnBrk="1" hangingPunct="1">
              <a:lnSpc>
                <a:spcPct val="90000"/>
              </a:lnSpc>
              <a:buFontTx/>
              <a:buNone/>
            </a:pPr>
            <a:r>
              <a:rPr lang="en-US" altLang="ja-JP" sz="2800" b="1" dirty="0" smtClean="0">
                <a:latin typeface="Arial" charset="0"/>
                <a:ea typeface="ＭＳ Ｐゴシック" charset="0"/>
                <a:cs typeface="ＭＳ Ｐゴシック" charset="0"/>
              </a:rPr>
              <a:t>Over </a:t>
            </a:r>
            <a:r>
              <a:rPr lang="en-US" altLang="ja-JP" sz="2800" b="1" dirty="0">
                <a:latin typeface="Arial" charset="0"/>
                <a:ea typeface="ＭＳ Ｐゴシック" charset="0"/>
                <a:cs typeface="ＭＳ Ｐゴシック" charset="0"/>
              </a:rPr>
              <a:t>the 50 years 1959-2009 the urban population of the Solomon Islands grew to reach  the equivalent of the total population in 1959.</a:t>
            </a:r>
            <a:endParaRPr lang="en-US" sz="2800" b="1"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187171636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pPr algn="ctr" eaLnBrk="1" hangingPunct="1"/>
            <a:r>
              <a:rPr lang="en-US" sz="3600" b="1" dirty="0">
                <a:solidFill>
                  <a:srgbClr val="0000FF"/>
                </a:solidFill>
                <a:ea typeface="ＭＳ Ｐゴシック" charset="0"/>
                <a:cs typeface="ＭＳ Ｐゴシック" charset="0"/>
              </a:rPr>
              <a:t>Looking ahead</a:t>
            </a:r>
            <a:endParaRPr lang="en-US" sz="3600" dirty="0">
              <a:solidFill>
                <a:srgbClr val="0000FF"/>
              </a:solidFill>
              <a:ea typeface="ＭＳ Ｐゴシック" charset="0"/>
              <a:cs typeface="ＭＳ Ｐゴシック" charset="0"/>
            </a:endParaRPr>
          </a:p>
        </p:txBody>
      </p:sp>
      <p:sp>
        <p:nvSpPr>
          <p:cNvPr id="22530" name="Rectangle 3"/>
          <p:cNvSpPr>
            <a:spLocks noGrp="1" noChangeArrowheads="1"/>
          </p:cNvSpPr>
          <p:nvPr>
            <p:ph type="body" idx="1"/>
          </p:nvPr>
        </p:nvSpPr>
        <p:spPr>
          <a:xfrm>
            <a:off x="611560" y="1268760"/>
            <a:ext cx="7772400" cy="3810000"/>
          </a:xfrm>
        </p:spPr>
        <p:txBody>
          <a:bodyPr/>
          <a:lstStyle/>
          <a:p>
            <a:pPr marL="0" indent="0" eaLnBrk="1" hangingPunct="1">
              <a:lnSpc>
                <a:spcPct val="90000"/>
              </a:lnSpc>
              <a:buFontTx/>
              <a:buNone/>
            </a:pPr>
            <a:r>
              <a:rPr lang="en-US" sz="2800" b="1" dirty="0">
                <a:latin typeface="Arial" charset="0"/>
                <a:ea typeface="ＭＳ Ｐゴシック" charset="0"/>
                <a:cs typeface="ＭＳ Ｐゴシック" charset="0"/>
              </a:rPr>
              <a:t>Over the next 50 years a similar situation could arise whereby the population of around </a:t>
            </a:r>
            <a:r>
              <a:rPr lang="en-US" sz="2800" b="1" dirty="0">
                <a:solidFill>
                  <a:srgbClr val="FF6600"/>
                </a:solidFill>
                <a:latin typeface="Arial" charset="0"/>
                <a:ea typeface="ＭＳ Ｐゴシック" charset="0"/>
                <a:cs typeface="ＭＳ Ｐゴシック" charset="0"/>
              </a:rPr>
              <a:t>516,000</a:t>
            </a:r>
            <a:r>
              <a:rPr lang="en-US" sz="2800" b="1" dirty="0">
                <a:latin typeface="Arial" charset="0"/>
                <a:ea typeface="ＭＳ Ｐゴシック" charset="0"/>
                <a:cs typeface="ＭＳ Ｐゴシック" charset="0"/>
              </a:rPr>
              <a:t> in 2009 might be living in towns in the Solomon Islands by 2060.  </a:t>
            </a:r>
            <a:endParaRPr lang="en-US" sz="2800" b="1" dirty="0" smtClean="0">
              <a:latin typeface="Arial" charset="0"/>
              <a:ea typeface="ＭＳ Ｐゴシック" charset="0"/>
              <a:cs typeface="ＭＳ Ｐゴシック" charset="0"/>
            </a:endParaRPr>
          </a:p>
          <a:p>
            <a:pPr marL="0" indent="0" eaLnBrk="1" hangingPunct="1">
              <a:lnSpc>
                <a:spcPct val="90000"/>
              </a:lnSpc>
              <a:buFontTx/>
              <a:buNone/>
            </a:pPr>
            <a:r>
              <a:rPr lang="en-US" sz="2800" b="1" dirty="0" smtClean="0">
                <a:latin typeface="Arial" charset="0"/>
                <a:ea typeface="ＭＳ Ｐゴシック" charset="0"/>
                <a:cs typeface="ＭＳ Ｐゴシック" charset="0"/>
              </a:rPr>
              <a:t>There </a:t>
            </a:r>
            <a:r>
              <a:rPr lang="en-US" sz="2800" b="1" dirty="0">
                <a:latin typeface="Arial" charset="0"/>
                <a:ea typeface="ＭＳ Ｐゴシック" charset="0"/>
                <a:cs typeface="ＭＳ Ｐゴシック" charset="0"/>
              </a:rPr>
              <a:t>could be a lot more urban residents than this </a:t>
            </a:r>
            <a:r>
              <a:rPr lang="en-US" sz="2800" b="1" dirty="0" smtClean="0">
                <a:latin typeface="Arial" charset="0"/>
                <a:ea typeface="ＭＳ Ｐゴシック" charset="0"/>
                <a:cs typeface="ＭＳ Ｐゴシック" charset="0"/>
              </a:rPr>
              <a:t>if </a:t>
            </a:r>
            <a:r>
              <a:rPr lang="en-US" sz="2800" b="1" dirty="0" err="1">
                <a:latin typeface="Arial" charset="0"/>
                <a:ea typeface="ＭＳ Ｐゴシック" charset="0"/>
                <a:cs typeface="ＭＳ Ｐゴシック" charset="0"/>
              </a:rPr>
              <a:t>urbanisation</a:t>
            </a:r>
            <a:r>
              <a:rPr lang="en-US" sz="2800" b="1" dirty="0">
                <a:latin typeface="Arial" charset="0"/>
                <a:ea typeface="ＭＳ Ｐゴシック" charset="0"/>
                <a:cs typeface="ＭＳ Ｐゴシック" charset="0"/>
              </a:rPr>
              <a:t> proceeds at a faster rate and more than 40% of the population is living in towns. </a:t>
            </a:r>
          </a:p>
        </p:txBody>
      </p:sp>
    </p:spTree>
    <p:extLst>
      <p:ext uri="{BB962C8B-B14F-4D97-AF65-F5344CB8AC3E}">
        <p14:creationId xmlns:p14="http://schemas.microsoft.com/office/powerpoint/2010/main" val="345336833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755576" y="-459432"/>
            <a:ext cx="7488832" cy="1368152"/>
          </a:xfrm>
        </p:spPr>
        <p:txBody>
          <a:bodyPr/>
          <a:lstStyle/>
          <a:p>
            <a:r>
              <a:rPr lang="en-US" sz="3200" b="1" dirty="0">
                <a:solidFill>
                  <a:srgbClr val="0000FF"/>
                </a:solidFill>
                <a:ea typeface="ＭＳ Ｐゴシック" charset="0"/>
                <a:cs typeface="ＭＳ Ｐゴシック" charset="0"/>
              </a:rPr>
              <a:t/>
            </a:r>
            <a:br>
              <a:rPr lang="en-US" sz="3200" b="1" dirty="0">
                <a:solidFill>
                  <a:srgbClr val="0000FF"/>
                </a:solidFill>
                <a:ea typeface="ＭＳ Ｐゴシック" charset="0"/>
                <a:cs typeface="ＭＳ Ｐゴシック" charset="0"/>
              </a:rPr>
            </a:br>
            <a:r>
              <a:rPr lang="en-US" sz="3200" b="1" dirty="0" smtClean="0">
                <a:solidFill>
                  <a:srgbClr val="0000FF"/>
                </a:solidFill>
                <a:ea typeface="ＭＳ Ｐゴシック" charset="0"/>
                <a:cs typeface="ＭＳ Ｐゴシック" charset="0"/>
              </a:rPr>
              <a:t>Western Melanesia 2010 and 2070</a:t>
            </a:r>
            <a:endParaRPr lang="en-US" sz="3200" dirty="0">
              <a:solidFill>
                <a:srgbClr val="0000FF"/>
              </a:solidFill>
              <a:ea typeface="ＭＳ Ｐゴシック" charset="0"/>
              <a:cs typeface="ＭＳ Ｐゴシック" charset="0"/>
            </a:endParaRPr>
          </a:p>
        </p:txBody>
      </p:sp>
      <p:sp>
        <p:nvSpPr>
          <p:cNvPr id="19458" name="Rectangle 3"/>
          <p:cNvSpPr>
            <a:spLocks noGrp="1" noChangeArrowheads="1"/>
          </p:cNvSpPr>
          <p:nvPr>
            <p:ph type="body" idx="1"/>
          </p:nvPr>
        </p:nvSpPr>
        <p:spPr/>
        <p:txBody>
          <a:bodyPr>
            <a:normAutofit lnSpcReduction="10000"/>
          </a:bodyPr>
          <a:lstStyle/>
          <a:p>
            <a:pPr eaLnBrk="1" hangingPunct="1">
              <a:buFontTx/>
              <a:buNone/>
            </a:pPr>
            <a:r>
              <a:rPr lang="en-US" sz="2800" b="1" dirty="0">
                <a:solidFill>
                  <a:srgbClr val="0000FF"/>
                </a:solidFill>
                <a:latin typeface="Arial" charset="0"/>
                <a:ea typeface="ＭＳ Ｐゴシック" charset="0"/>
                <a:cs typeface="ＭＳ Ｐゴシック" charset="0"/>
              </a:rPr>
              <a:t>2010</a:t>
            </a:r>
          </a:p>
          <a:p>
            <a:pPr eaLnBrk="1" hangingPunct="1"/>
            <a:r>
              <a:rPr lang="en-US" sz="2800" b="1" dirty="0">
                <a:latin typeface="Arial" charset="0"/>
                <a:ea typeface="ＭＳ Ｐゴシック" charset="0"/>
                <a:cs typeface="ＭＳ Ｐゴシック" charset="0"/>
              </a:rPr>
              <a:t>20% of 7.64 million in urban places</a:t>
            </a:r>
          </a:p>
          <a:p>
            <a:pPr eaLnBrk="1" hangingPunct="1"/>
            <a:r>
              <a:rPr lang="en-US" sz="2800" b="1" dirty="0">
                <a:latin typeface="Arial" charset="0"/>
                <a:ea typeface="ＭＳ Ｐゴシック" charset="0"/>
                <a:cs typeface="ＭＳ Ｐゴシック" charset="0"/>
              </a:rPr>
              <a:t>Urban population: 1.53 million</a:t>
            </a:r>
          </a:p>
          <a:p>
            <a:pPr eaLnBrk="1" hangingPunct="1">
              <a:buFontTx/>
              <a:buNone/>
            </a:pPr>
            <a:endParaRPr lang="en-US" sz="2800" b="1" dirty="0">
              <a:latin typeface="Arial" charset="0"/>
              <a:ea typeface="ＭＳ Ｐゴシック" charset="0"/>
              <a:cs typeface="ＭＳ Ｐゴシック" charset="0"/>
            </a:endParaRPr>
          </a:p>
          <a:p>
            <a:pPr eaLnBrk="1" hangingPunct="1">
              <a:buFontTx/>
              <a:buNone/>
            </a:pPr>
            <a:r>
              <a:rPr lang="en-US" sz="2800" b="1" dirty="0">
                <a:solidFill>
                  <a:srgbClr val="0000FF"/>
                </a:solidFill>
                <a:latin typeface="Arial" charset="0"/>
                <a:ea typeface="ＭＳ Ｐゴシック" charset="0"/>
                <a:cs typeface="ＭＳ Ｐゴシック" charset="0"/>
              </a:rPr>
              <a:t>2070</a:t>
            </a:r>
          </a:p>
          <a:p>
            <a:pPr eaLnBrk="1" hangingPunct="1"/>
            <a:r>
              <a:rPr lang="en-US" sz="2800" b="1" dirty="0">
                <a:latin typeface="Arial" charset="0"/>
                <a:ea typeface="ＭＳ Ｐゴシック" charset="0"/>
                <a:cs typeface="ＭＳ Ｐゴシック" charset="0"/>
              </a:rPr>
              <a:t>40% of 18.29 million in urban places</a:t>
            </a:r>
            <a:endParaRPr lang="en-US" sz="2400" b="1" dirty="0">
              <a:latin typeface="Arial" charset="0"/>
              <a:ea typeface="ＭＳ Ｐゴシック" charset="0"/>
              <a:cs typeface="ＭＳ Ｐゴシック" charset="0"/>
            </a:endParaRPr>
          </a:p>
          <a:p>
            <a:pPr eaLnBrk="1" hangingPunct="1"/>
            <a:r>
              <a:rPr lang="en-US" sz="2800" b="1" dirty="0">
                <a:latin typeface="Arial" charset="0"/>
                <a:ea typeface="ＭＳ Ｐゴシック" charset="0"/>
                <a:cs typeface="ＭＳ Ｐゴシック" charset="0"/>
              </a:rPr>
              <a:t>Urban population: 7.32 million</a:t>
            </a:r>
            <a:endParaRPr lang="en-US" sz="24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180655460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683568" y="332656"/>
            <a:ext cx="7992888" cy="792088"/>
          </a:xfrm>
        </p:spPr>
        <p:txBody>
          <a:bodyPr/>
          <a:lstStyle/>
          <a:p>
            <a:pPr algn="ctr"/>
            <a:r>
              <a:rPr lang="en-US" sz="3200" b="1" dirty="0" smtClean="0">
                <a:solidFill>
                  <a:srgbClr val="0000FF"/>
                </a:solidFill>
                <a:ea typeface="ＭＳ Ｐゴシック" charset="0"/>
                <a:cs typeface="ＭＳ Ｐゴシック" charset="0"/>
              </a:rPr>
              <a:t>Other Pacific 2010 </a:t>
            </a:r>
            <a:r>
              <a:rPr lang="en-US" sz="3200" b="1" dirty="0">
                <a:solidFill>
                  <a:srgbClr val="0000FF"/>
                </a:solidFill>
                <a:ea typeface="ＭＳ Ｐゴシック" charset="0"/>
                <a:cs typeface="ＭＳ Ｐゴシック" charset="0"/>
              </a:rPr>
              <a:t>and 2070</a:t>
            </a:r>
            <a:r>
              <a:rPr lang="en-US" b="1" dirty="0">
                <a:solidFill>
                  <a:srgbClr val="0000FF"/>
                </a:solidFill>
                <a:ea typeface="ＭＳ Ｐゴシック" charset="0"/>
                <a:cs typeface="ＭＳ Ｐゴシック" charset="0"/>
              </a:rPr>
              <a:t/>
            </a:r>
            <a:br>
              <a:rPr lang="en-US" b="1" dirty="0">
                <a:solidFill>
                  <a:srgbClr val="0000FF"/>
                </a:solidFill>
                <a:ea typeface="ＭＳ Ｐゴシック" charset="0"/>
                <a:cs typeface="ＭＳ Ｐゴシック" charset="0"/>
              </a:rPr>
            </a:br>
            <a:endParaRPr lang="en-US" dirty="0">
              <a:solidFill>
                <a:srgbClr val="0000FF"/>
              </a:solidFill>
              <a:ea typeface="ＭＳ Ｐゴシック" charset="0"/>
              <a:cs typeface="ＭＳ Ｐゴシック" charset="0"/>
            </a:endParaRPr>
          </a:p>
        </p:txBody>
      </p:sp>
      <p:sp>
        <p:nvSpPr>
          <p:cNvPr id="18434" name="Rectangle 3"/>
          <p:cNvSpPr>
            <a:spLocks noGrp="1" noChangeArrowheads="1"/>
          </p:cNvSpPr>
          <p:nvPr>
            <p:ph type="body" idx="1"/>
          </p:nvPr>
        </p:nvSpPr>
        <p:spPr/>
        <p:txBody>
          <a:bodyPr>
            <a:normAutofit lnSpcReduction="10000"/>
          </a:bodyPr>
          <a:lstStyle/>
          <a:p>
            <a:pPr eaLnBrk="1" hangingPunct="1">
              <a:buFontTx/>
              <a:buNone/>
            </a:pPr>
            <a:r>
              <a:rPr lang="en-US" sz="2800" b="1" dirty="0">
                <a:solidFill>
                  <a:srgbClr val="0000FF"/>
                </a:solidFill>
                <a:latin typeface="Arial" charset="0"/>
                <a:ea typeface="ＭＳ Ｐゴシック" charset="0"/>
                <a:cs typeface="ＭＳ Ｐゴシック" charset="0"/>
              </a:rPr>
              <a:t>2010</a:t>
            </a:r>
          </a:p>
          <a:p>
            <a:pPr eaLnBrk="1" hangingPunct="1"/>
            <a:r>
              <a:rPr lang="en-US" sz="2800" b="1" dirty="0">
                <a:latin typeface="Arial" charset="0"/>
                <a:ea typeface="ＭＳ Ｐゴシック" charset="0"/>
                <a:cs typeface="ＭＳ Ｐゴシック" charset="0"/>
              </a:rPr>
              <a:t>50% of 2.32 million in urban places</a:t>
            </a:r>
          </a:p>
          <a:p>
            <a:pPr eaLnBrk="1" hangingPunct="1"/>
            <a:r>
              <a:rPr lang="en-US" sz="2800" b="1" dirty="0">
                <a:latin typeface="Arial" charset="0"/>
                <a:ea typeface="ＭＳ Ｐゴシック" charset="0"/>
                <a:cs typeface="ＭＳ Ｐゴシック" charset="0"/>
              </a:rPr>
              <a:t>Urban population: 1.16 million</a:t>
            </a:r>
          </a:p>
          <a:p>
            <a:pPr eaLnBrk="1" hangingPunct="1">
              <a:buFontTx/>
              <a:buNone/>
            </a:pPr>
            <a:endParaRPr lang="en-US" sz="2800" b="1" dirty="0">
              <a:latin typeface="Arial" charset="0"/>
              <a:ea typeface="ＭＳ Ｐゴシック" charset="0"/>
              <a:cs typeface="ＭＳ Ｐゴシック" charset="0"/>
            </a:endParaRPr>
          </a:p>
          <a:p>
            <a:pPr eaLnBrk="1" hangingPunct="1">
              <a:buFontTx/>
              <a:buNone/>
            </a:pPr>
            <a:r>
              <a:rPr lang="en-US" sz="2800" b="1" dirty="0">
                <a:solidFill>
                  <a:srgbClr val="0000FF"/>
                </a:solidFill>
                <a:latin typeface="Arial" charset="0"/>
                <a:ea typeface="ＭＳ Ｐゴシック" charset="0"/>
                <a:cs typeface="ＭＳ Ｐゴシック" charset="0"/>
              </a:rPr>
              <a:t>2070</a:t>
            </a:r>
          </a:p>
          <a:p>
            <a:pPr eaLnBrk="1" hangingPunct="1"/>
            <a:r>
              <a:rPr lang="en-US" sz="2800" b="1" dirty="0">
                <a:latin typeface="Arial" charset="0"/>
                <a:ea typeface="ＭＳ Ｐゴシック" charset="0"/>
                <a:cs typeface="ＭＳ Ｐゴシック" charset="0"/>
              </a:rPr>
              <a:t>70% of 3.09 million in urban places</a:t>
            </a:r>
            <a:endParaRPr lang="en-US" sz="2400" b="1" dirty="0">
              <a:latin typeface="Arial" charset="0"/>
              <a:ea typeface="ＭＳ Ｐゴシック" charset="0"/>
              <a:cs typeface="ＭＳ Ｐゴシック" charset="0"/>
            </a:endParaRPr>
          </a:p>
          <a:p>
            <a:pPr eaLnBrk="1" hangingPunct="1"/>
            <a:r>
              <a:rPr lang="en-US" sz="2800" b="1" dirty="0">
                <a:latin typeface="Arial" charset="0"/>
                <a:ea typeface="ＭＳ Ｐゴシック" charset="0"/>
                <a:cs typeface="ＭＳ Ｐゴシック" charset="0"/>
              </a:rPr>
              <a:t>Urban population: 2.16 million</a:t>
            </a:r>
            <a:endParaRPr lang="en-US" sz="24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422114273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822960" y="365760"/>
            <a:ext cx="7520940" cy="903000"/>
          </a:xfrm>
        </p:spPr>
        <p:txBody>
          <a:bodyPr/>
          <a:lstStyle/>
          <a:p>
            <a:r>
              <a:rPr lang="en-US" sz="3200" b="1" dirty="0">
                <a:solidFill>
                  <a:srgbClr val="0000FF"/>
                </a:solidFill>
                <a:ea typeface="ＭＳ Ｐゴシック" charset="0"/>
                <a:cs typeface="ＭＳ Ｐゴシック" charset="0"/>
              </a:rPr>
              <a:t>A global </a:t>
            </a:r>
            <a:r>
              <a:rPr lang="en-US" sz="3200" b="1" dirty="0" smtClean="0">
                <a:solidFill>
                  <a:srgbClr val="0000FF"/>
                </a:solidFill>
                <a:ea typeface="ＭＳ Ｐゴシック" charset="0"/>
                <a:cs typeface="ＭＳ Ｐゴシック" charset="0"/>
              </a:rPr>
              <a:t>perspective</a:t>
            </a:r>
            <a:r>
              <a:rPr lang="en-US" sz="3200" b="1" dirty="0">
                <a:solidFill>
                  <a:srgbClr val="0000FF"/>
                </a:solidFill>
                <a:ea typeface="ＭＳ Ｐゴシック" charset="0"/>
                <a:cs typeface="ＭＳ Ｐゴシック" charset="0"/>
              </a:rPr>
              <a:t> 2010 and 2070</a:t>
            </a:r>
            <a:r>
              <a:rPr lang="en-US" sz="3200" b="1" dirty="0" smtClean="0">
                <a:solidFill>
                  <a:srgbClr val="0000FF"/>
                </a:solidFill>
                <a:ea typeface="ＭＳ Ｐゴシック" charset="0"/>
                <a:cs typeface="ＭＳ Ｐゴシック" charset="0"/>
              </a:rPr>
              <a:t> </a:t>
            </a:r>
            <a:r>
              <a:rPr lang="en-US" sz="3200" b="1" dirty="0">
                <a:solidFill>
                  <a:srgbClr val="0000FF"/>
                </a:solidFill>
                <a:ea typeface="ＭＳ Ｐゴシック" charset="0"/>
                <a:cs typeface="ＭＳ Ｐゴシック" charset="0"/>
              </a:rPr>
              <a:t/>
            </a:r>
            <a:br>
              <a:rPr lang="en-US" sz="3200" b="1" dirty="0">
                <a:solidFill>
                  <a:srgbClr val="0000FF"/>
                </a:solidFill>
                <a:ea typeface="ＭＳ Ｐゴシック" charset="0"/>
                <a:cs typeface="ＭＳ Ｐゴシック" charset="0"/>
              </a:rPr>
            </a:br>
            <a:endParaRPr lang="en-US" sz="3200" dirty="0">
              <a:solidFill>
                <a:srgbClr val="0000FF"/>
              </a:solidFill>
              <a:ea typeface="ＭＳ Ｐゴシック" charset="0"/>
              <a:cs typeface="ＭＳ Ｐゴシック" charset="0"/>
            </a:endParaRPr>
          </a:p>
        </p:txBody>
      </p:sp>
      <p:sp>
        <p:nvSpPr>
          <p:cNvPr id="17410" name="Rectangle 3"/>
          <p:cNvSpPr>
            <a:spLocks noGrp="1" noChangeArrowheads="1"/>
          </p:cNvSpPr>
          <p:nvPr>
            <p:ph type="body" idx="1"/>
          </p:nvPr>
        </p:nvSpPr>
        <p:spPr>
          <a:xfrm>
            <a:off x="755576" y="1124744"/>
            <a:ext cx="7520940" cy="3579849"/>
          </a:xfrm>
        </p:spPr>
        <p:txBody>
          <a:bodyPr>
            <a:normAutofit lnSpcReduction="10000"/>
          </a:bodyPr>
          <a:lstStyle/>
          <a:p>
            <a:pPr eaLnBrk="1" hangingPunct="1">
              <a:buFontTx/>
              <a:buNone/>
            </a:pPr>
            <a:r>
              <a:rPr lang="en-US" sz="2800" b="1" dirty="0">
                <a:solidFill>
                  <a:srgbClr val="0000FF"/>
                </a:solidFill>
                <a:latin typeface="Arial" charset="0"/>
                <a:ea typeface="ＭＳ Ｐゴシック" charset="0"/>
                <a:cs typeface="ＭＳ Ｐゴシック" charset="0"/>
              </a:rPr>
              <a:t>2010</a:t>
            </a:r>
          </a:p>
          <a:p>
            <a:pPr eaLnBrk="1" hangingPunct="1"/>
            <a:r>
              <a:rPr lang="en-US" sz="2800" b="1" dirty="0">
                <a:latin typeface="Arial" charset="0"/>
                <a:ea typeface="ＭＳ Ｐゴシック" charset="0"/>
                <a:cs typeface="ＭＳ Ｐゴシック" charset="0"/>
              </a:rPr>
              <a:t>50% of 6.9 billion in urban places</a:t>
            </a:r>
          </a:p>
          <a:p>
            <a:pPr eaLnBrk="1" hangingPunct="1"/>
            <a:r>
              <a:rPr lang="en-US" sz="2800" b="1" dirty="0">
                <a:latin typeface="Arial" charset="0"/>
                <a:ea typeface="ＭＳ Ｐゴシック" charset="0"/>
                <a:cs typeface="ＭＳ Ｐゴシック" charset="0"/>
              </a:rPr>
              <a:t>Urban population: 3.45 billion</a:t>
            </a:r>
          </a:p>
          <a:p>
            <a:pPr eaLnBrk="1" hangingPunct="1">
              <a:buFontTx/>
              <a:buNone/>
            </a:pPr>
            <a:endParaRPr lang="en-US" sz="2800" b="1" dirty="0">
              <a:latin typeface="Arial" charset="0"/>
              <a:ea typeface="ＭＳ Ｐゴシック" charset="0"/>
              <a:cs typeface="ＭＳ Ｐゴシック" charset="0"/>
            </a:endParaRPr>
          </a:p>
          <a:p>
            <a:pPr eaLnBrk="1" hangingPunct="1">
              <a:buFontTx/>
              <a:buNone/>
            </a:pPr>
            <a:r>
              <a:rPr lang="en-US" sz="2800" b="1" dirty="0">
                <a:solidFill>
                  <a:srgbClr val="0000FF"/>
                </a:solidFill>
                <a:latin typeface="Arial" charset="0"/>
                <a:ea typeface="ＭＳ Ｐゴシック" charset="0"/>
                <a:cs typeface="ＭＳ Ｐゴシック" charset="0"/>
              </a:rPr>
              <a:t>2070</a:t>
            </a:r>
          </a:p>
          <a:p>
            <a:pPr eaLnBrk="1" hangingPunct="1"/>
            <a:r>
              <a:rPr lang="en-US" sz="2800" b="1" dirty="0">
                <a:latin typeface="Arial" charset="0"/>
                <a:ea typeface="ＭＳ Ｐゴシック" charset="0"/>
                <a:cs typeface="ＭＳ Ｐゴシック" charset="0"/>
              </a:rPr>
              <a:t>70% of 9.8 billion in urban places</a:t>
            </a:r>
            <a:endParaRPr lang="en-US" sz="2400" b="1" dirty="0">
              <a:latin typeface="Arial" charset="0"/>
              <a:ea typeface="ＭＳ Ｐゴシック" charset="0"/>
              <a:cs typeface="ＭＳ Ｐゴシック" charset="0"/>
            </a:endParaRPr>
          </a:p>
          <a:p>
            <a:pPr eaLnBrk="1" hangingPunct="1"/>
            <a:r>
              <a:rPr lang="en-US" sz="2800" b="1" dirty="0">
                <a:latin typeface="Arial" charset="0"/>
                <a:ea typeface="ＭＳ Ｐゴシック" charset="0"/>
                <a:cs typeface="ＭＳ Ｐゴシック" charset="0"/>
              </a:rPr>
              <a:t>Urban population: 6.9 billion</a:t>
            </a:r>
            <a:endParaRPr lang="en-US" sz="24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127810488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smtClean="0">
                <a:solidFill>
                  <a:srgbClr val="0000FF"/>
                </a:solidFill>
              </a:rPr>
              <a:t>Emigration to OECD countries by country of birth, 2008</a:t>
            </a:r>
            <a:endParaRPr lang="en-US" sz="3200" b="1" dirty="0">
              <a:solidFill>
                <a:srgbClr val="0000F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86961145"/>
              </p:ext>
            </p:extLst>
          </p:nvPr>
        </p:nvGraphicFramePr>
        <p:xfrm>
          <a:off x="457199" y="1484784"/>
          <a:ext cx="8229600" cy="4449956"/>
        </p:xfrm>
        <a:graphic>
          <a:graphicData uri="http://schemas.openxmlformats.org/drawingml/2006/table">
            <a:tbl>
              <a:tblPr firstRow="1" bandRow="1">
                <a:tableStyleId>{5C22544A-7EE6-4342-B048-85BDC9FD1C3A}</a:tableStyleId>
              </a:tblPr>
              <a:tblGrid>
                <a:gridCol w="2627524"/>
                <a:gridCol w="2680704"/>
                <a:gridCol w="2921372"/>
              </a:tblGrid>
              <a:tr h="1093848">
                <a:tc>
                  <a:txBody>
                    <a:bodyPr/>
                    <a:lstStyle/>
                    <a:p>
                      <a:r>
                        <a:rPr lang="en-US" sz="2400" b="1" dirty="0" smtClean="0"/>
                        <a:t>Country</a:t>
                      </a:r>
                      <a:r>
                        <a:rPr lang="en-US" sz="2400" b="1" baseline="0" dirty="0" smtClean="0"/>
                        <a:t> of</a:t>
                      </a:r>
                      <a:r>
                        <a:rPr lang="en-US" sz="2400" b="1" dirty="0" smtClean="0"/>
                        <a:t> birth</a:t>
                      </a:r>
                      <a:endParaRPr lang="en-US" sz="2400" b="1" dirty="0"/>
                    </a:p>
                  </a:txBody>
                  <a:tcPr/>
                </a:tc>
                <a:tc>
                  <a:txBody>
                    <a:bodyPr/>
                    <a:lstStyle/>
                    <a:p>
                      <a:pPr algn="r"/>
                      <a:r>
                        <a:rPr lang="en-US" sz="2400" b="1" dirty="0" smtClean="0"/>
                        <a:t>Emigration rate (%)</a:t>
                      </a:r>
                      <a:endParaRPr lang="en-US" sz="2400" b="1" dirty="0"/>
                    </a:p>
                  </a:txBody>
                  <a:tcPr/>
                </a:tc>
                <a:tc>
                  <a:txBody>
                    <a:bodyPr/>
                    <a:lstStyle/>
                    <a:p>
                      <a:pPr algn="r"/>
                      <a:r>
                        <a:rPr lang="en-US" sz="2400" b="1" dirty="0" smtClean="0"/>
                        <a:t>Rank</a:t>
                      </a:r>
                      <a:endParaRPr lang="en-US" sz="2400" b="1" dirty="0"/>
                    </a:p>
                  </a:txBody>
                  <a:tcPr/>
                </a:tc>
              </a:tr>
              <a:tr h="479444">
                <a:tc>
                  <a:txBody>
                    <a:bodyPr/>
                    <a:lstStyle/>
                    <a:p>
                      <a:r>
                        <a:rPr lang="en-US" sz="2400" b="1" dirty="0" smtClean="0"/>
                        <a:t>Niue</a:t>
                      </a:r>
                      <a:endParaRPr lang="en-US" sz="2400" b="1" dirty="0"/>
                    </a:p>
                  </a:txBody>
                  <a:tcPr/>
                </a:tc>
                <a:tc>
                  <a:txBody>
                    <a:bodyPr/>
                    <a:lstStyle/>
                    <a:p>
                      <a:pPr algn="r"/>
                      <a:r>
                        <a:rPr lang="en-US" sz="2400" b="1" dirty="0" smtClean="0"/>
                        <a:t>77.1</a:t>
                      </a:r>
                      <a:endParaRPr lang="en-US" sz="2400" b="1" dirty="0"/>
                    </a:p>
                  </a:txBody>
                  <a:tcPr/>
                </a:tc>
                <a:tc>
                  <a:txBody>
                    <a:bodyPr/>
                    <a:lstStyle/>
                    <a:p>
                      <a:pPr algn="r"/>
                      <a:r>
                        <a:rPr lang="en-US" sz="2400" b="1" dirty="0" smtClean="0"/>
                        <a:t>1</a:t>
                      </a:r>
                      <a:endParaRPr lang="en-US" sz="2400" b="1" dirty="0"/>
                    </a:p>
                  </a:txBody>
                  <a:tcPr/>
                </a:tc>
              </a:tr>
              <a:tr h="479444">
                <a:tc>
                  <a:txBody>
                    <a:bodyPr/>
                    <a:lstStyle/>
                    <a:p>
                      <a:r>
                        <a:rPr lang="en-US" sz="2400" b="1" dirty="0" smtClean="0"/>
                        <a:t>Samoa</a:t>
                      </a:r>
                      <a:endParaRPr lang="en-US" sz="2400" b="1" dirty="0"/>
                    </a:p>
                  </a:txBody>
                  <a:tcPr/>
                </a:tc>
                <a:tc>
                  <a:txBody>
                    <a:bodyPr/>
                    <a:lstStyle/>
                    <a:p>
                      <a:pPr algn="r"/>
                      <a:r>
                        <a:rPr lang="en-US" sz="2400" b="1" dirty="0" smtClean="0"/>
                        <a:t>40.5</a:t>
                      </a:r>
                      <a:endParaRPr lang="en-US" sz="2400" b="1" dirty="0"/>
                    </a:p>
                  </a:txBody>
                  <a:tcPr/>
                </a:tc>
                <a:tc>
                  <a:txBody>
                    <a:bodyPr/>
                    <a:lstStyle/>
                    <a:p>
                      <a:pPr algn="r"/>
                      <a:r>
                        <a:rPr lang="en-US" sz="2400" b="1" dirty="0" smtClean="0"/>
                        <a:t>7</a:t>
                      </a:r>
                      <a:endParaRPr lang="en-US" sz="2400" b="1" dirty="0"/>
                    </a:p>
                  </a:txBody>
                  <a:tcPr/>
                </a:tc>
              </a:tr>
              <a:tr h="479444">
                <a:tc>
                  <a:txBody>
                    <a:bodyPr/>
                    <a:lstStyle/>
                    <a:p>
                      <a:r>
                        <a:rPr lang="en-US" sz="2400" b="1" dirty="0" smtClean="0"/>
                        <a:t>New Zealand</a:t>
                      </a:r>
                      <a:endParaRPr lang="en-US" sz="2400" b="1" dirty="0"/>
                    </a:p>
                  </a:txBody>
                  <a:tcPr/>
                </a:tc>
                <a:tc>
                  <a:txBody>
                    <a:bodyPr/>
                    <a:lstStyle/>
                    <a:p>
                      <a:pPr algn="r"/>
                      <a:r>
                        <a:rPr lang="en-US" sz="2400" b="1" dirty="0" smtClean="0"/>
                        <a:t>12.4</a:t>
                      </a:r>
                      <a:endParaRPr lang="en-US" sz="2400" b="1" dirty="0"/>
                    </a:p>
                  </a:txBody>
                  <a:tcPr/>
                </a:tc>
                <a:tc>
                  <a:txBody>
                    <a:bodyPr/>
                    <a:lstStyle/>
                    <a:p>
                      <a:pPr algn="r"/>
                      <a:r>
                        <a:rPr lang="en-US" sz="2400" b="1" dirty="0" smtClean="0"/>
                        <a:t>36</a:t>
                      </a:r>
                      <a:endParaRPr lang="en-US" sz="2400" b="1" dirty="0"/>
                    </a:p>
                  </a:txBody>
                  <a:tcPr/>
                </a:tc>
              </a:tr>
              <a:tr h="479444">
                <a:tc>
                  <a:txBody>
                    <a:bodyPr/>
                    <a:lstStyle/>
                    <a:p>
                      <a:r>
                        <a:rPr lang="en-US" sz="2400" b="1" dirty="0" smtClean="0"/>
                        <a:t>Australia</a:t>
                      </a:r>
                      <a:endParaRPr lang="en-US" sz="2400" b="1" dirty="0"/>
                    </a:p>
                  </a:txBody>
                  <a:tcPr/>
                </a:tc>
                <a:tc>
                  <a:txBody>
                    <a:bodyPr/>
                    <a:lstStyle/>
                    <a:p>
                      <a:pPr algn="r"/>
                      <a:r>
                        <a:rPr lang="en-US" sz="2400" b="1" dirty="0" smtClean="0"/>
                        <a:t>1.9</a:t>
                      </a:r>
                      <a:endParaRPr lang="en-US" sz="2400" b="1" dirty="0"/>
                    </a:p>
                  </a:txBody>
                  <a:tcPr/>
                </a:tc>
                <a:tc>
                  <a:txBody>
                    <a:bodyPr/>
                    <a:lstStyle/>
                    <a:p>
                      <a:pPr algn="r"/>
                      <a:r>
                        <a:rPr lang="en-US" sz="2400" b="1" dirty="0" smtClean="0"/>
                        <a:t>113</a:t>
                      </a:r>
                      <a:endParaRPr lang="en-US" sz="2400" b="1" dirty="0"/>
                    </a:p>
                  </a:txBody>
                  <a:tcPr/>
                </a:tc>
              </a:tr>
              <a:tr h="479444">
                <a:tc>
                  <a:txBody>
                    <a:bodyPr/>
                    <a:lstStyle/>
                    <a:p>
                      <a:r>
                        <a:rPr lang="en-US" sz="2400" b="1" dirty="0" smtClean="0"/>
                        <a:t>Vanuatu</a:t>
                      </a:r>
                      <a:endParaRPr lang="en-US" sz="2400" b="1" dirty="0"/>
                    </a:p>
                  </a:txBody>
                  <a:tcPr/>
                </a:tc>
                <a:tc>
                  <a:txBody>
                    <a:bodyPr/>
                    <a:lstStyle/>
                    <a:p>
                      <a:pPr algn="r"/>
                      <a:r>
                        <a:rPr lang="en-US" sz="2400" b="1" dirty="0" smtClean="0"/>
                        <a:t>1.5</a:t>
                      </a:r>
                      <a:endParaRPr lang="en-US" sz="2400" b="1" dirty="0"/>
                    </a:p>
                  </a:txBody>
                  <a:tcPr/>
                </a:tc>
                <a:tc>
                  <a:txBody>
                    <a:bodyPr/>
                    <a:lstStyle/>
                    <a:p>
                      <a:pPr algn="r"/>
                      <a:r>
                        <a:rPr lang="en-US" sz="2400" b="1" dirty="0" smtClean="0"/>
                        <a:t>118</a:t>
                      </a:r>
                      <a:endParaRPr lang="en-US" sz="2400" b="1" dirty="0"/>
                    </a:p>
                  </a:txBody>
                  <a:tcPr/>
                </a:tc>
              </a:tr>
              <a:tr h="479444">
                <a:tc>
                  <a:txBody>
                    <a:bodyPr/>
                    <a:lstStyle/>
                    <a:p>
                      <a:r>
                        <a:rPr lang="en-US" sz="2400" b="1" dirty="0" smtClean="0"/>
                        <a:t>Papua New Guinea</a:t>
                      </a:r>
                      <a:endParaRPr lang="en-US" sz="2400" b="1" dirty="0"/>
                    </a:p>
                  </a:txBody>
                  <a:tcPr/>
                </a:tc>
                <a:tc>
                  <a:txBody>
                    <a:bodyPr/>
                    <a:lstStyle/>
                    <a:p>
                      <a:pPr algn="r"/>
                      <a:r>
                        <a:rPr lang="en-US" sz="2400" b="1" dirty="0" smtClean="0"/>
                        <a:t>0.8</a:t>
                      </a:r>
                      <a:endParaRPr lang="en-US" sz="2400" b="1" dirty="0"/>
                    </a:p>
                  </a:txBody>
                  <a:tcPr/>
                </a:tc>
                <a:tc>
                  <a:txBody>
                    <a:bodyPr/>
                    <a:lstStyle/>
                    <a:p>
                      <a:pPr algn="r"/>
                      <a:r>
                        <a:rPr lang="en-US" sz="2400" b="1" dirty="0" smtClean="0"/>
                        <a:t>136</a:t>
                      </a:r>
                      <a:endParaRPr lang="en-US" sz="2400" b="1" dirty="0"/>
                    </a:p>
                  </a:txBody>
                  <a:tcPr/>
                </a:tc>
              </a:tr>
              <a:tr h="479444">
                <a:tc>
                  <a:txBody>
                    <a:bodyPr/>
                    <a:lstStyle/>
                    <a:p>
                      <a:r>
                        <a:rPr lang="en-US" sz="2400" b="1" dirty="0" smtClean="0">
                          <a:solidFill>
                            <a:srgbClr val="FF0000"/>
                          </a:solidFill>
                          <a:latin typeface="+mj-lt"/>
                        </a:rPr>
                        <a:t>Solomon Islands</a:t>
                      </a:r>
                      <a:endParaRPr lang="en-US" sz="2400" b="1" dirty="0">
                        <a:solidFill>
                          <a:srgbClr val="FF0000"/>
                        </a:solidFill>
                        <a:latin typeface="+mj-lt"/>
                      </a:endParaRPr>
                    </a:p>
                  </a:txBody>
                  <a:tcPr/>
                </a:tc>
                <a:tc>
                  <a:txBody>
                    <a:bodyPr/>
                    <a:lstStyle/>
                    <a:p>
                      <a:pPr algn="r"/>
                      <a:r>
                        <a:rPr lang="en-US" sz="2400" b="1" dirty="0" smtClean="0">
                          <a:solidFill>
                            <a:srgbClr val="FF0000"/>
                          </a:solidFill>
                          <a:latin typeface="+mj-lt"/>
                        </a:rPr>
                        <a:t>0.8</a:t>
                      </a:r>
                      <a:endParaRPr lang="en-US" sz="2400" b="1" dirty="0">
                        <a:solidFill>
                          <a:srgbClr val="FF0000"/>
                        </a:solidFill>
                        <a:latin typeface="+mj-lt"/>
                      </a:endParaRPr>
                    </a:p>
                  </a:txBody>
                  <a:tcPr/>
                </a:tc>
                <a:tc>
                  <a:txBody>
                    <a:bodyPr/>
                    <a:lstStyle/>
                    <a:p>
                      <a:pPr algn="r"/>
                      <a:r>
                        <a:rPr lang="en-US" sz="2400" b="1" dirty="0" smtClean="0">
                          <a:solidFill>
                            <a:srgbClr val="FF0000"/>
                          </a:solidFill>
                          <a:latin typeface="+mj-lt"/>
                        </a:rPr>
                        <a:t>138</a:t>
                      </a:r>
                      <a:endParaRPr lang="en-US" sz="2400" b="1" dirty="0">
                        <a:solidFill>
                          <a:srgbClr val="FF0000"/>
                        </a:solidFill>
                        <a:latin typeface="+mj-lt"/>
                      </a:endParaRPr>
                    </a:p>
                  </a:txBody>
                  <a:tcPr/>
                </a:tc>
              </a:tr>
            </a:tbl>
          </a:graphicData>
        </a:graphic>
      </p:graphicFrame>
    </p:spTree>
    <p:extLst>
      <p:ext uri="{BB962C8B-B14F-4D97-AF65-F5344CB8AC3E}">
        <p14:creationId xmlns:p14="http://schemas.microsoft.com/office/powerpoint/2010/main" val="387551076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600" b="1" dirty="0" smtClean="0">
                <a:solidFill>
                  <a:srgbClr val="0000FF"/>
                </a:solidFill>
              </a:rPr>
              <a:t>Solomons Diaspora, 2000-2002</a:t>
            </a:r>
            <a:endParaRPr lang="en-US" sz="3600" b="1" dirty="0">
              <a:solidFill>
                <a:srgbClr val="0000FF"/>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27894860"/>
              </p:ext>
            </p:extLst>
          </p:nvPr>
        </p:nvGraphicFramePr>
        <p:xfrm>
          <a:off x="457201" y="1828800"/>
          <a:ext cx="8178769" cy="4539528"/>
        </p:xfrm>
        <a:graphic>
          <a:graphicData uri="http://schemas.openxmlformats.org/drawingml/2006/table">
            <a:tbl>
              <a:tblPr firstRow="1" bandRow="1">
                <a:tableStyleId>{5C22544A-7EE6-4342-B048-85BDC9FD1C3A}</a:tableStyleId>
              </a:tblPr>
              <a:tblGrid>
                <a:gridCol w="3488572"/>
                <a:gridCol w="2601445"/>
                <a:gridCol w="2088752"/>
              </a:tblGrid>
              <a:tr h="567441">
                <a:tc>
                  <a:txBody>
                    <a:bodyPr/>
                    <a:lstStyle/>
                    <a:p>
                      <a:r>
                        <a:rPr lang="en-US" sz="2400" b="1" dirty="0" smtClean="0">
                          <a:latin typeface="Calibri"/>
                          <a:cs typeface="Calibri"/>
                        </a:rPr>
                        <a:t>Place</a:t>
                      </a:r>
                      <a:r>
                        <a:rPr lang="en-US" sz="2400" b="1" baseline="0" dirty="0" smtClean="0">
                          <a:latin typeface="Calibri"/>
                          <a:cs typeface="Calibri"/>
                        </a:rPr>
                        <a:t> of residence</a:t>
                      </a:r>
                      <a:endParaRPr lang="en-US" sz="2400" b="1" dirty="0">
                        <a:latin typeface="Calibri"/>
                        <a:cs typeface="Calibri"/>
                      </a:endParaRPr>
                    </a:p>
                  </a:txBody>
                  <a:tcPr/>
                </a:tc>
                <a:tc>
                  <a:txBody>
                    <a:bodyPr/>
                    <a:lstStyle/>
                    <a:p>
                      <a:pPr algn="r"/>
                      <a:r>
                        <a:rPr lang="en-US" sz="2400" b="1" dirty="0" smtClean="0">
                          <a:latin typeface="Calibri"/>
                          <a:cs typeface="Calibri"/>
                        </a:rPr>
                        <a:t>Number</a:t>
                      </a:r>
                      <a:endParaRPr lang="en-US" sz="2400" b="1" dirty="0">
                        <a:latin typeface="Calibri"/>
                        <a:cs typeface="Calibri"/>
                      </a:endParaRPr>
                    </a:p>
                  </a:txBody>
                  <a:tcPr/>
                </a:tc>
                <a:tc>
                  <a:txBody>
                    <a:bodyPr/>
                    <a:lstStyle/>
                    <a:p>
                      <a:pPr algn="r"/>
                      <a:r>
                        <a:rPr lang="en-US" sz="2400" b="1" dirty="0" smtClean="0">
                          <a:latin typeface="Calibri"/>
                          <a:cs typeface="Calibri"/>
                        </a:rPr>
                        <a:t>Percent</a:t>
                      </a:r>
                      <a:endParaRPr lang="en-US" sz="2400" b="1" dirty="0">
                        <a:latin typeface="Calibri"/>
                        <a:cs typeface="Calibri"/>
                      </a:endParaRPr>
                    </a:p>
                  </a:txBody>
                  <a:tcPr/>
                </a:tc>
              </a:tr>
              <a:tr h="567441">
                <a:tc>
                  <a:txBody>
                    <a:bodyPr/>
                    <a:lstStyle/>
                    <a:p>
                      <a:r>
                        <a:rPr lang="en-US" sz="2400" b="1" dirty="0" smtClean="0">
                          <a:latin typeface="Calibri"/>
                          <a:cs typeface="Calibri"/>
                        </a:rPr>
                        <a:t>Other Melanesia</a:t>
                      </a:r>
                      <a:endParaRPr lang="en-US" sz="2400" b="1" dirty="0">
                        <a:latin typeface="Calibri"/>
                        <a:cs typeface="Calibri"/>
                      </a:endParaRPr>
                    </a:p>
                  </a:txBody>
                  <a:tcPr/>
                </a:tc>
                <a:tc>
                  <a:txBody>
                    <a:bodyPr/>
                    <a:lstStyle/>
                    <a:p>
                      <a:pPr algn="r"/>
                      <a:r>
                        <a:rPr lang="en-US" sz="2400" b="1" dirty="0" smtClean="0">
                          <a:latin typeface="Calibri"/>
                          <a:cs typeface="Calibri"/>
                        </a:rPr>
                        <a:t>1,400</a:t>
                      </a:r>
                      <a:endParaRPr lang="en-US" sz="2400" b="1" dirty="0">
                        <a:latin typeface="Calibri"/>
                        <a:cs typeface="Calibri"/>
                      </a:endParaRPr>
                    </a:p>
                  </a:txBody>
                  <a:tcPr/>
                </a:tc>
                <a:tc>
                  <a:txBody>
                    <a:bodyPr/>
                    <a:lstStyle/>
                    <a:p>
                      <a:pPr algn="r"/>
                      <a:r>
                        <a:rPr lang="en-US" sz="2400" b="1" dirty="0" smtClean="0">
                          <a:latin typeface="Calibri"/>
                          <a:cs typeface="Calibri"/>
                        </a:rPr>
                        <a:t>33.3</a:t>
                      </a:r>
                      <a:endParaRPr lang="en-US" sz="2400" b="1" dirty="0">
                        <a:latin typeface="Calibri"/>
                        <a:cs typeface="Calibri"/>
                      </a:endParaRPr>
                    </a:p>
                  </a:txBody>
                  <a:tcPr/>
                </a:tc>
              </a:tr>
              <a:tr h="567441">
                <a:tc>
                  <a:txBody>
                    <a:bodyPr/>
                    <a:lstStyle/>
                    <a:p>
                      <a:r>
                        <a:rPr lang="en-US" sz="2400" b="1" dirty="0" smtClean="0">
                          <a:latin typeface="Calibri"/>
                          <a:cs typeface="Calibri"/>
                        </a:rPr>
                        <a:t>Australia/NZ</a:t>
                      </a:r>
                      <a:endParaRPr lang="en-US" sz="2400" b="1" dirty="0">
                        <a:latin typeface="Calibri"/>
                        <a:cs typeface="Calibri"/>
                      </a:endParaRPr>
                    </a:p>
                  </a:txBody>
                  <a:tcPr/>
                </a:tc>
                <a:tc>
                  <a:txBody>
                    <a:bodyPr/>
                    <a:lstStyle/>
                    <a:p>
                      <a:pPr algn="r"/>
                      <a:r>
                        <a:rPr lang="en-US" sz="2400" b="1" dirty="0" smtClean="0">
                          <a:latin typeface="Calibri"/>
                          <a:cs typeface="Calibri"/>
                        </a:rPr>
                        <a:t>1,800</a:t>
                      </a:r>
                      <a:endParaRPr lang="en-US" sz="2400" b="1" dirty="0">
                        <a:latin typeface="Calibri"/>
                        <a:cs typeface="Calibri"/>
                      </a:endParaRPr>
                    </a:p>
                  </a:txBody>
                  <a:tcPr/>
                </a:tc>
                <a:tc>
                  <a:txBody>
                    <a:bodyPr/>
                    <a:lstStyle/>
                    <a:p>
                      <a:pPr algn="r"/>
                      <a:r>
                        <a:rPr lang="en-US" sz="2400" b="1" dirty="0" smtClean="0">
                          <a:latin typeface="Calibri"/>
                          <a:cs typeface="Calibri"/>
                        </a:rPr>
                        <a:t>42.8</a:t>
                      </a:r>
                      <a:endParaRPr lang="en-US" sz="2400" b="1" dirty="0">
                        <a:latin typeface="Calibri"/>
                        <a:cs typeface="Calibri"/>
                      </a:endParaRPr>
                    </a:p>
                  </a:txBody>
                  <a:tcPr/>
                </a:tc>
              </a:tr>
              <a:tr h="567441">
                <a:tc>
                  <a:txBody>
                    <a:bodyPr/>
                    <a:lstStyle/>
                    <a:p>
                      <a:r>
                        <a:rPr lang="en-US" sz="2400" b="1" dirty="0" smtClean="0">
                          <a:latin typeface="Calibri"/>
                          <a:cs typeface="Calibri"/>
                        </a:rPr>
                        <a:t>UK/Europe</a:t>
                      </a:r>
                      <a:endParaRPr lang="en-US" sz="2400" b="1" dirty="0">
                        <a:latin typeface="Calibri"/>
                        <a:cs typeface="Calibri"/>
                      </a:endParaRPr>
                    </a:p>
                  </a:txBody>
                  <a:tcPr/>
                </a:tc>
                <a:tc>
                  <a:txBody>
                    <a:bodyPr/>
                    <a:lstStyle/>
                    <a:p>
                      <a:pPr algn="r"/>
                      <a:r>
                        <a:rPr lang="en-US" sz="2400" b="1" dirty="0" smtClean="0">
                          <a:latin typeface="Calibri"/>
                          <a:cs typeface="Calibri"/>
                        </a:rPr>
                        <a:t>490</a:t>
                      </a:r>
                      <a:endParaRPr lang="en-US" sz="2400" b="1" dirty="0">
                        <a:latin typeface="Calibri"/>
                        <a:cs typeface="Calibri"/>
                      </a:endParaRPr>
                    </a:p>
                  </a:txBody>
                  <a:tcPr/>
                </a:tc>
                <a:tc>
                  <a:txBody>
                    <a:bodyPr/>
                    <a:lstStyle/>
                    <a:p>
                      <a:pPr algn="r"/>
                      <a:r>
                        <a:rPr lang="en-US" sz="2400" b="1" dirty="0" smtClean="0">
                          <a:latin typeface="Calibri"/>
                          <a:cs typeface="Calibri"/>
                        </a:rPr>
                        <a:t>11.7</a:t>
                      </a:r>
                      <a:endParaRPr lang="en-US" sz="2400" b="1" dirty="0">
                        <a:latin typeface="Calibri"/>
                        <a:cs typeface="Calibri"/>
                      </a:endParaRPr>
                    </a:p>
                  </a:txBody>
                  <a:tcPr/>
                </a:tc>
              </a:tr>
              <a:tr h="567441">
                <a:tc>
                  <a:txBody>
                    <a:bodyPr/>
                    <a:lstStyle/>
                    <a:p>
                      <a:r>
                        <a:rPr lang="en-US" sz="2400" b="1" dirty="0" smtClean="0">
                          <a:latin typeface="Calibri"/>
                          <a:cs typeface="Calibri"/>
                        </a:rPr>
                        <a:t>Asia/Middle East</a:t>
                      </a:r>
                      <a:endParaRPr lang="en-US" sz="2400" b="1" dirty="0">
                        <a:latin typeface="Calibri"/>
                        <a:cs typeface="Calibri"/>
                      </a:endParaRPr>
                    </a:p>
                  </a:txBody>
                  <a:tcPr/>
                </a:tc>
                <a:tc>
                  <a:txBody>
                    <a:bodyPr/>
                    <a:lstStyle/>
                    <a:p>
                      <a:pPr algn="r"/>
                      <a:r>
                        <a:rPr lang="en-US" sz="2400" b="1" dirty="0" smtClean="0">
                          <a:latin typeface="Calibri"/>
                          <a:cs typeface="Calibri"/>
                        </a:rPr>
                        <a:t>250</a:t>
                      </a:r>
                      <a:endParaRPr lang="en-US" sz="2400" b="1" dirty="0">
                        <a:latin typeface="Calibri"/>
                        <a:cs typeface="Calibri"/>
                      </a:endParaRPr>
                    </a:p>
                  </a:txBody>
                  <a:tcPr/>
                </a:tc>
                <a:tc>
                  <a:txBody>
                    <a:bodyPr/>
                    <a:lstStyle/>
                    <a:p>
                      <a:pPr algn="r"/>
                      <a:r>
                        <a:rPr lang="en-US" sz="2400" b="1" dirty="0" smtClean="0">
                          <a:latin typeface="Calibri"/>
                          <a:cs typeface="Calibri"/>
                        </a:rPr>
                        <a:t>6.0</a:t>
                      </a:r>
                      <a:endParaRPr lang="en-US" sz="2400" b="1" dirty="0">
                        <a:latin typeface="Calibri"/>
                        <a:cs typeface="Calibri"/>
                      </a:endParaRPr>
                    </a:p>
                  </a:txBody>
                  <a:tcPr/>
                </a:tc>
              </a:tr>
              <a:tr h="567441">
                <a:tc>
                  <a:txBody>
                    <a:bodyPr/>
                    <a:lstStyle/>
                    <a:p>
                      <a:r>
                        <a:rPr lang="en-US" sz="2400" b="1" dirty="0" smtClean="0">
                          <a:latin typeface="Calibri"/>
                          <a:cs typeface="Calibri"/>
                        </a:rPr>
                        <a:t>Americas</a:t>
                      </a:r>
                      <a:endParaRPr lang="en-US" sz="2400" b="1" dirty="0">
                        <a:latin typeface="Calibri"/>
                        <a:cs typeface="Calibri"/>
                      </a:endParaRPr>
                    </a:p>
                  </a:txBody>
                  <a:tcPr/>
                </a:tc>
                <a:tc>
                  <a:txBody>
                    <a:bodyPr/>
                    <a:lstStyle/>
                    <a:p>
                      <a:pPr algn="r"/>
                      <a:r>
                        <a:rPr lang="en-US" sz="2400" b="1" dirty="0" smtClean="0">
                          <a:latin typeface="Calibri"/>
                          <a:cs typeface="Calibri"/>
                        </a:rPr>
                        <a:t>220</a:t>
                      </a:r>
                      <a:endParaRPr lang="en-US" sz="2400" b="1" dirty="0">
                        <a:latin typeface="Calibri"/>
                        <a:cs typeface="Calibri"/>
                      </a:endParaRPr>
                    </a:p>
                  </a:txBody>
                  <a:tcPr/>
                </a:tc>
                <a:tc>
                  <a:txBody>
                    <a:bodyPr/>
                    <a:lstStyle/>
                    <a:p>
                      <a:pPr algn="r"/>
                      <a:r>
                        <a:rPr lang="en-US" sz="2400" b="1" dirty="0" smtClean="0">
                          <a:latin typeface="Calibri"/>
                          <a:cs typeface="Calibri"/>
                        </a:rPr>
                        <a:t>5.2</a:t>
                      </a:r>
                      <a:endParaRPr lang="en-US" sz="2400" b="1" dirty="0">
                        <a:latin typeface="Calibri"/>
                        <a:cs typeface="Calibri"/>
                      </a:endParaRPr>
                    </a:p>
                  </a:txBody>
                  <a:tcPr/>
                </a:tc>
              </a:tr>
              <a:tr h="567441">
                <a:tc>
                  <a:txBody>
                    <a:bodyPr/>
                    <a:lstStyle/>
                    <a:p>
                      <a:r>
                        <a:rPr lang="en-US" sz="2400" b="1" dirty="0" smtClean="0">
                          <a:latin typeface="Calibri"/>
                          <a:cs typeface="Calibri"/>
                        </a:rPr>
                        <a:t>Africa</a:t>
                      </a:r>
                      <a:endParaRPr lang="en-US" sz="2400" b="1" dirty="0">
                        <a:latin typeface="Calibri"/>
                        <a:cs typeface="Calibri"/>
                      </a:endParaRPr>
                    </a:p>
                  </a:txBody>
                  <a:tcPr/>
                </a:tc>
                <a:tc>
                  <a:txBody>
                    <a:bodyPr/>
                    <a:lstStyle/>
                    <a:p>
                      <a:pPr algn="r"/>
                      <a:r>
                        <a:rPr lang="en-US" sz="2400" b="1" dirty="0" smtClean="0">
                          <a:latin typeface="Calibri"/>
                          <a:cs typeface="Calibri"/>
                        </a:rPr>
                        <a:t>40</a:t>
                      </a:r>
                      <a:endParaRPr lang="en-US" sz="2400" b="1" dirty="0">
                        <a:latin typeface="Calibri"/>
                        <a:cs typeface="Calibri"/>
                      </a:endParaRPr>
                    </a:p>
                  </a:txBody>
                  <a:tcPr/>
                </a:tc>
                <a:tc>
                  <a:txBody>
                    <a:bodyPr/>
                    <a:lstStyle/>
                    <a:p>
                      <a:pPr algn="r"/>
                      <a:r>
                        <a:rPr lang="en-US" sz="2400" b="1" dirty="0" smtClean="0">
                          <a:latin typeface="Calibri"/>
                          <a:cs typeface="Calibri"/>
                        </a:rPr>
                        <a:t>1.0</a:t>
                      </a:r>
                      <a:endParaRPr lang="en-US" sz="2400" b="1" dirty="0">
                        <a:latin typeface="Calibri"/>
                        <a:cs typeface="Calibri"/>
                      </a:endParaRPr>
                    </a:p>
                  </a:txBody>
                  <a:tcPr/>
                </a:tc>
              </a:tr>
              <a:tr h="567441">
                <a:tc>
                  <a:txBody>
                    <a:bodyPr/>
                    <a:lstStyle/>
                    <a:p>
                      <a:r>
                        <a:rPr lang="en-US" sz="2800" b="1" dirty="0" smtClean="0">
                          <a:solidFill>
                            <a:srgbClr val="FF0000"/>
                          </a:solidFill>
                          <a:latin typeface="Calibri"/>
                          <a:cs typeface="Calibri"/>
                        </a:rPr>
                        <a:t>Total</a:t>
                      </a:r>
                      <a:r>
                        <a:rPr lang="en-US" sz="2800" b="1" baseline="0" dirty="0" smtClean="0">
                          <a:solidFill>
                            <a:srgbClr val="FF0000"/>
                          </a:solidFill>
                          <a:latin typeface="Calibri"/>
                          <a:cs typeface="Calibri"/>
                        </a:rPr>
                        <a:t> diaspora</a:t>
                      </a:r>
                      <a:endParaRPr lang="en-US" sz="2800" b="1" dirty="0">
                        <a:solidFill>
                          <a:srgbClr val="FF0000"/>
                        </a:solidFill>
                        <a:latin typeface="Calibri"/>
                        <a:cs typeface="Calibri"/>
                      </a:endParaRPr>
                    </a:p>
                  </a:txBody>
                  <a:tcPr/>
                </a:tc>
                <a:tc>
                  <a:txBody>
                    <a:bodyPr/>
                    <a:lstStyle/>
                    <a:p>
                      <a:pPr algn="r"/>
                      <a:r>
                        <a:rPr lang="en-US" sz="2800" b="1" dirty="0" smtClean="0">
                          <a:solidFill>
                            <a:srgbClr val="FF0000"/>
                          </a:solidFill>
                          <a:latin typeface="Calibri"/>
                          <a:cs typeface="Calibri"/>
                        </a:rPr>
                        <a:t>4,200</a:t>
                      </a:r>
                      <a:endParaRPr lang="en-US" sz="2800" b="1" dirty="0">
                        <a:solidFill>
                          <a:srgbClr val="FF0000"/>
                        </a:solidFill>
                        <a:latin typeface="Calibri"/>
                        <a:cs typeface="Calibri"/>
                      </a:endParaRPr>
                    </a:p>
                  </a:txBody>
                  <a:tcPr/>
                </a:tc>
                <a:tc>
                  <a:txBody>
                    <a:bodyPr/>
                    <a:lstStyle/>
                    <a:p>
                      <a:pPr algn="r"/>
                      <a:r>
                        <a:rPr lang="en-US" sz="2800" b="1" dirty="0" smtClean="0">
                          <a:solidFill>
                            <a:srgbClr val="FF0000"/>
                          </a:solidFill>
                          <a:latin typeface="Calibri"/>
                          <a:cs typeface="Calibri"/>
                        </a:rPr>
                        <a:t>100.0</a:t>
                      </a:r>
                    </a:p>
                  </a:txBody>
                  <a:tcPr/>
                </a:tc>
              </a:tr>
            </a:tbl>
          </a:graphicData>
        </a:graphic>
      </p:graphicFrame>
    </p:spTree>
    <p:extLst>
      <p:ext uri="{BB962C8B-B14F-4D97-AF65-F5344CB8AC3E}">
        <p14:creationId xmlns:p14="http://schemas.microsoft.com/office/powerpoint/2010/main" val="2732260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600" b="1" dirty="0" err="1" smtClean="0">
                <a:solidFill>
                  <a:srgbClr val="0000FF"/>
                </a:solidFill>
              </a:rPr>
              <a:t>Solomons</a:t>
            </a:r>
            <a:r>
              <a:rPr lang="en-US" sz="3600" b="1" dirty="0" smtClean="0">
                <a:solidFill>
                  <a:srgbClr val="0000FF"/>
                </a:solidFill>
              </a:rPr>
              <a:t>-born, ANZ, 1901-1947</a:t>
            </a:r>
            <a:endParaRPr lang="en-US" sz="3600" b="1" dirty="0">
              <a:solidFill>
                <a:srgbClr val="0000F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9658389"/>
              </p:ext>
            </p:extLst>
          </p:nvPr>
        </p:nvGraphicFramePr>
        <p:xfrm>
          <a:off x="457200" y="1896850"/>
          <a:ext cx="8229600" cy="2957190"/>
        </p:xfrm>
        <a:graphic>
          <a:graphicData uri="http://schemas.openxmlformats.org/drawingml/2006/table">
            <a:tbl>
              <a:tblPr firstRow="1" bandRow="1">
                <a:tableStyleId>{5C22544A-7EE6-4342-B048-85BDC9FD1C3A}</a:tableStyleId>
              </a:tblPr>
              <a:tblGrid>
                <a:gridCol w="2057400"/>
                <a:gridCol w="2057400"/>
                <a:gridCol w="2057400"/>
                <a:gridCol w="2057400"/>
              </a:tblGrid>
              <a:tr h="492865">
                <a:tc>
                  <a:txBody>
                    <a:bodyPr/>
                    <a:lstStyle/>
                    <a:p>
                      <a:r>
                        <a:rPr lang="en-US" sz="2400" dirty="0" smtClean="0"/>
                        <a:t>Year</a:t>
                      </a:r>
                      <a:endParaRPr lang="en-US" sz="2400" dirty="0"/>
                    </a:p>
                  </a:txBody>
                  <a:tcPr/>
                </a:tc>
                <a:tc>
                  <a:txBody>
                    <a:bodyPr/>
                    <a:lstStyle/>
                    <a:p>
                      <a:pPr algn="r"/>
                      <a:r>
                        <a:rPr lang="en-US" sz="2400" dirty="0" smtClean="0"/>
                        <a:t>Pacific</a:t>
                      </a:r>
                      <a:endParaRPr lang="en-US" sz="2400" dirty="0"/>
                    </a:p>
                  </a:txBody>
                  <a:tcPr/>
                </a:tc>
                <a:tc>
                  <a:txBody>
                    <a:bodyPr/>
                    <a:lstStyle/>
                    <a:p>
                      <a:pPr algn="r"/>
                      <a:r>
                        <a:rPr lang="en-US" sz="2400" dirty="0" err="1" smtClean="0"/>
                        <a:t>Solomons</a:t>
                      </a:r>
                      <a:endParaRPr lang="en-US" sz="2400" dirty="0"/>
                    </a:p>
                  </a:txBody>
                  <a:tcPr/>
                </a:tc>
                <a:tc>
                  <a:txBody>
                    <a:bodyPr/>
                    <a:lstStyle/>
                    <a:p>
                      <a:pPr algn="r"/>
                      <a:r>
                        <a:rPr lang="en-US" sz="2400" dirty="0" smtClean="0"/>
                        <a:t>% </a:t>
                      </a:r>
                      <a:r>
                        <a:rPr lang="en-US" sz="2400" dirty="0" err="1" smtClean="0"/>
                        <a:t>Solomons</a:t>
                      </a:r>
                      <a:endParaRPr lang="en-US" sz="2400" dirty="0"/>
                    </a:p>
                  </a:txBody>
                  <a:tcPr/>
                </a:tc>
              </a:tr>
              <a:tr h="492865">
                <a:tc>
                  <a:txBody>
                    <a:bodyPr/>
                    <a:lstStyle/>
                    <a:p>
                      <a:r>
                        <a:rPr lang="en-US" sz="2400" b="1" dirty="0" smtClean="0">
                          <a:solidFill>
                            <a:srgbClr val="FF0000"/>
                          </a:solidFill>
                          <a:latin typeface="+mj-lt"/>
                        </a:rPr>
                        <a:t>1901</a:t>
                      </a:r>
                      <a:endParaRPr lang="en-US" sz="2400" b="1" dirty="0">
                        <a:solidFill>
                          <a:srgbClr val="FF0000"/>
                        </a:solidFill>
                        <a:latin typeface="+mj-lt"/>
                      </a:endParaRPr>
                    </a:p>
                  </a:txBody>
                  <a:tcPr/>
                </a:tc>
                <a:tc>
                  <a:txBody>
                    <a:bodyPr/>
                    <a:lstStyle/>
                    <a:p>
                      <a:pPr algn="r"/>
                      <a:r>
                        <a:rPr lang="en-US" sz="2400" b="1" dirty="0" smtClean="0">
                          <a:solidFill>
                            <a:srgbClr val="FF0000"/>
                          </a:solidFill>
                          <a:latin typeface="+mj-lt"/>
                        </a:rPr>
                        <a:t>10,766</a:t>
                      </a:r>
                      <a:endParaRPr lang="en-US" sz="2400" b="1" dirty="0">
                        <a:solidFill>
                          <a:srgbClr val="FF0000"/>
                        </a:solidFill>
                        <a:latin typeface="+mj-lt"/>
                      </a:endParaRPr>
                    </a:p>
                  </a:txBody>
                  <a:tcPr/>
                </a:tc>
                <a:tc>
                  <a:txBody>
                    <a:bodyPr/>
                    <a:lstStyle/>
                    <a:p>
                      <a:pPr algn="r"/>
                      <a:r>
                        <a:rPr lang="en-US" sz="2400" b="1" dirty="0" smtClean="0">
                          <a:solidFill>
                            <a:srgbClr val="FF0000"/>
                          </a:solidFill>
                          <a:latin typeface="+mj-lt"/>
                        </a:rPr>
                        <a:t>4,000?</a:t>
                      </a:r>
                      <a:endParaRPr lang="en-US" sz="2400" b="1" dirty="0">
                        <a:solidFill>
                          <a:srgbClr val="FF0000"/>
                        </a:solidFill>
                        <a:latin typeface="+mj-lt"/>
                      </a:endParaRPr>
                    </a:p>
                  </a:txBody>
                  <a:tcPr/>
                </a:tc>
                <a:tc>
                  <a:txBody>
                    <a:bodyPr/>
                    <a:lstStyle/>
                    <a:p>
                      <a:pPr algn="r"/>
                      <a:r>
                        <a:rPr lang="en-US" sz="2400" b="1" dirty="0" smtClean="0">
                          <a:solidFill>
                            <a:srgbClr val="FF0000"/>
                          </a:solidFill>
                          <a:latin typeface="+mj-lt"/>
                        </a:rPr>
                        <a:t>35-40?</a:t>
                      </a:r>
                      <a:endParaRPr lang="en-US" sz="2400" b="1" dirty="0">
                        <a:solidFill>
                          <a:srgbClr val="FF0000"/>
                        </a:solidFill>
                        <a:latin typeface="+mj-lt"/>
                      </a:endParaRPr>
                    </a:p>
                  </a:txBody>
                  <a:tcPr/>
                </a:tc>
              </a:tr>
              <a:tr h="492865">
                <a:tc>
                  <a:txBody>
                    <a:bodyPr/>
                    <a:lstStyle/>
                    <a:p>
                      <a:r>
                        <a:rPr lang="en-US" sz="2400" b="1" dirty="0" smtClean="0"/>
                        <a:t>1911</a:t>
                      </a:r>
                      <a:endParaRPr lang="en-US" sz="2400" b="1" dirty="0"/>
                    </a:p>
                  </a:txBody>
                  <a:tcPr/>
                </a:tc>
                <a:tc>
                  <a:txBody>
                    <a:bodyPr/>
                    <a:lstStyle/>
                    <a:p>
                      <a:pPr algn="r"/>
                      <a:r>
                        <a:rPr lang="en-US" sz="2400" b="1" dirty="0" smtClean="0"/>
                        <a:t>3,614</a:t>
                      </a:r>
                      <a:endParaRPr lang="en-US" sz="2400" b="1" dirty="0"/>
                    </a:p>
                  </a:txBody>
                  <a:tcPr/>
                </a:tc>
                <a:tc>
                  <a:txBody>
                    <a:bodyPr/>
                    <a:lstStyle/>
                    <a:p>
                      <a:pPr algn="r"/>
                      <a:r>
                        <a:rPr lang="en-US" sz="2400" b="1" dirty="0" smtClean="0"/>
                        <a:t>210</a:t>
                      </a:r>
                      <a:endParaRPr lang="en-US" sz="2400" b="1" dirty="0"/>
                    </a:p>
                  </a:txBody>
                  <a:tcPr/>
                </a:tc>
                <a:tc>
                  <a:txBody>
                    <a:bodyPr/>
                    <a:lstStyle/>
                    <a:p>
                      <a:pPr algn="r"/>
                      <a:r>
                        <a:rPr lang="en-US" sz="2400" b="1" dirty="0" smtClean="0"/>
                        <a:t>5.8</a:t>
                      </a:r>
                      <a:endParaRPr lang="en-US" sz="2400" b="1" dirty="0"/>
                    </a:p>
                  </a:txBody>
                  <a:tcPr/>
                </a:tc>
              </a:tr>
              <a:tr h="492865">
                <a:tc>
                  <a:txBody>
                    <a:bodyPr/>
                    <a:lstStyle/>
                    <a:p>
                      <a:r>
                        <a:rPr lang="en-US" sz="2400" b="1" dirty="0" smtClean="0"/>
                        <a:t>1921</a:t>
                      </a:r>
                      <a:endParaRPr lang="en-US" sz="2400" b="1" dirty="0"/>
                    </a:p>
                  </a:txBody>
                  <a:tcPr/>
                </a:tc>
                <a:tc>
                  <a:txBody>
                    <a:bodyPr/>
                    <a:lstStyle/>
                    <a:p>
                      <a:pPr algn="r"/>
                      <a:r>
                        <a:rPr lang="en-US" sz="2400" b="1" dirty="0" smtClean="0"/>
                        <a:t>4,791</a:t>
                      </a:r>
                      <a:endParaRPr lang="en-US" sz="2400" b="1" dirty="0"/>
                    </a:p>
                  </a:txBody>
                  <a:tcPr/>
                </a:tc>
                <a:tc>
                  <a:txBody>
                    <a:bodyPr/>
                    <a:lstStyle/>
                    <a:p>
                      <a:pPr algn="r"/>
                      <a:r>
                        <a:rPr lang="en-US" sz="2400" b="1" dirty="0" smtClean="0"/>
                        <a:t>235</a:t>
                      </a:r>
                      <a:endParaRPr lang="en-US" sz="2400" b="1" dirty="0"/>
                    </a:p>
                  </a:txBody>
                  <a:tcPr/>
                </a:tc>
                <a:tc>
                  <a:txBody>
                    <a:bodyPr/>
                    <a:lstStyle/>
                    <a:p>
                      <a:pPr algn="r"/>
                      <a:r>
                        <a:rPr lang="en-US" sz="2400" b="1" dirty="0" smtClean="0"/>
                        <a:t>4.9</a:t>
                      </a:r>
                      <a:endParaRPr lang="en-US" sz="2400" b="1" dirty="0"/>
                    </a:p>
                  </a:txBody>
                  <a:tcPr/>
                </a:tc>
              </a:tr>
              <a:tr h="492865">
                <a:tc>
                  <a:txBody>
                    <a:bodyPr/>
                    <a:lstStyle/>
                    <a:p>
                      <a:r>
                        <a:rPr lang="en-US" sz="2400" b="1" dirty="0" smtClean="0"/>
                        <a:t>1933/36</a:t>
                      </a:r>
                      <a:endParaRPr lang="en-US" sz="2400" b="1" dirty="0"/>
                    </a:p>
                  </a:txBody>
                  <a:tcPr/>
                </a:tc>
                <a:tc>
                  <a:txBody>
                    <a:bodyPr/>
                    <a:lstStyle/>
                    <a:p>
                      <a:pPr algn="r"/>
                      <a:r>
                        <a:rPr lang="en-US" sz="2400" b="1" dirty="0" smtClean="0"/>
                        <a:t>5,247</a:t>
                      </a:r>
                      <a:endParaRPr lang="en-US" sz="2400" b="1" dirty="0"/>
                    </a:p>
                  </a:txBody>
                  <a:tcPr/>
                </a:tc>
                <a:tc>
                  <a:txBody>
                    <a:bodyPr/>
                    <a:lstStyle/>
                    <a:p>
                      <a:pPr algn="r"/>
                      <a:r>
                        <a:rPr lang="en-US" sz="2400" b="1" dirty="0" smtClean="0"/>
                        <a:t>98</a:t>
                      </a:r>
                      <a:endParaRPr lang="en-US" sz="2400" b="1" dirty="0"/>
                    </a:p>
                  </a:txBody>
                  <a:tcPr/>
                </a:tc>
                <a:tc>
                  <a:txBody>
                    <a:bodyPr/>
                    <a:lstStyle/>
                    <a:p>
                      <a:pPr algn="r"/>
                      <a:r>
                        <a:rPr lang="en-US" sz="2400" b="1" dirty="0" smtClean="0"/>
                        <a:t>1.9</a:t>
                      </a:r>
                      <a:endParaRPr lang="en-US" sz="2400" b="1" dirty="0"/>
                    </a:p>
                  </a:txBody>
                  <a:tcPr/>
                </a:tc>
              </a:tr>
              <a:tr h="492865">
                <a:tc>
                  <a:txBody>
                    <a:bodyPr/>
                    <a:lstStyle/>
                    <a:p>
                      <a:r>
                        <a:rPr lang="en-US" sz="2400" b="1" dirty="0" smtClean="0"/>
                        <a:t>1945/47</a:t>
                      </a:r>
                      <a:endParaRPr lang="en-US" sz="2400" b="1" dirty="0"/>
                    </a:p>
                  </a:txBody>
                  <a:tcPr/>
                </a:tc>
                <a:tc>
                  <a:txBody>
                    <a:bodyPr/>
                    <a:lstStyle/>
                    <a:p>
                      <a:pPr algn="r"/>
                      <a:r>
                        <a:rPr lang="en-US" sz="2400" b="1" dirty="0" smtClean="0"/>
                        <a:t>7,447</a:t>
                      </a:r>
                      <a:endParaRPr lang="en-US" sz="2400" b="1" dirty="0"/>
                    </a:p>
                  </a:txBody>
                  <a:tcPr/>
                </a:tc>
                <a:tc>
                  <a:txBody>
                    <a:bodyPr/>
                    <a:lstStyle/>
                    <a:p>
                      <a:pPr algn="r"/>
                      <a:r>
                        <a:rPr lang="en-US" sz="2400" b="1" dirty="0" smtClean="0"/>
                        <a:t>134</a:t>
                      </a:r>
                      <a:endParaRPr lang="en-US" sz="2400" b="1" dirty="0"/>
                    </a:p>
                  </a:txBody>
                  <a:tcPr/>
                </a:tc>
                <a:tc>
                  <a:txBody>
                    <a:bodyPr/>
                    <a:lstStyle/>
                    <a:p>
                      <a:pPr algn="r"/>
                      <a:r>
                        <a:rPr lang="en-US" sz="2400" b="1" dirty="0" smtClean="0"/>
                        <a:t>1.8</a:t>
                      </a:r>
                      <a:endParaRPr lang="en-US" sz="2400" b="1" dirty="0"/>
                    </a:p>
                  </a:txBody>
                  <a:tcPr/>
                </a:tc>
              </a:tr>
            </a:tbl>
          </a:graphicData>
        </a:graphic>
      </p:graphicFrame>
    </p:spTree>
    <p:extLst>
      <p:ext uri="{BB962C8B-B14F-4D97-AF65-F5344CB8AC3E}">
        <p14:creationId xmlns:p14="http://schemas.microsoft.com/office/powerpoint/2010/main" val="362422017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600" b="1" dirty="0" err="1" smtClean="0">
                <a:solidFill>
                  <a:srgbClr val="0000FF"/>
                </a:solidFill>
              </a:rPr>
              <a:t>Solomons</a:t>
            </a:r>
            <a:r>
              <a:rPr lang="en-US" sz="3600" b="1" dirty="0" smtClean="0">
                <a:solidFill>
                  <a:srgbClr val="0000FF"/>
                </a:solidFill>
              </a:rPr>
              <a:t>-born, ANZ, 1966-2006</a:t>
            </a:r>
            <a:endParaRPr lang="en-US" sz="3600" b="1" dirty="0">
              <a:solidFill>
                <a:srgbClr val="0000F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33106872"/>
              </p:ext>
            </p:extLst>
          </p:nvPr>
        </p:nvGraphicFramePr>
        <p:xfrm>
          <a:off x="457200" y="1896850"/>
          <a:ext cx="8229600" cy="2957190"/>
        </p:xfrm>
        <a:graphic>
          <a:graphicData uri="http://schemas.openxmlformats.org/drawingml/2006/table">
            <a:tbl>
              <a:tblPr firstRow="1" bandRow="1">
                <a:tableStyleId>{5C22544A-7EE6-4342-B048-85BDC9FD1C3A}</a:tableStyleId>
              </a:tblPr>
              <a:tblGrid>
                <a:gridCol w="2057400"/>
                <a:gridCol w="2057400"/>
                <a:gridCol w="2057400"/>
                <a:gridCol w="2057400"/>
              </a:tblGrid>
              <a:tr h="492865">
                <a:tc>
                  <a:txBody>
                    <a:bodyPr/>
                    <a:lstStyle/>
                    <a:p>
                      <a:r>
                        <a:rPr lang="en-US" sz="2400" dirty="0" smtClean="0"/>
                        <a:t>Year</a:t>
                      </a:r>
                      <a:endParaRPr lang="en-US" sz="2400" dirty="0"/>
                    </a:p>
                  </a:txBody>
                  <a:tcPr/>
                </a:tc>
                <a:tc>
                  <a:txBody>
                    <a:bodyPr/>
                    <a:lstStyle/>
                    <a:p>
                      <a:pPr algn="r"/>
                      <a:r>
                        <a:rPr lang="en-US" sz="2400" dirty="0" smtClean="0"/>
                        <a:t>Pacific</a:t>
                      </a:r>
                      <a:endParaRPr lang="en-US" sz="2400" dirty="0"/>
                    </a:p>
                  </a:txBody>
                  <a:tcPr/>
                </a:tc>
                <a:tc>
                  <a:txBody>
                    <a:bodyPr/>
                    <a:lstStyle/>
                    <a:p>
                      <a:pPr algn="r"/>
                      <a:r>
                        <a:rPr lang="en-US" sz="2400" dirty="0" err="1" smtClean="0"/>
                        <a:t>Solomons</a:t>
                      </a:r>
                      <a:endParaRPr lang="en-US" sz="2400" dirty="0"/>
                    </a:p>
                  </a:txBody>
                  <a:tcPr/>
                </a:tc>
                <a:tc>
                  <a:txBody>
                    <a:bodyPr/>
                    <a:lstStyle/>
                    <a:p>
                      <a:pPr algn="r"/>
                      <a:r>
                        <a:rPr lang="en-US" sz="2400" dirty="0" smtClean="0"/>
                        <a:t>% </a:t>
                      </a:r>
                      <a:r>
                        <a:rPr lang="en-US" sz="2400" dirty="0" err="1" smtClean="0"/>
                        <a:t>Solomons</a:t>
                      </a:r>
                      <a:endParaRPr lang="en-US" sz="2400" dirty="0"/>
                    </a:p>
                  </a:txBody>
                  <a:tcPr/>
                </a:tc>
              </a:tr>
              <a:tr h="492865">
                <a:tc>
                  <a:txBody>
                    <a:bodyPr/>
                    <a:lstStyle/>
                    <a:p>
                      <a:r>
                        <a:rPr lang="en-US" sz="2400" b="1" dirty="0" smtClean="0"/>
                        <a:t>1966</a:t>
                      </a:r>
                      <a:endParaRPr lang="en-US" sz="2400" b="1" dirty="0"/>
                    </a:p>
                  </a:txBody>
                  <a:tcPr/>
                </a:tc>
                <a:tc>
                  <a:txBody>
                    <a:bodyPr/>
                    <a:lstStyle/>
                    <a:p>
                      <a:pPr algn="r"/>
                      <a:r>
                        <a:rPr lang="en-US" sz="2400" b="1" dirty="0" smtClean="0"/>
                        <a:t>34,370</a:t>
                      </a:r>
                      <a:endParaRPr lang="en-US" sz="2400" b="1" dirty="0"/>
                    </a:p>
                  </a:txBody>
                  <a:tcPr/>
                </a:tc>
                <a:tc>
                  <a:txBody>
                    <a:bodyPr/>
                    <a:lstStyle/>
                    <a:p>
                      <a:pPr algn="r"/>
                      <a:r>
                        <a:rPr lang="en-US" sz="2400" b="1" dirty="0" smtClean="0"/>
                        <a:t>600</a:t>
                      </a:r>
                      <a:endParaRPr lang="en-US" sz="2400" b="1" dirty="0"/>
                    </a:p>
                  </a:txBody>
                  <a:tcPr/>
                </a:tc>
                <a:tc>
                  <a:txBody>
                    <a:bodyPr/>
                    <a:lstStyle/>
                    <a:p>
                      <a:pPr algn="r"/>
                      <a:r>
                        <a:rPr lang="en-US" sz="2400" b="1" dirty="0" smtClean="0"/>
                        <a:t>1.7</a:t>
                      </a:r>
                      <a:endParaRPr lang="en-US" sz="2400" b="1" dirty="0"/>
                    </a:p>
                  </a:txBody>
                  <a:tcPr/>
                </a:tc>
              </a:tr>
              <a:tr h="492865">
                <a:tc>
                  <a:txBody>
                    <a:bodyPr/>
                    <a:lstStyle/>
                    <a:p>
                      <a:r>
                        <a:rPr lang="en-US" sz="2400" b="1" dirty="0" smtClean="0"/>
                        <a:t>1976</a:t>
                      </a:r>
                      <a:endParaRPr lang="en-US" sz="2400" b="1" dirty="0"/>
                    </a:p>
                  </a:txBody>
                  <a:tcPr/>
                </a:tc>
                <a:tc>
                  <a:txBody>
                    <a:bodyPr/>
                    <a:lstStyle/>
                    <a:p>
                      <a:pPr algn="r"/>
                      <a:r>
                        <a:rPr lang="en-US" sz="2400" b="1" dirty="0" smtClean="0"/>
                        <a:t>75,690</a:t>
                      </a:r>
                      <a:endParaRPr lang="en-US" sz="2400" b="1" dirty="0"/>
                    </a:p>
                  </a:txBody>
                  <a:tcPr/>
                </a:tc>
                <a:tc>
                  <a:txBody>
                    <a:bodyPr/>
                    <a:lstStyle/>
                    <a:p>
                      <a:pPr algn="r"/>
                      <a:r>
                        <a:rPr lang="en-US" sz="2400" b="1" dirty="0" smtClean="0"/>
                        <a:t>850</a:t>
                      </a:r>
                      <a:endParaRPr lang="en-US" sz="2400" b="1" dirty="0"/>
                    </a:p>
                  </a:txBody>
                  <a:tcPr/>
                </a:tc>
                <a:tc>
                  <a:txBody>
                    <a:bodyPr/>
                    <a:lstStyle/>
                    <a:p>
                      <a:pPr algn="r"/>
                      <a:r>
                        <a:rPr lang="en-US" sz="2400" b="1" dirty="0" smtClean="0"/>
                        <a:t>1.1</a:t>
                      </a:r>
                      <a:endParaRPr lang="en-US" sz="2400" b="1" dirty="0"/>
                    </a:p>
                  </a:txBody>
                  <a:tcPr/>
                </a:tc>
              </a:tr>
              <a:tr h="492865">
                <a:tc>
                  <a:txBody>
                    <a:bodyPr/>
                    <a:lstStyle/>
                    <a:p>
                      <a:r>
                        <a:rPr lang="en-US" sz="2400" b="1" dirty="0" smtClean="0"/>
                        <a:t>1986</a:t>
                      </a:r>
                      <a:endParaRPr lang="en-US" sz="2400" b="1" dirty="0"/>
                    </a:p>
                  </a:txBody>
                  <a:tcPr/>
                </a:tc>
                <a:tc>
                  <a:txBody>
                    <a:bodyPr/>
                    <a:lstStyle/>
                    <a:p>
                      <a:pPr algn="r"/>
                      <a:r>
                        <a:rPr lang="en-US" sz="2400" b="1" dirty="0" smtClean="0"/>
                        <a:t>123,350</a:t>
                      </a:r>
                      <a:endParaRPr lang="en-US" sz="2400" b="1" dirty="0"/>
                    </a:p>
                  </a:txBody>
                  <a:tcPr/>
                </a:tc>
                <a:tc>
                  <a:txBody>
                    <a:bodyPr/>
                    <a:lstStyle/>
                    <a:p>
                      <a:pPr algn="r"/>
                      <a:r>
                        <a:rPr lang="en-US" sz="2400" b="1" dirty="0" smtClean="0"/>
                        <a:t>1,150</a:t>
                      </a:r>
                      <a:endParaRPr lang="en-US" sz="2400" b="1" dirty="0"/>
                    </a:p>
                  </a:txBody>
                  <a:tcPr/>
                </a:tc>
                <a:tc>
                  <a:txBody>
                    <a:bodyPr/>
                    <a:lstStyle/>
                    <a:p>
                      <a:pPr algn="r"/>
                      <a:r>
                        <a:rPr lang="en-US" sz="2400" b="1" dirty="0" smtClean="0"/>
                        <a:t>0.9</a:t>
                      </a:r>
                      <a:endParaRPr lang="en-US" sz="2400" b="1" dirty="0"/>
                    </a:p>
                  </a:txBody>
                  <a:tcPr/>
                </a:tc>
              </a:tr>
              <a:tr h="492865">
                <a:tc>
                  <a:txBody>
                    <a:bodyPr/>
                    <a:lstStyle/>
                    <a:p>
                      <a:r>
                        <a:rPr lang="en-US" sz="2400" b="1" dirty="0" smtClean="0"/>
                        <a:t>1996</a:t>
                      </a:r>
                      <a:endParaRPr lang="en-US" sz="2400" b="1" dirty="0"/>
                    </a:p>
                  </a:txBody>
                  <a:tcPr/>
                </a:tc>
                <a:tc>
                  <a:txBody>
                    <a:bodyPr/>
                    <a:lstStyle/>
                    <a:p>
                      <a:pPr algn="r"/>
                      <a:r>
                        <a:rPr lang="en-US" sz="2400" b="1" dirty="0" smtClean="0"/>
                        <a:t>185,980</a:t>
                      </a:r>
                      <a:endParaRPr lang="en-US" sz="2400" b="1" dirty="0"/>
                    </a:p>
                  </a:txBody>
                  <a:tcPr/>
                </a:tc>
                <a:tc>
                  <a:txBody>
                    <a:bodyPr/>
                    <a:lstStyle/>
                    <a:p>
                      <a:pPr algn="r"/>
                      <a:r>
                        <a:rPr lang="en-US" sz="2400" b="1" dirty="0" smtClean="0"/>
                        <a:t>1,570</a:t>
                      </a:r>
                      <a:endParaRPr lang="en-US" sz="2400" b="1" dirty="0"/>
                    </a:p>
                  </a:txBody>
                  <a:tcPr/>
                </a:tc>
                <a:tc>
                  <a:txBody>
                    <a:bodyPr/>
                    <a:lstStyle/>
                    <a:p>
                      <a:pPr algn="r"/>
                      <a:r>
                        <a:rPr lang="en-US" sz="2400" b="1" dirty="0" smtClean="0"/>
                        <a:t>0.8</a:t>
                      </a:r>
                      <a:endParaRPr lang="en-US" sz="2400" b="1" dirty="0"/>
                    </a:p>
                  </a:txBody>
                  <a:tcPr/>
                </a:tc>
              </a:tr>
              <a:tr h="492865">
                <a:tc>
                  <a:txBody>
                    <a:bodyPr/>
                    <a:lstStyle/>
                    <a:p>
                      <a:r>
                        <a:rPr lang="en-US" sz="2400" b="1" dirty="0" smtClean="0"/>
                        <a:t>2006</a:t>
                      </a:r>
                      <a:endParaRPr lang="en-US" sz="2400" b="1" dirty="0"/>
                    </a:p>
                  </a:txBody>
                  <a:tcPr/>
                </a:tc>
                <a:tc>
                  <a:txBody>
                    <a:bodyPr/>
                    <a:lstStyle/>
                    <a:p>
                      <a:pPr algn="r"/>
                      <a:r>
                        <a:rPr lang="en-US" sz="2400" b="1" dirty="0" smtClean="0"/>
                        <a:t>245,340</a:t>
                      </a:r>
                      <a:endParaRPr lang="en-US" sz="2400" b="1" dirty="0"/>
                    </a:p>
                  </a:txBody>
                  <a:tcPr/>
                </a:tc>
                <a:tc>
                  <a:txBody>
                    <a:bodyPr/>
                    <a:lstStyle/>
                    <a:p>
                      <a:pPr algn="r"/>
                      <a:r>
                        <a:rPr lang="en-US" sz="2400" b="1" dirty="0" smtClean="0"/>
                        <a:t>2,050</a:t>
                      </a:r>
                      <a:endParaRPr lang="en-US" sz="2400" b="1" dirty="0"/>
                    </a:p>
                  </a:txBody>
                  <a:tcPr/>
                </a:tc>
                <a:tc>
                  <a:txBody>
                    <a:bodyPr/>
                    <a:lstStyle/>
                    <a:p>
                      <a:pPr algn="r"/>
                      <a:r>
                        <a:rPr lang="en-US" sz="2400" b="1" dirty="0" smtClean="0"/>
                        <a:t>0.8</a:t>
                      </a:r>
                      <a:endParaRPr lang="en-US" sz="2400" b="1" dirty="0"/>
                    </a:p>
                  </a:txBody>
                  <a:tcPr/>
                </a:tc>
              </a:tr>
            </a:tbl>
          </a:graphicData>
        </a:graphic>
      </p:graphicFrame>
    </p:spTree>
    <p:extLst>
      <p:ext uri="{BB962C8B-B14F-4D97-AF65-F5344CB8AC3E}">
        <p14:creationId xmlns:p14="http://schemas.microsoft.com/office/powerpoint/2010/main" val="13402787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benefits of </a:t>
            </a:r>
            <a:r>
              <a:rPr lang="en-US" dirty="0" err="1"/>
              <a:t>labour</a:t>
            </a:r>
            <a:r>
              <a:rPr lang="en-US" dirty="0"/>
              <a:t> migration and the need for International recognition of  qualifications</a:t>
            </a:r>
            <a:endParaRPr lang="en-NZ" dirty="0"/>
          </a:p>
        </p:txBody>
      </p:sp>
      <p:sp>
        <p:nvSpPr>
          <p:cNvPr id="3" name="Content Placeholder 2"/>
          <p:cNvSpPr>
            <a:spLocks noGrp="1"/>
          </p:cNvSpPr>
          <p:nvPr>
            <p:ph idx="1"/>
          </p:nvPr>
        </p:nvSpPr>
        <p:spPr>
          <a:xfrm>
            <a:off x="395536" y="1556792"/>
            <a:ext cx="7948364" cy="3456384"/>
          </a:xfrm>
        </p:spPr>
        <p:txBody>
          <a:bodyPr>
            <a:normAutofit/>
          </a:bodyPr>
          <a:lstStyle/>
          <a:p>
            <a:pPr marL="800100" indent="-457200">
              <a:buFont typeface="+mj-lt"/>
              <a:buAutoNum type="arabicPeriod"/>
            </a:pPr>
            <a:r>
              <a:rPr lang="en-NZ" sz="2000" dirty="0"/>
              <a:t>Labour </a:t>
            </a:r>
            <a:r>
              <a:rPr lang="en-NZ" sz="2000" dirty="0" smtClean="0"/>
              <a:t>mobility </a:t>
            </a:r>
            <a:r>
              <a:rPr lang="en-NZ" sz="2000" dirty="0"/>
              <a:t>and diaspora  are increasingly important to sustainable development in the Pacific</a:t>
            </a:r>
          </a:p>
          <a:p>
            <a:pPr marL="800100" indent="-457200">
              <a:buFont typeface="+mj-lt"/>
              <a:buAutoNum type="arabicPeriod"/>
            </a:pPr>
            <a:r>
              <a:rPr lang="en-NZ" sz="2000" dirty="0">
                <a:solidFill>
                  <a:schemeClr val="bg2">
                    <a:lumMod val="50000"/>
                  </a:schemeClr>
                </a:solidFill>
              </a:rPr>
              <a:t>The main mobility and remittance opportunities are for skilled migrants; but also for those who complete part or all of their training offshore</a:t>
            </a:r>
          </a:p>
          <a:p>
            <a:pPr marL="800100" indent="-457200">
              <a:buFont typeface="+mj-lt"/>
              <a:buAutoNum type="arabicPeriod"/>
            </a:pPr>
            <a:r>
              <a:rPr lang="en-NZ" sz="2000" dirty="0">
                <a:solidFill>
                  <a:schemeClr val="bg2">
                    <a:lumMod val="50000"/>
                  </a:schemeClr>
                </a:solidFill>
              </a:rPr>
              <a:t>To enable skills  and training to build Solomon islands mobility and economy, and to improve the match of skills and jobs in Solomon islands, internationally recognized qualifications are crucial </a:t>
            </a:r>
          </a:p>
          <a:p>
            <a:pPr marL="0" indent="0"/>
            <a:endParaRPr lang="en-NZ" sz="2000" dirty="0" smtClean="0"/>
          </a:p>
          <a:p>
            <a:pPr>
              <a:buAutoNum type="arabicPeriod"/>
            </a:pPr>
            <a:endParaRPr lang="en-NZ" dirty="0" smtClean="0"/>
          </a:p>
          <a:p>
            <a:pPr>
              <a:buAutoNum type="arabicPeriod"/>
            </a:pPr>
            <a:endParaRPr lang="en-NZ" dirty="0"/>
          </a:p>
        </p:txBody>
      </p:sp>
    </p:spTree>
    <p:extLst>
      <p:ext uri="{BB962C8B-B14F-4D97-AF65-F5344CB8AC3E}">
        <p14:creationId xmlns:p14="http://schemas.microsoft.com/office/powerpoint/2010/main" val="31477147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538"/>
          </a:xfrm>
        </p:spPr>
        <p:txBody>
          <a:bodyPr>
            <a:normAutofit fontScale="90000"/>
          </a:bodyPr>
          <a:lstStyle/>
          <a:p>
            <a:pPr algn="ctr"/>
            <a:r>
              <a:rPr lang="en-US" sz="3600" b="1" dirty="0" err="1" smtClean="0">
                <a:solidFill>
                  <a:srgbClr val="0000FF"/>
                </a:solidFill>
              </a:rPr>
              <a:t>Solomons</a:t>
            </a:r>
            <a:r>
              <a:rPr lang="en-US" sz="3600" b="1" dirty="0" smtClean="0">
                <a:solidFill>
                  <a:srgbClr val="0000FF"/>
                </a:solidFill>
              </a:rPr>
              <a:t>-born in ANZ as percentage of </a:t>
            </a:r>
            <a:r>
              <a:rPr lang="en-US" sz="3600" b="1" dirty="0" err="1" smtClean="0">
                <a:solidFill>
                  <a:srgbClr val="0000FF"/>
                </a:solidFill>
              </a:rPr>
              <a:t>Solomons</a:t>
            </a:r>
            <a:r>
              <a:rPr lang="en-US" sz="3600" b="1" dirty="0" smtClean="0">
                <a:solidFill>
                  <a:srgbClr val="0000FF"/>
                </a:solidFill>
              </a:rPr>
              <a:t> population, 1901-2006</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39764152"/>
              </p:ext>
            </p:extLst>
          </p:nvPr>
        </p:nvGraphicFramePr>
        <p:xfrm>
          <a:off x="457200" y="2025451"/>
          <a:ext cx="8229600" cy="3006025"/>
        </p:xfrm>
        <a:graphic>
          <a:graphicData uri="http://schemas.openxmlformats.org/drawingml/2006/table">
            <a:tbl>
              <a:tblPr firstRow="1" bandRow="1">
                <a:tableStyleId>{5C22544A-7EE6-4342-B048-85BDC9FD1C3A}</a:tableStyleId>
              </a:tblPr>
              <a:tblGrid>
                <a:gridCol w="2057400"/>
                <a:gridCol w="2051371"/>
                <a:gridCol w="2063429"/>
                <a:gridCol w="2057400"/>
              </a:tblGrid>
              <a:tr h="601205">
                <a:tc>
                  <a:txBody>
                    <a:bodyPr/>
                    <a:lstStyle/>
                    <a:p>
                      <a:r>
                        <a:rPr lang="en-US" sz="2400" dirty="0" smtClean="0"/>
                        <a:t>Year</a:t>
                      </a:r>
                      <a:endParaRPr lang="en-US" sz="2400" dirty="0"/>
                    </a:p>
                  </a:txBody>
                  <a:tcPr/>
                </a:tc>
                <a:tc>
                  <a:txBody>
                    <a:bodyPr/>
                    <a:lstStyle/>
                    <a:p>
                      <a:pPr algn="r"/>
                      <a:r>
                        <a:rPr lang="en-US" sz="2400" dirty="0" err="1" smtClean="0"/>
                        <a:t>Solomons</a:t>
                      </a:r>
                      <a:endParaRPr lang="en-US" sz="2400" dirty="0"/>
                    </a:p>
                  </a:txBody>
                  <a:tcPr/>
                </a:tc>
                <a:tc>
                  <a:txBody>
                    <a:bodyPr/>
                    <a:lstStyle/>
                    <a:p>
                      <a:pPr algn="r"/>
                      <a:r>
                        <a:rPr lang="en-US" sz="2400" dirty="0" smtClean="0"/>
                        <a:t>ANZ</a:t>
                      </a:r>
                      <a:endParaRPr lang="en-US" sz="2400" dirty="0"/>
                    </a:p>
                  </a:txBody>
                  <a:tcPr/>
                </a:tc>
                <a:tc>
                  <a:txBody>
                    <a:bodyPr/>
                    <a:lstStyle/>
                    <a:p>
                      <a:pPr algn="r"/>
                      <a:r>
                        <a:rPr lang="en-US" sz="2400" dirty="0" smtClean="0"/>
                        <a:t>% </a:t>
                      </a:r>
                      <a:r>
                        <a:rPr lang="en-US" sz="2400" baseline="0" dirty="0" smtClean="0"/>
                        <a:t> ANZ</a:t>
                      </a:r>
                      <a:endParaRPr lang="en-US" sz="2400" dirty="0"/>
                    </a:p>
                  </a:txBody>
                  <a:tcPr/>
                </a:tc>
              </a:tr>
              <a:tr h="601205">
                <a:tc>
                  <a:txBody>
                    <a:bodyPr/>
                    <a:lstStyle/>
                    <a:p>
                      <a:r>
                        <a:rPr lang="en-US" sz="2400" b="1" dirty="0" smtClean="0"/>
                        <a:t>1901</a:t>
                      </a:r>
                      <a:endParaRPr lang="en-US" sz="2400" b="1" dirty="0"/>
                    </a:p>
                  </a:txBody>
                  <a:tcPr/>
                </a:tc>
                <a:tc>
                  <a:txBody>
                    <a:bodyPr/>
                    <a:lstStyle/>
                    <a:p>
                      <a:pPr algn="r"/>
                      <a:r>
                        <a:rPr lang="en-US" sz="2400" b="1" dirty="0" smtClean="0"/>
                        <a:t>110,000?</a:t>
                      </a:r>
                      <a:endParaRPr lang="en-US" sz="2400" b="1" dirty="0"/>
                    </a:p>
                  </a:txBody>
                  <a:tcPr/>
                </a:tc>
                <a:tc>
                  <a:txBody>
                    <a:bodyPr/>
                    <a:lstStyle/>
                    <a:p>
                      <a:pPr algn="r"/>
                      <a:r>
                        <a:rPr lang="en-US" sz="2400" b="1" dirty="0" smtClean="0"/>
                        <a:t>4,000?</a:t>
                      </a:r>
                      <a:endParaRPr lang="en-US" sz="2400" b="1" dirty="0"/>
                    </a:p>
                  </a:txBody>
                  <a:tcPr/>
                </a:tc>
                <a:tc>
                  <a:txBody>
                    <a:bodyPr/>
                    <a:lstStyle/>
                    <a:p>
                      <a:pPr algn="r"/>
                      <a:r>
                        <a:rPr lang="en-US" sz="2400" b="1" dirty="0" smtClean="0"/>
                        <a:t>3.8</a:t>
                      </a:r>
                      <a:endParaRPr lang="en-US" sz="2400" b="1" dirty="0"/>
                    </a:p>
                  </a:txBody>
                  <a:tcPr/>
                </a:tc>
              </a:tr>
              <a:tr h="601205">
                <a:tc>
                  <a:txBody>
                    <a:bodyPr/>
                    <a:lstStyle/>
                    <a:p>
                      <a:r>
                        <a:rPr lang="en-US" sz="2400" b="1" dirty="0" smtClean="0"/>
                        <a:t>1946</a:t>
                      </a:r>
                      <a:endParaRPr lang="en-US" sz="2400" b="1" dirty="0"/>
                    </a:p>
                  </a:txBody>
                  <a:tcPr/>
                </a:tc>
                <a:tc>
                  <a:txBody>
                    <a:bodyPr/>
                    <a:lstStyle/>
                    <a:p>
                      <a:pPr algn="r"/>
                      <a:r>
                        <a:rPr lang="en-US" sz="2400" b="1" dirty="0" smtClean="0"/>
                        <a:t>110,100</a:t>
                      </a:r>
                      <a:endParaRPr lang="en-US" sz="2400" b="1" dirty="0"/>
                    </a:p>
                  </a:txBody>
                  <a:tcPr/>
                </a:tc>
                <a:tc>
                  <a:txBody>
                    <a:bodyPr/>
                    <a:lstStyle/>
                    <a:p>
                      <a:pPr algn="r"/>
                      <a:r>
                        <a:rPr lang="en-US" sz="2400" b="1" dirty="0" smtClean="0"/>
                        <a:t>130</a:t>
                      </a:r>
                      <a:endParaRPr lang="en-US" sz="2400" b="1" dirty="0"/>
                    </a:p>
                  </a:txBody>
                  <a:tcPr/>
                </a:tc>
                <a:tc>
                  <a:txBody>
                    <a:bodyPr/>
                    <a:lstStyle/>
                    <a:p>
                      <a:pPr algn="r"/>
                      <a:r>
                        <a:rPr lang="en-US" sz="2400" b="1" dirty="0" smtClean="0"/>
                        <a:t>0.1</a:t>
                      </a:r>
                      <a:endParaRPr lang="en-US" sz="2400" b="1" dirty="0"/>
                    </a:p>
                  </a:txBody>
                  <a:tcPr/>
                </a:tc>
              </a:tr>
              <a:tr h="601205">
                <a:tc>
                  <a:txBody>
                    <a:bodyPr/>
                    <a:lstStyle/>
                    <a:p>
                      <a:r>
                        <a:rPr lang="en-US" sz="2400" b="1" dirty="0" smtClean="0"/>
                        <a:t>1986</a:t>
                      </a:r>
                      <a:endParaRPr lang="en-US" sz="2400" b="1" dirty="0"/>
                    </a:p>
                  </a:txBody>
                  <a:tcPr/>
                </a:tc>
                <a:tc>
                  <a:txBody>
                    <a:bodyPr/>
                    <a:lstStyle/>
                    <a:p>
                      <a:pPr algn="r"/>
                      <a:r>
                        <a:rPr lang="en-US" sz="2400" b="1" dirty="0" smtClean="0"/>
                        <a:t>285,200</a:t>
                      </a:r>
                      <a:endParaRPr lang="en-US" sz="2400" b="1" dirty="0"/>
                    </a:p>
                  </a:txBody>
                  <a:tcPr/>
                </a:tc>
                <a:tc>
                  <a:txBody>
                    <a:bodyPr/>
                    <a:lstStyle/>
                    <a:p>
                      <a:pPr algn="r"/>
                      <a:r>
                        <a:rPr lang="en-US" sz="2400" b="1" dirty="0" smtClean="0"/>
                        <a:t>1,150</a:t>
                      </a:r>
                      <a:endParaRPr lang="en-US" sz="2400" b="1" dirty="0"/>
                    </a:p>
                  </a:txBody>
                  <a:tcPr/>
                </a:tc>
                <a:tc>
                  <a:txBody>
                    <a:bodyPr/>
                    <a:lstStyle/>
                    <a:p>
                      <a:pPr algn="r"/>
                      <a:r>
                        <a:rPr lang="en-US" sz="2400" b="1" dirty="0" smtClean="0"/>
                        <a:t>0.4</a:t>
                      </a:r>
                      <a:endParaRPr lang="en-US" sz="2400" b="1" dirty="0"/>
                    </a:p>
                  </a:txBody>
                  <a:tcPr/>
                </a:tc>
              </a:tr>
              <a:tr h="601205">
                <a:tc>
                  <a:txBody>
                    <a:bodyPr/>
                    <a:lstStyle/>
                    <a:p>
                      <a:r>
                        <a:rPr lang="en-US" sz="2400" b="1" dirty="0" smtClean="0"/>
                        <a:t>2006</a:t>
                      </a:r>
                      <a:endParaRPr lang="en-US" sz="2400" b="1" dirty="0"/>
                    </a:p>
                  </a:txBody>
                  <a:tcPr/>
                </a:tc>
                <a:tc>
                  <a:txBody>
                    <a:bodyPr/>
                    <a:lstStyle/>
                    <a:p>
                      <a:pPr algn="r"/>
                      <a:r>
                        <a:rPr lang="en-US" sz="2400" b="1" dirty="0" smtClean="0"/>
                        <a:t>492,700</a:t>
                      </a:r>
                      <a:endParaRPr lang="en-US" sz="2400" b="1" dirty="0"/>
                    </a:p>
                  </a:txBody>
                  <a:tcPr/>
                </a:tc>
                <a:tc>
                  <a:txBody>
                    <a:bodyPr/>
                    <a:lstStyle/>
                    <a:p>
                      <a:pPr algn="r"/>
                      <a:r>
                        <a:rPr lang="en-US" sz="2400" b="1" dirty="0" smtClean="0"/>
                        <a:t>2,050</a:t>
                      </a:r>
                      <a:endParaRPr lang="en-US" sz="2400" b="1" dirty="0"/>
                    </a:p>
                  </a:txBody>
                  <a:tcPr/>
                </a:tc>
                <a:tc>
                  <a:txBody>
                    <a:bodyPr/>
                    <a:lstStyle/>
                    <a:p>
                      <a:pPr algn="r"/>
                      <a:r>
                        <a:rPr lang="en-US" sz="2400" b="1" dirty="0" smtClean="0"/>
                        <a:t>0.4</a:t>
                      </a:r>
                      <a:endParaRPr lang="en-US" sz="2400" b="1" dirty="0"/>
                    </a:p>
                  </a:txBody>
                  <a:tcPr/>
                </a:tc>
              </a:tr>
            </a:tbl>
          </a:graphicData>
        </a:graphic>
      </p:graphicFrame>
    </p:spTree>
    <p:extLst>
      <p:ext uri="{BB962C8B-B14F-4D97-AF65-F5344CB8AC3E}">
        <p14:creationId xmlns:p14="http://schemas.microsoft.com/office/powerpoint/2010/main" val="161130279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583487" cy="1044388"/>
          </a:xfrm>
        </p:spPr>
        <p:txBody>
          <a:bodyPr>
            <a:noAutofit/>
          </a:bodyPr>
          <a:lstStyle/>
          <a:p>
            <a:r>
              <a:rPr lang="en-US" sz="3600" b="1" dirty="0" smtClean="0">
                <a:solidFill>
                  <a:srgbClr val="0000FF"/>
                </a:solidFill>
              </a:rPr>
              <a:t>Solomon Is-Born Populations in Australia and NZ, 2001 and 2006</a:t>
            </a:r>
            <a:endParaRPr lang="en-US" sz="3600" b="1" dirty="0">
              <a:solidFill>
                <a:srgbClr val="0000FF"/>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13066813"/>
              </p:ext>
            </p:extLst>
          </p:nvPr>
        </p:nvGraphicFramePr>
        <p:xfrm>
          <a:off x="457200" y="1981200"/>
          <a:ext cx="8229600" cy="4443905"/>
        </p:xfrm>
        <a:graphic>
          <a:graphicData uri="http://schemas.openxmlformats.org/drawingml/2006/table">
            <a:tbl>
              <a:tblPr firstRow="1" bandRow="1">
                <a:tableStyleId>{5C22544A-7EE6-4342-B048-85BDC9FD1C3A}</a:tableStyleId>
              </a:tblPr>
              <a:tblGrid>
                <a:gridCol w="2057400"/>
                <a:gridCol w="2057400"/>
                <a:gridCol w="2057400"/>
                <a:gridCol w="2057400"/>
              </a:tblGrid>
              <a:tr h="888781">
                <a:tc>
                  <a:txBody>
                    <a:bodyPr/>
                    <a:lstStyle/>
                    <a:p>
                      <a:r>
                        <a:rPr lang="en-US" sz="2400" b="1" dirty="0" smtClean="0"/>
                        <a:t>Year</a:t>
                      </a:r>
                      <a:endParaRPr lang="en-US" sz="2400" b="1" dirty="0"/>
                    </a:p>
                  </a:txBody>
                  <a:tcPr/>
                </a:tc>
                <a:tc>
                  <a:txBody>
                    <a:bodyPr/>
                    <a:lstStyle/>
                    <a:p>
                      <a:pPr algn="r"/>
                      <a:r>
                        <a:rPr lang="en-US" sz="2400" b="1" dirty="0" smtClean="0"/>
                        <a:t>Australia</a:t>
                      </a:r>
                      <a:endParaRPr lang="en-US" sz="2400" b="1" dirty="0"/>
                    </a:p>
                  </a:txBody>
                  <a:tcPr/>
                </a:tc>
                <a:tc>
                  <a:txBody>
                    <a:bodyPr/>
                    <a:lstStyle/>
                    <a:p>
                      <a:pPr algn="r"/>
                      <a:r>
                        <a:rPr lang="en-US" sz="2400" b="1" dirty="0" smtClean="0"/>
                        <a:t>New Zealand</a:t>
                      </a:r>
                      <a:endParaRPr lang="en-US" sz="2400" b="1" dirty="0"/>
                    </a:p>
                  </a:txBody>
                  <a:tcPr/>
                </a:tc>
                <a:tc>
                  <a:txBody>
                    <a:bodyPr/>
                    <a:lstStyle/>
                    <a:p>
                      <a:pPr algn="r"/>
                      <a:r>
                        <a:rPr lang="en-US" sz="2400" b="1" dirty="0" smtClean="0"/>
                        <a:t>Solomon Is</a:t>
                      </a:r>
                      <a:endParaRPr lang="en-US" sz="2400" b="1" dirty="0"/>
                    </a:p>
                  </a:txBody>
                  <a:tcPr/>
                </a:tc>
              </a:tr>
              <a:tr h="888781">
                <a:tc>
                  <a:txBody>
                    <a:bodyPr/>
                    <a:lstStyle/>
                    <a:p>
                      <a:r>
                        <a:rPr lang="en-US" sz="2400" b="1" dirty="0" smtClean="0"/>
                        <a:t>2001</a:t>
                      </a:r>
                      <a:endParaRPr lang="en-US" sz="2400" b="1" dirty="0"/>
                    </a:p>
                  </a:txBody>
                  <a:tcPr/>
                </a:tc>
                <a:tc>
                  <a:txBody>
                    <a:bodyPr/>
                    <a:lstStyle/>
                    <a:p>
                      <a:pPr algn="r"/>
                      <a:r>
                        <a:rPr lang="en-US" sz="2400" b="1" dirty="0" smtClean="0"/>
                        <a:t>1,326</a:t>
                      </a:r>
                      <a:endParaRPr lang="en-US" sz="2400" b="1" dirty="0"/>
                    </a:p>
                  </a:txBody>
                  <a:tcPr/>
                </a:tc>
                <a:tc>
                  <a:txBody>
                    <a:bodyPr/>
                    <a:lstStyle/>
                    <a:p>
                      <a:pPr algn="r"/>
                      <a:r>
                        <a:rPr lang="en-US" sz="2400" b="1" dirty="0" smtClean="0"/>
                        <a:t>505</a:t>
                      </a:r>
                      <a:endParaRPr lang="en-US" sz="2400" b="1" dirty="0"/>
                    </a:p>
                  </a:txBody>
                  <a:tcPr/>
                </a:tc>
                <a:tc>
                  <a:txBody>
                    <a:bodyPr/>
                    <a:lstStyle/>
                    <a:p>
                      <a:pPr algn="r"/>
                      <a:r>
                        <a:rPr lang="en-US" sz="2400" b="1" dirty="0" smtClean="0"/>
                        <a:t>428,000</a:t>
                      </a:r>
                      <a:endParaRPr lang="en-US" sz="2400" b="1" dirty="0"/>
                    </a:p>
                  </a:txBody>
                  <a:tcPr/>
                </a:tc>
              </a:tr>
              <a:tr h="888781">
                <a:tc>
                  <a:txBody>
                    <a:bodyPr/>
                    <a:lstStyle/>
                    <a:p>
                      <a:r>
                        <a:rPr lang="en-US" sz="2400" b="1" dirty="0" smtClean="0"/>
                        <a:t>2006</a:t>
                      </a:r>
                      <a:endParaRPr lang="en-US" sz="2400" b="1" dirty="0"/>
                    </a:p>
                  </a:txBody>
                  <a:tcPr/>
                </a:tc>
                <a:tc>
                  <a:txBody>
                    <a:bodyPr/>
                    <a:lstStyle/>
                    <a:p>
                      <a:pPr algn="r"/>
                      <a:r>
                        <a:rPr lang="en-US" sz="2400" b="1" dirty="0" smtClean="0"/>
                        <a:t>1,498</a:t>
                      </a:r>
                      <a:endParaRPr lang="en-US" sz="2400" b="1" dirty="0"/>
                    </a:p>
                  </a:txBody>
                  <a:tcPr/>
                </a:tc>
                <a:tc>
                  <a:txBody>
                    <a:bodyPr/>
                    <a:lstStyle/>
                    <a:p>
                      <a:pPr algn="r"/>
                      <a:r>
                        <a:rPr lang="en-US" sz="2400" b="1" dirty="0" smtClean="0"/>
                        <a:t>549</a:t>
                      </a:r>
                      <a:endParaRPr lang="en-US" sz="2400" b="1" dirty="0"/>
                    </a:p>
                  </a:txBody>
                  <a:tcPr/>
                </a:tc>
                <a:tc>
                  <a:txBody>
                    <a:bodyPr/>
                    <a:lstStyle/>
                    <a:p>
                      <a:pPr algn="r"/>
                      <a:r>
                        <a:rPr lang="en-US" sz="2400" b="1" dirty="0" smtClean="0"/>
                        <a:t>493,000</a:t>
                      </a:r>
                      <a:endParaRPr lang="en-US" sz="2400" b="1" dirty="0"/>
                    </a:p>
                  </a:txBody>
                  <a:tcPr/>
                </a:tc>
              </a:tr>
              <a:tr h="888781">
                <a:tc>
                  <a:txBody>
                    <a:bodyPr/>
                    <a:lstStyle/>
                    <a:p>
                      <a:r>
                        <a:rPr lang="en-US" sz="2400" b="1" dirty="0" smtClean="0"/>
                        <a:t>Change</a:t>
                      </a:r>
                      <a:endParaRPr lang="en-US" sz="2400" b="1" dirty="0"/>
                    </a:p>
                  </a:txBody>
                  <a:tcPr/>
                </a:tc>
                <a:tc>
                  <a:txBody>
                    <a:bodyPr/>
                    <a:lstStyle/>
                    <a:p>
                      <a:pPr algn="r"/>
                      <a:r>
                        <a:rPr lang="en-US" sz="2400" b="1" dirty="0" smtClean="0"/>
                        <a:t>+ 172</a:t>
                      </a:r>
                      <a:endParaRPr lang="en-US" sz="2400" b="1" dirty="0"/>
                    </a:p>
                  </a:txBody>
                  <a:tcPr/>
                </a:tc>
                <a:tc>
                  <a:txBody>
                    <a:bodyPr/>
                    <a:lstStyle/>
                    <a:p>
                      <a:pPr algn="r"/>
                      <a:r>
                        <a:rPr lang="en-US" sz="2400" b="1" dirty="0" smtClean="0"/>
                        <a:t>+42</a:t>
                      </a:r>
                      <a:endParaRPr lang="en-US" sz="2400" b="1" dirty="0"/>
                    </a:p>
                  </a:txBody>
                  <a:tcPr/>
                </a:tc>
                <a:tc>
                  <a:txBody>
                    <a:bodyPr/>
                    <a:lstStyle/>
                    <a:p>
                      <a:pPr algn="r"/>
                      <a:r>
                        <a:rPr lang="en-US" sz="2400" b="1" dirty="0" smtClean="0"/>
                        <a:t>+65,000</a:t>
                      </a:r>
                      <a:endParaRPr lang="en-US" sz="2400" b="1" dirty="0"/>
                    </a:p>
                  </a:txBody>
                  <a:tcPr/>
                </a:tc>
              </a:tr>
              <a:tr h="888781">
                <a:tc>
                  <a:txBody>
                    <a:bodyPr/>
                    <a:lstStyle/>
                    <a:p>
                      <a:r>
                        <a:rPr lang="en-US" sz="2800" b="1" dirty="0" smtClean="0">
                          <a:solidFill>
                            <a:srgbClr val="FF0000"/>
                          </a:solidFill>
                          <a:latin typeface="+mj-lt"/>
                        </a:rPr>
                        <a:t>% change</a:t>
                      </a:r>
                      <a:endParaRPr lang="en-US" sz="2800" b="1" dirty="0">
                        <a:solidFill>
                          <a:srgbClr val="FF0000"/>
                        </a:solidFill>
                        <a:latin typeface="+mj-lt"/>
                      </a:endParaRPr>
                    </a:p>
                  </a:txBody>
                  <a:tcPr/>
                </a:tc>
                <a:tc>
                  <a:txBody>
                    <a:bodyPr/>
                    <a:lstStyle/>
                    <a:p>
                      <a:pPr algn="r"/>
                      <a:r>
                        <a:rPr lang="en-US" sz="2800" b="1" dirty="0" smtClean="0">
                          <a:solidFill>
                            <a:srgbClr val="FF0000"/>
                          </a:solidFill>
                          <a:latin typeface="+mj-lt"/>
                        </a:rPr>
                        <a:t>8.3</a:t>
                      </a:r>
                      <a:endParaRPr lang="en-US" sz="2800" b="1" dirty="0">
                        <a:solidFill>
                          <a:srgbClr val="FF0000"/>
                        </a:solidFill>
                        <a:latin typeface="+mj-lt"/>
                      </a:endParaRPr>
                    </a:p>
                  </a:txBody>
                  <a:tcPr/>
                </a:tc>
                <a:tc>
                  <a:txBody>
                    <a:bodyPr/>
                    <a:lstStyle/>
                    <a:p>
                      <a:pPr algn="r"/>
                      <a:r>
                        <a:rPr lang="en-US" sz="2800" b="1" dirty="0" smtClean="0">
                          <a:solidFill>
                            <a:srgbClr val="FF0000"/>
                          </a:solidFill>
                          <a:latin typeface="+mj-lt"/>
                        </a:rPr>
                        <a:t>12.8</a:t>
                      </a:r>
                      <a:endParaRPr lang="en-US" sz="2800" b="1" dirty="0">
                        <a:solidFill>
                          <a:srgbClr val="FF0000"/>
                        </a:solidFill>
                        <a:latin typeface="+mj-lt"/>
                      </a:endParaRPr>
                    </a:p>
                  </a:txBody>
                  <a:tcPr/>
                </a:tc>
                <a:tc>
                  <a:txBody>
                    <a:bodyPr/>
                    <a:lstStyle/>
                    <a:p>
                      <a:pPr algn="r"/>
                      <a:r>
                        <a:rPr lang="en-US" sz="2800" b="1" dirty="0" smtClean="0">
                          <a:solidFill>
                            <a:srgbClr val="FF0000"/>
                          </a:solidFill>
                          <a:latin typeface="+mj-lt"/>
                        </a:rPr>
                        <a:t>15.2</a:t>
                      </a:r>
                      <a:endParaRPr lang="en-US" sz="2800" b="1" dirty="0">
                        <a:solidFill>
                          <a:srgbClr val="FF0000"/>
                        </a:solidFill>
                        <a:latin typeface="+mj-lt"/>
                      </a:endParaRPr>
                    </a:p>
                  </a:txBody>
                  <a:tcPr/>
                </a:tc>
              </a:tr>
            </a:tbl>
          </a:graphicData>
        </a:graphic>
      </p:graphicFrame>
    </p:spTree>
    <p:extLst>
      <p:ext uri="{BB962C8B-B14F-4D97-AF65-F5344CB8AC3E}">
        <p14:creationId xmlns:p14="http://schemas.microsoft.com/office/powerpoint/2010/main" val="2871669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583487" cy="1044388"/>
          </a:xfrm>
        </p:spPr>
        <p:txBody>
          <a:bodyPr>
            <a:noAutofit/>
          </a:bodyPr>
          <a:lstStyle/>
          <a:p>
            <a:r>
              <a:rPr lang="en-US" sz="3600" b="1" dirty="0" smtClean="0">
                <a:solidFill>
                  <a:srgbClr val="0000FF"/>
                </a:solidFill>
              </a:rPr>
              <a:t>Solomon Is-</a:t>
            </a:r>
            <a:r>
              <a:rPr lang="en-US" sz="3600" b="1" dirty="0">
                <a:solidFill>
                  <a:srgbClr val="0000FF"/>
                </a:solidFill>
              </a:rPr>
              <a:t>B</a:t>
            </a:r>
            <a:r>
              <a:rPr lang="en-US" sz="3600" b="1" dirty="0" smtClean="0">
                <a:solidFill>
                  <a:srgbClr val="0000FF"/>
                </a:solidFill>
              </a:rPr>
              <a:t>orn Populations in Australia and NZ, 2006 and 2011</a:t>
            </a:r>
            <a:endParaRPr lang="en-US" sz="3600" b="1" dirty="0">
              <a:solidFill>
                <a:srgbClr val="0000FF"/>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71094949"/>
              </p:ext>
            </p:extLst>
          </p:nvPr>
        </p:nvGraphicFramePr>
        <p:xfrm>
          <a:off x="683568" y="2000431"/>
          <a:ext cx="8003231" cy="4324170"/>
        </p:xfrm>
        <a:graphic>
          <a:graphicData uri="http://schemas.openxmlformats.org/drawingml/2006/table">
            <a:tbl>
              <a:tblPr firstRow="1" bandRow="1">
                <a:tableStyleId>{5C22544A-7EE6-4342-B048-85BDC9FD1C3A}</a:tableStyleId>
              </a:tblPr>
              <a:tblGrid>
                <a:gridCol w="1831031"/>
                <a:gridCol w="2057400"/>
                <a:gridCol w="2057400"/>
                <a:gridCol w="2057400"/>
              </a:tblGrid>
              <a:tr h="864834">
                <a:tc>
                  <a:txBody>
                    <a:bodyPr/>
                    <a:lstStyle/>
                    <a:p>
                      <a:r>
                        <a:rPr lang="en-US" sz="2400" b="1" dirty="0" smtClean="0"/>
                        <a:t>Year</a:t>
                      </a:r>
                      <a:endParaRPr lang="en-US" sz="2400" b="1" dirty="0"/>
                    </a:p>
                  </a:txBody>
                  <a:tcPr/>
                </a:tc>
                <a:tc>
                  <a:txBody>
                    <a:bodyPr/>
                    <a:lstStyle/>
                    <a:p>
                      <a:pPr algn="r"/>
                      <a:r>
                        <a:rPr lang="en-US" sz="2400" b="1" dirty="0" smtClean="0"/>
                        <a:t>Australia</a:t>
                      </a:r>
                      <a:endParaRPr lang="en-US" sz="2400" b="1" dirty="0"/>
                    </a:p>
                  </a:txBody>
                  <a:tcPr/>
                </a:tc>
                <a:tc>
                  <a:txBody>
                    <a:bodyPr/>
                    <a:lstStyle/>
                    <a:p>
                      <a:pPr algn="r"/>
                      <a:r>
                        <a:rPr lang="en-US" sz="2400" b="1" dirty="0" smtClean="0"/>
                        <a:t>New Zealand</a:t>
                      </a:r>
                      <a:endParaRPr lang="en-US" sz="2400" b="1" dirty="0"/>
                    </a:p>
                  </a:txBody>
                  <a:tcPr/>
                </a:tc>
                <a:tc>
                  <a:txBody>
                    <a:bodyPr/>
                    <a:lstStyle/>
                    <a:p>
                      <a:pPr algn="r"/>
                      <a:r>
                        <a:rPr lang="en-US" sz="2400" b="1" dirty="0" smtClean="0"/>
                        <a:t>Solomon Is</a:t>
                      </a:r>
                      <a:endParaRPr lang="en-US" sz="2400" b="1" dirty="0"/>
                    </a:p>
                  </a:txBody>
                  <a:tcPr/>
                </a:tc>
              </a:tr>
              <a:tr h="864834">
                <a:tc>
                  <a:txBody>
                    <a:bodyPr/>
                    <a:lstStyle/>
                    <a:p>
                      <a:r>
                        <a:rPr lang="en-US" sz="2400" b="1" dirty="0" smtClean="0"/>
                        <a:t>2006</a:t>
                      </a:r>
                      <a:endParaRPr lang="en-US" sz="2400" b="1" dirty="0"/>
                    </a:p>
                  </a:txBody>
                  <a:tcPr/>
                </a:tc>
                <a:tc>
                  <a:txBody>
                    <a:bodyPr/>
                    <a:lstStyle/>
                    <a:p>
                      <a:pPr algn="r"/>
                      <a:r>
                        <a:rPr lang="en-US" sz="2400" b="1" dirty="0" smtClean="0"/>
                        <a:t>1,498</a:t>
                      </a:r>
                      <a:endParaRPr lang="en-US" sz="2400" b="1" dirty="0"/>
                    </a:p>
                  </a:txBody>
                  <a:tcPr/>
                </a:tc>
                <a:tc>
                  <a:txBody>
                    <a:bodyPr/>
                    <a:lstStyle/>
                    <a:p>
                      <a:pPr algn="r"/>
                      <a:r>
                        <a:rPr lang="en-US" sz="2400" b="1" dirty="0" smtClean="0"/>
                        <a:t>549</a:t>
                      </a:r>
                      <a:endParaRPr lang="en-US" sz="2400" b="1" dirty="0"/>
                    </a:p>
                  </a:txBody>
                  <a:tcPr/>
                </a:tc>
                <a:tc>
                  <a:txBody>
                    <a:bodyPr/>
                    <a:lstStyle/>
                    <a:p>
                      <a:pPr algn="r"/>
                      <a:r>
                        <a:rPr lang="en-US" sz="2400" b="1" dirty="0" smtClean="0"/>
                        <a:t>493,000</a:t>
                      </a:r>
                      <a:endParaRPr lang="en-US" sz="2400" b="1" dirty="0"/>
                    </a:p>
                  </a:txBody>
                  <a:tcPr/>
                </a:tc>
              </a:tr>
              <a:tr h="864834">
                <a:tc>
                  <a:txBody>
                    <a:bodyPr/>
                    <a:lstStyle/>
                    <a:p>
                      <a:r>
                        <a:rPr lang="en-US" sz="2400" b="1" dirty="0" smtClean="0"/>
                        <a:t>2011</a:t>
                      </a:r>
                      <a:endParaRPr lang="en-US" sz="2400" b="1" dirty="0"/>
                    </a:p>
                  </a:txBody>
                  <a:tcPr/>
                </a:tc>
                <a:tc>
                  <a:txBody>
                    <a:bodyPr/>
                    <a:lstStyle/>
                    <a:p>
                      <a:pPr algn="r"/>
                      <a:r>
                        <a:rPr lang="en-US" sz="2400" b="1" dirty="0" smtClean="0"/>
                        <a:t>1,757</a:t>
                      </a:r>
                      <a:endParaRPr lang="en-US" sz="2400" b="1" dirty="0"/>
                    </a:p>
                  </a:txBody>
                  <a:tcPr/>
                </a:tc>
                <a:tc>
                  <a:txBody>
                    <a:bodyPr/>
                    <a:lstStyle/>
                    <a:p>
                      <a:pPr algn="r"/>
                      <a:r>
                        <a:rPr lang="en-US" sz="2400" b="1" dirty="0" smtClean="0"/>
                        <a:t>(705?)</a:t>
                      </a:r>
                      <a:endParaRPr lang="en-US" sz="2400" b="1" dirty="0"/>
                    </a:p>
                  </a:txBody>
                  <a:tcPr/>
                </a:tc>
                <a:tc>
                  <a:txBody>
                    <a:bodyPr/>
                    <a:lstStyle/>
                    <a:p>
                      <a:pPr algn="r"/>
                      <a:r>
                        <a:rPr lang="en-US" sz="2400" b="1" dirty="0" smtClean="0"/>
                        <a:t>553,300</a:t>
                      </a:r>
                      <a:endParaRPr lang="en-US" sz="2400" b="1" dirty="0"/>
                    </a:p>
                  </a:txBody>
                  <a:tcPr/>
                </a:tc>
              </a:tr>
              <a:tr h="864834">
                <a:tc>
                  <a:txBody>
                    <a:bodyPr/>
                    <a:lstStyle/>
                    <a:p>
                      <a:r>
                        <a:rPr lang="en-US" sz="2400" b="1" dirty="0" smtClean="0"/>
                        <a:t>Change</a:t>
                      </a:r>
                      <a:endParaRPr lang="en-US" sz="2400" b="1" dirty="0"/>
                    </a:p>
                  </a:txBody>
                  <a:tcPr/>
                </a:tc>
                <a:tc>
                  <a:txBody>
                    <a:bodyPr/>
                    <a:lstStyle/>
                    <a:p>
                      <a:pPr algn="r"/>
                      <a:r>
                        <a:rPr lang="en-US" sz="2400" b="1" dirty="0" smtClean="0"/>
                        <a:t>+ 259</a:t>
                      </a:r>
                      <a:endParaRPr lang="en-US" sz="2400" b="1" dirty="0"/>
                    </a:p>
                  </a:txBody>
                  <a:tcPr/>
                </a:tc>
                <a:tc>
                  <a:txBody>
                    <a:bodyPr/>
                    <a:lstStyle/>
                    <a:p>
                      <a:pPr algn="r"/>
                      <a:r>
                        <a:rPr lang="en-US" sz="2400" b="1" dirty="0" smtClean="0"/>
                        <a:t>(+155?)</a:t>
                      </a:r>
                      <a:endParaRPr lang="en-US" sz="2400" b="1" dirty="0"/>
                    </a:p>
                  </a:txBody>
                  <a:tcPr/>
                </a:tc>
                <a:tc>
                  <a:txBody>
                    <a:bodyPr/>
                    <a:lstStyle/>
                    <a:p>
                      <a:pPr algn="r"/>
                      <a:r>
                        <a:rPr lang="en-US" sz="2400" b="1" dirty="0" smtClean="0"/>
                        <a:t>+60,300</a:t>
                      </a:r>
                      <a:endParaRPr lang="en-US" sz="2400" b="1" dirty="0"/>
                    </a:p>
                  </a:txBody>
                  <a:tcPr/>
                </a:tc>
              </a:tr>
              <a:tr h="864834">
                <a:tc>
                  <a:txBody>
                    <a:bodyPr/>
                    <a:lstStyle/>
                    <a:p>
                      <a:r>
                        <a:rPr lang="en-US" sz="2800" b="1" dirty="0" smtClean="0">
                          <a:solidFill>
                            <a:srgbClr val="FF0000"/>
                          </a:solidFill>
                          <a:latin typeface="+mj-lt"/>
                        </a:rPr>
                        <a:t>% change</a:t>
                      </a:r>
                      <a:endParaRPr lang="en-US" sz="2800" b="1" dirty="0">
                        <a:solidFill>
                          <a:srgbClr val="FF0000"/>
                        </a:solidFill>
                        <a:latin typeface="+mj-lt"/>
                      </a:endParaRPr>
                    </a:p>
                  </a:txBody>
                  <a:tcPr/>
                </a:tc>
                <a:tc>
                  <a:txBody>
                    <a:bodyPr/>
                    <a:lstStyle/>
                    <a:p>
                      <a:pPr algn="r"/>
                      <a:r>
                        <a:rPr lang="en-US" sz="2800" b="1" dirty="0" smtClean="0">
                          <a:solidFill>
                            <a:srgbClr val="FF0000"/>
                          </a:solidFill>
                          <a:latin typeface="+mj-lt"/>
                        </a:rPr>
                        <a:t>17.3</a:t>
                      </a:r>
                      <a:endParaRPr lang="en-US" sz="2800" b="1" dirty="0">
                        <a:solidFill>
                          <a:srgbClr val="FF0000"/>
                        </a:solidFill>
                        <a:latin typeface="+mj-lt"/>
                      </a:endParaRPr>
                    </a:p>
                  </a:txBody>
                  <a:tcPr/>
                </a:tc>
                <a:tc>
                  <a:txBody>
                    <a:bodyPr/>
                    <a:lstStyle/>
                    <a:p>
                      <a:pPr algn="r"/>
                      <a:r>
                        <a:rPr lang="en-US" sz="2800" b="1" dirty="0" smtClean="0">
                          <a:solidFill>
                            <a:srgbClr val="FF0000"/>
                          </a:solidFill>
                          <a:latin typeface="+mj-lt"/>
                        </a:rPr>
                        <a:t>(28.2?)</a:t>
                      </a:r>
                      <a:endParaRPr lang="en-US" sz="2800" b="1" dirty="0">
                        <a:solidFill>
                          <a:srgbClr val="FF0000"/>
                        </a:solidFill>
                        <a:latin typeface="+mj-lt"/>
                      </a:endParaRPr>
                    </a:p>
                  </a:txBody>
                  <a:tcPr/>
                </a:tc>
                <a:tc>
                  <a:txBody>
                    <a:bodyPr/>
                    <a:lstStyle/>
                    <a:p>
                      <a:pPr algn="r"/>
                      <a:r>
                        <a:rPr lang="en-US" sz="2800" b="1" dirty="0" smtClean="0">
                          <a:solidFill>
                            <a:srgbClr val="FF0000"/>
                          </a:solidFill>
                          <a:latin typeface="+mj-lt"/>
                        </a:rPr>
                        <a:t>12.2</a:t>
                      </a:r>
                      <a:endParaRPr lang="en-US" sz="2800" b="1" dirty="0">
                        <a:solidFill>
                          <a:srgbClr val="FF0000"/>
                        </a:solidFill>
                        <a:latin typeface="+mj-lt"/>
                      </a:endParaRPr>
                    </a:p>
                  </a:txBody>
                  <a:tcPr/>
                </a:tc>
              </a:tr>
            </a:tbl>
          </a:graphicData>
        </a:graphic>
      </p:graphicFrame>
    </p:spTree>
    <p:extLst>
      <p:ext uri="{BB962C8B-B14F-4D97-AF65-F5344CB8AC3E}">
        <p14:creationId xmlns:p14="http://schemas.microsoft.com/office/powerpoint/2010/main" val="3527006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000FF"/>
                </a:solidFill>
              </a:rPr>
              <a:t>Australia’s </a:t>
            </a:r>
            <a:r>
              <a:rPr lang="en-US" b="1" dirty="0" err="1" smtClean="0">
                <a:solidFill>
                  <a:srgbClr val="0000FF"/>
                </a:solidFill>
              </a:rPr>
              <a:t>Solomons</a:t>
            </a:r>
            <a:r>
              <a:rPr lang="en-US" b="1" dirty="0" smtClean="0">
                <a:solidFill>
                  <a:srgbClr val="0000FF"/>
                </a:solidFill>
              </a:rPr>
              <a:t> population, 2011</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68920081"/>
              </p:ext>
            </p:extLst>
          </p:nvPr>
        </p:nvGraphicFramePr>
        <p:xfrm>
          <a:off x="766333" y="1268763"/>
          <a:ext cx="7920465" cy="4264008"/>
        </p:xfrm>
        <a:graphic>
          <a:graphicData uri="http://schemas.openxmlformats.org/drawingml/2006/table">
            <a:tbl>
              <a:tblPr firstRow="1" bandRow="1">
                <a:tableStyleId>{5C22544A-7EE6-4342-B048-85BDC9FD1C3A}</a:tableStyleId>
              </a:tblPr>
              <a:tblGrid>
                <a:gridCol w="6128521"/>
                <a:gridCol w="1791944"/>
              </a:tblGrid>
              <a:tr h="533001">
                <a:tc>
                  <a:txBody>
                    <a:bodyPr/>
                    <a:lstStyle/>
                    <a:p>
                      <a:r>
                        <a:rPr lang="en-US" sz="2400" dirty="0" smtClean="0"/>
                        <a:t>Solomon Islands population</a:t>
                      </a:r>
                      <a:endParaRPr lang="en-US" sz="2400" dirty="0"/>
                    </a:p>
                  </a:txBody>
                  <a:tcPr/>
                </a:tc>
                <a:tc>
                  <a:txBody>
                    <a:bodyPr/>
                    <a:lstStyle/>
                    <a:p>
                      <a:pPr algn="r"/>
                      <a:r>
                        <a:rPr lang="en-US" sz="2400" dirty="0" smtClean="0"/>
                        <a:t>Number</a:t>
                      </a:r>
                      <a:endParaRPr lang="en-US" sz="2400" dirty="0"/>
                    </a:p>
                  </a:txBody>
                  <a:tcPr/>
                </a:tc>
              </a:tr>
              <a:tr h="533001">
                <a:tc>
                  <a:txBody>
                    <a:bodyPr/>
                    <a:lstStyle/>
                    <a:p>
                      <a:r>
                        <a:rPr lang="en-US" sz="2400" b="1" dirty="0" smtClean="0"/>
                        <a:t>Born</a:t>
                      </a:r>
                      <a:r>
                        <a:rPr lang="en-US" sz="2400" b="1" baseline="0" dirty="0" smtClean="0"/>
                        <a:t> in the Solomon Islands</a:t>
                      </a:r>
                      <a:endParaRPr lang="en-US" sz="2400" b="1" dirty="0"/>
                    </a:p>
                  </a:txBody>
                  <a:tcPr/>
                </a:tc>
                <a:tc>
                  <a:txBody>
                    <a:bodyPr/>
                    <a:lstStyle/>
                    <a:p>
                      <a:pPr algn="r"/>
                      <a:r>
                        <a:rPr lang="en-US" sz="2400" b="1" dirty="0" smtClean="0"/>
                        <a:t>1,758</a:t>
                      </a:r>
                      <a:endParaRPr lang="en-US" sz="2400" b="1" dirty="0"/>
                    </a:p>
                  </a:txBody>
                  <a:tcPr/>
                </a:tc>
              </a:tr>
              <a:tr h="533001">
                <a:tc>
                  <a:txBody>
                    <a:bodyPr/>
                    <a:lstStyle/>
                    <a:p>
                      <a:r>
                        <a:rPr lang="en-US" sz="2400" b="1" dirty="0" smtClean="0"/>
                        <a:t>Solomon</a:t>
                      </a:r>
                      <a:r>
                        <a:rPr lang="en-US" sz="2400" b="1" baseline="0" dirty="0" smtClean="0"/>
                        <a:t> Islands ancestry</a:t>
                      </a:r>
                      <a:endParaRPr lang="en-US" sz="2400" b="1" dirty="0"/>
                    </a:p>
                  </a:txBody>
                  <a:tcPr/>
                </a:tc>
                <a:tc>
                  <a:txBody>
                    <a:bodyPr/>
                    <a:lstStyle/>
                    <a:p>
                      <a:pPr algn="r"/>
                      <a:r>
                        <a:rPr lang="en-US" sz="2400" b="1" dirty="0" smtClean="0"/>
                        <a:t>1,406</a:t>
                      </a:r>
                      <a:endParaRPr lang="en-US" sz="2400" b="1" dirty="0"/>
                    </a:p>
                  </a:txBody>
                  <a:tcPr/>
                </a:tc>
              </a:tr>
              <a:tr h="533001">
                <a:tc>
                  <a:txBody>
                    <a:bodyPr/>
                    <a:lstStyle/>
                    <a:p>
                      <a:r>
                        <a:rPr lang="en-US" sz="2400" b="1" dirty="0" err="1" smtClean="0"/>
                        <a:t>Solomons</a:t>
                      </a:r>
                      <a:r>
                        <a:rPr lang="en-US" sz="2400" b="1" dirty="0" smtClean="0"/>
                        <a:t> ancestry, </a:t>
                      </a:r>
                      <a:r>
                        <a:rPr lang="en-US" sz="2400" b="1" dirty="0" err="1" smtClean="0"/>
                        <a:t>Solomons</a:t>
                      </a:r>
                      <a:r>
                        <a:rPr lang="en-US" sz="2400" b="1" dirty="0" smtClean="0"/>
                        <a:t>-born</a:t>
                      </a:r>
                      <a:endParaRPr lang="en-US" sz="2400" b="1" dirty="0"/>
                    </a:p>
                  </a:txBody>
                  <a:tcPr/>
                </a:tc>
                <a:tc>
                  <a:txBody>
                    <a:bodyPr/>
                    <a:lstStyle/>
                    <a:p>
                      <a:pPr algn="r"/>
                      <a:r>
                        <a:rPr lang="en-US" sz="2400" b="1" dirty="0" smtClean="0"/>
                        <a:t>698</a:t>
                      </a:r>
                      <a:endParaRPr lang="en-US" sz="2400" b="1" dirty="0"/>
                    </a:p>
                  </a:txBody>
                  <a:tcPr/>
                </a:tc>
              </a:tr>
              <a:tr h="533001">
                <a:tc>
                  <a:txBody>
                    <a:bodyPr/>
                    <a:lstStyle/>
                    <a:p>
                      <a:r>
                        <a:rPr lang="en-US" sz="2400" b="1" dirty="0" smtClean="0"/>
                        <a:t>Sole ancestry</a:t>
                      </a:r>
                      <a:r>
                        <a:rPr lang="en-US" sz="2400" b="1" baseline="0" dirty="0" smtClean="0"/>
                        <a:t> </a:t>
                      </a:r>
                      <a:r>
                        <a:rPr lang="en-US" sz="2400" b="1" baseline="0" dirty="0" err="1" smtClean="0"/>
                        <a:t>Solomons</a:t>
                      </a:r>
                      <a:endParaRPr lang="en-US" sz="2400" b="1" dirty="0"/>
                    </a:p>
                  </a:txBody>
                  <a:tcPr/>
                </a:tc>
                <a:tc>
                  <a:txBody>
                    <a:bodyPr/>
                    <a:lstStyle/>
                    <a:p>
                      <a:pPr algn="r"/>
                      <a:r>
                        <a:rPr lang="en-US" sz="2400" b="1" dirty="0" smtClean="0"/>
                        <a:t>650</a:t>
                      </a:r>
                      <a:endParaRPr lang="en-US" sz="2400" b="1" dirty="0"/>
                    </a:p>
                  </a:txBody>
                  <a:tcPr/>
                </a:tc>
              </a:tr>
              <a:tr h="533001">
                <a:tc>
                  <a:txBody>
                    <a:bodyPr/>
                    <a:lstStyle/>
                    <a:p>
                      <a:r>
                        <a:rPr lang="en-US" sz="2400" b="1" dirty="0" smtClean="0">
                          <a:solidFill>
                            <a:srgbClr val="FF0000"/>
                          </a:solidFill>
                          <a:latin typeface="+mj-lt"/>
                        </a:rPr>
                        <a:t>Sole ancestry</a:t>
                      </a:r>
                      <a:r>
                        <a:rPr lang="en-US" sz="2400" b="1" baseline="0" dirty="0" smtClean="0">
                          <a:solidFill>
                            <a:srgbClr val="FF0000"/>
                          </a:solidFill>
                          <a:latin typeface="+mj-lt"/>
                        </a:rPr>
                        <a:t> </a:t>
                      </a:r>
                      <a:r>
                        <a:rPr lang="en-US" sz="2400" b="1" baseline="0" dirty="0" err="1" smtClean="0">
                          <a:solidFill>
                            <a:srgbClr val="FF0000"/>
                          </a:solidFill>
                          <a:latin typeface="+mj-lt"/>
                        </a:rPr>
                        <a:t>Solomons</a:t>
                      </a:r>
                      <a:r>
                        <a:rPr lang="en-US" sz="2400" b="1" baseline="0" dirty="0" smtClean="0">
                          <a:solidFill>
                            <a:srgbClr val="FF0000"/>
                          </a:solidFill>
                          <a:latin typeface="+mj-lt"/>
                        </a:rPr>
                        <a:t>-born (SASB)</a:t>
                      </a:r>
                      <a:endParaRPr lang="en-US" sz="2400" b="1" dirty="0">
                        <a:solidFill>
                          <a:srgbClr val="FF0000"/>
                        </a:solidFill>
                        <a:latin typeface="+mj-lt"/>
                      </a:endParaRPr>
                    </a:p>
                  </a:txBody>
                  <a:tcPr/>
                </a:tc>
                <a:tc>
                  <a:txBody>
                    <a:bodyPr/>
                    <a:lstStyle/>
                    <a:p>
                      <a:pPr algn="r"/>
                      <a:r>
                        <a:rPr lang="en-US" sz="2400" b="1" dirty="0" smtClean="0">
                          <a:solidFill>
                            <a:srgbClr val="FF0000"/>
                          </a:solidFill>
                          <a:latin typeface="+mj-lt"/>
                        </a:rPr>
                        <a:t>494</a:t>
                      </a:r>
                      <a:endParaRPr lang="en-US" sz="2400" b="1" dirty="0">
                        <a:solidFill>
                          <a:srgbClr val="FF0000"/>
                        </a:solidFill>
                        <a:latin typeface="+mj-lt"/>
                      </a:endParaRPr>
                    </a:p>
                  </a:txBody>
                  <a:tcPr/>
                </a:tc>
              </a:tr>
              <a:tr h="533001">
                <a:tc>
                  <a:txBody>
                    <a:bodyPr/>
                    <a:lstStyle/>
                    <a:p>
                      <a:r>
                        <a:rPr lang="en-US" sz="2400" b="1" baseline="0" dirty="0" smtClean="0">
                          <a:solidFill>
                            <a:schemeClr val="tx1"/>
                          </a:solidFill>
                        </a:rPr>
                        <a:t>   % </a:t>
                      </a:r>
                      <a:r>
                        <a:rPr lang="en-US" sz="2400" b="1" baseline="0" dirty="0" err="1" smtClean="0">
                          <a:solidFill>
                            <a:schemeClr val="tx1"/>
                          </a:solidFill>
                        </a:rPr>
                        <a:t>Solomons</a:t>
                      </a:r>
                      <a:r>
                        <a:rPr lang="en-US" sz="2400" b="1" baseline="0" dirty="0" smtClean="0">
                          <a:solidFill>
                            <a:schemeClr val="tx1"/>
                          </a:solidFill>
                        </a:rPr>
                        <a:t> ancestry who are SASB</a:t>
                      </a:r>
                      <a:endParaRPr lang="en-US" sz="2400" b="1" dirty="0">
                        <a:solidFill>
                          <a:schemeClr val="tx1"/>
                        </a:solidFill>
                      </a:endParaRPr>
                    </a:p>
                  </a:txBody>
                  <a:tcPr/>
                </a:tc>
                <a:tc>
                  <a:txBody>
                    <a:bodyPr/>
                    <a:lstStyle/>
                    <a:p>
                      <a:pPr algn="r"/>
                      <a:r>
                        <a:rPr lang="en-US" sz="2400" b="1" dirty="0" smtClean="0">
                          <a:solidFill>
                            <a:schemeClr val="tx1"/>
                          </a:solidFill>
                        </a:rPr>
                        <a:t>35.1</a:t>
                      </a:r>
                      <a:endParaRPr lang="en-US" sz="2400" b="1" dirty="0">
                        <a:solidFill>
                          <a:schemeClr val="tx1"/>
                        </a:solidFill>
                      </a:endParaRPr>
                    </a:p>
                  </a:txBody>
                  <a:tcPr/>
                </a:tc>
              </a:tr>
              <a:tr h="533001">
                <a:tc>
                  <a:txBody>
                    <a:bodyPr/>
                    <a:lstStyle/>
                    <a:p>
                      <a:r>
                        <a:rPr lang="en-US" sz="2400" b="1" dirty="0" smtClean="0">
                          <a:solidFill>
                            <a:schemeClr val="tx1"/>
                          </a:solidFill>
                        </a:rPr>
                        <a:t>   % </a:t>
                      </a:r>
                      <a:r>
                        <a:rPr lang="en-US" sz="2400" b="1" dirty="0" err="1" smtClean="0">
                          <a:solidFill>
                            <a:schemeClr val="tx1"/>
                          </a:solidFill>
                        </a:rPr>
                        <a:t>Solomons</a:t>
                      </a:r>
                      <a:r>
                        <a:rPr lang="en-US" sz="2400" b="1" dirty="0" smtClean="0">
                          <a:solidFill>
                            <a:schemeClr val="tx1"/>
                          </a:solidFill>
                        </a:rPr>
                        <a:t> born who are SASB</a:t>
                      </a:r>
                      <a:endParaRPr lang="en-US" sz="2400" b="1" dirty="0">
                        <a:solidFill>
                          <a:schemeClr val="tx1"/>
                        </a:solidFill>
                      </a:endParaRPr>
                    </a:p>
                  </a:txBody>
                  <a:tcPr/>
                </a:tc>
                <a:tc>
                  <a:txBody>
                    <a:bodyPr/>
                    <a:lstStyle/>
                    <a:p>
                      <a:pPr algn="r"/>
                      <a:r>
                        <a:rPr lang="en-US" sz="2400" b="1" dirty="0" smtClean="0">
                          <a:solidFill>
                            <a:schemeClr val="tx1"/>
                          </a:solidFill>
                        </a:rPr>
                        <a:t>28.1</a:t>
                      </a:r>
                      <a:endParaRPr lang="en-US" sz="2400" b="1" dirty="0">
                        <a:solidFill>
                          <a:schemeClr val="tx1"/>
                        </a:solidFill>
                      </a:endParaRPr>
                    </a:p>
                  </a:txBody>
                  <a:tcPr/>
                </a:tc>
              </a:tr>
            </a:tbl>
          </a:graphicData>
        </a:graphic>
      </p:graphicFrame>
    </p:spTree>
    <p:extLst>
      <p:ext uri="{BB962C8B-B14F-4D97-AF65-F5344CB8AC3E}">
        <p14:creationId xmlns:p14="http://schemas.microsoft.com/office/powerpoint/2010/main" val="121232647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smtClean="0">
                <a:solidFill>
                  <a:srgbClr val="0000FF"/>
                </a:solidFill>
              </a:rPr>
              <a:t>Age structure of </a:t>
            </a:r>
            <a:r>
              <a:rPr lang="en-US" sz="3200" b="1" dirty="0" err="1" smtClean="0">
                <a:solidFill>
                  <a:srgbClr val="0000FF"/>
                </a:solidFill>
              </a:rPr>
              <a:t>Solomons</a:t>
            </a:r>
            <a:r>
              <a:rPr lang="en-US" sz="3200" b="1" dirty="0" smtClean="0">
                <a:solidFill>
                  <a:srgbClr val="0000FF"/>
                </a:solidFill>
              </a:rPr>
              <a:t>-born   in </a:t>
            </a:r>
            <a:r>
              <a:rPr lang="en-US" sz="3200" b="1" dirty="0" err="1" smtClean="0">
                <a:solidFill>
                  <a:srgbClr val="0000FF"/>
                </a:solidFill>
              </a:rPr>
              <a:t>Aust</a:t>
            </a:r>
            <a:r>
              <a:rPr lang="en-US" sz="3200" b="1" dirty="0" smtClean="0">
                <a:solidFill>
                  <a:srgbClr val="0000FF"/>
                </a:solidFill>
              </a:rPr>
              <a:t>, 2011</a:t>
            </a:r>
            <a:endParaRPr lang="en-US" sz="3200" dirty="0">
              <a:solidFill>
                <a:srgbClr val="0000F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89007796"/>
              </p:ext>
            </p:extLst>
          </p:nvPr>
        </p:nvGraphicFramePr>
        <p:xfrm>
          <a:off x="457200" y="1732024"/>
          <a:ext cx="8229600" cy="3698514"/>
        </p:xfrm>
        <a:graphic>
          <a:graphicData uri="http://schemas.openxmlformats.org/drawingml/2006/table">
            <a:tbl>
              <a:tblPr firstRow="1" bandRow="1">
                <a:tableStyleId>{5C22544A-7EE6-4342-B048-85BDC9FD1C3A}</a:tableStyleId>
              </a:tblPr>
              <a:tblGrid>
                <a:gridCol w="1645920"/>
                <a:gridCol w="1443144"/>
                <a:gridCol w="1830862"/>
                <a:gridCol w="1830861"/>
                <a:gridCol w="1478813"/>
              </a:tblGrid>
              <a:tr h="479259">
                <a:tc>
                  <a:txBody>
                    <a:bodyPr/>
                    <a:lstStyle/>
                    <a:p>
                      <a:r>
                        <a:rPr lang="en-US" sz="2400" b="1" dirty="0" smtClean="0"/>
                        <a:t>Age group</a:t>
                      </a:r>
                      <a:endParaRPr lang="en-US" sz="2400" b="1" dirty="0"/>
                    </a:p>
                  </a:txBody>
                  <a:tcPr/>
                </a:tc>
                <a:tc>
                  <a:txBody>
                    <a:bodyPr/>
                    <a:lstStyle/>
                    <a:p>
                      <a:pPr algn="r"/>
                      <a:r>
                        <a:rPr lang="en-US" sz="2400" b="1" dirty="0" err="1" smtClean="0"/>
                        <a:t>Solomons</a:t>
                      </a:r>
                      <a:endParaRPr lang="en-US" sz="2400" b="1" dirty="0"/>
                    </a:p>
                  </a:txBody>
                  <a:tcPr/>
                </a:tc>
                <a:tc>
                  <a:txBody>
                    <a:bodyPr/>
                    <a:lstStyle/>
                    <a:p>
                      <a:pPr algn="r"/>
                      <a:r>
                        <a:rPr lang="en-US" sz="2400" b="1" dirty="0" smtClean="0"/>
                        <a:t>Vanuatu</a:t>
                      </a:r>
                      <a:endParaRPr lang="en-US" sz="2400" b="1" dirty="0"/>
                    </a:p>
                  </a:txBody>
                  <a:tcPr/>
                </a:tc>
                <a:tc>
                  <a:txBody>
                    <a:bodyPr/>
                    <a:lstStyle/>
                    <a:p>
                      <a:pPr algn="r"/>
                      <a:r>
                        <a:rPr lang="en-US" sz="2400" b="1" dirty="0" smtClean="0"/>
                        <a:t>PNG</a:t>
                      </a:r>
                      <a:endParaRPr lang="en-US" sz="2400" b="1" dirty="0"/>
                    </a:p>
                  </a:txBody>
                  <a:tcPr/>
                </a:tc>
                <a:tc>
                  <a:txBody>
                    <a:bodyPr/>
                    <a:lstStyle/>
                    <a:p>
                      <a:pPr algn="r"/>
                      <a:r>
                        <a:rPr lang="en-US" sz="2400" dirty="0" smtClean="0"/>
                        <a:t>Pacific</a:t>
                      </a:r>
                      <a:endParaRPr lang="en-US" sz="2400" dirty="0"/>
                    </a:p>
                  </a:txBody>
                  <a:tcPr/>
                </a:tc>
              </a:tr>
              <a:tr h="479259">
                <a:tc>
                  <a:txBody>
                    <a:bodyPr/>
                    <a:lstStyle/>
                    <a:p>
                      <a:r>
                        <a:rPr lang="en-US" sz="2400" b="1" dirty="0" smtClean="0"/>
                        <a:t>0-14</a:t>
                      </a:r>
                      <a:endParaRPr lang="en-US" sz="2400" b="1" dirty="0"/>
                    </a:p>
                  </a:txBody>
                  <a:tcPr/>
                </a:tc>
                <a:tc>
                  <a:txBody>
                    <a:bodyPr/>
                    <a:lstStyle/>
                    <a:p>
                      <a:pPr algn="r"/>
                      <a:r>
                        <a:rPr lang="en-US" sz="2400" b="1" dirty="0" smtClean="0"/>
                        <a:t>13.1</a:t>
                      </a:r>
                      <a:endParaRPr lang="en-US" sz="2400" b="1" dirty="0"/>
                    </a:p>
                  </a:txBody>
                  <a:tcPr/>
                </a:tc>
                <a:tc>
                  <a:txBody>
                    <a:bodyPr/>
                    <a:lstStyle/>
                    <a:p>
                      <a:pPr algn="r"/>
                      <a:r>
                        <a:rPr lang="en-US" sz="2400" b="1" dirty="0" smtClean="0"/>
                        <a:t>8.8</a:t>
                      </a:r>
                      <a:endParaRPr lang="en-US" sz="2400" b="1" dirty="0"/>
                    </a:p>
                  </a:txBody>
                  <a:tcPr/>
                </a:tc>
                <a:tc>
                  <a:txBody>
                    <a:bodyPr/>
                    <a:lstStyle/>
                    <a:p>
                      <a:pPr algn="r"/>
                      <a:r>
                        <a:rPr lang="en-US" sz="2400" b="1" dirty="0" smtClean="0"/>
                        <a:t>7.5</a:t>
                      </a:r>
                      <a:endParaRPr lang="en-US" sz="2400" b="1" dirty="0"/>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2400" b="1" dirty="0" smtClean="0"/>
                        <a:t>6.3</a:t>
                      </a:r>
                    </a:p>
                  </a:txBody>
                  <a:tcPr/>
                </a:tc>
              </a:tr>
              <a:tr h="479259">
                <a:tc>
                  <a:txBody>
                    <a:bodyPr/>
                    <a:lstStyle/>
                    <a:p>
                      <a:r>
                        <a:rPr lang="en-US" sz="2400" b="1" dirty="0" smtClean="0">
                          <a:solidFill>
                            <a:srgbClr val="FF0000"/>
                          </a:solidFill>
                          <a:latin typeface="+mj-lt"/>
                        </a:rPr>
                        <a:t>15-24</a:t>
                      </a:r>
                      <a:endParaRPr lang="en-US" sz="2400" b="1" dirty="0">
                        <a:solidFill>
                          <a:srgbClr val="FF0000"/>
                        </a:solidFill>
                        <a:latin typeface="+mj-lt"/>
                      </a:endParaRPr>
                    </a:p>
                  </a:txBody>
                  <a:tcPr/>
                </a:tc>
                <a:tc>
                  <a:txBody>
                    <a:bodyPr/>
                    <a:lstStyle/>
                    <a:p>
                      <a:pPr algn="r"/>
                      <a:r>
                        <a:rPr lang="en-US" sz="2400" b="1" dirty="0" smtClean="0">
                          <a:solidFill>
                            <a:srgbClr val="FF0000"/>
                          </a:solidFill>
                          <a:latin typeface="+mj-lt"/>
                        </a:rPr>
                        <a:t>16.9</a:t>
                      </a:r>
                      <a:endParaRPr lang="en-US" sz="2400" b="1" dirty="0">
                        <a:solidFill>
                          <a:srgbClr val="FF0000"/>
                        </a:solidFill>
                        <a:latin typeface="+mj-lt"/>
                      </a:endParaRPr>
                    </a:p>
                  </a:txBody>
                  <a:tcPr/>
                </a:tc>
                <a:tc>
                  <a:txBody>
                    <a:bodyPr/>
                    <a:lstStyle/>
                    <a:p>
                      <a:pPr algn="r"/>
                      <a:r>
                        <a:rPr lang="en-US" sz="2400" b="1" dirty="0" smtClean="0">
                          <a:solidFill>
                            <a:srgbClr val="FF0000"/>
                          </a:solidFill>
                          <a:latin typeface="+mj-lt"/>
                        </a:rPr>
                        <a:t>13.4</a:t>
                      </a:r>
                      <a:endParaRPr lang="en-US" sz="2400" b="1" dirty="0">
                        <a:solidFill>
                          <a:srgbClr val="FF0000"/>
                        </a:solidFill>
                        <a:latin typeface="+mj-lt"/>
                      </a:endParaRPr>
                    </a:p>
                  </a:txBody>
                  <a:tcPr/>
                </a:tc>
                <a:tc>
                  <a:txBody>
                    <a:bodyPr/>
                    <a:lstStyle/>
                    <a:p>
                      <a:pPr algn="r"/>
                      <a:r>
                        <a:rPr lang="en-US" sz="2400" b="1" dirty="0" smtClean="0">
                          <a:solidFill>
                            <a:srgbClr val="FF0000"/>
                          </a:solidFill>
                          <a:latin typeface="+mj-lt"/>
                        </a:rPr>
                        <a:t>8.7</a:t>
                      </a:r>
                      <a:endParaRPr lang="en-US" sz="2400" b="1" dirty="0">
                        <a:solidFill>
                          <a:srgbClr val="FF0000"/>
                        </a:solidFill>
                        <a:latin typeface="+mj-lt"/>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2400" b="1" dirty="0" smtClean="0">
                          <a:solidFill>
                            <a:srgbClr val="FF0000"/>
                          </a:solidFill>
                          <a:latin typeface="+mj-lt"/>
                        </a:rPr>
                        <a:t>8.9</a:t>
                      </a:r>
                    </a:p>
                  </a:txBody>
                  <a:tcPr/>
                </a:tc>
              </a:tr>
              <a:tr h="479259">
                <a:tc>
                  <a:txBody>
                    <a:bodyPr/>
                    <a:lstStyle/>
                    <a:p>
                      <a:r>
                        <a:rPr lang="en-US" sz="2400" b="1" dirty="0" smtClean="0"/>
                        <a:t>25-39</a:t>
                      </a:r>
                      <a:endParaRPr lang="en-US" sz="2400" b="1" dirty="0"/>
                    </a:p>
                  </a:txBody>
                  <a:tcPr/>
                </a:tc>
                <a:tc>
                  <a:txBody>
                    <a:bodyPr/>
                    <a:lstStyle/>
                    <a:p>
                      <a:pPr algn="r"/>
                      <a:r>
                        <a:rPr lang="en-US" sz="2400" b="1" dirty="0" smtClean="0"/>
                        <a:t>28.4</a:t>
                      </a:r>
                      <a:endParaRPr lang="en-US" sz="2400" b="1" dirty="0"/>
                    </a:p>
                  </a:txBody>
                  <a:tcPr/>
                </a:tc>
                <a:tc>
                  <a:txBody>
                    <a:bodyPr/>
                    <a:lstStyle/>
                    <a:p>
                      <a:pPr algn="r"/>
                      <a:r>
                        <a:rPr lang="en-US" sz="2400" b="1" dirty="0" smtClean="0"/>
                        <a:t>28.5</a:t>
                      </a:r>
                      <a:endParaRPr lang="en-US" sz="2400" b="1" dirty="0"/>
                    </a:p>
                  </a:txBody>
                  <a:tcPr/>
                </a:tc>
                <a:tc>
                  <a:txBody>
                    <a:bodyPr/>
                    <a:lstStyle/>
                    <a:p>
                      <a:pPr algn="r"/>
                      <a:r>
                        <a:rPr lang="en-US" sz="2400" b="1" dirty="0" smtClean="0"/>
                        <a:t>30.1</a:t>
                      </a:r>
                      <a:endParaRPr lang="en-US" sz="2400" b="1" dirty="0"/>
                    </a:p>
                  </a:txBody>
                  <a:tcPr/>
                </a:tc>
                <a:tc>
                  <a:txBody>
                    <a:bodyPr/>
                    <a:lstStyle/>
                    <a:p>
                      <a:pPr algn="r"/>
                      <a:r>
                        <a:rPr lang="en-US" sz="2400" b="1" dirty="0" smtClean="0"/>
                        <a:t>30.1</a:t>
                      </a:r>
                      <a:endParaRPr lang="en-US" sz="2400" b="1" dirty="0"/>
                    </a:p>
                  </a:txBody>
                  <a:tcPr/>
                </a:tc>
              </a:tr>
              <a:tr h="479259">
                <a:tc>
                  <a:txBody>
                    <a:bodyPr/>
                    <a:lstStyle/>
                    <a:p>
                      <a:r>
                        <a:rPr lang="en-US" sz="2400" b="1" dirty="0" smtClean="0"/>
                        <a:t>40-59</a:t>
                      </a:r>
                      <a:endParaRPr lang="en-US" sz="2400" b="1" dirty="0"/>
                    </a:p>
                  </a:txBody>
                  <a:tcPr/>
                </a:tc>
                <a:tc>
                  <a:txBody>
                    <a:bodyPr/>
                    <a:lstStyle/>
                    <a:p>
                      <a:pPr algn="r"/>
                      <a:r>
                        <a:rPr lang="en-US" sz="2400" b="1" dirty="0" smtClean="0"/>
                        <a:t>36.4</a:t>
                      </a:r>
                      <a:endParaRPr lang="en-US" sz="2400" b="1" dirty="0"/>
                    </a:p>
                  </a:txBody>
                  <a:tcPr/>
                </a:tc>
                <a:tc>
                  <a:txBody>
                    <a:bodyPr/>
                    <a:lstStyle/>
                    <a:p>
                      <a:pPr algn="r"/>
                      <a:r>
                        <a:rPr lang="en-US" sz="2400" b="1" dirty="0" smtClean="0"/>
                        <a:t>34.6</a:t>
                      </a:r>
                      <a:endParaRPr lang="en-US" sz="2400" b="1" dirty="0"/>
                    </a:p>
                  </a:txBody>
                  <a:tcPr/>
                </a:tc>
                <a:tc>
                  <a:txBody>
                    <a:bodyPr/>
                    <a:lstStyle/>
                    <a:p>
                      <a:pPr algn="r"/>
                      <a:r>
                        <a:rPr lang="en-US" sz="2400" b="1" dirty="0" smtClean="0"/>
                        <a:t>44.1</a:t>
                      </a:r>
                      <a:endParaRPr lang="en-US" sz="2400" b="1" dirty="0"/>
                    </a:p>
                  </a:txBody>
                  <a:tcPr/>
                </a:tc>
                <a:tc>
                  <a:txBody>
                    <a:bodyPr/>
                    <a:lstStyle/>
                    <a:p>
                      <a:pPr algn="r"/>
                      <a:r>
                        <a:rPr lang="en-US" sz="2400" b="1" dirty="0" smtClean="0"/>
                        <a:t>43.0</a:t>
                      </a:r>
                      <a:endParaRPr lang="en-US" sz="2400" b="1" dirty="0"/>
                    </a:p>
                  </a:txBody>
                  <a:tcPr/>
                </a:tc>
              </a:tr>
              <a:tr h="479259">
                <a:tc>
                  <a:txBody>
                    <a:bodyPr/>
                    <a:lstStyle/>
                    <a:p>
                      <a:r>
                        <a:rPr lang="en-US" sz="2400" b="1" dirty="0" smtClean="0"/>
                        <a:t>60+</a:t>
                      </a:r>
                      <a:endParaRPr lang="en-US" sz="2400" b="1" dirty="0"/>
                    </a:p>
                  </a:txBody>
                  <a:tcPr/>
                </a:tc>
                <a:tc>
                  <a:txBody>
                    <a:bodyPr/>
                    <a:lstStyle/>
                    <a:p>
                      <a:pPr algn="r"/>
                      <a:r>
                        <a:rPr lang="en-US" sz="2400" b="1" dirty="0" smtClean="0"/>
                        <a:t>5.1</a:t>
                      </a:r>
                      <a:endParaRPr lang="en-US" sz="2400" b="1" dirty="0"/>
                    </a:p>
                  </a:txBody>
                  <a:tcPr/>
                </a:tc>
                <a:tc>
                  <a:txBody>
                    <a:bodyPr/>
                    <a:lstStyle/>
                    <a:p>
                      <a:pPr algn="r"/>
                      <a:r>
                        <a:rPr lang="en-US" sz="2400" b="1" dirty="0" smtClean="0"/>
                        <a:t>14.7</a:t>
                      </a:r>
                      <a:endParaRPr lang="en-US" sz="2400" b="1" dirty="0"/>
                    </a:p>
                  </a:txBody>
                  <a:tcPr/>
                </a:tc>
                <a:tc>
                  <a:txBody>
                    <a:bodyPr/>
                    <a:lstStyle/>
                    <a:p>
                      <a:pPr algn="r"/>
                      <a:r>
                        <a:rPr lang="en-US" sz="2400" b="1" dirty="0" smtClean="0"/>
                        <a:t>9.5</a:t>
                      </a:r>
                      <a:endParaRPr lang="en-US" sz="2400" b="1" dirty="0"/>
                    </a:p>
                  </a:txBody>
                  <a:tcPr/>
                </a:tc>
                <a:tc>
                  <a:txBody>
                    <a:bodyPr/>
                    <a:lstStyle/>
                    <a:p>
                      <a:pPr algn="r"/>
                      <a:r>
                        <a:rPr lang="en-US" sz="2400" b="1" dirty="0" smtClean="0"/>
                        <a:t>11.7</a:t>
                      </a:r>
                      <a:endParaRPr lang="en-US" sz="2400" b="1" dirty="0"/>
                    </a:p>
                  </a:txBody>
                  <a:tcPr/>
                </a:tc>
              </a:tr>
              <a:tr h="479259">
                <a:tc>
                  <a:txBody>
                    <a:bodyPr/>
                    <a:lstStyle/>
                    <a:p>
                      <a:r>
                        <a:rPr lang="en-US" sz="2400" b="1" dirty="0" smtClean="0"/>
                        <a:t>Total</a:t>
                      </a:r>
                      <a:endParaRPr lang="en-US" sz="2400" b="1" dirty="0"/>
                    </a:p>
                  </a:txBody>
                  <a:tcPr/>
                </a:tc>
                <a:tc>
                  <a:txBody>
                    <a:bodyPr/>
                    <a:lstStyle/>
                    <a:p>
                      <a:pPr algn="r"/>
                      <a:r>
                        <a:rPr lang="en-US" sz="2400" b="1" dirty="0" smtClean="0"/>
                        <a:t>1,757</a:t>
                      </a:r>
                      <a:endParaRPr lang="en-US" sz="2400" b="1" dirty="0"/>
                    </a:p>
                  </a:txBody>
                  <a:tcPr/>
                </a:tc>
                <a:tc>
                  <a:txBody>
                    <a:bodyPr/>
                    <a:lstStyle/>
                    <a:p>
                      <a:pPr algn="r"/>
                      <a:r>
                        <a:rPr lang="en-US" sz="2400" b="1" dirty="0" smtClean="0"/>
                        <a:t>1,107</a:t>
                      </a:r>
                      <a:endParaRPr lang="en-US" sz="2400" b="1" dirty="0"/>
                    </a:p>
                  </a:txBody>
                  <a:tcPr/>
                </a:tc>
                <a:tc>
                  <a:txBody>
                    <a:bodyPr/>
                    <a:lstStyle/>
                    <a:p>
                      <a:pPr algn="r"/>
                      <a:r>
                        <a:rPr lang="en-US" sz="2400" b="1" dirty="0" smtClean="0"/>
                        <a:t>26,652</a:t>
                      </a:r>
                      <a:endParaRPr lang="en-US" sz="2400" b="1" dirty="0"/>
                    </a:p>
                  </a:txBody>
                  <a:tcPr/>
                </a:tc>
                <a:tc>
                  <a:txBody>
                    <a:bodyPr/>
                    <a:lstStyle/>
                    <a:p>
                      <a:pPr algn="r"/>
                      <a:r>
                        <a:rPr lang="en-US" sz="2400" b="1" dirty="0" smtClean="0"/>
                        <a:t>122,357</a:t>
                      </a:r>
                      <a:endParaRPr lang="en-US" sz="2400" b="1" dirty="0"/>
                    </a:p>
                  </a:txBody>
                  <a:tcPr/>
                </a:tc>
              </a:tr>
            </a:tbl>
          </a:graphicData>
        </a:graphic>
      </p:graphicFrame>
    </p:spTree>
    <p:extLst>
      <p:ext uri="{BB962C8B-B14F-4D97-AF65-F5344CB8AC3E}">
        <p14:creationId xmlns:p14="http://schemas.microsoft.com/office/powerpoint/2010/main" val="402187255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583487" cy="1044388"/>
          </a:xfrm>
        </p:spPr>
        <p:txBody>
          <a:bodyPr>
            <a:noAutofit/>
          </a:bodyPr>
          <a:lstStyle/>
          <a:p>
            <a:pPr algn="ctr"/>
            <a:r>
              <a:rPr lang="en-US" sz="3600" b="1" dirty="0" smtClean="0">
                <a:solidFill>
                  <a:srgbClr val="0000FF"/>
                </a:solidFill>
              </a:rPr>
              <a:t>Young Adults (15-24), OCEANIA 2010 and 2050 (000’s)</a:t>
            </a:r>
            <a:endParaRPr lang="en-US" sz="3600" b="1" dirty="0">
              <a:solidFill>
                <a:srgbClr val="0000F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73607249"/>
              </p:ext>
            </p:extLst>
          </p:nvPr>
        </p:nvGraphicFramePr>
        <p:xfrm>
          <a:off x="457200" y="2057400"/>
          <a:ext cx="8229600" cy="4267200"/>
        </p:xfrm>
        <a:graphic>
          <a:graphicData uri="http://schemas.openxmlformats.org/drawingml/2006/table">
            <a:tbl>
              <a:tblPr firstRow="1" bandRow="1">
                <a:tableStyleId>{5C22544A-7EE6-4342-B048-85BDC9FD1C3A}</a:tableStyleId>
              </a:tblPr>
              <a:tblGrid>
                <a:gridCol w="2717610"/>
                <a:gridCol w="1839200"/>
                <a:gridCol w="1615390"/>
                <a:gridCol w="2057400"/>
              </a:tblGrid>
              <a:tr h="711200">
                <a:tc>
                  <a:txBody>
                    <a:bodyPr/>
                    <a:lstStyle/>
                    <a:p>
                      <a:r>
                        <a:rPr lang="en-US" sz="2400" b="0" dirty="0" smtClean="0"/>
                        <a:t>Area</a:t>
                      </a:r>
                      <a:endParaRPr lang="en-US" sz="2400" b="0" dirty="0"/>
                    </a:p>
                  </a:txBody>
                  <a:tcPr/>
                </a:tc>
                <a:tc>
                  <a:txBody>
                    <a:bodyPr/>
                    <a:lstStyle/>
                    <a:p>
                      <a:pPr algn="r"/>
                      <a:r>
                        <a:rPr lang="en-US" sz="2400" b="0" dirty="0" smtClean="0"/>
                        <a:t>2010</a:t>
                      </a:r>
                      <a:endParaRPr lang="en-US" sz="2400" b="0" dirty="0"/>
                    </a:p>
                  </a:txBody>
                  <a:tcPr/>
                </a:tc>
                <a:tc>
                  <a:txBody>
                    <a:bodyPr/>
                    <a:lstStyle/>
                    <a:p>
                      <a:pPr algn="r"/>
                      <a:r>
                        <a:rPr lang="en-US" sz="2400" b="0" dirty="0" smtClean="0"/>
                        <a:t>2050</a:t>
                      </a:r>
                      <a:endParaRPr lang="en-US" sz="2400" b="0" dirty="0"/>
                    </a:p>
                  </a:txBody>
                  <a:tcPr/>
                </a:tc>
                <a:tc>
                  <a:txBody>
                    <a:bodyPr/>
                    <a:lstStyle/>
                    <a:p>
                      <a:pPr algn="r"/>
                      <a:r>
                        <a:rPr lang="en-US" sz="2400" b="0" dirty="0" smtClean="0"/>
                        <a:t>Difference</a:t>
                      </a:r>
                      <a:endParaRPr lang="en-US" sz="2400" b="0" dirty="0"/>
                    </a:p>
                  </a:txBody>
                  <a:tcPr/>
                </a:tc>
              </a:tr>
              <a:tr h="711200">
                <a:tc>
                  <a:txBody>
                    <a:bodyPr/>
                    <a:lstStyle/>
                    <a:p>
                      <a:r>
                        <a:rPr lang="en-US" sz="2800" b="1" dirty="0" smtClean="0">
                          <a:solidFill>
                            <a:srgbClr val="FF6600"/>
                          </a:solidFill>
                          <a:latin typeface="+mj-lt"/>
                        </a:rPr>
                        <a:t>Melanesia</a:t>
                      </a:r>
                      <a:endParaRPr lang="en-US" sz="2800" b="1" dirty="0">
                        <a:solidFill>
                          <a:srgbClr val="FF6600"/>
                        </a:solidFill>
                        <a:latin typeface="+mj-lt"/>
                      </a:endParaRPr>
                    </a:p>
                  </a:txBody>
                  <a:tcPr/>
                </a:tc>
                <a:tc>
                  <a:txBody>
                    <a:bodyPr/>
                    <a:lstStyle/>
                    <a:p>
                      <a:pPr algn="r"/>
                      <a:r>
                        <a:rPr lang="en-US" sz="2800" b="1" dirty="0" smtClean="0">
                          <a:solidFill>
                            <a:srgbClr val="FF6600"/>
                          </a:solidFill>
                          <a:latin typeface="+mj-lt"/>
                        </a:rPr>
                        <a:t>1,658</a:t>
                      </a:r>
                      <a:endParaRPr lang="en-US" sz="2800" b="1" dirty="0">
                        <a:solidFill>
                          <a:srgbClr val="FF6600"/>
                        </a:solidFill>
                        <a:latin typeface="+mj-lt"/>
                      </a:endParaRPr>
                    </a:p>
                  </a:txBody>
                  <a:tcPr/>
                </a:tc>
                <a:tc>
                  <a:txBody>
                    <a:bodyPr/>
                    <a:lstStyle/>
                    <a:p>
                      <a:pPr algn="r"/>
                      <a:r>
                        <a:rPr lang="en-US" sz="2800" b="1" dirty="0" smtClean="0">
                          <a:solidFill>
                            <a:srgbClr val="FF6600"/>
                          </a:solidFill>
                          <a:latin typeface="+mj-lt"/>
                        </a:rPr>
                        <a:t>2,757</a:t>
                      </a:r>
                      <a:endParaRPr lang="en-US" sz="2800" b="1" dirty="0">
                        <a:solidFill>
                          <a:srgbClr val="FF6600"/>
                        </a:solidFill>
                        <a:latin typeface="+mj-lt"/>
                      </a:endParaRPr>
                    </a:p>
                  </a:txBody>
                  <a:tcPr/>
                </a:tc>
                <a:tc>
                  <a:txBody>
                    <a:bodyPr/>
                    <a:lstStyle/>
                    <a:p>
                      <a:pPr algn="r"/>
                      <a:r>
                        <a:rPr lang="en-US" sz="2800" b="1" dirty="0" smtClean="0">
                          <a:solidFill>
                            <a:srgbClr val="FF6600"/>
                          </a:solidFill>
                          <a:latin typeface="+mj-lt"/>
                        </a:rPr>
                        <a:t>1,099</a:t>
                      </a:r>
                      <a:endParaRPr lang="en-US" sz="2800" b="1" dirty="0">
                        <a:solidFill>
                          <a:srgbClr val="FF6600"/>
                        </a:solidFill>
                        <a:latin typeface="+mj-lt"/>
                      </a:endParaRPr>
                    </a:p>
                  </a:txBody>
                  <a:tcPr/>
                </a:tc>
              </a:tr>
              <a:tr h="711200">
                <a:tc>
                  <a:txBody>
                    <a:bodyPr/>
                    <a:lstStyle/>
                    <a:p>
                      <a:r>
                        <a:rPr lang="en-US" sz="2400" b="1" dirty="0" smtClean="0"/>
                        <a:t>Micronesia</a:t>
                      </a:r>
                      <a:endParaRPr lang="en-US" sz="2400" b="1" dirty="0"/>
                    </a:p>
                  </a:txBody>
                  <a:tcPr/>
                </a:tc>
                <a:tc>
                  <a:txBody>
                    <a:bodyPr/>
                    <a:lstStyle/>
                    <a:p>
                      <a:pPr algn="r"/>
                      <a:r>
                        <a:rPr lang="en-US" sz="2400" b="1" dirty="0" smtClean="0"/>
                        <a:t>96</a:t>
                      </a:r>
                      <a:endParaRPr lang="en-US" sz="2400" b="1" dirty="0"/>
                    </a:p>
                  </a:txBody>
                  <a:tcPr/>
                </a:tc>
                <a:tc>
                  <a:txBody>
                    <a:bodyPr/>
                    <a:lstStyle/>
                    <a:p>
                      <a:pPr algn="r"/>
                      <a:r>
                        <a:rPr lang="en-US" sz="2400" b="1" dirty="0" smtClean="0"/>
                        <a:t>100</a:t>
                      </a:r>
                      <a:endParaRPr lang="en-US" sz="2400" b="1" dirty="0"/>
                    </a:p>
                  </a:txBody>
                  <a:tcPr/>
                </a:tc>
                <a:tc>
                  <a:txBody>
                    <a:bodyPr/>
                    <a:lstStyle/>
                    <a:p>
                      <a:pPr algn="r"/>
                      <a:r>
                        <a:rPr lang="en-US" sz="2400" b="1" dirty="0" smtClean="0"/>
                        <a:t>4</a:t>
                      </a:r>
                      <a:endParaRPr lang="en-US" sz="2400" b="1" dirty="0"/>
                    </a:p>
                  </a:txBody>
                  <a:tcPr/>
                </a:tc>
              </a:tr>
              <a:tr h="711200">
                <a:tc>
                  <a:txBody>
                    <a:bodyPr/>
                    <a:lstStyle/>
                    <a:p>
                      <a:r>
                        <a:rPr lang="en-US" sz="2400" b="1" dirty="0" smtClean="0"/>
                        <a:t>Polynesia</a:t>
                      </a:r>
                      <a:endParaRPr lang="en-US" sz="2400" b="1" dirty="0"/>
                    </a:p>
                  </a:txBody>
                  <a:tcPr/>
                </a:tc>
                <a:tc>
                  <a:txBody>
                    <a:bodyPr/>
                    <a:lstStyle/>
                    <a:p>
                      <a:pPr algn="r"/>
                      <a:r>
                        <a:rPr lang="en-US" sz="2400" b="1" dirty="0" smtClean="0"/>
                        <a:t>126</a:t>
                      </a:r>
                      <a:endParaRPr lang="en-US" sz="2400" b="1" dirty="0"/>
                    </a:p>
                  </a:txBody>
                  <a:tcPr/>
                </a:tc>
                <a:tc>
                  <a:txBody>
                    <a:bodyPr/>
                    <a:lstStyle/>
                    <a:p>
                      <a:pPr algn="r"/>
                      <a:r>
                        <a:rPr lang="en-US" sz="2400" b="1" dirty="0" smtClean="0"/>
                        <a:t>129</a:t>
                      </a:r>
                      <a:endParaRPr lang="en-US" sz="2400" b="1" dirty="0"/>
                    </a:p>
                  </a:txBody>
                  <a:tcPr/>
                </a:tc>
                <a:tc>
                  <a:txBody>
                    <a:bodyPr/>
                    <a:lstStyle/>
                    <a:p>
                      <a:pPr algn="r"/>
                      <a:r>
                        <a:rPr lang="en-US" sz="2400" b="1" dirty="0" smtClean="0"/>
                        <a:t>3</a:t>
                      </a:r>
                      <a:endParaRPr lang="en-US" sz="2400" b="1" dirty="0"/>
                    </a:p>
                  </a:txBody>
                  <a:tcPr/>
                </a:tc>
              </a:tr>
              <a:tr h="711200">
                <a:tc>
                  <a:txBody>
                    <a:bodyPr/>
                    <a:lstStyle/>
                    <a:p>
                      <a:r>
                        <a:rPr lang="en-US" sz="2400" b="1" dirty="0" smtClean="0"/>
                        <a:t>New Zealand</a:t>
                      </a:r>
                      <a:endParaRPr lang="en-US" sz="2400" b="1" dirty="0"/>
                    </a:p>
                  </a:txBody>
                  <a:tcPr/>
                </a:tc>
                <a:tc>
                  <a:txBody>
                    <a:bodyPr/>
                    <a:lstStyle/>
                    <a:p>
                      <a:pPr algn="r"/>
                      <a:r>
                        <a:rPr lang="en-US" sz="2400" b="1" dirty="0" smtClean="0"/>
                        <a:t>628</a:t>
                      </a:r>
                      <a:endParaRPr lang="en-US" sz="2400" b="1" dirty="0"/>
                    </a:p>
                  </a:txBody>
                  <a:tcPr/>
                </a:tc>
                <a:tc>
                  <a:txBody>
                    <a:bodyPr/>
                    <a:lstStyle/>
                    <a:p>
                      <a:pPr algn="r"/>
                      <a:r>
                        <a:rPr lang="en-US" sz="2400" b="1" dirty="0" smtClean="0"/>
                        <a:t>679</a:t>
                      </a:r>
                      <a:endParaRPr lang="en-US" sz="2400" b="1" dirty="0"/>
                    </a:p>
                  </a:txBody>
                  <a:tcPr/>
                </a:tc>
                <a:tc>
                  <a:txBody>
                    <a:bodyPr/>
                    <a:lstStyle/>
                    <a:p>
                      <a:pPr algn="r"/>
                      <a:r>
                        <a:rPr lang="en-US" sz="2400" b="1" dirty="0" smtClean="0"/>
                        <a:t>41</a:t>
                      </a:r>
                      <a:endParaRPr lang="en-US" sz="2400" b="1" dirty="0"/>
                    </a:p>
                  </a:txBody>
                  <a:tcPr/>
                </a:tc>
              </a:tr>
              <a:tr h="711200">
                <a:tc>
                  <a:txBody>
                    <a:bodyPr/>
                    <a:lstStyle/>
                    <a:p>
                      <a:r>
                        <a:rPr lang="en-US" sz="2400" b="1" dirty="0" smtClean="0"/>
                        <a:t>Australia</a:t>
                      </a:r>
                      <a:endParaRPr lang="en-US" sz="2400" b="1" dirty="0"/>
                    </a:p>
                  </a:txBody>
                  <a:tcPr/>
                </a:tc>
                <a:tc>
                  <a:txBody>
                    <a:bodyPr/>
                    <a:lstStyle/>
                    <a:p>
                      <a:pPr algn="r"/>
                      <a:r>
                        <a:rPr lang="en-US" sz="2400" b="1" dirty="0" smtClean="0"/>
                        <a:t>3,147</a:t>
                      </a:r>
                      <a:endParaRPr lang="en-US" sz="2400" b="1" dirty="0"/>
                    </a:p>
                  </a:txBody>
                  <a:tcPr/>
                </a:tc>
                <a:tc>
                  <a:txBody>
                    <a:bodyPr/>
                    <a:lstStyle/>
                    <a:p>
                      <a:pPr algn="r"/>
                      <a:r>
                        <a:rPr lang="en-US" sz="2400" b="1" dirty="0" smtClean="0"/>
                        <a:t>3,671</a:t>
                      </a:r>
                      <a:endParaRPr lang="en-US" sz="2400" b="1" dirty="0"/>
                    </a:p>
                  </a:txBody>
                  <a:tcPr/>
                </a:tc>
                <a:tc>
                  <a:txBody>
                    <a:bodyPr/>
                    <a:lstStyle/>
                    <a:p>
                      <a:pPr algn="r"/>
                      <a:r>
                        <a:rPr lang="en-US" sz="2400" b="1" dirty="0" smtClean="0"/>
                        <a:t>524</a:t>
                      </a:r>
                      <a:endParaRPr lang="en-US" sz="2400" b="1" dirty="0"/>
                    </a:p>
                  </a:txBody>
                  <a:tcPr/>
                </a:tc>
              </a:tr>
            </a:tbl>
          </a:graphicData>
        </a:graphic>
      </p:graphicFrame>
    </p:spTree>
    <p:extLst>
      <p:ext uri="{BB962C8B-B14F-4D97-AF65-F5344CB8AC3E}">
        <p14:creationId xmlns:p14="http://schemas.microsoft.com/office/powerpoint/2010/main" val="27157608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Tree>
    <p:extLst>
      <p:ext uri="{BB962C8B-B14F-4D97-AF65-F5344CB8AC3E}">
        <p14:creationId xmlns:p14="http://schemas.microsoft.com/office/powerpoint/2010/main" val="34911290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95536" y="1097280"/>
            <a:ext cx="3888432" cy="3915896"/>
          </a:xfrm>
        </p:spPr>
        <p:txBody>
          <a:bodyPr>
            <a:normAutofit fontScale="70000" lnSpcReduction="20000"/>
          </a:bodyPr>
          <a:lstStyle/>
          <a:p>
            <a:r>
              <a:rPr lang="en-NZ" dirty="0" smtClean="0">
                <a:solidFill>
                  <a:srgbClr val="FF0000"/>
                </a:solidFill>
              </a:rPr>
              <a:t>Brain Drain?</a:t>
            </a:r>
          </a:p>
          <a:p>
            <a:pPr marL="0" indent="0">
              <a:buFont typeface="Arial" pitchFamily="34" charset="0"/>
              <a:buChar char="•"/>
            </a:pPr>
            <a:r>
              <a:rPr lang="en-NZ" dirty="0" smtClean="0"/>
              <a:t>Nearly 1/3 of migrants to OECD countries are university graduates (as opposed to 6% at home)</a:t>
            </a:r>
          </a:p>
          <a:p>
            <a:pPr marL="0" indent="0">
              <a:buFont typeface="Arial" pitchFamily="34" charset="0"/>
              <a:buChar char="•"/>
            </a:pPr>
            <a:r>
              <a:rPr lang="en-NZ" dirty="0" smtClean="0"/>
              <a:t>Loss of top talent (but these people are mobile anyway)</a:t>
            </a:r>
          </a:p>
          <a:p>
            <a:pPr marL="0" indent="0">
              <a:buFont typeface="Arial" pitchFamily="34" charset="0"/>
              <a:buChar char="•"/>
            </a:pPr>
            <a:r>
              <a:rPr lang="en-NZ" dirty="0" smtClean="0"/>
              <a:t>Need to safeguard core capabilities</a:t>
            </a:r>
            <a:endParaRPr lang="en-NZ" dirty="0"/>
          </a:p>
        </p:txBody>
      </p:sp>
      <p:sp>
        <p:nvSpPr>
          <p:cNvPr id="4" name="Content Placeholder 3"/>
          <p:cNvSpPr>
            <a:spLocks noGrp="1"/>
          </p:cNvSpPr>
          <p:nvPr>
            <p:ph sz="half" idx="2"/>
          </p:nvPr>
        </p:nvSpPr>
        <p:spPr>
          <a:xfrm>
            <a:off x="4644008" y="1097280"/>
            <a:ext cx="3816424" cy="3987904"/>
          </a:xfrm>
        </p:spPr>
        <p:txBody>
          <a:bodyPr>
            <a:normAutofit fontScale="70000" lnSpcReduction="20000"/>
          </a:bodyPr>
          <a:lstStyle/>
          <a:p>
            <a:pPr marL="0" indent="0"/>
            <a:r>
              <a:rPr lang="en-NZ" dirty="0" smtClean="0">
                <a:solidFill>
                  <a:srgbClr val="00B050"/>
                </a:solidFill>
              </a:rPr>
              <a:t>Or Brain Gain?</a:t>
            </a:r>
          </a:p>
          <a:p>
            <a:pPr marL="0" indent="0">
              <a:buFont typeface="Arial" pitchFamily="34" charset="0"/>
              <a:buChar char="•"/>
            </a:pPr>
            <a:r>
              <a:rPr lang="en-NZ" dirty="0" smtClean="0"/>
              <a:t>Circular migration and returnees’ knowledge</a:t>
            </a:r>
          </a:p>
          <a:p>
            <a:pPr marL="0" indent="0">
              <a:buFont typeface="Arial" pitchFamily="34" charset="0"/>
              <a:buChar char="•"/>
            </a:pPr>
            <a:r>
              <a:rPr lang="en-NZ" dirty="0" smtClean="0"/>
              <a:t>More incentives for all to learn and engage</a:t>
            </a:r>
          </a:p>
          <a:p>
            <a:pPr marL="0" indent="0">
              <a:buFont typeface="Arial" pitchFamily="34" charset="0"/>
              <a:buChar char="•"/>
            </a:pPr>
            <a:r>
              <a:rPr lang="en-NZ" dirty="0" smtClean="0"/>
              <a:t>Remittances improve secondary school attainment</a:t>
            </a:r>
          </a:p>
          <a:p>
            <a:pPr marL="0" indent="0">
              <a:buFont typeface="Arial" pitchFamily="34" charset="0"/>
              <a:buChar char="•"/>
            </a:pPr>
            <a:r>
              <a:rPr lang="en-NZ" dirty="0" smtClean="0"/>
              <a:t>Builds educational institutions’ capability and currency</a:t>
            </a:r>
          </a:p>
          <a:p>
            <a:pPr marL="0" indent="0">
              <a:buFont typeface="Arial" pitchFamily="34" charset="0"/>
              <a:buChar char="•"/>
            </a:pPr>
            <a:r>
              <a:rPr lang="en-NZ" dirty="0" smtClean="0"/>
              <a:t>Higher skills training for everyone: </a:t>
            </a:r>
            <a:r>
              <a:rPr lang="en-NZ" i="1" dirty="0" smtClean="0"/>
              <a:t>and better skills matching?</a:t>
            </a:r>
            <a:endParaRPr lang="en-NZ" i="1" dirty="0"/>
          </a:p>
        </p:txBody>
      </p:sp>
      <p:sp>
        <p:nvSpPr>
          <p:cNvPr id="2" name="Title 1"/>
          <p:cNvSpPr>
            <a:spLocks noGrp="1"/>
          </p:cNvSpPr>
          <p:nvPr>
            <p:ph type="title"/>
          </p:nvPr>
        </p:nvSpPr>
        <p:spPr>
          <a:xfrm>
            <a:off x="395536" y="365760"/>
            <a:ext cx="7948364" cy="548640"/>
          </a:xfrm>
        </p:spPr>
        <p:txBody>
          <a:bodyPr/>
          <a:lstStyle/>
          <a:p>
            <a:r>
              <a:rPr lang="en-NZ" dirty="0" smtClean="0"/>
              <a:t>BRAIN DRAIN </a:t>
            </a:r>
            <a:r>
              <a:rPr lang="en-NZ" dirty="0" err="1" smtClean="0"/>
              <a:t>vs</a:t>
            </a:r>
            <a:r>
              <a:rPr lang="en-NZ" dirty="0" smtClean="0"/>
              <a:t> BRAIN GAIN</a:t>
            </a:r>
            <a:endParaRPr lang="en-NZ" dirty="0"/>
          </a:p>
        </p:txBody>
      </p:sp>
    </p:spTree>
    <p:extLst>
      <p:ext uri="{BB962C8B-B14F-4D97-AF65-F5344CB8AC3E}">
        <p14:creationId xmlns:p14="http://schemas.microsoft.com/office/powerpoint/2010/main" val="39950105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dirty="0" smtClean="0"/>
              <a:t>HARNESSING </a:t>
            </a:r>
            <a:r>
              <a:rPr lang="en-NZ" dirty="0"/>
              <a:t>THE SKILLS </a:t>
            </a:r>
            <a:r>
              <a:rPr lang="en-NZ" dirty="0" smtClean="0"/>
              <a:t> OF </a:t>
            </a:r>
            <a:r>
              <a:rPr lang="en-NZ" dirty="0"/>
              <a:t>MIGRANTS AND DIASPORAS </a:t>
            </a:r>
            <a:r>
              <a:rPr lang="en-NZ" dirty="0" smtClean="0"/>
              <a:t> TO </a:t>
            </a:r>
            <a:r>
              <a:rPr lang="en-NZ" dirty="0"/>
              <a:t>FOSTER DEVELOPMENT: </a:t>
            </a:r>
            <a:r>
              <a:rPr lang="en-NZ" dirty="0" smtClean="0"/>
              <a:t> POLICY </a:t>
            </a:r>
            <a:r>
              <a:rPr lang="en-NZ" dirty="0"/>
              <a:t>OPTIONS OECD September 2012</a:t>
            </a:r>
          </a:p>
        </p:txBody>
      </p:sp>
      <p:sp>
        <p:nvSpPr>
          <p:cNvPr id="3" name="Content Placeholder 2"/>
          <p:cNvSpPr>
            <a:spLocks noGrp="1"/>
          </p:cNvSpPr>
          <p:nvPr>
            <p:ph idx="1"/>
          </p:nvPr>
        </p:nvSpPr>
        <p:spPr>
          <a:xfrm>
            <a:off x="539552" y="1844824"/>
            <a:ext cx="7804348" cy="3168352"/>
          </a:xfrm>
        </p:spPr>
        <p:txBody>
          <a:bodyPr>
            <a:normAutofit/>
          </a:bodyPr>
          <a:lstStyle/>
          <a:p>
            <a:pPr indent="0"/>
            <a:r>
              <a:rPr lang="en-NZ" sz="2800" dirty="0" smtClean="0"/>
              <a:t>Today’s migration flows are characterised by a higher level of skill, a higher proportion of women and a broader range of destination countries than in the past. </a:t>
            </a:r>
          </a:p>
          <a:p>
            <a:r>
              <a:rPr lang="en-NZ" dirty="0" smtClean="0">
                <a:hlinkClick r:id="rId2"/>
              </a:rPr>
              <a:t>http</a:t>
            </a:r>
            <a:r>
              <a:rPr lang="en-NZ" dirty="0">
                <a:hlinkClick r:id="rId2"/>
              </a:rPr>
              <a:t>://</a:t>
            </a:r>
            <a:r>
              <a:rPr lang="en-NZ" dirty="0" smtClean="0">
                <a:hlinkClick r:id="rId2"/>
              </a:rPr>
              <a:t>www.oecd.org/els/mig/Policy_Brief_Migrants_En_BD%20DEFINITIF.pdf</a:t>
            </a:r>
            <a:r>
              <a:rPr lang="en-NZ" dirty="0"/>
              <a:t>  </a:t>
            </a:r>
            <a:r>
              <a:rPr lang="en-NZ" dirty="0" smtClean="0"/>
              <a:t>P4</a:t>
            </a:r>
            <a:endParaRPr lang="en-NZ"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38784" y="5013176"/>
            <a:ext cx="1705216" cy="1844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48124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383" y="260648"/>
            <a:ext cx="8442744" cy="47876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5" y="5029336"/>
            <a:ext cx="1834720" cy="1828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919" y="4766479"/>
            <a:ext cx="3882112" cy="281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0970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World Bank 2010: Solomon Islands Sources of Growth</a:t>
            </a:r>
          </a:p>
        </p:txBody>
      </p:sp>
      <p:sp>
        <p:nvSpPr>
          <p:cNvPr id="3" name="Content Placeholder 2"/>
          <p:cNvSpPr>
            <a:spLocks noGrp="1"/>
          </p:cNvSpPr>
          <p:nvPr>
            <p:ph idx="1"/>
          </p:nvPr>
        </p:nvSpPr>
        <p:spPr>
          <a:xfrm>
            <a:off x="822960" y="1268760"/>
            <a:ext cx="7520940" cy="3744416"/>
          </a:xfrm>
        </p:spPr>
        <p:txBody>
          <a:bodyPr>
            <a:normAutofit/>
          </a:bodyPr>
          <a:lstStyle/>
          <a:p>
            <a:r>
              <a:rPr lang="en-NZ" b="0" dirty="0" smtClean="0"/>
              <a:t>‘</a:t>
            </a:r>
            <a:r>
              <a:rPr lang="en-NZ" sz="2000" b="0" dirty="0" smtClean="0"/>
              <a:t>Most </a:t>
            </a:r>
            <a:r>
              <a:rPr lang="en-NZ" sz="2000" b="0" dirty="0"/>
              <a:t>countries have improved living standards by moving from </a:t>
            </a:r>
            <a:r>
              <a:rPr lang="en-NZ" sz="2000" b="0" dirty="0" smtClean="0"/>
              <a:t>agricultural </a:t>
            </a:r>
            <a:r>
              <a:rPr lang="en-NZ" sz="2000" b="0" dirty="0"/>
              <a:t>production towards manufacturing and services, with accompanying urbanization. </a:t>
            </a:r>
            <a:endParaRPr lang="en-NZ" sz="2000" b="0" dirty="0" smtClean="0"/>
          </a:p>
          <a:p>
            <a:r>
              <a:rPr lang="en-NZ" sz="2000" b="0" dirty="0" smtClean="0"/>
              <a:t>‘Geographical </a:t>
            </a:r>
            <a:r>
              <a:rPr lang="en-NZ" sz="2000" b="0" dirty="0"/>
              <a:t>disadvantages, combined with </a:t>
            </a:r>
            <a:r>
              <a:rPr lang="en-NZ" sz="2000" b="0" dirty="0" smtClean="0"/>
              <a:t>[governance and other factors] suggest </a:t>
            </a:r>
            <a:r>
              <a:rPr lang="en-NZ" sz="2000" b="0" dirty="0"/>
              <a:t>that Solomon Islands’ progress along this trajectory </a:t>
            </a:r>
            <a:r>
              <a:rPr lang="en-NZ" sz="2000" b="0" dirty="0" smtClean="0"/>
              <a:t>will be </a:t>
            </a:r>
            <a:r>
              <a:rPr lang="en-NZ" sz="2000" b="0" dirty="0"/>
              <a:t>highly constrained over the medium term. </a:t>
            </a:r>
            <a:endParaRPr lang="en-NZ" sz="2000" b="0" dirty="0" smtClean="0"/>
          </a:p>
          <a:p>
            <a:r>
              <a:rPr lang="en-NZ" sz="2000" b="0" dirty="0" smtClean="0"/>
              <a:t>‘Effective </a:t>
            </a:r>
            <a:r>
              <a:rPr lang="en-NZ" sz="2000" b="0" dirty="0"/>
              <a:t>strategies to promote improved living standards need to recognize the constraints of the country’s geography, improve people’s ability to </a:t>
            </a:r>
            <a:r>
              <a:rPr lang="en-NZ" sz="2000" b="0" dirty="0" smtClean="0"/>
              <a:t>exploit </a:t>
            </a:r>
            <a:r>
              <a:rPr lang="en-NZ" sz="2000" b="0" dirty="0"/>
              <a:t>resources </a:t>
            </a:r>
            <a:r>
              <a:rPr lang="en-NZ" sz="2000" b="0" dirty="0" smtClean="0"/>
              <a:t>available </a:t>
            </a:r>
            <a:r>
              <a:rPr lang="en-NZ" sz="2000" b="0" dirty="0"/>
              <a:t>to them </a:t>
            </a:r>
            <a:r>
              <a:rPr lang="en-NZ" sz="2000" dirty="0"/>
              <a:t>or to access </a:t>
            </a:r>
            <a:r>
              <a:rPr lang="en-NZ" sz="2000" dirty="0" err="1"/>
              <a:t>centers</a:t>
            </a:r>
            <a:r>
              <a:rPr lang="en-NZ" sz="2000" dirty="0"/>
              <a:t> of economic activity </a:t>
            </a:r>
            <a:endParaRPr lang="en-NZ" sz="2000" dirty="0" smtClean="0"/>
          </a:p>
          <a:p>
            <a:endParaRPr lang="en-NZ" dirty="0"/>
          </a:p>
          <a:p>
            <a:endParaRPr lang="en-NZ" dirty="0" smtClean="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08304" y="4365104"/>
            <a:ext cx="1835696" cy="2503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1333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NZ" sz="2400" dirty="0" smtClean="0"/>
              <a:t>HARNESSING </a:t>
            </a:r>
            <a:r>
              <a:rPr lang="en-NZ" sz="2400" dirty="0"/>
              <a:t>THE SKILLS </a:t>
            </a:r>
            <a:r>
              <a:rPr lang="en-NZ" sz="2400" dirty="0" smtClean="0"/>
              <a:t> OF </a:t>
            </a:r>
            <a:r>
              <a:rPr lang="en-NZ" sz="2400" dirty="0"/>
              <a:t>MIGRANTS AND DIASPORAS </a:t>
            </a:r>
            <a:r>
              <a:rPr lang="en-NZ" sz="2400" dirty="0" smtClean="0"/>
              <a:t> TO </a:t>
            </a:r>
            <a:r>
              <a:rPr lang="en-NZ" sz="2400" dirty="0"/>
              <a:t>FOSTER DEVELOPMENT: </a:t>
            </a:r>
            <a:r>
              <a:rPr lang="en-NZ" sz="2400" dirty="0" smtClean="0"/>
              <a:t> POLICY </a:t>
            </a:r>
            <a:r>
              <a:rPr lang="en-NZ" sz="2400" dirty="0"/>
              <a:t>OPTIONS OECD </a:t>
            </a:r>
            <a:r>
              <a:rPr lang="en-NZ" sz="1600" dirty="0"/>
              <a:t>September 2012</a:t>
            </a:r>
          </a:p>
        </p:txBody>
      </p:sp>
      <p:sp>
        <p:nvSpPr>
          <p:cNvPr id="3" name="Content Placeholder 2"/>
          <p:cNvSpPr>
            <a:spLocks noGrp="1"/>
          </p:cNvSpPr>
          <p:nvPr>
            <p:ph idx="1"/>
          </p:nvPr>
        </p:nvSpPr>
        <p:spPr>
          <a:xfrm>
            <a:off x="539552" y="1412776"/>
            <a:ext cx="7804348" cy="3600400"/>
          </a:xfrm>
        </p:spPr>
        <p:txBody>
          <a:bodyPr>
            <a:normAutofit/>
          </a:bodyPr>
          <a:lstStyle/>
          <a:p>
            <a:r>
              <a:rPr lang="en-NZ" sz="2000" dirty="0" smtClean="0"/>
              <a:t>Many </a:t>
            </a:r>
            <a:r>
              <a:rPr lang="en-NZ" sz="2000" dirty="0"/>
              <a:t>migrants have </a:t>
            </a:r>
            <a:r>
              <a:rPr lang="en-NZ" sz="2000" dirty="0" smtClean="0"/>
              <a:t>established </a:t>
            </a:r>
            <a:r>
              <a:rPr lang="en-NZ" sz="2000" dirty="0"/>
              <a:t>roots in their destination countries </a:t>
            </a:r>
            <a:r>
              <a:rPr lang="en-NZ" sz="2000" dirty="0" smtClean="0"/>
              <a:t>while </a:t>
            </a:r>
            <a:r>
              <a:rPr lang="en-NZ" sz="2000" dirty="0"/>
              <a:t>at the same time are better connected with </a:t>
            </a:r>
            <a:r>
              <a:rPr lang="en-NZ" sz="2000" dirty="0" smtClean="0"/>
              <a:t>their </a:t>
            </a:r>
            <a:r>
              <a:rPr lang="en-NZ" sz="2000" dirty="0"/>
              <a:t>home countries because of easier transport </a:t>
            </a:r>
            <a:r>
              <a:rPr lang="en-NZ" sz="2000" dirty="0" smtClean="0"/>
              <a:t>and </a:t>
            </a:r>
            <a:r>
              <a:rPr lang="en-NZ" sz="2000" dirty="0"/>
              <a:t>new tools of communication. </a:t>
            </a:r>
            <a:endParaRPr lang="en-NZ" sz="2000" dirty="0" smtClean="0"/>
          </a:p>
          <a:p>
            <a:r>
              <a:rPr lang="en-NZ" sz="2000" dirty="0"/>
              <a:t>Migrants possess real and substantial resources, both in financial terms</a:t>
            </a:r>
            <a:r>
              <a:rPr lang="en-NZ" sz="2000" dirty="0" smtClean="0"/>
              <a:t>,… </a:t>
            </a:r>
            <a:r>
              <a:rPr lang="en-NZ" sz="2000" dirty="0"/>
              <a:t>and in terms of human capital</a:t>
            </a:r>
            <a:endParaRPr lang="en-NZ" sz="2000" dirty="0" smtClean="0"/>
          </a:p>
          <a:p>
            <a:r>
              <a:rPr lang="en-NZ" sz="2000" dirty="0"/>
              <a:t>In addition, migrants are </a:t>
            </a:r>
            <a:r>
              <a:rPr lang="en-NZ" sz="2000" dirty="0" smtClean="0"/>
              <a:t>key </a:t>
            </a:r>
            <a:r>
              <a:rPr lang="en-NZ" sz="2000" dirty="0"/>
              <a:t>players in trade links between their home and destination countries, and some </a:t>
            </a:r>
            <a:r>
              <a:rPr lang="en-NZ" sz="2000" dirty="0" smtClean="0"/>
              <a:t>initiate </a:t>
            </a:r>
            <a:r>
              <a:rPr lang="en-NZ" sz="2000" dirty="0"/>
              <a:t>projects that </a:t>
            </a:r>
            <a:r>
              <a:rPr lang="en-NZ" sz="2000" dirty="0" smtClean="0"/>
              <a:t>expand </a:t>
            </a:r>
            <a:r>
              <a:rPr lang="en-NZ" sz="2000" dirty="0"/>
              <a:t>employment and infrastructure, at the local level in particular.</a:t>
            </a:r>
          </a:p>
          <a:p>
            <a:r>
              <a:rPr lang="en-NZ" dirty="0" smtClean="0">
                <a:hlinkClick r:id="rId2"/>
              </a:rPr>
              <a:t>http</a:t>
            </a:r>
            <a:r>
              <a:rPr lang="en-NZ" dirty="0">
                <a:hlinkClick r:id="rId2"/>
              </a:rPr>
              <a:t>://</a:t>
            </a:r>
            <a:r>
              <a:rPr lang="en-NZ" dirty="0" smtClean="0">
                <a:hlinkClick r:id="rId2"/>
              </a:rPr>
              <a:t>www.oecd.org/els/mig/Policy_Brief_Migrants_En_BD%20DEFINITIF.pdf</a:t>
            </a:r>
            <a:r>
              <a:rPr lang="en-NZ" dirty="0"/>
              <a:t>  </a:t>
            </a:r>
            <a:r>
              <a:rPr lang="en-NZ" dirty="0" smtClean="0"/>
              <a:t>P4</a:t>
            </a:r>
            <a:endParaRPr lang="en-NZ"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38784" y="5013176"/>
            <a:ext cx="1705216" cy="1844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62566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spTree>
    <p:extLst>
      <p:ext uri="{BB962C8B-B14F-4D97-AF65-F5344CB8AC3E}">
        <p14:creationId xmlns:p14="http://schemas.microsoft.com/office/powerpoint/2010/main" val="2066628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World Bank 2010: Solomon Islands Sources of Growth</a:t>
            </a:r>
            <a:endParaRPr lang="en-NZ" dirty="0"/>
          </a:p>
        </p:txBody>
      </p:sp>
      <p:sp>
        <p:nvSpPr>
          <p:cNvPr id="3" name="Content Placeholder 2"/>
          <p:cNvSpPr>
            <a:spLocks noGrp="1"/>
          </p:cNvSpPr>
          <p:nvPr>
            <p:ph idx="1"/>
          </p:nvPr>
        </p:nvSpPr>
        <p:spPr>
          <a:xfrm>
            <a:off x="822960" y="1100628"/>
            <a:ext cx="7520940" cy="4488612"/>
          </a:xfrm>
        </p:spPr>
        <p:txBody>
          <a:bodyPr>
            <a:normAutofit/>
          </a:bodyPr>
          <a:lstStyle/>
          <a:p>
            <a:r>
              <a:rPr lang="en-NZ" sz="1800" b="0" dirty="0"/>
              <a:t>Future economic growth in Solomon Islands will come from four primary sources: </a:t>
            </a:r>
            <a:endParaRPr lang="en-NZ" sz="1800" b="0" dirty="0" smtClean="0"/>
          </a:p>
          <a:p>
            <a:pPr>
              <a:buAutoNum type="arabicPeriod"/>
            </a:pPr>
            <a:r>
              <a:rPr lang="en-NZ" sz="1800" dirty="0" smtClean="0"/>
              <a:t>A vibrant smallholder agriculture sector</a:t>
            </a:r>
          </a:p>
          <a:p>
            <a:pPr>
              <a:buFont typeface="Arial" pitchFamily="34" charset="0"/>
              <a:buAutoNum type="arabicPeriod"/>
            </a:pPr>
            <a:r>
              <a:rPr lang="en-NZ" sz="1800" dirty="0"/>
              <a:t>Natural resource industries that benefit Solomon Islands. </a:t>
            </a:r>
            <a:endParaRPr lang="en-NZ" sz="1800" dirty="0" smtClean="0"/>
          </a:p>
          <a:p>
            <a:r>
              <a:rPr lang="en-NZ" sz="1800" dirty="0" smtClean="0"/>
              <a:t>3.   An </a:t>
            </a:r>
            <a:r>
              <a:rPr lang="en-NZ" sz="1800" dirty="0"/>
              <a:t>internationally mobile workforce. </a:t>
            </a:r>
            <a:r>
              <a:rPr lang="en-NZ" sz="1800" b="0" dirty="0"/>
              <a:t>Growth in the local private sector will not be sufficient to provide jobs for the rapidly growing </a:t>
            </a:r>
            <a:r>
              <a:rPr lang="en-NZ" sz="1800" b="0" dirty="0" err="1"/>
              <a:t>labor</a:t>
            </a:r>
            <a:r>
              <a:rPr lang="en-NZ" sz="1800" b="0" dirty="0"/>
              <a:t> force. For many Solomon Islanders the best prospects for well-paid, productive employment may lie overseas. </a:t>
            </a:r>
            <a:r>
              <a:rPr lang="en-NZ" sz="1800" b="0" dirty="0" smtClean="0"/>
              <a:t>Short-term </a:t>
            </a:r>
            <a:r>
              <a:rPr lang="en-NZ" sz="1800" b="0" dirty="0"/>
              <a:t>regional </a:t>
            </a:r>
            <a:r>
              <a:rPr lang="en-NZ" sz="1800" b="0" dirty="0" err="1"/>
              <a:t>labor</a:t>
            </a:r>
            <a:r>
              <a:rPr lang="en-NZ" sz="1800" b="0" dirty="0"/>
              <a:t> schemes can lead to remittances and the acquisition of skills that benefit the local economy. In the longer-run, integration </a:t>
            </a:r>
            <a:r>
              <a:rPr lang="en-NZ" sz="1800" b="0" dirty="0" smtClean="0"/>
              <a:t>of the Solomon Islands labour market with regional partners would </a:t>
            </a:r>
            <a:r>
              <a:rPr lang="en-NZ" sz="1800" b="0" dirty="0"/>
              <a:t>allow Solomon Island workers to make the best use of their skills and partner countries to address growing </a:t>
            </a:r>
            <a:r>
              <a:rPr lang="en-NZ" sz="1800" b="0" dirty="0" err="1"/>
              <a:t>labor</a:t>
            </a:r>
            <a:r>
              <a:rPr lang="en-NZ" sz="1800" b="0" dirty="0"/>
              <a:t> </a:t>
            </a:r>
            <a:r>
              <a:rPr lang="en-NZ" sz="1800" b="0" dirty="0" smtClean="0"/>
              <a:t>shortages. P </a:t>
            </a:r>
            <a:r>
              <a:rPr lang="en-NZ" sz="1800" b="0" dirty="0" err="1" smtClean="0"/>
              <a:t>i</a:t>
            </a:r>
            <a:endParaRPr lang="en-NZ" sz="1800" b="0" dirty="0"/>
          </a:p>
          <a:p>
            <a:endParaRPr lang="en-NZ" dirty="0"/>
          </a:p>
          <a:p>
            <a:endParaRPr lang="en-NZ"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08303" y="4797151"/>
            <a:ext cx="1835697" cy="2060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4093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Remittance corridors: New Rivers of Gold?</a:t>
            </a:r>
            <a:endParaRPr lang="en-NZ" dirty="0"/>
          </a:p>
        </p:txBody>
      </p:sp>
      <p:sp>
        <p:nvSpPr>
          <p:cNvPr id="3" name="Content Placeholder 2"/>
          <p:cNvSpPr>
            <a:spLocks noGrp="1"/>
          </p:cNvSpPr>
          <p:nvPr>
            <p:ph idx="1"/>
          </p:nvPr>
        </p:nvSpPr>
        <p:spPr>
          <a:xfrm>
            <a:off x="683568" y="1124744"/>
            <a:ext cx="7520940" cy="3944069"/>
          </a:xfrm>
        </p:spPr>
        <p:txBody>
          <a:bodyPr>
            <a:normAutofit/>
          </a:bodyPr>
          <a:lstStyle/>
          <a:p>
            <a:r>
              <a:rPr lang="en-NZ" sz="2000" dirty="0"/>
              <a:t>The value of remittances to poor countries is enormous. </a:t>
            </a:r>
            <a:endParaRPr lang="en-NZ" sz="2000" dirty="0" smtClean="0"/>
          </a:p>
          <a:p>
            <a:r>
              <a:rPr lang="en-NZ" sz="2000" dirty="0" smtClean="0"/>
              <a:t>Since </a:t>
            </a:r>
            <a:r>
              <a:rPr lang="en-NZ" sz="2000" dirty="0"/>
              <a:t>1996 they have been worth more than all overseas-development aid, and for most of the past decade more than private debt and portfolio equity inflows. </a:t>
            </a:r>
            <a:endParaRPr lang="en-NZ" sz="2000" dirty="0" smtClean="0"/>
          </a:p>
          <a:p>
            <a:r>
              <a:rPr lang="en-NZ" sz="2000" dirty="0" smtClean="0"/>
              <a:t>In </a:t>
            </a:r>
            <a:r>
              <a:rPr lang="en-NZ" sz="2000" dirty="0"/>
              <a:t>2011 remittances to poor countries totalled $372 </a:t>
            </a:r>
            <a:r>
              <a:rPr lang="en-NZ" sz="2000" dirty="0" smtClean="0"/>
              <a:t>billion. </a:t>
            </a:r>
          </a:p>
          <a:p>
            <a:r>
              <a:rPr lang="en-NZ" sz="2000" dirty="0" smtClean="0"/>
              <a:t>Given </a:t>
            </a:r>
            <a:r>
              <a:rPr lang="en-NZ" sz="2000" dirty="0"/>
              <a:t>that cash is ferried home stuffed into socks as well as by wire transfer, the real total could be 50% higher</a:t>
            </a:r>
            <a:r>
              <a:rPr lang="en-NZ" sz="2000" dirty="0" smtClean="0"/>
              <a:t>.</a:t>
            </a:r>
          </a:p>
          <a:p>
            <a:endParaRPr lang="en-NZ" dirty="0" smtClean="0"/>
          </a:p>
          <a:p>
            <a:r>
              <a:rPr lang="en-NZ" dirty="0" smtClean="0"/>
              <a:t>Economist: April 28 2012 </a:t>
            </a:r>
          </a:p>
          <a:p>
            <a:r>
              <a:rPr lang="en-NZ" dirty="0">
                <a:hlinkClick r:id="rId2"/>
              </a:rPr>
              <a:t>http://www.economist.com/node/21553458</a:t>
            </a:r>
            <a:endParaRPr lang="en-NZ"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0925" y="5079870"/>
            <a:ext cx="1743075" cy="847725"/>
          </a:xfrm>
          <a:prstGeom prst="rect">
            <a:avLst/>
          </a:prstGeom>
        </p:spPr>
      </p:pic>
    </p:spTree>
    <p:extLst>
      <p:ext uri="{BB962C8B-B14F-4D97-AF65-F5344CB8AC3E}">
        <p14:creationId xmlns:p14="http://schemas.microsoft.com/office/powerpoint/2010/main" val="2960103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113" y="6165304"/>
            <a:ext cx="7520940" cy="548640"/>
          </a:xfrm>
        </p:spPr>
        <p:txBody>
          <a:bodyPr>
            <a:noAutofit/>
          </a:bodyPr>
          <a:lstStyle/>
          <a:p>
            <a:r>
              <a:rPr lang="en-NZ" sz="1200" dirty="0" smtClean="0"/>
              <a:t>3 </a:t>
            </a:r>
            <a:r>
              <a:rPr lang="en-NZ" sz="1200" dirty="0" err="1" smtClean="0"/>
              <a:t>TiMES</a:t>
            </a:r>
            <a:r>
              <a:rPr lang="en-NZ" sz="1200" dirty="0" smtClean="0"/>
              <a:t> Official Development Assistance</a:t>
            </a:r>
            <a:r>
              <a:rPr lang="en-NZ" sz="1200" dirty="0"/>
              <a:t/>
            </a:r>
            <a:br>
              <a:rPr lang="en-NZ" sz="1200" dirty="0"/>
            </a:br>
            <a:r>
              <a:rPr lang="en-NZ" sz="1200" dirty="0"/>
              <a:t>http://siteresources.worldbank.org/INTPROSPECTS/Resources/334934-1288990760745/MigrationDevelopmentBrief19.pdf</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367" y="1718000"/>
            <a:ext cx="7620432" cy="4222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636" y="332656"/>
            <a:ext cx="7620432" cy="1388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0917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Remittance contributions to </a:t>
            </a:r>
            <a:r>
              <a:rPr lang="en-NZ" dirty="0"/>
              <a:t>household </a:t>
            </a:r>
            <a:r>
              <a:rPr lang="en-NZ" dirty="0" smtClean="0"/>
              <a:t>income </a:t>
            </a:r>
            <a:r>
              <a:rPr lang="en-NZ" sz="1200" dirty="0" err="1"/>
              <a:t>Luthria</a:t>
            </a:r>
            <a:r>
              <a:rPr lang="en-NZ" sz="1200" dirty="0"/>
              <a:t> et al 2006 At Home and away: Expanding job opportunities for pacific islanders through labour mobility</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222709"/>
            <a:ext cx="6984776" cy="4222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39552" y="5657671"/>
            <a:ext cx="8208912" cy="923330"/>
          </a:xfrm>
          <a:prstGeom prst="rect">
            <a:avLst/>
          </a:prstGeom>
        </p:spPr>
        <p:txBody>
          <a:bodyPr wrap="square">
            <a:spAutoFit/>
          </a:bodyPr>
          <a:lstStyle/>
          <a:p>
            <a:pPr marL="285750" indent="-285750">
              <a:buFont typeface="Arial" pitchFamily="34" charset="0"/>
              <a:buChar char="•"/>
            </a:pPr>
            <a:r>
              <a:rPr lang="en-NZ" dirty="0" smtClean="0"/>
              <a:t>‘Migration </a:t>
            </a:r>
            <a:r>
              <a:rPr lang="en-NZ" dirty="0"/>
              <a:t>has become so substantial that in Fiji as many as one third of all households had at least one overseas migrant (compared to 60% in Tonga) and 43% received remittances (compared with 90% in Tonga). p51</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71304" y="2276872"/>
            <a:ext cx="1446076" cy="1841784"/>
          </a:xfrm>
          <a:prstGeom prst="rect">
            <a:avLst/>
          </a:prstGeom>
        </p:spPr>
      </p:pic>
    </p:spTree>
    <p:extLst>
      <p:ext uri="{BB962C8B-B14F-4D97-AF65-F5344CB8AC3E}">
        <p14:creationId xmlns:p14="http://schemas.microsoft.com/office/powerpoint/2010/main" val="865448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830992"/>
          </a:xfrm>
        </p:spPr>
        <p:txBody>
          <a:bodyPr/>
          <a:lstStyle/>
          <a:p>
            <a:r>
              <a:rPr lang="en-NZ" dirty="0" smtClean="0"/>
              <a:t>Remittances and Poverty </a:t>
            </a:r>
            <a:r>
              <a:rPr lang="en-NZ" sz="1200" dirty="0" err="1" smtClean="0"/>
              <a:t>Luthria</a:t>
            </a:r>
            <a:r>
              <a:rPr lang="en-NZ" sz="1200" dirty="0" smtClean="0"/>
              <a:t> et al 2006 At Home and away: Expanding job opportunities for pacific islanders through labour mobility</a:t>
            </a:r>
            <a:endParaRPr lang="en-NZ"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00808"/>
            <a:ext cx="7540377" cy="4059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5839" y="5016216"/>
            <a:ext cx="1446076" cy="1841784"/>
          </a:xfrm>
          <a:prstGeom prst="rect">
            <a:avLst/>
          </a:prstGeom>
        </p:spPr>
      </p:pic>
    </p:spTree>
    <p:extLst>
      <p:ext uri="{BB962C8B-B14F-4D97-AF65-F5344CB8AC3E}">
        <p14:creationId xmlns:p14="http://schemas.microsoft.com/office/powerpoint/2010/main" val="14573481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544</TotalTime>
  <Words>2397</Words>
  <Application>Microsoft Macintosh PowerPoint</Application>
  <PresentationFormat>On-screen Show (4:3)</PresentationFormat>
  <Paragraphs>378</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Angles</vt:lpstr>
      <vt:lpstr> The benefits of labour migration and the need for International recognition of  qualifications </vt:lpstr>
      <vt:lpstr>The benefits of labour migration and the need for International recognition of  qualifications</vt:lpstr>
      <vt:lpstr>The benefits of labour migration and the need for International recognition of  qualifications</vt:lpstr>
      <vt:lpstr>World Bank 2010: Solomon Islands Sources of Growth</vt:lpstr>
      <vt:lpstr>World Bank 2010: Solomon Islands Sources of Growth</vt:lpstr>
      <vt:lpstr>Remittance corridors: New Rivers of Gold?</vt:lpstr>
      <vt:lpstr>3 TiMES Official Development Assistance http://siteresources.worldbank.org/INTPROSPECTS/Resources/334934-1288990760745/MigrationDevelopmentBrief19.pdf</vt:lpstr>
      <vt:lpstr>Remittance contributions to household income Luthria et al 2006 At Home and away: Expanding job opportunities for pacific islanders through labour mobility</vt:lpstr>
      <vt:lpstr>Remittances and Poverty Luthria et al 2006 At Home and away: Expanding job opportunities for pacific islanders through labour mobility</vt:lpstr>
      <vt:lpstr>AT Home and Away Luthria et al 2006 At Home and away</vt:lpstr>
      <vt:lpstr>Three interacting/ reinforcing factors</vt:lpstr>
      <vt:lpstr>The benefits of labour migration and the need for International recognition of  qualifications</vt:lpstr>
      <vt:lpstr>HARNESSING THE SKILLS OF MIGRANTS AND DIASPORAS TO FOSTER DEVELOPMENT: POLICY OPTIONS</vt:lpstr>
      <vt:lpstr>NZ Labour and Immigration research Centre 2013 Migration Trends and Outlook</vt:lpstr>
      <vt:lpstr>MOBILITY Pathways: ‘Kanaka Man’s’ story </vt:lpstr>
      <vt:lpstr>The benefits of labour migration and the need for International recognition of  qualifications</vt:lpstr>
      <vt:lpstr>HARNESSING THE SKILLS  OF MIGRANTS AND DIASPORAS  TO FOSTER DEVELOPMENT:  POLICY OPTIONS</vt:lpstr>
      <vt:lpstr>HARNESSING THE SKILLS OF MIGRANTS AND DIASPORAS TO FOSTER DEVELOPMENT:  POLICY OPTIONS</vt:lpstr>
      <vt:lpstr>The three way Mobility and skills win-win?</vt:lpstr>
      <vt:lpstr>Solomon Islands 2009 and 2070</vt:lpstr>
      <vt:lpstr>Looking back</vt:lpstr>
      <vt:lpstr>Looking ahead</vt:lpstr>
      <vt:lpstr> Western Melanesia 2010 and 2070</vt:lpstr>
      <vt:lpstr>Other Pacific 2010 and 2070 </vt:lpstr>
      <vt:lpstr>A global perspective 2010 and 2070  </vt:lpstr>
      <vt:lpstr>Emigration to OECD countries by country of birth, 2008</vt:lpstr>
      <vt:lpstr>Solomons Diaspora, 2000-2002</vt:lpstr>
      <vt:lpstr>Solomons-born, ANZ, 1901-1947</vt:lpstr>
      <vt:lpstr>Solomons-born, ANZ, 1966-2006</vt:lpstr>
      <vt:lpstr>Solomons-born in ANZ as percentage of Solomons population, 1901-2006</vt:lpstr>
      <vt:lpstr>Solomon Is-Born Populations in Australia and NZ, 2001 and 2006</vt:lpstr>
      <vt:lpstr>Solomon Is-Born Populations in Australia and NZ, 2006 and 2011</vt:lpstr>
      <vt:lpstr>Australia’s Solomons population, 2011</vt:lpstr>
      <vt:lpstr>Age structure of Solomons-born   in Aust, 2011</vt:lpstr>
      <vt:lpstr>Young Adults (15-24), OCEANIA 2010 and 2050 (000’s)</vt:lpstr>
      <vt:lpstr>PowerPoint Presentation</vt:lpstr>
      <vt:lpstr>BRAIN DRAIN vs BRAIN GAIN</vt:lpstr>
      <vt:lpstr>HARNESSING THE SKILLS  OF MIGRANTS AND DIASPORAS  TO FOSTER DEVELOPMENT:  POLICY OPTIONS OECD September 2012</vt:lpstr>
      <vt:lpstr>PowerPoint Presentation</vt:lpstr>
      <vt:lpstr>HARNESSING THE SKILLS  OF MIGRANTS AND DIASPORAS  TO FOSTER DEVELOPMENT:  POLICY OPTIONS OECD September 2012</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Institutions and capabilities</dc:title>
  <dc:creator>crada96p</dc:creator>
  <cp:lastModifiedBy>Dick Bedford</cp:lastModifiedBy>
  <cp:revision>54</cp:revision>
  <dcterms:created xsi:type="dcterms:W3CDTF">2013-03-19T01:36:51Z</dcterms:created>
  <dcterms:modified xsi:type="dcterms:W3CDTF">2013-04-26T20:57:22Z</dcterms:modified>
</cp:coreProperties>
</file>