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23"/>
  </p:notesMasterIdLst>
  <p:handoutMasterIdLst>
    <p:handoutMasterId r:id="rId24"/>
  </p:handoutMasterIdLst>
  <p:sldIdLst>
    <p:sldId id="256" r:id="rId2"/>
    <p:sldId id="322" r:id="rId3"/>
    <p:sldId id="326" r:id="rId4"/>
    <p:sldId id="327" r:id="rId5"/>
    <p:sldId id="336" r:id="rId6"/>
    <p:sldId id="292" r:id="rId7"/>
    <p:sldId id="317" r:id="rId8"/>
    <p:sldId id="270" r:id="rId9"/>
    <p:sldId id="308" r:id="rId10"/>
    <p:sldId id="331" r:id="rId11"/>
    <p:sldId id="325" r:id="rId12"/>
    <p:sldId id="332" r:id="rId13"/>
    <p:sldId id="333" r:id="rId14"/>
    <p:sldId id="330" r:id="rId15"/>
    <p:sldId id="334" r:id="rId16"/>
    <p:sldId id="315" r:id="rId17"/>
    <p:sldId id="335" r:id="rId18"/>
    <p:sldId id="316" r:id="rId19"/>
    <p:sldId id="328" r:id="rId20"/>
    <p:sldId id="329" r:id="rId21"/>
    <p:sldId id="288" r:id="rId22"/>
  </p:sldIdLst>
  <p:sldSz cx="9144000" cy="6858000" type="screen4x3"/>
  <p:notesSz cx="9872663" cy="6797675"/>
  <p:defaultTextStyle>
    <a:defPPr>
      <a:defRPr lang="en-N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333" autoAdjust="0"/>
    <p:restoredTop sz="94537" autoAdjust="0"/>
  </p:normalViewPr>
  <p:slideViewPr>
    <p:cSldViewPr>
      <p:cViewPr varScale="1">
        <p:scale>
          <a:sx n="95" d="100"/>
          <a:sy n="95" d="100"/>
        </p:scale>
        <p:origin x="533"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2" y="1"/>
            <a:ext cx="4277135" cy="340265"/>
          </a:xfrm>
          <a:prstGeom prst="rect">
            <a:avLst/>
          </a:prstGeom>
          <a:noFill/>
          <a:ln w="9525">
            <a:noFill/>
            <a:miter lim="800000"/>
            <a:headEnd/>
            <a:tailEnd/>
          </a:ln>
          <a:effectLst/>
        </p:spPr>
        <p:txBody>
          <a:bodyPr vert="horz" wrap="square" lIns="91431" tIns="45715" rIns="91431" bIns="45715" numCol="1" anchor="t" anchorCtr="0" compatLnSpc="1">
            <a:prstTxWarp prst="textNoShape">
              <a:avLst/>
            </a:prstTxWarp>
          </a:bodyPr>
          <a:lstStyle>
            <a:lvl1pPr>
              <a:defRPr sz="1200"/>
            </a:lvl1pPr>
          </a:lstStyle>
          <a:p>
            <a:endParaRPr lang="en-NZ"/>
          </a:p>
        </p:txBody>
      </p:sp>
      <p:sp>
        <p:nvSpPr>
          <p:cNvPr id="63491" name="Rectangle 3"/>
          <p:cNvSpPr>
            <a:spLocks noGrp="1" noChangeArrowheads="1"/>
          </p:cNvSpPr>
          <p:nvPr>
            <p:ph type="dt" sz="quarter" idx="1"/>
          </p:nvPr>
        </p:nvSpPr>
        <p:spPr bwMode="auto">
          <a:xfrm>
            <a:off x="5593179" y="1"/>
            <a:ext cx="4277135" cy="340265"/>
          </a:xfrm>
          <a:prstGeom prst="rect">
            <a:avLst/>
          </a:prstGeom>
          <a:noFill/>
          <a:ln w="9525">
            <a:noFill/>
            <a:miter lim="800000"/>
            <a:headEnd/>
            <a:tailEnd/>
          </a:ln>
          <a:effectLst/>
        </p:spPr>
        <p:txBody>
          <a:bodyPr vert="horz" wrap="square" lIns="91431" tIns="45715" rIns="91431" bIns="45715" numCol="1" anchor="t" anchorCtr="0" compatLnSpc="1">
            <a:prstTxWarp prst="textNoShape">
              <a:avLst/>
            </a:prstTxWarp>
          </a:bodyPr>
          <a:lstStyle>
            <a:lvl1pPr algn="r">
              <a:defRPr sz="1200"/>
            </a:lvl1pPr>
          </a:lstStyle>
          <a:p>
            <a:endParaRPr lang="en-NZ"/>
          </a:p>
        </p:txBody>
      </p:sp>
      <p:sp>
        <p:nvSpPr>
          <p:cNvPr id="63492" name="Rectangle 4"/>
          <p:cNvSpPr>
            <a:spLocks noGrp="1" noChangeArrowheads="1"/>
          </p:cNvSpPr>
          <p:nvPr>
            <p:ph type="ftr" sz="quarter" idx="2"/>
          </p:nvPr>
        </p:nvSpPr>
        <p:spPr bwMode="auto">
          <a:xfrm>
            <a:off x="2" y="6456325"/>
            <a:ext cx="4277135" cy="340264"/>
          </a:xfrm>
          <a:prstGeom prst="rect">
            <a:avLst/>
          </a:prstGeom>
          <a:noFill/>
          <a:ln w="9525">
            <a:noFill/>
            <a:miter lim="800000"/>
            <a:headEnd/>
            <a:tailEnd/>
          </a:ln>
          <a:effectLst/>
        </p:spPr>
        <p:txBody>
          <a:bodyPr vert="horz" wrap="square" lIns="91431" tIns="45715" rIns="91431" bIns="45715" numCol="1" anchor="b" anchorCtr="0" compatLnSpc="1">
            <a:prstTxWarp prst="textNoShape">
              <a:avLst/>
            </a:prstTxWarp>
          </a:bodyPr>
          <a:lstStyle>
            <a:lvl1pPr>
              <a:defRPr sz="1200"/>
            </a:lvl1pPr>
          </a:lstStyle>
          <a:p>
            <a:endParaRPr lang="en-NZ"/>
          </a:p>
        </p:txBody>
      </p:sp>
      <p:sp>
        <p:nvSpPr>
          <p:cNvPr id="63493" name="Rectangle 5"/>
          <p:cNvSpPr>
            <a:spLocks noGrp="1" noChangeArrowheads="1"/>
          </p:cNvSpPr>
          <p:nvPr>
            <p:ph type="sldNum" sz="quarter" idx="3"/>
          </p:nvPr>
        </p:nvSpPr>
        <p:spPr bwMode="auto">
          <a:xfrm>
            <a:off x="5593179" y="6456325"/>
            <a:ext cx="4277135" cy="340264"/>
          </a:xfrm>
          <a:prstGeom prst="rect">
            <a:avLst/>
          </a:prstGeom>
          <a:noFill/>
          <a:ln w="9525">
            <a:noFill/>
            <a:miter lim="800000"/>
            <a:headEnd/>
            <a:tailEnd/>
          </a:ln>
          <a:effectLst/>
        </p:spPr>
        <p:txBody>
          <a:bodyPr vert="horz" wrap="square" lIns="91431" tIns="45715" rIns="91431" bIns="45715" numCol="1" anchor="b" anchorCtr="0" compatLnSpc="1">
            <a:prstTxWarp prst="textNoShape">
              <a:avLst/>
            </a:prstTxWarp>
          </a:bodyPr>
          <a:lstStyle>
            <a:lvl1pPr algn="r">
              <a:defRPr sz="1200"/>
            </a:lvl1pPr>
          </a:lstStyle>
          <a:p>
            <a:fld id="{FFE0D4B7-00FE-4674-B32E-77BC4DB8D343}" type="slidenum">
              <a:rPr lang="en-NZ"/>
              <a:pPr/>
              <a:t>‹#›</a:t>
            </a:fld>
            <a:endParaRPr lang="en-NZ"/>
          </a:p>
        </p:txBody>
      </p:sp>
    </p:spTree>
    <p:extLst>
      <p:ext uri="{BB962C8B-B14F-4D97-AF65-F5344CB8AC3E}">
        <p14:creationId xmlns:p14="http://schemas.microsoft.com/office/powerpoint/2010/main" val="40892607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278860" cy="339883"/>
          </a:xfrm>
          <a:prstGeom prst="rect">
            <a:avLst/>
          </a:prstGeom>
        </p:spPr>
        <p:txBody>
          <a:bodyPr vert="horz" lIns="91586" tIns="45793" rIns="91586" bIns="45793" rtlCol="0"/>
          <a:lstStyle>
            <a:lvl1pPr algn="l">
              <a:defRPr sz="1200"/>
            </a:lvl1pPr>
          </a:lstStyle>
          <a:p>
            <a:endParaRPr lang="en-NZ"/>
          </a:p>
        </p:txBody>
      </p:sp>
      <p:sp>
        <p:nvSpPr>
          <p:cNvPr id="3" name="Date Placeholder 2"/>
          <p:cNvSpPr>
            <a:spLocks noGrp="1"/>
          </p:cNvSpPr>
          <p:nvPr>
            <p:ph type="dt" idx="1"/>
          </p:nvPr>
        </p:nvSpPr>
        <p:spPr>
          <a:xfrm>
            <a:off x="5591451" y="0"/>
            <a:ext cx="4278858" cy="339883"/>
          </a:xfrm>
          <a:prstGeom prst="rect">
            <a:avLst/>
          </a:prstGeom>
        </p:spPr>
        <p:txBody>
          <a:bodyPr vert="horz" lIns="91586" tIns="45793" rIns="91586" bIns="45793" rtlCol="0"/>
          <a:lstStyle>
            <a:lvl1pPr algn="r">
              <a:defRPr sz="1200"/>
            </a:lvl1pPr>
          </a:lstStyle>
          <a:p>
            <a:fld id="{93D94146-FE43-4359-BB2B-9CB3EB744C20}" type="datetimeFigureOut">
              <a:rPr lang="en-US" smtClean="0"/>
              <a:pPr/>
              <a:t>1/12/2015</a:t>
            </a:fld>
            <a:endParaRPr lang="en-NZ"/>
          </a:p>
        </p:txBody>
      </p:sp>
      <p:sp>
        <p:nvSpPr>
          <p:cNvPr id="4" name="Slide Image Placeholder 3"/>
          <p:cNvSpPr>
            <a:spLocks noGrp="1" noRot="1" noChangeAspect="1"/>
          </p:cNvSpPr>
          <p:nvPr>
            <p:ph type="sldImg" idx="2"/>
          </p:nvPr>
        </p:nvSpPr>
        <p:spPr>
          <a:xfrm>
            <a:off x="3238500" y="509588"/>
            <a:ext cx="3398838" cy="2549525"/>
          </a:xfrm>
          <a:prstGeom prst="rect">
            <a:avLst/>
          </a:prstGeom>
          <a:noFill/>
          <a:ln w="12700">
            <a:solidFill>
              <a:prstClr val="black"/>
            </a:solidFill>
          </a:ln>
        </p:spPr>
        <p:txBody>
          <a:bodyPr vert="horz" lIns="91586" tIns="45793" rIns="91586" bIns="45793" rtlCol="0" anchor="ctr"/>
          <a:lstStyle/>
          <a:p>
            <a:endParaRPr lang="en-NZ"/>
          </a:p>
        </p:txBody>
      </p:sp>
      <p:sp>
        <p:nvSpPr>
          <p:cNvPr id="5" name="Notes Placeholder 4"/>
          <p:cNvSpPr>
            <a:spLocks noGrp="1"/>
          </p:cNvSpPr>
          <p:nvPr>
            <p:ph type="body" sz="quarter" idx="3"/>
          </p:nvPr>
        </p:nvSpPr>
        <p:spPr>
          <a:xfrm>
            <a:off x="987974" y="3228896"/>
            <a:ext cx="7896719" cy="3058954"/>
          </a:xfrm>
          <a:prstGeom prst="rect">
            <a:avLst/>
          </a:prstGeom>
        </p:spPr>
        <p:txBody>
          <a:bodyPr vert="horz" lIns="91586" tIns="45793" rIns="91586" bIns="4579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2" y="6456703"/>
            <a:ext cx="4278860" cy="339883"/>
          </a:xfrm>
          <a:prstGeom prst="rect">
            <a:avLst/>
          </a:prstGeom>
        </p:spPr>
        <p:txBody>
          <a:bodyPr vert="horz" lIns="91586" tIns="45793" rIns="91586" bIns="45793" rtlCol="0" anchor="b"/>
          <a:lstStyle>
            <a:lvl1pPr algn="l">
              <a:defRPr sz="1200"/>
            </a:lvl1pPr>
          </a:lstStyle>
          <a:p>
            <a:endParaRPr lang="en-NZ"/>
          </a:p>
        </p:txBody>
      </p:sp>
      <p:sp>
        <p:nvSpPr>
          <p:cNvPr id="7" name="Slide Number Placeholder 6"/>
          <p:cNvSpPr>
            <a:spLocks noGrp="1"/>
          </p:cNvSpPr>
          <p:nvPr>
            <p:ph type="sldNum" sz="quarter" idx="5"/>
          </p:nvPr>
        </p:nvSpPr>
        <p:spPr>
          <a:xfrm>
            <a:off x="5591451" y="6456703"/>
            <a:ext cx="4278858" cy="339883"/>
          </a:xfrm>
          <a:prstGeom prst="rect">
            <a:avLst/>
          </a:prstGeom>
        </p:spPr>
        <p:txBody>
          <a:bodyPr vert="horz" lIns="91586" tIns="45793" rIns="91586" bIns="45793" rtlCol="0" anchor="b"/>
          <a:lstStyle>
            <a:lvl1pPr algn="r">
              <a:defRPr sz="1200"/>
            </a:lvl1pPr>
          </a:lstStyle>
          <a:p>
            <a:fld id="{C2456299-FE91-4096-AAF7-6E3CD6783FDC}" type="slidenum">
              <a:rPr lang="en-NZ" smtClean="0"/>
              <a:pPr/>
              <a:t>‹#›</a:t>
            </a:fld>
            <a:endParaRPr lang="en-NZ"/>
          </a:p>
        </p:txBody>
      </p:sp>
    </p:spTree>
    <p:extLst>
      <p:ext uri="{BB962C8B-B14F-4D97-AF65-F5344CB8AC3E}">
        <p14:creationId xmlns:p14="http://schemas.microsoft.com/office/powerpoint/2010/main" val="3813429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1</a:t>
            </a:fld>
            <a:endParaRPr lang="en-NZ"/>
          </a:p>
        </p:txBody>
      </p:sp>
    </p:spTree>
    <p:extLst>
      <p:ext uri="{BB962C8B-B14F-4D97-AF65-F5344CB8AC3E}">
        <p14:creationId xmlns:p14="http://schemas.microsoft.com/office/powerpoint/2010/main" val="2713392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6</a:t>
            </a:fld>
            <a:endParaRPr lang="en-NZ"/>
          </a:p>
        </p:txBody>
      </p:sp>
    </p:spTree>
    <p:extLst>
      <p:ext uri="{BB962C8B-B14F-4D97-AF65-F5344CB8AC3E}">
        <p14:creationId xmlns:p14="http://schemas.microsoft.com/office/powerpoint/2010/main" val="3152688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8</a:t>
            </a:fld>
            <a:endParaRPr lang="en-NZ"/>
          </a:p>
        </p:txBody>
      </p:sp>
    </p:spTree>
    <p:extLst>
      <p:ext uri="{BB962C8B-B14F-4D97-AF65-F5344CB8AC3E}">
        <p14:creationId xmlns:p14="http://schemas.microsoft.com/office/powerpoint/2010/main" val="1934716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9</a:t>
            </a:fld>
            <a:endParaRPr lang="en-NZ"/>
          </a:p>
        </p:txBody>
      </p:sp>
    </p:spTree>
    <p:extLst>
      <p:ext uri="{BB962C8B-B14F-4D97-AF65-F5344CB8AC3E}">
        <p14:creationId xmlns:p14="http://schemas.microsoft.com/office/powerpoint/2010/main" val="2961098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16</a:t>
            </a:fld>
            <a:endParaRPr lang="en-NZ"/>
          </a:p>
        </p:txBody>
      </p:sp>
    </p:spTree>
    <p:extLst>
      <p:ext uri="{BB962C8B-B14F-4D97-AF65-F5344CB8AC3E}">
        <p14:creationId xmlns:p14="http://schemas.microsoft.com/office/powerpoint/2010/main" val="2765596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18</a:t>
            </a:fld>
            <a:endParaRPr lang="en-NZ"/>
          </a:p>
        </p:txBody>
      </p:sp>
    </p:spTree>
    <p:extLst>
      <p:ext uri="{BB962C8B-B14F-4D97-AF65-F5344CB8AC3E}">
        <p14:creationId xmlns:p14="http://schemas.microsoft.com/office/powerpoint/2010/main" val="4113809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C2456299-FE91-4096-AAF7-6E3CD6783FDC}" type="slidenum">
              <a:rPr lang="en-NZ" smtClean="0"/>
              <a:pPr/>
              <a:t>21</a:t>
            </a:fld>
            <a:endParaRPr lang="en-NZ"/>
          </a:p>
        </p:txBody>
      </p:sp>
    </p:spTree>
    <p:extLst>
      <p:ext uri="{BB962C8B-B14F-4D97-AF65-F5344CB8AC3E}">
        <p14:creationId xmlns:p14="http://schemas.microsoft.com/office/powerpoint/2010/main" val="1407055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3730" name="Group 2"/>
          <p:cNvGrpSpPr>
            <a:grpSpLocks/>
          </p:cNvGrpSpPr>
          <p:nvPr/>
        </p:nvGrpSpPr>
        <p:grpSpPr bwMode="auto">
          <a:xfrm>
            <a:off x="0" y="0"/>
            <a:ext cx="5867400" cy="6858000"/>
            <a:chOff x="0" y="0"/>
            <a:chExt cx="3696" cy="4320"/>
          </a:xfrm>
        </p:grpSpPr>
        <p:sp>
          <p:nvSpPr>
            <p:cNvPr id="73731"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AU" sz="2400">
                <a:latin typeface="Times New Roman" pitchFamily="18" charset="0"/>
              </a:endParaRPr>
            </a:p>
          </p:txBody>
        </p:sp>
        <p:sp>
          <p:nvSpPr>
            <p:cNvPr id="73732"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AU" sz="2400">
                <a:latin typeface="Times New Roman" pitchFamily="18" charset="0"/>
              </a:endParaRPr>
            </a:p>
          </p:txBody>
        </p:sp>
      </p:grpSp>
      <p:grpSp>
        <p:nvGrpSpPr>
          <p:cNvPr id="73733" name="Group 5"/>
          <p:cNvGrpSpPr>
            <a:grpSpLocks/>
          </p:cNvGrpSpPr>
          <p:nvPr/>
        </p:nvGrpSpPr>
        <p:grpSpPr bwMode="auto">
          <a:xfrm>
            <a:off x="3632200" y="4889500"/>
            <a:ext cx="4876800" cy="319088"/>
            <a:chOff x="2288" y="3080"/>
            <a:chExt cx="3072" cy="201"/>
          </a:xfrm>
        </p:grpSpPr>
        <p:sp>
          <p:nvSpPr>
            <p:cNvPr id="73734"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NZ"/>
            </a:p>
          </p:txBody>
        </p:sp>
        <p:sp>
          <p:nvSpPr>
            <p:cNvPr id="73735"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NZ"/>
            </a:p>
          </p:txBody>
        </p:sp>
      </p:grpSp>
      <p:sp>
        <p:nvSpPr>
          <p:cNvPr id="73736"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NZ"/>
              <a:t>Click to edit Master subtitle style</a:t>
            </a:r>
          </a:p>
        </p:txBody>
      </p:sp>
      <p:sp>
        <p:nvSpPr>
          <p:cNvPr id="73737" name="Rectangle 9"/>
          <p:cNvSpPr>
            <a:spLocks noGrp="1" noChangeArrowheads="1"/>
          </p:cNvSpPr>
          <p:nvPr>
            <p:ph type="dt" sz="quarter" idx="2"/>
          </p:nvPr>
        </p:nvSpPr>
        <p:spPr/>
        <p:txBody>
          <a:bodyPr/>
          <a:lstStyle>
            <a:lvl1pPr>
              <a:defRPr>
                <a:solidFill>
                  <a:schemeClr val="bg1"/>
                </a:solidFill>
              </a:defRPr>
            </a:lvl1pPr>
          </a:lstStyle>
          <a:p>
            <a:endParaRPr lang="en-NZ"/>
          </a:p>
        </p:txBody>
      </p:sp>
      <p:sp>
        <p:nvSpPr>
          <p:cNvPr id="73738" name="Rectangle 10"/>
          <p:cNvSpPr>
            <a:spLocks noGrp="1" noChangeArrowheads="1"/>
          </p:cNvSpPr>
          <p:nvPr>
            <p:ph type="ftr" sz="quarter" idx="3"/>
          </p:nvPr>
        </p:nvSpPr>
        <p:spPr/>
        <p:txBody>
          <a:bodyPr/>
          <a:lstStyle>
            <a:lvl1pPr algn="r">
              <a:defRPr/>
            </a:lvl1pPr>
          </a:lstStyle>
          <a:p>
            <a:endParaRPr lang="en-NZ"/>
          </a:p>
        </p:txBody>
      </p:sp>
      <p:sp>
        <p:nvSpPr>
          <p:cNvPr id="73739" name="Rectangle 11"/>
          <p:cNvSpPr>
            <a:spLocks noGrp="1" noChangeArrowheads="1"/>
          </p:cNvSpPr>
          <p:nvPr>
            <p:ph type="sldNum" sz="quarter" idx="4"/>
          </p:nvPr>
        </p:nvSpPr>
        <p:spPr>
          <a:xfrm>
            <a:off x="76200" y="6248400"/>
            <a:ext cx="587375" cy="488950"/>
          </a:xfrm>
        </p:spPr>
        <p:txBody>
          <a:bodyPr anchorCtr="0"/>
          <a:lstStyle>
            <a:lvl1pPr>
              <a:defRPr/>
            </a:lvl1pPr>
          </a:lstStyle>
          <a:p>
            <a:fld id="{F037B276-809A-4162-8816-3CB5C6175D23}" type="slidenum">
              <a:rPr lang="en-NZ"/>
              <a:pPr/>
              <a:t>‹#›</a:t>
            </a:fld>
            <a:endParaRPr lang="en-NZ"/>
          </a:p>
        </p:txBody>
      </p:sp>
      <p:sp>
        <p:nvSpPr>
          <p:cNvPr id="73740"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NZ"/>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D4EF861F-9C9C-48B2-A691-545B8342F8BC}" type="slidenum">
              <a:rPr lang="en-NZ"/>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E6A9781E-9DDB-4E26-9677-969C789AA32B}" type="slidenum">
              <a:rPr lang="en-NZ"/>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NZ"/>
          </a:p>
        </p:txBody>
      </p:sp>
      <p:sp>
        <p:nvSpPr>
          <p:cNvPr id="3" name="SmartArt Placeholder 2"/>
          <p:cNvSpPr>
            <a:spLocks noGrp="1"/>
          </p:cNvSpPr>
          <p:nvPr>
            <p:ph type="dgm" idx="1"/>
          </p:nvPr>
        </p:nvSpPr>
        <p:spPr>
          <a:xfrm>
            <a:off x="838200" y="2362200"/>
            <a:ext cx="7693025" cy="3724275"/>
          </a:xfrm>
        </p:spPr>
        <p:txBody>
          <a:bodyPr/>
          <a:lstStyle/>
          <a:p>
            <a:endParaRPr lang="en-NZ"/>
          </a:p>
        </p:txBody>
      </p:sp>
      <p:sp>
        <p:nvSpPr>
          <p:cNvPr id="4" name="Date Placeholder 3"/>
          <p:cNvSpPr>
            <a:spLocks noGrp="1"/>
          </p:cNvSpPr>
          <p:nvPr>
            <p:ph type="dt" sz="half" idx="10"/>
          </p:nvPr>
        </p:nvSpPr>
        <p:spPr>
          <a:xfrm>
            <a:off x="2438400" y="6248400"/>
            <a:ext cx="2130425" cy="474663"/>
          </a:xfrm>
        </p:spPr>
        <p:txBody>
          <a:bodyPr/>
          <a:lstStyle>
            <a:lvl1pPr>
              <a:defRPr/>
            </a:lvl1pPr>
          </a:lstStyle>
          <a:p>
            <a:endParaRPr lang="en-NZ"/>
          </a:p>
        </p:txBody>
      </p:sp>
      <p:sp>
        <p:nvSpPr>
          <p:cNvPr id="5" name="Footer Placeholder 4"/>
          <p:cNvSpPr>
            <a:spLocks noGrp="1"/>
          </p:cNvSpPr>
          <p:nvPr>
            <p:ph type="ftr" sz="quarter" idx="11"/>
          </p:nvPr>
        </p:nvSpPr>
        <p:spPr>
          <a:xfrm>
            <a:off x="5791200" y="6248400"/>
            <a:ext cx="2897188" cy="474663"/>
          </a:xfrm>
        </p:spPr>
        <p:txBody>
          <a:bodyPr/>
          <a:lstStyle>
            <a:lvl1pPr>
              <a:defRPr/>
            </a:lvl1pPr>
          </a:lstStyle>
          <a:p>
            <a:endParaRPr lang="en-NZ"/>
          </a:p>
        </p:txBody>
      </p:sp>
      <p:sp>
        <p:nvSpPr>
          <p:cNvPr id="6" name="Slide Number Placeholder 5"/>
          <p:cNvSpPr>
            <a:spLocks noGrp="1"/>
          </p:cNvSpPr>
          <p:nvPr>
            <p:ph type="sldNum" sz="quarter" idx="12"/>
          </p:nvPr>
        </p:nvSpPr>
        <p:spPr>
          <a:xfrm>
            <a:off x="84138" y="6242050"/>
            <a:ext cx="587375" cy="488950"/>
          </a:xfrm>
        </p:spPr>
        <p:txBody>
          <a:bodyPr/>
          <a:lstStyle>
            <a:lvl1pPr>
              <a:defRPr/>
            </a:lvl1pPr>
          </a:lstStyle>
          <a:p>
            <a:fld id="{CE8B9A9D-95F0-402A-BFCA-76B1E385750D}" type="slidenum">
              <a:rPr lang="en-NZ"/>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4267EC80-09F3-404B-B721-0C9BBA3D89B4}" type="slidenum">
              <a:rPr lang="en-NZ"/>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FA7FD844-C23C-467C-99F3-B17AF96464C9}" type="slidenum">
              <a:rPr lang="en-NZ"/>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NZ"/>
          </a:p>
        </p:txBody>
      </p:sp>
      <p:sp>
        <p:nvSpPr>
          <p:cNvPr id="6" name="Footer Placeholder 5"/>
          <p:cNvSpPr>
            <a:spLocks noGrp="1"/>
          </p:cNvSpPr>
          <p:nvPr>
            <p:ph type="ftr" sz="quarter" idx="11"/>
          </p:nvPr>
        </p:nvSpPr>
        <p:spPr/>
        <p:txBody>
          <a:bodyPr/>
          <a:lstStyle>
            <a:lvl1pPr>
              <a:defRPr/>
            </a:lvl1pPr>
          </a:lstStyle>
          <a:p>
            <a:endParaRPr lang="en-NZ"/>
          </a:p>
        </p:txBody>
      </p:sp>
      <p:sp>
        <p:nvSpPr>
          <p:cNvPr id="7" name="Slide Number Placeholder 6"/>
          <p:cNvSpPr>
            <a:spLocks noGrp="1"/>
          </p:cNvSpPr>
          <p:nvPr>
            <p:ph type="sldNum" sz="quarter" idx="12"/>
          </p:nvPr>
        </p:nvSpPr>
        <p:spPr/>
        <p:txBody>
          <a:bodyPr/>
          <a:lstStyle>
            <a:lvl1pPr>
              <a:defRPr/>
            </a:lvl1pPr>
          </a:lstStyle>
          <a:p>
            <a:fld id="{15426577-482C-4C17-A7F7-7E5614267F6E}" type="slidenum">
              <a:rPr lang="en-NZ"/>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NZ"/>
          </a:p>
        </p:txBody>
      </p:sp>
      <p:sp>
        <p:nvSpPr>
          <p:cNvPr id="8" name="Footer Placeholder 7"/>
          <p:cNvSpPr>
            <a:spLocks noGrp="1"/>
          </p:cNvSpPr>
          <p:nvPr>
            <p:ph type="ftr" sz="quarter" idx="11"/>
          </p:nvPr>
        </p:nvSpPr>
        <p:spPr/>
        <p:txBody>
          <a:bodyPr/>
          <a:lstStyle>
            <a:lvl1pPr>
              <a:defRPr/>
            </a:lvl1pPr>
          </a:lstStyle>
          <a:p>
            <a:endParaRPr lang="en-NZ"/>
          </a:p>
        </p:txBody>
      </p:sp>
      <p:sp>
        <p:nvSpPr>
          <p:cNvPr id="9" name="Slide Number Placeholder 8"/>
          <p:cNvSpPr>
            <a:spLocks noGrp="1"/>
          </p:cNvSpPr>
          <p:nvPr>
            <p:ph type="sldNum" sz="quarter" idx="12"/>
          </p:nvPr>
        </p:nvSpPr>
        <p:spPr/>
        <p:txBody>
          <a:bodyPr/>
          <a:lstStyle>
            <a:lvl1pPr>
              <a:defRPr/>
            </a:lvl1pPr>
          </a:lstStyle>
          <a:p>
            <a:fld id="{7D8CC134-E864-4F93-9C6B-41B6AA90567D}" type="slidenum">
              <a:rPr lang="en-NZ"/>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NZ"/>
          </a:p>
        </p:txBody>
      </p:sp>
      <p:sp>
        <p:nvSpPr>
          <p:cNvPr id="4" name="Footer Placeholder 3"/>
          <p:cNvSpPr>
            <a:spLocks noGrp="1"/>
          </p:cNvSpPr>
          <p:nvPr>
            <p:ph type="ftr" sz="quarter" idx="11"/>
          </p:nvPr>
        </p:nvSpPr>
        <p:spPr/>
        <p:txBody>
          <a:bodyPr/>
          <a:lstStyle>
            <a:lvl1pPr>
              <a:defRPr/>
            </a:lvl1pPr>
          </a:lstStyle>
          <a:p>
            <a:endParaRPr lang="en-NZ"/>
          </a:p>
        </p:txBody>
      </p:sp>
      <p:sp>
        <p:nvSpPr>
          <p:cNvPr id="5" name="Slide Number Placeholder 4"/>
          <p:cNvSpPr>
            <a:spLocks noGrp="1"/>
          </p:cNvSpPr>
          <p:nvPr>
            <p:ph type="sldNum" sz="quarter" idx="12"/>
          </p:nvPr>
        </p:nvSpPr>
        <p:spPr/>
        <p:txBody>
          <a:bodyPr/>
          <a:lstStyle>
            <a:lvl1pPr>
              <a:defRPr/>
            </a:lvl1pPr>
          </a:lstStyle>
          <a:p>
            <a:fld id="{EDE913BD-E6FF-4D73-A9E6-16DD5D685796}" type="slidenum">
              <a:rPr lang="en-NZ"/>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NZ"/>
          </a:p>
        </p:txBody>
      </p:sp>
      <p:sp>
        <p:nvSpPr>
          <p:cNvPr id="3" name="Footer Placeholder 2"/>
          <p:cNvSpPr>
            <a:spLocks noGrp="1"/>
          </p:cNvSpPr>
          <p:nvPr>
            <p:ph type="ftr" sz="quarter" idx="11"/>
          </p:nvPr>
        </p:nvSpPr>
        <p:spPr/>
        <p:txBody>
          <a:bodyPr/>
          <a:lstStyle>
            <a:lvl1pPr>
              <a:defRPr/>
            </a:lvl1pPr>
          </a:lstStyle>
          <a:p>
            <a:endParaRPr lang="en-NZ"/>
          </a:p>
        </p:txBody>
      </p:sp>
      <p:sp>
        <p:nvSpPr>
          <p:cNvPr id="4" name="Slide Number Placeholder 3"/>
          <p:cNvSpPr>
            <a:spLocks noGrp="1"/>
          </p:cNvSpPr>
          <p:nvPr>
            <p:ph type="sldNum" sz="quarter" idx="12"/>
          </p:nvPr>
        </p:nvSpPr>
        <p:spPr/>
        <p:txBody>
          <a:bodyPr/>
          <a:lstStyle>
            <a:lvl1pPr>
              <a:defRPr/>
            </a:lvl1pPr>
          </a:lstStyle>
          <a:p>
            <a:fld id="{8209FB8E-23D3-4EFF-87DA-10FA719C07CF}" type="slidenum">
              <a:rPr lang="en-NZ"/>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NZ"/>
          </a:p>
        </p:txBody>
      </p:sp>
      <p:sp>
        <p:nvSpPr>
          <p:cNvPr id="6" name="Footer Placeholder 5"/>
          <p:cNvSpPr>
            <a:spLocks noGrp="1"/>
          </p:cNvSpPr>
          <p:nvPr>
            <p:ph type="ftr" sz="quarter" idx="11"/>
          </p:nvPr>
        </p:nvSpPr>
        <p:spPr/>
        <p:txBody>
          <a:bodyPr/>
          <a:lstStyle>
            <a:lvl1pPr>
              <a:defRPr/>
            </a:lvl1pPr>
          </a:lstStyle>
          <a:p>
            <a:endParaRPr lang="en-NZ"/>
          </a:p>
        </p:txBody>
      </p:sp>
      <p:sp>
        <p:nvSpPr>
          <p:cNvPr id="7" name="Slide Number Placeholder 6"/>
          <p:cNvSpPr>
            <a:spLocks noGrp="1"/>
          </p:cNvSpPr>
          <p:nvPr>
            <p:ph type="sldNum" sz="quarter" idx="12"/>
          </p:nvPr>
        </p:nvSpPr>
        <p:spPr/>
        <p:txBody>
          <a:bodyPr/>
          <a:lstStyle>
            <a:lvl1pPr>
              <a:defRPr/>
            </a:lvl1pPr>
          </a:lstStyle>
          <a:p>
            <a:fld id="{6CDDA713-B1A6-4FCA-99B5-C8887B1C379E}" type="slidenum">
              <a:rPr lang="en-NZ"/>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NZ"/>
          </a:p>
        </p:txBody>
      </p:sp>
      <p:sp>
        <p:nvSpPr>
          <p:cNvPr id="6" name="Footer Placeholder 5"/>
          <p:cNvSpPr>
            <a:spLocks noGrp="1"/>
          </p:cNvSpPr>
          <p:nvPr>
            <p:ph type="ftr" sz="quarter" idx="11"/>
          </p:nvPr>
        </p:nvSpPr>
        <p:spPr/>
        <p:txBody>
          <a:bodyPr/>
          <a:lstStyle>
            <a:lvl1pPr>
              <a:defRPr/>
            </a:lvl1pPr>
          </a:lstStyle>
          <a:p>
            <a:endParaRPr lang="en-NZ"/>
          </a:p>
        </p:txBody>
      </p:sp>
      <p:sp>
        <p:nvSpPr>
          <p:cNvPr id="7" name="Slide Number Placeholder 6"/>
          <p:cNvSpPr>
            <a:spLocks noGrp="1"/>
          </p:cNvSpPr>
          <p:nvPr>
            <p:ph type="sldNum" sz="quarter" idx="12"/>
          </p:nvPr>
        </p:nvSpPr>
        <p:spPr/>
        <p:txBody>
          <a:bodyPr/>
          <a:lstStyle>
            <a:lvl1pPr>
              <a:defRPr/>
            </a:lvl1pPr>
          </a:lstStyle>
          <a:p>
            <a:fld id="{15D10D99-2576-4FE7-A2FC-EEFE72BA4A8A}" type="slidenum">
              <a:rPr lang="en-NZ"/>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2706" name="Group 2"/>
          <p:cNvGrpSpPr>
            <a:grpSpLocks/>
          </p:cNvGrpSpPr>
          <p:nvPr/>
        </p:nvGrpSpPr>
        <p:grpSpPr bwMode="auto">
          <a:xfrm>
            <a:off x="0" y="0"/>
            <a:ext cx="7620000" cy="6858000"/>
            <a:chOff x="0" y="0"/>
            <a:chExt cx="4800" cy="4320"/>
          </a:xfrm>
        </p:grpSpPr>
        <p:grpSp>
          <p:nvGrpSpPr>
            <p:cNvPr id="72707" name="Group 3"/>
            <p:cNvGrpSpPr>
              <a:grpSpLocks/>
            </p:cNvGrpSpPr>
            <p:nvPr userDrawn="1"/>
          </p:nvGrpSpPr>
          <p:grpSpPr bwMode="auto">
            <a:xfrm>
              <a:off x="0" y="0"/>
              <a:ext cx="2016" cy="4320"/>
              <a:chOff x="0" y="0"/>
              <a:chExt cx="2016" cy="4320"/>
            </a:xfrm>
          </p:grpSpPr>
          <p:sp>
            <p:nvSpPr>
              <p:cNvPr id="72708"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NZ"/>
              </a:p>
            </p:txBody>
          </p:sp>
          <p:sp>
            <p:nvSpPr>
              <p:cNvPr id="72709"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NZ"/>
              </a:p>
            </p:txBody>
          </p:sp>
        </p:grpSp>
        <p:grpSp>
          <p:nvGrpSpPr>
            <p:cNvPr id="72710" name="Group 6"/>
            <p:cNvGrpSpPr>
              <a:grpSpLocks/>
            </p:cNvGrpSpPr>
            <p:nvPr/>
          </p:nvGrpSpPr>
          <p:grpSpPr bwMode="auto">
            <a:xfrm>
              <a:off x="144" y="1248"/>
              <a:ext cx="4656" cy="201"/>
              <a:chOff x="144" y="1248"/>
              <a:chExt cx="4656" cy="201"/>
            </a:xfrm>
          </p:grpSpPr>
          <p:sp>
            <p:nvSpPr>
              <p:cNvPr id="72711"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NZ"/>
              </a:p>
            </p:txBody>
          </p:sp>
          <p:sp>
            <p:nvSpPr>
              <p:cNvPr id="72712"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NZ"/>
              </a:p>
            </p:txBody>
          </p:sp>
        </p:grpSp>
      </p:grpSp>
      <p:sp>
        <p:nvSpPr>
          <p:cNvPr id="72713"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NZ" smtClean="0"/>
              <a:t>Click to edit Master title style</a:t>
            </a:r>
          </a:p>
        </p:txBody>
      </p:sp>
      <p:sp>
        <p:nvSpPr>
          <p:cNvPr id="72714"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NZ" smtClean="0"/>
              <a:t>Click to edit Master text styles</a:t>
            </a:r>
          </a:p>
          <a:p>
            <a:pPr lvl="1"/>
            <a:r>
              <a:rPr lang="en-NZ" smtClean="0"/>
              <a:t>Second level</a:t>
            </a:r>
          </a:p>
          <a:p>
            <a:pPr lvl="2"/>
            <a:r>
              <a:rPr lang="en-NZ" smtClean="0"/>
              <a:t>Third level</a:t>
            </a:r>
          </a:p>
          <a:p>
            <a:pPr lvl="3"/>
            <a:r>
              <a:rPr lang="en-NZ" smtClean="0"/>
              <a:t>Fourth level</a:t>
            </a:r>
          </a:p>
          <a:p>
            <a:pPr lvl="4"/>
            <a:r>
              <a:rPr lang="en-NZ" smtClean="0"/>
              <a:t>Fifth level</a:t>
            </a:r>
          </a:p>
        </p:txBody>
      </p:sp>
      <p:sp>
        <p:nvSpPr>
          <p:cNvPr id="72715"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endParaRPr lang="en-NZ"/>
          </a:p>
        </p:txBody>
      </p:sp>
      <p:sp>
        <p:nvSpPr>
          <p:cNvPr id="72716"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NZ"/>
          </a:p>
        </p:txBody>
      </p:sp>
      <p:sp>
        <p:nvSpPr>
          <p:cNvPr id="72717"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F2C5B33E-1DD8-49C9-ACC6-D495F2E7D385}" type="slidenum">
              <a:rPr lang="en-NZ"/>
              <a:pPr/>
              <a:t>‹#›</a:t>
            </a:fld>
            <a:endParaRPr lang="en-NZ"/>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p:cNvSpPr>
            <a:spLocks noGrp="1" noChangeArrowheads="1"/>
          </p:cNvSpPr>
          <p:nvPr>
            <p:ph type="ctrTitle"/>
          </p:nvPr>
        </p:nvSpPr>
        <p:spPr>
          <a:xfrm>
            <a:off x="685800" y="357166"/>
            <a:ext cx="8229600" cy="2928958"/>
          </a:xfrm>
        </p:spPr>
        <p:txBody>
          <a:bodyPr/>
          <a:lstStyle/>
          <a:p>
            <a:r>
              <a:rPr lang="en-NZ" dirty="0" smtClean="0"/>
              <a:t/>
            </a:r>
            <a:br>
              <a:rPr lang="en-NZ" dirty="0" smtClean="0"/>
            </a:br>
            <a:r>
              <a:rPr lang="en-NZ" sz="3200" dirty="0" smtClean="0"/>
              <a:t>Influences of networking, relationship building and </a:t>
            </a:r>
            <a:r>
              <a:rPr lang="en-NZ" sz="3200" dirty="0" err="1" smtClean="0"/>
              <a:t>quanxi</a:t>
            </a:r>
            <a:r>
              <a:rPr lang="en-NZ" sz="3200" dirty="0" smtClean="0"/>
              <a:t> (social capital) and tax compliance behaviours</a:t>
            </a:r>
            <a:endParaRPr lang="en-NZ" sz="3200" dirty="0"/>
          </a:p>
        </p:txBody>
      </p:sp>
      <p:sp>
        <p:nvSpPr>
          <p:cNvPr id="2051" name="Rectangle 3"/>
          <p:cNvSpPr>
            <a:spLocks noGrp="1" noChangeArrowheads="1"/>
          </p:cNvSpPr>
          <p:nvPr>
            <p:ph type="subTitle" idx="1"/>
          </p:nvPr>
        </p:nvSpPr>
        <p:spPr/>
        <p:txBody>
          <a:bodyPr/>
          <a:lstStyle/>
          <a:p>
            <a:r>
              <a:rPr lang="en-US" dirty="0" err="1" smtClean="0"/>
              <a:t>Dr</a:t>
            </a:r>
            <a:r>
              <a:rPr lang="en-US" dirty="0" smtClean="0"/>
              <a:t> Sue Yong</a:t>
            </a:r>
            <a:endParaRPr lang="en-US" dirty="0"/>
          </a:p>
          <a:p>
            <a:r>
              <a:rPr lang="en-US" dirty="0"/>
              <a:t>Auckland University of Technology</a:t>
            </a:r>
            <a:endParaRPr lang="en-NZ"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Findings: Tax assistance used by ethnic groups</a:t>
            </a:r>
            <a:endParaRPr lang="en-NZ" dirty="0"/>
          </a:p>
        </p:txBody>
      </p:sp>
      <p:sp>
        <p:nvSpPr>
          <p:cNvPr id="3" name="Content Placeholder 2"/>
          <p:cNvSpPr>
            <a:spLocks noGrp="1"/>
          </p:cNvSpPr>
          <p:nvPr>
            <p:ph idx="1"/>
          </p:nvPr>
        </p:nvSpPr>
        <p:spPr>
          <a:xfrm>
            <a:off x="3245197" y="4851921"/>
            <a:ext cx="7693025" cy="3724275"/>
          </a:xfrm>
        </p:spPr>
        <p:txBody>
          <a:bodyPr/>
          <a:lstStyle/>
          <a:p>
            <a:endParaRPr lang="en-N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9048" y="2564904"/>
            <a:ext cx="5486400"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00201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Findings: Tax assistance used- Asian</a:t>
            </a:r>
            <a:endParaRPr lang="en-NZ" dirty="0"/>
          </a:p>
        </p:txBody>
      </p:sp>
      <p:sp>
        <p:nvSpPr>
          <p:cNvPr id="3" name="Content Placeholder 2"/>
          <p:cNvSpPr>
            <a:spLocks noGrp="1"/>
          </p:cNvSpPr>
          <p:nvPr>
            <p:ph idx="1"/>
          </p:nvPr>
        </p:nvSpPr>
        <p:spPr>
          <a:xfrm>
            <a:off x="838200" y="2362200"/>
            <a:ext cx="7693025" cy="3947120"/>
          </a:xfrm>
        </p:spPr>
        <p:txBody>
          <a:bodyPr/>
          <a:lstStyle/>
          <a:p>
            <a:pPr marL="0" indent="0">
              <a:buNone/>
            </a:pPr>
            <a:r>
              <a:rPr lang="en-NZ" sz="2200" i="1" dirty="0" smtClean="0"/>
              <a:t>“</a:t>
            </a:r>
            <a:r>
              <a:rPr lang="en-NZ" sz="2200" i="1" dirty="0"/>
              <a:t>I ask my CA friend because I feel they have more up to date knowledge of what is going on</a:t>
            </a:r>
            <a:r>
              <a:rPr lang="en-NZ" sz="2200" i="1" dirty="0" smtClean="0"/>
              <a:t>. To engage a tax accountant would be expensive for a small business” </a:t>
            </a:r>
            <a:r>
              <a:rPr lang="en-NZ" sz="2200" i="1" dirty="0"/>
              <a:t>(A8</a:t>
            </a:r>
            <a:r>
              <a:rPr lang="en-NZ" sz="2200" i="1" dirty="0" smtClean="0"/>
              <a:t>)</a:t>
            </a:r>
          </a:p>
          <a:p>
            <a:pPr marL="0" indent="0">
              <a:buNone/>
            </a:pPr>
            <a:endParaRPr lang="en-NZ" sz="2200" i="1" dirty="0" smtClean="0"/>
          </a:p>
          <a:p>
            <a:pPr marL="0" indent="0">
              <a:buNone/>
            </a:pPr>
            <a:r>
              <a:rPr lang="en-NZ" sz="2200" i="1" dirty="0" smtClean="0"/>
              <a:t>“</a:t>
            </a:r>
            <a:r>
              <a:rPr lang="en-NZ" sz="2200" i="1" dirty="0"/>
              <a:t>As for the income tax return, my accountant does it because there is some technical stuff which I need some expert help. </a:t>
            </a:r>
            <a:r>
              <a:rPr lang="en-NZ" sz="2200" i="1" dirty="0" smtClean="0"/>
              <a:t>The </a:t>
            </a:r>
            <a:r>
              <a:rPr lang="en-NZ" sz="2200" i="1" dirty="0"/>
              <a:t>accountant can give me some good ideas and </a:t>
            </a:r>
            <a:r>
              <a:rPr lang="en-NZ" sz="2200" i="1" dirty="0" smtClean="0"/>
              <a:t>he </a:t>
            </a:r>
            <a:r>
              <a:rPr lang="en-NZ" sz="2200" i="1" dirty="0"/>
              <a:t>can warn me and give me some advice as to how to best to go about doing the accounts. He is used as a safety check in case there is an IRD query.”(A6)</a:t>
            </a:r>
          </a:p>
          <a:p>
            <a:pPr marL="0" indent="0">
              <a:buNone/>
            </a:pPr>
            <a:endParaRPr lang="en-NZ" sz="2400" i="1" dirty="0" smtClean="0"/>
          </a:p>
          <a:p>
            <a:pPr marL="0" indent="0">
              <a:buNone/>
            </a:pPr>
            <a:endParaRPr lang="en-NZ" sz="2400" i="1" dirty="0" smtClean="0"/>
          </a:p>
          <a:p>
            <a:endParaRPr lang="en-NZ" i="1" dirty="0"/>
          </a:p>
          <a:p>
            <a:pPr marL="0" indent="0">
              <a:buNone/>
            </a:pPr>
            <a:endParaRPr lang="en-NZ"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Findings: Tax assistance </a:t>
            </a:r>
            <a:r>
              <a:rPr lang="en-NZ" dirty="0" smtClean="0"/>
              <a:t>used- Pacific</a:t>
            </a:r>
            <a:endParaRPr lang="en-NZ" dirty="0"/>
          </a:p>
        </p:txBody>
      </p:sp>
      <p:sp>
        <p:nvSpPr>
          <p:cNvPr id="3" name="Content Placeholder 2"/>
          <p:cNvSpPr>
            <a:spLocks noGrp="1"/>
          </p:cNvSpPr>
          <p:nvPr>
            <p:ph idx="1"/>
          </p:nvPr>
        </p:nvSpPr>
        <p:spPr>
          <a:xfrm>
            <a:off x="838200" y="2362200"/>
            <a:ext cx="7693025" cy="4163144"/>
          </a:xfrm>
        </p:spPr>
        <p:txBody>
          <a:bodyPr/>
          <a:lstStyle/>
          <a:p>
            <a:pPr marL="0" indent="0">
              <a:buNone/>
            </a:pPr>
            <a:r>
              <a:rPr lang="en-NZ" sz="2200" i="1" dirty="0" smtClean="0"/>
              <a:t>“In </a:t>
            </a:r>
            <a:r>
              <a:rPr lang="en-NZ" sz="2200" i="1" dirty="0"/>
              <a:t>the Samoan culture there is the big pride thing about telling people that you need help. It is too embarrassing to ask for help even though you need it. It is also very shameful to receive help because it is admitting that you can’t do something which you are really proud of and have messed up.” (P4</a:t>
            </a:r>
            <a:r>
              <a:rPr lang="en-NZ" sz="2200" i="1" dirty="0" smtClean="0"/>
              <a:t>)</a:t>
            </a:r>
          </a:p>
          <a:p>
            <a:pPr marL="0" indent="0">
              <a:buNone/>
            </a:pPr>
            <a:endParaRPr lang="en-NZ" sz="2200" i="1" dirty="0"/>
          </a:p>
          <a:p>
            <a:pPr marL="0" indent="0">
              <a:buNone/>
            </a:pPr>
            <a:r>
              <a:rPr lang="en-NZ" sz="2200" i="1" dirty="0" smtClean="0"/>
              <a:t>“The Pacific Islanders </a:t>
            </a:r>
            <a:r>
              <a:rPr lang="en-NZ" sz="2200" i="1" dirty="0"/>
              <a:t>look at authorities with high esteem, and that’s why they struggle with </a:t>
            </a:r>
            <a:r>
              <a:rPr lang="en-NZ" sz="2200" i="1" dirty="0" smtClean="0"/>
              <a:t>having to do the accounts themselves as they have always relied </a:t>
            </a:r>
            <a:r>
              <a:rPr lang="en-NZ" sz="2200" i="1" dirty="0"/>
              <a:t>on others to tell them what </a:t>
            </a:r>
            <a:r>
              <a:rPr lang="en-NZ" sz="2200" i="1" dirty="0" smtClean="0"/>
              <a:t>and how to do it. They are predominantly followers</a:t>
            </a:r>
            <a:r>
              <a:rPr lang="en-NZ" sz="2200" i="1" dirty="0"/>
              <a:t>.” </a:t>
            </a:r>
            <a:r>
              <a:rPr lang="en-NZ" sz="2200" i="1" dirty="0" smtClean="0"/>
              <a:t>(</a:t>
            </a:r>
            <a:r>
              <a:rPr lang="en-NZ" sz="2200" i="1" dirty="0" err="1" smtClean="0"/>
              <a:t>Govt</a:t>
            </a:r>
            <a:r>
              <a:rPr lang="en-NZ" sz="2200" i="1" dirty="0" smtClean="0"/>
              <a:t> agency representative 4)</a:t>
            </a:r>
          </a:p>
          <a:p>
            <a:pPr marL="0" indent="0">
              <a:buNone/>
            </a:pPr>
            <a:r>
              <a:rPr lang="en-NZ" i="1" dirty="0" smtClean="0"/>
              <a:t> </a:t>
            </a:r>
            <a:endParaRPr lang="en-NZ" i="1" dirty="0"/>
          </a:p>
          <a:p>
            <a:endParaRPr lang="en-NZ" dirty="0"/>
          </a:p>
        </p:txBody>
      </p:sp>
    </p:spTree>
    <p:extLst>
      <p:ext uri="{BB962C8B-B14F-4D97-AF65-F5344CB8AC3E}">
        <p14:creationId xmlns:p14="http://schemas.microsoft.com/office/powerpoint/2010/main" val="35828990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Findings: Tax assistance </a:t>
            </a:r>
            <a:r>
              <a:rPr lang="en-NZ" dirty="0" smtClean="0"/>
              <a:t>used- Pacific</a:t>
            </a:r>
            <a:endParaRPr lang="en-NZ" dirty="0"/>
          </a:p>
        </p:txBody>
      </p:sp>
      <p:sp>
        <p:nvSpPr>
          <p:cNvPr id="3" name="Content Placeholder 2"/>
          <p:cNvSpPr>
            <a:spLocks noGrp="1"/>
          </p:cNvSpPr>
          <p:nvPr>
            <p:ph idx="1"/>
          </p:nvPr>
        </p:nvSpPr>
        <p:spPr>
          <a:xfrm>
            <a:off x="838200" y="2362200"/>
            <a:ext cx="7693025" cy="4091136"/>
          </a:xfrm>
        </p:spPr>
        <p:txBody>
          <a:bodyPr/>
          <a:lstStyle/>
          <a:p>
            <a:pPr marL="0" indent="0">
              <a:buNone/>
            </a:pPr>
            <a:r>
              <a:rPr lang="en-NZ" i="1" dirty="0" smtClean="0"/>
              <a:t>“Like </a:t>
            </a:r>
            <a:r>
              <a:rPr lang="en-NZ" i="1" dirty="0"/>
              <a:t>some Polynesians we do not question the accountants and go back and ask them. I am always too scared to question my accountant too. It is kind of fear them as they will not look at you favourably and help you more in the future sort of thing. My attitude is that I try to stay away from them as much as I can, and also I don’t want to upset them or question them.” (P3)</a:t>
            </a:r>
          </a:p>
          <a:p>
            <a:pPr marL="0" indent="0">
              <a:buNone/>
            </a:pPr>
            <a:endParaRPr lang="en-NZ" dirty="0"/>
          </a:p>
        </p:txBody>
      </p:sp>
    </p:spTree>
    <p:extLst>
      <p:ext uri="{BB962C8B-B14F-4D97-AF65-F5344CB8AC3E}">
        <p14:creationId xmlns:p14="http://schemas.microsoft.com/office/powerpoint/2010/main" val="32416506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Findings: Tax assistance </a:t>
            </a:r>
            <a:r>
              <a:rPr lang="en-NZ" dirty="0" smtClean="0"/>
              <a:t>used- European</a:t>
            </a:r>
            <a:endParaRPr lang="en-NZ" dirty="0"/>
          </a:p>
        </p:txBody>
      </p:sp>
      <p:sp>
        <p:nvSpPr>
          <p:cNvPr id="3" name="Content Placeholder 2"/>
          <p:cNvSpPr>
            <a:spLocks noGrp="1"/>
          </p:cNvSpPr>
          <p:nvPr>
            <p:ph idx="1"/>
          </p:nvPr>
        </p:nvSpPr>
        <p:spPr>
          <a:xfrm>
            <a:off x="838200" y="2362200"/>
            <a:ext cx="7693025" cy="4091136"/>
          </a:xfrm>
        </p:spPr>
        <p:txBody>
          <a:bodyPr/>
          <a:lstStyle/>
          <a:p>
            <a:pPr marL="0" indent="0">
              <a:buNone/>
            </a:pPr>
            <a:r>
              <a:rPr lang="en-NZ" sz="2000" i="1" dirty="0" smtClean="0"/>
              <a:t>“</a:t>
            </a:r>
            <a:r>
              <a:rPr lang="en-NZ" sz="2000" i="1" dirty="0"/>
              <a:t>We don’t have a group of peers where we can go to pick their brains if we have some business and tax problems. This is common for some SMEs because they are so caught up with their </a:t>
            </a:r>
            <a:r>
              <a:rPr lang="en-NZ" sz="2000" i="1" dirty="0" smtClean="0"/>
              <a:t>business.”(E1)</a:t>
            </a:r>
          </a:p>
          <a:p>
            <a:pPr marL="0" indent="0">
              <a:buNone/>
            </a:pPr>
            <a:endParaRPr lang="en-NZ" sz="2000" i="1" dirty="0" smtClean="0"/>
          </a:p>
          <a:p>
            <a:pPr marL="0" indent="0">
              <a:buNone/>
            </a:pPr>
            <a:r>
              <a:rPr lang="en-NZ" sz="2000" i="1" dirty="0"/>
              <a:t>“I would speak to my accountant because she is more knowledgeable about our accounts. I feel that she can explain the accounts clearly and I can understand her even though I ask her several times of the same question. I still prefer to talk to my accountant than the IRD as the accountant will give us some solid advice on our business. I would feel more comfortable with my accountant and I can rely on my accountant to sort it out for us. Possibly also that the accountant is working for us but not necessarily the </a:t>
            </a:r>
            <a:r>
              <a:rPr lang="en-NZ" sz="2000" i="1" dirty="0" smtClean="0"/>
              <a:t>IRD.” </a:t>
            </a:r>
            <a:r>
              <a:rPr lang="en-NZ" sz="2000" i="1" dirty="0"/>
              <a:t>(E9</a:t>
            </a:r>
            <a:r>
              <a:rPr lang="en-NZ" sz="2000" i="1" dirty="0" smtClean="0"/>
              <a:t>)</a:t>
            </a:r>
            <a:endParaRPr lang="en-NZ" sz="2000" i="1" dirty="0"/>
          </a:p>
          <a:p>
            <a:pPr marL="0" indent="0">
              <a:buNone/>
            </a:pPr>
            <a:endParaRPr lang="en-NZ" i="1" dirty="0" smtClean="0"/>
          </a:p>
          <a:p>
            <a:pPr marL="0" indent="0">
              <a:buNone/>
            </a:pPr>
            <a:endParaRPr lang="en-NZ" i="1" dirty="0" smtClean="0"/>
          </a:p>
          <a:p>
            <a:pPr marL="0" indent="0">
              <a:buNone/>
            </a:pPr>
            <a:endParaRPr lang="en-NZ" i="1" dirty="0"/>
          </a:p>
          <a:p>
            <a:endParaRPr lang="en-NZ" dirty="0"/>
          </a:p>
        </p:txBody>
      </p:sp>
    </p:spTree>
    <p:extLst>
      <p:ext uri="{BB962C8B-B14F-4D97-AF65-F5344CB8AC3E}">
        <p14:creationId xmlns:p14="http://schemas.microsoft.com/office/powerpoint/2010/main" val="4230004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Findings: Tax assistance </a:t>
            </a:r>
            <a:r>
              <a:rPr lang="en-NZ" dirty="0" smtClean="0"/>
              <a:t>used- Maori</a:t>
            </a:r>
            <a:endParaRPr lang="en-NZ" dirty="0"/>
          </a:p>
        </p:txBody>
      </p:sp>
      <p:sp>
        <p:nvSpPr>
          <p:cNvPr id="3" name="Content Placeholder 2"/>
          <p:cNvSpPr>
            <a:spLocks noGrp="1"/>
          </p:cNvSpPr>
          <p:nvPr>
            <p:ph idx="1"/>
          </p:nvPr>
        </p:nvSpPr>
        <p:spPr>
          <a:xfrm>
            <a:off x="838200" y="2362200"/>
            <a:ext cx="7693025" cy="4307160"/>
          </a:xfrm>
        </p:spPr>
        <p:txBody>
          <a:bodyPr/>
          <a:lstStyle/>
          <a:p>
            <a:pPr marL="0" indent="0">
              <a:buNone/>
            </a:pPr>
            <a:r>
              <a:rPr lang="en-NZ" sz="2400" i="1" dirty="0" smtClean="0"/>
              <a:t>“</a:t>
            </a:r>
            <a:r>
              <a:rPr lang="en-NZ" sz="2400" i="1" dirty="0"/>
              <a:t>It seemed to be to be very alien and very “white” process, and the IRD is a very faceless organisation. They portray themselves as a bureaucracy, people in suits and out there to take your money and they are not people to help you in any way.” (M6</a:t>
            </a:r>
            <a:r>
              <a:rPr lang="en-NZ" sz="2400" i="1" dirty="0" smtClean="0"/>
              <a:t>)</a:t>
            </a:r>
          </a:p>
          <a:p>
            <a:pPr marL="0" indent="0">
              <a:buNone/>
            </a:pPr>
            <a:endParaRPr lang="en-NZ" sz="2400" i="1" dirty="0"/>
          </a:p>
          <a:p>
            <a:pPr marL="0" indent="0">
              <a:buNone/>
            </a:pPr>
            <a:r>
              <a:rPr lang="en-NZ" sz="2400" i="1" dirty="0"/>
              <a:t>“Sometimes you are too scared to contact the IRD because they may think that you have broken the law. It is not the same like talking to your </a:t>
            </a:r>
            <a:r>
              <a:rPr lang="en-NZ" sz="2400" i="1" dirty="0" smtClean="0"/>
              <a:t>accountant or to a friend.” </a:t>
            </a:r>
            <a:r>
              <a:rPr lang="en-NZ" sz="2400" i="1" dirty="0"/>
              <a:t>(M4)</a:t>
            </a:r>
          </a:p>
          <a:p>
            <a:pPr marL="0" indent="0">
              <a:buNone/>
            </a:pPr>
            <a:endParaRPr lang="en-NZ" dirty="0"/>
          </a:p>
        </p:txBody>
      </p:sp>
    </p:spTree>
    <p:extLst>
      <p:ext uri="{BB962C8B-B14F-4D97-AF65-F5344CB8AC3E}">
        <p14:creationId xmlns:p14="http://schemas.microsoft.com/office/powerpoint/2010/main" val="39611450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Findings: Tax assistance used- Maori</a:t>
            </a:r>
          </a:p>
        </p:txBody>
      </p:sp>
      <p:sp>
        <p:nvSpPr>
          <p:cNvPr id="3" name="Content Placeholder 2"/>
          <p:cNvSpPr>
            <a:spLocks noGrp="1"/>
          </p:cNvSpPr>
          <p:nvPr>
            <p:ph idx="1"/>
          </p:nvPr>
        </p:nvSpPr>
        <p:spPr>
          <a:xfrm>
            <a:off x="838200" y="2362200"/>
            <a:ext cx="7693025" cy="4281510"/>
          </a:xfrm>
        </p:spPr>
        <p:txBody>
          <a:bodyPr/>
          <a:lstStyle/>
          <a:p>
            <a:pPr marL="0" indent="0">
              <a:buNone/>
            </a:pPr>
            <a:r>
              <a:rPr lang="en-NZ" sz="2000" b="1" dirty="0" smtClean="0"/>
              <a:t>Maori –</a:t>
            </a:r>
            <a:r>
              <a:rPr lang="en-NZ" sz="2000" dirty="0" smtClean="0"/>
              <a:t> Views IRD as a government bureaucracy with oppressive powers resulting in more stress/fear from tax compliance requirements resulting from historical factors. </a:t>
            </a:r>
          </a:p>
          <a:p>
            <a:pPr marL="0" indent="0">
              <a:buNone/>
            </a:pPr>
            <a:endParaRPr lang="en-NZ" sz="2000" dirty="0" smtClean="0"/>
          </a:p>
          <a:p>
            <a:pPr>
              <a:buNone/>
            </a:pPr>
            <a:r>
              <a:rPr lang="en-NZ" sz="2000" i="1" dirty="0" smtClean="0"/>
              <a:t> “They are terrified of the IRD or anything relating to compliance even with the local government and things like that. This has something to do with the history, and how the government has dealt with the people in terms of the land loss, the Crown and stuff like that. It still affects some people even though it is a historical event. The injustices relating to the historical events and the perceptions of the “big brother governance” still remain in some people.” (</a:t>
            </a:r>
            <a:r>
              <a:rPr lang="en-NZ" sz="2000" i="1" dirty="0" err="1" smtClean="0"/>
              <a:t>Govt</a:t>
            </a:r>
            <a:r>
              <a:rPr lang="en-NZ" sz="2000" i="1" dirty="0" smtClean="0"/>
              <a:t> agency representative)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Findings: Tax assistance used- Maori</a:t>
            </a:r>
          </a:p>
        </p:txBody>
      </p:sp>
      <p:sp>
        <p:nvSpPr>
          <p:cNvPr id="3" name="Content Placeholder 2"/>
          <p:cNvSpPr>
            <a:spLocks noGrp="1"/>
          </p:cNvSpPr>
          <p:nvPr>
            <p:ph idx="1"/>
          </p:nvPr>
        </p:nvSpPr>
        <p:spPr>
          <a:xfrm>
            <a:off x="838200" y="2362200"/>
            <a:ext cx="7693025" cy="4019128"/>
          </a:xfrm>
        </p:spPr>
        <p:txBody>
          <a:bodyPr/>
          <a:lstStyle/>
          <a:p>
            <a:r>
              <a:rPr lang="en-NZ" i="1" dirty="0"/>
              <a:t>“Even though there is assistance available from the IRD to help with the payment, </a:t>
            </a:r>
            <a:r>
              <a:rPr lang="en-NZ" i="1" dirty="0" smtClean="0"/>
              <a:t>most small businesses do not </a:t>
            </a:r>
            <a:r>
              <a:rPr lang="en-NZ" i="1" dirty="0"/>
              <a:t>look </a:t>
            </a:r>
            <a:r>
              <a:rPr lang="en-NZ" i="1" dirty="0" smtClean="0"/>
              <a:t>to </a:t>
            </a:r>
            <a:r>
              <a:rPr lang="en-NZ" i="1" dirty="0"/>
              <a:t>the IRD as someone who will help them. They look at </a:t>
            </a:r>
            <a:r>
              <a:rPr lang="en-NZ" i="1" dirty="0" smtClean="0"/>
              <a:t>the IRD as somebody who will hurt them. It </a:t>
            </a:r>
            <a:r>
              <a:rPr lang="en-NZ" i="1" dirty="0"/>
              <a:t>is the perception that the people had, that the IRD is the big bad wolf. I don’t think anybody really had much of a favourable view of the IRD.” (M9)</a:t>
            </a:r>
          </a:p>
          <a:p>
            <a:endParaRPr lang="en-NZ" dirty="0"/>
          </a:p>
        </p:txBody>
      </p:sp>
    </p:spTree>
    <p:extLst>
      <p:ext uri="{BB962C8B-B14F-4D97-AF65-F5344CB8AC3E}">
        <p14:creationId xmlns:p14="http://schemas.microsoft.com/office/powerpoint/2010/main" val="23064412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Contributions: to practice and theory</a:t>
            </a:r>
            <a:endParaRPr lang="en-NZ" dirty="0"/>
          </a:p>
        </p:txBody>
      </p:sp>
      <p:sp>
        <p:nvSpPr>
          <p:cNvPr id="3" name="Content Placeholder 2"/>
          <p:cNvSpPr>
            <a:spLocks noGrp="1"/>
          </p:cNvSpPr>
          <p:nvPr>
            <p:ph idx="1"/>
          </p:nvPr>
        </p:nvSpPr>
        <p:spPr>
          <a:xfrm>
            <a:off x="838200" y="2362200"/>
            <a:ext cx="7693025" cy="4210072"/>
          </a:xfrm>
        </p:spPr>
        <p:txBody>
          <a:bodyPr/>
          <a:lstStyle/>
          <a:p>
            <a:r>
              <a:rPr lang="en-NZ" sz="2200" dirty="0" smtClean="0"/>
              <a:t>Social norms and social capital play a vital role in ethnic businesses in terms of tax advice when it is available. When unavailable, they would resort to paid tax advisers. Few would rely on the tax authority due to fear, high esteem and mistrust in dealing with a government agency who is perceived as oppressive and not promoting their business affairs. </a:t>
            </a:r>
          </a:p>
          <a:p>
            <a:r>
              <a:rPr lang="en-NZ" sz="2200" dirty="0" smtClean="0"/>
              <a:t>These practices of social norms and social capital have to some extent influenced tax compliance perceptions, attitudes and tax compliance costs for ethnic businesses.</a:t>
            </a:r>
            <a:r>
              <a:rPr lang="en-AU" sz="2200" dirty="0"/>
              <a:t> </a:t>
            </a:r>
            <a:endParaRPr lang="en-AU" sz="2200" dirty="0" smtClean="0"/>
          </a:p>
          <a:p>
            <a:r>
              <a:rPr lang="en-AU" sz="2200" dirty="0" smtClean="0"/>
              <a:t>Adds </a:t>
            </a:r>
            <a:r>
              <a:rPr lang="en-AU" sz="2200" dirty="0"/>
              <a:t>to existing sparse literature </a:t>
            </a:r>
            <a:r>
              <a:rPr lang="en-AU" sz="2200" dirty="0" smtClean="0"/>
              <a:t>on SME’s </a:t>
            </a:r>
            <a:r>
              <a:rPr lang="en-AU" sz="2200" dirty="0"/>
              <a:t>tax </a:t>
            </a:r>
            <a:r>
              <a:rPr lang="en-AU" sz="2200" dirty="0" smtClean="0"/>
              <a:t>compliance behaviours.</a:t>
            </a:r>
            <a:endParaRPr lang="en-NZ" sz="2200" dirty="0"/>
          </a:p>
          <a:p>
            <a:pPr marL="0" indent="0">
              <a:buNone/>
            </a:pPr>
            <a:endParaRPr lang="en-NZ"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Contributions: to </a:t>
            </a:r>
            <a:r>
              <a:rPr lang="en-NZ" dirty="0" smtClean="0"/>
              <a:t>policy</a:t>
            </a:r>
            <a:endParaRPr lang="en-NZ" dirty="0"/>
          </a:p>
        </p:txBody>
      </p:sp>
      <p:sp>
        <p:nvSpPr>
          <p:cNvPr id="3" name="Content Placeholder 2"/>
          <p:cNvSpPr>
            <a:spLocks noGrp="1"/>
          </p:cNvSpPr>
          <p:nvPr>
            <p:ph idx="1"/>
          </p:nvPr>
        </p:nvSpPr>
        <p:spPr/>
        <p:txBody>
          <a:bodyPr/>
          <a:lstStyle/>
          <a:p>
            <a:r>
              <a:rPr lang="en-NZ" sz="2100" dirty="0"/>
              <a:t>Some </a:t>
            </a:r>
            <a:r>
              <a:rPr lang="en-NZ" sz="2100" dirty="0" smtClean="0"/>
              <a:t>of these practices do enhance voluntary tax compliance whereas some do not. </a:t>
            </a:r>
          </a:p>
          <a:p>
            <a:r>
              <a:rPr lang="en-NZ" sz="2100" dirty="0" smtClean="0"/>
              <a:t>Greater awareness of the effects of social norms and social capital on tax compliance of ethnic business taxpayers. </a:t>
            </a:r>
            <a:endParaRPr lang="en-NZ" sz="2100" dirty="0"/>
          </a:p>
          <a:p>
            <a:r>
              <a:rPr lang="en-NZ" sz="2100" dirty="0" smtClean="0"/>
              <a:t>Any positive manner should be encouraged and any negative influences be combated, monitored and regulated properly. </a:t>
            </a:r>
          </a:p>
          <a:p>
            <a:r>
              <a:rPr lang="en-NZ" sz="2100" dirty="0" smtClean="0"/>
              <a:t>Need to customised regulatory </a:t>
            </a:r>
            <a:r>
              <a:rPr lang="en-NZ" sz="2100" dirty="0"/>
              <a:t>approaches to meet the ethnic </a:t>
            </a:r>
            <a:r>
              <a:rPr lang="en-NZ" sz="2100" dirty="0" smtClean="0"/>
              <a:t>taxpayers</a:t>
            </a:r>
            <a:r>
              <a:rPr lang="en-NZ" sz="2100" dirty="0"/>
              <a:t>’ needs to encourage </a:t>
            </a:r>
            <a:r>
              <a:rPr lang="en-NZ" sz="2100" dirty="0" smtClean="0"/>
              <a:t>compliance which is part </a:t>
            </a:r>
            <a:r>
              <a:rPr lang="en-NZ" sz="2100" dirty="0"/>
              <a:t>of responsive regulation (Braithwaite 2007)</a:t>
            </a:r>
          </a:p>
          <a:p>
            <a:endParaRPr lang="en-NZ" sz="2400" dirty="0"/>
          </a:p>
        </p:txBody>
      </p:sp>
    </p:spTree>
    <p:extLst>
      <p:ext uri="{BB962C8B-B14F-4D97-AF65-F5344CB8AC3E}">
        <p14:creationId xmlns:p14="http://schemas.microsoft.com/office/powerpoint/2010/main" val="1278806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Introduction</a:t>
            </a:r>
            <a:endParaRPr lang="en-NZ" dirty="0"/>
          </a:p>
        </p:txBody>
      </p:sp>
      <p:sp>
        <p:nvSpPr>
          <p:cNvPr id="3" name="Content Placeholder 2"/>
          <p:cNvSpPr>
            <a:spLocks noGrp="1"/>
          </p:cNvSpPr>
          <p:nvPr>
            <p:ph idx="1"/>
          </p:nvPr>
        </p:nvSpPr>
        <p:spPr>
          <a:xfrm>
            <a:off x="838200" y="2362200"/>
            <a:ext cx="7693025" cy="4495800"/>
          </a:xfrm>
        </p:spPr>
        <p:txBody>
          <a:bodyPr/>
          <a:lstStyle/>
          <a:p>
            <a:pPr marL="457200" indent="-457200">
              <a:buFont typeface="+mj-lt"/>
              <a:buAutoNum type="arabicPeriod"/>
            </a:pPr>
            <a:r>
              <a:rPr lang="en-NZ" sz="2000" dirty="0" smtClean="0"/>
              <a:t>Increasing cultural diversity of citizens (taxpayers) in developed nations</a:t>
            </a:r>
          </a:p>
          <a:p>
            <a:pPr marL="457200" indent="-457200">
              <a:buFont typeface="+mj-lt"/>
              <a:buAutoNum type="arabicPeriod"/>
            </a:pPr>
            <a:r>
              <a:rPr lang="en-NZ" sz="2000" dirty="0" smtClean="0"/>
              <a:t>Social capital plays a vital role in the success of ethnic businesses especially for start ups. They also play a role in maintaining the success of some ethnic businesses in terms of labour advantage (cheap (</a:t>
            </a:r>
            <a:r>
              <a:rPr lang="en-NZ" sz="2000" dirty="0" err="1" smtClean="0"/>
              <a:t>er</a:t>
            </a:r>
            <a:r>
              <a:rPr lang="en-NZ" sz="2000" dirty="0" smtClean="0"/>
              <a:t>) labour e.g. the Vietnamese businesses in Australia, the Hispanic businesses in the USA, the Asian businesses in Canada, the Indian/Pakistani/Bangladeshi businesses in the United Kingdom, and the Asian and Turkish businesses in Finland. </a:t>
            </a:r>
          </a:p>
          <a:p>
            <a:pPr marL="457200" indent="-457200">
              <a:buFont typeface="+mj-lt"/>
              <a:buAutoNum type="arabicPeriod"/>
            </a:pPr>
            <a:r>
              <a:rPr lang="en-NZ" sz="2000" dirty="0" smtClean="0"/>
              <a:t>Social norms such as actions of peers have influenced and moderated tax evasion behaviours.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Limitations of this Study</a:t>
            </a:r>
            <a:endParaRPr lang="en-NZ" dirty="0"/>
          </a:p>
        </p:txBody>
      </p:sp>
      <p:sp>
        <p:nvSpPr>
          <p:cNvPr id="3" name="Content Placeholder 2"/>
          <p:cNvSpPr>
            <a:spLocks noGrp="1"/>
          </p:cNvSpPr>
          <p:nvPr>
            <p:ph idx="1"/>
          </p:nvPr>
        </p:nvSpPr>
        <p:spPr/>
        <p:txBody>
          <a:bodyPr/>
          <a:lstStyle/>
          <a:p>
            <a:r>
              <a:rPr lang="en-AU" dirty="0" smtClean="0"/>
              <a:t>Like all qualitative studies, in order to get in-depth understanding of the phenomenon, a small sample is the norm. </a:t>
            </a:r>
            <a:endParaRPr lang="en-AU" dirty="0"/>
          </a:p>
          <a:p>
            <a:r>
              <a:rPr lang="en-AU" dirty="0" smtClean="0"/>
              <a:t>Qualitative research findings are not suitable for statistical generalisations but rather for theoretical generalisations.</a:t>
            </a:r>
            <a:endParaRPr lang="en-AU" dirty="0"/>
          </a:p>
          <a:p>
            <a:r>
              <a:rPr lang="en-AU" dirty="0"/>
              <a:t>Samples are </a:t>
            </a:r>
            <a:r>
              <a:rPr lang="en-AU" dirty="0" smtClean="0"/>
              <a:t>from one location and purposive: not random</a:t>
            </a:r>
            <a:endParaRPr lang="en-AU" dirty="0"/>
          </a:p>
        </p:txBody>
      </p:sp>
    </p:spTree>
    <p:extLst>
      <p:ext uri="{BB962C8B-B14F-4D97-AF65-F5344CB8AC3E}">
        <p14:creationId xmlns:p14="http://schemas.microsoft.com/office/powerpoint/2010/main" val="18611743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AutoShape 2"/>
          <p:cNvSpPr>
            <a:spLocks noGrp="1" noChangeArrowheads="1"/>
          </p:cNvSpPr>
          <p:nvPr>
            <p:ph type="title"/>
          </p:nvPr>
        </p:nvSpPr>
        <p:spPr/>
        <p:txBody>
          <a:bodyPr/>
          <a:lstStyle/>
          <a:p>
            <a:r>
              <a:rPr lang="en-NZ" dirty="0"/>
              <a:t>Conclusions and </a:t>
            </a:r>
            <a:r>
              <a:rPr lang="en-NZ" dirty="0" smtClean="0"/>
              <a:t>suggestion for future studies</a:t>
            </a:r>
            <a:endParaRPr lang="en-AU" dirty="0"/>
          </a:p>
        </p:txBody>
      </p:sp>
      <p:sp>
        <p:nvSpPr>
          <p:cNvPr id="114691" name="Rectangle 3"/>
          <p:cNvSpPr>
            <a:spLocks noGrp="1" noChangeArrowheads="1"/>
          </p:cNvSpPr>
          <p:nvPr>
            <p:ph type="body" idx="1"/>
          </p:nvPr>
        </p:nvSpPr>
        <p:spPr>
          <a:xfrm>
            <a:off x="838200" y="2362200"/>
            <a:ext cx="7693025" cy="4495800"/>
          </a:xfrm>
        </p:spPr>
        <p:txBody>
          <a:bodyPr/>
          <a:lstStyle/>
          <a:p>
            <a:r>
              <a:rPr lang="en-AU" sz="2400" dirty="0" smtClean="0"/>
              <a:t>Requires customised regulatory tax policies for culturally diverse taxpayers</a:t>
            </a:r>
          </a:p>
          <a:p>
            <a:r>
              <a:rPr lang="en-AU" sz="2400" dirty="0" smtClean="0"/>
              <a:t>Learnt that social norms and social capital are important components in influencing tax compliance for ethnic taxpayers. There is a contrast in tax compliance behaviours between individualistic and collectivistic cultures in New Zealand. </a:t>
            </a:r>
          </a:p>
          <a:p>
            <a:r>
              <a:rPr lang="en-AU" sz="2400" dirty="0" smtClean="0"/>
              <a:t>Extend the study in other location and countries with collectivistic and individualistic cultures with similar self –assessment tax regime using the same and/or alternative methodology.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Questions and Importance of this Study</a:t>
            </a:r>
            <a:endParaRPr lang="en-NZ" dirty="0"/>
          </a:p>
        </p:txBody>
      </p:sp>
      <p:sp>
        <p:nvSpPr>
          <p:cNvPr id="3" name="Content Placeholder 2"/>
          <p:cNvSpPr>
            <a:spLocks noGrp="1"/>
          </p:cNvSpPr>
          <p:nvPr>
            <p:ph idx="1"/>
          </p:nvPr>
        </p:nvSpPr>
        <p:spPr/>
        <p:txBody>
          <a:bodyPr/>
          <a:lstStyle/>
          <a:p>
            <a:pPr marL="457200" indent="-457200">
              <a:buFont typeface="+mj-lt"/>
              <a:buAutoNum type="arabicPeriod"/>
            </a:pPr>
            <a:r>
              <a:rPr lang="en-NZ" sz="2000" dirty="0" smtClean="0"/>
              <a:t>How do social </a:t>
            </a:r>
            <a:r>
              <a:rPr lang="en-NZ" sz="2000" dirty="0"/>
              <a:t>norms and social capital </a:t>
            </a:r>
            <a:r>
              <a:rPr lang="en-NZ" sz="2000" dirty="0" smtClean="0"/>
              <a:t>influenced the tax </a:t>
            </a:r>
            <a:r>
              <a:rPr lang="en-NZ" sz="2000" dirty="0"/>
              <a:t>compliance </a:t>
            </a:r>
            <a:r>
              <a:rPr lang="en-NZ" sz="2000" dirty="0" smtClean="0"/>
              <a:t>behaviours of ethnic business taxpayers in NZ?</a:t>
            </a:r>
            <a:endParaRPr lang="en-NZ" sz="2000" dirty="0"/>
          </a:p>
          <a:p>
            <a:pPr marL="457200" indent="-457200">
              <a:buFont typeface="+mj-lt"/>
              <a:buAutoNum type="arabicPeriod"/>
            </a:pPr>
            <a:r>
              <a:rPr lang="en-NZ" sz="2000" dirty="0" smtClean="0"/>
              <a:t>Should tax </a:t>
            </a:r>
            <a:r>
              <a:rPr lang="en-NZ" sz="2000" dirty="0"/>
              <a:t>authorities and policy makers </a:t>
            </a:r>
            <a:r>
              <a:rPr lang="en-NZ" sz="2000" dirty="0" smtClean="0"/>
              <a:t>customised their tax administration and regulations pertaining to a culturally diverse business taxpayer group?</a:t>
            </a:r>
            <a:endParaRPr lang="en-NZ" sz="2000" dirty="0"/>
          </a:p>
          <a:p>
            <a:pPr marL="457200" indent="-457200">
              <a:buFont typeface="+mj-lt"/>
              <a:buAutoNum type="arabicPeriod"/>
            </a:pPr>
            <a:r>
              <a:rPr lang="en-NZ" sz="2000" dirty="0" smtClean="0"/>
              <a:t>Why is this study important?:</a:t>
            </a:r>
            <a:endParaRPr lang="en-NZ" sz="2000" dirty="0"/>
          </a:p>
          <a:p>
            <a:pPr lvl="1"/>
            <a:r>
              <a:rPr lang="en-NZ" sz="2000" dirty="0"/>
              <a:t>Tax revenues affected: social, economic and fiscal policies</a:t>
            </a:r>
          </a:p>
          <a:p>
            <a:pPr lvl="1"/>
            <a:r>
              <a:rPr lang="en-NZ" sz="2000" dirty="0"/>
              <a:t>Lower compliance statistics from SMEs</a:t>
            </a:r>
          </a:p>
          <a:p>
            <a:pPr lvl="1"/>
            <a:r>
              <a:rPr lang="en-NZ" sz="2000" dirty="0"/>
              <a:t>Cultural differences – </a:t>
            </a:r>
            <a:r>
              <a:rPr lang="en-NZ" sz="2000" dirty="0" smtClean="0"/>
              <a:t>may affect monitoring </a:t>
            </a:r>
            <a:r>
              <a:rPr lang="en-NZ" sz="2000" dirty="0"/>
              <a:t>and assistance needed from </a:t>
            </a:r>
            <a:r>
              <a:rPr lang="en-NZ" sz="2000" dirty="0" smtClean="0"/>
              <a:t>taxation and regulatory </a:t>
            </a:r>
            <a:r>
              <a:rPr lang="en-NZ" sz="2000" dirty="0"/>
              <a:t>bodies</a:t>
            </a:r>
          </a:p>
          <a:p>
            <a:endParaRPr lang="en-NZ" dirty="0"/>
          </a:p>
        </p:txBody>
      </p:sp>
    </p:spTree>
    <p:extLst>
      <p:ext uri="{BB962C8B-B14F-4D97-AF65-F5344CB8AC3E}">
        <p14:creationId xmlns:p14="http://schemas.microsoft.com/office/powerpoint/2010/main" val="13381213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Social Norms and Tax Compliance (Literature Review)</a:t>
            </a:r>
            <a:endParaRPr lang="en-NZ" dirty="0"/>
          </a:p>
        </p:txBody>
      </p:sp>
      <p:sp>
        <p:nvSpPr>
          <p:cNvPr id="3" name="Content Placeholder 2"/>
          <p:cNvSpPr>
            <a:spLocks noGrp="1"/>
          </p:cNvSpPr>
          <p:nvPr>
            <p:ph idx="1"/>
          </p:nvPr>
        </p:nvSpPr>
        <p:spPr>
          <a:xfrm>
            <a:off x="838200" y="2362200"/>
            <a:ext cx="7693025" cy="4235152"/>
          </a:xfrm>
        </p:spPr>
        <p:txBody>
          <a:bodyPr/>
          <a:lstStyle/>
          <a:p>
            <a:r>
              <a:rPr lang="en-NZ" dirty="0" smtClean="0"/>
              <a:t>Social Norms:</a:t>
            </a:r>
          </a:p>
          <a:p>
            <a:pPr marL="0" indent="0">
              <a:buNone/>
            </a:pPr>
            <a:r>
              <a:rPr lang="en-NZ" sz="1800" dirty="0" smtClean="0"/>
              <a:t>Wenzel (2004, 2005): social norms moderate tax evasion behaviours</a:t>
            </a:r>
          </a:p>
          <a:p>
            <a:pPr marL="0" indent="0">
              <a:buNone/>
            </a:pPr>
            <a:endParaRPr lang="en-NZ" sz="1800" dirty="0" smtClean="0"/>
          </a:p>
          <a:p>
            <a:pPr marL="0" indent="0">
              <a:buNone/>
            </a:pPr>
            <a:r>
              <a:rPr lang="en-NZ" sz="1800" dirty="0" err="1" smtClean="0"/>
              <a:t>Balestrino</a:t>
            </a:r>
            <a:r>
              <a:rPr lang="en-NZ" sz="1800" dirty="0"/>
              <a:t> </a:t>
            </a:r>
            <a:r>
              <a:rPr lang="en-NZ" sz="1800" dirty="0" smtClean="0"/>
              <a:t>(2010): social norms affect conformism and stigma in tax dodging.</a:t>
            </a:r>
          </a:p>
          <a:p>
            <a:pPr marL="0" indent="0">
              <a:buNone/>
            </a:pPr>
            <a:endParaRPr lang="en-NZ" sz="1800" dirty="0" smtClean="0"/>
          </a:p>
          <a:p>
            <a:pPr marL="0" indent="0">
              <a:buNone/>
            </a:pPr>
            <a:r>
              <a:rPr lang="en-NZ" sz="1800" dirty="0" err="1" smtClean="0"/>
              <a:t>Traxler</a:t>
            </a:r>
            <a:r>
              <a:rPr lang="en-NZ" sz="1800" dirty="0" smtClean="0"/>
              <a:t> (2010): social norms affect tax morale</a:t>
            </a:r>
          </a:p>
          <a:p>
            <a:pPr marL="0" indent="0">
              <a:buNone/>
            </a:pPr>
            <a:endParaRPr lang="en-NZ" sz="1800" dirty="0" smtClean="0"/>
          </a:p>
          <a:p>
            <a:pPr marL="0" indent="0">
              <a:buNone/>
            </a:pPr>
            <a:r>
              <a:rPr lang="en-NZ" sz="1800" dirty="0" err="1" smtClean="0"/>
              <a:t>Bobek</a:t>
            </a:r>
            <a:r>
              <a:rPr lang="en-NZ" sz="1800" dirty="0"/>
              <a:t> </a:t>
            </a:r>
            <a:r>
              <a:rPr lang="en-NZ" sz="1800" dirty="0" smtClean="0"/>
              <a:t>(2007): Social norms help to explain tax compliance intentions and why tax compliance rates are higher than predicted by economic models</a:t>
            </a:r>
          </a:p>
          <a:p>
            <a:pPr marL="0" indent="0">
              <a:buNone/>
            </a:pPr>
            <a:endParaRPr lang="en-NZ" sz="1800" dirty="0" smtClean="0"/>
          </a:p>
          <a:p>
            <a:pPr marL="0" indent="0">
              <a:buNone/>
            </a:pPr>
            <a:r>
              <a:rPr lang="en-NZ" sz="1800" dirty="0" err="1" smtClean="0"/>
              <a:t>Cullis</a:t>
            </a:r>
            <a:r>
              <a:rPr lang="en-NZ" sz="1800" dirty="0" smtClean="0"/>
              <a:t> (2012): Social norms frame the decision to pay tax  by changing their perceptions of their entitlement to incomes</a:t>
            </a:r>
          </a:p>
          <a:p>
            <a:pPr marL="0" indent="0">
              <a:buNone/>
            </a:pPr>
            <a:endParaRPr lang="en-NZ" sz="2000" dirty="0" smtClean="0"/>
          </a:p>
          <a:p>
            <a:pPr marL="0" indent="0">
              <a:buNone/>
            </a:pPr>
            <a:endParaRPr lang="en-NZ" sz="2000" dirty="0" smtClean="0"/>
          </a:p>
        </p:txBody>
      </p:sp>
    </p:spTree>
    <p:extLst>
      <p:ext uri="{BB962C8B-B14F-4D97-AF65-F5344CB8AC3E}">
        <p14:creationId xmlns:p14="http://schemas.microsoft.com/office/powerpoint/2010/main" val="33364246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Social capital and SMEs (Lit Rev)</a:t>
            </a:r>
            <a:endParaRPr lang="en-NZ" dirty="0"/>
          </a:p>
        </p:txBody>
      </p:sp>
      <p:sp>
        <p:nvSpPr>
          <p:cNvPr id="3" name="Content Placeholder 2"/>
          <p:cNvSpPr>
            <a:spLocks noGrp="1"/>
          </p:cNvSpPr>
          <p:nvPr>
            <p:ph idx="1"/>
          </p:nvPr>
        </p:nvSpPr>
        <p:spPr>
          <a:xfrm>
            <a:off x="838200" y="2362200"/>
            <a:ext cx="7693025" cy="4307160"/>
          </a:xfrm>
        </p:spPr>
        <p:txBody>
          <a:bodyPr/>
          <a:lstStyle/>
          <a:p>
            <a:r>
              <a:rPr lang="en-NZ" b="1" dirty="0"/>
              <a:t>Social Capital: </a:t>
            </a:r>
          </a:p>
          <a:p>
            <a:pPr marL="0" indent="0">
              <a:buNone/>
            </a:pPr>
            <a:r>
              <a:rPr lang="en-NZ" sz="1800" dirty="0" err="1"/>
              <a:t>Katila</a:t>
            </a:r>
            <a:r>
              <a:rPr lang="en-NZ" sz="1800" dirty="0"/>
              <a:t> and </a:t>
            </a:r>
            <a:r>
              <a:rPr lang="en-NZ" sz="1800" dirty="0" err="1"/>
              <a:t>Wahlbeck</a:t>
            </a:r>
            <a:r>
              <a:rPr lang="en-NZ" sz="1800" dirty="0"/>
              <a:t> (2011): employment of labour and how they can obtain working visas</a:t>
            </a:r>
          </a:p>
          <a:p>
            <a:pPr marL="0" indent="0">
              <a:buNone/>
            </a:pPr>
            <a:endParaRPr lang="en-NZ" sz="1800" dirty="0" smtClean="0"/>
          </a:p>
          <a:p>
            <a:pPr marL="0" indent="0">
              <a:buNone/>
            </a:pPr>
            <a:r>
              <a:rPr lang="en-NZ" sz="1800" dirty="0" smtClean="0"/>
              <a:t>Pare </a:t>
            </a:r>
            <a:r>
              <a:rPr lang="en-NZ" sz="1800" dirty="0"/>
              <a:t>et al., (2008): entrepreneurial practices, co-direction of a firm, venture creation, management and business development.</a:t>
            </a:r>
          </a:p>
          <a:p>
            <a:pPr marL="0" indent="0">
              <a:buNone/>
            </a:pPr>
            <a:endParaRPr lang="en-NZ" sz="1800" dirty="0" smtClean="0"/>
          </a:p>
          <a:p>
            <a:pPr marL="0" indent="0">
              <a:buNone/>
            </a:pPr>
            <a:r>
              <a:rPr lang="en-NZ" sz="1800" dirty="0" err="1" smtClean="0"/>
              <a:t>Deakin</a:t>
            </a:r>
            <a:r>
              <a:rPr lang="en-NZ" sz="1800" dirty="0" smtClean="0"/>
              <a:t> </a:t>
            </a:r>
            <a:r>
              <a:rPr lang="en-NZ" sz="1800" dirty="0"/>
              <a:t>et al., (2007): success of start-ups and entrepreneurial development amongst ethnic businesses. Provided advice to run start-up businesses</a:t>
            </a:r>
          </a:p>
          <a:p>
            <a:pPr marL="0" indent="0">
              <a:buNone/>
            </a:pPr>
            <a:endParaRPr lang="en-NZ" sz="1800" dirty="0" smtClean="0"/>
          </a:p>
          <a:p>
            <a:pPr marL="0" indent="0">
              <a:buNone/>
            </a:pPr>
            <a:r>
              <a:rPr lang="en-NZ" sz="1800" dirty="0" smtClean="0"/>
              <a:t>Wang </a:t>
            </a:r>
            <a:r>
              <a:rPr lang="en-NZ" sz="1800" dirty="0"/>
              <a:t>and </a:t>
            </a:r>
            <a:r>
              <a:rPr lang="en-NZ" sz="1800" dirty="0" err="1"/>
              <a:t>Altinay</a:t>
            </a:r>
            <a:r>
              <a:rPr lang="en-NZ" sz="1800" dirty="0"/>
              <a:t> (2012): access to ethnic products and suppliers of utilities and facilities</a:t>
            </a:r>
          </a:p>
          <a:p>
            <a:pPr marL="0" indent="0">
              <a:buNone/>
            </a:pPr>
            <a:endParaRPr lang="en-NZ" sz="2200" dirty="0"/>
          </a:p>
          <a:p>
            <a:pPr marL="0" indent="0">
              <a:buNone/>
            </a:pPr>
            <a:endParaRPr lang="en-NZ" sz="2200" dirty="0"/>
          </a:p>
          <a:p>
            <a:pPr marL="0" indent="0">
              <a:buNone/>
            </a:pPr>
            <a:endParaRPr lang="en-NZ" dirty="0"/>
          </a:p>
          <a:p>
            <a:endParaRPr lang="en-NZ" dirty="0"/>
          </a:p>
          <a:p>
            <a:r>
              <a:rPr lang="en-NZ" dirty="0"/>
              <a:t>Ethnicity and social norms:</a:t>
            </a:r>
          </a:p>
          <a:p>
            <a:endParaRPr lang="en-NZ" dirty="0"/>
          </a:p>
        </p:txBody>
      </p:sp>
    </p:spTree>
    <p:extLst>
      <p:ext uri="{BB962C8B-B14F-4D97-AF65-F5344CB8AC3E}">
        <p14:creationId xmlns:p14="http://schemas.microsoft.com/office/powerpoint/2010/main" val="1944580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AutoShape 2"/>
          <p:cNvSpPr>
            <a:spLocks noGrp="1" noChangeArrowheads="1"/>
          </p:cNvSpPr>
          <p:nvPr>
            <p:ph type="title"/>
          </p:nvPr>
        </p:nvSpPr>
        <p:spPr/>
        <p:txBody>
          <a:bodyPr/>
          <a:lstStyle/>
          <a:p>
            <a:r>
              <a:rPr lang="en-NZ" sz="3200" dirty="0"/>
              <a:t>Tax </a:t>
            </a:r>
            <a:r>
              <a:rPr lang="en-NZ" sz="3200" dirty="0" smtClean="0"/>
              <a:t>compliance, record keeping and ethnicity: Literature review</a:t>
            </a:r>
            <a:endParaRPr lang="en-NZ" sz="3200" dirty="0"/>
          </a:p>
        </p:txBody>
      </p:sp>
      <p:sp>
        <p:nvSpPr>
          <p:cNvPr id="121859" name="Rectangle 3"/>
          <p:cNvSpPr>
            <a:spLocks noGrp="1" noChangeArrowheads="1"/>
          </p:cNvSpPr>
          <p:nvPr>
            <p:ph type="body" idx="1"/>
          </p:nvPr>
        </p:nvSpPr>
        <p:spPr>
          <a:xfrm>
            <a:off x="838200" y="2285992"/>
            <a:ext cx="7693025" cy="4357718"/>
          </a:xfrm>
        </p:spPr>
        <p:txBody>
          <a:bodyPr/>
          <a:lstStyle/>
          <a:p>
            <a:pPr lvl="1">
              <a:buFont typeface="Wingdings" pitchFamily="2" charset="2"/>
              <a:buChar char="§"/>
            </a:pPr>
            <a:r>
              <a:rPr lang="en-NZ" sz="2000" dirty="0" smtClean="0"/>
              <a:t>Sparse research on SMEs despite their collection efforts and tax evasion statistics: </a:t>
            </a:r>
            <a:r>
              <a:rPr lang="en-NZ" sz="2000" dirty="0" err="1" smtClean="0"/>
              <a:t>Joulfaian</a:t>
            </a:r>
            <a:r>
              <a:rPr lang="en-NZ" sz="2000" dirty="0" smtClean="0"/>
              <a:t> (2009) and </a:t>
            </a:r>
            <a:r>
              <a:rPr lang="en-NZ" sz="2000" dirty="0" err="1" smtClean="0"/>
              <a:t>Torgler</a:t>
            </a:r>
            <a:r>
              <a:rPr lang="en-NZ" sz="2000" dirty="0" smtClean="0"/>
              <a:t> (2007)</a:t>
            </a:r>
          </a:p>
          <a:p>
            <a:pPr marL="857250" lvl="1" indent="-457200">
              <a:buFont typeface="Wingdings" pitchFamily="2" charset="2"/>
              <a:buChar char="§"/>
            </a:pPr>
            <a:r>
              <a:rPr lang="en-NZ" sz="2000" dirty="0" smtClean="0"/>
              <a:t>Emerging issue (Birch et al., 2003)</a:t>
            </a:r>
          </a:p>
          <a:p>
            <a:pPr marL="857250" lvl="1" indent="-457200">
              <a:buFont typeface="Wingdings" pitchFamily="2" charset="2"/>
              <a:buChar char="§"/>
            </a:pPr>
            <a:r>
              <a:rPr lang="en-NZ" sz="2000" dirty="0" smtClean="0"/>
              <a:t>Differences in tax attitudes and tax payments (</a:t>
            </a:r>
            <a:r>
              <a:rPr lang="en-NZ" sz="2000" dirty="0" err="1" smtClean="0"/>
              <a:t>Rothengatter</a:t>
            </a:r>
            <a:r>
              <a:rPr lang="en-NZ" sz="2000" dirty="0" smtClean="0"/>
              <a:t> 2005, Coleman &amp; Freeman 1994, 1997, Song &amp; Yarborough 1978, Birch et al., 2003)</a:t>
            </a:r>
          </a:p>
          <a:p>
            <a:pPr marL="857250" lvl="1" indent="-457200">
              <a:buFont typeface="Wingdings" pitchFamily="2" charset="2"/>
              <a:buChar char="§"/>
            </a:pPr>
            <a:r>
              <a:rPr lang="en-NZ" sz="2000" dirty="0" smtClean="0"/>
              <a:t>No differences in tax evasion attitudes between ethnicity in </a:t>
            </a:r>
            <a:r>
              <a:rPr lang="en-NZ" sz="2000" dirty="0" err="1" smtClean="0"/>
              <a:t>M’sia</a:t>
            </a:r>
            <a:r>
              <a:rPr lang="en-NZ" sz="2000" dirty="0" smtClean="0"/>
              <a:t> (</a:t>
            </a:r>
            <a:r>
              <a:rPr lang="en-NZ" sz="2000" dirty="0" err="1" smtClean="0"/>
              <a:t>Kasipillai</a:t>
            </a:r>
            <a:r>
              <a:rPr lang="en-NZ" sz="2000" dirty="0" smtClean="0"/>
              <a:t> &amp; Abdul- </a:t>
            </a:r>
            <a:r>
              <a:rPr lang="en-NZ" sz="2000" dirty="0" err="1" smtClean="0"/>
              <a:t>Jabbar</a:t>
            </a:r>
            <a:r>
              <a:rPr lang="en-NZ" sz="2000" dirty="0" smtClean="0"/>
              <a:t> 2006)</a:t>
            </a:r>
          </a:p>
          <a:p>
            <a:pPr marL="857250" lvl="1" indent="-457200">
              <a:buFont typeface="Wingdings" pitchFamily="2" charset="2"/>
              <a:buChar char="§"/>
            </a:pPr>
            <a:endParaRPr lang="en-NZ" sz="2000" b="1" dirty="0"/>
          </a:p>
          <a:p>
            <a:pPr marL="400050" lvl="1" indent="0">
              <a:buNone/>
            </a:pPr>
            <a:r>
              <a:rPr lang="en-NZ" sz="2400" b="1" dirty="0" smtClean="0"/>
              <a:t>Record keeping for compliance:</a:t>
            </a:r>
            <a:r>
              <a:rPr lang="en-NZ" sz="2400" dirty="0" smtClean="0"/>
              <a:t> </a:t>
            </a:r>
            <a:r>
              <a:rPr lang="en-NZ" sz="2000" dirty="0" smtClean="0"/>
              <a:t>(Prescott and Hooper 2009, Prescott 2009, Frederick &amp; Henry 2004)</a:t>
            </a:r>
          </a:p>
          <a:p>
            <a:pPr marL="857250" lvl="1" indent="-457200">
              <a:buNone/>
            </a:pPr>
            <a:endParaRPr lang="en-NZ" sz="2000" dirty="0" smtClean="0"/>
          </a:p>
          <a:p>
            <a:pPr marL="857250" lvl="1" indent="-457200">
              <a:buFont typeface="Wingdings" pitchFamily="2" charset="2"/>
              <a:buChar char="§"/>
            </a:pPr>
            <a:endParaRPr lang="en-NZ" sz="2000" dirty="0" smtClean="0"/>
          </a:p>
          <a:p>
            <a:pPr marL="857250" lvl="1" indent="-457200">
              <a:buNone/>
            </a:pPr>
            <a:endParaRPr lang="en-NZ" sz="2000" dirty="0" smtClean="0"/>
          </a:p>
          <a:p>
            <a:pPr marL="857250" lvl="1" indent="-457200">
              <a:buFont typeface="Arial" pitchFamily="34" charset="0"/>
              <a:buChar char="•"/>
            </a:pPr>
            <a:endParaRPr lang="en-NZ" sz="2000" b="1" dirty="0" smtClean="0"/>
          </a:p>
          <a:p>
            <a:pPr lvl="1"/>
            <a:endParaRPr lang="en-NZ" sz="2000" b="1" dirty="0" smtClean="0"/>
          </a:p>
          <a:p>
            <a:pPr lvl="1"/>
            <a:endParaRPr lang="en-NZ" sz="2000" b="1" dirty="0" smtClean="0"/>
          </a:p>
          <a:p>
            <a:pPr lvl="1"/>
            <a:endParaRPr lang="en-NZ" sz="2000" dirty="0" smtClean="0"/>
          </a:p>
          <a:p>
            <a:endParaRPr lang="en-NZ" sz="2400" dirty="0" smtClean="0"/>
          </a:p>
          <a:p>
            <a:endParaRPr lang="en-NZ" sz="2400" dirty="0"/>
          </a:p>
          <a:p>
            <a:pPr>
              <a:buFont typeface="Wingdings" pitchFamily="2" charset="2"/>
              <a:buNone/>
            </a:pPr>
            <a:endParaRPr lang="en-NZ"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a:t>Cross-cultural </a:t>
            </a:r>
            <a:r>
              <a:rPr lang="en-NZ" sz="2800" dirty="0" smtClean="0"/>
              <a:t>and intra-cultural research </a:t>
            </a:r>
            <a:r>
              <a:rPr lang="en-NZ" sz="2800" dirty="0"/>
              <a:t>and tax compliance: </a:t>
            </a:r>
            <a:r>
              <a:rPr lang="en-NZ" sz="2800" dirty="0" smtClean="0"/>
              <a:t>Literature review</a:t>
            </a:r>
            <a:endParaRPr lang="en-NZ" sz="2800" dirty="0"/>
          </a:p>
        </p:txBody>
      </p:sp>
      <p:sp>
        <p:nvSpPr>
          <p:cNvPr id="3" name="Content Placeholder 2"/>
          <p:cNvSpPr>
            <a:spLocks noGrp="1"/>
          </p:cNvSpPr>
          <p:nvPr>
            <p:ph idx="1"/>
          </p:nvPr>
        </p:nvSpPr>
        <p:spPr>
          <a:xfrm>
            <a:off x="838200" y="2362200"/>
            <a:ext cx="7693025" cy="4495800"/>
          </a:xfrm>
        </p:spPr>
        <p:txBody>
          <a:bodyPr/>
          <a:lstStyle/>
          <a:p>
            <a:pPr marL="457200" indent="-457200">
              <a:buNone/>
            </a:pPr>
            <a:r>
              <a:rPr lang="en-NZ" sz="2000" b="1" dirty="0" smtClean="0"/>
              <a:t>Cross cultural: </a:t>
            </a:r>
            <a:r>
              <a:rPr lang="en-NZ" sz="2000" dirty="0" err="1" smtClean="0"/>
              <a:t>Alm</a:t>
            </a:r>
            <a:r>
              <a:rPr lang="en-NZ" sz="2000" dirty="0" smtClean="0"/>
              <a:t> &amp; </a:t>
            </a:r>
            <a:r>
              <a:rPr lang="en-NZ" sz="2000" dirty="0" err="1" smtClean="0"/>
              <a:t>Torgler</a:t>
            </a:r>
            <a:r>
              <a:rPr lang="en-NZ" sz="2000" dirty="0" smtClean="0"/>
              <a:t> (2006), McGee et al.,(2008), </a:t>
            </a:r>
            <a:r>
              <a:rPr lang="en-NZ" sz="2000" dirty="0" err="1" smtClean="0"/>
              <a:t>Torgler</a:t>
            </a:r>
            <a:r>
              <a:rPr lang="en-NZ" sz="2000" dirty="0" smtClean="0"/>
              <a:t> &amp; Schneider (2007): assumed cultural homogeneity</a:t>
            </a:r>
          </a:p>
          <a:p>
            <a:pPr marL="457200" indent="-457200">
              <a:buNone/>
            </a:pPr>
            <a:endParaRPr lang="en-NZ" sz="2000" dirty="0" smtClean="0"/>
          </a:p>
          <a:p>
            <a:pPr marL="0" indent="0">
              <a:buNone/>
            </a:pPr>
            <a:r>
              <a:rPr lang="en-NZ" sz="2400" b="1" dirty="0" smtClean="0"/>
              <a:t>Intra-cultural: </a:t>
            </a:r>
            <a:r>
              <a:rPr lang="en-NZ" sz="2000" dirty="0" smtClean="0"/>
              <a:t>Birch et al., (2003), Coleman &amp; Freeman (1994, 1997), </a:t>
            </a:r>
            <a:r>
              <a:rPr lang="en-NZ" sz="2000" dirty="0" err="1" smtClean="0"/>
              <a:t>Kasipillai</a:t>
            </a:r>
            <a:r>
              <a:rPr lang="en-NZ" sz="2000" dirty="0" smtClean="0"/>
              <a:t> &amp; Abdul-Jabbar (2006), </a:t>
            </a:r>
            <a:r>
              <a:rPr lang="en-NZ" sz="2000" dirty="0" err="1" smtClean="0"/>
              <a:t>Rothengatter</a:t>
            </a:r>
            <a:r>
              <a:rPr lang="en-NZ" sz="2000" dirty="0" smtClean="0"/>
              <a:t> (2005), Song and Yarborough (1978), Loo &amp; </a:t>
            </a:r>
            <a:r>
              <a:rPr lang="en-NZ" sz="2000" dirty="0" err="1" smtClean="0"/>
              <a:t>McKerchar</a:t>
            </a:r>
            <a:r>
              <a:rPr lang="en-NZ" sz="2000" dirty="0" smtClean="0"/>
              <a:t> (2011): tax evasion and non-compliance attitude </a:t>
            </a:r>
          </a:p>
          <a:p>
            <a:pPr>
              <a:buNone/>
            </a:pPr>
            <a:endParaRPr lang="en-NZ" sz="2000" b="1" dirty="0" smtClean="0"/>
          </a:p>
          <a:p>
            <a:pPr>
              <a:buNone/>
            </a:pPr>
            <a:r>
              <a:rPr lang="en-NZ" sz="2000" b="1" dirty="0" smtClean="0"/>
              <a:t>Aim: </a:t>
            </a:r>
            <a:r>
              <a:rPr lang="en-NZ" sz="2000" dirty="0" smtClean="0"/>
              <a:t>How do social norms and social capital influenced the tax compliance behaviours of ethnic business taxpayers in New Zealand?</a:t>
            </a:r>
          </a:p>
          <a:p>
            <a:endParaRPr lang="en-NZ"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AutoShape 2"/>
          <p:cNvSpPr>
            <a:spLocks noGrp="1" noChangeArrowheads="1"/>
          </p:cNvSpPr>
          <p:nvPr>
            <p:ph type="title"/>
          </p:nvPr>
        </p:nvSpPr>
        <p:spPr/>
        <p:txBody>
          <a:bodyPr/>
          <a:lstStyle/>
          <a:p>
            <a:r>
              <a:rPr lang="en-NZ" dirty="0"/>
              <a:t>Research </a:t>
            </a:r>
            <a:r>
              <a:rPr lang="en-NZ" dirty="0" smtClean="0"/>
              <a:t>methodology and design</a:t>
            </a:r>
            <a:endParaRPr lang="en-NZ" dirty="0"/>
          </a:p>
        </p:txBody>
      </p:sp>
      <p:sp>
        <p:nvSpPr>
          <p:cNvPr id="91139" name="Rectangle 3"/>
          <p:cNvSpPr>
            <a:spLocks noGrp="1" noChangeArrowheads="1"/>
          </p:cNvSpPr>
          <p:nvPr>
            <p:ph type="body" idx="1"/>
          </p:nvPr>
        </p:nvSpPr>
        <p:spPr>
          <a:xfrm>
            <a:off x="838200" y="2362200"/>
            <a:ext cx="7693025" cy="4210072"/>
          </a:xfrm>
        </p:spPr>
        <p:txBody>
          <a:bodyPr/>
          <a:lstStyle/>
          <a:p>
            <a:pPr marL="457200" indent="-457200">
              <a:buFont typeface="+mj-lt"/>
              <a:buAutoNum type="arabicPeriod"/>
            </a:pPr>
            <a:r>
              <a:rPr lang="en-NZ" sz="2400" b="1" dirty="0" smtClean="0"/>
              <a:t>Qualitative approach:</a:t>
            </a:r>
          </a:p>
          <a:p>
            <a:pPr lvl="1">
              <a:buFont typeface="Arial" pitchFamily="34" charset="0"/>
              <a:buChar char="•"/>
            </a:pPr>
            <a:r>
              <a:rPr lang="en-NZ" sz="1800" dirty="0"/>
              <a:t>Three major players: SME, Tax agents and Business experts</a:t>
            </a:r>
          </a:p>
          <a:p>
            <a:pPr lvl="1">
              <a:buFont typeface="Arial" pitchFamily="34" charset="0"/>
              <a:buChar char="•"/>
            </a:pPr>
            <a:r>
              <a:rPr lang="en-NZ" sz="1800" dirty="0" smtClean="0"/>
              <a:t>Several SME research used qualitative </a:t>
            </a:r>
          </a:p>
          <a:p>
            <a:pPr lvl="1">
              <a:buFont typeface="Arial" pitchFamily="34" charset="0"/>
              <a:buChar char="•"/>
            </a:pPr>
            <a:r>
              <a:rPr lang="en-NZ" sz="1800" dirty="0" smtClean="0"/>
              <a:t>Overcome the low response rates</a:t>
            </a:r>
          </a:p>
          <a:p>
            <a:pPr lvl="1">
              <a:buFont typeface="Arial" pitchFamily="34" charset="0"/>
              <a:buChar char="•"/>
            </a:pPr>
            <a:r>
              <a:rPr lang="en-NZ" sz="1800" dirty="0" smtClean="0"/>
              <a:t>Collectivist groups prefer face to face contact. </a:t>
            </a:r>
          </a:p>
          <a:p>
            <a:pPr marL="457200" indent="-457200">
              <a:buFont typeface="+mj-lt"/>
              <a:buAutoNum type="arabicPeriod"/>
            </a:pPr>
            <a:r>
              <a:rPr lang="en-NZ" sz="2400" b="1" dirty="0" smtClean="0"/>
              <a:t>59 participants from NZ – purposive and snowballing sampling process used:</a:t>
            </a:r>
          </a:p>
          <a:p>
            <a:pPr lvl="1">
              <a:buFont typeface="Arial" pitchFamily="34" charset="0"/>
              <a:buChar char="•"/>
            </a:pPr>
            <a:r>
              <a:rPr lang="en-NZ" sz="1800" dirty="0" smtClean="0"/>
              <a:t>36 ethnic taxpayers from 4 different ethnic groups (European, Indigenous Maori, Migrant Asians and Pacific Peoples)</a:t>
            </a:r>
          </a:p>
          <a:p>
            <a:pPr lvl="1">
              <a:buFont typeface="Arial" pitchFamily="34" charset="0"/>
              <a:buChar char="•"/>
            </a:pPr>
            <a:r>
              <a:rPr lang="en-NZ" sz="1800" dirty="0" smtClean="0"/>
              <a:t>8 tax practitioners</a:t>
            </a:r>
          </a:p>
          <a:p>
            <a:pPr lvl="1">
              <a:buFont typeface="Arial" pitchFamily="34" charset="0"/>
              <a:buChar char="•"/>
            </a:pPr>
            <a:r>
              <a:rPr lang="en-NZ" sz="1800" dirty="0" smtClean="0"/>
              <a:t>15 business consultants and government agencies representatives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Demography of business taxpayers</a:t>
            </a:r>
            <a:endParaRPr lang="en-NZ" dirty="0"/>
          </a:p>
        </p:txBody>
      </p:sp>
      <p:sp>
        <p:nvSpPr>
          <p:cNvPr id="3" name="Content Placeholder 2"/>
          <p:cNvSpPr>
            <a:spLocks noGrp="1"/>
          </p:cNvSpPr>
          <p:nvPr>
            <p:ph idx="1"/>
          </p:nvPr>
        </p:nvSpPr>
        <p:spPr/>
        <p:txBody>
          <a:bodyPr/>
          <a:lstStyle/>
          <a:p>
            <a:r>
              <a:rPr lang="en-NZ" sz="2600" dirty="0" smtClean="0"/>
              <a:t>88% - micro businesses 12% - small and medium according to NZ’s definition</a:t>
            </a:r>
          </a:p>
          <a:p>
            <a:r>
              <a:rPr lang="en-NZ" sz="2600" dirty="0" smtClean="0"/>
              <a:t>44% male, 47% female and 9% husband &amp; wife</a:t>
            </a:r>
          </a:p>
          <a:p>
            <a:r>
              <a:rPr lang="en-NZ" sz="2600" dirty="0" smtClean="0"/>
              <a:t>31% were from 0 – 5 years, 36% from 6-10, 28% more than 10 years and 5 % did not disclose</a:t>
            </a:r>
          </a:p>
          <a:p>
            <a:r>
              <a:rPr lang="en-NZ" sz="2600" dirty="0" smtClean="0"/>
              <a:t>Represented 74% of all the industrial sectors as recorded in ANZSIC: 14 out of 19 sectors</a:t>
            </a:r>
            <a:endParaRPr lang="en-NZ" sz="2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6565</TotalTime>
  <Words>1871</Words>
  <Application>Microsoft Office PowerPoint</Application>
  <PresentationFormat>On-screen Show (4:3)</PresentationFormat>
  <Paragraphs>129</Paragraphs>
  <Slides>21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Times New Roman</vt:lpstr>
      <vt:lpstr>Wingdings</vt:lpstr>
      <vt:lpstr>Capsules</vt:lpstr>
      <vt:lpstr> Influences of networking, relationship building and quanxi (social capital) and tax compliance behaviours</vt:lpstr>
      <vt:lpstr>Introduction</vt:lpstr>
      <vt:lpstr>Research Questions and Importance of this Study</vt:lpstr>
      <vt:lpstr>Social Norms and Tax Compliance (Literature Review)</vt:lpstr>
      <vt:lpstr>Social capital and SMEs (Lit Rev)</vt:lpstr>
      <vt:lpstr>Tax compliance, record keeping and ethnicity: Literature review</vt:lpstr>
      <vt:lpstr>Cross-cultural and intra-cultural research and tax compliance: Literature review</vt:lpstr>
      <vt:lpstr>Research methodology and design</vt:lpstr>
      <vt:lpstr>Demography of business taxpayers</vt:lpstr>
      <vt:lpstr>Findings: Tax assistance used by ethnic groups</vt:lpstr>
      <vt:lpstr>Findings: Tax assistance used- Asian</vt:lpstr>
      <vt:lpstr>Findings: Tax assistance used- Pacific</vt:lpstr>
      <vt:lpstr>Findings: Tax assistance used- Pacific</vt:lpstr>
      <vt:lpstr>Findings: Tax assistance used- European</vt:lpstr>
      <vt:lpstr>Findings: Tax assistance used- Maori</vt:lpstr>
      <vt:lpstr>Findings: Tax assistance used- Maori</vt:lpstr>
      <vt:lpstr>Findings: Tax assistance used- Maori</vt:lpstr>
      <vt:lpstr>Contributions: to practice and theory</vt:lpstr>
      <vt:lpstr>Contributions: to policy</vt:lpstr>
      <vt:lpstr>Limitations of this Study</vt:lpstr>
      <vt:lpstr>Conclusions and suggestion for future studies</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Tax compliance of small business taxpayers- dissertation proposal</dc:title>
  <dc:creator>Sue</dc:creator>
  <cp:lastModifiedBy>Sue Yong</cp:lastModifiedBy>
  <cp:revision>367</cp:revision>
  <cp:lastPrinted>2015-01-11T20:50:36Z</cp:lastPrinted>
  <dcterms:created xsi:type="dcterms:W3CDTF">2005-11-29T20:09:27Z</dcterms:created>
  <dcterms:modified xsi:type="dcterms:W3CDTF">2015-01-11T20:53:46Z</dcterms:modified>
</cp:coreProperties>
</file>