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8" r:id="rId2"/>
    <p:sldId id="259" r:id="rId3"/>
    <p:sldId id="296" r:id="rId4"/>
    <p:sldId id="367" r:id="rId5"/>
    <p:sldId id="368" r:id="rId6"/>
    <p:sldId id="369" r:id="rId7"/>
    <p:sldId id="371" r:id="rId8"/>
    <p:sldId id="343" r:id="rId9"/>
    <p:sldId id="341" r:id="rId10"/>
    <p:sldId id="340" r:id="rId11"/>
    <p:sldId id="280" r:id="rId12"/>
    <p:sldId id="363" r:id="rId13"/>
    <p:sldId id="362" r:id="rId14"/>
    <p:sldId id="364" r:id="rId15"/>
    <p:sldId id="365" r:id="rId16"/>
    <p:sldId id="373" r:id="rId17"/>
    <p:sldId id="374"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2E2"/>
    <a:srgbClr val="EEEEEE"/>
    <a:srgbClr val="D7D7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85" autoAdjust="0"/>
    <p:restoredTop sz="91633" autoAdjust="0"/>
  </p:normalViewPr>
  <p:slideViewPr>
    <p:cSldViewPr>
      <p:cViewPr>
        <p:scale>
          <a:sx n="75" d="100"/>
          <a:sy n="75" d="100"/>
        </p:scale>
        <p:origin x="-1096" y="-928"/>
      </p:cViewPr>
      <p:guideLst>
        <p:guide orient="horz" pos="2160"/>
        <p:guide pos="2880"/>
      </p:guideLst>
    </p:cSldViewPr>
  </p:slideViewPr>
  <p:outlineViewPr>
    <p:cViewPr>
      <p:scale>
        <a:sx n="33" d="100"/>
        <a:sy n="33" d="100"/>
      </p:scale>
      <p:origin x="0" y="27198"/>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title>
      <c:layout/>
      <c:overlay val="0"/>
    </c:title>
    <c:autoTitleDeleted val="0"/>
    <c:plotArea>
      <c:layout/>
      <c:pieChart>
        <c:varyColors val="1"/>
        <c:ser>
          <c:idx val="0"/>
          <c:order val="0"/>
          <c:tx>
            <c:strRef>
              <c:f>Sheet1!$B$1</c:f>
              <c:strCache>
                <c:ptCount val="1"/>
                <c:pt idx="0">
                  <c:v>Recruitment (n=529)</c:v>
                </c:pt>
              </c:strCache>
            </c:strRef>
          </c:tx>
          <c:dPt>
            <c:idx val="1"/>
            <c:bubble3D val="0"/>
            <c:spPr>
              <a:solidFill>
                <a:srgbClr val="FF0000"/>
              </a:solidFill>
            </c:spPr>
          </c:dPt>
          <c:dLbls>
            <c:showLegendKey val="0"/>
            <c:showVal val="0"/>
            <c:showCatName val="0"/>
            <c:showSerName val="0"/>
            <c:showPercent val="1"/>
            <c:showBubbleSize val="0"/>
            <c:showLeaderLines val="1"/>
          </c:dLbls>
          <c:cat>
            <c:strRef>
              <c:f>Sheet1!$A$2:$A$7</c:f>
              <c:strCache>
                <c:ptCount val="6"/>
                <c:pt idx="0">
                  <c:v>Consented (281)</c:v>
                </c:pt>
                <c:pt idx="1">
                  <c:v>Deceased (75)</c:v>
                </c:pt>
                <c:pt idx="2">
                  <c:v>Too Unwell (23)</c:v>
                </c:pt>
                <c:pt idx="3">
                  <c:v>Moved(8)</c:v>
                </c:pt>
                <c:pt idx="4">
                  <c:v>Declined (98)</c:v>
                </c:pt>
                <c:pt idx="5">
                  <c:v>Unable to contact (44)</c:v>
                </c:pt>
              </c:strCache>
            </c:strRef>
          </c:cat>
          <c:val>
            <c:numRef>
              <c:f>Sheet1!$B$2:$B$7</c:f>
              <c:numCache>
                <c:formatCode>General</c:formatCode>
                <c:ptCount val="6"/>
                <c:pt idx="0">
                  <c:v>281.0</c:v>
                </c:pt>
                <c:pt idx="1">
                  <c:v>75.0</c:v>
                </c:pt>
                <c:pt idx="2">
                  <c:v>23.0</c:v>
                </c:pt>
                <c:pt idx="3">
                  <c:v>8.0</c:v>
                </c:pt>
                <c:pt idx="4">
                  <c:v>98.0</c:v>
                </c:pt>
                <c:pt idx="5">
                  <c:v>44.0</c:v>
                </c:pt>
              </c:numCache>
            </c:numRef>
          </c:val>
        </c:ser>
        <c:dLbls>
          <c:showLegendKey val="0"/>
          <c:showVal val="0"/>
          <c:showCatName val="0"/>
          <c:showSerName val="0"/>
          <c:showPercent val="1"/>
          <c:showBubbleSize val="0"/>
          <c:showLeaderLines val="1"/>
        </c:dLbls>
        <c:firstSliceAng val="0"/>
      </c:pieChart>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hart>
    <c:title>
      <c:layout/>
      <c:overlay val="0"/>
    </c:title>
    <c:autoTitleDeleted val="0"/>
    <c:plotArea>
      <c:layout/>
      <c:pieChart>
        <c:varyColors val="1"/>
        <c:ser>
          <c:idx val="0"/>
          <c:order val="0"/>
          <c:tx>
            <c:strRef>
              <c:f>Sheet1!$B$1</c:f>
              <c:strCache>
                <c:ptCount val="1"/>
                <c:pt idx="0">
                  <c:v>Ethnicity</c:v>
                </c:pt>
              </c:strCache>
            </c:strRef>
          </c:tx>
          <c:dLbls>
            <c:showLegendKey val="0"/>
            <c:showVal val="0"/>
            <c:showCatName val="0"/>
            <c:showSerName val="0"/>
            <c:showPercent val="1"/>
            <c:showBubbleSize val="0"/>
            <c:showLeaderLines val="1"/>
          </c:dLbls>
          <c:cat>
            <c:strRef>
              <c:f>Sheet1!$A$2:$A$6</c:f>
              <c:strCache>
                <c:ptCount val="5"/>
                <c:pt idx="0">
                  <c:v>NZ Europeans (237)</c:v>
                </c:pt>
                <c:pt idx="1">
                  <c:v>Maori (14)</c:v>
                </c:pt>
                <c:pt idx="2">
                  <c:v>Pacific (13)</c:v>
                </c:pt>
                <c:pt idx="3">
                  <c:v>Asian (10)</c:v>
                </c:pt>
                <c:pt idx="4">
                  <c:v>Other(5)</c:v>
                </c:pt>
              </c:strCache>
            </c:strRef>
          </c:cat>
          <c:val>
            <c:numRef>
              <c:f>Sheet1!$B$2:$B$6</c:f>
              <c:numCache>
                <c:formatCode>General</c:formatCode>
                <c:ptCount val="5"/>
                <c:pt idx="0">
                  <c:v>84.9</c:v>
                </c:pt>
                <c:pt idx="1">
                  <c:v>5.0</c:v>
                </c:pt>
                <c:pt idx="2">
                  <c:v>4.7</c:v>
                </c:pt>
                <c:pt idx="3">
                  <c:v>3.6</c:v>
                </c:pt>
                <c:pt idx="4">
                  <c:v>1.8</c:v>
                </c:pt>
              </c:numCache>
            </c:numRef>
          </c:val>
        </c:ser>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latin typeface="Century Gothic"/>
                <a:cs typeface="Century Gothic"/>
              </a:rPr>
              <a:t>MoCA</a:t>
            </a:r>
            <a:r>
              <a:rPr lang="en-US" baseline="0" dirty="0" smtClean="0">
                <a:latin typeface="Century Gothic"/>
                <a:cs typeface="Century Gothic"/>
              </a:rPr>
              <a:t> and Stroke Sub-Type (OCSP</a:t>
            </a:r>
            <a:r>
              <a:rPr lang="en-US" baseline="0" dirty="0" smtClean="0"/>
              <a:t>)</a:t>
            </a:r>
            <a:endParaRPr lang="en-US" dirty="0"/>
          </a:p>
        </c:rich>
      </c:tx>
      <c:layout/>
      <c:overlay val="0"/>
    </c:title>
    <c:autoTitleDeleted val="0"/>
    <c:plotArea>
      <c:layout/>
      <c:barChart>
        <c:barDir val="col"/>
        <c:grouping val="clustered"/>
        <c:varyColors val="0"/>
        <c:ser>
          <c:idx val="0"/>
          <c:order val="0"/>
          <c:tx>
            <c:strRef>
              <c:f>Sheet1!$B$1</c:f>
              <c:strCache>
                <c:ptCount val="1"/>
                <c:pt idx="0">
                  <c:v>TACI</c:v>
                </c:pt>
              </c:strCache>
            </c:strRef>
          </c:tx>
          <c:invertIfNegative val="0"/>
          <c:cat>
            <c:numRef>
              <c:f>Sheet1!$A$2:$A$5</c:f>
              <c:numCache>
                <c:formatCode>General</c:formatCode>
                <c:ptCount val="4"/>
              </c:numCache>
            </c:numRef>
          </c:cat>
          <c:val>
            <c:numRef>
              <c:f>Sheet1!$B$2:$B$5</c:f>
              <c:numCache>
                <c:formatCode>General</c:formatCode>
                <c:ptCount val="4"/>
                <c:pt idx="0">
                  <c:v>18.7</c:v>
                </c:pt>
              </c:numCache>
            </c:numRef>
          </c:val>
        </c:ser>
        <c:ser>
          <c:idx val="1"/>
          <c:order val="1"/>
          <c:tx>
            <c:strRef>
              <c:f>Sheet1!$C$1</c:f>
              <c:strCache>
                <c:ptCount val="1"/>
                <c:pt idx="0">
                  <c:v>PACI</c:v>
                </c:pt>
              </c:strCache>
            </c:strRef>
          </c:tx>
          <c:invertIfNegative val="0"/>
          <c:cat>
            <c:numRef>
              <c:f>Sheet1!$A$2:$A$5</c:f>
              <c:numCache>
                <c:formatCode>General</c:formatCode>
                <c:ptCount val="4"/>
              </c:numCache>
            </c:numRef>
          </c:cat>
          <c:val>
            <c:numRef>
              <c:f>Sheet1!$C$2:$C$5</c:f>
              <c:numCache>
                <c:formatCode>General</c:formatCode>
                <c:ptCount val="4"/>
                <c:pt idx="0">
                  <c:v>20.2</c:v>
                </c:pt>
              </c:numCache>
            </c:numRef>
          </c:val>
        </c:ser>
        <c:ser>
          <c:idx val="2"/>
          <c:order val="2"/>
          <c:tx>
            <c:strRef>
              <c:f>Sheet1!$D$1</c:f>
              <c:strCache>
                <c:ptCount val="1"/>
                <c:pt idx="0">
                  <c:v>POCI</c:v>
                </c:pt>
              </c:strCache>
            </c:strRef>
          </c:tx>
          <c:invertIfNegative val="0"/>
          <c:cat>
            <c:numRef>
              <c:f>Sheet1!$A$2:$A$5</c:f>
              <c:numCache>
                <c:formatCode>General</c:formatCode>
                <c:ptCount val="4"/>
              </c:numCache>
            </c:numRef>
          </c:cat>
          <c:val>
            <c:numRef>
              <c:f>Sheet1!$D$2:$D$5</c:f>
              <c:numCache>
                <c:formatCode>General</c:formatCode>
                <c:ptCount val="4"/>
                <c:pt idx="0">
                  <c:v>21.1</c:v>
                </c:pt>
              </c:numCache>
            </c:numRef>
          </c:val>
        </c:ser>
        <c:ser>
          <c:idx val="3"/>
          <c:order val="3"/>
          <c:tx>
            <c:strRef>
              <c:f>Sheet1!$E$1</c:f>
              <c:strCache>
                <c:ptCount val="1"/>
                <c:pt idx="0">
                  <c:v>LACI</c:v>
                </c:pt>
              </c:strCache>
            </c:strRef>
          </c:tx>
          <c:invertIfNegative val="0"/>
          <c:cat>
            <c:numRef>
              <c:f>Sheet1!$A$2:$A$5</c:f>
              <c:numCache>
                <c:formatCode>General</c:formatCode>
                <c:ptCount val="4"/>
              </c:numCache>
            </c:numRef>
          </c:cat>
          <c:val>
            <c:numRef>
              <c:f>Sheet1!$E$2:$E$5</c:f>
              <c:numCache>
                <c:formatCode>General</c:formatCode>
                <c:ptCount val="4"/>
                <c:pt idx="0">
                  <c:v>20.6</c:v>
                </c:pt>
              </c:numCache>
            </c:numRef>
          </c:val>
        </c:ser>
        <c:ser>
          <c:idx val="4"/>
          <c:order val="4"/>
          <c:tx>
            <c:strRef>
              <c:f>Sheet1!$F$1</c:f>
              <c:strCache>
                <c:ptCount val="1"/>
                <c:pt idx="0">
                  <c:v>Uncertain</c:v>
                </c:pt>
              </c:strCache>
            </c:strRef>
          </c:tx>
          <c:invertIfNegative val="0"/>
          <c:cat>
            <c:numRef>
              <c:f>Sheet1!$A$2:$A$5</c:f>
              <c:numCache>
                <c:formatCode>General</c:formatCode>
                <c:ptCount val="4"/>
              </c:numCache>
            </c:numRef>
          </c:cat>
          <c:val>
            <c:numRef>
              <c:f>Sheet1!$F$2:$F$5</c:f>
              <c:numCache>
                <c:formatCode>General</c:formatCode>
                <c:ptCount val="4"/>
                <c:pt idx="0">
                  <c:v>22.6</c:v>
                </c:pt>
              </c:numCache>
            </c:numRef>
          </c:val>
        </c:ser>
        <c:dLbls>
          <c:showLegendKey val="0"/>
          <c:showVal val="0"/>
          <c:showCatName val="0"/>
          <c:showSerName val="0"/>
          <c:showPercent val="0"/>
          <c:showBubbleSize val="0"/>
        </c:dLbls>
        <c:gapWidth val="75"/>
        <c:overlap val="-25"/>
        <c:axId val="2141087880"/>
        <c:axId val="2141090936"/>
      </c:barChart>
      <c:catAx>
        <c:axId val="2141087880"/>
        <c:scaling>
          <c:orientation val="minMax"/>
        </c:scaling>
        <c:delete val="0"/>
        <c:axPos val="b"/>
        <c:numFmt formatCode="General" sourceLinked="1"/>
        <c:majorTickMark val="none"/>
        <c:minorTickMark val="none"/>
        <c:tickLblPos val="nextTo"/>
        <c:crossAx val="2141090936"/>
        <c:crosses val="autoZero"/>
        <c:auto val="1"/>
        <c:lblAlgn val="ctr"/>
        <c:lblOffset val="100"/>
        <c:noMultiLvlLbl val="0"/>
      </c:catAx>
      <c:valAx>
        <c:axId val="2141090936"/>
        <c:scaling>
          <c:orientation val="minMax"/>
        </c:scaling>
        <c:delete val="0"/>
        <c:axPos val="l"/>
        <c:numFmt formatCode="General" sourceLinked="1"/>
        <c:majorTickMark val="none"/>
        <c:minorTickMark val="none"/>
        <c:tickLblPos val="nextTo"/>
        <c:spPr>
          <a:ln w="9525">
            <a:noFill/>
          </a:ln>
        </c:spPr>
        <c:crossAx val="2141087880"/>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latin typeface="Century Gothic"/>
                <a:cs typeface="Century Gothic"/>
              </a:rPr>
              <a:t>MoCA and Stroke Classification</a:t>
            </a:r>
            <a:endParaRPr lang="en-US" dirty="0">
              <a:latin typeface="Century Gothic"/>
              <a:cs typeface="Century Gothic"/>
            </a:endParaRPr>
          </a:p>
        </c:rich>
      </c:tx>
      <c:layout/>
      <c:overlay val="0"/>
    </c:title>
    <c:autoTitleDeleted val="0"/>
    <c:plotArea>
      <c:layout/>
      <c:barChart>
        <c:barDir val="col"/>
        <c:grouping val="clustered"/>
        <c:varyColors val="0"/>
        <c:ser>
          <c:idx val="0"/>
          <c:order val="0"/>
          <c:tx>
            <c:strRef>
              <c:f>Sheet1!$B$1</c:f>
              <c:strCache>
                <c:ptCount val="1"/>
                <c:pt idx="0">
                  <c:v>Ischemic</c:v>
                </c:pt>
              </c:strCache>
            </c:strRef>
          </c:tx>
          <c:invertIfNegative val="0"/>
          <c:cat>
            <c:numRef>
              <c:f>Sheet1!$A$2:$A$5</c:f>
              <c:numCache>
                <c:formatCode>General</c:formatCode>
                <c:ptCount val="4"/>
              </c:numCache>
            </c:numRef>
          </c:cat>
          <c:val>
            <c:numRef>
              <c:f>Sheet1!$B$2:$B$5</c:f>
              <c:numCache>
                <c:formatCode>General</c:formatCode>
                <c:ptCount val="4"/>
                <c:pt idx="0">
                  <c:v>20.4</c:v>
                </c:pt>
              </c:numCache>
            </c:numRef>
          </c:val>
        </c:ser>
        <c:ser>
          <c:idx val="1"/>
          <c:order val="1"/>
          <c:tx>
            <c:strRef>
              <c:f>Sheet1!$C$1</c:f>
              <c:strCache>
                <c:ptCount val="1"/>
                <c:pt idx="0">
                  <c:v>Intercerebral Haemorrhage</c:v>
                </c:pt>
              </c:strCache>
            </c:strRef>
          </c:tx>
          <c:invertIfNegative val="0"/>
          <c:cat>
            <c:numRef>
              <c:f>Sheet1!$A$2:$A$5</c:f>
              <c:numCache>
                <c:formatCode>General</c:formatCode>
                <c:ptCount val="4"/>
              </c:numCache>
            </c:numRef>
          </c:cat>
          <c:val>
            <c:numRef>
              <c:f>Sheet1!$C$2:$C$5</c:f>
              <c:numCache>
                <c:formatCode>General</c:formatCode>
                <c:ptCount val="4"/>
                <c:pt idx="0">
                  <c:v>20.9</c:v>
                </c:pt>
              </c:numCache>
            </c:numRef>
          </c:val>
        </c:ser>
        <c:ser>
          <c:idx val="2"/>
          <c:order val="2"/>
          <c:tx>
            <c:strRef>
              <c:f>Sheet1!$D$1</c:f>
              <c:strCache>
                <c:ptCount val="1"/>
                <c:pt idx="0">
                  <c:v>Subarachnoid Haemorrhage</c:v>
                </c:pt>
              </c:strCache>
            </c:strRef>
          </c:tx>
          <c:invertIfNegative val="0"/>
          <c:cat>
            <c:numRef>
              <c:f>Sheet1!$A$2:$A$5</c:f>
              <c:numCache>
                <c:formatCode>General</c:formatCode>
                <c:ptCount val="4"/>
              </c:numCache>
            </c:numRef>
          </c:cat>
          <c:val>
            <c:numRef>
              <c:f>Sheet1!$D$2:$D$5</c:f>
              <c:numCache>
                <c:formatCode>General</c:formatCode>
                <c:ptCount val="4"/>
                <c:pt idx="0">
                  <c:v>23.3</c:v>
                </c:pt>
              </c:numCache>
            </c:numRef>
          </c:val>
        </c:ser>
        <c:ser>
          <c:idx val="3"/>
          <c:order val="3"/>
          <c:tx>
            <c:strRef>
              <c:f>Sheet1!$E$1</c:f>
              <c:strCache>
                <c:ptCount val="1"/>
                <c:pt idx="0">
                  <c:v>Uncertain</c:v>
                </c:pt>
              </c:strCache>
            </c:strRef>
          </c:tx>
          <c:invertIfNegative val="0"/>
          <c:cat>
            <c:numRef>
              <c:f>Sheet1!$A$2:$A$5</c:f>
              <c:numCache>
                <c:formatCode>General</c:formatCode>
                <c:ptCount val="4"/>
              </c:numCache>
            </c:numRef>
          </c:cat>
          <c:val>
            <c:numRef>
              <c:f>Sheet1!$E$2:$E$5</c:f>
              <c:numCache>
                <c:formatCode>General</c:formatCode>
                <c:ptCount val="4"/>
                <c:pt idx="0">
                  <c:v>27.0</c:v>
                </c:pt>
              </c:numCache>
            </c:numRef>
          </c:val>
        </c:ser>
        <c:dLbls>
          <c:showLegendKey val="0"/>
          <c:showVal val="0"/>
          <c:showCatName val="0"/>
          <c:showSerName val="0"/>
          <c:showPercent val="0"/>
          <c:showBubbleSize val="0"/>
        </c:dLbls>
        <c:gapWidth val="75"/>
        <c:overlap val="-25"/>
        <c:axId val="2138441016"/>
        <c:axId val="2138493032"/>
      </c:barChart>
      <c:catAx>
        <c:axId val="2138441016"/>
        <c:scaling>
          <c:orientation val="minMax"/>
        </c:scaling>
        <c:delete val="0"/>
        <c:axPos val="b"/>
        <c:numFmt formatCode="General" sourceLinked="1"/>
        <c:majorTickMark val="none"/>
        <c:minorTickMark val="none"/>
        <c:tickLblPos val="nextTo"/>
        <c:crossAx val="2138493032"/>
        <c:crosses val="autoZero"/>
        <c:auto val="1"/>
        <c:lblAlgn val="ctr"/>
        <c:lblOffset val="100"/>
        <c:noMultiLvlLbl val="0"/>
      </c:catAx>
      <c:valAx>
        <c:axId val="2138493032"/>
        <c:scaling>
          <c:orientation val="minMax"/>
        </c:scaling>
        <c:delete val="0"/>
        <c:axPos val="l"/>
        <c:numFmt formatCode="General" sourceLinked="1"/>
        <c:majorTickMark val="none"/>
        <c:minorTickMark val="none"/>
        <c:tickLblPos val="nextTo"/>
        <c:spPr>
          <a:ln w="9525">
            <a:noFill/>
          </a:ln>
        </c:spPr>
        <c:crossAx val="2138441016"/>
        <c:crosses val="autoZero"/>
        <c:crossBetween val="between"/>
      </c:valAx>
    </c:plotArea>
    <c:legend>
      <c:legendPos val="b"/>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F1B723-6806-4C78-A2E3-CF701F5E14A1}" type="datetimeFigureOut">
              <a:rPr lang="en-NZ" smtClean="0"/>
              <a:t>8/10/15</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6CDC1F-6089-46C0-8913-9B5F99DD2136}" type="slidenum">
              <a:rPr lang="en-NZ" smtClean="0"/>
              <a:t>‹#›</a:t>
            </a:fld>
            <a:endParaRPr lang="en-NZ"/>
          </a:p>
        </p:txBody>
      </p:sp>
    </p:spTree>
    <p:extLst>
      <p:ext uri="{BB962C8B-B14F-4D97-AF65-F5344CB8AC3E}">
        <p14:creationId xmlns:p14="http://schemas.microsoft.com/office/powerpoint/2010/main" val="386377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Who I am?</a:t>
            </a:r>
          </a:p>
          <a:p>
            <a:endParaRPr lang="en-NZ" dirty="0" smtClean="0"/>
          </a:p>
          <a:p>
            <a:r>
              <a:rPr lang="en-NZ" sz="1200" kern="1200" dirty="0" smtClean="0">
                <a:solidFill>
                  <a:schemeClr val="tx1"/>
                </a:solidFill>
                <a:effectLst/>
                <a:latin typeface="+mn-lt"/>
                <a:ea typeface="+mn-ea"/>
                <a:cs typeface="+mn-cs"/>
              </a:rPr>
              <a:t>My name is susan mahon ……………</a:t>
            </a:r>
            <a:endParaRPr lang="en-AU" sz="1200" kern="1200" dirty="0" smtClean="0">
              <a:solidFill>
                <a:schemeClr val="tx1"/>
              </a:solidFill>
              <a:effectLst/>
              <a:latin typeface="+mn-lt"/>
              <a:ea typeface="+mn-ea"/>
              <a:cs typeface="+mn-cs"/>
            </a:endParaRPr>
          </a:p>
          <a:p>
            <a:r>
              <a:rPr lang="en-NZ" sz="1200" kern="1200" dirty="0" smtClean="0">
                <a:solidFill>
                  <a:schemeClr val="tx1"/>
                </a:solidFill>
                <a:effectLst/>
                <a:latin typeface="+mn-lt"/>
                <a:ea typeface="+mn-ea"/>
                <a:cs typeface="+mn-cs"/>
              </a:rPr>
              <a:t>I have been studying and working in the field of psychology and neuroscience for the past seven years. I have worked as a research assistant for the National Institute for Stroke and Applied Neurosciences since its opening in 2009. My job has involved accessing people with varying forms of cognitive impairment, in particular within TBI and stroke populations……….. This has allowed me to gain an invaluable insight as to the impact neurological damage has on both the brain and behaviour and how this effects a persons ability to function independently in all domains of life.  </a:t>
            </a:r>
            <a:endParaRPr lang="en-AU" sz="1200" kern="1200" dirty="0" smtClean="0">
              <a:solidFill>
                <a:schemeClr val="tx1"/>
              </a:solidFill>
              <a:effectLst/>
              <a:latin typeface="+mn-lt"/>
              <a:ea typeface="+mn-ea"/>
              <a:cs typeface="+mn-cs"/>
            </a:endParaRPr>
          </a:p>
          <a:p>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1</a:t>
            </a:fld>
            <a:endParaRPr lang="en-NZ"/>
          </a:p>
        </p:txBody>
      </p:sp>
    </p:spTree>
    <p:extLst>
      <p:ext uri="{BB962C8B-B14F-4D97-AF65-F5344CB8AC3E}">
        <p14:creationId xmlns:p14="http://schemas.microsoft.com/office/powerpoint/2010/main" val="1659624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Demographic</a:t>
            </a:r>
            <a:r>
              <a:rPr lang="en-US" baseline="0" dirty="0" smtClean="0"/>
              <a:t> statistics</a:t>
            </a:r>
          </a:p>
          <a:p>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13</a:t>
            </a:fld>
            <a:endParaRPr lang="en-NZ"/>
          </a:p>
        </p:txBody>
      </p:sp>
    </p:spTree>
    <p:extLst>
      <p:ext uri="{BB962C8B-B14F-4D97-AF65-F5344CB8AC3E}">
        <p14:creationId xmlns:p14="http://schemas.microsoft.com/office/powerpoint/2010/main" val="4256024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4 years 83.9% of the sample had cognitive</a:t>
            </a:r>
            <a:r>
              <a:rPr lang="en-US" baseline="0" dirty="0" smtClean="0"/>
              <a:t> impairment as indicated by a score of &lt; 26</a:t>
            </a:r>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14</a:t>
            </a:fld>
            <a:endParaRPr lang="en-NZ"/>
          </a:p>
        </p:txBody>
      </p:sp>
    </p:spTree>
    <p:extLst>
      <p:ext uri="{BB962C8B-B14F-4D97-AF65-F5344CB8AC3E}">
        <p14:creationId xmlns:p14="http://schemas.microsoft.com/office/powerpoint/2010/main" val="2871203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According to stroke subtype, patients</a:t>
            </a:r>
            <a:r>
              <a:rPr lang="en-US" baseline="0" dirty="0" smtClean="0"/>
              <a:t> who experienced total anterior strokes (18.7) had the lowest MoCA scores and POCI   the highest MoCA (21.1), supports the literature that TACS and PACS have poorer outcomes than other subtypes. OCSP is a good way of examining cognitive profiles after stroke. For example those with TACS and PACS are likely to present with more long-term cognitive deficits after stroke </a:t>
            </a:r>
          </a:p>
          <a:p>
            <a:endParaRPr lang="en-US" baseline="0" dirty="0" smtClean="0"/>
          </a:p>
          <a:p>
            <a:r>
              <a:rPr lang="en-US" baseline="0" dirty="0" smtClean="0"/>
              <a:t>Ischemic strokes had lower scores on the MoCA (20.4) ith ICH 20.9 SAH 23.3 </a:t>
            </a:r>
          </a:p>
          <a:p>
            <a:endParaRPr lang="en-US" baseline="0" dirty="0" smtClean="0"/>
          </a:p>
          <a:p>
            <a:r>
              <a:rPr lang="en-US" baseline="0" dirty="0" smtClean="0"/>
              <a:t>Stroke type Ischemic </a:t>
            </a:r>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15</a:t>
            </a:fld>
            <a:endParaRPr lang="en-NZ"/>
          </a:p>
        </p:txBody>
      </p:sp>
    </p:spTree>
    <p:extLst>
      <p:ext uri="{BB962C8B-B14F-4D97-AF65-F5344CB8AC3E}">
        <p14:creationId xmlns:p14="http://schemas.microsoft.com/office/powerpoint/2010/main" val="696766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Visuospatial</a:t>
            </a:r>
            <a:r>
              <a:rPr lang="en-US" baseline="0" dirty="0" smtClean="0"/>
              <a:t> was significantly associated with age and </a:t>
            </a:r>
            <a:r>
              <a:rPr lang="en-US" baseline="0" dirty="0" err="1" smtClean="0"/>
              <a:t>ethnicty</a:t>
            </a:r>
            <a:r>
              <a:rPr lang="en-US" baseline="0" dirty="0" smtClean="0"/>
              <a:t> lower in </a:t>
            </a:r>
            <a:r>
              <a:rPr lang="en-US" baseline="0" dirty="0" err="1" smtClean="0"/>
              <a:t>maori</a:t>
            </a:r>
            <a:endParaRPr lang="en-US" baseline="0" dirty="0" smtClean="0"/>
          </a:p>
          <a:p>
            <a:endParaRPr lang="en-US" baseline="0" dirty="0" smtClean="0"/>
          </a:p>
          <a:p>
            <a:r>
              <a:rPr lang="en-US" baseline="0" dirty="0" smtClean="0"/>
              <a:t>Naming was significantly associated with age (increased with older age) higher in IS , SAH versus ICH </a:t>
            </a:r>
          </a:p>
          <a:p>
            <a:endParaRPr lang="en-US" baseline="0" dirty="0" smtClean="0"/>
          </a:p>
          <a:p>
            <a:r>
              <a:rPr lang="en-US" baseline="0" dirty="0" smtClean="0"/>
              <a:t>Attention was significantly </a:t>
            </a:r>
            <a:r>
              <a:rPr lang="en-US" baseline="0" dirty="0" err="1" smtClean="0"/>
              <a:t>asscoiated</a:t>
            </a:r>
            <a:r>
              <a:rPr lang="en-US" baseline="0" dirty="0" smtClean="0"/>
              <a:t> with </a:t>
            </a:r>
            <a:r>
              <a:rPr lang="en-US" baseline="0" dirty="0" err="1" smtClean="0"/>
              <a:t>ethnicty</a:t>
            </a:r>
            <a:r>
              <a:rPr lang="en-US" baseline="0" dirty="0" smtClean="0"/>
              <a:t> and OCSP TACI VS LACI</a:t>
            </a:r>
          </a:p>
          <a:p>
            <a:endParaRPr lang="en-US" baseline="0" dirty="0" smtClean="0"/>
          </a:p>
          <a:p>
            <a:r>
              <a:rPr lang="en-US" baseline="0" dirty="0" smtClean="0"/>
              <a:t>Language was significantly lower in retired and unemployed versus </a:t>
            </a:r>
            <a:r>
              <a:rPr lang="en-US" baseline="0" dirty="0" err="1" smtClean="0"/>
              <a:t>empolyed</a:t>
            </a:r>
            <a:endParaRPr lang="en-US" baseline="0" dirty="0" smtClean="0"/>
          </a:p>
          <a:p>
            <a:endParaRPr lang="en-US" baseline="0" dirty="0" smtClean="0"/>
          </a:p>
          <a:p>
            <a:r>
              <a:rPr lang="en-US" baseline="0" dirty="0" smtClean="0"/>
              <a:t>Abstract was </a:t>
            </a:r>
            <a:r>
              <a:rPr lang="en-US" baseline="0" dirty="0" err="1" smtClean="0"/>
              <a:t>signifcanlt</a:t>
            </a:r>
            <a:r>
              <a:rPr lang="en-US" baseline="0" dirty="0" smtClean="0"/>
              <a:t> associated with gender higher in males versus females </a:t>
            </a:r>
            <a:r>
              <a:rPr lang="en-US" baseline="0" dirty="0" err="1" smtClean="0"/>
              <a:t>signifcantly</a:t>
            </a:r>
            <a:r>
              <a:rPr lang="en-US" baseline="0" dirty="0" smtClean="0"/>
              <a:t> lower </a:t>
            </a:r>
            <a:r>
              <a:rPr lang="en-US" baseline="0" dirty="0" err="1" smtClean="0"/>
              <a:t>maori</a:t>
            </a:r>
            <a:r>
              <a:rPr lang="en-US" baseline="0" dirty="0" smtClean="0"/>
              <a:t> versus </a:t>
            </a:r>
            <a:r>
              <a:rPr lang="en-US" baseline="0" dirty="0" err="1" smtClean="0"/>
              <a:t>european</a:t>
            </a:r>
            <a:r>
              <a:rPr lang="en-US" baseline="0" dirty="0" smtClean="0"/>
              <a:t> retired versus employed</a:t>
            </a:r>
          </a:p>
          <a:p>
            <a:endParaRPr lang="en-US" baseline="0" dirty="0" smtClean="0"/>
          </a:p>
          <a:p>
            <a:r>
              <a:rPr lang="en-US" baseline="0" dirty="0" smtClean="0"/>
              <a:t>Recall was </a:t>
            </a:r>
            <a:r>
              <a:rPr lang="en-US" baseline="0" dirty="0" err="1" smtClean="0"/>
              <a:t>signifcantly</a:t>
            </a:r>
            <a:r>
              <a:rPr lang="en-US" baseline="0" dirty="0" smtClean="0"/>
              <a:t> </a:t>
            </a:r>
            <a:r>
              <a:rPr lang="en-US" baseline="0" dirty="0" err="1" smtClean="0"/>
              <a:t>asscoaited</a:t>
            </a:r>
            <a:r>
              <a:rPr lang="en-US" baseline="0" dirty="0" smtClean="0"/>
              <a:t> with age (decreased with older age) and gender lower in males versus females</a:t>
            </a:r>
          </a:p>
          <a:p>
            <a:endParaRPr lang="en-US" baseline="0" dirty="0" smtClean="0"/>
          </a:p>
          <a:p>
            <a:r>
              <a:rPr lang="en-US" baseline="0" dirty="0" smtClean="0"/>
              <a:t>Orientation </a:t>
            </a:r>
            <a:r>
              <a:rPr lang="en-US" baseline="0" dirty="0" err="1" smtClean="0"/>
              <a:t>signifcantly</a:t>
            </a:r>
            <a:r>
              <a:rPr lang="en-US" baseline="0" dirty="0" smtClean="0"/>
              <a:t> associated with age and AND OCSP higher in SAH versus ICH stroke</a:t>
            </a:r>
          </a:p>
          <a:p>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17</a:t>
            </a:fld>
            <a:endParaRPr lang="en-NZ"/>
          </a:p>
        </p:txBody>
      </p:sp>
    </p:spTree>
    <p:extLst>
      <p:ext uri="{BB962C8B-B14F-4D97-AF65-F5344CB8AC3E}">
        <p14:creationId xmlns:p14="http://schemas.microsoft.com/office/powerpoint/2010/main" val="40191865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r>
              <a:rPr lang="en-NZ" sz="1200" kern="1200" dirty="0" smtClean="0">
                <a:solidFill>
                  <a:schemeClr val="tx1"/>
                </a:solidFill>
                <a:effectLst/>
                <a:latin typeface="+mn-lt"/>
                <a:ea typeface="+mn-ea"/>
                <a:cs typeface="+mn-cs"/>
              </a:rPr>
              <a:t>Population based data on the long term effects of cognitive impairment and other stroke-related outcomes is important for several reasons; it allows identification of predictive factors which can be used to assist in developing specific rehabilitation programs for stroke survivors, provides an unbiased estimate of long term outcomes which can be beneficial to stroke survivors, their families, caregivers and health care professionals in order to plan for the future and provides invaluable insight into the natural history (trends) of the relationship between cognition and between various long term outcomes in stroke survivors.</a:t>
            </a:r>
            <a:r>
              <a:rPr lang="en-GB" sz="1200" dirty="0" smtClean="0"/>
              <a:t>Early detection of cognitive impairment could provide valuable prognostic information, assist in rehabilitation planning and allow therapies to be targeted to speciﬁc cognitive domains in the early phases of stroke</a:t>
            </a:r>
            <a:endParaRPr lang="en-NZ" sz="1200" dirty="0" smtClean="0"/>
          </a:p>
          <a:p>
            <a:pPr>
              <a:buFont typeface="+mj-lt"/>
              <a:buAutoNum type="arabicPeriod"/>
            </a:pPr>
            <a:r>
              <a:rPr lang="en-GB" sz="1200" dirty="0" smtClean="0"/>
              <a:t>No previous population–based longitudinal study has been conducted in NZ, which has evaluated the long term effects of cognition and associated predictors. By identifying how cognition changes over time and what groups are most likely to be affected, can help in developing effective rehabilitation interventions at appropriate time points in order to reduce overall stroke burden for survivors and their families.</a:t>
            </a:r>
          </a:p>
          <a:p>
            <a:pPr>
              <a:buFont typeface="+mj-lt"/>
              <a:buAutoNum type="arabicPeriod"/>
            </a:pPr>
            <a:r>
              <a:rPr lang="en-NZ" sz="1200" dirty="0" smtClean="0"/>
              <a:t> </a:t>
            </a:r>
            <a:r>
              <a:rPr lang="en-NZ" sz="1200" kern="1200" dirty="0" smtClean="0">
                <a:solidFill>
                  <a:schemeClr val="tx1"/>
                </a:solidFill>
                <a:effectLst/>
                <a:latin typeface="+mn-lt"/>
                <a:ea typeface="+mn-ea"/>
                <a:cs typeface="+mn-cs"/>
              </a:rPr>
              <a:t>Taking into account that disadvantaged populations in this country </a:t>
            </a:r>
            <a:r>
              <a:rPr lang="en-GB" sz="1200" kern="1200" dirty="0" smtClean="0">
                <a:solidFill>
                  <a:schemeClr val="tx1"/>
                </a:solidFill>
                <a:effectLst/>
                <a:latin typeface="+mn-lt"/>
                <a:ea typeface="+mn-ea"/>
                <a:cs typeface="+mn-cs"/>
              </a:rPr>
              <a:t>have significantly greater risk of poor functional outcomes than Pakeha stroke survivors, there is a pressing need to identify the factors which influence these outcomes in order</a:t>
            </a:r>
            <a:r>
              <a:rPr lang="en-GB" sz="1200" kern="1200" baseline="0" dirty="0" smtClean="0">
                <a:solidFill>
                  <a:schemeClr val="tx1"/>
                </a:solidFill>
                <a:effectLst/>
                <a:latin typeface="+mn-lt"/>
                <a:ea typeface="+mn-ea"/>
                <a:cs typeface="+mn-cs"/>
              </a:rPr>
              <a:t> to reduce these disparities.  </a:t>
            </a:r>
            <a:r>
              <a:rPr lang="en-GB" sz="1200" dirty="0" smtClean="0"/>
              <a:t> </a:t>
            </a:r>
          </a:p>
          <a:p>
            <a:r>
              <a:rPr lang="en-NZ" sz="1200" kern="1200" dirty="0" smtClean="0">
                <a:solidFill>
                  <a:schemeClr val="tx1"/>
                </a:solidFill>
                <a:effectLst/>
                <a:latin typeface="+mn-lt"/>
                <a:ea typeface="+mn-ea"/>
                <a:cs typeface="+mn-cs"/>
              </a:rPr>
              <a:t>This is the first study of its kind which has investigated longitudinal changes in regards to neuropsychological and other stroke related outcomes in New Zealand. The findings from this research provides a unique opportunity to close the gaps in knowledge in this area and may inform healthcare policy to improve outcomes in this population. </a:t>
            </a:r>
          </a:p>
          <a:p>
            <a:r>
              <a:rPr lang="en-NZ" sz="1200" kern="1200" dirty="0" smtClean="0">
                <a:solidFill>
                  <a:schemeClr val="tx1"/>
                </a:solidFill>
                <a:effectLst/>
                <a:latin typeface="+mn-lt"/>
                <a:ea typeface="+mn-ea"/>
                <a:cs typeface="+mn-cs"/>
              </a:rPr>
              <a:t> </a:t>
            </a:r>
          </a:p>
          <a:p>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18</a:t>
            </a:fld>
            <a:endParaRPr lang="en-NZ"/>
          </a:p>
        </p:txBody>
      </p:sp>
    </p:spTree>
    <p:extLst>
      <p:ext uri="{BB962C8B-B14F-4D97-AF65-F5344CB8AC3E}">
        <p14:creationId xmlns:p14="http://schemas.microsoft.com/office/powerpoint/2010/main" val="2119947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 brief overview of my presentation</a:t>
            </a:r>
          </a:p>
          <a:p>
            <a:endParaRPr lang="en-NZ" dirty="0" smtClean="0"/>
          </a:p>
          <a:p>
            <a:r>
              <a:rPr lang="en-NZ" dirty="0" smtClean="0"/>
              <a:t>I will start with the introduction, a review of the literature, la</a:t>
            </a:r>
            <a:r>
              <a:rPr lang="en-NZ" baseline="0" dirty="0" smtClean="0"/>
              <a:t> cu nae in the literature, research objectives, methodology, ethics, timeframe, resources and budget.</a:t>
            </a:r>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2</a:t>
            </a:fld>
            <a:endParaRPr lang="en-NZ"/>
          </a:p>
        </p:txBody>
      </p:sp>
    </p:spTree>
    <p:extLst>
      <p:ext uri="{BB962C8B-B14F-4D97-AF65-F5344CB8AC3E}">
        <p14:creationId xmlns:p14="http://schemas.microsoft.com/office/powerpoint/2010/main" val="445235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Stroke is the leading cause of adult disability in both developed and developing countries, occurring in approximately 7000 people in New Zealand (NZ) annually</a:t>
            </a:r>
            <a:r>
              <a:rPr lang="en-GB" sz="1200" kern="1200" baseline="0" dirty="0" smtClean="0">
                <a:solidFill>
                  <a:schemeClr val="tx1"/>
                </a:solidFill>
                <a:effectLst/>
                <a:latin typeface="+mn-lt"/>
                <a:ea typeface="+mn-ea"/>
                <a:cs typeface="+mn-cs"/>
              </a:rPr>
              <a:t> </a:t>
            </a:r>
            <a:r>
              <a:rPr lang="en-GB" sz="1200" kern="1200" baseline="30000" dirty="0" smtClean="0">
                <a:solidFill>
                  <a:schemeClr val="tx1"/>
                </a:solidFill>
                <a:effectLst/>
                <a:latin typeface="+mn-lt"/>
                <a:ea typeface="+mn-ea"/>
                <a:cs typeface="+mn-cs"/>
              </a:rPr>
              <a:t>1</a:t>
            </a:r>
          </a:p>
          <a:p>
            <a:r>
              <a:rPr lang="en-GB" sz="1200" kern="1200" dirty="0" smtClean="0">
                <a:solidFill>
                  <a:schemeClr val="tx1"/>
                </a:solidFill>
                <a:effectLst/>
                <a:latin typeface="+mn-lt"/>
                <a:ea typeface="+mn-ea"/>
                <a:cs typeface="+mn-cs"/>
              </a:rPr>
              <a:t> Cognitive impairment is one of the most common and disabling consequences of stroke, affecting up to two thirds of stroke survivors. </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Cognitive deficits after stroke have been shown to adversely affect ………………………ability to participate/engage in .rehabilitation …………. ability to live independently,………….. quality of life , capacity to work, and results in stress to caregivers. It also has significant costs to society with an estimated $450 million spent annually, …………this is projected to increase to over $700 million next year.  </a:t>
            </a:r>
            <a:r>
              <a:rPr lang="en-GB" sz="1200" b="1" kern="1200" baseline="30000" dirty="0" smtClean="0">
                <a:solidFill>
                  <a:schemeClr val="tx1"/>
                </a:solidFill>
                <a:effectLst/>
                <a:latin typeface="+mn-lt"/>
                <a:ea typeface="+mn-ea"/>
                <a:cs typeface="+mn-cs"/>
              </a:rPr>
              <a:t>2 3</a:t>
            </a:r>
            <a:endParaRPr lang="en-AU" sz="1200" kern="1200" baseline="300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06CDC1F-6089-46C0-8913-9B5F99DD2136}" type="slidenum">
              <a:rPr lang="en-NZ" smtClean="0"/>
              <a:t>3</a:t>
            </a:fld>
            <a:endParaRPr lang="en-NZ"/>
          </a:p>
        </p:txBody>
      </p:sp>
    </p:spTree>
    <p:extLst>
      <p:ext uri="{BB962C8B-B14F-4D97-AF65-F5344CB8AC3E}">
        <p14:creationId xmlns:p14="http://schemas.microsoft.com/office/powerpoint/2010/main" val="3808265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Cognitive deficits after stroke are associated with the area of infarcted tissue and inadequate perfusion (hypofusion) in adjacent regions, especially in acute stroke. </a:t>
            </a:r>
            <a:r>
              <a:rPr lang="en-NZ" sz="1200" kern="1200" baseline="30000" dirty="0" smtClean="0">
                <a:solidFill>
                  <a:schemeClr val="tx1"/>
                </a:solidFill>
                <a:effectLst/>
                <a:latin typeface="+mn-lt"/>
                <a:ea typeface="+mn-ea"/>
                <a:cs typeface="+mn-cs"/>
              </a:rPr>
              <a:t>19</a:t>
            </a:r>
            <a:r>
              <a:rPr lang="en-NZ" sz="1200" kern="1200" dirty="0" smtClean="0">
                <a:solidFill>
                  <a:schemeClr val="tx1"/>
                </a:solidFill>
                <a:effectLst/>
                <a:latin typeface="+mn-lt"/>
                <a:ea typeface="+mn-ea"/>
                <a:cs typeface="+mn-cs"/>
              </a:rPr>
              <a:t> Studies have shown that restoration of cerebral blood flow can improve cognitive performance in acute ischemic stroke. </a:t>
            </a:r>
            <a:r>
              <a:rPr lang="en-NZ" sz="1200" kern="1200" baseline="30000" dirty="0" smtClean="0">
                <a:solidFill>
                  <a:schemeClr val="tx1"/>
                </a:solidFill>
                <a:effectLst/>
                <a:latin typeface="+mn-lt"/>
                <a:ea typeface="+mn-ea"/>
                <a:cs typeface="+mn-cs"/>
              </a:rPr>
              <a:t>20 21 22 </a:t>
            </a:r>
            <a:r>
              <a:rPr lang="en-GB" sz="1200" kern="1200" dirty="0" smtClean="0">
                <a:solidFill>
                  <a:schemeClr val="tx1"/>
                </a:solidFill>
                <a:effectLst/>
                <a:latin typeface="+mn-lt"/>
                <a:ea typeface="+mn-ea"/>
                <a:cs typeface="+mn-cs"/>
              </a:rPr>
              <a:t>Cognitive impairment in the acute phase of stroke has been commonly reported and can occur in 70%  of patients, many of these deficits improve within weeks to months after onset. </a:t>
            </a:r>
            <a:r>
              <a:rPr lang="en-AU" sz="1200" kern="1200" baseline="30000" dirty="0" smtClean="0">
                <a:solidFill>
                  <a:schemeClr val="tx1"/>
                </a:solidFill>
                <a:effectLst/>
                <a:latin typeface="+mn-lt"/>
                <a:ea typeface="+mn-ea"/>
                <a:cs typeface="+mn-cs"/>
              </a:rPr>
              <a:t>19</a:t>
            </a:r>
            <a:endParaRPr lang="en-NZ" sz="1200" dirty="0" smtClean="0"/>
          </a:p>
          <a:p>
            <a:pPr marL="171450" indent="-171450">
              <a:buFont typeface="Arial" panose="020B0604020202020204" pitchFamily="34" charset="0"/>
              <a:buChar char="•"/>
            </a:pPr>
            <a:endParaRPr lang="en-NZ" sz="1200" kern="1200" baseline="300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baseline="300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Deficits in cognition function vary, and are dependent on factors such as location and size of the lesion, age, gender and other co-morbidities. </a:t>
            </a:r>
            <a:r>
              <a:rPr lang="en-GB" sz="1200" kern="1200" baseline="30000" dirty="0" smtClean="0">
                <a:solidFill>
                  <a:schemeClr val="tx1"/>
                </a:solidFill>
                <a:effectLst/>
                <a:latin typeface="+mn-lt"/>
                <a:ea typeface="+mn-ea"/>
                <a:cs typeface="+mn-cs"/>
              </a:rPr>
              <a:t>12</a:t>
            </a:r>
          </a:p>
          <a:p>
            <a:pPr marL="171450" indent="-171450">
              <a:buFont typeface="Arial" panose="020B0604020202020204" pitchFamily="34" charset="0"/>
              <a:buChar char="•"/>
            </a:pPr>
            <a:endParaRPr lang="en-GB" sz="1200" kern="1200" baseline="300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baseline="300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For example, lesions in the left (dominant) hemisphere are likely to result in language disorders such as aphasia (Broca’s receptive and Wernicke’s receptive), reading and writing disorders, apraxia (inability to learn new skills), deficits in motor planning, number processing and calculation  agnosia (inability to recognize objects) and verbal memory impairment. </a:t>
            </a:r>
            <a:r>
              <a:rPr lang="en-GB" sz="1200" kern="1200" baseline="30000" dirty="0" smtClean="0">
                <a:solidFill>
                  <a:schemeClr val="tx1"/>
                </a:solidFill>
                <a:effectLst/>
                <a:latin typeface="+mn-lt"/>
                <a:ea typeface="+mn-ea"/>
                <a:cs typeface="+mn-cs"/>
              </a:rPr>
              <a:t>23</a:t>
            </a:r>
            <a:endParaRPr lang="en-NZ"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endParaRPr lang="en-NZ" sz="1200" kern="1200" baseline="0" dirty="0" smtClean="0">
              <a:solidFill>
                <a:schemeClr val="tx1"/>
              </a:solidFill>
              <a:effectLst/>
              <a:latin typeface="+mn-lt"/>
              <a:ea typeface="+mn-ea"/>
              <a:cs typeface="+mn-cs"/>
            </a:endParaRPr>
          </a:p>
          <a:p>
            <a:pPr marL="171450" indent="-171450">
              <a:buFont typeface="Arial" panose="020B0604020202020204" pitchFamily="34" charset="0"/>
              <a:buChar char="•"/>
            </a:pPr>
            <a:r>
              <a:rPr lang="en-NZ" sz="1200" kern="1200" baseline="0" dirty="0" smtClean="0">
                <a:solidFill>
                  <a:schemeClr val="tx1"/>
                </a:solidFill>
                <a:effectLst/>
                <a:latin typeface="+mn-lt"/>
                <a:ea typeface="+mn-ea"/>
                <a:cs typeface="+mn-cs"/>
              </a:rPr>
              <a:t>In contrast </a:t>
            </a:r>
            <a:r>
              <a:rPr lang="en-GB" sz="1200" kern="1200" dirty="0" smtClean="0">
                <a:solidFill>
                  <a:schemeClr val="tx1"/>
                </a:solidFill>
                <a:effectLst/>
                <a:latin typeface="+mn-lt"/>
                <a:ea typeface="+mn-ea"/>
                <a:cs typeface="+mn-cs"/>
              </a:rPr>
              <a:t>deficits associated with right hemisphere lesions predominately result in visuospatial deficits such as neglect (inability to respond to stimulus on contralateral side of lesion) and perceptual deficits. </a:t>
            </a:r>
            <a:r>
              <a:rPr lang="en-GB" sz="1200" kern="1200" baseline="30000" dirty="0" smtClean="0">
                <a:solidFill>
                  <a:schemeClr val="tx1"/>
                </a:solidFill>
                <a:effectLst/>
                <a:latin typeface="+mn-lt"/>
                <a:ea typeface="+mn-ea"/>
                <a:cs typeface="+mn-cs"/>
              </a:rPr>
              <a:t>24</a:t>
            </a:r>
            <a:r>
              <a:rPr lang="en-GB" sz="1200" kern="1200" dirty="0" smtClean="0">
                <a:solidFill>
                  <a:schemeClr val="tx1"/>
                </a:solidFill>
                <a:effectLst/>
                <a:latin typeface="+mn-lt"/>
                <a:ea typeface="+mn-ea"/>
                <a:cs typeface="+mn-cs"/>
              </a:rPr>
              <a:t> The right hemisphere also mediates attention </a:t>
            </a:r>
            <a:r>
              <a:rPr lang="en-GB" sz="1200" kern="1200" baseline="30000" dirty="0" smtClean="0">
                <a:solidFill>
                  <a:schemeClr val="tx1"/>
                </a:solidFill>
                <a:effectLst/>
                <a:latin typeface="+mn-lt"/>
                <a:ea typeface="+mn-ea"/>
                <a:cs typeface="+mn-cs"/>
              </a:rPr>
              <a:t>.25 </a:t>
            </a:r>
            <a:r>
              <a:rPr lang="en-GB" sz="1200" kern="1200" dirty="0" smtClean="0">
                <a:solidFill>
                  <a:schemeClr val="tx1"/>
                </a:solidFill>
                <a:effectLst/>
                <a:latin typeface="+mn-lt"/>
                <a:ea typeface="+mn-ea"/>
                <a:cs typeface="+mn-cs"/>
              </a:rPr>
              <a:t>damage to this part of the brain can result in an inability to multitask, an activity which fundamentally underlies a person’s competency to function in everyday life.</a:t>
            </a:r>
            <a:endParaRPr lang="en-NZ" dirty="0" smtClean="0"/>
          </a:p>
          <a:p>
            <a:endParaRPr lang="en-NZ" dirty="0" smtClean="0"/>
          </a:p>
          <a:p>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4</a:t>
            </a:fld>
            <a:endParaRPr lang="en-NZ"/>
          </a:p>
        </p:txBody>
      </p:sp>
    </p:spTree>
    <p:extLst>
      <p:ext uri="{BB962C8B-B14F-4D97-AF65-F5344CB8AC3E}">
        <p14:creationId xmlns:p14="http://schemas.microsoft.com/office/powerpoint/2010/main" val="2938651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r>
              <a:rPr lang="en-NZ" dirty="0" smtClean="0"/>
              <a:t>1 population-based study </a:t>
            </a:r>
            <a:r>
              <a:rPr lang="en-NZ" baseline="30000" dirty="0" smtClean="0"/>
              <a:t>47</a:t>
            </a:r>
          </a:p>
          <a:p>
            <a:pPr marL="285750" indent="-285750"/>
            <a:r>
              <a:rPr lang="en-NZ" dirty="0" smtClean="0"/>
              <a:t>South London Stroke Study first time strokes (1995-1998) 3 year (n=163)</a:t>
            </a:r>
          </a:p>
          <a:p>
            <a:pPr marL="285750" indent="-285750"/>
            <a:r>
              <a:rPr lang="en-NZ" dirty="0" smtClean="0"/>
              <a:t>Followed up at 3 months, 1, 2 and 3 years</a:t>
            </a:r>
          </a:p>
          <a:p>
            <a:pPr marL="285750" indent="-285750"/>
            <a:r>
              <a:rPr lang="en-NZ" dirty="0" smtClean="0"/>
              <a:t>Limitations in measurement bias, assessment, statistical power, design</a:t>
            </a:r>
          </a:p>
          <a:p>
            <a:endParaRPr lang="en-GB" dirty="0" smtClean="0"/>
          </a:p>
          <a:p>
            <a:r>
              <a:rPr lang="en-NZ" dirty="0" smtClean="0"/>
              <a:t>Only 1 population-based study</a:t>
            </a:r>
          </a:p>
          <a:p>
            <a:r>
              <a:rPr lang="en-NZ" dirty="0" smtClean="0"/>
              <a:t>Auckland Stroke Outcomes Study 2007 (follow-up ARCOS-III 2002-2003) </a:t>
            </a:r>
            <a:r>
              <a:rPr lang="en-NZ" baseline="30000" dirty="0" smtClean="0"/>
              <a:t>27</a:t>
            </a:r>
          </a:p>
          <a:p>
            <a:r>
              <a:rPr lang="en-GB" dirty="0" smtClean="0"/>
              <a:t>Examined long term neuropsychological outcomes and functional outcomes (quality of life, disability and handicap)</a:t>
            </a:r>
          </a:p>
          <a:p>
            <a:r>
              <a:rPr lang="en-GB" dirty="0" smtClean="0"/>
              <a:t>Information processing speed, visual memory and visuo/perceptual constructual deficits were independently associated with disability, handicap and health-related quality of life.</a:t>
            </a:r>
          </a:p>
          <a:p>
            <a:r>
              <a:rPr lang="en-GB" dirty="0" smtClean="0"/>
              <a:t>Māori and Pacific </a:t>
            </a:r>
            <a:r>
              <a:rPr lang="en-NZ" dirty="0" smtClean="0"/>
              <a:t>were severley disadvantaged in many domains</a:t>
            </a:r>
            <a:endParaRPr lang="en-GB" dirty="0" smtClean="0"/>
          </a:p>
          <a:p>
            <a:r>
              <a:rPr lang="en-GB" dirty="0" smtClean="0"/>
              <a:t>Limitations, cross sectional design, could not evaluate changes over time</a:t>
            </a:r>
          </a:p>
          <a:p>
            <a:endParaRPr lang="en-US" dirty="0"/>
          </a:p>
        </p:txBody>
      </p:sp>
      <p:sp>
        <p:nvSpPr>
          <p:cNvPr id="4" name="Slide Number Placeholder 3"/>
          <p:cNvSpPr>
            <a:spLocks noGrp="1"/>
          </p:cNvSpPr>
          <p:nvPr>
            <p:ph type="sldNum" sz="quarter" idx="10"/>
          </p:nvPr>
        </p:nvSpPr>
        <p:spPr/>
        <p:txBody>
          <a:bodyPr/>
          <a:lstStyle/>
          <a:p>
            <a:fld id="{106CDC1F-6089-46C0-8913-9B5F99DD2136}" type="slidenum">
              <a:rPr lang="en-NZ" smtClean="0"/>
              <a:t>5</a:t>
            </a:fld>
            <a:endParaRPr lang="en-NZ"/>
          </a:p>
        </p:txBody>
      </p:sp>
    </p:spTree>
    <p:extLst>
      <p:ext uri="{BB962C8B-B14F-4D97-AF65-F5344CB8AC3E}">
        <p14:creationId xmlns:p14="http://schemas.microsoft.com/office/powerpoint/2010/main" val="962610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8</a:t>
            </a:fld>
            <a:endParaRPr lang="en-NZ"/>
          </a:p>
        </p:txBody>
      </p:sp>
    </p:spTree>
    <p:extLst>
      <p:ext uri="{BB962C8B-B14F-4D97-AF65-F5344CB8AC3E}">
        <p14:creationId xmlns:p14="http://schemas.microsoft.com/office/powerpoint/2010/main" val="495863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This Phd Study is a collaboration</a:t>
            </a:r>
            <a:r>
              <a:rPr lang="en-GB" sz="1200" kern="1200" baseline="0" dirty="0" smtClean="0">
                <a:solidFill>
                  <a:schemeClr val="tx1"/>
                </a:solidFill>
                <a:effectLst/>
                <a:latin typeface="+mn-lt"/>
                <a:ea typeface="+mn-ea"/>
                <a:cs typeface="+mn-cs"/>
              </a:rPr>
              <a:t> with the ARCOS-IV study </a:t>
            </a:r>
            <a:r>
              <a:rPr lang="en-GB" sz="1200" kern="1200" baseline="30000" dirty="0" smtClean="0">
                <a:solidFill>
                  <a:schemeClr val="tx1"/>
                </a:solidFill>
                <a:effectLst/>
                <a:latin typeface="+mn-lt"/>
                <a:ea typeface="+mn-ea"/>
                <a:cs typeface="+mn-cs"/>
              </a:rPr>
              <a:t>58</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 study design for this PhD will be a longitudinal population-based study.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 population of interest in this research will be an ethnically heterogeneous sample of stroke survivors who were sourced from the ARCOS-IV study, </a:t>
            </a:r>
            <a:r>
              <a:rPr lang="en-GB" sz="1200" b="1" kern="1200" dirty="0" smtClean="0">
                <a:solidFill>
                  <a:schemeClr val="tx1"/>
                </a:solidFill>
                <a:effectLst/>
                <a:latin typeface="+mn-lt"/>
                <a:ea typeface="+mn-ea"/>
                <a:cs typeface="+mn-cs"/>
              </a:rPr>
              <a:t>and </a:t>
            </a:r>
            <a:r>
              <a:rPr lang="en-US" sz="1200" b="1" kern="1200" dirty="0" smtClean="0">
                <a:solidFill>
                  <a:schemeClr val="tx1"/>
                </a:solidFill>
                <a:effectLst/>
                <a:latin typeface="+mn-lt"/>
                <a:ea typeface="+mn-ea"/>
                <a:cs typeface="+mn-cs"/>
              </a:rPr>
              <a:t>agreed to be contacted for further follow up,</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live in the Greater Auckland Area, who experience a stroke as defined according to the World Health Organization (WHO) criteria between 1 March 2011 and 29 Feb 2012, were aged 16 years or older.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Exclusion criteria: who do not agree to consent for 3 year follow-up study, who experienced a TIA (transient ischemic attack). </a:t>
            </a:r>
            <a:endParaRPr lang="en-NZ" sz="1200" kern="1200" dirty="0" smtClean="0">
              <a:solidFill>
                <a:schemeClr val="tx1"/>
              </a:solidFill>
              <a:effectLst/>
              <a:latin typeface="+mn-lt"/>
              <a:ea typeface="+mn-ea"/>
              <a:cs typeface="+mn-cs"/>
            </a:endParaRPr>
          </a:p>
          <a:p>
            <a:pPr marL="171450" indent="-171450">
              <a:buFont typeface="Arial" panose="020B0604020202020204" pitchFamily="34" charset="0"/>
              <a:buChar char="•"/>
            </a:pPr>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9</a:t>
            </a:fld>
            <a:endParaRPr lang="en-NZ"/>
          </a:p>
        </p:txBody>
      </p:sp>
    </p:spTree>
    <p:extLst>
      <p:ext uri="{BB962C8B-B14F-4D97-AF65-F5344CB8AC3E}">
        <p14:creationId xmlns:p14="http://schemas.microsoft.com/office/powerpoint/2010/main" val="3125494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Analysis</a:t>
            </a:r>
          </a:p>
          <a:p>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Cognitive profiling of this group utilising descriptive statistics will be used to identify the most common cognitive deficits amongst stroke patients at the three year time point over two different cognitive assessments </a:t>
            </a:r>
            <a:r>
              <a:rPr lang="en-NZ" dirty="0" err="1" smtClean="0"/>
              <a:t>MoCA</a:t>
            </a:r>
            <a:r>
              <a:rPr lang="en-NZ" dirty="0" smtClean="0"/>
              <a:t> and selected NAB modules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Means and standard deviations of the score for the overall test and each test domain as well as means and standard deviations of the score for the overall test and each test domain by demographic and stroke characteristics will be summarised and reported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The percentage of patients who are clinically defined as being cognitively deficient (using clinical threshold) for each test and within-each test domain will also be reported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In order to identify potential demographic and stroke predictors that are significantly associated with cognitive deficiency (as continuous scores) two separate multivariable general linear models will be used: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Logistic regression models will be used to identify if these variables are also predictors of clinical cognitive deficiency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dirty="0" smtClean="0"/>
              <a:t>Multivariate multivariable general linear models will be used to assess which predictor variables are associated with specific test domains within a single model. This will be repeated for </a:t>
            </a:r>
            <a:r>
              <a:rPr lang="en-NZ" dirty="0" err="1" smtClean="0"/>
              <a:t>MoCA</a:t>
            </a:r>
            <a:r>
              <a:rPr lang="en-NZ" dirty="0" smtClean="0"/>
              <a:t>, and NAB tests. Covariates will be selected for these models using the same methodology described above. </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In order to determine the relationship between stroke subtype as classified by (OCSP) and cognitive impairment, means and standard deviations for each overall test score and within-test score for OCSP will be summarised by demographic characteristics for each stroke subtype. A profile analyses will be conducted using SPSS 21 to compare neuropsychological outcomes and stroke subtype</a:t>
            </a: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NZ" dirty="0" smtClean="0"/>
          </a:p>
        </p:txBody>
      </p:sp>
      <p:sp>
        <p:nvSpPr>
          <p:cNvPr id="4" name="Slide Number Placeholder 3"/>
          <p:cNvSpPr>
            <a:spLocks noGrp="1"/>
          </p:cNvSpPr>
          <p:nvPr>
            <p:ph type="sldNum" sz="quarter" idx="10"/>
          </p:nvPr>
        </p:nvSpPr>
        <p:spPr/>
        <p:txBody>
          <a:bodyPr/>
          <a:lstStyle/>
          <a:p>
            <a:fld id="{106CDC1F-6089-46C0-8913-9B5F99DD2136}" type="slidenum">
              <a:rPr lang="en-NZ" smtClean="0"/>
              <a:t>10</a:t>
            </a:fld>
            <a:endParaRPr lang="en-NZ"/>
          </a:p>
        </p:txBody>
      </p:sp>
    </p:spTree>
    <p:extLst>
      <p:ext uri="{BB962C8B-B14F-4D97-AF65-F5344CB8AC3E}">
        <p14:creationId xmlns:p14="http://schemas.microsoft.com/office/powerpoint/2010/main" val="3704560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table is a summary of all of the</a:t>
            </a:r>
            <a:r>
              <a:rPr lang="en-NZ" baseline="0" dirty="0" smtClean="0"/>
              <a:t> outcomes measures used in the study.</a:t>
            </a:r>
            <a:endParaRPr lang="en-NZ" dirty="0"/>
          </a:p>
        </p:txBody>
      </p:sp>
      <p:sp>
        <p:nvSpPr>
          <p:cNvPr id="4" name="Slide Number Placeholder 3"/>
          <p:cNvSpPr>
            <a:spLocks noGrp="1"/>
          </p:cNvSpPr>
          <p:nvPr>
            <p:ph type="sldNum" sz="quarter" idx="10"/>
          </p:nvPr>
        </p:nvSpPr>
        <p:spPr/>
        <p:txBody>
          <a:bodyPr/>
          <a:lstStyle/>
          <a:p>
            <a:fld id="{106CDC1F-6089-46C0-8913-9B5F99DD2136}" type="slidenum">
              <a:rPr lang="en-NZ" smtClean="0"/>
              <a:t>11</a:t>
            </a:fld>
            <a:endParaRPr lang="en-NZ"/>
          </a:p>
        </p:txBody>
      </p:sp>
    </p:spTree>
    <p:extLst>
      <p:ext uri="{BB962C8B-B14F-4D97-AF65-F5344CB8AC3E}">
        <p14:creationId xmlns:p14="http://schemas.microsoft.com/office/powerpoint/2010/main" val="3735582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5269437-5691-40F7-966A-5B10ED41F4E8}" type="datetimeFigureOut">
              <a:rPr lang="en-NZ" smtClean="0"/>
              <a:t>8/10/15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CB21D4-EF27-4057-98FE-D33AE23058CE}" type="slidenum">
              <a:rPr lang="en-NZ" smtClean="0"/>
              <a:t>‹#›</a:t>
            </a:fld>
            <a:endParaRPr lang="en-NZ"/>
          </a:p>
        </p:txBody>
      </p:sp>
      <p:pic>
        <p:nvPicPr>
          <p:cNvPr id="7" name="Picture 2" descr="C:\Users\alina\Desktop\Stuff\NISAN Presentation Basics\Title Slide Backgroun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594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305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5269437-5691-40F7-966A-5B10ED41F4E8}" type="datetimeFigureOut">
              <a:rPr lang="en-NZ" smtClean="0"/>
              <a:t>8/10/15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CB21D4-EF27-4057-98FE-D33AE23058CE}" type="slidenum">
              <a:rPr lang="en-NZ" smtClean="0"/>
              <a:t>‹#›</a:t>
            </a:fld>
            <a:endParaRPr lang="en-NZ"/>
          </a:p>
        </p:txBody>
      </p:sp>
      <p:grpSp>
        <p:nvGrpSpPr>
          <p:cNvPr id="7" name="Group 6"/>
          <p:cNvGrpSpPr/>
          <p:nvPr userDrawn="1"/>
        </p:nvGrpSpPr>
        <p:grpSpPr>
          <a:xfrm>
            <a:off x="0" y="0"/>
            <a:ext cx="9144000" cy="6858000"/>
            <a:chOff x="0" y="0"/>
            <a:chExt cx="9144000" cy="6858000"/>
          </a:xfrm>
        </p:grpSpPr>
        <p:grpSp>
          <p:nvGrpSpPr>
            <p:cNvPr id="8" name="Group 7"/>
            <p:cNvGrpSpPr/>
            <p:nvPr/>
          </p:nvGrpSpPr>
          <p:grpSpPr>
            <a:xfrm>
              <a:off x="0" y="0"/>
              <a:ext cx="9144000" cy="6858000"/>
              <a:chOff x="0" y="0"/>
              <a:chExt cx="9144000" cy="6858000"/>
            </a:xfrm>
          </p:grpSpPr>
          <p:sp>
            <p:nvSpPr>
              <p:cNvPr id="10" name="Rectangle 9"/>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2" name="Picture 11" descr="Logo NISAN_Colou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3" name="Picture 12" descr="AUT UNI Logo blk hi res for local us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9" name="Straight Connector 8"/>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6576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5269437-5691-40F7-966A-5B10ED41F4E8}" type="datetimeFigureOut">
              <a:rPr lang="en-NZ" smtClean="0"/>
              <a:t>8/10/15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CB21D4-EF27-4057-98FE-D33AE23058CE}" type="slidenum">
              <a:rPr lang="en-NZ" smtClean="0"/>
              <a:t>‹#›</a:t>
            </a:fld>
            <a:endParaRPr lang="en-NZ"/>
          </a:p>
        </p:txBody>
      </p:sp>
      <p:grpSp>
        <p:nvGrpSpPr>
          <p:cNvPr id="7" name="Group 6"/>
          <p:cNvGrpSpPr/>
          <p:nvPr userDrawn="1"/>
        </p:nvGrpSpPr>
        <p:grpSpPr>
          <a:xfrm>
            <a:off x="0" y="0"/>
            <a:ext cx="9144000" cy="6858000"/>
            <a:chOff x="0" y="0"/>
            <a:chExt cx="9144000" cy="6858000"/>
          </a:xfrm>
        </p:grpSpPr>
        <p:grpSp>
          <p:nvGrpSpPr>
            <p:cNvPr id="8" name="Group 7"/>
            <p:cNvGrpSpPr/>
            <p:nvPr/>
          </p:nvGrpSpPr>
          <p:grpSpPr>
            <a:xfrm>
              <a:off x="0" y="0"/>
              <a:ext cx="9144000" cy="6858000"/>
              <a:chOff x="0" y="0"/>
              <a:chExt cx="9144000" cy="6858000"/>
            </a:xfrm>
          </p:grpSpPr>
          <p:sp>
            <p:nvSpPr>
              <p:cNvPr id="10" name="Rectangle 9"/>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2" name="Picture 11" descr="Logo NISAN_Colou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3" name="Picture 12" descr="AUT UNI Logo blk hi res for local us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9" name="Straight Connector 8"/>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5630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5269437-5691-40F7-966A-5B10ED41F4E8}" type="datetimeFigureOut">
              <a:rPr lang="en-NZ" smtClean="0"/>
              <a:t>8/10/15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CB21D4-EF27-4057-98FE-D33AE23058CE}" type="slidenum">
              <a:rPr lang="en-NZ" smtClean="0"/>
              <a:t>‹#›</a:t>
            </a:fld>
            <a:endParaRPr lang="en-NZ"/>
          </a:p>
        </p:txBody>
      </p:sp>
    </p:spTree>
    <p:extLst>
      <p:ext uri="{BB962C8B-B14F-4D97-AF65-F5344CB8AC3E}">
        <p14:creationId xmlns:p14="http://schemas.microsoft.com/office/powerpoint/2010/main" val="420126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269437-5691-40F7-966A-5B10ED41F4E8}" type="datetimeFigureOut">
              <a:rPr lang="en-NZ" smtClean="0"/>
              <a:t>8/10/15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DCB21D4-EF27-4057-98FE-D33AE23058CE}" type="slidenum">
              <a:rPr lang="en-NZ" smtClean="0"/>
              <a:t>‹#›</a:t>
            </a:fld>
            <a:endParaRPr lang="en-NZ"/>
          </a:p>
        </p:txBody>
      </p:sp>
    </p:spTree>
    <p:extLst>
      <p:ext uri="{BB962C8B-B14F-4D97-AF65-F5344CB8AC3E}">
        <p14:creationId xmlns:p14="http://schemas.microsoft.com/office/powerpoint/2010/main" val="2310678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5269437-5691-40F7-966A-5B10ED41F4E8}" type="datetimeFigureOut">
              <a:rPr lang="en-NZ" smtClean="0"/>
              <a:t>8/10/15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CB21D4-EF27-4057-98FE-D33AE23058CE}" type="slidenum">
              <a:rPr lang="en-NZ" smtClean="0"/>
              <a:t>‹#›</a:t>
            </a:fld>
            <a:endParaRPr lang="en-NZ"/>
          </a:p>
        </p:txBody>
      </p:sp>
    </p:spTree>
    <p:extLst>
      <p:ext uri="{BB962C8B-B14F-4D97-AF65-F5344CB8AC3E}">
        <p14:creationId xmlns:p14="http://schemas.microsoft.com/office/powerpoint/2010/main" val="754862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5269437-5691-40F7-966A-5B10ED41F4E8}" type="datetimeFigureOut">
              <a:rPr lang="en-NZ" smtClean="0"/>
              <a:t>8/10/15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DCB21D4-EF27-4057-98FE-D33AE23058CE}" type="slidenum">
              <a:rPr lang="en-NZ" smtClean="0"/>
              <a:t>‹#›</a:t>
            </a:fld>
            <a:endParaRPr lang="en-NZ"/>
          </a:p>
        </p:txBody>
      </p:sp>
    </p:spTree>
    <p:extLst>
      <p:ext uri="{BB962C8B-B14F-4D97-AF65-F5344CB8AC3E}">
        <p14:creationId xmlns:p14="http://schemas.microsoft.com/office/powerpoint/2010/main" val="326391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5269437-5691-40F7-966A-5B10ED41F4E8}" type="datetimeFigureOut">
              <a:rPr lang="en-NZ" smtClean="0"/>
              <a:t>8/10/15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DCB21D4-EF27-4057-98FE-D33AE23058CE}" type="slidenum">
              <a:rPr lang="en-NZ" smtClean="0"/>
              <a:t>‹#›</a:t>
            </a:fld>
            <a:endParaRPr lang="en-NZ"/>
          </a:p>
        </p:txBody>
      </p:sp>
    </p:spTree>
    <p:extLst>
      <p:ext uri="{BB962C8B-B14F-4D97-AF65-F5344CB8AC3E}">
        <p14:creationId xmlns:p14="http://schemas.microsoft.com/office/powerpoint/2010/main" val="162831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269437-5691-40F7-966A-5B10ED41F4E8}" type="datetimeFigureOut">
              <a:rPr lang="en-NZ" smtClean="0"/>
              <a:t>8/10/15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DCB21D4-EF27-4057-98FE-D33AE23058CE}" type="slidenum">
              <a:rPr lang="en-NZ" smtClean="0"/>
              <a:t>‹#›</a:t>
            </a:fld>
            <a:endParaRPr lang="en-NZ"/>
          </a:p>
        </p:txBody>
      </p:sp>
      <p:grpSp>
        <p:nvGrpSpPr>
          <p:cNvPr id="5" name="Group 4"/>
          <p:cNvGrpSpPr/>
          <p:nvPr userDrawn="1"/>
        </p:nvGrpSpPr>
        <p:grpSpPr>
          <a:xfrm>
            <a:off x="0" y="0"/>
            <a:ext cx="9144000" cy="6858000"/>
            <a:chOff x="0" y="0"/>
            <a:chExt cx="9144000" cy="6858000"/>
          </a:xfrm>
        </p:grpSpPr>
        <p:grpSp>
          <p:nvGrpSpPr>
            <p:cNvPr id="6" name="Group 5"/>
            <p:cNvGrpSpPr/>
            <p:nvPr/>
          </p:nvGrpSpPr>
          <p:grpSpPr>
            <a:xfrm>
              <a:off x="0" y="0"/>
              <a:ext cx="9144000" cy="6858000"/>
              <a:chOff x="0" y="0"/>
              <a:chExt cx="9144000" cy="6858000"/>
            </a:xfrm>
          </p:grpSpPr>
          <p:sp>
            <p:nvSpPr>
              <p:cNvPr id="8" name="Rectangle 7"/>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Rectangle 8"/>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0" name="Picture 9" descr="Logo NISAN_Colou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1" name="Picture 10" descr="AUT UNI Logo blk hi res for local us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7" name="Straight Connector 6"/>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6250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269437-5691-40F7-966A-5B10ED41F4E8}" type="datetimeFigureOut">
              <a:rPr lang="en-NZ" smtClean="0"/>
              <a:t>8/10/15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CB21D4-EF27-4057-98FE-D33AE23058CE}" type="slidenum">
              <a:rPr lang="en-NZ" smtClean="0"/>
              <a:t>‹#›</a:t>
            </a:fld>
            <a:endParaRPr lang="en-NZ"/>
          </a:p>
        </p:txBody>
      </p:sp>
      <p:grpSp>
        <p:nvGrpSpPr>
          <p:cNvPr id="8" name="Group 7"/>
          <p:cNvGrpSpPr/>
          <p:nvPr userDrawn="1"/>
        </p:nvGrpSpPr>
        <p:grpSpPr>
          <a:xfrm>
            <a:off x="0" y="0"/>
            <a:ext cx="9144000" cy="6858000"/>
            <a:chOff x="0" y="0"/>
            <a:chExt cx="9144000" cy="6858000"/>
          </a:xfrm>
        </p:grpSpPr>
        <p:grpSp>
          <p:nvGrpSpPr>
            <p:cNvPr id="9" name="Group 8"/>
            <p:cNvGrpSpPr/>
            <p:nvPr/>
          </p:nvGrpSpPr>
          <p:grpSpPr>
            <a:xfrm>
              <a:off x="0" y="0"/>
              <a:ext cx="9144000" cy="6858000"/>
              <a:chOff x="0" y="0"/>
              <a:chExt cx="9144000" cy="6858000"/>
            </a:xfrm>
          </p:grpSpPr>
          <p:sp>
            <p:nvSpPr>
              <p:cNvPr id="11" name="Rectangle 10"/>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3" name="Picture 12" descr="Logo NISAN_Colou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4" name="Picture 13" descr="AUT UNI Logo blk hi res for local us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10" name="Straight Connector 9"/>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3728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269437-5691-40F7-966A-5B10ED41F4E8}" type="datetimeFigureOut">
              <a:rPr lang="en-NZ" smtClean="0"/>
              <a:t>8/10/15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DCB21D4-EF27-4057-98FE-D33AE23058CE}" type="slidenum">
              <a:rPr lang="en-NZ" smtClean="0"/>
              <a:t>‹#›</a:t>
            </a:fld>
            <a:endParaRPr lang="en-NZ"/>
          </a:p>
        </p:txBody>
      </p:sp>
      <p:grpSp>
        <p:nvGrpSpPr>
          <p:cNvPr id="8" name="Group 7"/>
          <p:cNvGrpSpPr/>
          <p:nvPr userDrawn="1"/>
        </p:nvGrpSpPr>
        <p:grpSpPr>
          <a:xfrm>
            <a:off x="0" y="0"/>
            <a:ext cx="9144000" cy="6858000"/>
            <a:chOff x="0" y="0"/>
            <a:chExt cx="9144000" cy="6858000"/>
          </a:xfrm>
        </p:grpSpPr>
        <p:grpSp>
          <p:nvGrpSpPr>
            <p:cNvPr id="9" name="Group 8"/>
            <p:cNvGrpSpPr/>
            <p:nvPr/>
          </p:nvGrpSpPr>
          <p:grpSpPr>
            <a:xfrm>
              <a:off x="0" y="0"/>
              <a:ext cx="9144000" cy="6858000"/>
              <a:chOff x="0" y="0"/>
              <a:chExt cx="9144000" cy="6858000"/>
            </a:xfrm>
          </p:grpSpPr>
          <p:sp>
            <p:nvSpPr>
              <p:cNvPr id="11" name="Rectangle 10"/>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ectangle 11"/>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3" name="Picture 12" descr="Logo NISAN_Colou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4" name="Picture 13" descr="AUT UNI Logo blk hi res for local use"/>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10" name="Straight Connector 9"/>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760998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69437-5691-40F7-966A-5B10ED41F4E8}" type="datetimeFigureOut">
              <a:rPr lang="en-NZ" smtClean="0"/>
              <a:t>8/10/15</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CB21D4-EF27-4057-98FE-D33AE23058CE}" type="slidenum">
              <a:rPr lang="en-NZ" smtClean="0"/>
              <a:t>‹#›</a:t>
            </a:fld>
            <a:endParaRPr lang="en-NZ"/>
          </a:p>
        </p:txBody>
      </p:sp>
      <p:grpSp>
        <p:nvGrpSpPr>
          <p:cNvPr id="7" name="Group 6"/>
          <p:cNvGrpSpPr/>
          <p:nvPr userDrawn="1"/>
        </p:nvGrpSpPr>
        <p:grpSpPr>
          <a:xfrm>
            <a:off x="0" y="0"/>
            <a:ext cx="9144000" cy="6858000"/>
            <a:chOff x="0" y="0"/>
            <a:chExt cx="9144000" cy="6858000"/>
          </a:xfrm>
        </p:grpSpPr>
        <p:grpSp>
          <p:nvGrpSpPr>
            <p:cNvPr id="8" name="Group 7"/>
            <p:cNvGrpSpPr/>
            <p:nvPr/>
          </p:nvGrpSpPr>
          <p:grpSpPr>
            <a:xfrm>
              <a:off x="0" y="0"/>
              <a:ext cx="9144000" cy="6858000"/>
              <a:chOff x="0" y="0"/>
              <a:chExt cx="9144000" cy="6858000"/>
            </a:xfrm>
          </p:grpSpPr>
          <p:sp>
            <p:nvSpPr>
              <p:cNvPr id="10" name="Rectangle 9"/>
              <p:cNvSpPr/>
              <p:nvPr/>
            </p:nvSpPr>
            <p:spPr>
              <a:xfrm>
                <a:off x="0" y="0"/>
                <a:ext cx="9144000" cy="5949280"/>
              </a:xfrm>
              <a:prstGeom prst="rect">
                <a:avLst/>
              </a:prstGeom>
              <a:gradFill>
                <a:gsLst>
                  <a:gs pos="56000">
                    <a:srgbClr val="EEEEEE"/>
                  </a:gs>
                  <a:gs pos="32000">
                    <a:schemeClr val="bg1"/>
                  </a:gs>
                  <a:gs pos="0">
                    <a:schemeClr val="bg1">
                      <a:lumMod val="85000"/>
                    </a:schemeClr>
                  </a:gs>
                  <a:gs pos="90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ectangle 10"/>
              <p:cNvSpPr/>
              <p:nvPr/>
            </p:nvSpPr>
            <p:spPr>
              <a:xfrm>
                <a:off x="0" y="5949280"/>
                <a:ext cx="9144000" cy="908720"/>
              </a:xfrm>
              <a:prstGeom prst="rect">
                <a:avLst/>
              </a:prstGeom>
              <a:gradFill>
                <a:gsLst>
                  <a:gs pos="32000">
                    <a:srgbClr val="EBEBEB"/>
                  </a:gs>
                  <a:gs pos="75000">
                    <a:srgbClr val="EEEEEE"/>
                  </a:gs>
                  <a:gs pos="8000">
                    <a:schemeClr val="bg1">
                      <a:lumMod val="85000"/>
                    </a:schemeClr>
                  </a:gs>
                  <a:gs pos="94000">
                    <a:srgbClr val="D7D7D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2" name="Picture 11" descr="Logo NISAN_Colour"/>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528" y="6055365"/>
                <a:ext cx="5321935" cy="732790"/>
              </a:xfrm>
              <a:prstGeom prst="rect">
                <a:avLst/>
              </a:prstGeom>
              <a:noFill/>
              <a:ln w="9525">
                <a:noFill/>
                <a:miter lim="800000"/>
                <a:headEnd/>
                <a:tailEnd/>
              </a:ln>
            </p:spPr>
          </p:pic>
          <p:pic>
            <p:nvPicPr>
              <p:cNvPr id="13" name="Picture 12" descr="AUT UNI Logo blk hi res for local use"/>
              <p:cNvPicPr>
                <a:picLocks noChangeAspect="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1044" y="6165304"/>
                <a:ext cx="835452" cy="576064"/>
              </a:xfrm>
              <a:prstGeom prst="rect">
                <a:avLst/>
              </a:prstGeom>
              <a:noFill/>
              <a:ln w="9525">
                <a:noFill/>
                <a:miter lim="800000"/>
                <a:headEnd/>
                <a:tailEnd/>
              </a:ln>
            </p:spPr>
          </p:pic>
        </p:grpSp>
        <p:cxnSp>
          <p:nvCxnSpPr>
            <p:cNvPr id="9" name="Straight Connector 8"/>
            <p:cNvCxnSpPr/>
            <p:nvPr/>
          </p:nvCxnSpPr>
          <p:spPr>
            <a:xfrm>
              <a:off x="0" y="5949280"/>
              <a:ext cx="9144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18663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6.png"/><Relationship Id="rId5" Type="http://schemas.openxmlformats.org/officeDocument/2006/relationships/image" Target="../media/image4.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7.png"/><Relationship Id="rId5" Type="http://schemas.openxmlformats.org/officeDocument/2006/relationships/image" Target="../media/image4.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2696691"/>
            <a:ext cx="7772400" cy="1470025"/>
          </a:xfrm>
        </p:spPr>
        <p:txBody>
          <a:bodyPr>
            <a:noAutofit/>
          </a:bodyPr>
          <a:lstStyle/>
          <a:p>
            <a:r>
              <a:rPr lang="en-NZ" sz="2800" b="1" dirty="0" smtClean="0">
                <a:solidFill>
                  <a:schemeClr val="tx2"/>
                </a:solidFill>
                <a:latin typeface="Palatino Linotype"/>
                <a:cs typeface="Palatino Linotype"/>
              </a:rPr>
              <a:t>3 Year Stroke Survivors: </a:t>
            </a:r>
            <a:br>
              <a:rPr lang="en-NZ" sz="2800" b="1" dirty="0" smtClean="0">
                <a:solidFill>
                  <a:schemeClr val="tx2"/>
                </a:solidFill>
                <a:latin typeface="Palatino Linotype"/>
                <a:cs typeface="Palatino Linotype"/>
              </a:rPr>
            </a:br>
            <a:r>
              <a:rPr lang="en-NZ" sz="2800" b="1" dirty="0" smtClean="0">
                <a:solidFill>
                  <a:schemeClr val="tx2"/>
                </a:solidFill>
                <a:latin typeface="Palatino Linotype"/>
                <a:cs typeface="Palatino Linotype"/>
              </a:rPr>
              <a:t>The Impact of Stroke on Cognition and </a:t>
            </a:r>
            <a:br>
              <a:rPr lang="en-NZ" sz="2800" b="1" dirty="0" smtClean="0">
                <a:solidFill>
                  <a:schemeClr val="tx2"/>
                </a:solidFill>
                <a:latin typeface="Palatino Linotype"/>
                <a:cs typeface="Palatino Linotype"/>
              </a:rPr>
            </a:br>
            <a:r>
              <a:rPr lang="en-NZ" sz="2800" b="1" dirty="0" smtClean="0">
                <a:solidFill>
                  <a:schemeClr val="tx2"/>
                </a:solidFill>
                <a:latin typeface="Palatino Linotype"/>
                <a:cs typeface="Palatino Linotype"/>
              </a:rPr>
              <a:t>Factors Associated with Long Term Recovery</a:t>
            </a:r>
            <a:endParaRPr lang="en-NZ" sz="2800" b="1" dirty="0">
              <a:solidFill>
                <a:schemeClr val="tx2"/>
              </a:solidFill>
              <a:latin typeface="Palatino Linotype"/>
              <a:cs typeface="Palatino Linotype"/>
            </a:endParaRPr>
          </a:p>
        </p:txBody>
      </p:sp>
      <p:sp>
        <p:nvSpPr>
          <p:cNvPr id="3" name="Content Placeholder 2"/>
          <p:cNvSpPr>
            <a:spLocks noGrp="1"/>
          </p:cNvSpPr>
          <p:nvPr>
            <p:ph type="subTitle" idx="1"/>
          </p:nvPr>
        </p:nvSpPr>
        <p:spPr/>
        <p:txBody>
          <a:bodyPr>
            <a:normAutofit fontScale="62500" lnSpcReduction="20000"/>
          </a:bodyPr>
          <a:lstStyle/>
          <a:p>
            <a:pPr marL="0" indent="0" algn="ctr">
              <a:buNone/>
            </a:pPr>
            <a:endParaRPr lang="en-NZ" dirty="0" smtClean="0">
              <a:solidFill>
                <a:schemeClr val="tx2"/>
              </a:solidFill>
            </a:endParaRPr>
          </a:p>
          <a:p>
            <a:pPr marL="0" indent="0" algn="ctr">
              <a:buNone/>
            </a:pPr>
            <a:endParaRPr lang="en-NZ" dirty="0"/>
          </a:p>
          <a:p>
            <a:pPr marL="0" indent="0" algn="ctr">
              <a:buNone/>
            </a:pPr>
            <a:r>
              <a:rPr lang="en-NZ" sz="2800" b="1" dirty="0" smtClean="0">
                <a:solidFill>
                  <a:schemeClr val="tx2"/>
                </a:solidFill>
                <a:latin typeface="Palatino Linotype"/>
                <a:cs typeface="Palatino Linotype"/>
              </a:rPr>
              <a:t>Susan Mahon</a:t>
            </a:r>
          </a:p>
          <a:p>
            <a:pPr marL="0" indent="0" algn="ctr">
              <a:buNone/>
            </a:pPr>
            <a:r>
              <a:rPr lang="en-NZ" sz="2800" b="1" dirty="0" smtClean="0">
                <a:solidFill>
                  <a:schemeClr val="tx2"/>
                </a:solidFill>
                <a:latin typeface="Palatino Linotype"/>
                <a:cs typeface="Palatino Linotype"/>
              </a:rPr>
              <a:t>PhD Student</a:t>
            </a:r>
          </a:p>
          <a:p>
            <a:pPr marL="0" indent="0" algn="ctr">
              <a:buNone/>
            </a:pPr>
            <a:r>
              <a:rPr lang="en-NZ" sz="2800" b="1" dirty="0" smtClean="0">
                <a:solidFill>
                  <a:schemeClr val="tx2"/>
                </a:solidFill>
                <a:latin typeface="Palatino Linotype"/>
                <a:cs typeface="Palatino Linotype"/>
              </a:rPr>
              <a:t>Recipient Neurological Foundation :Gillespie” Doctoral Scholarship</a:t>
            </a:r>
          </a:p>
          <a:p>
            <a:pPr marL="0" indent="0" algn="ctr">
              <a:buNone/>
            </a:pPr>
            <a:endParaRPr lang="en-NZ" sz="2800" dirty="0">
              <a:solidFill>
                <a:schemeClr val="accent1"/>
              </a:solidFill>
            </a:endParaRPr>
          </a:p>
        </p:txBody>
      </p:sp>
      <p:pic>
        <p:nvPicPr>
          <p:cNvPr id="1026"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0750" y="6093296"/>
            <a:ext cx="1771650" cy="638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edcitynews.com/wp-content/uploads/medical_device_open_innova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4114" y="409260"/>
            <a:ext cx="4332461" cy="2155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759782"/>
      </p:ext>
    </p:extLst>
  </p:cSld>
  <p:clrMapOvr>
    <a:masterClrMapping/>
  </p:clrMapOvr>
  <mc:AlternateContent xmlns:mc="http://schemas.openxmlformats.org/markup-compatibility/2006" xmlns:p14="http://schemas.microsoft.com/office/powerpoint/2010/main">
    <mc:Choice Requires="p14">
      <p:transition spd="slow" p14:dur="2000" advTm="27746"/>
    </mc:Choice>
    <mc:Fallback xmlns="">
      <p:transition xmlns:p14="http://schemas.microsoft.com/office/powerpoint/2010/main" spd="slow" advTm="27746"/>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404665"/>
            <a:ext cx="8964488" cy="5462736"/>
          </a:xfrm>
        </p:spPr>
        <p:txBody>
          <a:bodyPr>
            <a:normAutofit/>
          </a:bodyPr>
          <a:lstStyle/>
          <a:p>
            <a:pPr marL="0" lvl="0" indent="0">
              <a:buNone/>
            </a:pPr>
            <a:r>
              <a:rPr lang="en-AU" sz="2400" b="1" dirty="0" smtClean="0">
                <a:solidFill>
                  <a:srgbClr val="0070C0"/>
                </a:solidFill>
                <a:latin typeface="Palatino Linotype"/>
                <a:cs typeface="Palatino Linotype"/>
              </a:rPr>
              <a:t>Procedure</a:t>
            </a:r>
            <a:endParaRPr lang="en-AU" sz="2400" b="1" dirty="0" smtClean="0">
              <a:latin typeface="Palatino Linotype"/>
              <a:cs typeface="Palatino Linotype"/>
            </a:endParaRPr>
          </a:p>
          <a:p>
            <a:pPr marL="0" lvl="0" indent="0">
              <a:buNone/>
            </a:pPr>
            <a:endParaRPr lang="en-AU" sz="1600" b="1" dirty="0" smtClean="0">
              <a:latin typeface="Century Gothic"/>
              <a:cs typeface="Century Gothic"/>
            </a:endParaRPr>
          </a:p>
        </p:txBody>
      </p:sp>
      <p:sp>
        <p:nvSpPr>
          <p:cNvPr id="4" name="Flowchart: Alternate Process 3"/>
          <p:cNvSpPr/>
          <p:nvPr/>
        </p:nvSpPr>
        <p:spPr>
          <a:xfrm>
            <a:off x="539552" y="3573016"/>
            <a:ext cx="864096" cy="576064"/>
          </a:xfrm>
          <a:prstGeom prst="flowChartAlternateProcess">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dirty="0" smtClean="0">
                <a:latin typeface="Century Gothic"/>
                <a:cs typeface="Century Gothic"/>
              </a:rPr>
              <a:t>Consent </a:t>
            </a:r>
          </a:p>
          <a:p>
            <a:pPr algn="ctr"/>
            <a:r>
              <a:rPr lang="en-NZ" sz="1200" dirty="0" smtClean="0">
                <a:latin typeface="Century Gothic"/>
                <a:cs typeface="Century Gothic"/>
              </a:rPr>
              <a:t>YES (n=277)</a:t>
            </a:r>
            <a:endParaRPr lang="en-NZ" sz="1200" dirty="0">
              <a:latin typeface="Century Gothic"/>
              <a:cs typeface="Century Gothic"/>
            </a:endParaRPr>
          </a:p>
        </p:txBody>
      </p:sp>
      <p:sp>
        <p:nvSpPr>
          <p:cNvPr id="12" name="Rectangle 11"/>
          <p:cNvSpPr/>
          <p:nvPr/>
        </p:nvSpPr>
        <p:spPr>
          <a:xfrm>
            <a:off x="2555776" y="2636912"/>
            <a:ext cx="1440160" cy="108012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dirty="0" smtClean="0">
                <a:latin typeface="Century Gothic"/>
                <a:cs typeface="Century Gothic"/>
              </a:rPr>
              <a:t>3 year follow-up assessments</a:t>
            </a:r>
          </a:p>
          <a:p>
            <a:pPr algn="ctr"/>
            <a:r>
              <a:rPr lang="en-NZ" sz="1200" dirty="0" smtClean="0">
                <a:latin typeface="Century Gothic"/>
                <a:cs typeface="Century Gothic"/>
              </a:rPr>
              <a:t>(n=277)</a:t>
            </a:r>
            <a:endParaRPr lang="en-NZ" sz="1200" dirty="0">
              <a:latin typeface="Century Gothic"/>
              <a:cs typeface="Century Gothic"/>
            </a:endParaRPr>
          </a:p>
        </p:txBody>
      </p:sp>
      <p:sp>
        <p:nvSpPr>
          <p:cNvPr id="14" name="Rectangle 13"/>
          <p:cNvSpPr/>
          <p:nvPr/>
        </p:nvSpPr>
        <p:spPr>
          <a:xfrm>
            <a:off x="179512" y="1628800"/>
            <a:ext cx="2664842" cy="72008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200" dirty="0" smtClean="0">
                <a:latin typeface="Century Gothic"/>
                <a:cs typeface="Century Gothic"/>
              </a:rPr>
              <a:t>Participants who agreed to be contacted for further research</a:t>
            </a:r>
          </a:p>
          <a:p>
            <a:pPr algn="ctr"/>
            <a:r>
              <a:rPr lang="en-NZ" sz="1200" dirty="0" smtClean="0">
                <a:latin typeface="Century Gothic"/>
                <a:cs typeface="Century Gothic"/>
              </a:rPr>
              <a:t>(n=529)</a:t>
            </a:r>
            <a:endParaRPr lang="en-NZ" sz="1200" dirty="0">
              <a:latin typeface="Century Gothic"/>
              <a:cs typeface="Century Gothic"/>
            </a:endParaRPr>
          </a:p>
        </p:txBody>
      </p:sp>
      <p:sp>
        <p:nvSpPr>
          <p:cNvPr id="15" name="Down Arrow 14"/>
          <p:cNvSpPr/>
          <p:nvPr/>
        </p:nvSpPr>
        <p:spPr>
          <a:xfrm>
            <a:off x="827584" y="2852936"/>
            <a:ext cx="288032" cy="30292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Rectangle 15"/>
          <p:cNvSpPr/>
          <p:nvPr/>
        </p:nvSpPr>
        <p:spPr>
          <a:xfrm>
            <a:off x="8028384" y="1196752"/>
            <a:ext cx="1115616" cy="936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dirty="0" err="1">
                <a:solidFill>
                  <a:srgbClr val="002060"/>
                </a:solidFill>
              </a:rPr>
              <a:t>MoCA</a:t>
            </a:r>
            <a:endParaRPr lang="en-NZ" dirty="0">
              <a:solidFill>
                <a:srgbClr val="002060"/>
              </a:solidFill>
            </a:endParaRPr>
          </a:p>
          <a:p>
            <a:pPr algn="ctr"/>
            <a:r>
              <a:rPr lang="en-NZ" dirty="0">
                <a:solidFill>
                  <a:srgbClr val="002060"/>
                </a:solidFill>
              </a:rPr>
              <a:t>(</a:t>
            </a:r>
            <a:r>
              <a:rPr lang="en-NZ" dirty="0" smtClean="0">
                <a:solidFill>
                  <a:srgbClr val="002060"/>
                </a:solidFill>
              </a:rPr>
              <a:t>n=248)</a:t>
            </a:r>
            <a:endParaRPr lang="en-NZ" dirty="0">
              <a:solidFill>
                <a:srgbClr val="002060"/>
              </a:solidFill>
            </a:endParaRPr>
          </a:p>
        </p:txBody>
      </p:sp>
      <p:sp>
        <p:nvSpPr>
          <p:cNvPr id="19" name="Down Arrow 18"/>
          <p:cNvSpPr/>
          <p:nvPr/>
        </p:nvSpPr>
        <p:spPr>
          <a:xfrm rot="16200000">
            <a:off x="7747798" y="3709586"/>
            <a:ext cx="288032" cy="30292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Down Arrow 19"/>
          <p:cNvSpPr/>
          <p:nvPr/>
        </p:nvSpPr>
        <p:spPr>
          <a:xfrm rot="17262056">
            <a:off x="4220400" y="3179018"/>
            <a:ext cx="448992" cy="64806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Down Arrow 20"/>
          <p:cNvSpPr/>
          <p:nvPr/>
        </p:nvSpPr>
        <p:spPr>
          <a:xfrm rot="14436562" flipH="1">
            <a:off x="1864580" y="2784372"/>
            <a:ext cx="149194" cy="114524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8"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4644008" y="1052736"/>
            <a:ext cx="2880320" cy="1224136"/>
          </a:xfrm>
          <a:prstGeom prst="roundRec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200" dirty="0" smtClean="0">
                <a:latin typeface="Century Gothic"/>
                <a:cs typeface="Century Gothic"/>
              </a:rPr>
              <a:t>Assessment 1:</a:t>
            </a:r>
          </a:p>
          <a:p>
            <a:pPr lvl="0" algn="ctr"/>
            <a:r>
              <a:rPr lang="en-US" sz="1200" dirty="0" smtClean="0">
                <a:latin typeface="Century Gothic"/>
                <a:cs typeface="Century Gothic"/>
              </a:rPr>
              <a:t>Completed </a:t>
            </a:r>
            <a:r>
              <a:rPr lang="en-NZ" sz="1200" dirty="0">
                <a:latin typeface="Century Gothic"/>
                <a:cs typeface="Century Gothic"/>
              </a:rPr>
              <a:t>Demographic, medical history, lifestyle, outcome measures, </a:t>
            </a:r>
            <a:r>
              <a:rPr lang="en-AU" sz="1200" dirty="0" smtClean="0">
                <a:latin typeface="Century Gothic"/>
                <a:cs typeface="Century Gothic"/>
              </a:rPr>
              <a:t>Montreal Cognitive Assessment</a:t>
            </a:r>
            <a:endParaRPr lang="en-US" sz="1200" dirty="0">
              <a:latin typeface="Century Gothic"/>
              <a:cs typeface="Century Gothic"/>
            </a:endParaRPr>
          </a:p>
          <a:p>
            <a:pPr algn="ctr"/>
            <a:r>
              <a:rPr lang="en-US" sz="1400" dirty="0" smtClean="0">
                <a:latin typeface="Century Gothic"/>
                <a:cs typeface="Century Gothic"/>
              </a:rPr>
              <a:t>Face to Face </a:t>
            </a:r>
            <a:endParaRPr lang="en-US" sz="1400" dirty="0">
              <a:latin typeface="Century Gothic"/>
              <a:cs typeface="Century Gothic"/>
            </a:endParaRPr>
          </a:p>
        </p:txBody>
      </p:sp>
      <p:sp>
        <p:nvSpPr>
          <p:cNvPr id="7" name="Rectangle 6"/>
          <p:cNvSpPr/>
          <p:nvPr/>
        </p:nvSpPr>
        <p:spPr>
          <a:xfrm>
            <a:off x="4860032" y="3356992"/>
            <a:ext cx="2736304" cy="8423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NZ" sz="1200" dirty="0" smtClean="0">
                <a:latin typeface="Century Gothic"/>
                <a:cs typeface="Century Gothic"/>
              </a:rPr>
              <a:t>Assessment 2:</a:t>
            </a:r>
          </a:p>
          <a:p>
            <a:pPr lvl="0"/>
            <a:r>
              <a:rPr lang="en-NZ" sz="1200" dirty="0" smtClean="0">
                <a:latin typeface="Century Gothic"/>
                <a:cs typeface="Century Gothic"/>
              </a:rPr>
              <a:t> Cognitive Neuropsychological Battery, SDMT, CTMT, MWCST</a:t>
            </a:r>
            <a:endParaRPr lang="en-US" sz="1200" dirty="0">
              <a:latin typeface="Century Gothic"/>
              <a:cs typeface="Century Gothic"/>
            </a:endParaRPr>
          </a:p>
        </p:txBody>
      </p:sp>
      <p:sp>
        <p:nvSpPr>
          <p:cNvPr id="29" name="Down Arrow 28"/>
          <p:cNvSpPr/>
          <p:nvPr/>
        </p:nvSpPr>
        <p:spPr>
          <a:xfrm rot="14413674" flipH="1">
            <a:off x="3946537" y="1584510"/>
            <a:ext cx="443780" cy="89742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Down Arrow 29"/>
          <p:cNvSpPr/>
          <p:nvPr/>
        </p:nvSpPr>
        <p:spPr>
          <a:xfrm rot="16200000">
            <a:off x="7747798" y="1477338"/>
            <a:ext cx="288032" cy="30292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extBox 8"/>
          <p:cNvSpPr txBox="1"/>
          <p:nvPr/>
        </p:nvSpPr>
        <p:spPr>
          <a:xfrm>
            <a:off x="8172400" y="3717032"/>
            <a:ext cx="971600" cy="646331"/>
          </a:xfrm>
          <a:prstGeom prst="rect">
            <a:avLst/>
          </a:prstGeom>
          <a:noFill/>
        </p:spPr>
        <p:txBody>
          <a:bodyPr wrap="square" rtlCol="0">
            <a:spAutoFit/>
          </a:bodyPr>
          <a:lstStyle/>
          <a:p>
            <a:r>
              <a:rPr lang="en-US" dirty="0" smtClean="0"/>
              <a:t>Analysis pending</a:t>
            </a:r>
            <a:endParaRPr lang="en-US" dirty="0"/>
          </a:p>
        </p:txBody>
      </p:sp>
    </p:spTree>
    <p:extLst>
      <p:ext uri="{BB962C8B-B14F-4D97-AF65-F5344CB8AC3E}">
        <p14:creationId xmlns:p14="http://schemas.microsoft.com/office/powerpoint/2010/main" val="1528767483"/>
      </p:ext>
    </p:extLst>
  </p:cSld>
  <p:clrMapOvr>
    <a:masterClrMapping/>
  </p:clrMapOvr>
  <mc:AlternateContent xmlns:mc="http://schemas.openxmlformats.org/markup-compatibility/2006" xmlns:p14="http://schemas.microsoft.com/office/powerpoint/2010/main">
    <mc:Choice Requires="p14">
      <p:transition spd="slow" p14:dur="2000" advTm="21341"/>
    </mc:Choice>
    <mc:Fallback xmlns="">
      <p:transition xmlns:p14="http://schemas.microsoft.com/office/powerpoint/2010/main" spd="slow" advTm="21341"/>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49063961"/>
              </p:ext>
            </p:extLst>
          </p:nvPr>
        </p:nvGraphicFramePr>
        <p:xfrm>
          <a:off x="380232" y="188640"/>
          <a:ext cx="8712968" cy="5724891"/>
        </p:xfrm>
        <a:graphic>
          <a:graphicData uri="http://schemas.openxmlformats.org/drawingml/2006/table">
            <a:tbl>
              <a:tblPr firstRow="1" firstCol="1" bandRow="1" bandCol="1">
                <a:tableStyleId>{5C22544A-7EE6-4342-B048-85BDC9FD1C3A}</a:tableStyleId>
              </a:tblPr>
              <a:tblGrid>
                <a:gridCol w="3227025"/>
                <a:gridCol w="5485943"/>
              </a:tblGrid>
              <a:tr h="451087">
                <a:tc>
                  <a:txBody>
                    <a:bodyPr/>
                    <a:lstStyle/>
                    <a:p>
                      <a:pPr algn="ctr">
                        <a:lnSpc>
                          <a:spcPct val="150000"/>
                        </a:lnSpc>
                        <a:spcAft>
                          <a:spcPts val="1000"/>
                        </a:spcAft>
                      </a:pPr>
                      <a:r>
                        <a:rPr lang="en-NZ" sz="1400" b="1" kern="1200" cap="small" spc="25" dirty="0" smtClean="0">
                          <a:solidFill>
                            <a:schemeClr val="lt1"/>
                          </a:solidFill>
                          <a:effectLst/>
                          <a:latin typeface="+mn-lt"/>
                          <a:ea typeface="+mn-ea"/>
                          <a:cs typeface="+mn-cs"/>
                        </a:rPr>
                        <a:t>OUTCOME ASSESSMENT</a:t>
                      </a:r>
                      <a:endParaRPr lang="en-NZ" sz="1400" b="1" kern="1200" cap="small" spc="25" dirty="0">
                        <a:solidFill>
                          <a:schemeClr val="lt1"/>
                        </a:solidFill>
                        <a:effectLst/>
                        <a:latin typeface="+mn-lt"/>
                        <a:ea typeface="+mn-ea"/>
                        <a:cs typeface="+mn-cs"/>
                      </a:endParaRPr>
                    </a:p>
                  </a:txBody>
                  <a:tcPr marL="52384" marR="52384" marT="0" marB="0" anchor="ctr"/>
                </a:tc>
                <a:tc>
                  <a:txBody>
                    <a:bodyPr/>
                    <a:lstStyle/>
                    <a:p>
                      <a:pPr algn="ctr">
                        <a:spcAft>
                          <a:spcPts val="0"/>
                        </a:spcAft>
                        <a:tabLst>
                          <a:tab pos="2865755" algn="ctr"/>
                          <a:tab pos="5731510" algn="r"/>
                        </a:tabLst>
                      </a:pPr>
                      <a:r>
                        <a:rPr lang="en-NZ" sz="1400" b="1" kern="1200" cap="small" spc="25" dirty="0" smtClean="0">
                          <a:solidFill>
                            <a:schemeClr val="lt1"/>
                          </a:solidFill>
                          <a:effectLst/>
                          <a:latin typeface="+mn-lt"/>
                          <a:ea typeface="+mn-ea"/>
                          <a:cs typeface="+mn-cs"/>
                        </a:rPr>
                        <a:t>OUTCOME MEASURES</a:t>
                      </a:r>
                      <a:endParaRPr lang="en-NZ" sz="1400" b="1" kern="1200" cap="small" spc="25" dirty="0">
                        <a:solidFill>
                          <a:schemeClr val="lt1"/>
                        </a:solidFill>
                        <a:effectLst/>
                        <a:latin typeface="+mn-lt"/>
                        <a:ea typeface="+mn-ea"/>
                        <a:cs typeface="+mn-cs"/>
                      </a:endParaRPr>
                    </a:p>
                  </a:txBody>
                  <a:tcPr marL="52384" marR="52384" marT="0" marB="0" anchor="ctr"/>
                </a:tc>
              </a:tr>
              <a:tr h="457655">
                <a:tc>
                  <a:txBody>
                    <a:bodyPr/>
                    <a:lstStyle/>
                    <a:p>
                      <a:pPr algn="ctr">
                        <a:lnSpc>
                          <a:spcPct val="150000"/>
                        </a:lnSpc>
                        <a:spcBef>
                          <a:spcPts val="300"/>
                        </a:spcBef>
                        <a:spcAft>
                          <a:spcPts val="1000"/>
                        </a:spcAft>
                      </a:pPr>
                      <a:r>
                        <a:rPr lang="en-NZ" sz="1000" dirty="0" smtClean="0">
                          <a:solidFill>
                            <a:schemeClr val="bg1"/>
                          </a:solidFill>
                          <a:effectLst/>
                          <a:latin typeface="+mj-lt"/>
                          <a:ea typeface="Times New Roman"/>
                          <a:cs typeface="Times New Roman"/>
                        </a:rPr>
                        <a:t>Demographic</a:t>
                      </a:r>
                      <a:endParaRPr lang="en-NZ" sz="1000" dirty="0">
                        <a:solidFill>
                          <a:schemeClr val="bg1"/>
                        </a:solidFill>
                        <a:effectLst/>
                        <a:latin typeface="+mj-lt"/>
                        <a:ea typeface="Times New Roman"/>
                        <a:cs typeface="Times New Roman"/>
                      </a:endParaRPr>
                    </a:p>
                  </a:txBody>
                  <a:tcPr marL="52384" marR="52384" marT="0" marB="0"/>
                </a:tc>
                <a:tc>
                  <a:txBody>
                    <a:bodyPr/>
                    <a:lstStyle/>
                    <a:p>
                      <a:pPr>
                        <a:lnSpc>
                          <a:spcPct val="100000"/>
                        </a:lnSpc>
                        <a:spcAft>
                          <a:spcPts val="1000"/>
                        </a:spcAft>
                      </a:pPr>
                      <a:r>
                        <a:rPr lang="en-NZ" sz="1000" dirty="0" smtClean="0">
                          <a:effectLst/>
                          <a:latin typeface="+mj-lt"/>
                        </a:rPr>
                        <a:t>Demographic Information, medical history, education</a:t>
                      </a:r>
                      <a:r>
                        <a:rPr lang="en-NZ" sz="1000" baseline="0" dirty="0" smtClean="0">
                          <a:effectLst/>
                          <a:latin typeface="+mj-lt"/>
                        </a:rPr>
                        <a:t> level, living status, employment,</a:t>
                      </a:r>
                    </a:p>
                    <a:p>
                      <a:pPr>
                        <a:lnSpc>
                          <a:spcPct val="100000"/>
                        </a:lnSpc>
                        <a:spcAft>
                          <a:spcPts val="1000"/>
                        </a:spcAft>
                      </a:pPr>
                      <a:r>
                        <a:rPr lang="en-NZ" sz="1000" baseline="0" dirty="0" smtClean="0">
                          <a:effectLst/>
                          <a:latin typeface="+mj-lt"/>
                        </a:rPr>
                        <a:t>Mediation adherence (</a:t>
                      </a:r>
                      <a:r>
                        <a:rPr lang="en-NZ" sz="1000" baseline="0" dirty="0" err="1" smtClean="0">
                          <a:effectLst/>
                          <a:latin typeface="+mj-lt"/>
                        </a:rPr>
                        <a:t>Moris</a:t>
                      </a:r>
                      <a:r>
                        <a:rPr lang="en-NZ" sz="1000" dirty="0" err="1" smtClean="0"/>
                        <a:t>ky</a:t>
                      </a:r>
                      <a:r>
                        <a:rPr lang="en-NZ" sz="1000" dirty="0" smtClean="0"/>
                        <a:t> Medication Adherence Scale), lifestyle,</a:t>
                      </a:r>
                      <a:r>
                        <a:rPr lang="en-NZ" sz="1000" baseline="0" dirty="0" smtClean="0"/>
                        <a:t> rehabilitation, *</a:t>
                      </a:r>
                      <a:endParaRPr lang="en-NZ" sz="1000" dirty="0">
                        <a:effectLst/>
                        <a:latin typeface="+mj-lt"/>
                        <a:ea typeface="Times New Roman"/>
                        <a:cs typeface="Times New Roman"/>
                      </a:endParaRPr>
                    </a:p>
                  </a:txBody>
                  <a:tcPr marL="52384" marR="52384" marT="0" marB="0"/>
                </a:tc>
              </a:tr>
              <a:tr h="457655">
                <a:tc rowSpan="2">
                  <a:txBody>
                    <a:bodyPr/>
                    <a:lstStyle/>
                    <a:p>
                      <a:pPr algn="ctr">
                        <a:lnSpc>
                          <a:spcPct val="150000"/>
                        </a:lnSpc>
                        <a:spcAft>
                          <a:spcPts val="1000"/>
                        </a:spcAft>
                      </a:pPr>
                      <a:endParaRPr lang="en-NZ" sz="1100" dirty="0" smtClean="0">
                        <a:solidFill>
                          <a:schemeClr val="bg1"/>
                        </a:solidFill>
                        <a:effectLst/>
                        <a:latin typeface="+mj-lt"/>
                        <a:ea typeface="Times New Roman"/>
                        <a:cs typeface="Times New Roman"/>
                      </a:endParaRPr>
                    </a:p>
                    <a:p>
                      <a:pPr algn="ctr">
                        <a:lnSpc>
                          <a:spcPct val="150000"/>
                        </a:lnSpc>
                        <a:spcAft>
                          <a:spcPts val="1000"/>
                        </a:spcAft>
                      </a:pPr>
                      <a:r>
                        <a:rPr lang="en-NZ" sz="1100" dirty="0" smtClean="0">
                          <a:solidFill>
                            <a:schemeClr val="bg1"/>
                          </a:solidFill>
                          <a:effectLst/>
                          <a:latin typeface="+mj-lt"/>
                          <a:ea typeface="Times New Roman"/>
                          <a:cs typeface="Times New Roman"/>
                        </a:rPr>
                        <a:t>Cognitive</a:t>
                      </a:r>
                      <a:r>
                        <a:rPr lang="en-NZ" sz="1100" baseline="0" dirty="0" smtClean="0">
                          <a:solidFill>
                            <a:schemeClr val="bg1"/>
                          </a:solidFill>
                          <a:effectLst/>
                          <a:latin typeface="+mj-lt"/>
                          <a:ea typeface="Times New Roman"/>
                          <a:cs typeface="Times New Roman"/>
                        </a:rPr>
                        <a:t> Outcomes</a:t>
                      </a:r>
                      <a:endParaRPr lang="en-NZ" sz="1100" dirty="0">
                        <a:solidFill>
                          <a:schemeClr val="bg1"/>
                        </a:solidFill>
                        <a:effectLst/>
                        <a:latin typeface="+mj-lt"/>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NZ" sz="1000" dirty="0" smtClean="0">
                          <a:effectLst/>
                          <a:latin typeface="+mj-lt"/>
                        </a:rPr>
                        <a:t>Montreal Cognitive Assessment (MoCA)* </a:t>
                      </a:r>
                      <a:r>
                        <a:rPr lang="en-NZ" sz="1000" baseline="30000" dirty="0" smtClean="0">
                          <a:effectLst/>
                          <a:latin typeface="+mj-lt"/>
                        </a:rPr>
                        <a:t>67</a:t>
                      </a:r>
                      <a:endParaRPr lang="en-NZ" sz="1000" dirty="0" smtClean="0">
                        <a:effectLst/>
                        <a:latin typeface="+mj-lt"/>
                        <a:ea typeface="Times New Roman"/>
                        <a:cs typeface="Times New Roman"/>
                      </a:endParaRPr>
                    </a:p>
                    <a:p>
                      <a:pPr>
                        <a:lnSpc>
                          <a:spcPct val="100000"/>
                        </a:lnSpc>
                        <a:spcAft>
                          <a:spcPts val="1000"/>
                        </a:spcAft>
                      </a:pPr>
                      <a:endParaRPr lang="en-NZ" sz="1000" dirty="0">
                        <a:effectLst/>
                        <a:latin typeface="+mj-lt"/>
                        <a:ea typeface="Times New Roman"/>
                        <a:cs typeface="Times New Roman"/>
                      </a:endParaRPr>
                    </a:p>
                  </a:txBody>
                  <a:tcPr marL="52384" marR="52384" marT="0" marB="0"/>
                </a:tc>
              </a:tr>
              <a:tr h="1049915">
                <a:tc vMerge="1">
                  <a:txBody>
                    <a:bodyPr/>
                    <a:lstStyle/>
                    <a:p>
                      <a:pPr algn="ctr">
                        <a:lnSpc>
                          <a:spcPct val="150000"/>
                        </a:lnSpc>
                        <a:spcAft>
                          <a:spcPts val="1000"/>
                        </a:spcAft>
                      </a:pPr>
                      <a:endParaRPr lang="en-NZ" sz="1100" dirty="0">
                        <a:solidFill>
                          <a:schemeClr val="bg1"/>
                        </a:solidFill>
                        <a:effectLst/>
                        <a:latin typeface="+mj-lt"/>
                        <a:ea typeface="Times New Roman"/>
                        <a:cs typeface="Times New Roman"/>
                      </a:endParaRPr>
                    </a:p>
                  </a:txBody>
                  <a:tcPr marL="52384" marR="52384" marT="0" marB="0"/>
                </a:tc>
                <a:tc>
                  <a:txBody>
                    <a:bodyPr/>
                    <a:lstStyle/>
                    <a:p>
                      <a:pPr>
                        <a:lnSpc>
                          <a:spcPct val="100000"/>
                        </a:lnSpc>
                        <a:spcAft>
                          <a:spcPts val="1000"/>
                        </a:spcAft>
                      </a:pPr>
                      <a:r>
                        <a:rPr lang="en-NZ" sz="1000" dirty="0" smtClean="0">
                          <a:effectLst/>
                          <a:latin typeface="+mj-lt"/>
                          <a:ea typeface="Times New Roman"/>
                          <a:cs typeface="Times New Roman"/>
                        </a:rPr>
                        <a:t>Neuropsychological</a:t>
                      </a:r>
                      <a:r>
                        <a:rPr lang="en-NZ" sz="1000" baseline="0" dirty="0" smtClean="0">
                          <a:effectLst/>
                          <a:latin typeface="+mj-lt"/>
                          <a:ea typeface="Times New Roman"/>
                          <a:cs typeface="Times New Roman"/>
                        </a:rPr>
                        <a:t> Assessment Battery (NAB) </a:t>
                      </a:r>
                      <a:r>
                        <a:rPr lang="en-NZ" sz="1000" baseline="30000" dirty="0" smtClean="0">
                          <a:effectLst/>
                          <a:latin typeface="+mj-lt"/>
                          <a:ea typeface="Times New Roman"/>
                          <a:cs typeface="Times New Roman"/>
                        </a:rPr>
                        <a:t>68 69 70 71 72 73</a:t>
                      </a:r>
                      <a:endParaRPr lang="en-NZ" sz="1000" baseline="0" dirty="0" smtClean="0">
                        <a:effectLst/>
                        <a:latin typeface="+mj-lt"/>
                        <a:ea typeface="Times New Roman"/>
                        <a:cs typeface="Times New Roman"/>
                      </a:endParaRPr>
                    </a:p>
                    <a:p>
                      <a:pPr>
                        <a:lnSpc>
                          <a:spcPct val="100000"/>
                        </a:lnSpc>
                        <a:spcAft>
                          <a:spcPts val="1000"/>
                        </a:spcAft>
                      </a:pPr>
                      <a:r>
                        <a:rPr lang="en-NZ" sz="1000" baseline="0" dirty="0" smtClean="0">
                          <a:effectLst/>
                          <a:latin typeface="+mj-lt"/>
                          <a:ea typeface="Times New Roman"/>
                          <a:cs typeface="Times New Roman"/>
                        </a:rPr>
                        <a:t>Modified Wisconsin Sorting Test (M-WST) </a:t>
                      </a:r>
                      <a:r>
                        <a:rPr lang="en-NZ" sz="1000" baseline="30000" dirty="0" smtClean="0">
                          <a:effectLst/>
                          <a:latin typeface="+mj-lt"/>
                          <a:ea typeface="Times New Roman"/>
                          <a:cs typeface="Times New Roman"/>
                        </a:rPr>
                        <a:t>74</a:t>
                      </a:r>
                      <a:endParaRPr lang="en-NZ" sz="1000" baseline="0" dirty="0" smtClean="0">
                        <a:effectLst/>
                        <a:latin typeface="+mj-lt"/>
                        <a:ea typeface="Times New Roman"/>
                        <a:cs typeface="Times New Roman"/>
                      </a:endParaRPr>
                    </a:p>
                    <a:p>
                      <a:pPr>
                        <a:lnSpc>
                          <a:spcPct val="100000"/>
                        </a:lnSpc>
                        <a:spcAft>
                          <a:spcPts val="1000"/>
                        </a:spcAft>
                      </a:pPr>
                      <a:r>
                        <a:rPr lang="en-NZ" sz="1000" baseline="0" dirty="0" smtClean="0">
                          <a:effectLst/>
                          <a:latin typeface="+mj-lt"/>
                          <a:ea typeface="Times New Roman"/>
                          <a:cs typeface="Times New Roman"/>
                        </a:rPr>
                        <a:t>Digit Symbol Modalities Test (DSMT) </a:t>
                      </a:r>
                      <a:r>
                        <a:rPr lang="en-NZ" sz="1000" baseline="30000" dirty="0" smtClean="0">
                          <a:effectLst/>
                          <a:latin typeface="+mj-lt"/>
                          <a:ea typeface="Times New Roman"/>
                          <a:cs typeface="Times New Roman"/>
                        </a:rPr>
                        <a:t>75 76</a:t>
                      </a:r>
                      <a:endParaRPr lang="en-NZ" sz="1000" baseline="0" dirty="0" smtClean="0">
                        <a:effectLst/>
                        <a:latin typeface="+mj-lt"/>
                        <a:ea typeface="Times New Roman"/>
                        <a:cs typeface="Times New Roman"/>
                      </a:endParaRPr>
                    </a:p>
                    <a:p>
                      <a:pPr>
                        <a:lnSpc>
                          <a:spcPct val="100000"/>
                        </a:lnSpc>
                        <a:spcAft>
                          <a:spcPts val="1000"/>
                        </a:spcAft>
                      </a:pPr>
                      <a:r>
                        <a:rPr lang="en-NZ" sz="1000" baseline="0" dirty="0" smtClean="0">
                          <a:effectLst/>
                          <a:latin typeface="+mj-lt"/>
                          <a:ea typeface="Times New Roman"/>
                          <a:cs typeface="Times New Roman"/>
                        </a:rPr>
                        <a:t>Comprehensive Trails Making Test (CTMT) </a:t>
                      </a:r>
                      <a:r>
                        <a:rPr lang="en-NZ" sz="1000" baseline="30000" dirty="0" smtClean="0">
                          <a:effectLst/>
                          <a:latin typeface="+mj-lt"/>
                          <a:ea typeface="Times New Roman"/>
                          <a:cs typeface="Times New Roman"/>
                        </a:rPr>
                        <a:t>77</a:t>
                      </a:r>
                      <a:endParaRPr lang="en-NZ" sz="1000" dirty="0">
                        <a:effectLst/>
                        <a:latin typeface="+mj-lt"/>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solidFill>
                            <a:schemeClr val="bg1"/>
                          </a:solidFill>
                          <a:effectLst/>
                          <a:latin typeface="+mj-lt"/>
                          <a:ea typeface="Times New Roman"/>
                          <a:cs typeface="Times New Roman"/>
                        </a:rPr>
                        <a:t>Stroke Subtype</a:t>
                      </a:r>
                      <a:endParaRPr lang="en-NZ" sz="1100" dirty="0">
                        <a:solidFill>
                          <a:schemeClr val="bg1"/>
                        </a:solidFill>
                        <a:effectLst/>
                        <a:latin typeface="+mj-lt"/>
                        <a:ea typeface="Times New Roman"/>
                        <a:cs typeface="Times New Roman"/>
                      </a:endParaRPr>
                    </a:p>
                  </a:txBody>
                  <a:tcPr marL="52384" marR="52384" marT="0" marB="0"/>
                </a:tc>
                <a:tc>
                  <a:txBody>
                    <a:bodyPr/>
                    <a:lstStyle/>
                    <a:p>
                      <a:pPr>
                        <a:lnSpc>
                          <a:spcPct val="100000"/>
                        </a:lnSpc>
                        <a:spcAft>
                          <a:spcPts val="1000"/>
                        </a:spcAft>
                      </a:pPr>
                      <a:r>
                        <a:rPr lang="en-NZ" sz="1000" b="0" kern="1200" dirty="0" smtClean="0">
                          <a:solidFill>
                            <a:schemeClr val="dk1"/>
                          </a:solidFill>
                          <a:effectLst/>
                          <a:latin typeface="+mj-lt"/>
                          <a:ea typeface="+mn-ea"/>
                          <a:cs typeface="+mn-cs"/>
                        </a:rPr>
                        <a:t>The Oxfordshire Community </a:t>
                      </a:r>
                      <a:r>
                        <a:rPr lang="en-NZ" sz="1000" b="0" i="0" kern="1200" baseline="0" dirty="0" smtClean="0">
                          <a:solidFill>
                            <a:schemeClr val="dk1"/>
                          </a:solidFill>
                          <a:effectLst/>
                          <a:latin typeface="+mj-lt"/>
                          <a:ea typeface="+mn-ea"/>
                          <a:cs typeface="+mn-cs"/>
                        </a:rPr>
                        <a:t> Stroke </a:t>
                      </a:r>
                      <a:r>
                        <a:rPr lang="en-NZ" sz="1000" b="0" kern="1200" dirty="0" smtClean="0">
                          <a:solidFill>
                            <a:schemeClr val="dk1"/>
                          </a:solidFill>
                          <a:effectLst/>
                          <a:latin typeface="+mj-lt"/>
                          <a:ea typeface="+mn-ea"/>
                          <a:cs typeface="+mn-cs"/>
                        </a:rPr>
                        <a:t>Project classification  (OCSP)*</a:t>
                      </a:r>
                      <a:endParaRPr lang="en-NZ" sz="1000" dirty="0">
                        <a:effectLst/>
                        <a:latin typeface="+mj-lt"/>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solidFill>
                            <a:schemeClr val="bg1"/>
                          </a:solidFill>
                          <a:effectLst/>
                          <a:latin typeface="+mj-lt"/>
                        </a:rPr>
                        <a:t>Quality of Life</a:t>
                      </a:r>
                      <a:endParaRPr lang="en-NZ" sz="1100" dirty="0">
                        <a:solidFill>
                          <a:schemeClr val="bg1"/>
                        </a:solidFill>
                        <a:effectLst/>
                        <a:latin typeface="+mj-lt"/>
                        <a:ea typeface="Times New Roman"/>
                        <a:cs typeface="Times New Roman"/>
                      </a:endParaRPr>
                    </a:p>
                  </a:txBody>
                  <a:tcPr marL="52384" marR="52384" marT="0" marB="0"/>
                </a:tc>
                <a:tc>
                  <a:txBody>
                    <a:bodyPr/>
                    <a:lstStyle/>
                    <a:p>
                      <a:pPr>
                        <a:lnSpc>
                          <a:spcPct val="100000"/>
                        </a:lnSpc>
                        <a:spcAft>
                          <a:spcPts val="1000"/>
                        </a:spcAft>
                      </a:pPr>
                      <a:r>
                        <a:rPr lang="en-NZ" sz="1000" dirty="0" smtClean="0">
                          <a:effectLst/>
                          <a:latin typeface="+mj-lt"/>
                        </a:rPr>
                        <a:t>Euro quality</a:t>
                      </a:r>
                      <a:r>
                        <a:rPr lang="en-NZ" sz="1000" baseline="0" dirty="0" smtClean="0">
                          <a:effectLst/>
                          <a:latin typeface="+mj-lt"/>
                        </a:rPr>
                        <a:t> of life- 5 dimensions (E</a:t>
                      </a:r>
                      <a:r>
                        <a:rPr lang="en-NZ" sz="1000" dirty="0" smtClean="0">
                          <a:effectLst/>
                          <a:latin typeface="+mj-lt"/>
                        </a:rPr>
                        <a:t>Q-5D)* </a:t>
                      </a:r>
                      <a:r>
                        <a:rPr lang="en-NZ" sz="1000" baseline="30000" dirty="0" smtClean="0">
                          <a:effectLst/>
                          <a:latin typeface="+mj-lt"/>
                        </a:rPr>
                        <a:t>62</a:t>
                      </a:r>
                      <a:endParaRPr lang="en-NZ" sz="1000" dirty="0">
                        <a:effectLst/>
                        <a:latin typeface="+mj-lt"/>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solidFill>
                            <a:schemeClr val="bg1"/>
                          </a:solidFill>
                          <a:effectLst/>
                          <a:latin typeface="+mj-lt"/>
                        </a:rPr>
                        <a:t>Level of Independence</a:t>
                      </a:r>
                      <a:endParaRPr lang="en-NZ" sz="1100" dirty="0">
                        <a:solidFill>
                          <a:schemeClr val="bg1"/>
                        </a:solidFill>
                        <a:effectLst/>
                        <a:latin typeface="+mj-lt"/>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NZ" sz="1000" dirty="0" smtClean="0">
                          <a:effectLst/>
                          <a:latin typeface="+mj-lt"/>
                        </a:rPr>
                        <a:t>Barthel Index (BI)* </a:t>
                      </a:r>
                      <a:r>
                        <a:rPr lang="en-NZ" sz="1000" baseline="30000" dirty="0" smtClean="0">
                          <a:effectLst/>
                          <a:latin typeface="+mj-lt"/>
                        </a:rPr>
                        <a:t>61 </a:t>
                      </a:r>
                      <a:endParaRPr lang="en-NZ" sz="1000" dirty="0" smtClean="0">
                        <a:effectLst/>
                        <a:latin typeface="+mj-lt"/>
                        <a:ea typeface="Times New Roman"/>
                        <a:cs typeface="Times New Roman"/>
                      </a:endParaRPr>
                    </a:p>
                  </a:txBody>
                  <a:tcPr marL="52384" marR="52384" marT="0" marB="0"/>
                </a:tc>
              </a:tr>
              <a:tr h="667638">
                <a:tc>
                  <a:txBody>
                    <a:bodyPr/>
                    <a:lstStyle/>
                    <a:p>
                      <a:pPr marL="0" marR="0" indent="0" algn="ctr" defTabSz="914400" rtl="0" eaLnBrk="1" fontAlgn="auto" latinLnBrk="0" hangingPunct="1">
                        <a:lnSpc>
                          <a:spcPct val="150000"/>
                        </a:lnSpc>
                        <a:spcBef>
                          <a:spcPts val="0"/>
                        </a:spcBef>
                        <a:spcAft>
                          <a:spcPts val="1000"/>
                        </a:spcAft>
                        <a:buClrTx/>
                        <a:buSzTx/>
                        <a:buFontTx/>
                        <a:buNone/>
                        <a:tabLst/>
                        <a:defRPr/>
                      </a:pPr>
                      <a:r>
                        <a:rPr lang="en-NZ" sz="1100" dirty="0" smtClean="0">
                          <a:effectLst/>
                          <a:latin typeface="+mj-lt"/>
                        </a:rPr>
                        <a:t>Level of Disability </a:t>
                      </a:r>
                      <a:endParaRPr lang="en-NZ" sz="1100" dirty="0" smtClean="0">
                        <a:effectLst/>
                        <a:latin typeface="+mj-lt"/>
                        <a:ea typeface="Times New Roman"/>
                        <a:cs typeface="Times New Roman"/>
                      </a:endParaRPr>
                    </a:p>
                    <a:p>
                      <a:pPr algn="ctr">
                        <a:lnSpc>
                          <a:spcPct val="150000"/>
                        </a:lnSpc>
                        <a:spcAft>
                          <a:spcPts val="1000"/>
                        </a:spcAft>
                      </a:pPr>
                      <a:endParaRPr lang="en-NZ" sz="1100" dirty="0">
                        <a:effectLst/>
                        <a:latin typeface="+mj-lt"/>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NZ" sz="1000" dirty="0" smtClean="0">
                          <a:effectLst/>
                          <a:latin typeface="+mj-lt"/>
                        </a:rPr>
                        <a:t>Modified Rankin Scale  (mRS)* </a:t>
                      </a:r>
                      <a:r>
                        <a:rPr lang="en-NZ" sz="1000" baseline="30000" dirty="0" smtClean="0">
                          <a:effectLst/>
                          <a:latin typeface="+mj-lt"/>
                        </a:rPr>
                        <a:t>60</a:t>
                      </a:r>
                      <a:endParaRPr lang="en-NZ" sz="1000" dirty="0" smtClean="0">
                        <a:effectLst/>
                        <a:latin typeface="+mj-lt"/>
                        <a:ea typeface="Times New Roman"/>
                        <a:cs typeface="Times New Roman"/>
                      </a:endParaRPr>
                    </a:p>
                    <a:p>
                      <a:pPr>
                        <a:lnSpc>
                          <a:spcPct val="100000"/>
                        </a:lnSpc>
                        <a:spcAft>
                          <a:spcPts val="1000"/>
                        </a:spcAft>
                      </a:pPr>
                      <a:endParaRPr lang="en-NZ" sz="1000" dirty="0">
                        <a:effectLst/>
                        <a:latin typeface="+mj-lt"/>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effectLst/>
                        </a:rPr>
                        <a:t>Fatigue</a:t>
                      </a:r>
                      <a:endParaRPr lang="en-NZ" sz="1100" dirty="0">
                        <a:effectLst/>
                        <a:latin typeface="Calibri"/>
                        <a:ea typeface="Times New Roman"/>
                        <a:cs typeface="Times New Roman"/>
                      </a:endParaRPr>
                    </a:p>
                  </a:txBody>
                  <a:tcPr marL="52384" marR="52384" marT="0" marB="0"/>
                </a:tc>
                <a:tc>
                  <a:txBody>
                    <a:bodyPr/>
                    <a:lstStyle/>
                    <a:p>
                      <a:pPr>
                        <a:lnSpc>
                          <a:spcPct val="100000"/>
                        </a:lnSpc>
                        <a:spcAft>
                          <a:spcPts val="1000"/>
                        </a:spcAft>
                      </a:pPr>
                      <a:r>
                        <a:rPr lang="en-NZ" sz="1000" dirty="0">
                          <a:effectLst/>
                        </a:rPr>
                        <a:t>Fatigue Severity </a:t>
                      </a:r>
                      <a:r>
                        <a:rPr lang="en-NZ" sz="1000" dirty="0" smtClean="0">
                          <a:effectLst/>
                        </a:rPr>
                        <a:t>Scale (FSS)*</a:t>
                      </a:r>
                      <a:r>
                        <a:rPr lang="en-NZ" sz="1000" baseline="30000" dirty="0" smtClean="0">
                          <a:effectLst/>
                        </a:rPr>
                        <a:t>64</a:t>
                      </a:r>
                      <a:endParaRPr lang="en-NZ" sz="1000" dirty="0">
                        <a:effectLst/>
                        <a:latin typeface="Calibri"/>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effectLst/>
                        </a:rPr>
                        <a:t>Sleep</a:t>
                      </a:r>
                      <a:endParaRPr lang="en-NZ" sz="1100" dirty="0">
                        <a:effectLst/>
                        <a:latin typeface="Calibri"/>
                        <a:ea typeface="Times New Roman"/>
                        <a:cs typeface="Times New Roman"/>
                      </a:endParaRPr>
                    </a:p>
                  </a:txBody>
                  <a:tcPr marL="52384" marR="52384" marT="0" marB="0"/>
                </a:tc>
                <a:tc>
                  <a:txBody>
                    <a:bodyPr/>
                    <a:lstStyle/>
                    <a:p>
                      <a:pPr>
                        <a:lnSpc>
                          <a:spcPct val="100000"/>
                        </a:lnSpc>
                        <a:spcAft>
                          <a:spcPts val="1000"/>
                        </a:spcAft>
                      </a:pPr>
                      <a:r>
                        <a:rPr lang="en-NZ" sz="1000" dirty="0">
                          <a:effectLst/>
                        </a:rPr>
                        <a:t>International Classification Sleep </a:t>
                      </a:r>
                      <a:r>
                        <a:rPr lang="en-NZ" sz="1000" dirty="0" smtClean="0">
                          <a:effectLst/>
                        </a:rPr>
                        <a:t>Disorders (ICDS)* </a:t>
                      </a:r>
                      <a:r>
                        <a:rPr lang="en-NZ" sz="1000" baseline="30000" dirty="0" smtClean="0">
                          <a:effectLst/>
                        </a:rPr>
                        <a:t>66</a:t>
                      </a:r>
                      <a:endParaRPr lang="en-NZ" sz="1000" dirty="0">
                        <a:effectLst/>
                        <a:latin typeface="Calibri"/>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effectLst/>
                        </a:rPr>
                        <a:t>Mood</a:t>
                      </a:r>
                      <a:endParaRPr lang="en-NZ" sz="1100" dirty="0">
                        <a:effectLst/>
                        <a:latin typeface="Calibri"/>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NZ" sz="1000" dirty="0" smtClean="0">
                          <a:effectLst/>
                        </a:rPr>
                        <a:t>Hospital Anxiety Depression Scale</a:t>
                      </a:r>
                      <a:r>
                        <a:rPr lang="en-NZ" sz="1000" baseline="0" dirty="0" smtClean="0">
                          <a:effectLst/>
                        </a:rPr>
                        <a:t> (HADS)*</a:t>
                      </a:r>
                      <a:r>
                        <a:rPr lang="en-NZ" sz="1000" baseline="30000" dirty="0" smtClean="0">
                          <a:effectLst/>
                        </a:rPr>
                        <a:t>78</a:t>
                      </a:r>
                      <a:endParaRPr lang="en-NZ" sz="1000" dirty="0">
                        <a:effectLst/>
                        <a:latin typeface="Calibri"/>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effectLst/>
                          <a:latin typeface="+mn-lt"/>
                          <a:ea typeface="+mn-ea"/>
                          <a:cs typeface="+mn-cs"/>
                        </a:rPr>
                        <a:t>Quality</a:t>
                      </a:r>
                      <a:r>
                        <a:rPr lang="en-NZ" sz="1100" baseline="0" dirty="0" smtClean="0">
                          <a:effectLst/>
                          <a:latin typeface="+mn-lt"/>
                          <a:ea typeface="+mn-ea"/>
                          <a:cs typeface="+mn-cs"/>
                        </a:rPr>
                        <a:t> of Life</a:t>
                      </a:r>
                      <a:endParaRPr lang="en-NZ" sz="1100" dirty="0">
                        <a:effectLst/>
                        <a:latin typeface="Calibri"/>
                        <a:ea typeface="Times New Roman"/>
                        <a:cs typeface="Times New Roman"/>
                      </a:endParaRPr>
                    </a:p>
                  </a:txBody>
                  <a:tcPr marL="52384" marR="52384" marT="0" marB="0"/>
                </a:tc>
                <a:tc>
                  <a:txBody>
                    <a:bodyPr/>
                    <a:lstStyle/>
                    <a:p>
                      <a:pPr>
                        <a:lnSpc>
                          <a:spcPct val="100000"/>
                        </a:lnSpc>
                        <a:spcAft>
                          <a:spcPts val="1000"/>
                        </a:spcAft>
                      </a:pPr>
                      <a:r>
                        <a:rPr lang="en-NZ" sz="1000" dirty="0" smtClean="0">
                          <a:effectLst/>
                        </a:rPr>
                        <a:t>Short Form-</a:t>
                      </a:r>
                      <a:r>
                        <a:rPr lang="en-NZ" sz="1000" baseline="0" dirty="0" smtClean="0">
                          <a:effectLst/>
                        </a:rPr>
                        <a:t> 36 (SF-36)*</a:t>
                      </a:r>
                      <a:r>
                        <a:rPr lang="en-NZ" sz="1000" baseline="30000" dirty="0" smtClean="0">
                          <a:effectLst/>
                        </a:rPr>
                        <a:t>63</a:t>
                      </a:r>
                      <a:endParaRPr lang="en-NZ" sz="1000" baseline="30000" dirty="0">
                        <a:effectLst/>
                        <a:latin typeface="+mn-lt"/>
                        <a:ea typeface="Times New Roman"/>
                        <a:cs typeface="Times New Roman"/>
                      </a:endParaRPr>
                    </a:p>
                  </a:txBody>
                  <a:tcPr marL="52384" marR="52384" marT="0" marB="0"/>
                </a:tc>
              </a:tr>
              <a:tr h="266517">
                <a:tc>
                  <a:txBody>
                    <a:bodyPr/>
                    <a:lstStyle/>
                    <a:p>
                      <a:pPr algn="ctr">
                        <a:lnSpc>
                          <a:spcPct val="150000"/>
                        </a:lnSpc>
                        <a:spcAft>
                          <a:spcPts val="1000"/>
                        </a:spcAft>
                      </a:pPr>
                      <a:r>
                        <a:rPr lang="en-NZ" sz="1100" dirty="0" smtClean="0">
                          <a:effectLst/>
                        </a:rPr>
                        <a:t>Social Support</a:t>
                      </a:r>
                      <a:endParaRPr lang="en-NZ" sz="1100" dirty="0">
                        <a:effectLst/>
                        <a:latin typeface="Calibri"/>
                        <a:ea typeface="Times New Roman"/>
                        <a:cs typeface="Times New Roman"/>
                      </a:endParaRPr>
                    </a:p>
                  </a:txBody>
                  <a:tcPr marL="52384" marR="52384" marT="0" marB="0"/>
                </a:tc>
                <a:tc>
                  <a:txBody>
                    <a:bodyPr/>
                    <a:lstStyle/>
                    <a:p>
                      <a:pPr>
                        <a:lnSpc>
                          <a:spcPct val="100000"/>
                        </a:lnSpc>
                        <a:spcAft>
                          <a:spcPts val="1000"/>
                        </a:spcAft>
                      </a:pPr>
                      <a:r>
                        <a:rPr lang="en-NZ" sz="1000" dirty="0" smtClean="0">
                          <a:effectLst/>
                        </a:rPr>
                        <a:t>Social Support Questionnaire*</a:t>
                      </a:r>
                      <a:r>
                        <a:rPr lang="en-NZ" sz="1000" baseline="30000" dirty="0" smtClean="0">
                          <a:effectLst/>
                        </a:rPr>
                        <a:t>79</a:t>
                      </a:r>
                      <a:endParaRPr lang="en-NZ" sz="1000" dirty="0">
                        <a:effectLst/>
                        <a:latin typeface="+mn-lt"/>
                        <a:ea typeface="Times New Roman"/>
                        <a:cs typeface="Times New Roman"/>
                      </a:endParaRPr>
                    </a:p>
                  </a:txBody>
                  <a:tcPr marL="52384" marR="52384" marT="0" marB="0"/>
                </a:tc>
              </a:tr>
              <a:tr h="266517">
                <a:tc>
                  <a:txBody>
                    <a:bodyPr/>
                    <a:lstStyle/>
                    <a:p>
                      <a:pPr algn="ctr">
                        <a:lnSpc>
                          <a:spcPct val="150000"/>
                        </a:lnSpc>
                        <a:spcBef>
                          <a:spcPts val="300"/>
                        </a:spcBef>
                        <a:spcAft>
                          <a:spcPts val="1000"/>
                        </a:spcAft>
                      </a:pPr>
                      <a:r>
                        <a:rPr lang="en-NZ" sz="1100" dirty="0" smtClean="0">
                          <a:effectLst/>
                        </a:rPr>
                        <a:t>Community Integration</a:t>
                      </a:r>
                      <a:endParaRPr lang="en-NZ" sz="1100" dirty="0">
                        <a:effectLst/>
                        <a:latin typeface="Calibri"/>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r>
                        <a:rPr lang="en-NZ" sz="1000" dirty="0" smtClean="0">
                          <a:effectLst/>
                        </a:rPr>
                        <a:t>Community Integration  Questionnaire* </a:t>
                      </a:r>
                      <a:r>
                        <a:rPr lang="en-NZ" sz="1000" baseline="30000" dirty="0" smtClean="0">
                          <a:effectLst/>
                        </a:rPr>
                        <a:t>80</a:t>
                      </a:r>
                      <a:endParaRPr lang="en-NZ" sz="1000" dirty="0" smtClean="0">
                        <a:effectLst/>
                        <a:latin typeface="+mn-lt"/>
                        <a:ea typeface="Times New Roman"/>
                        <a:cs typeface="Times New Roman"/>
                      </a:endParaRPr>
                    </a:p>
                  </a:txBody>
                  <a:tcPr marL="52384" marR="52384" marT="0" marB="0"/>
                </a:tc>
              </a:tr>
              <a:tr h="242288">
                <a:tc>
                  <a:txBody>
                    <a:bodyPr/>
                    <a:lstStyle/>
                    <a:p>
                      <a:pPr algn="ctr">
                        <a:lnSpc>
                          <a:spcPct val="150000"/>
                        </a:lnSpc>
                        <a:spcBef>
                          <a:spcPts val="300"/>
                        </a:spcBef>
                        <a:spcAft>
                          <a:spcPts val="1000"/>
                        </a:spcAft>
                      </a:pPr>
                      <a:r>
                        <a:rPr lang="en-NZ" sz="1000" dirty="0" smtClean="0">
                          <a:effectLst/>
                          <a:latin typeface="Calibri"/>
                          <a:ea typeface="Times New Roman"/>
                          <a:cs typeface="Times New Roman"/>
                        </a:rPr>
                        <a:t>* Denotes previously</a:t>
                      </a:r>
                      <a:r>
                        <a:rPr lang="en-NZ" sz="1000" baseline="0" dirty="0" smtClean="0">
                          <a:effectLst/>
                          <a:latin typeface="Calibri"/>
                          <a:ea typeface="Times New Roman"/>
                          <a:cs typeface="Times New Roman"/>
                        </a:rPr>
                        <a:t> used measures for ARCOS-IV </a:t>
                      </a:r>
                      <a:endParaRPr lang="en-NZ" sz="1000" dirty="0">
                        <a:effectLst/>
                        <a:latin typeface="Calibri"/>
                        <a:ea typeface="Times New Roman"/>
                        <a:cs typeface="Times New Roman"/>
                      </a:endParaRPr>
                    </a:p>
                  </a:txBody>
                  <a:tcPr marL="52384" marR="52384" marT="0" marB="0"/>
                </a:tc>
                <a:tc>
                  <a:txBody>
                    <a:bodyPr/>
                    <a:lstStyle/>
                    <a:p>
                      <a:pPr marL="0" marR="0" indent="0" algn="l" defTabSz="914400" rtl="0" eaLnBrk="1" fontAlgn="auto" latinLnBrk="0" hangingPunct="1">
                        <a:lnSpc>
                          <a:spcPct val="100000"/>
                        </a:lnSpc>
                        <a:spcBef>
                          <a:spcPts val="0"/>
                        </a:spcBef>
                        <a:spcAft>
                          <a:spcPts val="1000"/>
                        </a:spcAft>
                        <a:buClrTx/>
                        <a:buSzTx/>
                        <a:buFontTx/>
                        <a:buNone/>
                        <a:tabLst/>
                        <a:defRPr/>
                      </a:pPr>
                      <a:endParaRPr lang="en-NZ" sz="1000" dirty="0" smtClean="0">
                        <a:effectLst/>
                        <a:latin typeface="+mn-lt"/>
                        <a:ea typeface="Times New Roman"/>
                        <a:cs typeface="Times New Roman"/>
                      </a:endParaRPr>
                    </a:p>
                  </a:txBody>
                  <a:tcPr marL="52384" marR="52384" marT="0" marB="0"/>
                </a:tc>
              </a:tr>
            </a:tbl>
          </a:graphicData>
        </a:graphic>
      </p:graphicFrame>
      <p:pic>
        <p:nvPicPr>
          <p:cNvPr id="3"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093823"/>
      </p:ext>
    </p:extLst>
  </p:cSld>
  <p:clrMapOvr>
    <a:masterClrMapping/>
  </p:clrMapOvr>
  <mc:AlternateContent xmlns:mc="http://schemas.openxmlformats.org/markup-compatibility/2006" xmlns:p14="http://schemas.microsoft.com/office/powerpoint/2010/main">
    <mc:Choice Requires="p14">
      <p:transition spd="slow" p14:dur="2000" advTm="27511"/>
    </mc:Choice>
    <mc:Fallback xmlns="">
      <p:transition xmlns:p14="http://schemas.microsoft.com/office/powerpoint/2010/main" spd="slow" advTm="27511"/>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r>
              <a:rPr lang="en-US" b="1" dirty="0" smtClean="0">
                <a:solidFill>
                  <a:srgbClr val="1F497D"/>
                </a:solidFill>
                <a:latin typeface="Palatino Linotype"/>
                <a:cs typeface="Palatino Linotype"/>
              </a:rPr>
              <a:t>Results: Preliminary Findings</a:t>
            </a:r>
            <a:endParaRPr lang="en-US" b="1" dirty="0">
              <a:solidFill>
                <a:srgbClr val="1F497D"/>
              </a:solidFill>
              <a:latin typeface="Palatino Linotype"/>
              <a:cs typeface="Palatino Linotype"/>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74850682"/>
              </p:ext>
            </p:extLst>
          </p:nvPr>
        </p:nvGraphicFramePr>
        <p:xfrm>
          <a:off x="251520" y="1340768"/>
          <a:ext cx="3610744" cy="4641379"/>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Content Placeholder 7"/>
          <p:cNvGraphicFramePr>
            <a:graphicFrameLocks/>
          </p:cNvGraphicFramePr>
          <p:nvPr>
            <p:extLst>
              <p:ext uri="{D42A27DB-BD31-4B8C-83A1-F6EECF244321}">
                <p14:modId xmlns:p14="http://schemas.microsoft.com/office/powerpoint/2010/main" val="373367040"/>
              </p:ext>
            </p:extLst>
          </p:nvPr>
        </p:nvGraphicFramePr>
        <p:xfrm>
          <a:off x="4139952" y="1412776"/>
          <a:ext cx="4680520" cy="46699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57343223"/>
      </p:ext>
    </p:extLst>
  </p:cSld>
  <p:clrMapOvr>
    <a:masterClrMapping/>
  </p:clrMapOvr>
  <mc:AlternateContent xmlns:mc="http://schemas.openxmlformats.org/markup-compatibility/2006" xmlns:p14="http://schemas.microsoft.com/office/powerpoint/2010/main">
    <mc:Choice Requires="p14">
      <p:transition spd="slow" p14:dur="2000" advTm="21998"/>
    </mc:Choice>
    <mc:Fallback xmlns="">
      <p:transition xmlns:p14="http://schemas.microsoft.com/office/powerpoint/2010/main" spd="slow" advTm="21998"/>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p:cNvGraphicFramePr>
            <a:graphicFrameLocks noGrp="1"/>
          </p:cNvGraphicFramePr>
          <p:nvPr>
            <p:extLst>
              <p:ext uri="{D42A27DB-BD31-4B8C-83A1-F6EECF244321}">
                <p14:modId xmlns:p14="http://schemas.microsoft.com/office/powerpoint/2010/main" val="2554582765"/>
              </p:ext>
            </p:extLst>
          </p:nvPr>
        </p:nvGraphicFramePr>
        <p:xfrm>
          <a:off x="179511" y="260648"/>
          <a:ext cx="8640961" cy="5990613"/>
        </p:xfrm>
        <a:graphic>
          <a:graphicData uri="http://schemas.openxmlformats.org/drawingml/2006/table">
            <a:tbl>
              <a:tblPr firstRow="1" bandRow="1">
                <a:tableStyleId>{6E25E649-3F16-4E02-A733-19D2CDBF48F0}</a:tableStyleId>
              </a:tblPr>
              <a:tblGrid>
                <a:gridCol w="4135288"/>
                <a:gridCol w="2657881"/>
                <a:gridCol w="1847792"/>
              </a:tblGrid>
              <a:tr h="216024">
                <a:tc>
                  <a:txBody>
                    <a:bodyPr/>
                    <a:lstStyle/>
                    <a:p>
                      <a:r>
                        <a:rPr lang="en-US" sz="1000" dirty="0" smtClean="0"/>
                        <a:t>Variable</a:t>
                      </a:r>
                      <a:endParaRPr lang="en-US" sz="1000" b="1" dirty="0"/>
                    </a:p>
                  </a:txBody>
                  <a:tcPr marL="0" marR="0" marT="0" marB="0"/>
                </a:tc>
                <a:tc>
                  <a:txBody>
                    <a:bodyPr/>
                    <a:lstStyle/>
                    <a:p>
                      <a:endParaRPr lang="en-US" sz="1000" b="1" dirty="0"/>
                    </a:p>
                  </a:txBody>
                  <a:tcPr marL="0" marR="0" marT="0" marB="0"/>
                </a:tc>
                <a:tc>
                  <a:txBody>
                    <a:bodyPr/>
                    <a:lstStyle/>
                    <a:p>
                      <a:endParaRPr lang="en-US" sz="1000" b="1" dirty="0"/>
                    </a:p>
                  </a:txBody>
                  <a:tcPr marL="0" marR="0" marT="0" marB="0"/>
                </a:tc>
              </a:tr>
              <a:tr h="177592">
                <a:tc>
                  <a:txBody>
                    <a:bodyPr/>
                    <a:lstStyle/>
                    <a:p>
                      <a:endParaRPr lang="en-US" sz="1000" b="1" dirty="0"/>
                    </a:p>
                  </a:txBody>
                  <a:tcPr marL="0" marR="0" marT="0" marB="0"/>
                </a:tc>
                <a:tc>
                  <a:txBody>
                    <a:bodyPr/>
                    <a:lstStyle/>
                    <a:p>
                      <a:endParaRPr lang="en-US" sz="1000" b="1" dirty="0"/>
                    </a:p>
                  </a:txBody>
                  <a:tcPr marL="0" marR="0" marT="0" marB="0"/>
                </a:tc>
                <a:tc>
                  <a:txBody>
                    <a:bodyPr/>
                    <a:lstStyle/>
                    <a:p>
                      <a:r>
                        <a:rPr lang="en-US" sz="1000" dirty="0" smtClean="0"/>
                        <a:t>Mean (SD)</a:t>
                      </a:r>
                      <a:endParaRPr lang="en-US" sz="1000" b="1" dirty="0"/>
                    </a:p>
                  </a:txBody>
                  <a:tcPr marL="0" marR="0" marT="0" marB="0"/>
                </a:tc>
              </a:tr>
              <a:tr h="149909">
                <a:tc>
                  <a:txBody>
                    <a:bodyPr/>
                    <a:lstStyle/>
                    <a:p>
                      <a:r>
                        <a:rPr lang="en-US" sz="1000" dirty="0" smtClean="0"/>
                        <a:t>Age</a:t>
                      </a:r>
                      <a:endParaRPr lang="en-US" sz="1000" b="1" dirty="0"/>
                    </a:p>
                  </a:txBody>
                  <a:tcPr marL="0" marR="0" marT="0" marB="0"/>
                </a:tc>
                <a:tc>
                  <a:txBody>
                    <a:bodyPr/>
                    <a:lstStyle/>
                    <a:p>
                      <a:r>
                        <a:rPr lang="en-US" sz="1000" dirty="0" smtClean="0"/>
                        <a:t>Years</a:t>
                      </a:r>
                      <a:endParaRPr lang="en-US" sz="1000" b="1" dirty="0"/>
                    </a:p>
                  </a:txBody>
                  <a:tcPr marL="0" marR="0" marT="0" marB="0"/>
                </a:tc>
                <a:tc>
                  <a:txBody>
                    <a:bodyPr/>
                    <a:lstStyle/>
                    <a:p>
                      <a:r>
                        <a:rPr lang="en-US" sz="1000" dirty="0" smtClean="0"/>
                        <a:t>73.0 (13.5)</a:t>
                      </a:r>
                      <a:endParaRPr lang="en-US" sz="1000" b="1" dirty="0">
                        <a:solidFill>
                          <a:srgbClr val="FF0000"/>
                        </a:solidFill>
                      </a:endParaRPr>
                    </a:p>
                  </a:txBody>
                  <a:tcPr marL="0" marR="0" marT="0" marB="0"/>
                </a:tc>
              </a:tr>
              <a:tr h="177592">
                <a:tc>
                  <a:txBody>
                    <a:bodyPr/>
                    <a:lstStyle/>
                    <a:p>
                      <a:endParaRPr lang="en-US" sz="1000" b="1" dirty="0"/>
                    </a:p>
                  </a:txBody>
                  <a:tcPr marL="0" marR="0" marT="0" marB="0"/>
                </a:tc>
                <a:tc>
                  <a:txBody>
                    <a:bodyPr/>
                    <a:lstStyle/>
                    <a:p>
                      <a:endParaRPr lang="en-US" sz="1000" b="1" dirty="0"/>
                    </a:p>
                  </a:txBody>
                  <a:tcPr marL="0" marR="0" marT="0" marB="0"/>
                </a:tc>
                <a:tc>
                  <a:txBody>
                    <a:bodyPr/>
                    <a:lstStyle/>
                    <a:p>
                      <a:r>
                        <a:rPr lang="en-US" sz="1000" dirty="0" smtClean="0"/>
                        <a:t>N (%)</a:t>
                      </a:r>
                      <a:endParaRPr lang="en-US" sz="1000" b="1" dirty="0"/>
                    </a:p>
                  </a:txBody>
                  <a:tcPr marL="0" marR="0" marT="0" marB="0"/>
                </a:tc>
              </a:tr>
              <a:tr h="177592">
                <a:tc>
                  <a:txBody>
                    <a:bodyPr/>
                    <a:lstStyle/>
                    <a:p>
                      <a:r>
                        <a:rPr lang="en-US" sz="1000" dirty="0" smtClean="0"/>
                        <a:t>Gender</a:t>
                      </a:r>
                      <a:endParaRPr lang="en-US" sz="1000" b="1" dirty="0"/>
                    </a:p>
                  </a:txBody>
                  <a:tcPr marL="0" marR="0" marT="0" marB="0"/>
                </a:tc>
                <a:tc>
                  <a:txBody>
                    <a:bodyPr/>
                    <a:lstStyle/>
                    <a:p>
                      <a:r>
                        <a:rPr lang="en-US" sz="1000" dirty="0" smtClean="0"/>
                        <a:t>Males</a:t>
                      </a:r>
                      <a:endParaRPr lang="en-US" sz="1000" b="1" dirty="0"/>
                    </a:p>
                  </a:txBody>
                  <a:tcPr marL="0" marR="0" marT="0" marB="0"/>
                </a:tc>
                <a:tc>
                  <a:txBody>
                    <a:bodyPr/>
                    <a:lstStyle/>
                    <a:p>
                      <a:r>
                        <a:rPr lang="en-US" sz="1000" dirty="0" smtClean="0"/>
                        <a:t>146 (52.3%)</a:t>
                      </a:r>
                      <a:endParaRPr lang="en-US" sz="1000" b="1" dirty="0"/>
                    </a:p>
                  </a:txBody>
                  <a:tcPr marL="0" marR="0" marT="0" marB="0"/>
                </a:tc>
              </a:tr>
              <a:tr h="177592">
                <a:tc>
                  <a:txBody>
                    <a:bodyPr/>
                    <a:lstStyle/>
                    <a:p>
                      <a:endParaRPr lang="en-US" sz="1000" b="1" dirty="0"/>
                    </a:p>
                  </a:txBody>
                  <a:tcPr marL="0" marR="0" marT="0" marB="0"/>
                </a:tc>
                <a:tc>
                  <a:txBody>
                    <a:bodyPr/>
                    <a:lstStyle/>
                    <a:p>
                      <a:r>
                        <a:rPr lang="en-US" sz="1000" dirty="0" smtClean="0"/>
                        <a:t>Females</a:t>
                      </a:r>
                      <a:endParaRPr lang="en-US" sz="1000" b="1" dirty="0"/>
                    </a:p>
                  </a:txBody>
                  <a:tcPr marL="0" marR="0" marT="0" marB="0"/>
                </a:tc>
                <a:tc>
                  <a:txBody>
                    <a:bodyPr/>
                    <a:lstStyle/>
                    <a:p>
                      <a:r>
                        <a:rPr lang="en-US" sz="1000" dirty="0" smtClean="0"/>
                        <a:t>133 </a:t>
                      </a:r>
                      <a:r>
                        <a:rPr lang="en-US" sz="1000" baseline="0" dirty="0" smtClean="0"/>
                        <a:t> (47.7%)</a:t>
                      </a:r>
                      <a:endParaRPr lang="en-US" sz="1000" b="1" dirty="0"/>
                    </a:p>
                  </a:txBody>
                  <a:tcPr marL="0" marR="0" marT="0" marB="0"/>
                </a:tc>
              </a:tr>
              <a:tr h="177592">
                <a:tc>
                  <a:txBody>
                    <a:bodyPr/>
                    <a:lstStyle/>
                    <a:p>
                      <a:r>
                        <a:rPr lang="en-US" sz="1000" dirty="0" smtClean="0"/>
                        <a:t>Ethnicity</a:t>
                      </a:r>
                      <a:endParaRPr lang="en-US" sz="1000" b="1" dirty="0"/>
                    </a:p>
                  </a:txBody>
                  <a:tcPr marL="0" marR="0" marT="0" marB="0"/>
                </a:tc>
                <a:tc>
                  <a:txBody>
                    <a:bodyPr/>
                    <a:lstStyle/>
                    <a:p>
                      <a:r>
                        <a:rPr lang="en-US" sz="1000" dirty="0" smtClean="0"/>
                        <a:t>Maori</a:t>
                      </a:r>
                      <a:endParaRPr lang="en-US" sz="1000" b="1" dirty="0"/>
                    </a:p>
                  </a:txBody>
                  <a:tcPr marL="0" marR="0" marT="0" marB="0"/>
                </a:tc>
                <a:tc>
                  <a:txBody>
                    <a:bodyPr/>
                    <a:lstStyle/>
                    <a:p>
                      <a:r>
                        <a:rPr lang="en-US" sz="1000" dirty="0" smtClean="0"/>
                        <a:t>14 (5.0%)</a:t>
                      </a:r>
                      <a:endParaRPr lang="en-US" sz="1000" b="1" dirty="0" smtClean="0"/>
                    </a:p>
                  </a:txBody>
                  <a:tcPr marL="0" marR="0" marT="0" marB="0"/>
                </a:tc>
              </a:tr>
              <a:tr h="177592">
                <a:tc>
                  <a:txBody>
                    <a:bodyPr/>
                    <a:lstStyle/>
                    <a:p>
                      <a:endParaRPr lang="en-US" sz="1000" b="1" dirty="0"/>
                    </a:p>
                  </a:txBody>
                  <a:tcPr marL="0" marR="0" marT="0" marB="0"/>
                </a:tc>
                <a:tc>
                  <a:txBody>
                    <a:bodyPr/>
                    <a:lstStyle/>
                    <a:p>
                      <a:r>
                        <a:rPr lang="en-US" sz="1000" dirty="0" smtClean="0"/>
                        <a:t>Pacific</a:t>
                      </a:r>
                      <a:endParaRPr lang="en-US" sz="1000" b="1" dirty="0"/>
                    </a:p>
                  </a:txBody>
                  <a:tcPr marL="0" marR="0" marT="0" marB="0"/>
                </a:tc>
                <a:tc>
                  <a:txBody>
                    <a:bodyPr/>
                    <a:lstStyle/>
                    <a:p>
                      <a:r>
                        <a:rPr lang="en-US" sz="1000" dirty="0" smtClean="0"/>
                        <a:t>13 (4.7%)</a:t>
                      </a:r>
                      <a:endParaRPr lang="en-US" sz="1000" b="1" dirty="0" smtClean="0"/>
                    </a:p>
                  </a:txBody>
                  <a:tcPr marL="0" marR="0" marT="0" marB="0"/>
                </a:tc>
              </a:tr>
              <a:tr h="177592">
                <a:tc>
                  <a:txBody>
                    <a:bodyPr/>
                    <a:lstStyle/>
                    <a:p>
                      <a:endParaRPr lang="en-US" sz="1000" b="1" dirty="0"/>
                    </a:p>
                  </a:txBody>
                  <a:tcPr marL="0" marR="0" marT="0" marB="0"/>
                </a:tc>
                <a:tc>
                  <a:txBody>
                    <a:bodyPr/>
                    <a:lstStyle/>
                    <a:p>
                      <a:r>
                        <a:rPr lang="en-US" sz="1000" dirty="0" smtClean="0"/>
                        <a:t>Asian</a:t>
                      </a:r>
                      <a:endParaRPr lang="en-US" sz="1000" b="1" dirty="0"/>
                    </a:p>
                  </a:txBody>
                  <a:tcPr marL="0" marR="0" marT="0" marB="0"/>
                </a:tc>
                <a:tc>
                  <a:txBody>
                    <a:bodyPr/>
                    <a:lstStyle/>
                    <a:p>
                      <a:r>
                        <a:rPr lang="en-US" sz="1000" dirty="0" smtClean="0"/>
                        <a:t>10 (3.6%)</a:t>
                      </a:r>
                      <a:endParaRPr lang="en-US" sz="1000" b="1" dirty="0" smtClean="0"/>
                    </a:p>
                  </a:txBody>
                  <a:tcPr marL="0" marR="0" marT="0" marB="0"/>
                </a:tc>
              </a:tr>
              <a:tr h="177592">
                <a:tc>
                  <a:txBody>
                    <a:bodyPr/>
                    <a:lstStyle/>
                    <a:p>
                      <a:endParaRPr lang="en-US" sz="1000" b="1" dirty="0"/>
                    </a:p>
                  </a:txBody>
                  <a:tcPr marL="0" marR="0" marT="0" marB="0"/>
                </a:tc>
                <a:tc>
                  <a:txBody>
                    <a:bodyPr/>
                    <a:lstStyle/>
                    <a:p>
                      <a:r>
                        <a:rPr lang="en-US" sz="1000" dirty="0" smtClean="0"/>
                        <a:t>Other</a:t>
                      </a:r>
                      <a:endParaRPr lang="en-US" sz="1000" b="1" dirty="0"/>
                    </a:p>
                  </a:txBody>
                  <a:tcPr marL="0" marR="0" marT="0" marB="0"/>
                </a:tc>
                <a:tc>
                  <a:txBody>
                    <a:bodyPr/>
                    <a:lstStyle/>
                    <a:p>
                      <a:r>
                        <a:rPr lang="en-US" sz="1000" dirty="0" smtClean="0"/>
                        <a:t>5 (1.8%)</a:t>
                      </a:r>
                      <a:endParaRPr lang="en-US" sz="1000" b="1" dirty="0" smtClean="0"/>
                    </a:p>
                  </a:txBody>
                  <a:tcPr marL="0" marR="0" marT="0" marB="0"/>
                </a:tc>
              </a:tr>
              <a:tr h="177592">
                <a:tc>
                  <a:txBody>
                    <a:bodyPr/>
                    <a:lstStyle/>
                    <a:p>
                      <a:endParaRPr lang="en-US" sz="1000" b="1" dirty="0"/>
                    </a:p>
                  </a:txBody>
                  <a:tcPr marL="0" marR="0" marT="0" marB="0"/>
                </a:tc>
                <a:tc>
                  <a:txBody>
                    <a:bodyPr/>
                    <a:lstStyle/>
                    <a:p>
                      <a:r>
                        <a:rPr lang="en-US" sz="1000" dirty="0" smtClean="0"/>
                        <a:t>European</a:t>
                      </a:r>
                      <a:endParaRPr lang="en-US" sz="1000" b="1" dirty="0"/>
                    </a:p>
                  </a:txBody>
                  <a:tcPr marL="0" marR="0" marT="0" marB="0"/>
                </a:tc>
                <a:tc>
                  <a:txBody>
                    <a:bodyPr/>
                    <a:lstStyle/>
                    <a:p>
                      <a:r>
                        <a:rPr lang="en-US" sz="1000" dirty="0" smtClean="0"/>
                        <a:t>237</a:t>
                      </a:r>
                      <a:r>
                        <a:rPr lang="en-US" sz="1000" baseline="0" dirty="0" smtClean="0"/>
                        <a:t> (84.9%)</a:t>
                      </a:r>
                      <a:endParaRPr lang="en-US" sz="1000" b="1" baseline="0" dirty="0" smtClean="0">
                        <a:solidFill>
                          <a:srgbClr val="FF0000"/>
                        </a:solidFill>
                      </a:endParaRPr>
                    </a:p>
                  </a:txBody>
                  <a:tcPr marL="0" marR="0" marT="0" marB="0"/>
                </a:tc>
              </a:tr>
              <a:tr h="265496">
                <a:tc>
                  <a:txBody>
                    <a:bodyPr/>
                    <a:lstStyle/>
                    <a:p>
                      <a:r>
                        <a:rPr lang="en-US" sz="1000" dirty="0" smtClean="0"/>
                        <a:t>Marital</a:t>
                      </a:r>
                      <a:r>
                        <a:rPr lang="en-US" sz="1000" baseline="0" dirty="0" smtClean="0"/>
                        <a:t> Status</a:t>
                      </a:r>
                      <a:endParaRPr lang="en-US" sz="1000" b="1" dirty="0"/>
                    </a:p>
                  </a:txBody>
                  <a:tcPr marL="0" marR="0" marT="0" marB="0"/>
                </a:tc>
                <a:tc>
                  <a:txBody>
                    <a:bodyPr/>
                    <a:lstStyle/>
                    <a:p>
                      <a:r>
                        <a:rPr lang="en-US" sz="1000" dirty="0" smtClean="0"/>
                        <a:t>Married, Civil</a:t>
                      </a:r>
                      <a:r>
                        <a:rPr lang="en-US" sz="1000" baseline="0" dirty="0" smtClean="0"/>
                        <a:t> Inion or De facto</a:t>
                      </a:r>
                      <a:endParaRPr lang="en-US" sz="1000" b="1" dirty="0"/>
                    </a:p>
                  </a:txBody>
                  <a:tcPr marL="0" marR="0" marT="0" marB="0"/>
                </a:tc>
                <a:tc>
                  <a:txBody>
                    <a:bodyPr/>
                    <a:lstStyle/>
                    <a:p>
                      <a:r>
                        <a:rPr lang="en-US" sz="1000" baseline="0" dirty="0" smtClean="0">
                          <a:solidFill>
                            <a:schemeClr val="tx1"/>
                          </a:solidFill>
                        </a:rPr>
                        <a:t>176 (84.9%)</a:t>
                      </a:r>
                      <a:endParaRPr lang="en-US" sz="1000" b="1" baseline="0" dirty="0" smtClean="0">
                        <a:solidFill>
                          <a:schemeClr val="tx1"/>
                        </a:solidFill>
                      </a:endParaRPr>
                    </a:p>
                  </a:txBody>
                  <a:tcPr marL="0" marR="0" marT="0" marB="0"/>
                </a:tc>
              </a:tr>
              <a:tr h="159912">
                <a:tc>
                  <a:txBody>
                    <a:bodyPr/>
                    <a:lstStyle/>
                    <a:p>
                      <a:endParaRPr lang="en-US" sz="1000" b="1" dirty="0"/>
                    </a:p>
                  </a:txBody>
                  <a:tcPr marL="0" marR="0" marT="0" marB="0"/>
                </a:tc>
                <a:tc>
                  <a:txBody>
                    <a:bodyPr/>
                    <a:lstStyle/>
                    <a:p>
                      <a:r>
                        <a:rPr lang="en-US" sz="1000" dirty="0" smtClean="0"/>
                        <a:t>Never Married</a:t>
                      </a:r>
                      <a:endParaRPr lang="en-US" sz="1000" b="1" dirty="0"/>
                    </a:p>
                  </a:txBody>
                  <a:tcPr marL="0" marR="0" marT="0" marB="0"/>
                </a:tc>
                <a:tc>
                  <a:txBody>
                    <a:bodyPr/>
                    <a:lstStyle/>
                    <a:p>
                      <a:r>
                        <a:rPr lang="en-US" sz="1000" b="1" baseline="0" dirty="0" smtClean="0">
                          <a:solidFill>
                            <a:schemeClr val="tx1"/>
                          </a:solidFill>
                        </a:rPr>
                        <a:t>4 (1.4%)</a:t>
                      </a:r>
                    </a:p>
                  </a:txBody>
                  <a:tcPr marL="0" marR="0" marT="0" marB="0"/>
                </a:tc>
              </a:tr>
              <a:tr h="177592">
                <a:tc>
                  <a:txBody>
                    <a:bodyPr/>
                    <a:lstStyle/>
                    <a:p>
                      <a:endParaRPr lang="en-US" sz="1000" b="1" dirty="0"/>
                    </a:p>
                  </a:txBody>
                  <a:tcPr marL="0" marR="0" marT="0" marB="0"/>
                </a:tc>
                <a:tc>
                  <a:txBody>
                    <a:bodyPr/>
                    <a:lstStyle/>
                    <a:p>
                      <a:r>
                        <a:rPr lang="en-US" sz="1000" dirty="0" smtClean="0"/>
                        <a:t>Separated,</a:t>
                      </a:r>
                      <a:r>
                        <a:rPr lang="en-US" sz="1000" baseline="0" dirty="0" smtClean="0"/>
                        <a:t> divorced or widowed</a:t>
                      </a:r>
                      <a:endParaRPr lang="en-US" sz="1000" b="1" dirty="0"/>
                    </a:p>
                  </a:txBody>
                  <a:tcPr marL="0" marR="0" marT="0" marB="0"/>
                </a:tc>
                <a:tc>
                  <a:txBody>
                    <a:bodyPr/>
                    <a:lstStyle/>
                    <a:p>
                      <a:r>
                        <a:rPr lang="en-US" sz="1000" b="0" baseline="0" dirty="0" smtClean="0">
                          <a:solidFill>
                            <a:schemeClr val="tx1"/>
                          </a:solidFill>
                        </a:rPr>
                        <a:t>101 (35.9%)</a:t>
                      </a:r>
                    </a:p>
                  </a:txBody>
                  <a:tcPr marL="0" marR="0" marT="0" marB="0"/>
                </a:tc>
              </a:tr>
              <a:tr h="323351">
                <a:tc>
                  <a:txBody>
                    <a:bodyPr/>
                    <a:lstStyle/>
                    <a:p>
                      <a:r>
                        <a:rPr lang="en-US" sz="1000" dirty="0" smtClean="0"/>
                        <a:t>Employment</a:t>
                      </a:r>
                      <a:r>
                        <a:rPr lang="en-US" sz="1000" baseline="0" dirty="0" smtClean="0"/>
                        <a:t> Status</a:t>
                      </a:r>
                      <a:endParaRPr lang="en-US" sz="1000" b="1" dirty="0"/>
                    </a:p>
                  </a:txBody>
                  <a:tcPr marL="0" marR="0" marT="0" marB="0"/>
                </a:tc>
                <a:tc>
                  <a:txBody>
                    <a:bodyPr/>
                    <a:lstStyle/>
                    <a:p>
                      <a:r>
                        <a:rPr lang="en-US" sz="1000" dirty="0" smtClean="0"/>
                        <a:t>Employed</a:t>
                      </a:r>
                      <a:endParaRPr lang="en-US" sz="1000" b="1" dirty="0"/>
                    </a:p>
                  </a:txBody>
                  <a:tcPr marL="0" marR="0" marT="0" marB="0"/>
                </a:tc>
                <a:tc>
                  <a:txBody>
                    <a:bodyPr/>
                    <a:lstStyle/>
                    <a:p>
                      <a:r>
                        <a:rPr lang="en-US" sz="1000" b="0" baseline="0" dirty="0" smtClean="0">
                          <a:solidFill>
                            <a:schemeClr val="tx1"/>
                          </a:solidFill>
                        </a:rPr>
                        <a:t>49 (17.4%)</a:t>
                      </a:r>
                    </a:p>
                    <a:p>
                      <a:endParaRPr lang="en-US" sz="1000" b="1" baseline="0" dirty="0" smtClean="0">
                        <a:solidFill>
                          <a:srgbClr val="FF0000"/>
                        </a:solidFill>
                      </a:endParaRPr>
                    </a:p>
                  </a:txBody>
                  <a:tcPr marL="0" marR="0" marT="0" marB="0"/>
                </a:tc>
              </a:tr>
              <a:tr h="323351">
                <a:tc>
                  <a:txBody>
                    <a:bodyPr/>
                    <a:lstStyle/>
                    <a:p>
                      <a:endParaRPr lang="en-US" sz="1000" b="1" dirty="0"/>
                    </a:p>
                  </a:txBody>
                  <a:tcPr marL="0" marR="0" marT="0" marB="0"/>
                </a:tc>
                <a:tc>
                  <a:txBody>
                    <a:bodyPr/>
                    <a:lstStyle/>
                    <a:p>
                      <a:r>
                        <a:rPr lang="en-US" sz="1000" dirty="0" smtClean="0"/>
                        <a:t>Retired</a:t>
                      </a:r>
                      <a:endParaRPr lang="en-US" sz="1000" b="1" dirty="0"/>
                    </a:p>
                  </a:txBody>
                  <a:tcPr marL="0" marR="0" marT="0" marB="0"/>
                </a:tc>
                <a:tc>
                  <a:txBody>
                    <a:bodyPr/>
                    <a:lstStyle/>
                    <a:p>
                      <a:r>
                        <a:rPr lang="en-US" sz="1000" b="1" baseline="0" dirty="0" smtClean="0">
                          <a:solidFill>
                            <a:srgbClr val="FF0000"/>
                          </a:solidFill>
                        </a:rPr>
                        <a:t>205 (73.0%)</a:t>
                      </a:r>
                    </a:p>
                    <a:p>
                      <a:endParaRPr lang="en-US" sz="1000" b="1" baseline="0" dirty="0" smtClean="0">
                        <a:solidFill>
                          <a:srgbClr val="FF0000"/>
                        </a:solidFill>
                      </a:endParaRPr>
                    </a:p>
                  </a:txBody>
                  <a:tcPr marL="0" marR="0" marT="0" marB="0"/>
                </a:tc>
              </a:tr>
              <a:tr h="177592">
                <a:tc>
                  <a:txBody>
                    <a:bodyPr/>
                    <a:lstStyle/>
                    <a:p>
                      <a:endParaRPr lang="en-US" sz="1000" b="1" dirty="0"/>
                    </a:p>
                  </a:txBody>
                  <a:tcPr marL="0" marR="0" marT="0" marB="0"/>
                </a:tc>
                <a:tc>
                  <a:txBody>
                    <a:bodyPr/>
                    <a:lstStyle/>
                    <a:p>
                      <a:r>
                        <a:rPr lang="en-US" sz="1000" dirty="0" smtClean="0"/>
                        <a:t>Unemployed</a:t>
                      </a:r>
                      <a:endParaRPr lang="en-US" sz="1000" b="1" dirty="0"/>
                    </a:p>
                  </a:txBody>
                  <a:tcPr marL="0" marR="0" marT="0" marB="0"/>
                </a:tc>
                <a:tc>
                  <a:txBody>
                    <a:bodyPr/>
                    <a:lstStyle/>
                    <a:p>
                      <a:r>
                        <a:rPr lang="en-US" sz="1000" baseline="0" dirty="0" smtClean="0"/>
                        <a:t>27 (9.6%)</a:t>
                      </a:r>
                      <a:endParaRPr lang="en-US" sz="1000" b="1" baseline="0" dirty="0" smtClean="0"/>
                    </a:p>
                  </a:txBody>
                  <a:tcPr marL="0" marR="0" marT="0" marB="0"/>
                </a:tc>
              </a:tr>
              <a:tr h="230970">
                <a:tc>
                  <a:txBody>
                    <a:bodyPr/>
                    <a:lstStyle/>
                    <a:p>
                      <a:r>
                        <a:rPr lang="en-US" sz="1000" dirty="0" smtClean="0"/>
                        <a:t>Stroke Type (OCSP)</a:t>
                      </a:r>
                      <a:endParaRPr lang="en-US" sz="1000" b="1" dirty="0"/>
                    </a:p>
                  </a:txBody>
                  <a:tcPr marL="0" marR="0" marT="0" marB="0"/>
                </a:tc>
                <a:tc>
                  <a:txBody>
                    <a:bodyPr/>
                    <a:lstStyle/>
                    <a:p>
                      <a:r>
                        <a:rPr lang="en-US" sz="1000" dirty="0" smtClean="0"/>
                        <a:t>TACS (Total Anterior Circulation Stroke)</a:t>
                      </a:r>
                      <a:endParaRPr lang="en-US" sz="1000" b="1" dirty="0"/>
                    </a:p>
                  </a:txBody>
                  <a:tcPr marL="0" marR="0" marT="0" marB="0"/>
                </a:tc>
                <a:tc>
                  <a:txBody>
                    <a:bodyPr/>
                    <a:lstStyle/>
                    <a:p>
                      <a:r>
                        <a:rPr lang="en-US" sz="1000" baseline="0" dirty="0" smtClean="0"/>
                        <a:t>22 (7.8%)</a:t>
                      </a:r>
                      <a:endParaRPr lang="en-US" sz="1000" b="1" baseline="0" dirty="0" smtClean="0"/>
                    </a:p>
                  </a:txBody>
                  <a:tcPr marL="0" marR="0" marT="0" marB="0"/>
                </a:tc>
              </a:tr>
              <a:tr h="177592">
                <a:tc>
                  <a:txBody>
                    <a:bodyPr/>
                    <a:lstStyle/>
                    <a:p>
                      <a:endParaRPr lang="en-US" sz="1000" b="1" dirty="0"/>
                    </a:p>
                  </a:txBody>
                  <a:tcPr marL="0" marR="0" marT="0" marB="0"/>
                </a:tc>
                <a:tc>
                  <a:txBody>
                    <a:bodyPr/>
                    <a:lstStyle/>
                    <a:p>
                      <a:r>
                        <a:rPr lang="en-US" sz="1000" dirty="0" smtClean="0"/>
                        <a:t>PACS</a:t>
                      </a:r>
                      <a:r>
                        <a:rPr lang="en-US" sz="1000" baseline="0" dirty="0" smtClean="0"/>
                        <a:t> </a:t>
                      </a:r>
                      <a:r>
                        <a:rPr lang="en-US" sz="1000" dirty="0" smtClean="0"/>
                        <a:t>(Partial</a:t>
                      </a:r>
                      <a:r>
                        <a:rPr lang="en-US" sz="1000" baseline="0" dirty="0" smtClean="0"/>
                        <a:t> Anterior Circulation Syndrome)</a:t>
                      </a:r>
                      <a:endParaRPr lang="en-US" sz="1000" b="1" dirty="0"/>
                    </a:p>
                  </a:txBody>
                  <a:tcPr marL="0" marR="0" marT="0" marB="0"/>
                </a:tc>
                <a:tc>
                  <a:txBody>
                    <a:bodyPr/>
                    <a:lstStyle/>
                    <a:p>
                      <a:r>
                        <a:rPr lang="en-US" sz="1000" b="1" baseline="0" dirty="0" smtClean="0">
                          <a:solidFill>
                            <a:srgbClr val="FF0000"/>
                          </a:solidFill>
                        </a:rPr>
                        <a:t>91 (32.4%)</a:t>
                      </a:r>
                    </a:p>
                  </a:txBody>
                  <a:tcPr marL="0" marR="0" marT="0" marB="0"/>
                </a:tc>
              </a:tr>
              <a:tr h="177592">
                <a:tc>
                  <a:txBody>
                    <a:bodyPr/>
                    <a:lstStyle/>
                    <a:p>
                      <a:endParaRPr lang="en-US" sz="1000" b="1" dirty="0"/>
                    </a:p>
                  </a:txBody>
                  <a:tcPr marL="0" marR="0" marT="0" marB="0"/>
                </a:tc>
                <a:tc>
                  <a:txBody>
                    <a:bodyPr/>
                    <a:lstStyle/>
                    <a:p>
                      <a:r>
                        <a:rPr lang="en-US" sz="1000" dirty="0" smtClean="0"/>
                        <a:t>LACS</a:t>
                      </a:r>
                      <a:r>
                        <a:rPr lang="en-US" sz="1000" baseline="0" dirty="0" smtClean="0"/>
                        <a:t> (Lacunar Syndrome)</a:t>
                      </a:r>
                      <a:endParaRPr lang="en-US" sz="1000" b="1" dirty="0"/>
                    </a:p>
                  </a:txBody>
                  <a:tcPr marL="0" marR="0" marT="0" marB="0"/>
                </a:tc>
                <a:tc>
                  <a:txBody>
                    <a:bodyPr/>
                    <a:lstStyle/>
                    <a:p>
                      <a:r>
                        <a:rPr lang="en-US" sz="1000" baseline="0" dirty="0" smtClean="0"/>
                        <a:t>81 (28.8%)</a:t>
                      </a:r>
                      <a:endParaRPr lang="en-US" sz="1000" b="1" baseline="0" dirty="0" smtClean="0"/>
                    </a:p>
                  </a:txBody>
                  <a:tcPr marL="0" marR="0" marT="0" marB="0"/>
                </a:tc>
              </a:tr>
              <a:tr h="323351">
                <a:tc>
                  <a:txBody>
                    <a:bodyPr/>
                    <a:lstStyle/>
                    <a:p>
                      <a:endParaRPr lang="en-US" sz="1000" b="1" dirty="0"/>
                    </a:p>
                  </a:txBody>
                  <a:tcPr marL="0" marR="0" marT="0" marB="0"/>
                </a:tc>
                <a:tc>
                  <a:txBody>
                    <a:bodyPr/>
                    <a:lstStyle/>
                    <a:p>
                      <a:r>
                        <a:rPr lang="en-US" sz="1000" dirty="0" smtClean="0"/>
                        <a:t>POCS</a:t>
                      </a:r>
                      <a:r>
                        <a:rPr lang="en-US" sz="1000" baseline="0" dirty="0" smtClean="0"/>
                        <a:t> (Posterior Circulation Syndrome</a:t>
                      </a:r>
                      <a:endParaRPr lang="en-US" sz="1000" b="1" dirty="0"/>
                    </a:p>
                  </a:txBody>
                  <a:tcPr marL="0" marR="0" marT="0" marB="0"/>
                </a:tc>
                <a:tc>
                  <a:txBody>
                    <a:bodyPr/>
                    <a:lstStyle/>
                    <a:p>
                      <a:r>
                        <a:rPr lang="en-US" sz="1000" baseline="0" dirty="0" smtClean="0"/>
                        <a:t>66 (23.5%)</a:t>
                      </a:r>
                    </a:p>
                    <a:p>
                      <a:endParaRPr lang="en-US" sz="1000" b="1" baseline="0" dirty="0" smtClean="0"/>
                    </a:p>
                  </a:txBody>
                  <a:tcPr marL="0" marR="0" marT="0" marB="0"/>
                </a:tc>
              </a:tr>
              <a:tr h="323351">
                <a:tc>
                  <a:txBody>
                    <a:bodyPr/>
                    <a:lstStyle/>
                    <a:p>
                      <a:r>
                        <a:rPr lang="en-US" sz="1000" dirty="0" smtClean="0"/>
                        <a:t>Stroke Type (Class)</a:t>
                      </a:r>
                      <a:endParaRPr lang="en-US" sz="1000" b="1" dirty="0"/>
                    </a:p>
                  </a:txBody>
                  <a:tcPr marL="0" marR="0" marT="0" marB="0"/>
                </a:tc>
                <a:tc>
                  <a:txBody>
                    <a:bodyPr/>
                    <a:lstStyle/>
                    <a:p>
                      <a:r>
                        <a:rPr lang="en-US" sz="1000" dirty="0" smtClean="0"/>
                        <a:t>IS</a:t>
                      </a:r>
                      <a:endParaRPr lang="en-US" sz="1000" b="1" dirty="0"/>
                    </a:p>
                  </a:txBody>
                  <a:tcPr marL="0" marR="0" marT="0" marB="0"/>
                </a:tc>
                <a:tc>
                  <a:txBody>
                    <a:bodyPr/>
                    <a:lstStyle/>
                    <a:p>
                      <a:r>
                        <a:rPr lang="en-US" sz="1000" b="1" baseline="0" dirty="0" smtClean="0">
                          <a:solidFill>
                            <a:srgbClr val="FF0000"/>
                          </a:solidFill>
                        </a:rPr>
                        <a:t>245 (87.2%)</a:t>
                      </a:r>
                    </a:p>
                    <a:p>
                      <a:endParaRPr lang="en-US" sz="1000" b="1" baseline="0" dirty="0" smtClean="0"/>
                    </a:p>
                  </a:txBody>
                  <a:tcPr marL="0" marR="0" marT="0" marB="0"/>
                </a:tc>
              </a:tr>
              <a:tr h="177592">
                <a:tc>
                  <a:txBody>
                    <a:bodyPr/>
                    <a:lstStyle/>
                    <a:p>
                      <a:endParaRPr lang="en-US" sz="1000" b="1" dirty="0"/>
                    </a:p>
                  </a:txBody>
                  <a:tcPr marL="0" marR="0" marT="0" marB="0"/>
                </a:tc>
                <a:tc>
                  <a:txBody>
                    <a:bodyPr/>
                    <a:lstStyle/>
                    <a:p>
                      <a:r>
                        <a:rPr lang="en-US" sz="1000" dirty="0" smtClean="0"/>
                        <a:t>ICH</a:t>
                      </a:r>
                      <a:endParaRPr lang="en-US" sz="1000" b="1" dirty="0"/>
                    </a:p>
                  </a:txBody>
                  <a:tcPr marL="0" marR="0" marT="0" marB="0"/>
                </a:tc>
                <a:tc>
                  <a:txBody>
                    <a:bodyPr/>
                    <a:lstStyle/>
                    <a:p>
                      <a:r>
                        <a:rPr lang="en-US" sz="1000" baseline="0" dirty="0" smtClean="0"/>
                        <a:t>16 (5.7%)</a:t>
                      </a:r>
                      <a:endParaRPr lang="en-US" sz="1000" b="1" baseline="0" dirty="0" smtClean="0"/>
                    </a:p>
                  </a:txBody>
                  <a:tcPr marL="0" marR="0" marT="0" marB="0"/>
                </a:tc>
              </a:tr>
              <a:tr h="177592">
                <a:tc>
                  <a:txBody>
                    <a:bodyPr/>
                    <a:lstStyle/>
                    <a:p>
                      <a:endParaRPr lang="en-US" sz="1000" b="1" dirty="0"/>
                    </a:p>
                  </a:txBody>
                  <a:tcPr marL="0" marR="0" marT="0" marB="0"/>
                </a:tc>
                <a:tc>
                  <a:txBody>
                    <a:bodyPr/>
                    <a:lstStyle/>
                    <a:p>
                      <a:r>
                        <a:rPr lang="en-US" sz="1000" dirty="0" smtClean="0"/>
                        <a:t>SAH</a:t>
                      </a:r>
                      <a:endParaRPr lang="en-US" sz="1000" b="1" dirty="0"/>
                    </a:p>
                  </a:txBody>
                  <a:tcPr marL="0" marR="0" marT="0" marB="0"/>
                </a:tc>
                <a:tc>
                  <a:txBody>
                    <a:bodyPr/>
                    <a:lstStyle/>
                    <a:p>
                      <a:r>
                        <a:rPr lang="en-US" sz="1000" baseline="0" dirty="0" smtClean="0"/>
                        <a:t>19 (6.8%)</a:t>
                      </a:r>
                      <a:endParaRPr lang="en-US" sz="1000" b="1" baseline="0" dirty="0" smtClean="0"/>
                    </a:p>
                  </a:txBody>
                  <a:tcPr marL="0" marR="0" marT="0" marB="0"/>
                </a:tc>
              </a:tr>
              <a:tr h="177592">
                <a:tc>
                  <a:txBody>
                    <a:bodyPr/>
                    <a:lstStyle/>
                    <a:p>
                      <a:endParaRPr lang="en-US" sz="1000" b="1" dirty="0"/>
                    </a:p>
                  </a:txBody>
                  <a:tcPr marL="0" marR="0" marT="0" marB="0"/>
                </a:tc>
                <a:tc>
                  <a:txBody>
                    <a:bodyPr/>
                    <a:lstStyle/>
                    <a:p>
                      <a:r>
                        <a:rPr lang="en-US" sz="1000" dirty="0" smtClean="0"/>
                        <a:t>Uncertain</a:t>
                      </a:r>
                      <a:endParaRPr lang="en-US" sz="1000" b="1" dirty="0"/>
                    </a:p>
                  </a:txBody>
                  <a:tcPr marL="0" marR="0" marT="0" marB="0"/>
                </a:tc>
                <a:tc>
                  <a:txBody>
                    <a:bodyPr/>
                    <a:lstStyle/>
                    <a:p>
                      <a:r>
                        <a:rPr lang="en-US" sz="1000" baseline="0" dirty="0" smtClean="0"/>
                        <a:t>1 (0.4%)</a:t>
                      </a:r>
                      <a:endParaRPr lang="en-US" sz="1000" b="1" baseline="0" dirty="0" smtClean="0"/>
                    </a:p>
                  </a:txBody>
                  <a:tcPr marL="0" marR="0" marT="0" marB="0"/>
                </a:tc>
              </a:tr>
              <a:tr h="177592">
                <a:tc>
                  <a:txBody>
                    <a:bodyPr/>
                    <a:lstStyle/>
                    <a:p>
                      <a:r>
                        <a:rPr lang="en-US" sz="1000" dirty="0" smtClean="0"/>
                        <a:t>Recurrent Stroke</a:t>
                      </a:r>
                      <a:endParaRPr lang="en-US" sz="1000" b="1" dirty="0"/>
                    </a:p>
                  </a:txBody>
                  <a:tcPr marL="0" marR="0" marT="0" marB="0"/>
                </a:tc>
                <a:tc>
                  <a:txBody>
                    <a:bodyPr/>
                    <a:lstStyle/>
                    <a:p>
                      <a:r>
                        <a:rPr lang="en-US" sz="1000" dirty="0" smtClean="0"/>
                        <a:t>No</a:t>
                      </a:r>
                      <a:endParaRPr lang="en-US" sz="1000" b="1" dirty="0"/>
                    </a:p>
                  </a:txBody>
                  <a:tcPr marL="0" marR="0" marT="0" marB="0"/>
                </a:tc>
                <a:tc>
                  <a:txBody>
                    <a:bodyPr/>
                    <a:lstStyle/>
                    <a:p>
                      <a:r>
                        <a:rPr lang="en-US" sz="1000" baseline="0" dirty="0" smtClean="0"/>
                        <a:t>230 (82.4%)</a:t>
                      </a:r>
                      <a:endParaRPr lang="en-US" sz="1000" b="1" baseline="0" dirty="0" smtClean="0"/>
                    </a:p>
                  </a:txBody>
                  <a:tcPr marL="0" marR="0" marT="0" marB="0"/>
                </a:tc>
              </a:tr>
              <a:tr h="323351">
                <a:tc>
                  <a:txBody>
                    <a:bodyPr/>
                    <a:lstStyle/>
                    <a:p>
                      <a:endParaRPr lang="en-US" sz="1000" b="1" dirty="0"/>
                    </a:p>
                  </a:txBody>
                  <a:tcPr marL="0" marR="0" marT="0" marB="0"/>
                </a:tc>
                <a:tc>
                  <a:txBody>
                    <a:bodyPr/>
                    <a:lstStyle/>
                    <a:p>
                      <a:r>
                        <a:rPr lang="en-US" sz="1000" dirty="0" smtClean="0"/>
                        <a:t>Yes</a:t>
                      </a:r>
                      <a:endParaRPr lang="en-US" sz="1000" b="1" dirty="0"/>
                    </a:p>
                  </a:txBody>
                  <a:tcPr marL="0" marR="0" marT="0" marB="0"/>
                </a:tc>
                <a:tc>
                  <a:txBody>
                    <a:bodyPr/>
                    <a:lstStyle/>
                    <a:p>
                      <a:r>
                        <a:rPr lang="en-US" sz="1000" baseline="0" dirty="0" smtClean="0"/>
                        <a:t>49 (17.6%)</a:t>
                      </a:r>
                    </a:p>
                    <a:p>
                      <a:endParaRPr lang="en-US" sz="1000" b="1" baseline="0" dirty="0" smtClean="0"/>
                    </a:p>
                  </a:txBody>
                  <a:tcPr marL="0" marR="0" marT="0" marB="0"/>
                </a:tc>
              </a:tr>
              <a:tr h="177592">
                <a:tc>
                  <a:txBody>
                    <a:bodyPr/>
                    <a:lstStyle/>
                    <a:p>
                      <a:endParaRPr lang="en-US" sz="1000" b="1" dirty="0"/>
                    </a:p>
                  </a:txBody>
                  <a:tcPr marL="0" marR="0" marT="0" marB="0"/>
                </a:tc>
                <a:tc>
                  <a:txBody>
                    <a:bodyPr/>
                    <a:lstStyle/>
                    <a:p>
                      <a:r>
                        <a:rPr lang="en-US" sz="1000" dirty="0" smtClean="0"/>
                        <a:t>Range</a:t>
                      </a:r>
                      <a:endParaRPr lang="en-US" sz="1000" b="1" dirty="0"/>
                    </a:p>
                  </a:txBody>
                  <a:tcPr marL="0" marR="0" marT="0" marB="0"/>
                </a:tc>
                <a:tc>
                  <a:txBody>
                    <a:bodyPr/>
                    <a:lstStyle/>
                    <a:p>
                      <a:r>
                        <a:rPr lang="en-US" sz="1000" baseline="0" dirty="0" smtClean="0"/>
                        <a:t>Average in Years</a:t>
                      </a:r>
                      <a:endParaRPr lang="en-US" sz="1000" b="1" baseline="0" dirty="0" smtClean="0"/>
                    </a:p>
                  </a:txBody>
                  <a:tcPr marL="0" marR="0" marT="0" marB="0"/>
                </a:tc>
              </a:tr>
              <a:tr h="103092">
                <a:tc>
                  <a:txBody>
                    <a:bodyPr/>
                    <a:lstStyle/>
                    <a:p>
                      <a:r>
                        <a:rPr lang="en-US" sz="1000" dirty="0" smtClean="0"/>
                        <a:t>Times Since Stroke</a:t>
                      </a:r>
                      <a:endParaRPr lang="en-US" sz="1000" b="1" dirty="0"/>
                    </a:p>
                  </a:txBody>
                  <a:tcPr marL="0" marR="0" marT="0" marB="0"/>
                </a:tc>
                <a:tc>
                  <a:txBody>
                    <a:bodyPr/>
                    <a:lstStyle/>
                    <a:p>
                      <a:r>
                        <a:rPr lang="en-US" sz="1000" dirty="0" smtClean="0"/>
                        <a:t>3.5</a:t>
                      </a:r>
                      <a:r>
                        <a:rPr lang="en-US" sz="1000" baseline="0" dirty="0" smtClean="0"/>
                        <a:t> to 4.5 years</a:t>
                      </a:r>
                      <a:endParaRPr lang="en-US" sz="1000" b="1" dirty="0"/>
                    </a:p>
                  </a:txBody>
                  <a:tcPr marL="0" marR="0" marT="0" marB="0"/>
                </a:tc>
                <a:tc>
                  <a:txBody>
                    <a:bodyPr/>
                    <a:lstStyle/>
                    <a:p>
                      <a:r>
                        <a:rPr lang="en-US" sz="1000" baseline="0" dirty="0" smtClean="0"/>
                        <a:t>4.0</a:t>
                      </a:r>
                      <a:endParaRPr lang="en-US" sz="1000" b="1" baseline="0" dirty="0" smtClean="0"/>
                    </a:p>
                  </a:txBody>
                  <a:tcPr marL="0" marR="0" marT="0" marB="0"/>
                </a:tc>
              </a:tr>
            </a:tbl>
          </a:graphicData>
        </a:graphic>
      </p:graphicFrame>
    </p:spTree>
    <p:extLst>
      <p:ext uri="{BB962C8B-B14F-4D97-AF65-F5344CB8AC3E}">
        <p14:creationId xmlns:p14="http://schemas.microsoft.com/office/powerpoint/2010/main" val="2654998628"/>
      </p:ext>
    </p:extLst>
  </p:cSld>
  <p:clrMapOvr>
    <a:masterClrMapping/>
  </p:clrMapOvr>
  <mc:AlternateContent xmlns:mc="http://schemas.openxmlformats.org/markup-compatibility/2006" xmlns:p14="http://schemas.microsoft.com/office/powerpoint/2010/main">
    <mc:Choice Requires="p14">
      <p:transition spd="slow" p14:dur="2000" advTm="18691"/>
    </mc:Choice>
    <mc:Fallback xmlns="">
      <p:transition xmlns:p14="http://schemas.microsoft.com/office/powerpoint/2010/main" spd="slow" advTm="18691"/>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normAutofit fontScale="90000"/>
          </a:bodyPr>
          <a:lstStyle/>
          <a:p>
            <a:r>
              <a:rPr lang="en-US" b="1" dirty="0" smtClean="0">
                <a:solidFill>
                  <a:schemeClr val="tx2"/>
                </a:solidFill>
                <a:latin typeface="Palatino Linotype"/>
                <a:cs typeface="Palatino Linotype"/>
              </a:rPr>
              <a:t>Descriptive Statistics for MoCA</a:t>
            </a:r>
            <a:endParaRPr lang="en-US" b="1" dirty="0">
              <a:solidFill>
                <a:schemeClr val="tx2"/>
              </a:solidFill>
              <a:latin typeface="Palatino Linotype"/>
              <a:cs typeface="Palatino Linotype"/>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29684052"/>
              </p:ext>
            </p:extLst>
          </p:nvPr>
        </p:nvGraphicFramePr>
        <p:xfrm>
          <a:off x="0" y="1340768"/>
          <a:ext cx="4860032" cy="3888435"/>
        </p:xfrm>
        <a:graphic>
          <a:graphicData uri="http://schemas.openxmlformats.org/drawingml/2006/table">
            <a:tbl>
              <a:tblPr firstRow="1" bandRow="1">
                <a:tableStyleId>{D113A9D2-9D6B-4929-AA2D-F23B5EE8CBE7}</a:tableStyleId>
              </a:tblPr>
              <a:tblGrid>
                <a:gridCol w="2430016"/>
                <a:gridCol w="2430016"/>
              </a:tblGrid>
              <a:tr h="800560">
                <a:tc>
                  <a:txBody>
                    <a:bodyPr/>
                    <a:lstStyle/>
                    <a:p>
                      <a:r>
                        <a:rPr lang="en-US" dirty="0" smtClean="0"/>
                        <a:t>Age Group (years)            N</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Average MoCA Total Score /30</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7463">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7463">
                <a:tc>
                  <a:txBody>
                    <a:bodyPr/>
                    <a:lstStyle/>
                    <a:p>
                      <a:r>
                        <a:rPr lang="en-US" dirty="0" smtClean="0"/>
                        <a:t>0-44     (n=8)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24.6</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7463">
                <a:tc>
                  <a:txBody>
                    <a:bodyPr/>
                    <a:lstStyle/>
                    <a:p>
                      <a:r>
                        <a:rPr lang="en-US" dirty="0" smtClean="0"/>
                        <a:t>45-64   (n=63)</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21.6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7463">
                <a:tc>
                  <a:txBody>
                    <a:bodyPr/>
                    <a:lstStyle/>
                    <a:p>
                      <a:r>
                        <a:rPr lang="en-US" dirty="0" smtClean="0"/>
                        <a:t>65-74   (n=76)</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21.8</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7463">
                <a:tc>
                  <a:txBody>
                    <a:bodyPr/>
                    <a:lstStyle/>
                    <a:p>
                      <a:r>
                        <a:rPr lang="en-US" dirty="0" smtClean="0"/>
                        <a:t>75+       (n=132)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t>19.2</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800560">
                <a:tc>
                  <a:txBody>
                    <a:bodyPr/>
                    <a:lstStyle/>
                    <a:p>
                      <a:r>
                        <a:rPr lang="en-US" dirty="0" smtClean="0"/>
                        <a:t>Total                                   279</a:t>
                      </a:r>
                      <a:endParaRPr 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solidFill>
                            <a:srgbClr val="FF0000"/>
                          </a:solidFill>
                        </a:rPr>
                        <a:t>20.7</a:t>
                      </a:r>
                      <a:endParaRPr lang="en-US"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571882311"/>
              </p:ext>
            </p:extLst>
          </p:nvPr>
        </p:nvGraphicFramePr>
        <p:xfrm>
          <a:off x="5004048" y="1340768"/>
          <a:ext cx="4139952" cy="3744418"/>
        </p:xfrm>
        <a:graphic>
          <a:graphicData uri="http://schemas.openxmlformats.org/drawingml/2006/table">
            <a:tbl>
              <a:tblPr firstRow="1" bandRow="1">
                <a:tableStyleId>{5C22544A-7EE6-4342-B048-85BDC9FD1C3A}</a:tableStyleId>
              </a:tblPr>
              <a:tblGrid>
                <a:gridCol w="1034988"/>
                <a:gridCol w="1034988"/>
                <a:gridCol w="1034988"/>
                <a:gridCol w="1034988"/>
              </a:tblGrid>
              <a:tr h="1330981">
                <a:tc>
                  <a:txBody>
                    <a:bodyPr/>
                    <a:lstStyle/>
                    <a:p>
                      <a:r>
                        <a:rPr lang="en-US" dirty="0" smtClean="0"/>
                        <a:t>Score Range</a:t>
                      </a:r>
                      <a:endParaRPr lang="en-US" dirty="0"/>
                    </a:p>
                  </a:txBody>
                  <a:tcPr/>
                </a:tc>
                <a:tc>
                  <a:txBody>
                    <a:bodyPr/>
                    <a:lstStyle/>
                    <a:p>
                      <a:endParaRPr lang="en-US" dirty="0"/>
                    </a:p>
                  </a:txBody>
                  <a:tcPr/>
                </a:tc>
                <a:tc>
                  <a:txBody>
                    <a:bodyPr/>
                    <a:lstStyle/>
                    <a:p>
                      <a:r>
                        <a:rPr lang="en-US" dirty="0" smtClean="0"/>
                        <a:t>N</a:t>
                      </a:r>
                      <a:endParaRPr lang="en-US" dirty="0"/>
                    </a:p>
                  </a:txBody>
                  <a:tcPr/>
                </a:tc>
                <a:tc>
                  <a:txBody>
                    <a:bodyPr/>
                    <a:lstStyle/>
                    <a:p>
                      <a:r>
                        <a:rPr lang="en-US" dirty="0" smtClean="0"/>
                        <a:t>Average</a:t>
                      </a:r>
                      <a:endParaRPr lang="en-US" dirty="0"/>
                    </a:p>
                  </a:txBody>
                  <a:tcPr/>
                </a:tc>
              </a:tr>
              <a:tr h="804479">
                <a:tc>
                  <a:txBody>
                    <a:bodyPr/>
                    <a:lstStyle/>
                    <a:p>
                      <a:r>
                        <a:rPr lang="en-US" dirty="0" smtClean="0"/>
                        <a:t>6-29</a:t>
                      </a:r>
                      <a:endParaRPr lang="en-US" dirty="0"/>
                    </a:p>
                  </a:txBody>
                  <a:tcPr/>
                </a:tc>
                <a:tc>
                  <a:txBody>
                    <a:bodyPr/>
                    <a:lstStyle/>
                    <a:p>
                      <a:r>
                        <a:rPr lang="en-US" dirty="0" smtClean="0"/>
                        <a:t>&lt;=25</a:t>
                      </a:r>
                      <a:endParaRPr lang="en-US" dirty="0"/>
                    </a:p>
                  </a:txBody>
                  <a:tcPr/>
                </a:tc>
                <a:tc>
                  <a:txBody>
                    <a:bodyPr/>
                    <a:lstStyle/>
                    <a:p>
                      <a:r>
                        <a:rPr lang="en-US" dirty="0" smtClean="0">
                          <a:solidFill>
                            <a:srgbClr val="FF0000"/>
                          </a:solidFill>
                        </a:rPr>
                        <a:t>208</a:t>
                      </a:r>
                      <a:endParaRPr lang="en-US" dirty="0">
                        <a:solidFill>
                          <a:srgbClr val="FF0000"/>
                        </a:solidFill>
                      </a:endParaRPr>
                    </a:p>
                  </a:txBody>
                  <a:tcPr/>
                </a:tc>
                <a:tc>
                  <a:txBody>
                    <a:bodyPr/>
                    <a:lstStyle/>
                    <a:p>
                      <a:r>
                        <a:rPr lang="en-US" dirty="0" smtClean="0"/>
                        <a:t>19.5</a:t>
                      </a:r>
                      <a:endParaRPr lang="en-US" dirty="0"/>
                    </a:p>
                  </a:txBody>
                  <a:tcPr/>
                </a:tc>
              </a:tr>
              <a:tr h="804479">
                <a:tc>
                  <a:txBody>
                    <a:bodyPr/>
                    <a:lstStyle/>
                    <a:p>
                      <a:endParaRPr lang="en-US" dirty="0"/>
                    </a:p>
                  </a:txBody>
                  <a:tcPr/>
                </a:tc>
                <a:tc>
                  <a:txBody>
                    <a:bodyPr/>
                    <a:lstStyle/>
                    <a:p>
                      <a:r>
                        <a:rPr lang="en-US" dirty="0" smtClean="0"/>
                        <a:t>&gt;=26</a:t>
                      </a:r>
                      <a:endParaRPr lang="en-US" dirty="0"/>
                    </a:p>
                  </a:txBody>
                  <a:tcPr/>
                </a:tc>
                <a:tc>
                  <a:txBody>
                    <a:bodyPr/>
                    <a:lstStyle/>
                    <a:p>
                      <a:r>
                        <a:rPr lang="en-US" dirty="0" smtClean="0"/>
                        <a:t>40</a:t>
                      </a:r>
                      <a:endParaRPr lang="en-US" dirty="0"/>
                    </a:p>
                  </a:txBody>
                  <a:tcPr/>
                </a:tc>
                <a:tc>
                  <a:txBody>
                    <a:bodyPr/>
                    <a:lstStyle/>
                    <a:p>
                      <a:r>
                        <a:rPr lang="en-US" dirty="0" smtClean="0"/>
                        <a:t>26.7</a:t>
                      </a:r>
                      <a:endParaRPr lang="en-US" dirty="0"/>
                    </a:p>
                  </a:txBody>
                  <a:tcPr/>
                </a:tc>
              </a:tr>
              <a:tr h="804479">
                <a:tc>
                  <a:txBody>
                    <a:bodyPr/>
                    <a:lstStyle/>
                    <a:p>
                      <a:r>
                        <a:rPr lang="en-US" dirty="0" smtClean="0"/>
                        <a:t>Total</a:t>
                      </a:r>
                      <a:endParaRPr lang="en-US" dirty="0"/>
                    </a:p>
                  </a:txBody>
                  <a:tcPr/>
                </a:tc>
                <a:tc>
                  <a:txBody>
                    <a:bodyPr/>
                    <a:lstStyle/>
                    <a:p>
                      <a:endParaRPr lang="en-US" dirty="0"/>
                    </a:p>
                  </a:txBody>
                  <a:tcPr/>
                </a:tc>
                <a:tc>
                  <a:txBody>
                    <a:bodyPr/>
                    <a:lstStyle/>
                    <a:p>
                      <a:r>
                        <a:rPr lang="en-US" dirty="0" smtClean="0"/>
                        <a:t>248</a:t>
                      </a:r>
                      <a:endParaRPr lang="en-US" dirty="0"/>
                    </a:p>
                  </a:txBody>
                  <a:tcPr/>
                </a:tc>
                <a:tc>
                  <a:txBody>
                    <a:bodyPr/>
                    <a:lstStyle/>
                    <a:p>
                      <a:r>
                        <a:rPr lang="en-US" dirty="0" smtClean="0"/>
                        <a:t>20.7</a:t>
                      </a:r>
                      <a:endParaRPr lang="en-US" dirty="0"/>
                    </a:p>
                  </a:txBody>
                  <a:tcPr/>
                </a:tc>
              </a:tr>
            </a:tbl>
          </a:graphicData>
        </a:graphic>
      </p:graphicFrame>
      <p:sp>
        <p:nvSpPr>
          <p:cNvPr id="13" name="TextBox 12"/>
          <p:cNvSpPr txBox="1"/>
          <p:nvPr/>
        </p:nvSpPr>
        <p:spPr>
          <a:xfrm>
            <a:off x="5076056" y="5301208"/>
            <a:ext cx="4067944" cy="646331"/>
          </a:xfrm>
          <a:prstGeom prst="rect">
            <a:avLst/>
          </a:prstGeom>
          <a:noFill/>
        </p:spPr>
        <p:txBody>
          <a:bodyPr wrap="square" rtlCol="0">
            <a:spAutoFit/>
          </a:bodyPr>
          <a:lstStyle/>
          <a:p>
            <a:r>
              <a:rPr lang="en-US" dirty="0" smtClean="0"/>
              <a:t>* Cut off </a:t>
            </a:r>
            <a:r>
              <a:rPr lang="en-US" b="1" dirty="0" smtClean="0"/>
              <a:t>&lt; 26 </a:t>
            </a:r>
            <a:r>
              <a:rPr lang="en-US" dirty="0" smtClean="0"/>
              <a:t>indicates Cognitive      impairment</a:t>
            </a:r>
            <a:endParaRPr lang="en-US" dirty="0"/>
          </a:p>
        </p:txBody>
      </p:sp>
      <p:sp>
        <p:nvSpPr>
          <p:cNvPr id="14" name="TextBox 13"/>
          <p:cNvSpPr txBox="1"/>
          <p:nvPr/>
        </p:nvSpPr>
        <p:spPr>
          <a:xfrm>
            <a:off x="179512" y="5373216"/>
            <a:ext cx="4752528" cy="400110"/>
          </a:xfrm>
          <a:prstGeom prst="rect">
            <a:avLst/>
          </a:prstGeom>
          <a:noFill/>
        </p:spPr>
        <p:txBody>
          <a:bodyPr wrap="square" rtlCol="0">
            <a:spAutoFit/>
          </a:bodyPr>
          <a:lstStyle/>
          <a:p>
            <a:r>
              <a:rPr lang="en-US" sz="2000" b="1" dirty="0" smtClean="0">
                <a:solidFill>
                  <a:srgbClr val="1F497D"/>
                </a:solidFill>
                <a:latin typeface="Palatino Linotype"/>
                <a:cs typeface="Palatino Linotype"/>
              </a:rPr>
              <a:t>83.9% cognitive impairment </a:t>
            </a:r>
            <a:endParaRPr lang="en-US" sz="2000" b="1" dirty="0">
              <a:solidFill>
                <a:srgbClr val="1F497D"/>
              </a:solidFill>
              <a:latin typeface="Palatino Linotype"/>
              <a:cs typeface="Palatino Linotype"/>
            </a:endParaRPr>
          </a:p>
        </p:txBody>
      </p:sp>
    </p:spTree>
    <p:extLst>
      <p:ext uri="{BB962C8B-B14F-4D97-AF65-F5344CB8AC3E}">
        <p14:creationId xmlns:p14="http://schemas.microsoft.com/office/powerpoint/2010/main" val="2117760410"/>
      </p:ext>
    </p:extLst>
  </p:cSld>
  <p:clrMapOvr>
    <a:masterClrMapping/>
  </p:clrMapOvr>
  <mc:AlternateContent xmlns:mc="http://schemas.openxmlformats.org/markup-compatibility/2006" xmlns:p14="http://schemas.microsoft.com/office/powerpoint/2010/main">
    <mc:Choice Requires="p14">
      <p:transition spd="slow" p14:dur="2000" advTm="24060"/>
    </mc:Choice>
    <mc:Fallback xmlns="">
      <p:transition xmlns:p14="http://schemas.microsoft.com/office/powerpoint/2010/main" spd="slow" advTm="2406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2"/>
                </a:solidFill>
                <a:latin typeface="Palatino Linotype"/>
                <a:cs typeface="Palatino Linotype"/>
              </a:rPr>
              <a:t>Cognition, Stroke Subtype and Classification</a:t>
            </a:r>
            <a:endParaRPr lang="en-US" b="1" dirty="0">
              <a:solidFill>
                <a:schemeClr val="tx2"/>
              </a:solidFill>
              <a:latin typeface="Palatino Linotype"/>
              <a:cs typeface="Palatino Linotype"/>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849709076"/>
              </p:ext>
            </p:extLst>
          </p:nvPr>
        </p:nvGraphicFramePr>
        <p:xfrm>
          <a:off x="251520" y="1412776"/>
          <a:ext cx="3816424" cy="45693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extLst>
              <p:ext uri="{D42A27DB-BD31-4B8C-83A1-F6EECF244321}">
                <p14:modId xmlns:p14="http://schemas.microsoft.com/office/powerpoint/2010/main" val="773607782"/>
              </p:ext>
            </p:extLst>
          </p:nvPr>
        </p:nvGraphicFramePr>
        <p:xfrm>
          <a:off x="4067944" y="1628800"/>
          <a:ext cx="5076056" cy="3991992"/>
        </p:xfrm>
        <a:graphic>
          <a:graphicData uri="http://schemas.openxmlformats.org/drawingml/2006/chart">
            <c:chart xmlns:c="http://schemas.openxmlformats.org/drawingml/2006/chart" xmlns:r="http://schemas.openxmlformats.org/officeDocument/2006/relationships" r:id="rId4"/>
          </a:graphicData>
        </a:graphic>
      </p:graphicFrame>
      <p:pic>
        <p:nvPicPr>
          <p:cNvPr id="5" name="Picture 2" descr="http://www.neurological.org.nz/sites/default/files/neuro_logo_whiteb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31840" y="4941168"/>
            <a:ext cx="2016224" cy="923330"/>
          </a:xfrm>
          <a:prstGeom prst="rect">
            <a:avLst/>
          </a:prstGeom>
          <a:noFill/>
        </p:spPr>
        <p:txBody>
          <a:bodyPr wrap="square" rtlCol="0">
            <a:spAutoFit/>
          </a:bodyPr>
          <a:lstStyle/>
          <a:p>
            <a:r>
              <a:rPr lang="en-US" dirty="0" smtClean="0"/>
              <a:t>*Total Anterior circulation strokes had lowest scores </a:t>
            </a:r>
            <a:endParaRPr lang="en-US" dirty="0"/>
          </a:p>
        </p:txBody>
      </p:sp>
    </p:spTree>
    <p:extLst>
      <p:ext uri="{BB962C8B-B14F-4D97-AF65-F5344CB8AC3E}">
        <p14:creationId xmlns:p14="http://schemas.microsoft.com/office/powerpoint/2010/main" val="4100771857"/>
      </p:ext>
    </p:extLst>
  </p:cSld>
  <p:clrMapOvr>
    <a:masterClrMapping/>
  </p:clrMapOvr>
  <mc:AlternateContent xmlns:mc="http://schemas.openxmlformats.org/markup-compatibility/2006" xmlns:p14="http://schemas.microsoft.com/office/powerpoint/2010/main">
    <mc:Choice Requires="p14">
      <p:transition spd="slow" p14:dur="2000" advTm="12312"/>
    </mc:Choice>
    <mc:Fallback xmlns="">
      <p:transition xmlns:p14="http://schemas.microsoft.com/office/powerpoint/2010/main" spd="slow" advTm="12312"/>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F497D"/>
                </a:solidFill>
                <a:latin typeface="Palatino Linotype"/>
                <a:cs typeface="Palatino Linotype"/>
              </a:rPr>
              <a:t>Multi-Regression Analysis</a:t>
            </a:r>
            <a:endParaRPr lang="en-US" dirty="0">
              <a:solidFill>
                <a:srgbClr val="1F497D"/>
              </a:solidFill>
              <a:latin typeface="Palatino Linotype"/>
              <a:cs typeface="Palatino Linotype"/>
            </a:endParaRPr>
          </a:p>
        </p:txBody>
      </p:sp>
      <p:sp>
        <p:nvSpPr>
          <p:cNvPr id="3" name="Content Placeholder 2"/>
          <p:cNvSpPr>
            <a:spLocks noGrp="1"/>
          </p:cNvSpPr>
          <p:nvPr>
            <p:ph idx="1"/>
          </p:nvPr>
        </p:nvSpPr>
        <p:spPr>
          <a:xfrm>
            <a:off x="0" y="1340768"/>
            <a:ext cx="8686800" cy="4785395"/>
          </a:xfrm>
        </p:spPr>
        <p:txBody>
          <a:bodyPr>
            <a:normAutofit/>
          </a:bodyPr>
          <a:lstStyle/>
          <a:p>
            <a:pPr marL="0" indent="0">
              <a:buNone/>
            </a:pPr>
            <a:endParaRPr lang="en-NZ" dirty="0" smtClean="0"/>
          </a:p>
          <a:p>
            <a:pPr marL="0" indent="0">
              <a:buNone/>
            </a:pPr>
            <a:endParaRPr lang="en-NZ" dirty="0" smtClean="0"/>
          </a:p>
          <a:p>
            <a:pPr marL="0" indent="0">
              <a:buNone/>
            </a:pPr>
            <a:endParaRPr lang="en-NZ" dirty="0" smtClean="0"/>
          </a:p>
          <a:p>
            <a:pPr marL="0" indent="0">
              <a:buNone/>
            </a:pPr>
            <a:endParaRPr lang="en-NZ" dirty="0"/>
          </a:p>
          <a:p>
            <a:pPr marL="0" indent="0">
              <a:buNone/>
            </a:pPr>
            <a:endParaRPr lang="en-NZ" sz="1700" dirty="0" smtClean="0">
              <a:latin typeface="Century Gothic"/>
              <a:cs typeface="Century Gothic"/>
            </a:endParaRPr>
          </a:p>
          <a:p>
            <a:pPr marL="0" indent="0">
              <a:buNone/>
            </a:pPr>
            <a:endParaRPr lang="en-NZ" sz="1700" dirty="0">
              <a:latin typeface="Century Gothic"/>
              <a:cs typeface="Century Gothic"/>
            </a:endParaRPr>
          </a:p>
          <a:p>
            <a:pPr marL="0" indent="0">
              <a:buNone/>
            </a:pPr>
            <a:endParaRPr lang="en-NZ" sz="1700" dirty="0" smtClean="0">
              <a:latin typeface="Century Gothic"/>
              <a:cs typeface="Century Gothic"/>
            </a:endParaRPr>
          </a:p>
          <a:p>
            <a:pPr marL="0" indent="0">
              <a:buNone/>
            </a:pPr>
            <a:endParaRPr lang="en-NZ" sz="1700" dirty="0">
              <a:latin typeface="Century Gothic"/>
              <a:cs typeface="Century Gothic"/>
            </a:endParaRPr>
          </a:p>
          <a:p>
            <a:pPr>
              <a:buFont typeface="Wingdings" charset="2"/>
              <a:buChar char="²"/>
            </a:pPr>
            <a:endParaRPr lang="en-NZ" sz="1700" dirty="0" smtClean="0">
              <a:latin typeface="Century Gothic"/>
              <a:cs typeface="Century Gothic"/>
            </a:endParaRPr>
          </a:p>
          <a:p>
            <a:pPr>
              <a:buFont typeface="Wingdings" charset="2"/>
              <a:buChar char="²"/>
            </a:pPr>
            <a:r>
              <a:rPr lang="en-NZ" sz="1700" b="1" dirty="0" smtClean="0">
                <a:solidFill>
                  <a:srgbClr val="000000"/>
                </a:solidFill>
                <a:latin typeface="Century Gothic"/>
                <a:cs typeface="Century Gothic"/>
              </a:rPr>
              <a:t>Total MoCA </a:t>
            </a:r>
            <a:r>
              <a:rPr lang="en-NZ" sz="1700" b="1" dirty="0" smtClean="0">
                <a:latin typeface="Century Gothic"/>
                <a:cs typeface="Century Gothic"/>
              </a:rPr>
              <a:t>score </a:t>
            </a:r>
            <a:r>
              <a:rPr lang="en-NZ" sz="1700" dirty="0">
                <a:latin typeface="Century Gothic"/>
                <a:cs typeface="Century Gothic"/>
              </a:rPr>
              <a:t>was significantly associated with </a:t>
            </a:r>
            <a:r>
              <a:rPr lang="en-NZ" sz="1700" dirty="0">
                <a:solidFill>
                  <a:srgbClr val="000000"/>
                </a:solidFill>
                <a:latin typeface="Century Gothic"/>
                <a:cs typeface="Century Gothic"/>
              </a:rPr>
              <a:t>ag</a:t>
            </a:r>
            <a:r>
              <a:rPr lang="en-NZ" sz="1700" dirty="0">
                <a:latin typeface="Century Gothic"/>
                <a:cs typeface="Century Gothic"/>
              </a:rPr>
              <a:t>e (decreased with older age) and ethnicity (was lower in Maori vs. Europeans, borderline significant effect p = 0.0570) and lower in </a:t>
            </a:r>
            <a:r>
              <a:rPr lang="en-NZ" sz="1700" b="1" dirty="0">
                <a:solidFill>
                  <a:srgbClr val="000000"/>
                </a:solidFill>
                <a:latin typeface="Century Gothic"/>
                <a:cs typeface="Century Gothic"/>
              </a:rPr>
              <a:t>retired</a:t>
            </a:r>
            <a:r>
              <a:rPr lang="en-NZ" sz="1700" dirty="0">
                <a:latin typeface="Century Gothic"/>
                <a:cs typeface="Century Gothic"/>
              </a:rPr>
              <a:t> vs. employed. </a:t>
            </a:r>
            <a:endParaRPr lang="en-AU" sz="1700" dirty="0">
              <a:latin typeface="Century Gothic"/>
              <a:cs typeface="Century Gothic"/>
            </a:endParaRPr>
          </a:p>
          <a:p>
            <a:pPr marL="0" indent="0">
              <a:buNone/>
            </a:pPr>
            <a:endParaRPr lang="en-AU" dirty="0"/>
          </a:p>
        </p:txBody>
      </p:sp>
      <p:graphicFrame>
        <p:nvGraphicFramePr>
          <p:cNvPr id="5" name="Table 4"/>
          <p:cNvGraphicFramePr>
            <a:graphicFrameLocks noGrp="1"/>
          </p:cNvGraphicFramePr>
          <p:nvPr>
            <p:extLst>
              <p:ext uri="{D42A27DB-BD31-4B8C-83A1-F6EECF244321}">
                <p14:modId xmlns:p14="http://schemas.microsoft.com/office/powerpoint/2010/main" val="1363257895"/>
              </p:ext>
            </p:extLst>
          </p:nvPr>
        </p:nvGraphicFramePr>
        <p:xfrm>
          <a:off x="1619672" y="1268760"/>
          <a:ext cx="5760638" cy="3649214"/>
        </p:xfrm>
        <a:graphic>
          <a:graphicData uri="http://schemas.openxmlformats.org/drawingml/2006/table">
            <a:tbl>
              <a:tblPr firstRow="1" bandRow="1">
                <a:tableStyleId>{D113A9D2-9D6B-4929-AA2D-F23B5EE8CBE7}</a:tableStyleId>
              </a:tblPr>
              <a:tblGrid>
                <a:gridCol w="1385469"/>
                <a:gridCol w="1385470"/>
                <a:gridCol w="1020873"/>
                <a:gridCol w="729195"/>
                <a:gridCol w="1239631"/>
              </a:tblGrid>
              <a:tr h="666379">
                <a:tc>
                  <a:txBody>
                    <a:bodyPr/>
                    <a:lstStyle/>
                    <a:p>
                      <a:r>
                        <a:rPr lang="en-US" dirty="0" smtClean="0"/>
                        <a:t>Total Score</a:t>
                      </a:r>
                      <a:endParaRPr lang="en-US" dirty="0"/>
                    </a:p>
                  </a:txBody>
                  <a:tcPr/>
                </a:tc>
                <a:tc>
                  <a:txBody>
                    <a:bodyPr/>
                    <a:lstStyle/>
                    <a:p>
                      <a:endParaRPr lang="en-US" dirty="0"/>
                    </a:p>
                  </a:txBody>
                  <a:tcPr/>
                </a:tc>
                <a:tc>
                  <a:txBody>
                    <a:bodyPr/>
                    <a:lstStyle/>
                    <a:p>
                      <a:r>
                        <a:rPr lang="en-US" dirty="0" smtClean="0"/>
                        <a:t>Estimate</a:t>
                      </a:r>
                      <a:endParaRPr lang="en-US" dirty="0"/>
                    </a:p>
                  </a:txBody>
                  <a:tcPr/>
                </a:tc>
                <a:tc>
                  <a:txBody>
                    <a:bodyPr/>
                    <a:lstStyle/>
                    <a:p>
                      <a:r>
                        <a:rPr lang="en-US" dirty="0" smtClean="0"/>
                        <a:t>Std</a:t>
                      </a:r>
                    </a:p>
                    <a:p>
                      <a:r>
                        <a:rPr lang="en-US" dirty="0" smtClean="0"/>
                        <a:t>Error</a:t>
                      </a:r>
                      <a:endParaRPr lang="en-US" dirty="0"/>
                    </a:p>
                  </a:txBody>
                  <a:tcPr/>
                </a:tc>
                <a:tc>
                  <a:txBody>
                    <a:bodyPr/>
                    <a:lstStyle/>
                    <a:p>
                      <a:r>
                        <a:rPr lang="en-US" dirty="0" smtClean="0"/>
                        <a:t>P-value</a:t>
                      </a:r>
                      <a:endParaRPr lang="en-US" dirty="0"/>
                    </a:p>
                  </a:txBody>
                  <a:tcPr/>
                </a:tc>
              </a:tr>
              <a:tr h="386076">
                <a:tc>
                  <a:txBody>
                    <a:bodyPr/>
                    <a:lstStyle/>
                    <a:p>
                      <a:r>
                        <a:rPr lang="en-US" dirty="0" smtClean="0"/>
                        <a:t>Intercept</a:t>
                      </a:r>
                      <a:endParaRPr lang="en-US" dirty="0"/>
                    </a:p>
                  </a:txBody>
                  <a:tcPr/>
                </a:tc>
                <a:tc>
                  <a:txBody>
                    <a:bodyPr/>
                    <a:lstStyle/>
                    <a:p>
                      <a:endParaRPr lang="en-US" dirty="0"/>
                    </a:p>
                  </a:txBody>
                  <a:tcPr/>
                </a:tc>
                <a:tc>
                  <a:txBody>
                    <a:bodyPr/>
                    <a:lstStyle/>
                    <a:p>
                      <a:r>
                        <a:rPr lang="en-US" dirty="0" smtClean="0"/>
                        <a:t>28.55</a:t>
                      </a:r>
                      <a:endParaRPr lang="en-US" dirty="0"/>
                    </a:p>
                  </a:txBody>
                  <a:tcPr/>
                </a:tc>
                <a:tc>
                  <a:txBody>
                    <a:bodyPr/>
                    <a:lstStyle/>
                    <a:p>
                      <a:r>
                        <a:rPr lang="en-US" dirty="0" smtClean="0"/>
                        <a:t>1.86</a:t>
                      </a:r>
                      <a:endParaRPr lang="en-US" dirty="0"/>
                    </a:p>
                  </a:txBody>
                  <a:tcPr/>
                </a:tc>
                <a:tc>
                  <a:txBody>
                    <a:bodyPr/>
                    <a:lstStyle/>
                    <a:p>
                      <a:r>
                        <a:rPr lang="en-US" dirty="0" smtClean="0"/>
                        <a:t>&lt;2e-16</a:t>
                      </a:r>
                      <a:endParaRPr lang="en-US" dirty="0"/>
                    </a:p>
                  </a:txBody>
                  <a:tcPr/>
                </a:tc>
              </a:tr>
              <a:tr h="386076">
                <a:tc>
                  <a:txBody>
                    <a:bodyPr/>
                    <a:lstStyle/>
                    <a:p>
                      <a:r>
                        <a:rPr lang="en-US" dirty="0" smtClean="0"/>
                        <a:t>Age</a:t>
                      </a:r>
                      <a:endParaRPr lang="en-US" dirty="0"/>
                    </a:p>
                  </a:txBody>
                  <a:tcPr/>
                </a:tc>
                <a:tc>
                  <a:txBody>
                    <a:bodyPr/>
                    <a:lstStyle/>
                    <a:p>
                      <a:endParaRPr lang="en-US" dirty="0"/>
                    </a:p>
                  </a:txBody>
                  <a:tcPr/>
                </a:tc>
                <a:tc>
                  <a:txBody>
                    <a:bodyPr/>
                    <a:lstStyle/>
                    <a:p>
                      <a:r>
                        <a:rPr lang="en-US" dirty="0" smtClean="0"/>
                        <a:t>-0.08</a:t>
                      </a:r>
                      <a:endParaRPr lang="en-US" dirty="0"/>
                    </a:p>
                  </a:txBody>
                  <a:tcPr/>
                </a:tc>
                <a:tc>
                  <a:txBody>
                    <a:bodyPr/>
                    <a:lstStyle/>
                    <a:p>
                      <a:r>
                        <a:rPr lang="en-US" dirty="0" smtClean="0"/>
                        <a:t>0.03</a:t>
                      </a:r>
                      <a:endParaRPr lang="en-US" dirty="0"/>
                    </a:p>
                  </a:txBody>
                  <a:tcPr/>
                </a:tc>
                <a:tc>
                  <a:txBody>
                    <a:bodyPr/>
                    <a:lstStyle/>
                    <a:p>
                      <a:r>
                        <a:rPr lang="en-US" b="1" dirty="0" smtClean="0">
                          <a:solidFill>
                            <a:schemeClr val="tx1"/>
                          </a:solidFill>
                        </a:rPr>
                        <a:t>0.0045</a:t>
                      </a:r>
                      <a:endParaRPr lang="en-US" b="1" dirty="0">
                        <a:solidFill>
                          <a:schemeClr val="tx1"/>
                        </a:solidFill>
                      </a:endParaRPr>
                    </a:p>
                  </a:txBody>
                  <a:tcPr/>
                </a:tc>
              </a:tr>
              <a:tr h="386076">
                <a:tc>
                  <a:txBody>
                    <a:bodyPr/>
                    <a:lstStyle/>
                    <a:p>
                      <a:endParaRPr lang="en-US" dirty="0"/>
                    </a:p>
                  </a:txBody>
                  <a:tcPr/>
                </a:tc>
                <a:tc>
                  <a:txBody>
                    <a:bodyPr/>
                    <a:lstStyle/>
                    <a:p>
                      <a:r>
                        <a:rPr lang="en-US" dirty="0" smtClean="0"/>
                        <a:t>Maori</a:t>
                      </a:r>
                      <a:endParaRPr lang="en-US" dirty="0"/>
                    </a:p>
                  </a:txBody>
                  <a:tcPr/>
                </a:tc>
                <a:tc>
                  <a:txBody>
                    <a:bodyPr/>
                    <a:lstStyle/>
                    <a:p>
                      <a:r>
                        <a:rPr lang="en-US" dirty="0" smtClean="0"/>
                        <a:t>-2.35</a:t>
                      </a:r>
                      <a:endParaRPr lang="en-US" dirty="0"/>
                    </a:p>
                  </a:txBody>
                  <a:tcPr/>
                </a:tc>
                <a:tc>
                  <a:txBody>
                    <a:bodyPr/>
                    <a:lstStyle/>
                    <a:p>
                      <a:r>
                        <a:rPr lang="en-US" dirty="0" smtClean="0"/>
                        <a:t>1.23</a:t>
                      </a:r>
                      <a:endParaRPr lang="en-US" dirty="0"/>
                    </a:p>
                  </a:txBody>
                  <a:tcPr/>
                </a:tc>
                <a:tc>
                  <a:txBody>
                    <a:bodyPr/>
                    <a:lstStyle/>
                    <a:p>
                      <a:r>
                        <a:rPr lang="en-US" dirty="0" smtClean="0"/>
                        <a:t>0.0570</a:t>
                      </a:r>
                      <a:endParaRPr lang="en-US" dirty="0"/>
                    </a:p>
                  </a:txBody>
                  <a:tcPr/>
                </a:tc>
              </a:tr>
              <a:tr h="386076">
                <a:tc>
                  <a:txBody>
                    <a:bodyPr/>
                    <a:lstStyle/>
                    <a:p>
                      <a:endParaRPr lang="en-US" dirty="0"/>
                    </a:p>
                  </a:txBody>
                  <a:tcPr/>
                </a:tc>
                <a:tc>
                  <a:txBody>
                    <a:bodyPr/>
                    <a:lstStyle/>
                    <a:p>
                      <a:r>
                        <a:rPr lang="en-US" dirty="0" smtClean="0"/>
                        <a:t>Pacific</a:t>
                      </a:r>
                      <a:endParaRPr lang="en-US" dirty="0"/>
                    </a:p>
                  </a:txBody>
                  <a:tcPr/>
                </a:tc>
                <a:tc>
                  <a:txBody>
                    <a:bodyPr/>
                    <a:lstStyle/>
                    <a:p>
                      <a:r>
                        <a:rPr lang="en-US" dirty="0" smtClean="0"/>
                        <a:t>-1.63</a:t>
                      </a:r>
                      <a:endParaRPr lang="en-US" dirty="0"/>
                    </a:p>
                  </a:txBody>
                  <a:tcPr/>
                </a:tc>
                <a:tc>
                  <a:txBody>
                    <a:bodyPr/>
                    <a:lstStyle/>
                    <a:p>
                      <a:r>
                        <a:rPr lang="en-US" dirty="0" smtClean="0"/>
                        <a:t>1.55</a:t>
                      </a:r>
                      <a:endParaRPr lang="en-US" dirty="0"/>
                    </a:p>
                  </a:txBody>
                  <a:tcPr/>
                </a:tc>
                <a:tc>
                  <a:txBody>
                    <a:bodyPr/>
                    <a:lstStyle/>
                    <a:p>
                      <a:r>
                        <a:rPr lang="en-US" dirty="0" smtClean="0"/>
                        <a:t>0.2919</a:t>
                      </a:r>
                      <a:endParaRPr lang="en-US" dirty="0"/>
                    </a:p>
                  </a:txBody>
                  <a:tcPr/>
                </a:tc>
              </a:tr>
              <a:tr h="386076">
                <a:tc>
                  <a:txBody>
                    <a:bodyPr/>
                    <a:lstStyle/>
                    <a:p>
                      <a:endParaRPr lang="en-US" dirty="0"/>
                    </a:p>
                  </a:txBody>
                  <a:tcPr/>
                </a:tc>
                <a:tc>
                  <a:txBody>
                    <a:bodyPr/>
                    <a:lstStyle/>
                    <a:p>
                      <a:r>
                        <a:rPr lang="en-US" dirty="0" smtClean="0"/>
                        <a:t>Asian/other</a:t>
                      </a:r>
                      <a:endParaRPr lang="en-US" dirty="0"/>
                    </a:p>
                  </a:txBody>
                  <a:tcPr/>
                </a:tc>
                <a:tc>
                  <a:txBody>
                    <a:bodyPr/>
                    <a:lstStyle/>
                    <a:p>
                      <a:r>
                        <a:rPr lang="en-US" dirty="0" smtClean="0"/>
                        <a:t>1.42</a:t>
                      </a:r>
                      <a:endParaRPr lang="en-US" dirty="0"/>
                    </a:p>
                  </a:txBody>
                  <a:tcPr/>
                </a:tc>
                <a:tc>
                  <a:txBody>
                    <a:bodyPr/>
                    <a:lstStyle/>
                    <a:p>
                      <a:r>
                        <a:rPr lang="en-US" dirty="0" smtClean="0"/>
                        <a:t>1.70</a:t>
                      </a:r>
                      <a:endParaRPr lang="en-US" dirty="0"/>
                    </a:p>
                  </a:txBody>
                  <a:tcPr/>
                </a:tc>
                <a:tc>
                  <a:txBody>
                    <a:bodyPr/>
                    <a:lstStyle/>
                    <a:p>
                      <a:r>
                        <a:rPr lang="en-US" dirty="0" smtClean="0"/>
                        <a:t>0.4051</a:t>
                      </a:r>
                      <a:endParaRPr lang="en-US" dirty="0"/>
                    </a:p>
                  </a:txBody>
                  <a:tcPr/>
                </a:tc>
              </a:tr>
              <a:tr h="666379">
                <a:tc>
                  <a:txBody>
                    <a:bodyPr/>
                    <a:lstStyle/>
                    <a:p>
                      <a:r>
                        <a:rPr lang="en-US" dirty="0" smtClean="0"/>
                        <a:t>Employment Status</a:t>
                      </a:r>
                      <a:endParaRPr lang="en-US" dirty="0"/>
                    </a:p>
                  </a:txBody>
                  <a:tcPr/>
                </a:tc>
                <a:tc>
                  <a:txBody>
                    <a:bodyPr/>
                    <a:lstStyle/>
                    <a:p>
                      <a:r>
                        <a:rPr lang="en-US" dirty="0" smtClean="0"/>
                        <a:t>retired</a:t>
                      </a:r>
                      <a:endParaRPr lang="en-US" dirty="0"/>
                    </a:p>
                  </a:txBody>
                  <a:tcPr/>
                </a:tc>
                <a:tc>
                  <a:txBody>
                    <a:bodyPr/>
                    <a:lstStyle/>
                    <a:p>
                      <a:r>
                        <a:rPr lang="en-US" dirty="0" smtClean="0"/>
                        <a:t>-2.09</a:t>
                      </a:r>
                      <a:endParaRPr lang="en-US" dirty="0"/>
                    </a:p>
                  </a:txBody>
                  <a:tcPr/>
                </a:tc>
                <a:tc>
                  <a:txBody>
                    <a:bodyPr/>
                    <a:lstStyle/>
                    <a:p>
                      <a:r>
                        <a:rPr lang="en-US" dirty="0" smtClean="0"/>
                        <a:t>0.91</a:t>
                      </a:r>
                      <a:endParaRPr lang="en-US" dirty="0"/>
                    </a:p>
                  </a:txBody>
                  <a:tcPr/>
                </a:tc>
                <a:tc>
                  <a:txBody>
                    <a:bodyPr/>
                    <a:lstStyle/>
                    <a:p>
                      <a:r>
                        <a:rPr lang="en-US" b="1" dirty="0" smtClean="0">
                          <a:solidFill>
                            <a:srgbClr val="000000"/>
                          </a:solidFill>
                        </a:rPr>
                        <a:t>0.0221</a:t>
                      </a:r>
                      <a:endParaRPr lang="en-US" b="1" dirty="0">
                        <a:solidFill>
                          <a:srgbClr val="000000"/>
                        </a:solidFill>
                      </a:endParaRPr>
                    </a:p>
                  </a:txBody>
                  <a:tcPr/>
                </a:tc>
              </a:tr>
              <a:tr h="386076">
                <a:tc>
                  <a:txBody>
                    <a:bodyPr/>
                    <a:lstStyle/>
                    <a:p>
                      <a:endParaRPr lang="en-US" dirty="0"/>
                    </a:p>
                  </a:txBody>
                  <a:tcPr/>
                </a:tc>
                <a:tc>
                  <a:txBody>
                    <a:bodyPr/>
                    <a:lstStyle/>
                    <a:p>
                      <a:r>
                        <a:rPr lang="en-US" dirty="0" smtClean="0"/>
                        <a:t>unemployed</a:t>
                      </a:r>
                      <a:endParaRPr lang="en-US" dirty="0"/>
                    </a:p>
                  </a:txBody>
                  <a:tcPr/>
                </a:tc>
                <a:tc>
                  <a:txBody>
                    <a:bodyPr/>
                    <a:lstStyle/>
                    <a:p>
                      <a:r>
                        <a:rPr lang="en-US" dirty="0" smtClean="0"/>
                        <a:t>-1.56</a:t>
                      </a:r>
                      <a:endParaRPr lang="en-US" dirty="0"/>
                    </a:p>
                  </a:txBody>
                  <a:tcPr/>
                </a:tc>
                <a:tc>
                  <a:txBody>
                    <a:bodyPr/>
                    <a:lstStyle/>
                    <a:p>
                      <a:r>
                        <a:rPr lang="en-US" dirty="0" smtClean="0"/>
                        <a:t>1.13</a:t>
                      </a:r>
                      <a:endParaRPr lang="en-US" dirty="0"/>
                    </a:p>
                  </a:txBody>
                  <a:tcPr/>
                </a:tc>
                <a:tc>
                  <a:txBody>
                    <a:bodyPr/>
                    <a:lstStyle/>
                    <a:p>
                      <a:r>
                        <a:rPr lang="en-US" dirty="0" smtClean="0"/>
                        <a:t>0.1696</a:t>
                      </a:r>
                      <a:endParaRPr lang="en-US" dirty="0"/>
                    </a:p>
                  </a:txBody>
                  <a:tcPr/>
                </a:tc>
              </a:tr>
            </a:tbl>
          </a:graphicData>
        </a:graphic>
      </p:graphicFrame>
      <p:pic>
        <p:nvPicPr>
          <p:cNvPr id="6" name="Picture 2" descr="http://www.neurological.org.nz/sites/default/files/neuro_logo_whiteb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123171"/>
      </p:ext>
    </p:extLst>
  </p:cSld>
  <p:clrMapOvr>
    <a:masterClrMapping/>
  </p:clrMapOvr>
  <mc:AlternateContent xmlns:mc="http://schemas.openxmlformats.org/markup-compatibility/2006" xmlns:p14="http://schemas.microsoft.com/office/powerpoint/2010/main">
    <mc:Choice Requires="p14">
      <p:transition spd="slow" p14:dur="2000" advTm="23336"/>
    </mc:Choice>
    <mc:Fallback xmlns="">
      <p:transition xmlns:p14="http://schemas.microsoft.com/office/powerpoint/2010/main" spd="slow" advTm="23336"/>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latin typeface="Palatino Linotype"/>
                <a:cs typeface="Palatino Linotype"/>
              </a:rPr>
              <a:t>	Conclusions</a:t>
            </a:r>
            <a:endParaRPr lang="en-US" dirty="0">
              <a:solidFill>
                <a:schemeClr val="tx2"/>
              </a:solidFill>
              <a:latin typeface="Palatino Linotype"/>
              <a:cs typeface="Palatino Linotype"/>
            </a:endParaRPr>
          </a:p>
        </p:txBody>
      </p:sp>
      <p:sp>
        <p:nvSpPr>
          <p:cNvPr id="3" name="Content Placeholder 2"/>
          <p:cNvSpPr>
            <a:spLocks noGrp="1"/>
          </p:cNvSpPr>
          <p:nvPr>
            <p:ph idx="1"/>
          </p:nvPr>
        </p:nvSpPr>
        <p:spPr>
          <a:xfrm>
            <a:off x="395536" y="1628799"/>
            <a:ext cx="5976664" cy="4320481"/>
          </a:xfrm>
        </p:spPr>
        <p:txBody>
          <a:bodyPr>
            <a:normAutofit fontScale="92500" lnSpcReduction="20000"/>
          </a:bodyPr>
          <a:lstStyle/>
          <a:p>
            <a:r>
              <a:rPr lang="en-US" sz="2000" dirty="0" smtClean="0">
                <a:latin typeface="Century Gothic"/>
                <a:cs typeface="Century Gothic"/>
              </a:rPr>
              <a:t>Cognitive impairment is prevalent up to 4 years post stroke (84%)</a:t>
            </a:r>
          </a:p>
          <a:p>
            <a:pPr marL="0" indent="0">
              <a:buNone/>
            </a:pPr>
            <a:endParaRPr lang="en-US" sz="2000" dirty="0" smtClean="0">
              <a:latin typeface="Century Gothic"/>
              <a:cs typeface="Century Gothic"/>
            </a:endParaRPr>
          </a:p>
          <a:p>
            <a:r>
              <a:rPr lang="en-US" sz="2000" dirty="0">
                <a:latin typeface="Century Gothic"/>
                <a:cs typeface="Century Gothic"/>
              </a:rPr>
              <a:t>Significantly associated with age, ethnicity and employment status </a:t>
            </a:r>
          </a:p>
          <a:p>
            <a:pPr marL="0" indent="0">
              <a:buNone/>
            </a:pPr>
            <a:endParaRPr lang="en-US" sz="2000" dirty="0">
              <a:latin typeface="Century Gothic"/>
              <a:cs typeface="Century Gothic"/>
            </a:endParaRPr>
          </a:p>
          <a:p>
            <a:r>
              <a:rPr lang="en-US" sz="2000" dirty="0" smtClean="0">
                <a:latin typeface="Century Gothic"/>
                <a:cs typeface="Century Gothic"/>
              </a:rPr>
              <a:t>Cognitive rehabilitation is rarely implemented post stroke</a:t>
            </a:r>
            <a:r>
              <a:rPr lang="en-US" sz="2000" dirty="0">
                <a:latin typeface="Century Gothic"/>
                <a:cs typeface="Century Gothic"/>
              </a:rPr>
              <a:t>,</a:t>
            </a:r>
            <a:r>
              <a:rPr lang="en-GB" sz="2000" dirty="0" smtClean="0">
                <a:latin typeface="Century Gothic"/>
                <a:cs typeface="Century Gothic"/>
              </a:rPr>
              <a:t>identification </a:t>
            </a:r>
            <a:r>
              <a:rPr lang="en-GB" sz="2000" dirty="0">
                <a:latin typeface="Century Gothic"/>
                <a:cs typeface="Century Gothic"/>
              </a:rPr>
              <a:t>of predictive </a:t>
            </a:r>
            <a:r>
              <a:rPr lang="en-GB" sz="2000" dirty="0" smtClean="0">
                <a:latin typeface="Century Gothic"/>
                <a:cs typeface="Century Gothic"/>
              </a:rPr>
              <a:t>factors vital </a:t>
            </a:r>
            <a:r>
              <a:rPr lang="en-GB" sz="2000" dirty="0">
                <a:latin typeface="Century Gothic"/>
                <a:cs typeface="Century Gothic"/>
              </a:rPr>
              <a:t>to the development of effective intervention services to promote recovery following stroke</a:t>
            </a:r>
            <a:r>
              <a:rPr lang="en-AU" sz="2000" dirty="0">
                <a:latin typeface="Century Gothic"/>
                <a:cs typeface="Century Gothic"/>
              </a:rPr>
              <a:t> </a:t>
            </a:r>
            <a:endParaRPr lang="en-AU" sz="2000" dirty="0" smtClean="0">
              <a:latin typeface="Century Gothic"/>
              <a:cs typeface="Century Gothic"/>
            </a:endParaRPr>
          </a:p>
          <a:p>
            <a:endParaRPr lang="en-AU" sz="2000" dirty="0">
              <a:latin typeface="Century Gothic"/>
              <a:cs typeface="Century Gothic"/>
            </a:endParaRPr>
          </a:p>
          <a:p>
            <a:r>
              <a:rPr lang="en-AU" sz="2000" dirty="0" smtClean="0">
                <a:latin typeface="Century Gothic"/>
                <a:cs typeface="Century Gothic"/>
              </a:rPr>
              <a:t>Final analysis will determine other factors which may influence long-term outcomes for stroke patients </a:t>
            </a:r>
            <a:endParaRPr lang="en-US" sz="2000" dirty="0" smtClean="0">
              <a:latin typeface="Century Gothic"/>
              <a:cs typeface="Century Gothic"/>
            </a:endParaRPr>
          </a:p>
          <a:p>
            <a:endParaRPr lang="en-US" sz="2000" dirty="0" smtClean="0">
              <a:latin typeface="Century Gothic"/>
              <a:cs typeface="Century Gothic"/>
            </a:endParaRPr>
          </a:p>
          <a:p>
            <a:endParaRPr lang="en-US" dirty="0"/>
          </a:p>
        </p:txBody>
      </p:sp>
      <p:pic>
        <p:nvPicPr>
          <p:cNvPr id="4"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14601014695_dd8c815c39_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208" y="0"/>
            <a:ext cx="2699792" cy="1994520"/>
          </a:xfrm>
          <a:prstGeom prst="rect">
            <a:avLst/>
          </a:prstGeom>
        </p:spPr>
      </p:pic>
    </p:spTree>
    <p:extLst>
      <p:ext uri="{BB962C8B-B14F-4D97-AF65-F5344CB8AC3E}">
        <p14:creationId xmlns:p14="http://schemas.microsoft.com/office/powerpoint/2010/main" val="1734072491"/>
      </p:ext>
    </p:extLst>
  </p:cSld>
  <p:clrMapOvr>
    <a:masterClrMapping/>
  </p:clrMapOvr>
  <mc:AlternateContent xmlns:mc="http://schemas.openxmlformats.org/markup-compatibility/2006" xmlns:p14="http://schemas.microsoft.com/office/powerpoint/2010/main">
    <mc:Choice Requires="p14">
      <p:transition spd="slow" p14:dur="2000" advTm="40005"/>
    </mc:Choice>
    <mc:Fallback xmlns="">
      <p:transition xmlns:p14="http://schemas.microsoft.com/office/powerpoint/2010/main" spd="slow" advTm="40005"/>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4000" dirty="0">
                <a:solidFill>
                  <a:schemeClr val="tx2"/>
                </a:solidFill>
                <a:latin typeface="Palatino Linotype"/>
                <a:cs typeface="Palatino Linotype"/>
              </a:rPr>
              <a:t>Study</a:t>
            </a:r>
            <a:r>
              <a:rPr lang="en-NZ" sz="4000" dirty="0" smtClean="0">
                <a:solidFill>
                  <a:schemeClr val="tx2"/>
                </a:solidFill>
                <a:latin typeface="Palatino Linotype"/>
                <a:cs typeface="Palatino Linotype"/>
              </a:rPr>
              <a:t> </a:t>
            </a:r>
            <a:r>
              <a:rPr lang="en-NZ" sz="4000" dirty="0">
                <a:solidFill>
                  <a:schemeClr val="tx2"/>
                </a:solidFill>
                <a:latin typeface="Palatino Linotype"/>
                <a:cs typeface="Palatino Linotype"/>
              </a:rPr>
              <a:t>Significance</a:t>
            </a:r>
          </a:p>
        </p:txBody>
      </p:sp>
      <p:sp>
        <p:nvSpPr>
          <p:cNvPr id="3" name="Content Placeholder 2"/>
          <p:cNvSpPr>
            <a:spLocks noGrp="1"/>
          </p:cNvSpPr>
          <p:nvPr>
            <p:ph idx="1"/>
          </p:nvPr>
        </p:nvSpPr>
        <p:spPr>
          <a:xfrm>
            <a:off x="539552" y="1196752"/>
            <a:ext cx="8147248" cy="4929411"/>
          </a:xfrm>
        </p:spPr>
        <p:txBody>
          <a:bodyPr>
            <a:normAutofit/>
          </a:bodyPr>
          <a:lstStyle/>
          <a:p>
            <a:pPr>
              <a:buFont typeface="Wingdings" charset="2"/>
              <a:buChar char="²"/>
            </a:pPr>
            <a:endParaRPr lang="en-US" sz="2000" dirty="0" smtClean="0">
              <a:latin typeface="Century Gothic"/>
              <a:cs typeface="Century Gothic"/>
            </a:endParaRPr>
          </a:p>
          <a:p>
            <a:pPr marL="0" indent="0">
              <a:buNone/>
            </a:pPr>
            <a:endParaRPr lang="en-US" sz="2000" dirty="0" smtClean="0">
              <a:latin typeface="Century Gothic"/>
              <a:cs typeface="Century Gothic"/>
            </a:endParaRPr>
          </a:p>
          <a:p>
            <a:pPr>
              <a:buFont typeface="Wingdings" charset="2"/>
              <a:buChar char="²"/>
            </a:pPr>
            <a:r>
              <a:rPr lang="en-US" sz="2000" dirty="0" smtClean="0">
                <a:latin typeface="Century Gothic"/>
                <a:cs typeface="Century Gothic"/>
              </a:rPr>
              <a:t>No </a:t>
            </a:r>
            <a:r>
              <a:rPr lang="en-US" sz="2000" dirty="0">
                <a:latin typeface="Century Gothic"/>
                <a:cs typeface="Century Gothic"/>
              </a:rPr>
              <a:t>previous population–based longitudinal study has been conducted in NZ, which has evaluated the long term effects of cognition and associated </a:t>
            </a:r>
            <a:r>
              <a:rPr lang="en-US" sz="2000" dirty="0" smtClean="0">
                <a:latin typeface="Century Gothic"/>
                <a:cs typeface="Century Gothic"/>
              </a:rPr>
              <a:t>predictors</a:t>
            </a:r>
          </a:p>
          <a:p>
            <a:pPr marL="0" indent="0">
              <a:buNone/>
            </a:pPr>
            <a:endParaRPr lang="en-US" sz="2000" dirty="0" smtClean="0">
              <a:latin typeface="Century Gothic"/>
              <a:cs typeface="Century Gothic"/>
            </a:endParaRPr>
          </a:p>
          <a:p>
            <a:pPr>
              <a:buFont typeface="Wingdings" charset="2"/>
              <a:buChar char="²"/>
            </a:pPr>
            <a:r>
              <a:rPr lang="en-GB" sz="2000" dirty="0" smtClean="0">
                <a:latin typeface="Century Gothic"/>
                <a:cs typeface="Century Gothic"/>
              </a:rPr>
              <a:t>Early </a:t>
            </a:r>
            <a:r>
              <a:rPr lang="en-GB" sz="2000" dirty="0">
                <a:latin typeface="Century Gothic"/>
                <a:cs typeface="Century Gothic"/>
              </a:rPr>
              <a:t>detection of cognitive impairment could provide valuable prognostic information, assist in rehabilitation planning and allow therapies to be targeted to speciﬁc cognitive domains in the early phases of </a:t>
            </a:r>
            <a:r>
              <a:rPr lang="en-GB" sz="2000" dirty="0" smtClean="0">
                <a:latin typeface="Century Gothic"/>
                <a:cs typeface="Century Gothic"/>
              </a:rPr>
              <a:t>stroke</a:t>
            </a:r>
          </a:p>
          <a:p>
            <a:pPr marL="0" indent="0">
              <a:buNone/>
            </a:pPr>
            <a:endParaRPr lang="en-GB" sz="2000" dirty="0" smtClean="0">
              <a:latin typeface="Century Gothic"/>
              <a:cs typeface="Century Gothic"/>
            </a:endParaRPr>
          </a:p>
        </p:txBody>
      </p:sp>
      <p:pic>
        <p:nvPicPr>
          <p:cNvPr id="4"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6237312"/>
            <a:ext cx="1771650" cy="478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6494552"/>
      </p:ext>
    </p:extLst>
  </p:cSld>
  <p:clrMapOvr>
    <a:masterClrMapping/>
  </p:clrMapOvr>
  <mc:AlternateContent xmlns:mc="http://schemas.openxmlformats.org/markup-compatibility/2006" xmlns:p14="http://schemas.microsoft.com/office/powerpoint/2010/main">
    <mc:Choice Requires="p14">
      <p:transition spd="slow" p14:dur="2000" advTm="21962"/>
    </mc:Choice>
    <mc:Fallback xmlns="">
      <p:transition xmlns:p14="http://schemas.microsoft.com/office/powerpoint/2010/main" spd="slow" advTm="21962"/>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332656"/>
            <a:ext cx="8229600" cy="1143000"/>
          </a:xfrm>
        </p:spPr>
        <p:txBody>
          <a:bodyPr>
            <a:normAutofit/>
          </a:bodyPr>
          <a:lstStyle/>
          <a:p>
            <a:r>
              <a:rPr lang="en-NZ" sz="4000" b="1" dirty="0" smtClean="0">
                <a:solidFill>
                  <a:schemeClr val="tx2"/>
                </a:solidFill>
                <a:latin typeface="Palatino Linotype"/>
                <a:cs typeface="Palatino Linotype"/>
              </a:rPr>
              <a:t>Overview</a:t>
            </a:r>
            <a:endParaRPr lang="en-NZ" sz="3600" b="1" dirty="0">
              <a:solidFill>
                <a:schemeClr val="tx2"/>
              </a:solidFill>
              <a:latin typeface="Palatino Linotype"/>
              <a:cs typeface="Palatino Linotype"/>
            </a:endParaRPr>
          </a:p>
        </p:txBody>
      </p:sp>
      <p:sp>
        <p:nvSpPr>
          <p:cNvPr id="5" name="Content Placeholder 4"/>
          <p:cNvSpPr>
            <a:spLocks noGrp="1"/>
          </p:cNvSpPr>
          <p:nvPr>
            <p:ph idx="1"/>
          </p:nvPr>
        </p:nvSpPr>
        <p:spPr>
          <a:xfrm>
            <a:off x="457200" y="1412776"/>
            <a:ext cx="4906888" cy="4597971"/>
          </a:xfrm>
        </p:spPr>
        <p:txBody>
          <a:bodyPr>
            <a:normAutofit/>
          </a:bodyPr>
          <a:lstStyle/>
          <a:p>
            <a:r>
              <a:rPr lang="en-NZ" sz="2800" dirty="0" smtClean="0">
                <a:latin typeface="Century Gothic"/>
                <a:cs typeface="Century Gothic"/>
              </a:rPr>
              <a:t>Background</a:t>
            </a:r>
          </a:p>
          <a:p>
            <a:r>
              <a:rPr lang="en-NZ" sz="2800" dirty="0" smtClean="0">
                <a:latin typeface="Century Gothic"/>
                <a:cs typeface="Century Gothic"/>
              </a:rPr>
              <a:t>Current Epidemoloigcal Evidence</a:t>
            </a:r>
          </a:p>
          <a:p>
            <a:r>
              <a:rPr lang="en-NZ" sz="2800" dirty="0" smtClean="0">
                <a:latin typeface="Century Gothic"/>
                <a:cs typeface="Century Gothic"/>
              </a:rPr>
              <a:t>Objectives</a:t>
            </a:r>
          </a:p>
          <a:p>
            <a:r>
              <a:rPr lang="en-NZ" sz="2800" dirty="0" smtClean="0">
                <a:latin typeface="Century Gothic"/>
                <a:cs typeface="Century Gothic"/>
              </a:rPr>
              <a:t>Method</a:t>
            </a:r>
          </a:p>
          <a:p>
            <a:r>
              <a:rPr lang="en-NZ" sz="2800" dirty="0" smtClean="0">
                <a:latin typeface="Century Gothic"/>
                <a:cs typeface="Century Gothic"/>
              </a:rPr>
              <a:t>Results</a:t>
            </a:r>
          </a:p>
          <a:p>
            <a:r>
              <a:rPr lang="en-NZ" sz="2800" dirty="0" smtClean="0">
                <a:latin typeface="Century Gothic"/>
                <a:cs typeface="Century Gothic"/>
              </a:rPr>
              <a:t>Conclusion</a:t>
            </a:r>
          </a:p>
          <a:p>
            <a:endParaRPr lang="en-NZ"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5705" y="2060848"/>
            <a:ext cx="3400292" cy="2810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http://www.neurological.org.nz/sites/default/files/neuro_logo_whiteb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45747462"/>
      </p:ext>
    </p:extLst>
  </p:cSld>
  <p:clrMapOvr>
    <a:masterClrMapping/>
  </p:clrMapOvr>
  <mc:AlternateContent xmlns:mc="http://schemas.openxmlformats.org/markup-compatibility/2006" xmlns:p14="http://schemas.microsoft.com/office/powerpoint/2010/main">
    <mc:Choice Requires="p14">
      <p:transition spd="slow" p14:dur="2000" advTm="16085"/>
    </mc:Choice>
    <mc:Fallback xmlns="">
      <p:transition xmlns:p14="http://schemas.microsoft.com/office/powerpoint/2010/main" spd="slow" advTm="16085"/>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solidFill>
                <a:latin typeface="Palatino Linotype"/>
                <a:cs typeface="Palatino Linotype"/>
              </a:rPr>
              <a:t>Background</a:t>
            </a:r>
            <a:endParaRPr lang="en-NZ" dirty="0">
              <a:solidFill>
                <a:schemeClr val="tx2"/>
              </a:solidFill>
              <a:latin typeface="Palatino Linotype"/>
              <a:cs typeface="Palatino Linotype"/>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1700808"/>
            <a:ext cx="3420064"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179512" y="1988840"/>
            <a:ext cx="1944216" cy="1080119"/>
          </a:xfrm>
          <a:prstGeom prst="wedgeRoundRectCallout">
            <a:avLst>
              <a:gd name="adj1" fmla="val 71012"/>
              <a:gd name="adj2" fmla="val 29555"/>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5" name="Rounded Rectangular Callout 4"/>
          <p:cNvSpPr/>
          <p:nvPr/>
        </p:nvSpPr>
        <p:spPr>
          <a:xfrm>
            <a:off x="179512" y="3573016"/>
            <a:ext cx="2088232" cy="1243298"/>
          </a:xfrm>
          <a:prstGeom prst="wedgeRoundRectCallout">
            <a:avLst>
              <a:gd name="adj1" fmla="val 75755"/>
              <a:gd name="adj2" fmla="val 21418"/>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TextBox 5"/>
          <p:cNvSpPr txBox="1"/>
          <p:nvPr/>
        </p:nvSpPr>
        <p:spPr>
          <a:xfrm>
            <a:off x="251520" y="3597856"/>
            <a:ext cx="1926056" cy="923330"/>
          </a:xfrm>
          <a:prstGeom prst="rect">
            <a:avLst/>
          </a:prstGeom>
          <a:noFill/>
        </p:spPr>
        <p:txBody>
          <a:bodyPr wrap="square" rtlCol="0">
            <a:spAutoFit/>
          </a:bodyPr>
          <a:lstStyle/>
          <a:p>
            <a:r>
              <a:rPr lang="en-NZ" b="1" dirty="0">
                <a:solidFill>
                  <a:schemeClr val="tx2"/>
                </a:solidFill>
                <a:latin typeface="Century Gothic"/>
                <a:ea typeface="+mj-ea"/>
                <a:cs typeface="Century Gothic"/>
              </a:rPr>
              <a:t>Cognitive impairment: 2/3 of survivors</a:t>
            </a:r>
          </a:p>
        </p:txBody>
      </p:sp>
      <p:sp>
        <p:nvSpPr>
          <p:cNvPr id="7" name="Rounded Rectangular Callout 6"/>
          <p:cNvSpPr/>
          <p:nvPr/>
        </p:nvSpPr>
        <p:spPr>
          <a:xfrm>
            <a:off x="6732240" y="2924944"/>
            <a:ext cx="2088232" cy="936104"/>
          </a:xfrm>
          <a:prstGeom prst="wedgeRoundRectCallout">
            <a:avLst>
              <a:gd name="adj1" fmla="val -44793"/>
              <a:gd name="adj2" fmla="val 68022"/>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6660232" y="2996952"/>
            <a:ext cx="2088232" cy="646331"/>
          </a:xfrm>
          <a:prstGeom prst="rect">
            <a:avLst/>
          </a:prstGeom>
          <a:noFill/>
        </p:spPr>
        <p:txBody>
          <a:bodyPr wrap="square" rtlCol="0">
            <a:spAutoFit/>
          </a:bodyPr>
          <a:lstStyle/>
          <a:p>
            <a:r>
              <a:rPr lang="en-NZ" b="1" dirty="0">
                <a:solidFill>
                  <a:schemeClr val="tx2"/>
                </a:solidFill>
                <a:latin typeface="Century Gothic"/>
                <a:ea typeface="+mj-ea"/>
                <a:cs typeface="Century Gothic"/>
              </a:rPr>
              <a:t>Impact of </a:t>
            </a:r>
            <a:r>
              <a:rPr lang="en-NZ" b="1" dirty="0" smtClean="0">
                <a:solidFill>
                  <a:schemeClr val="tx2"/>
                </a:solidFill>
                <a:latin typeface="Century Gothic"/>
                <a:ea typeface="+mj-ea"/>
                <a:cs typeface="Century Gothic"/>
              </a:rPr>
              <a:t>cognitive deficits</a:t>
            </a:r>
            <a:endParaRPr lang="en-NZ" b="1" dirty="0">
              <a:solidFill>
                <a:schemeClr val="tx2"/>
              </a:solidFill>
              <a:latin typeface="Century Gothic"/>
              <a:ea typeface="+mj-ea"/>
              <a:cs typeface="Century Gothic"/>
            </a:endParaRPr>
          </a:p>
        </p:txBody>
      </p:sp>
      <p:sp>
        <p:nvSpPr>
          <p:cNvPr id="9" name="Rounded Rectangular Callout 8"/>
          <p:cNvSpPr/>
          <p:nvPr/>
        </p:nvSpPr>
        <p:spPr>
          <a:xfrm>
            <a:off x="7668344" y="1988840"/>
            <a:ext cx="1475655" cy="573360"/>
          </a:xfrm>
          <a:prstGeom prst="wedgeRoundRectCallout">
            <a:avLst>
              <a:gd name="adj1" fmla="val -28381"/>
              <a:gd name="adj2" fmla="val 83620"/>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Rounded Rectangular Callout 9"/>
          <p:cNvSpPr/>
          <p:nvPr/>
        </p:nvSpPr>
        <p:spPr>
          <a:xfrm>
            <a:off x="6978144" y="1198536"/>
            <a:ext cx="1461390" cy="612648"/>
          </a:xfrm>
          <a:prstGeom prst="wedgeRoundRectCallout">
            <a:avLst>
              <a:gd name="adj1" fmla="val -10456"/>
              <a:gd name="adj2" fmla="val 73764"/>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Rounded Rectangular Callout 10"/>
          <p:cNvSpPr/>
          <p:nvPr/>
        </p:nvSpPr>
        <p:spPr>
          <a:xfrm>
            <a:off x="6012160" y="4365104"/>
            <a:ext cx="1906979" cy="612648"/>
          </a:xfrm>
          <a:prstGeom prst="wedgeRoundRectCallout">
            <a:avLst>
              <a:gd name="adj1" fmla="val 26718"/>
              <a:gd name="adj2" fmla="val -82529"/>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Rounded Rectangular Callout 11"/>
          <p:cNvSpPr/>
          <p:nvPr/>
        </p:nvSpPr>
        <p:spPr>
          <a:xfrm>
            <a:off x="7092280" y="5301208"/>
            <a:ext cx="1738967" cy="612648"/>
          </a:xfrm>
          <a:prstGeom prst="wedgeRoundRectCallout">
            <a:avLst>
              <a:gd name="adj1" fmla="val 10921"/>
              <a:gd name="adj2" fmla="val -103650"/>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Rounded Rectangular Callout 12"/>
          <p:cNvSpPr/>
          <p:nvPr/>
        </p:nvSpPr>
        <p:spPr>
          <a:xfrm>
            <a:off x="8219091" y="4149080"/>
            <a:ext cx="914400" cy="612648"/>
          </a:xfrm>
          <a:prstGeom prst="wedgeRoundRectCallout">
            <a:avLst>
              <a:gd name="adj1" fmla="val -22720"/>
              <a:gd name="adj2" fmla="val -78305"/>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Rounded Rectangular Callout 13"/>
          <p:cNvSpPr/>
          <p:nvPr/>
        </p:nvSpPr>
        <p:spPr>
          <a:xfrm>
            <a:off x="6231954" y="1994508"/>
            <a:ext cx="914400" cy="612648"/>
          </a:xfrm>
          <a:prstGeom prst="wedgeRoundRectCallout">
            <a:avLst>
              <a:gd name="adj1" fmla="val 41431"/>
              <a:gd name="adj2" fmla="val 69540"/>
              <a:gd name="adj3" fmla="val 16667"/>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TextBox 14"/>
          <p:cNvSpPr txBox="1"/>
          <p:nvPr/>
        </p:nvSpPr>
        <p:spPr>
          <a:xfrm>
            <a:off x="6296803" y="2104982"/>
            <a:ext cx="907921" cy="338554"/>
          </a:xfrm>
          <a:prstGeom prst="rect">
            <a:avLst/>
          </a:prstGeom>
          <a:noFill/>
        </p:spPr>
        <p:txBody>
          <a:bodyPr wrap="none" rtlCol="0">
            <a:spAutoFit/>
          </a:bodyPr>
          <a:lstStyle/>
          <a:p>
            <a:r>
              <a:rPr lang="en-NZ" sz="1600" dirty="0" smtClean="0">
                <a:solidFill>
                  <a:schemeClr val="tx1">
                    <a:lumMod val="50000"/>
                    <a:lumOff val="50000"/>
                  </a:schemeClr>
                </a:solidFill>
                <a:latin typeface="Century Gothic"/>
                <a:cs typeface="Century Gothic"/>
              </a:rPr>
              <a:t>Society</a:t>
            </a:r>
            <a:endParaRPr lang="en-NZ" dirty="0">
              <a:solidFill>
                <a:schemeClr val="tx1">
                  <a:lumMod val="50000"/>
                  <a:lumOff val="50000"/>
                </a:schemeClr>
              </a:solidFill>
              <a:latin typeface="Century Gothic"/>
              <a:cs typeface="Century Gothic"/>
            </a:endParaRPr>
          </a:p>
        </p:txBody>
      </p:sp>
      <p:sp>
        <p:nvSpPr>
          <p:cNvPr id="16" name="TextBox 15"/>
          <p:cNvSpPr txBox="1"/>
          <p:nvPr/>
        </p:nvSpPr>
        <p:spPr>
          <a:xfrm>
            <a:off x="7023024" y="1345832"/>
            <a:ext cx="1509416" cy="338554"/>
          </a:xfrm>
          <a:prstGeom prst="rect">
            <a:avLst/>
          </a:prstGeom>
          <a:noFill/>
        </p:spPr>
        <p:txBody>
          <a:bodyPr wrap="square" rtlCol="0">
            <a:spAutoFit/>
          </a:bodyPr>
          <a:lstStyle/>
          <a:p>
            <a:r>
              <a:rPr lang="en-NZ" sz="1600" dirty="0" smtClean="0">
                <a:solidFill>
                  <a:schemeClr val="tx1">
                    <a:lumMod val="50000"/>
                    <a:lumOff val="50000"/>
                  </a:schemeClr>
                </a:solidFill>
                <a:latin typeface="Century Gothic"/>
                <a:cs typeface="Century Gothic"/>
              </a:rPr>
              <a:t>Quality of life</a:t>
            </a:r>
            <a:endParaRPr lang="en-NZ" sz="1600" dirty="0">
              <a:solidFill>
                <a:schemeClr val="tx1">
                  <a:lumMod val="50000"/>
                  <a:lumOff val="50000"/>
                </a:schemeClr>
              </a:solidFill>
              <a:latin typeface="Century Gothic"/>
              <a:cs typeface="Century Gothic"/>
            </a:endParaRPr>
          </a:p>
        </p:txBody>
      </p:sp>
      <p:sp>
        <p:nvSpPr>
          <p:cNvPr id="17" name="TextBox 16"/>
          <p:cNvSpPr txBox="1"/>
          <p:nvPr/>
        </p:nvSpPr>
        <p:spPr>
          <a:xfrm>
            <a:off x="7097881" y="5301208"/>
            <a:ext cx="1721595" cy="369332"/>
          </a:xfrm>
          <a:prstGeom prst="rect">
            <a:avLst/>
          </a:prstGeom>
          <a:noFill/>
        </p:spPr>
        <p:txBody>
          <a:bodyPr wrap="none" rtlCol="0">
            <a:spAutoFit/>
          </a:bodyPr>
          <a:lstStyle/>
          <a:p>
            <a:r>
              <a:rPr lang="en-NZ" dirty="0" smtClean="0">
                <a:solidFill>
                  <a:schemeClr val="tx1">
                    <a:lumMod val="50000"/>
                    <a:lumOff val="50000"/>
                  </a:schemeClr>
                </a:solidFill>
                <a:latin typeface="Century Gothic"/>
                <a:cs typeface="Century Gothic"/>
              </a:rPr>
              <a:t>Rehabilitation</a:t>
            </a:r>
            <a:endParaRPr lang="en-NZ" dirty="0">
              <a:solidFill>
                <a:schemeClr val="tx1">
                  <a:lumMod val="50000"/>
                  <a:lumOff val="50000"/>
                </a:schemeClr>
              </a:solidFill>
              <a:latin typeface="Century Gothic"/>
              <a:cs typeface="Century Gothic"/>
            </a:endParaRPr>
          </a:p>
        </p:txBody>
      </p:sp>
      <p:sp>
        <p:nvSpPr>
          <p:cNvPr id="18" name="TextBox 17"/>
          <p:cNvSpPr txBox="1"/>
          <p:nvPr/>
        </p:nvSpPr>
        <p:spPr>
          <a:xfrm>
            <a:off x="6012160" y="4365104"/>
            <a:ext cx="1944216" cy="369332"/>
          </a:xfrm>
          <a:prstGeom prst="rect">
            <a:avLst/>
          </a:prstGeom>
          <a:noFill/>
        </p:spPr>
        <p:txBody>
          <a:bodyPr wrap="square" rtlCol="0">
            <a:spAutoFit/>
          </a:bodyPr>
          <a:lstStyle/>
          <a:p>
            <a:r>
              <a:rPr lang="en-NZ" dirty="0" smtClean="0">
                <a:solidFill>
                  <a:schemeClr val="tx1">
                    <a:lumMod val="50000"/>
                    <a:lumOff val="50000"/>
                  </a:schemeClr>
                </a:solidFill>
                <a:latin typeface="Century Gothic"/>
                <a:cs typeface="Century Gothic"/>
              </a:rPr>
              <a:t>Independence</a:t>
            </a:r>
            <a:endParaRPr lang="en-NZ" dirty="0">
              <a:solidFill>
                <a:schemeClr val="tx1">
                  <a:lumMod val="50000"/>
                  <a:lumOff val="50000"/>
                </a:schemeClr>
              </a:solidFill>
              <a:latin typeface="Century Gothic"/>
              <a:cs typeface="Century Gothic"/>
            </a:endParaRPr>
          </a:p>
        </p:txBody>
      </p:sp>
      <p:sp>
        <p:nvSpPr>
          <p:cNvPr id="19" name="TextBox 18"/>
          <p:cNvSpPr txBox="1"/>
          <p:nvPr/>
        </p:nvSpPr>
        <p:spPr>
          <a:xfrm>
            <a:off x="7733433" y="2060848"/>
            <a:ext cx="1387068" cy="369332"/>
          </a:xfrm>
          <a:prstGeom prst="rect">
            <a:avLst/>
          </a:prstGeom>
          <a:noFill/>
        </p:spPr>
        <p:txBody>
          <a:bodyPr wrap="none" rtlCol="0">
            <a:spAutoFit/>
          </a:bodyPr>
          <a:lstStyle/>
          <a:p>
            <a:r>
              <a:rPr lang="en-NZ" dirty="0" smtClean="0">
                <a:solidFill>
                  <a:schemeClr val="tx1">
                    <a:lumMod val="50000"/>
                    <a:lumOff val="50000"/>
                  </a:schemeClr>
                </a:solidFill>
                <a:latin typeface="Century Gothic"/>
                <a:cs typeface="Century Gothic"/>
              </a:rPr>
              <a:t>Caregivers</a:t>
            </a:r>
            <a:endParaRPr lang="en-NZ" dirty="0">
              <a:solidFill>
                <a:schemeClr val="tx1">
                  <a:lumMod val="50000"/>
                  <a:lumOff val="50000"/>
                </a:schemeClr>
              </a:solidFill>
              <a:latin typeface="Century Gothic"/>
              <a:cs typeface="Century Gothic"/>
            </a:endParaRPr>
          </a:p>
        </p:txBody>
      </p:sp>
      <p:sp>
        <p:nvSpPr>
          <p:cNvPr id="20" name="TextBox 19"/>
          <p:cNvSpPr txBox="1"/>
          <p:nvPr/>
        </p:nvSpPr>
        <p:spPr>
          <a:xfrm>
            <a:off x="8261277" y="4283804"/>
            <a:ext cx="736099" cy="369332"/>
          </a:xfrm>
          <a:prstGeom prst="rect">
            <a:avLst/>
          </a:prstGeom>
          <a:noFill/>
        </p:spPr>
        <p:txBody>
          <a:bodyPr wrap="none" rtlCol="0">
            <a:spAutoFit/>
          </a:bodyPr>
          <a:lstStyle/>
          <a:p>
            <a:r>
              <a:rPr lang="en-NZ" dirty="0" smtClean="0">
                <a:solidFill>
                  <a:schemeClr val="tx1">
                    <a:lumMod val="50000"/>
                    <a:lumOff val="50000"/>
                  </a:schemeClr>
                </a:solidFill>
                <a:latin typeface="Century Gothic"/>
                <a:cs typeface="Century Gothic"/>
              </a:rPr>
              <a:t>Work</a:t>
            </a:r>
            <a:endParaRPr lang="en-NZ" dirty="0">
              <a:solidFill>
                <a:schemeClr val="tx1">
                  <a:lumMod val="50000"/>
                  <a:lumOff val="50000"/>
                </a:schemeClr>
              </a:solidFill>
              <a:latin typeface="Century Gothic"/>
              <a:cs typeface="Century Gothic"/>
            </a:endParaRPr>
          </a:p>
        </p:txBody>
      </p:sp>
      <p:sp>
        <p:nvSpPr>
          <p:cNvPr id="21" name="TextBox 20"/>
          <p:cNvSpPr txBox="1"/>
          <p:nvPr/>
        </p:nvSpPr>
        <p:spPr>
          <a:xfrm>
            <a:off x="251520" y="1916832"/>
            <a:ext cx="2304256" cy="923330"/>
          </a:xfrm>
          <a:prstGeom prst="rect">
            <a:avLst/>
          </a:prstGeom>
          <a:noFill/>
        </p:spPr>
        <p:txBody>
          <a:bodyPr wrap="square" rtlCol="0">
            <a:spAutoFit/>
          </a:bodyPr>
          <a:lstStyle/>
          <a:p>
            <a:endParaRPr lang="en-NZ" b="1" dirty="0" smtClean="0">
              <a:solidFill>
                <a:schemeClr val="tx2"/>
              </a:solidFill>
              <a:latin typeface="Century Gothic"/>
              <a:ea typeface="+mj-ea"/>
              <a:cs typeface="Century Gothic"/>
            </a:endParaRPr>
          </a:p>
          <a:p>
            <a:r>
              <a:rPr lang="en-NZ" b="1" dirty="0" smtClean="0">
                <a:solidFill>
                  <a:schemeClr val="tx2"/>
                </a:solidFill>
                <a:latin typeface="Century Gothic"/>
                <a:ea typeface="+mj-ea"/>
                <a:cs typeface="Century Gothic"/>
              </a:rPr>
              <a:t>7000 to 8000 people annually</a:t>
            </a:r>
            <a:endParaRPr lang="en-NZ" b="1" dirty="0">
              <a:solidFill>
                <a:schemeClr val="tx2"/>
              </a:solidFill>
              <a:latin typeface="Century Gothic"/>
              <a:ea typeface="+mj-ea"/>
              <a:cs typeface="Century Gothic"/>
            </a:endParaRPr>
          </a:p>
        </p:txBody>
      </p:sp>
      <p:pic>
        <p:nvPicPr>
          <p:cNvPr id="22" name="Picture 2" descr="http://www.neurological.org.nz/sites/default/files/neuro_logo_whiteb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91693918"/>
      </p:ext>
    </p:extLst>
  </p:cSld>
  <p:clrMapOvr>
    <a:masterClrMapping/>
  </p:clrMapOvr>
  <mc:AlternateContent xmlns:mc="http://schemas.openxmlformats.org/markup-compatibility/2006" xmlns:p14="http://schemas.microsoft.com/office/powerpoint/2010/main">
    <mc:Choice Requires="p14">
      <p:transition spd="slow" p14:dur="2000" advTm="46792"/>
    </mc:Choice>
    <mc:Fallback xmlns="">
      <p:transition xmlns:p14="http://schemas.microsoft.com/office/powerpoint/2010/main" spd="slow" advTm="46792"/>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F497D"/>
                </a:solidFill>
                <a:latin typeface="Palatino Linotype"/>
                <a:cs typeface="Palatino Linotype"/>
              </a:rPr>
              <a:t>Background</a:t>
            </a:r>
            <a:endParaRPr lang="en-US" dirty="0">
              <a:solidFill>
                <a:srgbClr val="1F497D"/>
              </a:solidFill>
              <a:latin typeface="Palatino Linotype"/>
              <a:cs typeface="Palatino Linotype"/>
            </a:endParaRPr>
          </a:p>
        </p:txBody>
      </p:sp>
      <p:sp>
        <p:nvSpPr>
          <p:cNvPr id="3" name="Content Placeholder 2"/>
          <p:cNvSpPr>
            <a:spLocks noGrp="1"/>
          </p:cNvSpPr>
          <p:nvPr>
            <p:ph idx="1"/>
          </p:nvPr>
        </p:nvSpPr>
        <p:spPr>
          <a:xfrm>
            <a:off x="0" y="1124744"/>
            <a:ext cx="7956376" cy="5001419"/>
          </a:xfrm>
        </p:spPr>
        <p:txBody>
          <a:bodyPr>
            <a:normAutofit/>
          </a:bodyPr>
          <a:lstStyle/>
          <a:p>
            <a:r>
              <a:rPr lang="en-US" sz="2400" dirty="0" smtClean="0">
                <a:latin typeface="Century Gothic"/>
                <a:cs typeface="Century Gothic"/>
              </a:rPr>
              <a:t>Cognitive Impairment post stroke:</a:t>
            </a:r>
          </a:p>
          <a:p>
            <a:pPr marL="0" indent="0">
              <a:buNone/>
            </a:pPr>
            <a:r>
              <a:rPr lang="en-US" sz="2400" dirty="0" smtClean="0">
                <a:solidFill>
                  <a:schemeClr val="tx1">
                    <a:lumMod val="50000"/>
                    <a:lumOff val="50000"/>
                  </a:schemeClr>
                </a:solidFill>
                <a:latin typeface="Century Gothic"/>
                <a:cs typeface="Century Gothic"/>
              </a:rPr>
              <a:t>      - </a:t>
            </a:r>
            <a:r>
              <a:rPr lang="en-US" sz="2000" dirty="0" smtClean="0">
                <a:solidFill>
                  <a:schemeClr val="tx1">
                    <a:lumMod val="50000"/>
                    <a:lumOff val="50000"/>
                  </a:schemeClr>
                </a:solidFill>
                <a:latin typeface="Century Gothic"/>
                <a:cs typeface="Century Gothic"/>
              </a:rPr>
              <a:t>occurs through dynamic changes in blood         	flow across widely distributed areas in brain</a:t>
            </a:r>
          </a:p>
          <a:p>
            <a:pPr lvl="1">
              <a:buFontTx/>
              <a:buChar char="-"/>
            </a:pPr>
            <a:r>
              <a:rPr lang="en-US" sz="2000" dirty="0" smtClean="0">
                <a:solidFill>
                  <a:schemeClr val="tx1">
                    <a:lumMod val="50000"/>
                    <a:lumOff val="50000"/>
                  </a:schemeClr>
                </a:solidFill>
                <a:latin typeface="Century Gothic"/>
                <a:cs typeface="Century Gothic"/>
              </a:rPr>
              <a:t>reperfusion of blood flow can </a:t>
            </a:r>
            <a:r>
              <a:rPr lang="en-NZ" sz="2000" dirty="0" smtClean="0">
                <a:solidFill>
                  <a:schemeClr val="tx1">
                    <a:lumMod val="50000"/>
                    <a:lumOff val="50000"/>
                  </a:schemeClr>
                </a:solidFill>
                <a:latin typeface="Century Gothic"/>
                <a:cs typeface="Century Gothic"/>
              </a:rPr>
              <a:t>improve cognitive 	performance </a:t>
            </a:r>
            <a:r>
              <a:rPr lang="en-NZ" sz="2000" dirty="0">
                <a:solidFill>
                  <a:schemeClr val="tx1">
                    <a:lumMod val="50000"/>
                    <a:lumOff val="50000"/>
                  </a:schemeClr>
                </a:solidFill>
                <a:latin typeface="Century Gothic"/>
                <a:cs typeface="Century Gothic"/>
              </a:rPr>
              <a:t>in acute ischemic </a:t>
            </a:r>
            <a:r>
              <a:rPr lang="en-NZ" sz="2000" dirty="0" smtClean="0">
                <a:solidFill>
                  <a:schemeClr val="tx1">
                    <a:lumMod val="50000"/>
                    <a:lumOff val="50000"/>
                  </a:schemeClr>
                </a:solidFill>
                <a:latin typeface="Century Gothic"/>
                <a:cs typeface="Century Gothic"/>
              </a:rPr>
              <a:t>stroke</a:t>
            </a:r>
            <a:endParaRPr lang="en-US" sz="2000" dirty="0" smtClean="0">
              <a:solidFill>
                <a:schemeClr val="tx1">
                  <a:lumMod val="50000"/>
                  <a:lumOff val="50000"/>
                </a:schemeClr>
              </a:solidFill>
              <a:latin typeface="Century Gothic"/>
              <a:cs typeface="Century Gothic"/>
            </a:endParaRPr>
          </a:p>
          <a:p>
            <a:pPr lvl="1"/>
            <a:r>
              <a:rPr lang="en-GB" sz="2000" dirty="0">
                <a:solidFill>
                  <a:schemeClr val="tx1">
                    <a:lumMod val="50000"/>
                    <a:lumOff val="50000"/>
                  </a:schemeClr>
                </a:solidFill>
                <a:latin typeface="Century Gothic"/>
                <a:cs typeface="Century Gothic"/>
              </a:rPr>
              <a:t>Deficits in cognition function </a:t>
            </a:r>
            <a:r>
              <a:rPr lang="en-GB" sz="2000" dirty="0" smtClean="0">
                <a:solidFill>
                  <a:schemeClr val="tx1">
                    <a:lumMod val="50000"/>
                    <a:lumOff val="50000"/>
                  </a:schemeClr>
                </a:solidFill>
                <a:latin typeface="Century Gothic"/>
                <a:cs typeface="Century Gothic"/>
              </a:rPr>
              <a:t>vary</a:t>
            </a:r>
          </a:p>
          <a:p>
            <a:pPr lvl="1"/>
            <a:r>
              <a:rPr lang="en-GB" sz="2000" dirty="0" smtClean="0">
                <a:solidFill>
                  <a:schemeClr val="tx1">
                    <a:lumMod val="50000"/>
                    <a:lumOff val="50000"/>
                  </a:schemeClr>
                </a:solidFill>
                <a:latin typeface="Century Gothic"/>
                <a:cs typeface="Century Gothic"/>
              </a:rPr>
              <a:t>language</a:t>
            </a:r>
            <a:r>
              <a:rPr lang="en-GB" sz="2000" dirty="0">
                <a:solidFill>
                  <a:schemeClr val="tx1">
                    <a:lumMod val="50000"/>
                    <a:lumOff val="50000"/>
                  </a:schemeClr>
                </a:solidFill>
                <a:latin typeface="Century Gothic"/>
                <a:cs typeface="Century Gothic"/>
              </a:rPr>
              <a:t>, memory, executive function, processing speed, attention, and visuo-spatial function. </a:t>
            </a:r>
          </a:p>
          <a:p>
            <a:r>
              <a:rPr lang="en-GB" sz="2400" dirty="0" smtClean="0">
                <a:latin typeface="Century Gothic"/>
                <a:cs typeface="Century Gothic"/>
              </a:rPr>
              <a:t>Existing </a:t>
            </a:r>
            <a:r>
              <a:rPr lang="en-GB" sz="2400" dirty="0">
                <a:latin typeface="Century Gothic"/>
                <a:cs typeface="Century Gothic"/>
              </a:rPr>
              <a:t>data on cognitive outcomes within the stroke population is </a:t>
            </a:r>
            <a:r>
              <a:rPr lang="en-GB" sz="2400" dirty="0" smtClean="0">
                <a:latin typeface="Century Gothic"/>
                <a:cs typeface="Century Gothic"/>
              </a:rPr>
              <a:t>limited and varied</a:t>
            </a:r>
            <a:endParaRPr lang="en-GB" sz="2400" dirty="0">
              <a:latin typeface="Century Gothic"/>
              <a:cs typeface="Century Gothic"/>
            </a:endParaRPr>
          </a:p>
          <a:p>
            <a:pPr marL="0" indent="0">
              <a:buNone/>
            </a:pPr>
            <a:r>
              <a:rPr lang="en-US" sz="2400" b="1" dirty="0" smtClean="0">
                <a:latin typeface="Century Gothic"/>
                <a:cs typeface="Century Gothic"/>
              </a:rPr>
              <a:t>* </a:t>
            </a:r>
            <a:r>
              <a:rPr lang="en-US" sz="2000" b="1" dirty="0" smtClean="0">
                <a:latin typeface="Century Gothic"/>
                <a:cs typeface="Century Gothic"/>
              </a:rPr>
              <a:t>No </a:t>
            </a:r>
            <a:r>
              <a:rPr lang="en-US" sz="2000" b="1" dirty="0">
                <a:latin typeface="Century Gothic"/>
                <a:cs typeface="Century Gothic"/>
              </a:rPr>
              <a:t>previous population–based longitudinal study </a:t>
            </a:r>
            <a:r>
              <a:rPr lang="en-US" sz="2000" b="1" dirty="0" smtClean="0">
                <a:latin typeface="Century Gothic"/>
                <a:cs typeface="Century Gothic"/>
              </a:rPr>
              <a:t>has </a:t>
            </a:r>
            <a:r>
              <a:rPr lang="en-US" sz="2000" b="1" dirty="0">
                <a:latin typeface="Century Gothic"/>
                <a:cs typeface="Century Gothic"/>
              </a:rPr>
              <a:t>been conducted in NZ, which has evaluated the long term effects of cognition and associated predictors</a:t>
            </a:r>
          </a:p>
          <a:p>
            <a:pPr marL="0" indent="0">
              <a:buNone/>
            </a:pPr>
            <a:endParaRPr lang="en-GB" sz="2400" dirty="0" smtClean="0">
              <a:latin typeface="Palatino Linotype"/>
              <a:cs typeface="Palatino Linotype"/>
            </a:endParaRPr>
          </a:p>
          <a:p>
            <a:endParaRPr lang="en-US" sz="2400" dirty="0" smtClean="0">
              <a:latin typeface="Century Gothic"/>
              <a:cs typeface="Century Gothic"/>
            </a:endParaRPr>
          </a:p>
          <a:p>
            <a:endParaRPr lang="en-US" sz="2400" dirty="0">
              <a:latin typeface="Century Gothic"/>
              <a:cs typeface="Century Gothic"/>
            </a:endParaRPr>
          </a:p>
        </p:txBody>
      </p:sp>
      <p:sp>
        <p:nvSpPr>
          <p:cNvPr id="4" name="Rounded Rectangle 3"/>
          <p:cNvSpPr/>
          <p:nvPr/>
        </p:nvSpPr>
        <p:spPr>
          <a:xfrm>
            <a:off x="7121045" y="116632"/>
            <a:ext cx="2016224" cy="2016224"/>
          </a:xfrm>
          <a:prstGeom prst="roundRect">
            <a:avLst/>
          </a:prstGeom>
          <a:blipFill dpi="0" rotWithShape="1">
            <a:blip r:embed="rId3">
              <a:extLst>
                <a:ext uri="{28A0092B-C50C-407E-A947-70E740481C1C}">
                  <a14:useLocalDpi xmlns:a14="http://schemas.microsoft.com/office/drawing/2010/main" val="0"/>
                </a:ext>
              </a:extLst>
            </a:blip>
            <a:srcRect/>
            <a:stretch>
              <a:fillRect/>
            </a:stretch>
          </a:blip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5" name="Picture 2" descr="http://www.neurological.org.nz/sites/default/files/neuro_logo_whiteb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422735"/>
      </p:ext>
    </p:extLst>
  </p:cSld>
  <p:clrMapOvr>
    <a:masterClrMapping/>
  </p:clrMapOvr>
  <mc:AlternateContent xmlns:mc="http://schemas.openxmlformats.org/markup-compatibility/2006" xmlns:p14="http://schemas.microsoft.com/office/powerpoint/2010/main">
    <mc:Choice Requires="p14">
      <p:transition spd="slow" p14:dur="2000" advTm="75824"/>
    </mc:Choice>
    <mc:Fallback xmlns="">
      <p:transition xmlns:p14="http://schemas.microsoft.com/office/powerpoint/2010/main" spd="slow" advTm="75824"/>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1F497D"/>
                </a:solidFill>
                <a:latin typeface="Palatino Linotype"/>
                <a:cs typeface="Palatino Linotype"/>
              </a:rPr>
              <a:t>Current Epidemiological Evidence</a:t>
            </a:r>
            <a:endParaRPr lang="en-US" dirty="0">
              <a:solidFill>
                <a:srgbClr val="1F497D"/>
              </a:solidFill>
              <a:latin typeface="Palatino Linotype"/>
              <a:cs typeface="Palatino Linotype"/>
            </a:endParaRPr>
          </a:p>
        </p:txBody>
      </p:sp>
      <p:sp>
        <p:nvSpPr>
          <p:cNvPr id="3" name="Content Placeholder 2"/>
          <p:cNvSpPr>
            <a:spLocks noGrp="1"/>
          </p:cNvSpPr>
          <p:nvPr>
            <p:ph idx="1"/>
          </p:nvPr>
        </p:nvSpPr>
        <p:spPr>
          <a:xfrm>
            <a:off x="457200" y="1268760"/>
            <a:ext cx="8435280" cy="4857403"/>
          </a:xfrm>
        </p:spPr>
        <p:txBody>
          <a:bodyPr>
            <a:normAutofit/>
          </a:bodyPr>
          <a:lstStyle/>
          <a:p>
            <a:r>
              <a:rPr lang="en-US" sz="2400" dirty="0" smtClean="0">
                <a:latin typeface="Century Gothic"/>
                <a:cs typeface="Century Gothic"/>
              </a:rPr>
              <a:t>Variability </a:t>
            </a:r>
            <a:r>
              <a:rPr lang="en-US" sz="2400" dirty="0">
                <a:latin typeface="Century Gothic"/>
                <a:cs typeface="Century Gothic"/>
              </a:rPr>
              <a:t>in findings</a:t>
            </a:r>
          </a:p>
          <a:p>
            <a:pPr lvl="3">
              <a:buFont typeface="Wingdings" charset="2"/>
              <a:buChar char="u"/>
            </a:pPr>
            <a:r>
              <a:rPr lang="en-US" sz="1600" dirty="0">
                <a:latin typeface="Century Gothic"/>
                <a:cs typeface="Century Gothic"/>
              </a:rPr>
              <a:t>Poor study design (cross sectional)</a:t>
            </a:r>
          </a:p>
          <a:p>
            <a:pPr lvl="3">
              <a:buFont typeface="Wingdings" charset="2"/>
              <a:buChar char="u"/>
            </a:pPr>
            <a:r>
              <a:rPr lang="en-US" sz="1600" dirty="0">
                <a:latin typeface="Century Gothic"/>
                <a:cs typeface="Century Gothic"/>
              </a:rPr>
              <a:t>small sample sizes</a:t>
            </a:r>
          </a:p>
          <a:p>
            <a:pPr lvl="3">
              <a:buFont typeface="Wingdings" charset="2"/>
              <a:buChar char="u"/>
            </a:pPr>
            <a:r>
              <a:rPr lang="en-US" sz="1600" dirty="0">
                <a:latin typeface="Century Gothic"/>
                <a:cs typeface="Century Gothic"/>
              </a:rPr>
              <a:t>poor assessment methods (use of </a:t>
            </a:r>
            <a:r>
              <a:rPr lang="en-US" sz="1600" dirty="0" smtClean="0">
                <a:latin typeface="Century Gothic"/>
                <a:cs typeface="Century Gothic"/>
              </a:rPr>
              <a:t>Mini Mental State Examination) </a:t>
            </a:r>
            <a:r>
              <a:rPr lang="en-US" sz="1600" dirty="0">
                <a:latin typeface="Century Gothic"/>
                <a:cs typeface="Century Gothic"/>
              </a:rPr>
              <a:t>which does not account for executive function)</a:t>
            </a:r>
          </a:p>
          <a:p>
            <a:pPr lvl="3">
              <a:buFont typeface="Wingdings" charset="2"/>
              <a:buChar char="u"/>
            </a:pPr>
            <a:r>
              <a:rPr lang="en-US" sz="1600" dirty="0">
                <a:latin typeface="Century Gothic"/>
                <a:cs typeface="Century Gothic"/>
              </a:rPr>
              <a:t> short term follow up (usually within 1 </a:t>
            </a:r>
            <a:r>
              <a:rPr lang="en-US" sz="1600" dirty="0" smtClean="0">
                <a:latin typeface="Century Gothic"/>
                <a:cs typeface="Century Gothic"/>
              </a:rPr>
              <a:t>year)</a:t>
            </a:r>
          </a:p>
          <a:p>
            <a:pPr marL="0" indent="0">
              <a:buNone/>
            </a:pPr>
            <a:r>
              <a:rPr lang="en-US" sz="2400" b="1" dirty="0" smtClean="0">
                <a:latin typeface="Palatino Linotype"/>
                <a:cs typeface="Palatino Linotype"/>
              </a:rPr>
              <a:t>Auckland Stroke Outcomes Study</a:t>
            </a:r>
            <a:r>
              <a:rPr lang="en-US" sz="2000" b="1" dirty="0" smtClean="0">
                <a:latin typeface="Century Gothic"/>
                <a:cs typeface="Century Gothic"/>
              </a:rPr>
              <a:t>: ASTRO (2002-2008</a:t>
            </a:r>
            <a:r>
              <a:rPr lang="en-US" sz="2000" dirty="0" smtClean="0">
                <a:latin typeface="Century Gothic"/>
                <a:cs typeface="Century Gothic"/>
              </a:rPr>
              <a:t>)</a:t>
            </a:r>
          </a:p>
          <a:p>
            <a:pPr lvl="1"/>
            <a:r>
              <a:rPr lang="en-US" sz="1600" dirty="0" smtClean="0">
                <a:latin typeface="Century Gothic"/>
                <a:cs typeface="Century Gothic"/>
              </a:rPr>
              <a:t>Examined cognitive and functional outcomes at 5 years post stroke (n=307)</a:t>
            </a:r>
          </a:p>
          <a:p>
            <a:pPr lvl="1"/>
            <a:r>
              <a:rPr lang="en-US" sz="1600" dirty="0" smtClean="0">
                <a:latin typeface="Century Gothic"/>
                <a:cs typeface="Century Gothic"/>
              </a:rPr>
              <a:t>30-50% participants exhibited lower levels of neuropsychological functioning (Information processing speed and executive functioning)</a:t>
            </a:r>
          </a:p>
          <a:p>
            <a:pPr lvl="1"/>
            <a:r>
              <a:rPr lang="en-US" sz="1600" dirty="0" smtClean="0">
                <a:latin typeface="Century Gothic"/>
                <a:cs typeface="Century Gothic"/>
              </a:rPr>
              <a:t>Depression was significantly associated with functional outcomes but not 	neuropsychological impairment </a:t>
            </a:r>
          </a:p>
          <a:p>
            <a:pPr lvl="1"/>
            <a:r>
              <a:rPr lang="en-US" sz="1600" dirty="0" smtClean="0">
                <a:latin typeface="Century Gothic"/>
                <a:cs typeface="Century Gothic"/>
              </a:rPr>
              <a:t>Limitations use of cross sectional data, could not determine changes in cognition over time, did not examine fatigue, sleep, psychosocial factors </a:t>
            </a:r>
          </a:p>
          <a:p>
            <a:pPr marL="457200" lvl="1" indent="0">
              <a:buNone/>
            </a:pPr>
            <a:endParaRPr lang="en-US" sz="1200" dirty="0">
              <a:latin typeface="Century Gothic"/>
              <a:cs typeface="Century Gothic"/>
            </a:endParaRPr>
          </a:p>
        </p:txBody>
      </p:sp>
      <p:pic>
        <p:nvPicPr>
          <p:cNvPr id="4"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518118"/>
      </p:ext>
    </p:extLst>
  </p:cSld>
  <p:clrMapOvr>
    <a:masterClrMapping/>
  </p:clrMapOvr>
  <mc:AlternateContent xmlns:mc="http://schemas.openxmlformats.org/markup-compatibility/2006" xmlns:p14="http://schemas.microsoft.com/office/powerpoint/2010/main">
    <mc:Choice Requires="p14">
      <p:transition spd="slow" p14:dur="2000" advTm="72685"/>
    </mc:Choice>
    <mc:Fallback xmlns="">
      <p:transition xmlns:p14="http://schemas.microsoft.com/office/powerpoint/2010/main" spd="slow" advTm="72685"/>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1F497D"/>
                </a:solidFill>
                <a:latin typeface="Palatino Linotype"/>
                <a:cs typeface="Palatino Linotype"/>
              </a:rPr>
              <a:t>Current Epidemiological Evidence</a:t>
            </a:r>
            <a:endParaRPr lang="en-US" dirty="0"/>
          </a:p>
        </p:txBody>
      </p:sp>
      <p:sp>
        <p:nvSpPr>
          <p:cNvPr id="3" name="Content Placeholder 2"/>
          <p:cNvSpPr>
            <a:spLocks noGrp="1"/>
          </p:cNvSpPr>
          <p:nvPr>
            <p:ph idx="1"/>
          </p:nvPr>
        </p:nvSpPr>
        <p:spPr>
          <a:xfrm>
            <a:off x="179512" y="1268760"/>
            <a:ext cx="8507288" cy="4536505"/>
          </a:xfrm>
        </p:spPr>
        <p:txBody>
          <a:bodyPr>
            <a:normAutofit fontScale="92500"/>
          </a:bodyPr>
          <a:lstStyle/>
          <a:p>
            <a:r>
              <a:rPr lang="en-US" sz="2400" b="1" dirty="0" smtClean="0">
                <a:latin typeface="Century Gothic"/>
                <a:cs typeface="Century Gothic"/>
              </a:rPr>
              <a:t>South </a:t>
            </a:r>
            <a:r>
              <a:rPr lang="en-US" sz="2400" b="1" dirty="0">
                <a:latin typeface="Century Gothic"/>
                <a:cs typeface="Century Gothic"/>
              </a:rPr>
              <a:t>London Stroke Study 1995-1998</a:t>
            </a:r>
            <a:r>
              <a:rPr lang="en-US" sz="2400" dirty="0" smtClean="0">
                <a:latin typeface="Century Gothic"/>
                <a:cs typeface="Century Gothic"/>
              </a:rPr>
              <a:t>)</a:t>
            </a:r>
          </a:p>
          <a:p>
            <a:pPr marL="0" indent="0">
              <a:buNone/>
            </a:pPr>
            <a:endParaRPr lang="en-US" sz="2400" dirty="0">
              <a:latin typeface="Century Gothic"/>
              <a:cs typeface="Century Gothic"/>
            </a:endParaRPr>
          </a:p>
          <a:p>
            <a:pPr lvl="1"/>
            <a:r>
              <a:rPr lang="en-US" sz="2000" dirty="0">
                <a:latin typeface="Century Gothic"/>
                <a:cs typeface="Century Gothic"/>
              </a:rPr>
              <a:t>Examined the natural history of cognitive impairment following stroke over </a:t>
            </a:r>
            <a:r>
              <a:rPr lang="en-US" sz="2000" dirty="0" smtClean="0">
                <a:latin typeface="Century Gothic"/>
                <a:cs typeface="Century Gothic"/>
              </a:rPr>
              <a:t>four </a:t>
            </a:r>
            <a:r>
              <a:rPr lang="en-US" sz="2000" dirty="0">
                <a:latin typeface="Century Gothic"/>
                <a:cs typeface="Century Gothic"/>
              </a:rPr>
              <a:t>years </a:t>
            </a:r>
            <a:endParaRPr lang="en-US" sz="2000" dirty="0" smtClean="0">
              <a:latin typeface="Century Gothic"/>
              <a:cs typeface="Century Gothic"/>
            </a:endParaRPr>
          </a:p>
          <a:p>
            <a:pPr lvl="1"/>
            <a:r>
              <a:rPr lang="en-US" sz="2000" dirty="0" smtClean="0">
                <a:latin typeface="Century Gothic"/>
                <a:cs typeface="Century Gothic"/>
              </a:rPr>
              <a:t>Compared cognitively impaired participants (MMSE &lt;24 n=248) with cognitively intact participants (MMSE 24-30 N=397)</a:t>
            </a:r>
          </a:p>
          <a:p>
            <a:pPr lvl="1"/>
            <a:r>
              <a:rPr lang="en-NZ" sz="2100" dirty="0" smtClean="0">
                <a:latin typeface="Century Gothic"/>
                <a:cs typeface="Century Gothic"/>
              </a:rPr>
              <a:t>Followed </a:t>
            </a:r>
            <a:r>
              <a:rPr lang="en-NZ" sz="2100" dirty="0">
                <a:latin typeface="Century Gothic"/>
                <a:cs typeface="Century Gothic"/>
              </a:rPr>
              <a:t>up at 3 months, 1, </a:t>
            </a:r>
            <a:r>
              <a:rPr lang="en-NZ" sz="2100" dirty="0" smtClean="0">
                <a:latin typeface="Century Gothic"/>
                <a:cs typeface="Century Gothic"/>
              </a:rPr>
              <a:t>2, 3 and 4 years</a:t>
            </a:r>
          </a:p>
          <a:p>
            <a:pPr lvl="1"/>
            <a:r>
              <a:rPr lang="en-NZ" sz="2100" dirty="0" smtClean="0">
                <a:latin typeface="Century Gothic"/>
                <a:cs typeface="Century Gothic"/>
              </a:rPr>
              <a:t>Long-term cogntive impairment was associated with death or disability</a:t>
            </a:r>
          </a:p>
          <a:p>
            <a:pPr lvl="1"/>
            <a:r>
              <a:rPr lang="en-NZ" sz="2100" dirty="0" smtClean="0">
                <a:latin typeface="Century Gothic"/>
                <a:cs typeface="Century Gothic"/>
              </a:rPr>
              <a:t>Recovery was comprimised by visuospatial neglect and right hemispheric lesion (near-significant)</a:t>
            </a:r>
          </a:p>
          <a:p>
            <a:pPr lvl="1"/>
            <a:r>
              <a:rPr lang="en-NZ" sz="2100" dirty="0" smtClean="0">
                <a:latin typeface="Century Gothic"/>
                <a:cs typeface="Century Gothic"/>
              </a:rPr>
              <a:t>Limitations </a:t>
            </a:r>
            <a:r>
              <a:rPr lang="en-NZ" sz="2100" dirty="0">
                <a:latin typeface="Century Gothic"/>
                <a:cs typeface="Century Gothic"/>
              </a:rPr>
              <a:t>in </a:t>
            </a:r>
            <a:r>
              <a:rPr lang="en-NZ" sz="2100" dirty="0" smtClean="0">
                <a:latin typeface="Century Gothic"/>
                <a:cs typeface="Century Gothic"/>
              </a:rPr>
              <a:t>(used mmse, lack of statistical </a:t>
            </a:r>
            <a:r>
              <a:rPr lang="en-NZ" sz="2100" dirty="0">
                <a:latin typeface="Century Gothic"/>
                <a:cs typeface="Century Gothic"/>
              </a:rPr>
              <a:t>power, </a:t>
            </a:r>
            <a:r>
              <a:rPr lang="en-NZ" sz="2100" dirty="0" smtClean="0">
                <a:latin typeface="Century Gothic"/>
                <a:cs typeface="Century Gothic"/>
              </a:rPr>
              <a:t>study design)</a:t>
            </a:r>
            <a:endParaRPr lang="en-NZ" sz="2100" dirty="0">
              <a:latin typeface="Century Gothic"/>
              <a:cs typeface="Century Gothic"/>
            </a:endParaRPr>
          </a:p>
          <a:p>
            <a:endParaRPr lang="en-GB" dirty="0"/>
          </a:p>
          <a:p>
            <a:endParaRPr lang="en-US" dirty="0"/>
          </a:p>
        </p:txBody>
      </p:sp>
      <p:pic>
        <p:nvPicPr>
          <p:cNvPr id="4" name="Picture 2" descr="http://www.neurological.org.nz/sites/default/files/neuro_logo_whiteb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533389"/>
      </p:ext>
    </p:extLst>
  </p:cSld>
  <p:clrMapOvr>
    <a:masterClrMapping/>
  </p:clrMapOvr>
  <mc:AlternateContent xmlns:mc="http://schemas.openxmlformats.org/markup-compatibility/2006" xmlns:p14="http://schemas.microsoft.com/office/powerpoint/2010/main">
    <mc:Choice Requires="p14">
      <p:transition spd="slow" p14:dur="2000" advTm="65248"/>
    </mc:Choice>
    <mc:Fallback xmlns="">
      <p:transition xmlns:p14="http://schemas.microsoft.com/office/powerpoint/2010/main" spd="slow" advTm="65248"/>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latin typeface="Palatino Linotype"/>
                <a:cs typeface="Palatino Linotype"/>
              </a:rPr>
              <a:t>Current Study</a:t>
            </a:r>
            <a:endParaRPr lang="en-US" dirty="0">
              <a:solidFill>
                <a:schemeClr val="tx2"/>
              </a:solidFill>
              <a:latin typeface="Palatino Linotype"/>
              <a:cs typeface="Palatino Linotype"/>
            </a:endParaRPr>
          </a:p>
        </p:txBody>
      </p:sp>
      <p:sp>
        <p:nvSpPr>
          <p:cNvPr id="3" name="Content Placeholder 2"/>
          <p:cNvSpPr>
            <a:spLocks noGrp="1"/>
          </p:cNvSpPr>
          <p:nvPr>
            <p:ph idx="1"/>
          </p:nvPr>
        </p:nvSpPr>
        <p:spPr/>
        <p:txBody>
          <a:bodyPr>
            <a:normAutofit fontScale="92500" lnSpcReduction="10000"/>
          </a:bodyPr>
          <a:lstStyle/>
          <a:p>
            <a:r>
              <a:rPr lang="en-US" sz="2400" b="1" dirty="0" smtClean="0">
                <a:latin typeface="Century Gothic"/>
                <a:cs typeface="Century Gothic"/>
              </a:rPr>
              <a:t>Extension</a:t>
            </a:r>
            <a:r>
              <a:rPr lang="en-US" sz="2400" dirty="0" smtClean="0">
                <a:latin typeface="Century Gothic"/>
                <a:cs typeface="Century Gothic"/>
              </a:rPr>
              <a:t> of the Auckland Regional Community Outcomes Study ARCOS-IV (2010 to 2015)</a:t>
            </a:r>
          </a:p>
          <a:p>
            <a:r>
              <a:rPr lang="en-US" sz="2400" dirty="0" smtClean="0">
                <a:latin typeface="Century Gothic"/>
                <a:cs typeface="Century Gothic"/>
              </a:rPr>
              <a:t>Incidence and outcomes Study</a:t>
            </a:r>
          </a:p>
          <a:p>
            <a:pPr marL="269875" indent="-269875">
              <a:spcBef>
                <a:spcPct val="50000"/>
              </a:spcBef>
              <a:buClr>
                <a:srgbClr val="0062AC"/>
              </a:buClr>
              <a:defRPr/>
            </a:pPr>
            <a:r>
              <a:rPr lang="en-US" sz="2400" dirty="0">
                <a:latin typeface="Century Gothic"/>
                <a:cs typeface="Century Gothic"/>
              </a:rPr>
              <a:t>Prospective, population-based stroke register </a:t>
            </a:r>
          </a:p>
          <a:p>
            <a:pPr marL="269875" indent="-269875">
              <a:spcBef>
                <a:spcPct val="50000"/>
              </a:spcBef>
              <a:buClr>
                <a:srgbClr val="0062AC"/>
              </a:buClr>
              <a:defRPr/>
            </a:pPr>
            <a:r>
              <a:rPr lang="en-NZ" sz="2400" dirty="0">
                <a:latin typeface="Century Gothic"/>
                <a:cs typeface="Century Gothic"/>
              </a:rPr>
              <a:t>All new strokes, March 2011-Feb 2012 (n=2090)</a:t>
            </a:r>
          </a:p>
          <a:p>
            <a:pPr marL="269875" indent="-269875">
              <a:spcBef>
                <a:spcPct val="50000"/>
              </a:spcBef>
              <a:buClr>
                <a:srgbClr val="0062AC"/>
              </a:buClr>
              <a:defRPr/>
            </a:pPr>
            <a:r>
              <a:rPr lang="en-NZ" sz="2400" dirty="0" smtClean="0">
                <a:latin typeface="Century Gothic"/>
                <a:cs typeface="Century Gothic"/>
              </a:rPr>
              <a:t>Auckland </a:t>
            </a:r>
            <a:r>
              <a:rPr lang="en-NZ" sz="2400" dirty="0">
                <a:latin typeface="Century Gothic"/>
                <a:cs typeface="Century Gothic"/>
              </a:rPr>
              <a:t>residents 16+ years (population 1.3 million) </a:t>
            </a:r>
          </a:p>
          <a:p>
            <a:pPr>
              <a:spcBef>
                <a:spcPct val="50000"/>
              </a:spcBef>
              <a:buClr>
                <a:srgbClr val="0062AC"/>
              </a:buClr>
              <a:defRPr/>
            </a:pPr>
            <a:r>
              <a:rPr lang="en-NZ" sz="2400" dirty="0">
                <a:latin typeface="Century Gothic"/>
                <a:cs typeface="Century Gothic"/>
              </a:rPr>
              <a:t>Demographic &amp; clinical data </a:t>
            </a:r>
            <a:r>
              <a:rPr lang="en-NZ" sz="2400" dirty="0" smtClean="0">
                <a:latin typeface="Century Gothic"/>
                <a:cs typeface="Century Gothic"/>
              </a:rPr>
              <a:t>collected, cognitive assessment and health-related outcomes</a:t>
            </a:r>
          </a:p>
          <a:p>
            <a:pPr marL="0" indent="0">
              <a:spcBef>
                <a:spcPct val="50000"/>
              </a:spcBef>
              <a:buClr>
                <a:srgbClr val="0062AC"/>
              </a:buClr>
              <a:buNone/>
              <a:defRPr/>
            </a:pPr>
            <a:r>
              <a:rPr lang="en-NZ" sz="2400" dirty="0">
                <a:latin typeface="Century Gothic"/>
                <a:cs typeface="Century Gothic"/>
              </a:rPr>
              <a:t> </a:t>
            </a:r>
            <a:r>
              <a:rPr lang="en-NZ" sz="2400" dirty="0" smtClean="0">
                <a:latin typeface="Century Gothic"/>
                <a:cs typeface="Century Gothic"/>
              </a:rPr>
              <a:t>    - baseline</a:t>
            </a:r>
            <a:r>
              <a:rPr lang="en-NZ" sz="2400" dirty="0">
                <a:latin typeface="Century Gothic"/>
                <a:cs typeface="Century Gothic"/>
              </a:rPr>
              <a:t>, 1, 6, and 12 </a:t>
            </a:r>
            <a:r>
              <a:rPr lang="en-NZ" sz="2400" dirty="0" smtClean="0">
                <a:latin typeface="Century Gothic"/>
                <a:cs typeface="Century Gothic"/>
              </a:rPr>
              <a:t>months</a:t>
            </a:r>
            <a:endParaRPr lang="en-US" sz="2400" dirty="0" smtClean="0">
              <a:latin typeface="Century Gothic"/>
              <a:cs typeface="Century Gothic"/>
            </a:endParaRPr>
          </a:p>
          <a:p>
            <a:r>
              <a:rPr lang="en-US" sz="2400" dirty="0" smtClean="0">
                <a:latin typeface="Century Gothic"/>
                <a:cs typeface="Century Gothic"/>
              </a:rPr>
              <a:t>Collect cognitive and health-related outcomes </a:t>
            </a:r>
            <a:r>
              <a:rPr lang="en-US" sz="2400" b="1" dirty="0" smtClean="0">
                <a:latin typeface="Century Gothic"/>
                <a:cs typeface="Century Gothic"/>
              </a:rPr>
              <a:t>at 3 to 4 </a:t>
            </a:r>
            <a:r>
              <a:rPr lang="en-US" sz="2400" dirty="0" smtClean="0">
                <a:latin typeface="Century Gothic"/>
                <a:cs typeface="Century Gothic"/>
              </a:rPr>
              <a:t>years post stroke </a:t>
            </a:r>
          </a:p>
          <a:p>
            <a:endParaRPr lang="en-US" sz="2400" dirty="0" smtClean="0">
              <a:latin typeface="Century Gothic"/>
              <a:cs typeface="Century Gothic"/>
            </a:endParaRPr>
          </a:p>
          <a:p>
            <a:endParaRPr lang="en-US" sz="2400" dirty="0" smtClean="0">
              <a:latin typeface="Century Gothic"/>
              <a:cs typeface="Century Gothic"/>
            </a:endParaRPr>
          </a:p>
        </p:txBody>
      </p:sp>
    </p:spTree>
    <p:extLst>
      <p:ext uri="{BB962C8B-B14F-4D97-AF65-F5344CB8AC3E}">
        <p14:creationId xmlns:p14="http://schemas.microsoft.com/office/powerpoint/2010/main" val="2072058444"/>
      </p:ext>
    </p:extLst>
  </p:cSld>
  <p:clrMapOvr>
    <a:masterClrMapping/>
  </p:clrMapOvr>
  <mc:AlternateContent xmlns:mc="http://schemas.openxmlformats.org/markup-compatibility/2006" xmlns:p14="http://schemas.microsoft.com/office/powerpoint/2010/main">
    <mc:Choice Requires="p14">
      <p:transition spd="slow" p14:dur="2000" advTm="31630"/>
    </mc:Choice>
    <mc:Fallback xmlns="">
      <p:transition xmlns:p14="http://schemas.microsoft.com/office/powerpoint/2010/main" spd="slow" advTm="3163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a:solidFill>
                  <a:schemeClr val="tx2"/>
                </a:solidFill>
                <a:latin typeface="Palatino Linotype"/>
                <a:cs typeface="Palatino Linotype"/>
              </a:rPr>
              <a:t>Objectives</a:t>
            </a:r>
          </a:p>
        </p:txBody>
      </p:sp>
      <p:sp>
        <p:nvSpPr>
          <p:cNvPr id="8" name="Rectangle 7"/>
          <p:cNvSpPr/>
          <p:nvPr/>
        </p:nvSpPr>
        <p:spPr>
          <a:xfrm>
            <a:off x="107504" y="2276872"/>
            <a:ext cx="2232248" cy="1584176"/>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600" dirty="0" smtClean="0"/>
          </a:p>
          <a:p>
            <a:pPr algn="ctr"/>
            <a:r>
              <a:rPr lang="en-NZ" sz="1600" dirty="0" smtClean="0">
                <a:solidFill>
                  <a:schemeClr val="tx1"/>
                </a:solidFill>
              </a:rPr>
              <a:t>Determine the prevalence and profile of cognitive impairment </a:t>
            </a:r>
            <a:r>
              <a:rPr lang="en-NZ" sz="1600" dirty="0">
                <a:solidFill>
                  <a:schemeClr val="tx1"/>
                </a:solidFill>
              </a:rPr>
              <a:t>at 3 </a:t>
            </a:r>
            <a:r>
              <a:rPr lang="en-NZ" sz="1600" dirty="0" smtClean="0">
                <a:solidFill>
                  <a:schemeClr val="tx1"/>
                </a:solidFill>
              </a:rPr>
              <a:t>to 4 years post stroke</a:t>
            </a:r>
            <a:endParaRPr lang="en-NZ" sz="1600" dirty="0">
              <a:solidFill>
                <a:schemeClr val="tx1"/>
              </a:solidFill>
            </a:endParaRPr>
          </a:p>
          <a:p>
            <a:pPr algn="ctr"/>
            <a:endParaRPr lang="en-NZ" sz="1600" dirty="0"/>
          </a:p>
        </p:txBody>
      </p:sp>
      <p:sp>
        <p:nvSpPr>
          <p:cNvPr id="9" name="Rectangle 8"/>
          <p:cNvSpPr/>
          <p:nvPr/>
        </p:nvSpPr>
        <p:spPr>
          <a:xfrm>
            <a:off x="4716016" y="2276872"/>
            <a:ext cx="1778496" cy="1568327"/>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400" dirty="0" smtClean="0"/>
              <a:t>Identify the </a:t>
            </a:r>
            <a:r>
              <a:rPr lang="en-NZ" sz="1400" dirty="0"/>
              <a:t>long term effects of stroke on cognition </a:t>
            </a:r>
            <a:r>
              <a:rPr lang="en-NZ" sz="1400" dirty="0" smtClean="0"/>
              <a:t>&amp; associated </a:t>
            </a:r>
            <a:r>
              <a:rPr lang="en-NZ" sz="1400" dirty="0"/>
              <a:t>factors </a:t>
            </a:r>
            <a:r>
              <a:rPr lang="en-NZ" sz="1400" dirty="0" smtClean="0"/>
              <a:t>that may </a:t>
            </a:r>
            <a:r>
              <a:rPr lang="en-NZ" sz="1400" dirty="0"/>
              <a:t>influence recovery</a:t>
            </a:r>
          </a:p>
        </p:txBody>
      </p:sp>
      <p:sp>
        <p:nvSpPr>
          <p:cNvPr id="10" name="Rectangle 9"/>
          <p:cNvSpPr/>
          <p:nvPr/>
        </p:nvSpPr>
        <p:spPr>
          <a:xfrm>
            <a:off x="2555776" y="2276872"/>
            <a:ext cx="1944216" cy="151216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dirty="0" smtClean="0"/>
              <a:t>Examine whether </a:t>
            </a:r>
            <a:r>
              <a:rPr lang="en-NZ" sz="1600" dirty="0"/>
              <a:t>cognitive performance changes over </a:t>
            </a:r>
            <a:r>
              <a:rPr lang="en-NZ" sz="1600" dirty="0" smtClean="0"/>
              <a:t>time</a:t>
            </a:r>
            <a:endParaRPr lang="en-NZ" sz="1600" dirty="0"/>
          </a:p>
        </p:txBody>
      </p:sp>
      <p:sp>
        <p:nvSpPr>
          <p:cNvPr id="11" name="Rectangle 10"/>
          <p:cNvSpPr/>
          <p:nvPr/>
        </p:nvSpPr>
        <p:spPr>
          <a:xfrm>
            <a:off x="6876256" y="2276873"/>
            <a:ext cx="1728192" cy="1584176"/>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To </a:t>
            </a:r>
            <a:r>
              <a:rPr lang="en-GB" sz="1400" dirty="0"/>
              <a:t>determine whether we can predict how participants perform at 3 years; from screening at 28 </a:t>
            </a:r>
            <a:r>
              <a:rPr lang="en-GB" sz="1400" dirty="0" smtClean="0"/>
              <a:t>days</a:t>
            </a:r>
            <a:endParaRPr lang="en-NZ" sz="1400" dirty="0"/>
          </a:p>
        </p:txBody>
      </p:sp>
      <p:sp>
        <p:nvSpPr>
          <p:cNvPr id="12" name="Down Arrow 11"/>
          <p:cNvSpPr/>
          <p:nvPr/>
        </p:nvSpPr>
        <p:spPr>
          <a:xfrm>
            <a:off x="1043608" y="1556792"/>
            <a:ext cx="484632" cy="432048"/>
          </a:xfrm>
          <a:prstGeom prst="downArrow">
            <a:avLst>
              <a:gd name="adj1" fmla="val 84941"/>
              <a:gd name="adj2"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Down Arrow 12"/>
          <p:cNvSpPr/>
          <p:nvPr/>
        </p:nvSpPr>
        <p:spPr>
          <a:xfrm>
            <a:off x="3419872" y="1556792"/>
            <a:ext cx="484632" cy="43204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Down Arrow 13"/>
          <p:cNvSpPr/>
          <p:nvPr/>
        </p:nvSpPr>
        <p:spPr>
          <a:xfrm>
            <a:off x="5436096" y="1556792"/>
            <a:ext cx="484632" cy="43204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Down Arrow 14"/>
          <p:cNvSpPr/>
          <p:nvPr/>
        </p:nvSpPr>
        <p:spPr>
          <a:xfrm>
            <a:off x="7524328" y="1556792"/>
            <a:ext cx="484632" cy="43204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4"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427984" y="4077072"/>
            <a:ext cx="2232248" cy="369332"/>
          </a:xfrm>
          <a:prstGeom prst="rect">
            <a:avLst/>
          </a:prstGeom>
          <a:noFill/>
        </p:spPr>
        <p:txBody>
          <a:bodyPr wrap="square" rtlCol="0">
            <a:spAutoFit/>
          </a:bodyPr>
          <a:lstStyle/>
          <a:p>
            <a:r>
              <a:rPr lang="en-US" b="1" dirty="0" smtClean="0"/>
              <a:t>Awaiting analysis</a:t>
            </a:r>
            <a:endParaRPr lang="en-US" b="1" dirty="0"/>
          </a:p>
        </p:txBody>
      </p:sp>
      <p:sp>
        <p:nvSpPr>
          <p:cNvPr id="3" name="TextBox 2"/>
          <p:cNvSpPr txBox="1"/>
          <p:nvPr/>
        </p:nvSpPr>
        <p:spPr>
          <a:xfrm>
            <a:off x="1115616" y="5301208"/>
            <a:ext cx="8089897" cy="461665"/>
          </a:xfrm>
          <a:prstGeom prst="rect">
            <a:avLst/>
          </a:prstGeom>
          <a:noFill/>
        </p:spPr>
        <p:txBody>
          <a:bodyPr wrap="square" rtlCol="0">
            <a:spAutoFit/>
          </a:bodyPr>
          <a:lstStyle/>
          <a:p>
            <a:r>
              <a:rPr lang="en-US" sz="2400" b="1" dirty="0" smtClean="0">
                <a:solidFill>
                  <a:schemeClr val="tx2"/>
                </a:solidFill>
                <a:latin typeface="Palatino Linotype"/>
                <a:cs typeface="Palatino Linotype"/>
              </a:rPr>
              <a:t>What does stroke look like in 3 to 4 year survivors</a:t>
            </a:r>
            <a:r>
              <a:rPr lang="en-US" sz="2400" dirty="0" smtClean="0">
                <a:solidFill>
                  <a:schemeClr val="tx2"/>
                </a:solidFill>
                <a:latin typeface="Palatino Linotype"/>
                <a:cs typeface="Palatino Linotype"/>
              </a:rPr>
              <a:t>?</a:t>
            </a:r>
            <a:endParaRPr lang="en-US" sz="2400" dirty="0">
              <a:solidFill>
                <a:schemeClr val="tx2"/>
              </a:solidFill>
              <a:latin typeface="Palatino Linotype"/>
              <a:cs typeface="Palatino Linotype"/>
            </a:endParaRPr>
          </a:p>
        </p:txBody>
      </p:sp>
    </p:spTree>
    <p:extLst>
      <p:ext uri="{BB962C8B-B14F-4D97-AF65-F5344CB8AC3E}">
        <p14:creationId xmlns:p14="http://schemas.microsoft.com/office/powerpoint/2010/main" val="3948599483"/>
      </p:ext>
    </p:extLst>
  </p:cSld>
  <p:clrMapOvr>
    <a:masterClrMapping/>
  </p:clrMapOvr>
  <mc:AlternateContent xmlns:mc="http://schemas.openxmlformats.org/markup-compatibility/2006" xmlns:p14="http://schemas.microsoft.com/office/powerpoint/2010/main">
    <mc:Choice Requires="p14">
      <p:transition spd="slow" p14:dur="2000" advTm="14833"/>
    </mc:Choice>
    <mc:Fallback xmlns="">
      <p:transition xmlns:p14="http://schemas.microsoft.com/office/powerpoint/2010/main" spd="slow" advTm="14833"/>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chemeClr val="tx2"/>
                </a:solidFill>
                <a:latin typeface="Palatino Linotype"/>
                <a:cs typeface="Palatino Linotype"/>
              </a:rPr>
              <a:t>Methods</a:t>
            </a:r>
            <a:endParaRPr lang="en-NZ" b="1" dirty="0">
              <a:solidFill>
                <a:schemeClr val="tx2"/>
              </a:solidFill>
              <a:latin typeface="Palatino Linotype"/>
              <a:cs typeface="Palatino Linotype"/>
            </a:endParaRPr>
          </a:p>
        </p:txBody>
      </p:sp>
      <p:sp>
        <p:nvSpPr>
          <p:cNvPr id="9" name="TextBox 8"/>
          <p:cNvSpPr txBox="1"/>
          <p:nvPr/>
        </p:nvSpPr>
        <p:spPr>
          <a:xfrm>
            <a:off x="323528" y="1383740"/>
            <a:ext cx="7571880" cy="677108"/>
          </a:xfrm>
          <a:prstGeom prst="rect">
            <a:avLst/>
          </a:prstGeom>
          <a:noFill/>
        </p:spPr>
        <p:txBody>
          <a:bodyPr wrap="none" rtlCol="0">
            <a:spAutoFit/>
          </a:bodyPr>
          <a:lstStyle/>
          <a:p>
            <a:r>
              <a:rPr lang="en-NZ" sz="2000" dirty="0" smtClean="0">
                <a:solidFill>
                  <a:schemeClr val="tx2">
                    <a:lumMod val="75000"/>
                  </a:schemeClr>
                </a:solidFill>
                <a:latin typeface="Century Gothic"/>
                <a:cs typeface="Century Gothic"/>
              </a:rPr>
              <a:t>Overall Design: Quantitative </a:t>
            </a:r>
            <a:r>
              <a:rPr lang="en-NZ" sz="2000" dirty="0">
                <a:solidFill>
                  <a:schemeClr val="tx2">
                    <a:lumMod val="75000"/>
                  </a:schemeClr>
                </a:solidFill>
                <a:latin typeface="Century Gothic"/>
                <a:cs typeface="Century Gothic"/>
              </a:rPr>
              <a:t> </a:t>
            </a:r>
            <a:r>
              <a:rPr lang="en-NZ" sz="2000" dirty="0" smtClean="0">
                <a:solidFill>
                  <a:schemeClr val="tx2">
                    <a:lumMod val="75000"/>
                  </a:schemeClr>
                </a:solidFill>
                <a:latin typeface="Century Gothic"/>
                <a:cs typeface="Century Gothic"/>
              </a:rPr>
              <a:t>longitudinal population based</a:t>
            </a:r>
          </a:p>
          <a:p>
            <a:endParaRPr lang="en-NZ" dirty="0"/>
          </a:p>
        </p:txBody>
      </p:sp>
      <p:sp>
        <p:nvSpPr>
          <p:cNvPr id="4" name="Rounded Rectangle 3"/>
          <p:cNvSpPr/>
          <p:nvPr/>
        </p:nvSpPr>
        <p:spPr>
          <a:xfrm>
            <a:off x="3275856" y="2276872"/>
            <a:ext cx="2981680" cy="23762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solidFill>
              <a:latin typeface="Century Gothic"/>
              <a:cs typeface="Century Gothic"/>
            </a:endParaRPr>
          </a:p>
          <a:p>
            <a:pPr algn="ctr"/>
            <a:r>
              <a:rPr lang="en-US" dirty="0" smtClean="0">
                <a:solidFill>
                  <a:schemeClr val="bg1"/>
                </a:solidFill>
                <a:latin typeface="Century Gothic"/>
                <a:cs typeface="Century Gothic"/>
              </a:rPr>
              <a:t>Consented participants completed face to face assessments</a:t>
            </a:r>
            <a:endParaRPr lang="en-US" sz="1400" dirty="0">
              <a:latin typeface="Century Gothic"/>
              <a:cs typeface="Century Gothic"/>
            </a:endParaRPr>
          </a:p>
        </p:txBody>
      </p:sp>
      <p:sp>
        <p:nvSpPr>
          <p:cNvPr id="6" name="Rounded Rectangle 5"/>
          <p:cNvSpPr/>
          <p:nvPr/>
        </p:nvSpPr>
        <p:spPr>
          <a:xfrm>
            <a:off x="6372200" y="2276872"/>
            <a:ext cx="2592288" cy="23762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atin typeface="Century Gothic"/>
                <a:cs typeface="Century Gothic"/>
              </a:rPr>
              <a:t>Medical/health outcomes</a:t>
            </a:r>
          </a:p>
          <a:p>
            <a:pPr algn="ctr"/>
            <a:r>
              <a:rPr lang="en-US" dirty="0" smtClean="0">
                <a:latin typeface="Century Gothic"/>
                <a:cs typeface="Century Gothic"/>
              </a:rPr>
              <a:t>Health-related QOL</a:t>
            </a:r>
          </a:p>
          <a:p>
            <a:pPr algn="ctr"/>
            <a:r>
              <a:rPr lang="en-US" dirty="0" smtClean="0">
                <a:latin typeface="Century Gothic"/>
                <a:cs typeface="Century Gothic"/>
              </a:rPr>
              <a:t>Functional outcomes</a:t>
            </a:r>
          </a:p>
          <a:p>
            <a:pPr algn="ctr"/>
            <a:r>
              <a:rPr lang="en-US" dirty="0" smtClean="0">
                <a:latin typeface="Century Gothic"/>
                <a:cs typeface="Century Gothic"/>
              </a:rPr>
              <a:t>mood</a:t>
            </a:r>
          </a:p>
          <a:p>
            <a:pPr algn="ctr"/>
            <a:r>
              <a:rPr lang="en-US" dirty="0" smtClean="0">
                <a:latin typeface="Century Gothic"/>
                <a:cs typeface="Century Gothic"/>
              </a:rPr>
              <a:t>Cognitive assessments</a:t>
            </a:r>
          </a:p>
        </p:txBody>
      </p:sp>
      <p:sp>
        <p:nvSpPr>
          <p:cNvPr id="7" name="Rounded Rectangle 6"/>
          <p:cNvSpPr/>
          <p:nvPr/>
        </p:nvSpPr>
        <p:spPr>
          <a:xfrm>
            <a:off x="179512" y="2276872"/>
            <a:ext cx="3024336" cy="23762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latin typeface="Century Gothic"/>
                <a:cs typeface="Century Gothic"/>
              </a:rPr>
              <a:t>Population of Interest:</a:t>
            </a:r>
            <a:endParaRPr lang="en-GB" dirty="0">
              <a:solidFill>
                <a:schemeClr val="tx1"/>
              </a:solidFill>
              <a:latin typeface="Century Gothic"/>
              <a:cs typeface="Century Gothic"/>
            </a:endParaRPr>
          </a:p>
          <a:p>
            <a:pPr algn="ctr"/>
            <a:endParaRPr lang="en-GB" dirty="0" smtClean="0">
              <a:solidFill>
                <a:schemeClr val="bg1"/>
              </a:solidFill>
              <a:latin typeface="Century Gothic"/>
              <a:cs typeface="Century Gothic"/>
            </a:endParaRPr>
          </a:p>
          <a:p>
            <a:pPr algn="ctr"/>
            <a:r>
              <a:rPr lang="en-GB" dirty="0" smtClean="0">
                <a:solidFill>
                  <a:schemeClr val="bg1"/>
                </a:solidFill>
                <a:latin typeface="Century Gothic"/>
                <a:cs typeface="Century Gothic"/>
              </a:rPr>
              <a:t>Stroke </a:t>
            </a:r>
            <a:r>
              <a:rPr lang="en-GB" dirty="0">
                <a:solidFill>
                  <a:schemeClr val="bg1"/>
                </a:solidFill>
                <a:latin typeface="Century Gothic"/>
                <a:cs typeface="Century Gothic"/>
              </a:rPr>
              <a:t>survivors who participated in the ARCOS-IV </a:t>
            </a:r>
            <a:r>
              <a:rPr lang="en-GB" dirty="0" smtClean="0">
                <a:solidFill>
                  <a:schemeClr val="bg1"/>
                </a:solidFill>
                <a:latin typeface="Century Gothic"/>
                <a:cs typeface="Century Gothic"/>
              </a:rPr>
              <a:t>study; </a:t>
            </a:r>
            <a:r>
              <a:rPr lang="en-GB" dirty="0">
                <a:solidFill>
                  <a:schemeClr val="bg1"/>
                </a:solidFill>
                <a:latin typeface="Century Gothic"/>
                <a:cs typeface="Century Gothic"/>
              </a:rPr>
              <a:t>who </a:t>
            </a:r>
            <a:r>
              <a:rPr lang="en-US" dirty="0">
                <a:solidFill>
                  <a:schemeClr val="bg1"/>
                </a:solidFill>
                <a:latin typeface="Century Gothic"/>
                <a:cs typeface="Century Gothic"/>
              </a:rPr>
              <a:t>agreed to be contacted for further follow </a:t>
            </a:r>
            <a:r>
              <a:rPr lang="en-US" dirty="0" smtClean="0">
                <a:solidFill>
                  <a:schemeClr val="bg1"/>
                </a:solidFill>
                <a:latin typeface="Century Gothic"/>
                <a:cs typeface="Century Gothic"/>
              </a:rPr>
              <a:t>up (n =529)</a:t>
            </a:r>
            <a:endParaRPr lang="en-US" dirty="0">
              <a:latin typeface="Century Gothic"/>
              <a:cs typeface="Century Gothic"/>
            </a:endParaRPr>
          </a:p>
        </p:txBody>
      </p:sp>
      <p:pic>
        <p:nvPicPr>
          <p:cNvPr id="8" name="Picture 2" descr="http://www.neurological.org.nz/sites/default/files/neuro_logo_whiteb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6077893"/>
            <a:ext cx="177165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606908"/>
      </p:ext>
    </p:extLst>
  </p:cSld>
  <p:clrMapOvr>
    <a:masterClrMapping/>
  </p:clrMapOvr>
  <mc:AlternateContent xmlns:mc="http://schemas.openxmlformats.org/markup-compatibility/2006" xmlns:p14="http://schemas.microsoft.com/office/powerpoint/2010/main">
    <mc:Choice Requires="p14">
      <p:transition spd="slow" p14:dur="2000" advTm="18744"/>
    </mc:Choice>
    <mc:Fallback xmlns="">
      <p:transition xmlns:p14="http://schemas.microsoft.com/office/powerpoint/2010/main" spd="slow" advTm="18744"/>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5.1|1.3|1.3|0.9|3.3"/>
</p:tagLst>
</file>

<file path=ppt/tags/tag2.xml><?xml version="1.0" encoding="utf-8"?>
<p:tagLst xmlns:a="http://schemas.openxmlformats.org/drawingml/2006/main" xmlns:r="http://schemas.openxmlformats.org/officeDocument/2006/relationships" xmlns:p="http://schemas.openxmlformats.org/presentationml/2006/main">
  <p:tag name="TIMING" val="|5.9|4.4|8.4|4.1|3.3|2.6|2.2|2.7|9.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7454</TotalTime>
  <Words>2945</Words>
  <Application>Microsoft Macintosh PowerPoint</Application>
  <PresentationFormat>On-screen Show (4:3)</PresentationFormat>
  <Paragraphs>379</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3 Year Stroke Survivors:  The Impact of Stroke on Cognition and  Factors Associated with Long Term Recovery</vt:lpstr>
      <vt:lpstr>Overview</vt:lpstr>
      <vt:lpstr>Background</vt:lpstr>
      <vt:lpstr>Background</vt:lpstr>
      <vt:lpstr>Current Epidemiological Evidence</vt:lpstr>
      <vt:lpstr>Current Epidemiological Evidence</vt:lpstr>
      <vt:lpstr>Current Study</vt:lpstr>
      <vt:lpstr>Objectives</vt:lpstr>
      <vt:lpstr>Methods</vt:lpstr>
      <vt:lpstr>PowerPoint Presentation</vt:lpstr>
      <vt:lpstr>PowerPoint Presentation</vt:lpstr>
      <vt:lpstr>Results: Preliminary Findings</vt:lpstr>
      <vt:lpstr>PowerPoint Presentation</vt:lpstr>
      <vt:lpstr>Descriptive Statistics for MoCA</vt:lpstr>
      <vt:lpstr>Cognition, Stroke Subtype and Classification</vt:lpstr>
      <vt:lpstr>Multi-Regression Analysis</vt:lpstr>
      <vt:lpstr> Conclusions</vt:lpstr>
      <vt:lpstr>Study Significance</vt:lpstr>
    </vt:vector>
  </TitlesOfParts>
  <Company>University of Waikato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Alina Gheorghe</dc:creator>
  <cp:lastModifiedBy>susan mahon</cp:lastModifiedBy>
  <cp:revision>349</cp:revision>
  <dcterms:created xsi:type="dcterms:W3CDTF">2013-11-12T21:27:46Z</dcterms:created>
  <dcterms:modified xsi:type="dcterms:W3CDTF">2015-10-07T20:39:44Z</dcterms:modified>
</cp:coreProperties>
</file>