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8" r:id="rId4"/>
    <p:sldId id="278" r:id="rId5"/>
    <p:sldId id="257" r:id="rId6"/>
    <p:sldId id="260" r:id="rId7"/>
    <p:sldId id="259" r:id="rId8"/>
    <p:sldId id="261" r:id="rId9"/>
    <p:sldId id="266" r:id="rId10"/>
    <p:sldId id="267" r:id="rId11"/>
    <p:sldId id="268" r:id="rId12"/>
    <p:sldId id="269" r:id="rId13"/>
    <p:sldId id="272" r:id="rId14"/>
    <p:sldId id="263" r:id="rId15"/>
    <p:sldId id="264" r:id="rId16"/>
    <p:sldId id="273" r:id="rId17"/>
    <p:sldId id="270" r:id="rId18"/>
    <p:sldId id="271" r:id="rId19"/>
    <p:sldId id="275" r:id="rId20"/>
    <p:sldId id="276" r:id="rId21"/>
    <p:sldId id="26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94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L:\Research\KiwiSaver\KS_fundperformanc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L:\Research\KiwiSaver\KS_fundperforman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title>
      <c:tx>
        <c:rich>
          <a:bodyPr/>
          <a:lstStyle/>
          <a:p>
            <a:pPr>
              <a:defRPr/>
            </a:pPr>
            <a:r>
              <a:rPr lang="en-US"/>
              <a:t>AMP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8.192135248562106E-2"/>
          <c:y val="0.23134102646998314"/>
          <c:w val="0.88035293019202487"/>
          <c:h val="0.5866607099644443"/>
        </c:manualLayout>
      </c:layout>
      <c:lineChart>
        <c:grouping val="standard"/>
        <c:ser>
          <c:idx val="0"/>
          <c:order val="0"/>
          <c:tx>
            <c:v>Moderate Balanced</c:v>
          </c:tx>
          <c:marker>
            <c:symbol val="none"/>
          </c:marker>
          <c:val>
            <c:numRef>
              <c:f>AMP!$AE$8:$AE$75</c:f>
              <c:numCache>
                <c:formatCode>#,##0.00_ </c:formatCode>
                <c:ptCount val="68"/>
                <c:pt idx="0" formatCode="General">
                  <c:v>1</c:v>
                </c:pt>
                <c:pt idx="1">
                  <c:v>1.0028697896666658</c:v>
                </c:pt>
                <c:pt idx="2">
                  <c:v>0.97283906167094214</c:v>
                </c:pt>
                <c:pt idx="3">
                  <c:v>0.98494935670701111</c:v>
                </c:pt>
                <c:pt idx="4">
                  <c:v>0.94893861727554973</c:v>
                </c:pt>
                <c:pt idx="5">
                  <c:v>0.95711409220480903</c:v>
                </c:pt>
                <c:pt idx="6">
                  <c:v>0.94534380500876203</c:v>
                </c:pt>
                <c:pt idx="7">
                  <c:v>0.97239027572841052</c:v>
                </c:pt>
                <c:pt idx="8">
                  <c:v>0.98034971555527972</c:v>
                </c:pt>
                <c:pt idx="9">
                  <c:v>0.97324749971912361</c:v>
                </c:pt>
                <c:pt idx="10">
                  <c:v>0.96139921551786967</c:v>
                </c:pt>
                <c:pt idx="11">
                  <c:v>0.97848114565285549</c:v>
                </c:pt>
                <c:pt idx="12">
                  <c:v>0.96053289064307656</c:v>
                </c:pt>
                <c:pt idx="13">
                  <c:v>0.88548717227816842</c:v>
                </c:pt>
                <c:pt idx="14">
                  <c:v>0.8783855095638079</c:v>
                </c:pt>
                <c:pt idx="15">
                  <c:v>0.89163218219262597</c:v>
                </c:pt>
                <c:pt idx="16">
                  <c:v>0.89863252092822643</c:v>
                </c:pt>
                <c:pt idx="17">
                  <c:v>0.87505252706688263</c:v>
                </c:pt>
                <c:pt idx="18">
                  <c:v>0.88141759373017659</c:v>
                </c:pt>
                <c:pt idx="19">
                  <c:v>0.8932591899209853</c:v>
                </c:pt>
                <c:pt idx="20">
                  <c:v>0.91256003623757254</c:v>
                </c:pt>
                <c:pt idx="21">
                  <c:v>0.90588269569624758</c:v>
                </c:pt>
                <c:pt idx="22">
                  <c:v>0.93097476093121656</c:v>
                </c:pt>
                <c:pt idx="23">
                  <c:v>0.94887911167377592</c:v>
                </c:pt>
                <c:pt idx="24">
                  <c:v>0.95135677753693226</c:v>
                </c:pt>
                <c:pt idx="25">
                  <c:v>0.95560251656920092</c:v>
                </c:pt>
                <c:pt idx="26">
                  <c:v>0.96860004687912715</c:v>
                </c:pt>
                <c:pt idx="27">
                  <c:v>0.98274000816876483</c:v>
                </c:pt>
                <c:pt idx="28">
                  <c:v>0.97391710621980254</c:v>
                </c:pt>
                <c:pt idx="29">
                  <c:v>0.9748462453076121</c:v>
                </c:pt>
                <c:pt idx="30">
                  <c:v>0.99607353328388082</c:v>
                </c:pt>
                <c:pt idx="31">
                  <c:v>1.0020514101240858</c:v>
                </c:pt>
                <c:pt idx="32">
                  <c:v>0.96694579637605216</c:v>
                </c:pt>
                <c:pt idx="33">
                  <c:v>0.97193765538714472</c:v>
                </c:pt>
                <c:pt idx="34">
                  <c:v>0.98466773975463473</c:v>
                </c:pt>
                <c:pt idx="35">
                  <c:v>0.97843194723701399</c:v>
                </c:pt>
                <c:pt idx="36">
                  <c:v>1.0139164430318155</c:v>
                </c:pt>
                <c:pt idx="37">
                  <c:v>1.0283581056619002</c:v>
                </c:pt>
                <c:pt idx="38">
                  <c:v>1.0245320286430559</c:v>
                </c:pt>
                <c:pt idx="39">
                  <c:v>1.0471653860347838</c:v>
                </c:pt>
                <c:pt idx="40">
                  <c:v>1.0528868349488056</c:v>
                </c:pt>
                <c:pt idx="41">
                  <c:v>1.06155840383679</c:v>
                </c:pt>
                <c:pt idx="42">
                  <c:v>1.0625291580911358</c:v>
                </c:pt>
                <c:pt idx="43">
                  <c:v>1.0744368216766171</c:v>
                </c:pt>
                <c:pt idx="44">
                  <c:v>1.0730683832487948</c:v>
                </c:pt>
                <c:pt idx="45">
                  <c:v>1.0621552421115303</c:v>
                </c:pt>
                <c:pt idx="46">
                  <c:v>1.0714078694330882</c:v>
                </c:pt>
                <c:pt idx="47">
                  <c:v>1.0264285541199958</c:v>
                </c:pt>
                <c:pt idx="48">
                  <c:v>1.0273015684365931</c:v>
                </c:pt>
                <c:pt idx="49">
                  <c:v>1.0474600830981939</c:v>
                </c:pt>
                <c:pt idx="50">
                  <c:v>1.0273157771708152</c:v>
                </c:pt>
                <c:pt idx="51">
                  <c:v>1.0561285926342197</c:v>
                </c:pt>
                <c:pt idx="52">
                  <c:v>1.0764054800616287</c:v>
                </c:pt>
                <c:pt idx="53">
                  <c:v>1.0884445894228769</c:v>
                </c:pt>
                <c:pt idx="54">
                  <c:v>1.1041563958362401</c:v>
                </c:pt>
                <c:pt idx="55">
                  <c:v>1.1010001312905315</c:v>
                </c:pt>
                <c:pt idx="56">
                  <c:v>1.0888713176499702</c:v>
                </c:pt>
                <c:pt idx="57">
                  <c:v>1.085099339355156</c:v>
                </c:pt>
                <c:pt idx="58">
                  <c:v>1.1032829223588319</c:v>
                </c:pt>
                <c:pt idx="59">
                  <c:v>1.1263615175066346</c:v>
                </c:pt>
                <c:pt idx="60">
                  <c:v>1.1438856533206068</c:v>
                </c:pt>
                <c:pt idx="61">
                  <c:v>1.1480802610599181</c:v>
                </c:pt>
                <c:pt idx="62">
                  <c:v>1.1555942769322898</c:v>
                </c:pt>
                <c:pt idx="63">
                  <c:v>1.1724963822967089</c:v>
                </c:pt>
                <c:pt idx="64">
                  <c:v>1.199441450789545</c:v>
                </c:pt>
                <c:pt idx="65">
                  <c:v>1.2034731801804786</c:v>
                </c:pt>
                <c:pt idx="66">
                  <c:v>1.2192543011152339</c:v>
                </c:pt>
                <c:pt idx="67">
                  <c:v>1.2364511313881061</c:v>
                </c:pt>
              </c:numCache>
            </c:numRef>
          </c:val>
        </c:ser>
        <c:ser>
          <c:idx val="1"/>
          <c:order val="1"/>
          <c:tx>
            <c:v>59% Conserv / 41% Growth</c:v>
          </c:tx>
          <c:marker>
            <c:symbol val="none"/>
          </c:marker>
          <c:val>
            <c:numRef>
              <c:f>AMP!$AG$8:$AG$75</c:f>
              <c:numCache>
                <c:formatCode>General</c:formatCode>
                <c:ptCount val="68"/>
                <c:pt idx="0">
                  <c:v>1</c:v>
                </c:pt>
                <c:pt idx="1">
                  <c:v>1.0055999711233332</c:v>
                </c:pt>
                <c:pt idx="2">
                  <c:v>0.97415104451466961</c:v>
                </c:pt>
                <c:pt idx="3">
                  <c:v>0.98636735491047256</c:v>
                </c:pt>
                <c:pt idx="4">
                  <c:v>0.95013747135205728</c:v>
                </c:pt>
                <c:pt idx="5">
                  <c:v>0.95824552135649455</c:v>
                </c:pt>
                <c:pt idx="6">
                  <c:v>0.94626604303414608</c:v>
                </c:pt>
                <c:pt idx="7">
                  <c:v>0.97365568251041479</c:v>
                </c:pt>
                <c:pt idx="8">
                  <c:v>0.98157336144280738</c:v>
                </c:pt>
                <c:pt idx="9">
                  <c:v>0.97420897915800764</c:v>
                </c:pt>
                <c:pt idx="10">
                  <c:v>0.96301632378532465</c:v>
                </c:pt>
                <c:pt idx="11">
                  <c:v>0.9800675439826031</c:v>
                </c:pt>
                <c:pt idx="12">
                  <c:v>0.96213545237057141</c:v>
                </c:pt>
                <c:pt idx="13">
                  <c:v>0.88755070482480558</c:v>
                </c:pt>
                <c:pt idx="14">
                  <c:v>0.88419552477290519</c:v>
                </c:pt>
                <c:pt idx="15">
                  <c:v>0.89733208626525507</c:v>
                </c:pt>
                <c:pt idx="16">
                  <c:v>0.90400592730459395</c:v>
                </c:pt>
                <c:pt idx="17">
                  <c:v>0.88051818602424681</c:v>
                </c:pt>
                <c:pt idx="18">
                  <c:v>0.8870779541091437</c:v>
                </c:pt>
                <c:pt idx="19">
                  <c:v>0.89885212463167996</c:v>
                </c:pt>
                <c:pt idx="20">
                  <c:v>0.91859895572585248</c:v>
                </c:pt>
                <c:pt idx="21">
                  <c:v>0.9117793122091804</c:v>
                </c:pt>
                <c:pt idx="22">
                  <c:v>0.93672023082812206</c:v>
                </c:pt>
                <c:pt idx="23">
                  <c:v>0.95494605684329048</c:v>
                </c:pt>
                <c:pt idx="24">
                  <c:v>0.95734201681813691</c:v>
                </c:pt>
                <c:pt idx="25">
                  <c:v>0.96184358995403352</c:v>
                </c:pt>
                <c:pt idx="26">
                  <c:v>0.97487226575242958</c:v>
                </c:pt>
                <c:pt idx="27">
                  <c:v>0.9892408077089232</c:v>
                </c:pt>
                <c:pt idx="28">
                  <c:v>0.9802450112976111</c:v>
                </c:pt>
                <c:pt idx="29">
                  <c:v>0.98105149777654266</c:v>
                </c:pt>
                <c:pt idx="30">
                  <c:v>1.0027558514106647</c:v>
                </c:pt>
                <c:pt idx="31">
                  <c:v>1.0087679446127078</c:v>
                </c:pt>
                <c:pt idx="32">
                  <c:v>0.97307745563621861</c:v>
                </c:pt>
                <c:pt idx="33">
                  <c:v>0.97814746277202713</c:v>
                </c:pt>
                <c:pt idx="34">
                  <c:v>0.9907843793473482</c:v>
                </c:pt>
                <c:pt idx="35">
                  <c:v>0.9842804019135315</c:v>
                </c:pt>
                <c:pt idx="36">
                  <c:v>1.0206287419669668</c:v>
                </c:pt>
                <c:pt idx="37">
                  <c:v>1.0353956810816598</c:v>
                </c:pt>
                <c:pt idx="38">
                  <c:v>1.0315703105976377</c:v>
                </c:pt>
                <c:pt idx="39">
                  <c:v>1.0547711495227361</c:v>
                </c:pt>
                <c:pt idx="40">
                  <c:v>1.0605321911090415</c:v>
                </c:pt>
                <c:pt idx="41">
                  <c:v>1.0692177136029459</c:v>
                </c:pt>
                <c:pt idx="42">
                  <c:v>1.0701157711721863</c:v>
                </c:pt>
                <c:pt idx="43">
                  <c:v>1.0821492286501213</c:v>
                </c:pt>
                <c:pt idx="44">
                  <c:v>1.0807090376383326</c:v>
                </c:pt>
                <c:pt idx="45">
                  <c:v>1.0693604048179346</c:v>
                </c:pt>
                <c:pt idx="46">
                  <c:v>1.0789042347971392</c:v>
                </c:pt>
                <c:pt idx="47">
                  <c:v>1.0328723769722441</c:v>
                </c:pt>
                <c:pt idx="48">
                  <c:v>1.033679402928203</c:v>
                </c:pt>
                <c:pt idx="49">
                  <c:v>1.0541572585258201</c:v>
                </c:pt>
                <c:pt idx="50">
                  <c:v>1.0336650459616126</c:v>
                </c:pt>
                <c:pt idx="51">
                  <c:v>1.0630195984254458</c:v>
                </c:pt>
                <c:pt idx="52">
                  <c:v>1.0836501473387663</c:v>
                </c:pt>
                <c:pt idx="53">
                  <c:v>1.0960365760731583</c:v>
                </c:pt>
                <c:pt idx="54">
                  <c:v>1.112161105687014</c:v>
                </c:pt>
                <c:pt idx="55">
                  <c:v>1.10875963374812</c:v>
                </c:pt>
                <c:pt idx="56">
                  <c:v>1.0963232749392202</c:v>
                </c:pt>
                <c:pt idx="57">
                  <c:v>1.0924231089694099</c:v>
                </c:pt>
                <c:pt idx="58">
                  <c:v>1.1107060736325565</c:v>
                </c:pt>
                <c:pt idx="59">
                  <c:v>1.1340482122474378</c:v>
                </c:pt>
                <c:pt idx="60">
                  <c:v>1.1517168893619101</c:v>
                </c:pt>
                <c:pt idx="61">
                  <c:v>1.1558084521595158</c:v>
                </c:pt>
                <c:pt idx="62">
                  <c:v>1.163439214053732</c:v>
                </c:pt>
                <c:pt idx="63">
                  <c:v>1.1805600804273819</c:v>
                </c:pt>
                <c:pt idx="64">
                  <c:v>1.2079688609555552</c:v>
                </c:pt>
                <c:pt idx="65">
                  <c:v>1.2120697757828094</c:v>
                </c:pt>
                <c:pt idx="66">
                  <c:v>1.2279607043448277</c:v>
                </c:pt>
                <c:pt idx="67">
                  <c:v>1.2452861354464115</c:v>
                </c:pt>
              </c:numCache>
            </c:numRef>
          </c:val>
        </c:ser>
        <c:marker val="1"/>
        <c:axId val="298707968"/>
        <c:axId val="282333568"/>
      </c:lineChart>
      <c:catAx>
        <c:axId val="298707968"/>
        <c:scaling>
          <c:orientation val="minMax"/>
        </c:scaling>
        <c:axPos val="b"/>
        <c:majorTickMark val="none"/>
        <c:tickLblPos val="nextTo"/>
        <c:crossAx val="282333568"/>
        <c:crosses val="autoZero"/>
        <c:auto val="1"/>
        <c:lblAlgn val="ctr"/>
        <c:lblOffset val="100"/>
      </c:catAx>
      <c:valAx>
        <c:axId val="282333568"/>
        <c:scaling>
          <c:orientation val="minMax"/>
          <c:min val="0.70000000000000062"/>
        </c:scaling>
        <c:axPos val="l"/>
        <c:majorGridlines/>
        <c:numFmt formatCode="General" sourceLinked="1"/>
        <c:majorTickMark val="none"/>
        <c:tickLblPos val="nextTo"/>
        <c:crossAx val="2987079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4897181330594542"/>
          <c:y val="9.5027022331428818E-2"/>
          <c:w val="0.66921000487587423"/>
          <c:h val="0.11950119568387289"/>
        </c:manualLayout>
      </c:layout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title>
      <c:tx>
        <c:rich>
          <a:bodyPr/>
          <a:lstStyle/>
          <a:p>
            <a:pPr>
              <a:defRPr/>
            </a:pPr>
            <a:r>
              <a:rPr lang="en-NZ"/>
              <a:t>Aon</a:t>
            </a:r>
          </a:p>
        </c:rich>
      </c:tx>
      <c:layout>
        <c:manualLayout>
          <c:xMode val="edge"/>
          <c:yMode val="edge"/>
          <c:x val="0.43892932558456138"/>
          <c:y val="0"/>
        </c:manualLayout>
      </c:layout>
    </c:title>
    <c:plotArea>
      <c:layout>
        <c:manualLayout>
          <c:layoutTarget val="inner"/>
          <c:xMode val="edge"/>
          <c:yMode val="edge"/>
          <c:x val="9.9363517060367473E-2"/>
          <c:y val="0.25498869932925233"/>
          <c:w val="0.87008092738407861"/>
          <c:h val="0.47552274715660636"/>
        </c:manualLayout>
      </c:layout>
      <c:lineChart>
        <c:grouping val="standard"/>
        <c:ser>
          <c:idx val="0"/>
          <c:order val="0"/>
          <c:tx>
            <c:v>Balanced</c:v>
          </c:tx>
          <c:marker>
            <c:symbol val="none"/>
          </c:marker>
          <c:cat>
            <c:strRef>
              <c:f>Aon!$A$7:$A$74</c:f>
              <c:strCache>
                <c:ptCount val="68"/>
                <c:pt idx="0">
                  <c:v>10/2007</c:v>
                </c:pt>
                <c:pt idx="1">
                  <c:v>11/2007</c:v>
                </c:pt>
                <c:pt idx="2">
                  <c:v>12/2007</c:v>
                </c:pt>
                <c:pt idx="3">
                  <c:v>01/2008</c:v>
                </c:pt>
                <c:pt idx="4">
                  <c:v>02/2008</c:v>
                </c:pt>
                <c:pt idx="5">
                  <c:v>03/2008</c:v>
                </c:pt>
                <c:pt idx="6">
                  <c:v>04/2008</c:v>
                </c:pt>
                <c:pt idx="7">
                  <c:v>05/2008</c:v>
                </c:pt>
                <c:pt idx="8">
                  <c:v>06/2008</c:v>
                </c:pt>
                <c:pt idx="9">
                  <c:v>07/2008</c:v>
                </c:pt>
                <c:pt idx="10">
                  <c:v>08/2008</c:v>
                </c:pt>
                <c:pt idx="11">
                  <c:v>09/2008</c:v>
                </c:pt>
                <c:pt idx="12">
                  <c:v>10/2008</c:v>
                </c:pt>
                <c:pt idx="13">
                  <c:v>11/2008</c:v>
                </c:pt>
                <c:pt idx="14">
                  <c:v>12/2008</c:v>
                </c:pt>
                <c:pt idx="15">
                  <c:v>01/2009</c:v>
                </c:pt>
                <c:pt idx="16">
                  <c:v>02/2009</c:v>
                </c:pt>
                <c:pt idx="17">
                  <c:v>03/2009</c:v>
                </c:pt>
                <c:pt idx="18">
                  <c:v>04/2009</c:v>
                </c:pt>
                <c:pt idx="19">
                  <c:v>05/2009</c:v>
                </c:pt>
                <c:pt idx="20">
                  <c:v>06/2009</c:v>
                </c:pt>
                <c:pt idx="21">
                  <c:v>07/2009</c:v>
                </c:pt>
                <c:pt idx="22">
                  <c:v>08/2009</c:v>
                </c:pt>
                <c:pt idx="23">
                  <c:v>09/2009</c:v>
                </c:pt>
                <c:pt idx="24">
                  <c:v>10/2009</c:v>
                </c:pt>
                <c:pt idx="25">
                  <c:v>11/2009</c:v>
                </c:pt>
                <c:pt idx="26">
                  <c:v>12/2009</c:v>
                </c:pt>
                <c:pt idx="27">
                  <c:v>01/2010</c:v>
                </c:pt>
                <c:pt idx="28">
                  <c:v>02/2010</c:v>
                </c:pt>
                <c:pt idx="29">
                  <c:v>03/2010</c:v>
                </c:pt>
                <c:pt idx="30">
                  <c:v>04/2010</c:v>
                </c:pt>
                <c:pt idx="31">
                  <c:v>05/2010</c:v>
                </c:pt>
                <c:pt idx="32">
                  <c:v>06/2010</c:v>
                </c:pt>
                <c:pt idx="33">
                  <c:v>07/2010</c:v>
                </c:pt>
                <c:pt idx="34">
                  <c:v>08/2010</c:v>
                </c:pt>
                <c:pt idx="35">
                  <c:v>09/2010</c:v>
                </c:pt>
                <c:pt idx="36">
                  <c:v>10/2010</c:v>
                </c:pt>
                <c:pt idx="37">
                  <c:v>11/2010</c:v>
                </c:pt>
                <c:pt idx="38">
                  <c:v>12/2010</c:v>
                </c:pt>
                <c:pt idx="39">
                  <c:v>01/2011</c:v>
                </c:pt>
                <c:pt idx="40">
                  <c:v>02/2011</c:v>
                </c:pt>
                <c:pt idx="41">
                  <c:v>03/2011</c:v>
                </c:pt>
                <c:pt idx="42">
                  <c:v>04/2011</c:v>
                </c:pt>
                <c:pt idx="43">
                  <c:v>05/2011</c:v>
                </c:pt>
                <c:pt idx="44">
                  <c:v>06/2011</c:v>
                </c:pt>
                <c:pt idx="45">
                  <c:v>07/2011</c:v>
                </c:pt>
                <c:pt idx="46">
                  <c:v>08/2011</c:v>
                </c:pt>
                <c:pt idx="47">
                  <c:v>09/2011</c:v>
                </c:pt>
                <c:pt idx="48">
                  <c:v>10/2011</c:v>
                </c:pt>
                <c:pt idx="49">
                  <c:v>11/2011</c:v>
                </c:pt>
                <c:pt idx="50">
                  <c:v>12/2011</c:v>
                </c:pt>
                <c:pt idx="51">
                  <c:v>01/2012</c:v>
                </c:pt>
                <c:pt idx="52">
                  <c:v>02/2012</c:v>
                </c:pt>
                <c:pt idx="53">
                  <c:v>03/2012</c:v>
                </c:pt>
                <c:pt idx="54">
                  <c:v>04/2012</c:v>
                </c:pt>
                <c:pt idx="55">
                  <c:v>05/2012</c:v>
                </c:pt>
                <c:pt idx="56">
                  <c:v>06/2012</c:v>
                </c:pt>
                <c:pt idx="57">
                  <c:v>07/2012</c:v>
                </c:pt>
                <c:pt idx="58">
                  <c:v>08/2012</c:v>
                </c:pt>
                <c:pt idx="59">
                  <c:v>09/2012</c:v>
                </c:pt>
                <c:pt idx="60">
                  <c:v>10/2012</c:v>
                </c:pt>
                <c:pt idx="61">
                  <c:v>11/2012</c:v>
                </c:pt>
                <c:pt idx="62">
                  <c:v>12/2012</c:v>
                </c:pt>
                <c:pt idx="63">
                  <c:v>01/2013</c:v>
                </c:pt>
                <c:pt idx="64">
                  <c:v>02/2013</c:v>
                </c:pt>
                <c:pt idx="65">
                  <c:v>03/2013</c:v>
                </c:pt>
                <c:pt idx="66">
                  <c:v>04/2013</c:v>
                </c:pt>
                <c:pt idx="67">
                  <c:v>05/2013</c:v>
                </c:pt>
              </c:strCache>
            </c:strRef>
          </c:cat>
          <c:val>
            <c:numRef>
              <c:f>Aon!$I$7:$I$74</c:f>
              <c:numCache>
                <c:formatCode>#,##0.00_ </c:formatCode>
                <c:ptCount val="68"/>
                <c:pt idx="0">
                  <c:v>1.0059145308976578</c:v>
                </c:pt>
                <c:pt idx="1">
                  <c:v>0.97742452402777269</c:v>
                </c:pt>
                <c:pt idx="2">
                  <c:v>0.98004722007194556</c:v>
                </c:pt>
                <c:pt idx="3">
                  <c:v>0.93535973650918958</c:v>
                </c:pt>
                <c:pt idx="4">
                  <c:v>0.93763018695196765</c:v>
                </c:pt>
                <c:pt idx="5">
                  <c:v>0.91807568438516562</c:v>
                </c:pt>
                <c:pt idx="6">
                  <c:v>0.94628306515700711</c:v>
                </c:pt>
                <c:pt idx="7">
                  <c:v>0.95241891645862464</c:v>
                </c:pt>
                <c:pt idx="8">
                  <c:v>0.92219553724685965</c:v>
                </c:pt>
                <c:pt idx="9">
                  <c:v>0.89917773580834059</c:v>
                </c:pt>
                <c:pt idx="10">
                  <c:v>0.91451203633714351</c:v>
                </c:pt>
                <c:pt idx="11">
                  <c:v>0.8833742370566009</c:v>
                </c:pt>
                <c:pt idx="12">
                  <c:v>0.73989317188771442</c:v>
                </c:pt>
                <c:pt idx="13">
                  <c:v>0.71578260487464951</c:v>
                </c:pt>
                <c:pt idx="14">
                  <c:v>0.73494743945294361</c:v>
                </c:pt>
                <c:pt idx="15">
                  <c:v>0.73017150470300163</c:v>
                </c:pt>
                <c:pt idx="16">
                  <c:v>0.69341664040799555</c:v>
                </c:pt>
                <c:pt idx="17">
                  <c:v>0.72126186656979074</c:v>
                </c:pt>
                <c:pt idx="18">
                  <c:v>0.75089016521382912</c:v>
                </c:pt>
                <c:pt idx="19">
                  <c:v>0.77792988568668353</c:v>
                </c:pt>
                <c:pt idx="20">
                  <c:v>0.78689902673316281</c:v>
                </c:pt>
                <c:pt idx="21">
                  <c:v>0.83033417085228156</c:v>
                </c:pt>
                <c:pt idx="22">
                  <c:v>0.86560909271970476</c:v>
                </c:pt>
                <c:pt idx="23">
                  <c:v>0.87915219697764657</c:v>
                </c:pt>
                <c:pt idx="24">
                  <c:v>0.89108295478348043</c:v>
                </c:pt>
                <c:pt idx="25">
                  <c:v>0.90332588319610163</c:v>
                </c:pt>
                <c:pt idx="26">
                  <c:v>0.92034904431373465</c:v>
                </c:pt>
                <c:pt idx="27">
                  <c:v>0.91180865465063665</c:v>
                </c:pt>
                <c:pt idx="28">
                  <c:v>0.90971337412369413</c:v>
                </c:pt>
                <c:pt idx="29">
                  <c:v>0.94855474364634607</c:v>
                </c:pt>
                <c:pt idx="30">
                  <c:v>0.96391199505843461</c:v>
                </c:pt>
                <c:pt idx="31">
                  <c:v>0.90614343787306861</c:v>
                </c:pt>
                <c:pt idx="32">
                  <c:v>0.92383573457294921</c:v>
                </c:pt>
                <c:pt idx="33">
                  <c:v>0.93862765784404545</c:v>
                </c:pt>
                <c:pt idx="34">
                  <c:v>0.93101026533202158</c:v>
                </c:pt>
                <c:pt idx="35">
                  <c:v>0.97467868244694811</c:v>
                </c:pt>
                <c:pt idx="36">
                  <c:v>0.99736861511414598</c:v>
                </c:pt>
                <c:pt idx="37">
                  <c:v>0.99406446035759133</c:v>
                </c:pt>
                <c:pt idx="38">
                  <c:v>1.0159965946351526</c:v>
                </c:pt>
                <c:pt idx="39">
                  <c:v>1.0251505572724762</c:v>
                </c:pt>
                <c:pt idx="40">
                  <c:v>1.0343534552556615</c:v>
                </c:pt>
                <c:pt idx="41">
                  <c:v>1.0331978738791896</c:v>
                </c:pt>
                <c:pt idx="42">
                  <c:v>1.0508639443638241</c:v>
                </c:pt>
                <c:pt idx="43">
                  <c:v>1.0496574230404501</c:v>
                </c:pt>
                <c:pt idx="44">
                  <c:v>1.0319327584472859</c:v>
                </c:pt>
                <c:pt idx="45">
                  <c:v>1.0516438532338954</c:v>
                </c:pt>
                <c:pt idx="46">
                  <c:v>0.98177595799272688</c:v>
                </c:pt>
                <c:pt idx="47">
                  <c:v>0.98040707465606058</c:v>
                </c:pt>
                <c:pt idx="48">
                  <c:v>1.0033411422620719</c:v>
                </c:pt>
                <c:pt idx="49">
                  <c:v>0.96765937806744462</c:v>
                </c:pt>
                <c:pt idx="50">
                  <c:v>1.0019514663147917</c:v>
                </c:pt>
                <c:pt idx="51">
                  <c:v>1.0338973778813434</c:v>
                </c:pt>
                <c:pt idx="52">
                  <c:v>1.0639948947838358</c:v>
                </c:pt>
                <c:pt idx="53">
                  <c:v>1.0809229010716641</c:v>
                </c:pt>
                <c:pt idx="54">
                  <c:v>1.0634382761139798</c:v>
                </c:pt>
                <c:pt idx="55">
                  <c:v>1.0370536321700718</c:v>
                </c:pt>
                <c:pt idx="56">
                  <c:v>1.0378633071076562</c:v>
                </c:pt>
                <c:pt idx="57">
                  <c:v>1.061158656392855</c:v>
                </c:pt>
                <c:pt idx="58">
                  <c:v>1.0905254652417451</c:v>
                </c:pt>
                <c:pt idx="59">
                  <c:v>1.1150426533796078</c:v>
                </c:pt>
                <c:pt idx="60">
                  <c:v>1.1180663490416807</c:v>
                </c:pt>
                <c:pt idx="61">
                  <c:v>1.1347073938780805</c:v>
                </c:pt>
                <c:pt idx="62">
                  <c:v>1.15720940148841</c:v>
                </c:pt>
                <c:pt idx="63">
                  <c:v>1.1905612130793111</c:v>
                </c:pt>
                <c:pt idx="64">
                  <c:v>1.2018529179593076</c:v>
                </c:pt>
                <c:pt idx="65">
                  <c:v>1.2224353965032877</c:v>
                </c:pt>
                <c:pt idx="66">
                  <c:v>1.2438219579372893</c:v>
                </c:pt>
                <c:pt idx="67">
                  <c:v>1.2524962254405518</c:v>
                </c:pt>
              </c:numCache>
            </c:numRef>
          </c:val>
        </c:ser>
        <c:ser>
          <c:idx val="1"/>
          <c:order val="1"/>
          <c:tx>
            <c:v>25% Cons/75% Growth</c:v>
          </c:tx>
          <c:marker>
            <c:symbol val="none"/>
          </c:marker>
          <c:cat>
            <c:strRef>
              <c:f>Aon!$A$7:$A$74</c:f>
              <c:strCache>
                <c:ptCount val="68"/>
                <c:pt idx="0">
                  <c:v>10/2007</c:v>
                </c:pt>
                <c:pt idx="1">
                  <c:v>11/2007</c:v>
                </c:pt>
                <c:pt idx="2">
                  <c:v>12/2007</c:v>
                </c:pt>
                <c:pt idx="3">
                  <c:v>01/2008</c:v>
                </c:pt>
                <c:pt idx="4">
                  <c:v>02/2008</c:v>
                </c:pt>
                <c:pt idx="5">
                  <c:v>03/2008</c:v>
                </c:pt>
                <c:pt idx="6">
                  <c:v>04/2008</c:v>
                </c:pt>
                <c:pt idx="7">
                  <c:v>05/2008</c:v>
                </c:pt>
                <c:pt idx="8">
                  <c:v>06/2008</c:v>
                </c:pt>
                <c:pt idx="9">
                  <c:v>07/2008</c:v>
                </c:pt>
                <c:pt idx="10">
                  <c:v>08/2008</c:v>
                </c:pt>
                <c:pt idx="11">
                  <c:v>09/2008</c:v>
                </c:pt>
                <c:pt idx="12">
                  <c:v>10/2008</c:v>
                </c:pt>
                <c:pt idx="13">
                  <c:v>11/2008</c:v>
                </c:pt>
                <c:pt idx="14">
                  <c:v>12/2008</c:v>
                </c:pt>
                <c:pt idx="15">
                  <c:v>01/2009</c:v>
                </c:pt>
                <c:pt idx="16">
                  <c:v>02/2009</c:v>
                </c:pt>
                <c:pt idx="17">
                  <c:v>03/2009</c:v>
                </c:pt>
                <c:pt idx="18">
                  <c:v>04/2009</c:v>
                </c:pt>
                <c:pt idx="19">
                  <c:v>05/2009</c:v>
                </c:pt>
                <c:pt idx="20">
                  <c:v>06/2009</c:v>
                </c:pt>
                <c:pt idx="21">
                  <c:v>07/2009</c:v>
                </c:pt>
                <c:pt idx="22">
                  <c:v>08/2009</c:v>
                </c:pt>
                <c:pt idx="23">
                  <c:v>09/2009</c:v>
                </c:pt>
                <c:pt idx="24">
                  <c:v>10/2009</c:v>
                </c:pt>
                <c:pt idx="25">
                  <c:v>11/2009</c:v>
                </c:pt>
                <c:pt idx="26">
                  <c:v>12/2009</c:v>
                </c:pt>
                <c:pt idx="27">
                  <c:v>01/2010</c:v>
                </c:pt>
                <c:pt idx="28">
                  <c:v>02/2010</c:v>
                </c:pt>
                <c:pt idx="29">
                  <c:v>03/2010</c:v>
                </c:pt>
                <c:pt idx="30">
                  <c:v>04/2010</c:v>
                </c:pt>
                <c:pt idx="31">
                  <c:v>05/2010</c:v>
                </c:pt>
                <c:pt idx="32">
                  <c:v>06/2010</c:v>
                </c:pt>
                <c:pt idx="33">
                  <c:v>07/2010</c:v>
                </c:pt>
                <c:pt idx="34">
                  <c:v>08/2010</c:v>
                </c:pt>
                <c:pt idx="35">
                  <c:v>09/2010</c:v>
                </c:pt>
                <c:pt idx="36">
                  <c:v>10/2010</c:v>
                </c:pt>
                <c:pt idx="37">
                  <c:v>11/2010</c:v>
                </c:pt>
                <c:pt idx="38">
                  <c:v>12/2010</c:v>
                </c:pt>
                <c:pt idx="39">
                  <c:v>01/2011</c:v>
                </c:pt>
                <c:pt idx="40">
                  <c:v>02/2011</c:v>
                </c:pt>
                <c:pt idx="41">
                  <c:v>03/2011</c:v>
                </c:pt>
                <c:pt idx="42">
                  <c:v>04/2011</c:v>
                </c:pt>
                <c:pt idx="43">
                  <c:v>05/2011</c:v>
                </c:pt>
                <c:pt idx="44">
                  <c:v>06/2011</c:v>
                </c:pt>
                <c:pt idx="45">
                  <c:v>07/2011</c:v>
                </c:pt>
                <c:pt idx="46">
                  <c:v>08/2011</c:v>
                </c:pt>
                <c:pt idx="47">
                  <c:v>09/2011</c:v>
                </c:pt>
                <c:pt idx="48">
                  <c:v>10/2011</c:v>
                </c:pt>
                <c:pt idx="49">
                  <c:v>11/2011</c:v>
                </c:pt>
                <c:pt idx="50">
                  <c:v>12/2011</c:v>
                </c:pt>
                <c:pt idx="51">
                  <c:v>01/2012</c:v>
                </c:pt>
                <c:pt idx="52">
                  <c:v>02/2012</c:v>
                </c:pt>
                <c:pt idx="53">
                  <c:v>03/2012</c:v>
                </c:pt>
                <c:pt idx="54">
                  <c:v>04/2012</c:v>
                </c:pt>
                <c:pt idx="55">
                  <c:v>05/2012</c:v>
                </c:pt>
                <c:pt idx="56">
                  <c:v>06/2012</c:v>
                </c:pt>
                <c:pt idx="57">
                  <c:v>07/2012</c:v>
                </c:pt>
                <c:pt idx="58">
                  <c:v>08/2012</c:v>
                </c:pt>
                <c:pt idx="59">
                  <c:v>09/2012</c:v>
                </c:pt>
                <c:pt idx="60">
                  <c:v>10/2012</c:v>
                </c:pt>
                <c:pt idx="61">
                  <c:v>11/2012</c:v>
                </c:pt>
                <c:pt idx="62">
                  <c:v>12/2012</c:v>
                </c:pt>
                <c:pt idx="63">
                  <c:v>01/2013</c:v>
                </c:pt>
                <c:pt idx="64">
                  <c:v>02/2013</c:v>
                </c:pt>
                <c:pt idx="65">
                  <c:v>03/2013</c:v>
                </c:pt>
                <c:pt idx="66">
                  <c:v>04/2013</c:v>
                </c:pt>
                <c:pt idx="67">
                  <c:v>05/2013</c:v>
                </c:pt>
              </c:strCache>
            </c:strRef>
          </c:cat>
          <c:val>
            <c:numRef>
              <c:f>Aon!$J$7:$J$74</c:f>
              <c:numCache>
                <c:formatCode>#,##0.00_ </c:formatCode>
                <c:ptCount val="68"/>
                <c:pt idx="0">
                  <c:v>1.0063079300000017</c:v>
                </c:pt>
                <c:pt idx="1">
                  <c:v>0.98116045583856859</c:v>
                </c:pt>
                <c:pt idx="2">
                  <c:v>0.98803049033000678</c:v>
                </c:pt>
                <c:pt idx="3">
                  <c:v>0.9426937528916387</c:v>
                </c:pt>
                <c:pt idx="4">
                  <c:v>0.94736891812352964</c:v>
                </c:pt>
                <c:pt idx="5">
                  <c:v>0.92771999412981065</c:v>
                </c:pt>
                <c:pt idx="6">
                  <c:v>0.95776338974610797</c:v>
                </c:pt>
                <c:pt idx="7">
                  <c:v>0.9634868381831978</c:v>
                </c:pt>
                <c:pt idx="8">
                  <c:v>0.93268165890070065</c:v>
                </c:pt>
                <c:pt idx="9">
                  <c:v>0.90922978896757234</c:v>
                </c:pt>
                <c:pt idx="10">
                  <c:v>0.92447457207025496</c:v>
                </c:pt>
                <c:pt idx="11">
                  <c:v>0.89321178187197681</c:v>
                </c:pt>
                <c:pt idx="12">
                  <c:v>0.74762951589529836</c:v>
                </c:pt>
                <c:pt idx="13">
                  <c:v>0.7226273868165638</c:v>
                </c:pt>
                <c:pt idx="14">
                  <c:v>0.74209260562584822</c:v>
                </c:pt>
                <c:pt idx="15">
                  <c:v>0.73690049014853076</c:v>
                </c:pt>
                <c:pt idx="16">
                  <c:v>0.69941209993016773</c:v>
                </c:pt>
                <c:pt idx="17">
                  <c:v>0.72755993989185852</c:v>
                </c:pt>
                <c:pt idx="18">
                  <c:v>0.75789941492893198</c:v>
                </c:pt>
                <c:pt idx="19">
                  <c:v>0.78499710808248668</c:v>
                </c:pt>
                <c:pt idx="20">
                  <c:v>0.79337444022052162</c:v>
                </c:pt>
                <c:pt idx="21">
                  <c:v>0.83322087810615664</c:v>
                </c:pt>
                <c:pt idx="22">
                  <c:v>0.86774770154452774</c:v>
                </c:pt>
                <c:pt idx="23">
                  <c:v>0.88123342931656856</c:v>
                </c:pt>
                <c:pt idx="24">
                  <c:v>0.89266554722241298</c:v>
                </c:pt>
                <c:pt idx="25">
                  <c:v>0.90482466068765044</c:v>
                </c:pt>
                <c:pt idx="26">
                  <c:v>0.921335204380891</c:v>
                </c:pt>
                <c:pt idx="27">
                  <c:v>0.91319855506098235</c:v>
                </c:pt>
                <c:pt idx="28">
                  <c:v>0.91120907803969964</c:v>
                </c:pt>
                <c:pt idx="29">
                  <c:v>0.94957221946951664</c:v>
                </c:pt>
                <c:pt idx="30">
                  <c:v>0.96469048222008114</c:v>
                </c:pt>
                <c:pt idx="31">
                  <c:v>0.90786060450011363</c:v>
                </c:pt>
                <c:pt idx="32">
                  <c:v>0.92526811438152567</c:v>
                </c:pt>
                <c:pt idx="33">
                  <c:v>0.93878035056402664</c:v>
                </c:pt>
                <c:pt idx="34">
                  <c:v>0.93101573865206666</c:v>
                </c:pt>
                <c:pt idx="35">
                  <c:v>0.97445777093173647</c:v>
                </c:pt>
                <c:pt idx="36">
                  <c:v>0.99672143174950256</c:v>
                </c:pt>
                <c:pt idx="37">
                  <c:v>0.99312605720417435</c:v>
                </c:pt>
                <c:pt idx="38">
                  <c:v>1.0146228467254708</c:v>
                </c:pt>
                <c:pt idx="39">
                  <c:v>1.0234146105112258</c:v>
                </c:pt>
                <c:pt idx="40">
                  <c:v>1.0323631083865181</c:v>
                </c:pt>
                <c:pt idx="41">
                  <c:v>1.031104909653993</c:v>
                </c:pt>
                <c:pt idx="42">
                  <c:v>1.0483099777317266</c:v>
                </c:pt>
                <c:pt idx="43">
                  <c:v>1.0471151622413661</c:v>
                </c:pt>
                <c:pt idx="44">
                  <c:v>1.0295576587584832</c:v>
                </c:pt>
                <c:pt idx="45">
                  <c:v>1.0491198720094874</c:v>
                </c:pt>
                <c:pt idx="46">
                  <c:v>0.98071984768055565</c:v>
                </c:pt>
                <c:pt idx="47">
                  <c:v>0.97919390546003471</c:v>
                </c:pt>
                <c:pt idx="48">
                  <c:v>1.0017510373195897</c:v>
                </c:pt>
                <c:pt idx="49">
                  <c:v>0.96612995249873301</c:v>
                </c:pt>
                <c:pt idx="50">
                  <c:v>1.0002862016777865</c:v>
                </c:pt>
                <c:pt idx="51">
                  <c:v>1.0320861602752589</c:v>
                </c:pt>
                <c:pt idx="52">
                  <c:v>1.0620517808152741</c:v>
                </c:pt>
                <c:pt idx="53">
                  <c:v>1.0790595736179101</c:v>
                </c:pt>
                <c:pt idx="54">
                  <c:v>1.0603393899084459</c:v>
                </c:pt>
                <c:pt idx="55">
                  <c:v>1.0322880477280549</c:v>
                </c:pt>
                <c:pt idx="56">
                  <c:v>1.0324367581119218</c:v>
                </c:pt>
                <c:pt idx="57">
                  <c:v>1.0553385800113886</c:v>
                </c:pt>
                <c:pt idx="58">
                  <c:v>1.0854442131299842</c:v>
                </c:pt>
                <c:pt idx="59">
                  <c:v>1.1118039110670277</c:v>
                </c:pt>
                <c:pt idx="60">
                  <c:v>1.11423952432975</c:v>
                </c:pt>
                <c:pt idx="61">
                  <c:v>1.1309066645489245</c:v>
                </c:pt>
                <c:pt idx="62">
                  <c:v>1.1537894639266093</c:v>
                </c:pt>
                <c:pt idx="63">
                  <c:v>1.1882448825436387</c:v>
                </c:pt>
                <c:pt idx="64">
                  <c:v>1.199429870835103</c:v>
                </c:pt>
                <c:pt idx="65">
                  <c:v>1.2201138230602793</c:v>
                </c:pt>
                <c:pt idx="66">
                  <c:v>1.2413807486280886</c:v>
                </c:pt>
                <c:pt idx="67">
                  <c:v>1.2529146120603674</c:v>
                </c:pt>
              </c:numCache>
            </c:numRef>
          </c:val>
        </c:ser>
        <c:marker val="1"/>
        <c:axId val="302560384"/>
        <c:axId val="302561920"/>
      </c:lineChart>
      <c:catAx>
        <c:axId val="302560384"/>
        <c:scaling>
          <c:orientation val="minMax"/>
        </c:scaling>
        <c:axPos val="b"/>
        <c:majorTickMark val="none"/>
        <c:tickLblPos val="nextTo"/>
        <c:crossAx val="302561920"/>
        <c:crosses val="autoZero"/>
        <c:auto val="1"/>
        <c:lblAlgn val="ctr"/>
        <c:lblOffset val="100"/>
      </c:catAx>
      <c:valAx>
        <c:axId val="302561920"/>
        <c:scaling>
          <c:orientation val="minMax"/>
          <c:min val="0.60000000000000064"/>
        </c:scaling>
        <c:axPos val="l"/>
        <c:majorGridlines/>
        <c:numFmt formatCode="#,##0.00_ " sourceLinked="1"/>
        <c:majorTickMark val="none"/>
        <c:tickLblPos val="nextTo"/>
        <c:spPr>
          <a:ln w="9525">
            <a:noFill/>
          </a:ln>
        </c:spPr>
        <c:crossAx val="3025603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40249343832022"/>
          <c:y val="0.12218175933756509"/>
          <c:w val="0.59036376651265454"/>
          <c:h val="9.9090273341017068E-2"/>
        </c:manualLayout>
      </c:layout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24EB4-A646-427D-8F6A-B6EFC603B2FF}" type="datetimeFigureOut">
              <a:rPr lang="en-NZ" smtClean="0"/>
              <a:pPr/>
              <a:t>4/09/2013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FBB14-9768-4147-BE99-72EB721C684F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/>
          <a:lstStyle/>
          <a:p>
            <a:r>
              <a:rPr lang="en-NZ" dirty="0" smtClean="0"/>
              <a:t>On the Performance of </a:t>
            </a:r>
            <a:r>
              <a:rPr lang="en-NZ" dirty="0" err="1" smtClean="0"/>
              <a:t>KiwiSaver</a:t>
            </a:r>
            <a:r>
              <a:rPr lang="en-NZ" dirty="0" smtClean="0"/>
              <a:t> Funds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NZ" dirty="0" smtClean="0"/>
              <a:t>Bart Frijns &amp; Alireza </a:t>
            </a:r>
            <a:r>
              <a:rPr lang="en-NZ" dirty="0" smtClean="0"/>
              <a:t>Tourani-Rad</a:t>
            </a:r>
          </a:p>
          <a:p>
            <a:r>
              <a:rPr lang="en-NZ" dirty="0" smtClean="0"/>
              <a:t> </a:t>
            </a:r>
            <a:endParaRPr lang="en-NZ" dirty="0" smtClean="0"/>
          </a:p>
          <a:p>
            <a:r>
              <a:rPr lang="en-NZ" i="1" dirty="0" smtClean="0"/>
              <a:t>Auckland University of Technology </a:t>
            </a:r>
          </a:p>
          <a:p>
            <a:r>
              <a:rPr lang="en-NZ" i="1" dirty="0" smtClean="0"/>
              <a:t>and</a:t>
            </a:r>
          </a:p>
          <a:p>
            <a:r>
              <a:rPr lang="en-NZ" i="1" dirty="0" smtClean="0"/>
              <a:t>Auckland Centre for Financial Research</a:t>
            </a:r>
            <a:endParaRPr lang="en-NZ" i="1" dirty="0"/>
          </a:p>
        </p:txBody>
      </p:sp>
      <p:pic>
        <p:nvPicPr>
          <p:cNvPr id="4" name="Picture 3" descr="CFR2_COL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95536" y="332656"/>
            <a:ext cx="8388424" cy="9975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Replicability</a:t>
            </a:r>
            <a:r>
              <a:rPr lang="en-NZ" dirty="0" smtClean="0"/>
              <a:t> of Funds II</a:t>
            </a:r>
            <a:endParaRPr lang="en-NZ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827584" y="1700808"/>
          <a:ext cx="3633961" cy="3742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499992" y="1844824"/>
          <a:ext cx="3984191" cy="3122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Performance of </a:t>
            </a:r>
            <a:r>
              <a:rPr lang="en-NZ" dirty="0" err="1" smtClean="0"/>
              <a:t>KiwiSaver</a:t>
            </a:r>
            <a:r>
              <a:rPr lang="en-NZ" dirty="0" smtClean="0"/>
              <a:t> funds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r>
              <a:rPr lang="en-NZ" dirty="0" smtClean="0"/>
              <a:t>Performance analysis is only conducted for Growth/Aggressive funds</a:t>
            </a:r>
          </a:p>
          <a:p>
            <a:endParaRPr lang="en-NZ" dirty="0" smtClean="0"/>
          </a:p>
          <a:p>
            <a:r>
              <a:rPr lang="en-NZ" dirty="0" smtClean="0"/>
              <a:t>These funds contain largest equity proportions, and performance measurement literature on this is most developed 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Summary Stats</a:t>
            </a:r>
            <a:endParaRPr lang="en-N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9552" y="1628799"/>
          <a:ext cx="8064896" cy="4108130"/>
        </p:xfrm>
        <a:graphic>
          <a:graphicData uri="http://schemas.openxmlformats.org/drawingml/2006/table">
            <a:tbl>
              <a:tblPr/>
              <a:tblGrid>
                <a:gridCol w="1008112"/>
                <a:gridCol w="1008112"/>
                <a:gridCol w="1008112"/>
                <a:gridCol w="1008112"/>
                <a:gridCol w="1008112"/>
                <a:gridCol w="1008112"/>
                <a:gridCol w="1008112"/>
                <a:gridCol w="1008112"/>
              </a:tblGrid>
              <a:tr h="397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Fund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Obs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Return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(% p.a.)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St. Dev. 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(% p.a.)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Fund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Obs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Return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(% p.a.)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St. Dev. 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(% p.a.)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AMP Aggressive 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1.27%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13.08%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Grosvenor High Growth 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0.62%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11.94%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AMP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1.90%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10.91%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Mercer High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1.60%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12.55%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AON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3.96%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13.78%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OnePath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3.03%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9.64%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ASB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2.51%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10.94%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ANZ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4.21%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10.38%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Brook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5.91%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8.72%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SIL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4.38%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10.37%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Westpac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3.94%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8.06%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Smart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0.01%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15.58%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6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Fidelity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4.12%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9.12%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Staples Rodway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66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4.29%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9.20%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Fidelity Aggressive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3.80%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11.61%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TOWER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2.93%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10.88%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Fisher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5.34%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12.80%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TOWER Equity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0.44%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15.68%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Forsyth Barr Growth 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58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2.36%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8.76%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CAPM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400" dirty="0" smtClean="0"/>
              <a:t>Risk-adjusted performance in mutual funds is commonly measured using the CAPM</a:t>
            </a:r>
          </a:p>
          <a:p>
            <a:r>
              <a:rPr lang="en-NZ" sz="2400" dirty="0" smtClean="0"/>
              <a:t>This model regresses excess return of a fund on the excess return on a market index:</a:t>
            </a:r>
          </a:p>
          <a:p>
            <a:endParaRPr lang="en-NZ" sz="2400" dirty="0" smtClean="0"/>
          </a:p>
          <a:p>
            <a:endParaRPr lang="en-NZ" sz="2400" dirty="0" smtClean="0"/>
          </a:p>
          <a:p>
            <a:r>
              <a:rPr lang="en-NZ" sz="2400" dirty="0" smtClean="0"/>
              <a:t>Beta (</a:t>
            </a:r>
            <a:r>
              <a:rPr lang="el-GR" sz="2400" dirty="0" smtClean="0"/>
              <a:t>β</a:t>
            </a:r>
            <a:r>
              <a:rPr lang="en-NZ" sz="2400" dirty="0" smtClean="0"/>
              <a:t>) measures the (market) risk of the fund</a:t>
            </a:r>
          </a:p>
          <a:p>
            <a:r>
              <a:rPr lang="en-NZ" sz="2400" dirty="0" smtClean="0"/>
              <a:t>Alpha (</a:t>
            </a:r>
            <a:r>
              <a:rPr lang="el-GR" sz="2400" dirty="0" smtClean="0"/>
              <a:t>α</a:t>
            </a:r>
            <a:r>
              <a:rPr lang="en-NZ" sz="2400" dirty="0" smtClean="0"/>
              <a:t>) measures the risk-adjusted out- or underperformance, and provides a measure for stock selections skills</a:t>
            </a:r>
            <a:endParaRPr lang="en-NZ" sz="2400" dirty="0" smtClean="0"/>
          </a:p>
          <a:p>
            <a:endParaRPr lang="en-NZ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4427984" y="3284984"/>
          <a:ext cx="2448272" cy="431034"/>
        </p:xfrm>
        <a:graphic>
          <a:graphicData uri="http://schemas.openxmlformats.org/presentationml/2006/ole">
            <p:oleObj spid="_x0000_s27649" name="Equation" r:id="rId3" imgW="13589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Risk Adjusted performance based on CAPM</a:t>
            </a:r>
            <a:endParaRPr lang="en-N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11560" y="1600200"/>
          <a:ext cx="7693916" cy="4525963"/>
        </p:xfrm>
        <a:graphic>
          <a:graphicData uri="http://schemas.openxmlformats.org/drawingml/2006/table">
            <a:tbl>
              <a:tblPr/>
              <a:tblGrid>
                <a:gridCol w="836178"/>
                <a:gridCol w="648072"/>
                <a:gridCol w="648072"/>
                <a:gridCol w="648072"/>
                <a:gridCol w="648072"/>
                <a:gridCol w="648072"/>
                <a:gridCol w="1025090"/>
                <a:gridCol w="648072"/>
                <a:gridCol w="648072"/>
                <a:gridCol w="648072"/>
                <a:gridCol w="648072"/>
              </a:tblGrid>
              <a:tr h="282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 dirty="0">
                          <a:latin typeface="Times New Roman"/>
                          <a:ea typeface="Times New Roman"/>
                        </a:rPr>
                        <a:t>Fund Name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Obs.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α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RMRF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en-NZ" sz="1100" i="1" baseline="30000">
                          <a:latin typeface="Times New Roman"/>
                          <a:ea typeface="Times New Roman"/>
                        </a:rPr>
                        <a:t>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Fund Name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Obs.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α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RMRF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en-NZ" sz="1100" i="1" baseline="30000">
                          <a:latin typeface="Times New Roman"/>
                          <a:ea typeface="Times New Roman"/>
                        </a:rPr>
                        <a:t>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AMP Aggressive 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-0.309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(-0.77)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0.504***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(3.95)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25.60%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Forsyth Barr Growth 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58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-0.270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(-0.84)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0.457***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(4.92)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43.48%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AMP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-0.243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(-0.72)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0.431***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(4.10)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26.69%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Grosvenor High Growth 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-0.406*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(-1.82)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0.792***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(11.32)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75.96%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AON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-0.083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(-0.17)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0.502***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(4.38)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22.81%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Mercer High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-0.298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(-0.72)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0.623***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(5.90)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42.00%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ASB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-0.232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(-0.85)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0.680***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(9.91)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65.72%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OnePath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-0.171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(-0.63)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0.566***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(7.61)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58.01%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Brook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0.078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(0.35)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0.512***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(5.82)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60.15%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 dirty="0">
                        <a:latin typeface="Times New Roman"/>
                        <a:ea typeface="Times New Roma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ANZ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-0.082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(-0.29)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0.623***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(9.40)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60.92%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Westpac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-0.088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(-0.45)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0.521***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(12.21)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70.07%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SIL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(-0.24)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0.621***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(9.39)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60.70%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Fidelity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-0.085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(-0.53)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0.594***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(8.45)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73.32%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Smart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-0.446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(-0.94)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0.717***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(5.67)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36.51%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Fidelity Aggressive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-0.132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(-0.51)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0.734***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(11.48)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69.14%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Staples Rodway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66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-0.034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(-0.13)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0.449***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(5.68)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41.29%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Fisher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-0.002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(-0.01)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0.728***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(6.35)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55.52%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TOWER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-0.186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(-0.61)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0.613***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(7.76)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54.00%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4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Z" sz="1100">
                        <a:latin typeface="Calibri"/>
                        <a:ea typeface="Times New Roma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Z" sz="1100">
                        <a:latin typeface="Calibri"/>
                        <a:ea typeface="Times New Roma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Z" sz="1100">
                        <a:latin typeface="Calibri"/>
                        <a:ea typeface="Times New Roma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Z" sz="1100">
                        <a:latin typeface="Calibri"/>
                        <a:ea typeface="Times New Roma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Z" sz="1100">
                        <a:latin typeface="Calibri"/>
                        <a:ea typeface="Times New Roma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TOWER Equity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-0.437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(-1.18)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0.891***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(7.86)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55.91%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55345" marR="5534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Consequences of different risk levels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4038600" cy="2697163"/>
          </a:xfrm>
        </p:spPr>
        <p:txBody>
          <a:bodyPr>
            <a:normAutofit/>
          </a:bodyPr>
          <a:lstStyle/>
          <a:p>
            <a:r>
              <a:rPr lang="en-NZ" sz="2000" u="sng" dirty="0" smtClean="0"/>
              <a:t>Fund 1 (beta = 0.5)</a:t>
            </a:r>
          </a:p>
          <a:p>
            <a:pPr lvl="1"/>
            <a:r>
              <a:rPr lang="en-NZ" sz="2000" dirty="0" smtClean="0"/>
              <a:t>Expected: $487,978</a:t>
            </a:r>
          </a:p>
          <a:p>
            <a:pPr lvl="1"/>
            <a:r>
              <a:rPr lang="en-NZ" sz="2000" dirty="0" smtClean="0"/>
              <a:t>Lower Bound: $156,459</a:t>
            </a:r>
            <a:endParaRPr lang="en-NZ" sz="2000" dirty="0"/>
          </a:p>
          <a:p>
            <a:pPr lvl="1"/>
            <a:r>
              <a:rPr lang="en-NZ" sz="2000" dirty="0" smtClean="0"/>
              <a:t>Upper Bound: $3,683,345</a:t>
            </a:r>
          </a:p>
          <a:p>
            <a:pPr lvl="1"/>
            <a:r>
              <a:rPr lang="en-NZ" sz="2000" dirty="0" smtClean="0"/>
              <a:t>Total Contributions: $155,983</a:t>
            </a:r>
            <a:endParaRPr lang="en-NZ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3429000"/>
            <a:ext cx="4038600" cy="2697163"/>
          </a:xfrm>
        </p:spPr>
        <p:txBody>
          <a:bodyPr/>
          <a:lstStyle/>
          <a:p>
            <a:r>
              <a:rPr lang="en-NZ" sz="2000" u="sng" dirty="0" smtClean="0"/>
              <a:t>Fund 2 (beta = 0.9)</a:t>
            </a:r>
          </a:p>
          <a:p>
            <a:pPr lvl="1"/>
            <a:r>
              <a:rPr lang="en-NZ" sz="2000" dirty="0" smtClean="0"/>
              <a:t>Expected: $587,090</a:t>
            </a:r>
          </a:p>
          <a:p>
            <a:pPr lvl="1"/>
            <a:r>
              <a:rPr lang="en-NZ" sz="2000" dirty="0" smtClean="0"/>
              <a:t>Lower Bound: $107,165</a:t>
            </a:r>
          </a:p>
          <a:p>
            <a:pPr lvl="1"/>
            <a:r>
              <a:rPr lang="en-NZ" sz="2000" dirty="0" smtClean="0"/>
              <a:t>Upper Bound: $31,415,281</a:t>
            </a:r>
          </a:p>
          <a:p>
            <a:pPr lvl="1"/>
            <a:r>
              <a:rPr lang="en-NZ" sz="2000" dirty="0" smtClean="0"/>
              <a:t>Total Contributions: $155,983</a:t>
            </a:r>
          </a:p>
          <a:p>
            <a:pPr lvl="1">
              <a:buNone/>
            </a:pPr>
            <a:endParaRPr lang="en-NZ" sz="2000" dirty="0" smtClean="0"/>
          </a:p>
          <a:p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556792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u="sng" dirty="0" smtClean="0"/>
              <a:t>Assumptions:</a:t>
            </a:r>
          </a:p>
          <a:p>
            <a:pPr algn="ctr"/>
            <a:r>
              <a:rPr lang="en-NZ" dirty="0" smtClean="0"/>
              <a:t>Inflation: 2%	</a:t>
            </a:r>
            <a:r>
              <a:rPr lang="en-NZ" dirty="0" smtClean="0"/>
              <a:t>	</a:t>
            </a:r>
            <a:r>
              <a:rPr lang="en-NZ" dirty="0" smtClean="0"/>
              <a:t>		Bond yield: 5%</a:t>
            </a:r>
          </a:p>
          <a:p>
            <a:pPr algn="ctr"/>
            <a:r>
              <a:rPr lang="en-NZ" dirty="0" smtClean="0"/>
              <a:t>Contribution: 6%			Market Return: 10.5%</a:t>
            </a:r>
          </a:p>
          <a:p>
            <a:pPr algn="ctr"/>
            <a:r>
              <a:rPr lang="en-NZ" dirty="0" smtClean="0"/>
              <a:t>Salary : $50,000			Market risk (</a:t>
            </a:r>
            <a:r>
              <a:rPr lang="en-NZ" dirty="0" err="1" smtClean="0"/>
              <a:t>stdev</a:t>
            </a:r>
            <a:r>
              <a:rPr lang="en-NZ" dirty="0" smtClean="0"/>
              <a:t>.): 20%</a:t>
            </a:r>
          </a:p>
          <a:p>
            <a:pPr algn="ctr"/>
            <a:r>
              <a:rPr lang="en-NZ" dirty="0" smtClean="0"/>
              <a:t>Age of 30 			Simple linear glide path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4-factor model</a:t>
            </a: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Several stylized facts have been observed in financial markets:	</a:t>
            </a:r>
          </a:p>
          <a:p>
            <a:pPr lvl="1"/>
            <a:r>
              <a:rPr lang="en-NZ" dirty="0" smtClean="0"/>
              <a:t>We observe that small caps typically perform better than large caps (</a:t>
            </a:r>
            <a:r>
              <a:rPr lang="en-NZ" dirty="0" err="1" smtClean="0"/>
              <a:t>Banz</a:t>
            </a:r>
            <a:r>
              <a:rPr lang="en-NZ" dirty="0" smtClean="0"/>
              <a:t>, 1980)</a:t>
            </a:r>
          </a:p>
          <a:p>
            <a:pPr lvl="1"/>
            <a:r>
              <a:rPr lang="en-NZ" dirty="0" smtClean="0"/>
              <a:t>Value stocks generally outperform “glamour” stocks (</a:t>
            </a:r>
            <a:r>
              <a:rPr lang="en-NZ" dirty="0" err="1" smtClean="0"/>
              <a:t>Statman</a:t>
            </a:r>
            <a:r>
              <a:rPr lang="en-NZ" dirty="0" smtClean="0"/>
              <a:t>, 1980)</a:t>
            </a:r>
          </a:p>
          <a:p>
            <a:pPr lvl="1"/>
            <a:r>
              <a:rPr lang="en-NZ" dirty="0" smtClean="0"/>
              <a:t>Winners tend to stay winners, losers tend to stay losers (in </a:t>
            </a:r>
            <a:r>
              <a:rPr lang="en-NZ" dirty="0" smtClean="0"/>
              <a:t>the </a:t>
            </a:r>
            <a:r>
              <a:rPr lang="en-NZ" dirty="0" smtClean="0"/>
              <a:t>short-run) (</a:t>
            </a:r>
            <a:r>
              <a:rPr lang="en-NZ" dirty="0" err="1" smtClean="0"/>
              <a:t>Jeegadeesh</a:t>
            </a:r>
            <a:r>
              <a:rPr lang="en-NZ" dirty="0" smtClean="0"/>
              <a:t> and Titman, 1993)</a:t>
            </a:r>
          </a:p>
          <a:p>
            <a:pPr lvl="1"/>
            <a:endParaRPr lang="en-N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Risk adjusted performance based on 4-factor model</a:t>
            </a:r>
            <a:endParaRPr lang="en-NZ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95536" y="1722508"/>
          <a:ext cx="8329261" cy="4010748"/>
        </p:xfrm>
        <a:graphic>
          <a:graphicData uri="http://schemas.openxmlformats.org/drawingml/2006/table">
            <a:tbl>
              <a:tblPr/>
              <a:tblGrid>
                <a:gridCol w="953062"/>
                <a:gridCol w="462648"/>
                <a:gridCol w="546786"/>
                <a:gridCol w="589648"/>
                <a:gridCol w="589648"/>
                <a:gridCol w="589648"/>
                <a:gridCol w="489786"/>
                <a:gridCol w="712871"/>
                <a:gridCol w="589648"/>
                <a:gridCol w="546786"/>
                <a:gridCol w="589648"/>
                <a:gridCol w="589648"/>
                <a:gridCol w="589648"/>
                <a:gridCol w="489786"/>
              </a:tblGrid>
              <a:tr h="1830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Fund</a:t>
                      </a: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 dirty="0">
                          <a:latin typeface="Times New Roman"/>
                          <a:ea typeface="Times New Roman"/>
                        </a:rPr>
                        <a:t>α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Times New Roman"/>
                        </a:rPr>
                        <a:t>RMRF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Times New Roman"/>
                        </a:rPr>
                        <a:t>SMB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Times New Roman"/>
                        </a:rPr>
                        <a:t>HML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Times New Roman"/>
                        </a:rPr>
                        <a:t>WML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en-NZ" sz="1000" i="1" baseline="30000">
                          <a:latin typeface="Times New Roman"/>
                          <a:ea typeface="Times New Roman"/>
                        </a:rPr>
                        <a:t>2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Fund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 dirty="0">
                          <a:latin typeface="Times New Roman"/>
                          <a:ea typeface="Times New Roman"/>
                        </a:rPr>
                        <a:t>α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Times New Roman"/>
                        </a:rPr>
                        <a:t>RMRF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Times New Roman"/>
                        </a:rPr>
                        <a:t>SMB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Times New Roman"/>
                        </a:rPr>
                        <a:t>HML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Times New Roman"/>
                        </a:rPr>
                        <a:t>WML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en-NZ" sz="1000" i="1" baseline="30000">
                          <a:latin typeface="Times New Roman"/>
                          <a:ea typeface="Times New Roman"/>
                        </a:rPr>
                        <a:t>2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AMP Aggressive 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-0.381*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(-1.78)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0.635***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(9.47)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-0.119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(-1.10)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-0.408***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(-3.73) 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0.001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(0.01)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67.23%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Grosvenor High Growth 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-0.412***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(-3.92)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0.812***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(16.50)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-0.187*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(-1.93)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-0.013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(-0.17)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-0.061***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(-2.15)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91.43%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0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AMP Growth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-0.302*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(-1.65)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0.538***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(9.65)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-0.099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(-1.08)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-0.333***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(-3.58)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0.000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(0.01)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66.82%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Mercer High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-0.330*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(-1.78)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0.683***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(12.54)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-0.167**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(-2.18)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-0.196**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(-2.36)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-0.113***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(-2.04)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85.38%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AON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-0.136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(-0.59)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0.596***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(8.41)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-0.107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(-0.90)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-0.343***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(-2.87)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-0.100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(-1.16)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68.99%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OnePath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-0.194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(-1.26)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0.616***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(13.28)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-0.211***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(-3.70)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-0.080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(-1.32)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-0.014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(-0.32)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84.30%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ASB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-0.249*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(-1.96)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0.719***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(22.03)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-0.205***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(-3.87)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-0.067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(-1.27)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-0.050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(-1.58)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90.76%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ANZ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-0.106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(-0.63)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0.672***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(17.18)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-0.192***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(-3.32)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-0.098*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(-1.88)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-0.029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(-0.58)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86.27%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Brook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0.083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(0.39)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0.512***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(4.85)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-0.171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(-1.43)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0.079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(0.64)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-0.009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(-0.17)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65.69%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SIL Growth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-0.090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(-0.55)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0.670***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(17.19)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-0.195***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(-3.38)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-0.094*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(-1.81)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-0.029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(-0.58)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86.19%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Westpac Growth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-0.106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(-0.78)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0.557***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(17.59)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-0.115**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(-2.59)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-0.074*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(-1.70)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-0.007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(-0.24)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85.16%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Smart Growth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-0.478*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(-1.72)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0.791***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(14.12)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-0.406***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(-3.36)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-0.096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(-0.92)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-0.054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(-0.77)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72.56%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Fidelity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-0.074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(-0.63)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0.579***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(8.90)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-0.115**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(-2.05)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0.061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(1.04)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-0.087***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(-3.30)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85.51%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Staples </a:t>
                      </a:r>
                      <a:r>
                        <a:rPr lang="en-NZ" sz="1000" dirty="0" err="1">
                          <a:latin typeface="Times New Roman"/>
                          <a:ea typeface="Times New Roman"/>
                        </a:rPr>
                        <a:t>Rodway</a:t>
                      </a: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 Growth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-0.047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(-0.27)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0.490***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(5.65)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-0.028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(-0.22)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-0.161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(-1.07)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-0.056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(-0.90)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62.68%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Fidelity Aggressive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-0.144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(-0.90)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0.759***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(15.30)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-0.102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(-1.45)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-0.075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(-1.44)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-0.063**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(-2.22)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82.74%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TOWER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-0.222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(-1.35)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0.678***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(15.03)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-0.068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(-1.11)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-0.234***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(-3.39)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-0.061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(-1.37)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85.54%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Fisher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-0.023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(-0.10)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0.746***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(9.28)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0.275***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(3.45)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-0.326***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(-3.02)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-0.219***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(-6.98)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81.33%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TOWER Equity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-0.500**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(-2.68)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1.005***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(20.92)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-0.103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(-1.24)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-0.386***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(-4.44)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-0.051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(-1.00)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88.32%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Forsyth Barr Growth 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-0.327*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Times New Roman"/>
                        </a:rPr>
                        <a:t>(-1.71)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0.537***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(7.16)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-0.021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(-0.24)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-0.227*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(-1.83)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-0.030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(-0.72)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Times New Roman"/>
                        </a:rPr>
                        <a:t>74.47%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Times New Roman"/>
                      </a:endParaRPr>
                    </a:p>
                  </a:txBody>
                  <a:tcPr marL="19393" marR="193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Times New Roma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Times New Roma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000" dirty="0">
                        <a:latin typeface="Times New Roman"/>
                        <a:ea typeface="Times New Roma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000" dirty="0">
                        <a:latin typeface="Times New Roman"/>
                        <a:ea typeface="Times New Roma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000" dirty="0">
                        <a:latin typeface="Times New Roman"/>
                        <a:ea typeface="Times New Roma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19393" marR="193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Market Timing Skills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models presented before measure stock selection skills</a:t>
            </a:r>
          </a:p>
          <a:p>
            <a:r>
              <a:rPr lang="en-NZ" dirty="0" smtClean="0"/>
              <a:t>We can also assess market timing skills</a:t>
            </a:r>
          </a:p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The squared term measures market timing skills (i.e. </a:t>
            </a:r>
            <a:r>
              <a:rPr lang="el-GR" dirty="0" smtClean="0"/>
              <a:t>δ</a:t>
            </a:r>
            <a:r>
              <a:rPr lang="en-NZ" dirty="0" smtClean="0"/>
              <a:t> &gt; 0 positive stock picking skills)</a:t>
            </a:r>
            <a:endParaRPr lang="en-NZ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2555776" y="3573016"/>
          <a:ext cx="3905681" cy="454149"/>
        </p:xfrm>
        <a:graphic>
          <a:graphicData uri="http://schemas.openxmlformats.org/presentationml/2006/ole">
            <p:oleObj spid="_x0000_s28673" name="Equation" r:id="rId3" imgW="204444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Market Timing Skills</a:t>
            </a:r>
            <a:endParaRPr lang="en-N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33414" y="1412776"/>
          <a:ext cx="7965557" cy="4627405"/>
        </p:xfrm>
        <a:graphic>
          <a:graphicData uri="http://schemas.openxmlformats.org/drawingml/2006/table">
            <a:tbl>
              <a:tblPr/>
              <a:tblGrid>
                <a:gridCol w="1331602"/>
                <a:gridCol w="630070"/>
                <a:gridCol w="630070"/>
                <a:gridCol w="696601"/>
                <a:gridCol w="630070"/>
                <a:gridCol w="1526864"/>
                <a:gridCol w="630070"/>
                <a:gridCol w="630070"/>
                <a:gridCol w="630070"/>
                <a:gridCol w="630070"/>
              </a:tblGrid>
              <a:tr h="2345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 dirty="0">
                          <a:latin typeface="Times New Roman"/>
                          <a:ea typeface="Times New Roman"/>
                        </a:rPr>
                        <a:t>Fund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 dirty="0">
                          <a:latin typeface="Times New Roman"/>
                          <a:ea typeface="Times New Roman"/>
                        </a:rPr>
                        <a:t>α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RMRF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RMRF</a:t>
                      </a:r>
                      <a:r>
                        <a:rPr lang="en-NZ" sz="1100" i="1" baseline="30000">
                          <a:latin typeface="Times New Roman"/>
                          <a:ea typeface="Times New Roman"/>
                        </a:rPr>
                        <a:t>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en-NZ" sz="1100" i="1" baseline="30000">
                          <a:latin typeface="Times New Roman"/>
                          <a:ea typeface="Times New Roman"/>
                        </a:rPr>
                        <a:t>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Fund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 dirty="0">
                          <a:latin typeface="Times New Roman"/>
                          <a:ea typeface="Times New Roman"/>
                        </a:rPr>
                        <a:t>α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RMRF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RMRF</a:t>
                      </a:r>
                      <a:r>
                        <a:rPr lang="en-NZ" sz="1100" i="1" baseline="30000">
                          <a:latin typeface="Times New Roman"/>
                          <a:ea typeface="Times New Roman"/>
                        </a:rPr>
                        <a:t>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i="1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en-NZ" sz="1100" i="1" baseline="30000">
                          <a:latin typeface="Times New Roman"/>
                          <a:ea typeface="Times New Roman"/>
                        </a:rPr>
                        <a:t>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AMP Aggressive 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0.066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(0.15)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0.510***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(4.73)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-0.026***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(-2.64)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28.18%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Grosvenor High Growth 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-0.251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(-1.45)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0.794***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(11.62)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-0.011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(-1.06)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76.49%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9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AMP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0.062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(0.18)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0.435***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(4.90)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-0.021**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(-2.57)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29.14%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Mercer High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-0.097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(-0.26)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0.626***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(6.05)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-0.014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(-1.17)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42.80%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9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AON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0.129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(0.27)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0.505***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(4.64)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-0.015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(-1.45)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23.56%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OnePath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0.132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(0.48)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0.626***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(10.10)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-0.015**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(-2.19)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62.24%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9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ASB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-0.125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(-0.51)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0.681***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(9.91)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-0.007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(-0.84)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66.02%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ANZ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0.145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(0.53)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0.624***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(10.13)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-0.015**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(-2.20)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62.00%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7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Brook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-0.079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(-0.36)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0.509***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(5.71)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0.011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(0.66)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61.19%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SIL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-0.284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(-0.54)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0.719***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(5.82)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-0.011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(-0.90)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36.85%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9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Westpac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0.019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(0.09)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0.523***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(12.57)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-0.007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(-1.50)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70.62%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Smart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-0.041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(-0.15)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0.449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(5.55)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0.000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(0.04)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41.29%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2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Fidelity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-0.245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(-1.52)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0.591***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(9.87)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0.011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(1.08)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74.29%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Staples Rodway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0.045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(0.16)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0.617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(8.00)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-0.016*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(-1.81)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55.40%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9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Fidelity Aggressive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-0.221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(-0.88)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0.733***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(11.38)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0.006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(0.93)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69.33%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TOWER Growth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-0.115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(-0.35)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0.896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(8.27)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-0.022*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(-1.84)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57.25%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7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Fisher Growth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-0.135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(-0.40)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0.726***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(6.18)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0.009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(0.50)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55.85%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45882" marR="458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45882" marR="458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45882" marR="458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45882" marR="458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45882" marR="458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7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latin typeface="Times New Roman"/>
                          <a:ea typeface="Times New Roman"/>
                        </a:rPr>
                        <a:t>Forsyth Barr Growth </a:t>
                      </a:r>
                      <a:endParaRPr lang="en-NZ" sz="1100" dirty="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-0.131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(-0.49)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0.470***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(4.69)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-0.010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(-0.91)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latin typeface="Times New Roman"/>
                          <a:ea typeface="Times New Roman"/>
                        </a:rPr>
                        <a:t>44.34%</a:t>
                      </a:r>
                      <a:endParaRPr lang="en-NZ" sz="1100">
                        <a:latin typeface="Times New Roman"/>
                        <a:ea typeface="SimSun"/>
                      </a:endParaRPr>
                    </a:p>
                  </a:txBody>
                  <a:tcPr marL="45882" marR="4588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45882" marR="458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45882" marR="458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45882" marR="458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>
                        <a:latin typeface="Times New Roman"/>
                        <a:ea typeface="Times New Roman"/>
                      </a:endParaRPr>
                    </a:p>
                  </a:txBody>
                  <a:tcPr marL="45882" marR="458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 dirty="0">
                        <a:latin typeface="Times New Roman"/>
                        <a:ea typeface="Times New Roman"/>
                      </a:endParaRPr>
                    </a:p>
                  </a:txBody>
                  <a:tcPr marL="45882" marR="4588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Introduction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sz="2400" dirty="0" err="1" smtClean="0"/>
              <a:t>KiwiSaver</a:t>
            </a:r>
            <a:r>
              <a:rPr lang="en-NZ" sz="2400" dirty="0" smtClean="0"/>
              <a:t> was introduced on July 1, 2007, and is a subsidised, defined contribution investment scheme</a:t>
            </a:r>
          </a:p>
          <a:p>
            <a:endParaRPr lang="en-NZ" sz="2400" dirty="0" smtClean="0"/>
          </a:p>
          <a:p>
            <a:r>
              <a:rPr lang="en-NZ" sz="2400" dirty="0" smtClean="0"/>
              <a:t>As of mid 2013, AUM in </a:t>
            </a:r>
            <a:r>
              <a:rPr lang="en-NZ" sz="2400" dirty="0" err="1" smtClean="0"/>
              <a:t>KiwiSaver</a:t>
            </a:r>
            <a:r>
              <a:rPr lang="en-NZ" sz="2400" dirty="0" smtClean="0"/>
              <a:t> are approx. NZ$15, with 2.1 million investors</a:t>
            </a:r>
          </a:p>
          <a:p>
            <a:endParaRPr lang="en-NZ" sz="2400" dirty="0" smtClean="0"/>
          </a:p>
          <a:p>
            <a:r>
              <a:rPr lang="en-NZ" sz="2400" dirty="0" smtClean="0"/>
              <a:t>Many investors stay with the default option, which may not be appropriate for their specific investment needs</a:t>
            </a:r>
          </a:p>
          <a:p>
            <a:endParaRPr lang="en-NZ" sz="2400" dirty="0" smtClean="0"/>
          </a:p>
          <a:p>
            <a:r>
              <a:rPr lang="en-NZ" sz="2400" dirty="0" smtClean="0"/>
              <a:t>Financial literacy seems to be important here, as people need to make informed decisions about retirement. How much information/knowledge do they need?</a:t>
            </a:r>
            <a:endParaRPr lang="en-N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Conclusion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NZ" dirty="0" smtClean="0"/>
              <a:t>Our study reveals several important results regarding </a:t>
            </a:r>
            <a:r>
              <a:rPr lang="en-NZ" dirty="0" err="1" smtClean="0"/>
              <a:t>KiwiSaver</a:t>
            </a:r>
            <a:r>
              <a:rPr lang="en-NZ" dirty="0" smtClean="0"/>
              <a:t> funds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NZ" dirty="0" smtClean="0"/>
              <a:t>Many funds are replicable, suggesting that most fund providers only have a conservative and a growth fund, replicating funds sometimes is cheaper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NZ" dirty="0" smtClean="0"/>
              <a:t>There is no evidence of systematic outperformance. In some cases, we observe systematic underperformance Growth funds are not equal, they are very different in terms of risk taking behaviour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NZ" dirty="0" smtClean="0"/>
              <a:t>Funds predominantly invest in Large cap stocks, and tend to focus on glamour stocks. Small cap, value is not considered in the investment universe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NZ" dirty="0" smtClean="0"/>
              <a:t>None of the funds display positive market timing skills, several of them show significant negative skills</a:t>
            </a:r>
          </a:p>
          <a:p>
            <a:pPr marL="514350" indent="-514350"/>
            <a:endParaRPr lang="en-NZ" dirty="0" smtClean="0"/>
          </a:p>
          <a:p>
            <a:pPr marL="514350" indent="-514350"/>
            <a:r>
              <a:rPr lang="en-NZ" dirty="0" smtClean="0"/>
              <a:t>How much knowledge can be expected from a mum and dad investor?</a:t>
            </a:r>
          </a:p>
          <a:p>
            <a:pPr marL="514350" indent="-514350"/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Replicability</a:t>
            </a:r>
            <a:r>
              <a:rPr lang="en-NZ" dirty="0" smtClean="0"/>
              <a:t> of funds </a:t>
            </a:r>
            <a:endParaRPr lang="en-NZ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9550" y="1295993"/>
          <a:ext cx="8352929" cy="5447637"/>
        </p:xfrm>
        <a:graphic>
          <a:graphicData uri="http://schemas.openxmlformats.org/drawingml/2006/table">
            <a:tbl>
              <a:tblPr/>
              <a:tblGrid>
                <a:gridCol w="642533"/>
                <a:gridCol w="642533"/>
                <a:gridCol w="642533"/>
                <a:gridCol w="642533"/>
                <a:gridCol w="642533"/>
                <a:gridCol w="642533"/>
                <a:gridCol w="642533"/>
                <a:gridCol w="642533"/>
                <a:gridCol w="642533"/>
                <a:gridCol w="642533"/>
                <a:gridCol w="642533"/>
                <a:gridCol w="642533"/>
                <a:gridCol w="642533"/>
              </a:tblGrid>
              <a:tr h="549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Constrained OLS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Fit of Reconstructed Funds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Fees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37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Fund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Conservative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Growth 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Aggressive/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Equity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Alpha 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Beta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R</a:t>
                      </a:r>
                      <a:r>
                        <a:rPr lang="en-NZ" sz="700" i="1" baseline="30000">
                          <a:latin typeface="Times New Roman"/>
                          <a:ea typeface="SimSun"/>
                        </a:rPr>
                        <a:t>2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F-test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Fund 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Fees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Reconstructed 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Fees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 dirty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 dirty="0">
                          <a:latin typeface="Times New Roman"/>
                          <a:ea typeface="SimSun"/>
                        </a:rPr>
                        <a:t>Diff.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 dirty="0">
                          <a:latin typeface="Times New Roman"/>
                          <a:ea typeface="SimSun"/>
                        </a:rPr>
                        <a:t>AMP Moderate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0.73 (143.88)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0.27 (52.47)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0.012 (0.93)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1.01 (98.57)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99.34%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0.99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0.975%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0.9177%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-0.05734%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7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 dirty="0">
                          <a:latin typeface="Times New Roman"/>
                          <a:ea typeface="SimSun"/>
                        </a:rPr>
                        <a:t>AMP Moderate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0.796 (158.23)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0.21 (43.15)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0.018 (1.08)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1.01 (81.50)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99.03%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1.01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0.975%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0.9328%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-0.04225%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AMP Moderate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0.49 (377.46)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0.51 (391.61)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0.005 (1.61)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1.00 (564.20)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99.98%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1.57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1.025%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0.9556%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-0.06942%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AMP Moderate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0.59 (223.62)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0.41 (155.49)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0.0137 (1.61)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1.00 (225.37)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99.87%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1.76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1.025%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0.9775%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-0.0475%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AMP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0.36 (66.49)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0.64 (118.06)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-0.021 (-1.51)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0.99 (161.02)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99.75%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2.68*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1.025%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0.9761%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-0.04888%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6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 dirty="0">
                          <a:latin typeface="Times New Roman"/>
                          <a:ea typeface="SimSun"/>
                        </a:rPr>
                        <a:t>AMP Balanced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0.48 (119.40)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0.52 (127.32)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-0.011 (-0.85)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0.99 (169.95)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99.78%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dirty="0">
                          <a:latin typeface="Times New Roman"/>
                          <a:ea typeface="SimSun"/>
                        </a:rPr>
                        <a:t>0.98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1.025%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1.0050%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-0.02%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6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AMP Growth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0.19 (55.10)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0.81 (228.76)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0.017 (1.51)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1.00 (277.37)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99.92%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1.32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1.033%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1.0775%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0.0445%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Aon Moderate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0.64(55.02)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0.36 (31.12)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0.038 (1.20)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0.98 (74.25)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98.82%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1.64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0.94%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0.9384%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-0.0016%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6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Aon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0.25 (47.39)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0.75 (140.16)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0.214 (1.50)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1.00 (230.75)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99.88%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1.30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1.01%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1.0125%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0.0025%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ASB Moderate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0.64 (63.22)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0.36 (35.81)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-0.028 (-1.08)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0.97 (61.98)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98.34%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2.99*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0.60%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0.5080%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-0.092%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ASB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0.32 (49.19)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0.69 (107.16)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-0.022 (-1.34)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0.99 (146.57)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99.70%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1.66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0.6110%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-0.039%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ANZ Cons.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0.75 (307.60)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0.25 (103.25)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-0.011* (-1.75)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1.00 (210.73)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99.85%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3.08*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highlight>
                          <a:srgbClr val="FFFF00"/>
                        </a:highlight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1.02%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1.0575%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0.0375%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ANZ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0.51 (227.02)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0.50 (222.27)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-0.014*** (-2.70)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1.00 (347.40)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99.95%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4.88**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highlight>
                          <a:srgbClr val="FFFF00"/>
                        </a:highlight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1.07%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1.1052%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0.0352%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ANZ Balanced Growth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0.25 (147.43)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0.75 (436.52)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-0.009** (-2.19)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1.00 (591.58)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99.98%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3.23**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highlight>
                          <a:srgbClr val="FFFF00"/>
                        </a:highlight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1.12%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1.1325%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0.0125%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BT Westpac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0.29 (13.09)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0.71 (32.20)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-0.0167 (-0.49)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0.97 (54.72)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97.84%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2.14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0.6565%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0.0065%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Fidelity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0.50 (28.81)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0.50 (29.20)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-0.0228 (-0.75)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0.99 (61.48)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98.31%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0.72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1.19%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1.1550%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-0.035%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Grosvenor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0.66 (97.63)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0.34 (51.25)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-0.017 (-0.99)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1.01 (115.64)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99.52%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0.76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1.07%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1.0380%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-0.032%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Mercer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0.41 (70.70)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0.59 (103.64)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-0.00 (-0.06)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0.99 (167.04)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99.77%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2.10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0.72%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0.6888%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-0.0312%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OnePath Cons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0.76 (175.99)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0.25 (57.05)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-0.008 (-0.78)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0.99 (117.17)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99.52%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1.03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0.60%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0.6106%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0.0106%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OnePath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0.51 (12.62)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0.49 (12.23)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-0.016 (-0.48)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0.84 (17.95)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83.00%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6.51***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0.6482%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-0.0018%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2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OnePath Balanced Growth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0.25 (132.66)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0.75 (393.00)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0.001 (0.14)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1.00 (510.10)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99.98%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0.14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0.70%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0.6950%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-0.005%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SIL Cons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0.75 (297.63)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0.26 (101.83)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-0.013** (-2.06)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1.00 (206.98)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99.85%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3.65**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1.06%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1.1096%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0.0496%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SIL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0.51 (247.65)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0.49 (241.17)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-0.016*** (-3.34)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1.00 (386.35)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99.96%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7.01***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1.11%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1.1335%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0.0235%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SIL Balanced Growth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0.25 (134.39)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0.75 (400.93)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-0.013*** (-2.99)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1.00 (557.98)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99.98%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5.47***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1.16%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1.1725%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0.0125%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6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Staples Balanced 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0.14 (2.15)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0.86 (12.78)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0.1647 (1.07)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0.71 (12.26)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69.81%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13.20***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1.1440%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0.094%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Tower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0.56 (25.14)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0.44 (19.40)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-0.014 (-0.30)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0.97 (42.79)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98.78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1.43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0.98%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0.9724%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-0.0076%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Tower Balanced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0.74 (57.03)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0.26 (19.70)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-0.031 (-0.68)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0.96 (43.75)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96.67%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2.76*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0.98%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0.9450%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-0.035%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 i="1">
                          <a:latin typeface="Times New Roman"/>
                          <a:ea typeface="SimSun"/>
                        </a:rPr>
                        <a:t>Tower Growth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0.43 (23.04)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0.57 (30.26)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-0.024 (-0.38)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0.95 (46.68)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97.06%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700">
                          <a:latin typeface="Times New Roman"/>
                          <a:ea typeface="SimSun"/>
                        </a:rPr>
                        <a:t>2.98*</a:t>
                      </a: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1.09%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0.9997%</a:t>
                      </a:r>
                      <a:endParaRPr lang="en-NZ" sz="70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-0.0903%</a:t>
                      </a:r>
                      <a:endParaRPr lang="en-NZ" sz="700" dirty="0">
                        <a:latin typeface="Times New Roman"/>
                        <a:ea typeface="SimSun"/>
                      </a:endParaRPr>
                    </a:p>
                  </a:txBody>
                  <a:tcPr marL="17721" marR="1772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altLang="zh-CN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kumimoji="0" lang="en-NZ" altLang="zh-CN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kumimoji="0" lang="en-NZ" altLang="zh-CN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564904"/>
            <a:ext cx="6899898" cy="347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04248" y="6165304"/>
            <a:ext cx="16385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800" dirty="0" smtClean="0"/>
              <a:t>Source: ANZ investment statement</a:t>
            </a:r>
            <a:endParaRPr lang="en-NZ" sz="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Fund Choice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3412976"/>
          </a:xfrm>
        </p:spPr>
        <p:txBody>
          <a:bodyPr>
            <a:normAutofit/>
          </a:bodyPr>
          <a:lstStyle/>
          <a:p>
            <a:r>
              <a:rPr lang="en-NZ" sz="2400" dirty="0" smtClean="0"/>
              <a:t>Information on funds and choice is often limited/concise and often reflects, asset allocation, profile, some performance statistics, and/or some questionnaire to assess risk aversion, etc.</a:t>
            </a:r>
            <a:endParaRPr lang="en-N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Performance Comparison</a:t>
            </a:r>
            <a:endParaRPr lang="en-NZ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8330725" cy="3943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88224" y="5877272"/>
            <a:ext cx="21226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800" dirty="0" smtClean="0"/>
              <a:t>Source: Morningstar (www.morningstar.co.nz)</a:t>
            </a:r>
            <a:endParaRPr lang="en-NZ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we know about Mutual Funds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NZ" dirty="0" smtClean="0"/>
              <a:t>In aggregate, mutual funds underperform relative to the market. The degree of underperformance is strongly related to fees (Jensen, 1968; </a:t>
            </a:r>
            <a:r>
              <a:rPr lang="en-NZ" dirty="0" err="1" smtClean="0"/>
              <a:t>Fama</a:t>
            </a:r>
            <a:r>
              <a:rPr lang="en-NZ" dirty="0" smtClean="0"/>
              <a:t> and French, 2008)</a:t>
            </a:r>
          </a:p>
          <a:p>
            <a:r>
              <a:rPr lang="en-NZ" dirty="0" smtClean="0"/>
              <a:t>Active management does not yield persistent outperformance. Active funds generally underperform relative to passive funds (due to higher fees)</a:t>
            </a:r>
          </a:p>
          <a:p>
            <a:r>
              <a:rPr lang="en-NZ" dirty="0" smtClean="0"/>
              <a:t>At a fund level, there is very limited evidence of persistent outperformance. The outperformance that exists can typically be explained by known market phenomena (size effect, momentum effect) </a:t>
            </a:r>
            <a:r>
              <a:rPr lang="en-NZ" dirty="0" smtClean="0"/>
              <a:t>(</a:t>
            </a:r>
            <a:r>
              <a:rPr lang="en-NZ" dirty="0" err="1" smtClean="0"/>
              <a:t>Carhart</a:t>
            </a:r>
            <a:r>
              <a:rPr lang="en-NZ" dirty="0" smtClean="0"/>
              <a:t>, 1997</a:t>
            </a:r>
            <a:r>
              <a:rPr lang="en-NZ" dirty="0" smtClean="0"/>
              <a:t>)</a:t>
            </a:r>
          </a:p>
          <a:p>
            <a:r>
              <a:rPr lang="en-NZ" dirty="0" smtClean="0"/>
              <a:t>When outperformance is observed this is typically </a:t>
            </a:r>
            <a:r>
              <a:rPr lang="en-NZ" dirty="0" smtClean="0"/>
              <a:t>among </a:t>
            </a:r>
            <a:r>
              <a:rPr lang="en-NZ" dirty="0" smtClean="0"/>
              <a:t>small </a:t>
            </a:r>
            <a:r>
              <a:rPr lang="en-NZ" dirty="0" smtClean="0"/>
              <a:t>funds</a:t>
            </a:r>
            <a:endParaRPr lang="en-NZ" dirty="0" smtClean="0"/>
          </a:p>
          <a:p>
            <a:r>
              <a:rPr lang="en-NZ" dirty="0" smtClean="0"/>
              <a:t>There is positive relation between performance and flow (</a:t>
            </a:r>
            <a:r>
              <a:rPr lang="en-NZ" dirty="0" err="1" smtClean="0"/>
              <a:t>Sirri</a:t>
            </a:r>
            <a:r>
              <a:rPr lang="en-NZ" dirty="0" smtClean="0"/>
              <a:t> and </a:t>
            </a:r>
            <a:r>
              <a:rPr lang="en-NZ" dirty="0" err="1" smtClean="0"/>
              <a:t>Tufano</a:t>
            </a:r>
            <a:r>
              <a:rPr lang="en-NZ" dirty="0" smtClean="0"/>
              <a:t>, 1998; Del </a:t>
            </a:r>
            <a:r>
              <a:rPr lang="en-NZ" dirty="0" err="1" smtClean="0"/>
              <a:t>Guerco</a:t>
            </a:r>
            <a:r>
              <a:rPr lang="en-NZ" dirty="0" smtClean="0"/>
              <a:t> and </a:t>
            </a:r>
            <a:r>
              <a:rPr lang="en-NZ" dirty="0" err="1" smtClean="0"/>
              <a:t>Tkac</a:t>
            </a:r>
            <a:r>
              <a:rPr lang="en-NZ" dirty="0" smtClean="0"/>
              <a:t>, 2002)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we know about </a:t>
            </a:r>
            <a:r>
              <a:rPr lang="en-NZ" dirty="0" err="1" smtClean="0"/>
              <a:t>KiwiSaver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Investors are inert (status quo bias), i</a:t>
            </a:r>
            <a:r>
              <a:rPr lang="en-NZ" dirty="0" smtClean="0"/>
              <a:t>nvestors chase past returns, a</a:t>
            </a:r>
            <a:r>
              <a:rPr lang="en-NZ" dirty="0" smtClean="0"/>
              <a:t>dvice leads to riskier investments, does not lead to </a:t>
            </a:r>
            <a:r>
              <a:rPr lang="en-NZ" dirty="0" smtClean="0"/>
              <a:t>higher </a:t>
            </a:r>
            <a:r>
              <a:rPr lang="en-NZ" dirty="0" smtClean="0"/>
              <a:t>returns (</a:t>
            </a:r>
            <a:r>
              <a:rPr lang="en-NZ" dirty="0" smtClean="0"/>
              <a:t>Zhang, 2013</a:t>
            </a:r>
            <a:r>
              <a:rPr lang="en-NZ" dirty="0" smtClean="0"/>
              <a:t>)</a:t>
            </a:r>
          </a:p>
          <a:p>
            <a:endParaRPr lang="en-NZ" dirty="0" smtClean="0"/>
          </a:p>
          <a:p>
            <a:r>
              <a:rPr lang="en-NZ" dirty="0" smtClean="0"/>
              <a:t>KS investors are not attracted their bank’s  funds, there is a positive relation between returns and fund flows (</a:t>
            </a:r>
            <a:r>
              <a:rPr lang="en-NZ" dirty="0" smtClean="0"/>
              <a:t>Matthews, </a:t>
            </a:r>
            <a:r>
              <a:rPr lang="en-NZ" dirty="0" smtClean="0"/>
              <a:t>2013)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Data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We obtain monthly Net Asset Values from Morningstar</a:t>
            </a:r>
          </a:p>
          <a:p>
            <a:r>
              <a:rPr lang="en-NZ" dirty="0" smtClean="0"/>
              <a:t>Sample period: September 2007 – April 2013</a:t>
            </a:r>
          </a:p>
          <a:p>
            <a:r>
              <a:rPr lang="en-NZ" dirty="0" smtClean="0"/>
              <a:t>Risk-free rate from RBNZ’s site : 90-day bank bill</a:t>
            </a:r>
          </a:p>
          <a:p>
            <a:r>
              <a:rPr lang="en-NZ" dirty="0" smtClean="0"/>
              <a:t>Benchmarks from Ken French’s site</a:t>
            </a:r>
          </a:p>
          <a:p>
            <a:r>
              <a:rPr lang="en-NZ" dirty="0" smtClean="0"/>
              <a:t>All data in NZ Dollar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Replicability</a:t>
            </a:r>
            <a:r>
              <a:rPr lang="en-NZ" dirty="0" smtClean="0"/>
              <a:t> of funds I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400" dirty="0" smtClean="0"/>
              <a:t>We aim to replicate balanced and moderate funds from conservative and growth</a:t>
            </a:r>
          </a:p>
          <a:p>
            <a:r>
              <a:rPr lang="en-NZ" sz="2400" dirty="0" smtClean="0"/>
              <a:t>We use constrained OLS:</a:t>
            </a:r>
          </a:p>
          <a:p>
            <a:endParaRPr lang="en-NZ" sz="2400" dirty="0" smtClean="0"/>
          </a:p>
          <a:p>
            <a:endParaRPr lang="en-NZ" sz="2400" dirty="0" smtClean="0"/>
          </a:p>
          <a:p>
            <a:r>
              <a:rPr lang="en-NZ" sz="2400" dirty="0" smtClean="0"/>
              <a:t>Examine the fit of the constructed series with the actual series, i.e.</a:t>
            </a:r>
          </a:p>
          <a:p>
            <a:endParaRPr lang="en-NZ" sz="2400" dirty="0" smtClean="0"/>
          </a:p>
          <a:p>
            <a:endParaRPr lang="en-NZ" sz="2400" dirty="0" smtClean="0"/>
          </a:p>
          <a:p>
            <a:r>
              <a:rPr lang="en-NZ" sz="2400" dirty="0" smtClean="0"/>
              <a:t>We expect </a:t>
            </a:r>
            <a:r>
              <a:rPr lang="el-GR" sz="2400" dirty="0" smtClean="0"/>
              <a:t>α</a:t>
            </a:r>
            <a:r>
              <a:rPr lang="en-NZ" sz="2400" dirty="0" smtClean="0"/>
              <a:t> = 0 and </a:t>
            </a:r>
            <a:r>
              <a:rPr lang="el-GR" sz="2400" dirty="0" smtClean="0"/>
              <a:t>β</a:t>
            </a:r>
            <a:r>
              <a:rPr lang="en-NZ" sz="2400" dirty="0" smtClean="0"/>
              <a:t> = 1, and can test this using an F-test.</a:t>
            </a:r>
            <a:endParaRPr lang="en-NZ" sz="24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572000" y="2780928"/>
          <a:ext cx="3240360" cy="465569"/>
        </p:xfrm>
        <a:graphic>
          <a:graphicData uri="http://schemas.openxmlformats.org/presentationml/2006/ole">
            <p:oleObj spid="_x0000_s1027" name="Equation" r:id="rId3" imgW="1663700" imgH="241300" progId="Equation.3">
              <p:embed/>
            </p:oleObj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572000" y="4437112"/>
          <a:ext cx="1961924" cy="454149"/>
        </p:xfrm>
        <a:graphic>
          <a:graphicData uri="http://schemas.openxmlformats.org/presentationml/2006/ole">
            <p:oleObj spid="_x0000_s1029" name="Equation" r:id="rId4" imgW="10287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NZ" dirty="0" err="1" smtClean="0"/>
              <a:t>Replicability</a:t>
            </a:r>
            <a:r>
              <a:rPr lang="en-NZ" dirty="0" smtClean="0"/>
              <a:t> of Funds II</a:t>
            </a:r>
            <a:endParaRPr lang="en-NZ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31640" y="922610"/>
          <a:ext cx="6738052" cy="5746750"/>
        </p:xfrm>
        <a:graphic>
          <a:graphicData uri="http://schemas.openxmlformats.org/drawingml/2006/table">
            <a:tbl>
              <a:tblPr/>
              <a:tblGrid>
                <a:gridCol w="1177924"/>
                <a:gridCol w="534987"/>
                <a:gridCol w="454024"/>
                <a:gridCol w="609599"/>
                <a:gridCol w="542924"/>
                <a:gridCol w="304799"/>
                <a:gridCol w="471487"/>
                <a:gridCol w="555624"/>
                <a:gridCol w="428624"/>
                <a:gridCol w="839787"/>
                <a:gridCol w="818273"/>
              </a:tblGrid>
              <a:tr h="63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1000" i="1" dirty="0">
                          <a:latin typeface="Times New Roman"/>
                          <a:ea typeface="SimSun"/>
                        </a:rPr>
                        <a:t>Constrained OLS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Fit of Reconstructed Funds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Fees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58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 dirty="0">
                          <a:latin typeface="Times New Roman"/>
                          <a:ea typeface="SimSun"/>
                        </a:rPr>
                        <a:t>Fund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 dirty="0" err="1" smtClean="0">
                          <a:latin typeface="Times New Roman"/>
                          <a:ea typeface="SimSun"/>
                        </a:rPr>
                        <a:t>Conserv</a:t>
                      </a:r>
                      <a:r>
                        <a:rPr lang="en-NZ" sz="1000" i="1" dirty="0" smtClean="0">
                          <a:latin typeface="Times New Roman"/>
                          <a:ea typeface="SimSun"/>
                        </a:rPr>
                        <a:t>.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Growth 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Aggressive/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Equity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Alpha 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Beta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 dirty="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 dirty="0">
                          <a:latin typeface="Times New Roman"/>
                          <a:ea typeface="SimSun"/>
                        </a:rPr>
                        <a:t>R</a:t>
                      </a:r>
                      <a:r>
                        <a:rPr lang="en-NZ" sz="1000" i="1" baseline="30000" dirty="0">
                          <a:latin typeface="Times New Roman"/>
                          <a:ea typeface="SimSun"/>
                        </a:rPr>
                        <a:t>2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F-test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Fund 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Fees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Reconstructed 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Fees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Diff.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 dirty="0">
                          <a:latin typeface="Times New Roman"/>
                          <a:ea typeface="SimSun"/>
                        </a:rPr>
                        <a:t>AMP Moderate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0.73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0.27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0.012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1.01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99.34%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0.99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0.975%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0.9177%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-0.05734%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AMP Moderate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0.796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0.21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0.018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1.01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99.03%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1.01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0.975%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0.9328%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-0.04225%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AMP Moderate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0.49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0.51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0.005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1.00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99.98%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1.57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1.025%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0.9556%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-0.06942%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AMP Moderate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0.59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0.41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0.013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1.00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99.87%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1.76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1.025%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0.9775%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-0.0475%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AMP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0.36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0.64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-0.021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0.99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99.75%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2.68*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1.025%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0.9761%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-0.04888%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AMP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0.48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0.52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-0.011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0.99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99.78%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0.98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1.025%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1.0050%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-0.02%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Aon Moderate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0.64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0.36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0.038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0.98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98.82%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1.64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0.94%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0.9384%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-0.0016%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Aon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0.25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0.75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0.214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1.00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99.88%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1.30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1.01%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1.0125%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0.0025%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ASB Moderate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0.64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0.36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</a:t>
                      </a: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0.028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0.97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98.34%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2.99*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0.60%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0.5080%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-0.092%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ASB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0.32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0.69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</a:t>
                      </a: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0.022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0.99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99.70%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1.66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0.65%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0.6110%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-0.039%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Fidelity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0.50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0.50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</a:t>
                      </a: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0.023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0.99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98.31%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0.72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1.19%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1.1550%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-0.035%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Grosvenor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0.66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0.34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</a:t>
                      </a: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0.017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1.01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99.52%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0.76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1.07%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1.0380%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-0.032%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Mercer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0.41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0.59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</a:t>
                      </a: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0.00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0.99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99.77%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2.10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0.72%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0.6888%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-0.0312%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OnePath Cons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0.76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0.25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-0.008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0.99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99.52%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1.03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0.60%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0.6106%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0.0106%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OnePath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0.51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0.49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-0.016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0.84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83.00%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6.51***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0.6482%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-0.0018%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OnePath Balanced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0.25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0.75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0.001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1.00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99.98%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0.14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0.70%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0.6950%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-0.005%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SIL Cons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0.75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0.26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-0.013**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1.00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99.85%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3.65**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1.06%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1.1096%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0.0496%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SIL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0.51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0.49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-0.016</a:t>
                      </a: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***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1.00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99.96%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7.01***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1.11%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1.1335%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0.0235%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SIL Balanced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0.25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0.75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-0.013</a:t>
                      </a: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***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1.00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99.98%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5.47***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1.16%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1.1725%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0.0125%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Staples Balanced 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0.14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0.86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0.1647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0.71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69.81%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13.20***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1.05%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1.1440%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0.094%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Tower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0.56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0.44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-0.014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0.97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98.78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1.43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0.98%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0.9724%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-0.0076%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Tower Balanced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0.74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0.26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</a:t>
                      </a: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0.031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0.96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96.67%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2.76*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0.98%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0.9450%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-0.035%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i="1">
                          <a:latin typeface="Times New Roman"/>
                          <a:ea typeface="SimSun"/>
                        </a:rPr>
                        <a:t>Tower Growth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latin typeface="Times New Roman"/>
                          <a:ea typeface="SimSun"/>
                        </a:rPr>
                        <a:t>0.43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0.57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-0.024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 dirty="0">
                          <a:latin typeface="Times New Roman"/>
                          <a:ea typeface="SimSun"/>
                        </a:rPr>
                        <a:t>0.95 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97.06%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NZ" sz="1000">
                          <a:latin typeface="Times New Roman"/>
                          <a:ea typeface="SimSun"/>
                        </a:rPr>
                        <a:t>2.98*</a:t>
                      </a:r>
                    </a:p>
                  </a:txBody>
                  <a:tcPr marL="23812" marR="238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1.09%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0.9997%</a:t>
                      </a:r>
                      <a:endParaRPr lang="en-NZ" sz="100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-0.0903%</a:t>
                      </a:r>
                      <a:endParaRPr lang="en-NZ" sz="1000" dirty="0">
                        <a:latin typeface="Times New Roman"/>
                        <a:ea typeface="SimSun"/>
                      </a:endParaRPr>
                    </a:p>
                  </a:txBody>
                  <a:tcPr marL="23812" marR="2381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2859</TotalTime>
  <Words>3446</Words>
  <Application>Microsoft Office PowerPoint</Application>
  <PresentationFormat>On-screen Show (4:3)</PresentationFormat>
  <Paragraphs>1288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Microsoft Equation 3.0</vt:lpstr>
      <vt:lpstr>On the Performance of KiwiSaver Funds</vt:lpstr>
      <vt:lpstr>Introduction</vt:lpstr>
      <vt:lpstr>Fund Choice</vt:lpstr>
      <vt:lpstr>Performance Comparison</vt:lpstr>
      <vt:lpstr>What we know about Mutual Funds</vt:lpstr>
      <vt:lpstr>What we know about KiwiSaver</vt:lpstr>
      <vt:lpstr>Data</vt:lpstr>
      <vt:lpstr>Replicability of funds I</vt:lpstr>
      <vt:lpstr>Replicability of Funds II</vt:lpstr>
      <vt:lpstr>Replicability of Funds II</vt:lpstr>
      <vt:lpstr>Performance of KiwiSaver funds</vt:lpstr>
      <vt:lpstr>Summary Stats</vt:lpstr>
      <vt:lpstr>CAPM</vt:lpstr>
      <vt:lpstr>Risk Adjusted performance based on CAPM</vt:lpstr>
      <vt:lpstr>Consequences of different risk levels</vt:lpstr>
      <vt:lpstr>4-factor model</vt:lpstr>
      <vt:lpstr>Risk adjusted performance based on 4-factor model</vt:lpstr>
      <vt:lpstr>Market Timing Skills</vt:lpstr>
      <vt:lpstr>Market Timing Skills</vt:lpstr>
      <vt:lpstr>Conclusion</vt:lpstr>
      <vt:lpstr>Replicability of funds </vt:lpstr>
    </vt:vector>
  </TitlesOfParts>
  <Company>Auckland University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bfrijns</dc:creator>
  <cp:lastModifiedBy>bfrijns</cp:lastModifiedBy>
  <cp:revision>282</cp:revision>
  <dcterms:created xsi:type="dcterms:W3CDTF">2013-09-02T03:35:26Z</dcterms:created>
  <dcterms:modified xsi:type="dcterms:W3CDTF">2013-09-04T04:27:22Z</dcterms:modified>
</cp:coreProperties>
</file>