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0" r:id="rId7"/>
    <p:sldId id="270" r:id="rId8"/>
    <p:sldId id="261" r:id="rId9"/>
    <p:sldId id="266" r:id="rId10"/>
    <p:sldId id="267" r:id="rId11"/>
    <p:sldId id="268" r:id="rId12"/>
    <p:sldId id="272" r:id="rId13"/>
    <p:sldId id="273" r:id="rId14"/>
    <p:sldId id="262" r:id="rId15"/>
    <p:sldId id="271" r:id="rId16"/>
    <p:sldId id="263" r:id="rId17"/>
    <p:sldId id="26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8F00"/>
    <a:srgbClr val="E2AC00"/>
    <a:srgbClr val="EEB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1" autoAdjust="0"/>
    <p:restoredTop sz="94660"/>
  </p:normalViewPr>
  <p:slideViewPr>
    <p:cSldViewPr snapToGrid="0">
      <p:cViewPr varScale="1">
        <p:scale>
          <a:sx n="83" d="100"/>
          <a:sy n="83" d="100"/>
        </p:scale>
        <p:origin x="77" y="2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82C596-43B8-49F9-9706-66CC237B6D3C}" type="doc">
      <dgm:prSet loTypeId="urn:microsoft.com/office/officeart/2005/8/layout/matrix2" loCatId="matrix" qsTypeId="urn:microsoft.com/office/officeart/2005/8/quickstyle/3d2" qsCatId="3D" csTypeId="urn:microsoft.com/office/officeart/2005/8/colors/colorful1#1" csCatId="colorful" phldr="1"/>
      <dgm:spPr/>
      <dgm:t>
        <a:bodyPr/>
        <a:lstStyle/>
        <a:p>
          <a:endParaRPr lang="en-NZ"/>
        </a:p>
      </dgm:t>
    </dgm:pt>
    <dgm:pt modelId="{B97D833C-E29B-464D-87ED-F35FA8D9FA0B}">
      <dgm:prSet phldrT="[Text]"/>
      <dgm:spPr/>
      <dgm:t>
        <a:bodyPr/>
        <a:lstStyle/>
        <a:p>
          <a:r>
            <a:rPr lang="en-NZ" dirty="0" smtClean="0"/>
            <a:t>Low Social Capital High Social Liability</a:t>
          </a:r>
          <a:endParaRPr lang="en-NZ" dirty="0"/>
        </a:p>
      </dgm:t>
    </dgm:pt>
    <dgm:pt modelId="{7524F7A0-D169-42C3-A6D2-AEBFB8110279}" type="parTrans" cxnId="{17329138-54AE-4332-B577-F84C919CBC21}">
      <dgm:prSet/>
      <dgm:spPr/>
      <dgm:t>
        <a:bodyPr/>
        <a:lstStyle/>
        <a:p>
          <a:endParaRPr lang="en-NZ"/>
        </a:p>
      </dgm:t>
    </dgm:pt>
    <dgm:pt modelId="{42A50724-BCD9-4B65-A57E-B80B1046EE97}" type="sibTrans" cxnId="{17329138-54AE-4332-B577-F84C919CBC21}">
      <dgm:prSet/>
      <dgm:spPr/>
      <dgm:t>
        <a:bodyPr/>
        <a:lstStyle/>
        <a:p>
          <a:endParaRPr lang="en-NZ"/>
        </a:p>
      </dgm:t>
    </dgm:pt>
    <dgm:pt modelId="{23CF3092-CAD2-4F70-AF9E-0C0CD6ED31AD}">
      <dgm:prSet phldrT="[Text]"/>
      <dgm:spPr/>
      <dgm:t>
        <a:bodyPr/>
        <a:lstStyle/>
        <a:p>
          <a:r>
            <a:rPr lang="en-NZ" dirty="0" smtClean="0"/>
            <a:t>High Social Capital High Social Liability</a:t>
          </a:r>
          <a:endParaRPr lang="en-NZ" dirty="0"/>
        </a:p>
      </dgm:t>
    </dgm:pt>
    <dgm:pt modelId="{6B74C75B-C054-42AB-B7C8-41CD7F96AAD8}" type="parTrans" cxnId="{0E729D83-6289-4AD9-9458-8B658D6869F9}">
      <dgm:prSet/>
      <dgm:spPr/>
      <dgm:t>
        <a:bodyPr/>
        <a:lstStyle/>
        <a:p>
          <a:endParaRPr lang="en-NZ"/>
        </a:p>
      </dgm:t>
    </dgm:pt>
    <dgm:pt modelId="{86C8C475-0840-4D1A-B9CA-3B8CB99DE907}" type="sibTrans" cxnId="{0E729D83-6289-4AD9-9458-8B658D6869F9}">
      <dgm:prSet/>
      <dgm:spPr/>
      <dgm:t>
        <a:bodyPr/>
        <a:lstStyle/>
        <a:p>
          <a:endParaRPr lang="en-NZ"/>
        </a:p>
      </dgm:t>
    </dgm:pt>
    <dgm:pt modelId="{912B5AA1-0015-4DE4-94FA-984E159B1F92}">
      <dgm:prSet phldrT="[Text]"/>
      <dgm:spPr/>
      <dgm:t>
        <a:bodyPr/>
        <a:lstStyle/>
        <a:p>
          <a:r>
            <a:rPr lang="en-NZ" dirty="0" smtClean="0"/>
            <a:t>Low Social Capital Low Social Liability</a:t>
          </a:r>
          <a:endParaRPr lang="en-NZ" dirty="0"/>
        </a:p>
      </dgm:t>
    </dgm:pt>
    <dgm:pt modelId="{253220A0-AB84-4DA0-8CED-1EC2FA412563}" type="parTrans" cxnId="{A4A9EDB6-D971-4E62-86B0-529AB0A1FF42}">
      <dgm:prSet/>
      <dgm:spPr/>
      <dgm:t>
        <a:bodyPr/>
        <a:lstStyle/>
        <a:p>
          <a:endParaRPr lang="en-NZ"/>
        </a:p>
      </dgm:t>
    </dgm:pt>
    <dgm:pt modelId="{33193A27-95B2-4E6C-83CE-0B98237F0A63}" type="sibTrans" cxnId="{A4A9EDB6-D971-4E62-86B0-529AB0A1FF42}">
      <dgm:prSet/>
      <dgm:spPr/>
      <dgm:t>
        <a:bodyPr/>
        <a:lstStyle/>
        <a:p>
          <a:endParaRPr lang="en-NZ"/>
        </a:p>
      </dgm:t>
    </dgm:pt>
    <dgm:pt modelId="{256954F0-74BC-4310-B2B6-EEE20C6DBB46}">
      <dgm:prSet phldrT="[Text]"/>
      <dgm:spPr/>
      <dgm:t>
        <a:bodyPr/>
        <a:lstStyle/>
        <a:p>
          <a:r>
            <a:rPr lang="en-NZ" dirty="0" smtClean="0"/>
            <a:t>High Social Capital Low Social Liability</a:t>
          </a:r>
          <a:endParaRPr lang="en-NZ" dirty="0"/>
        </a:p>
      </dgm:t>
    </dgm:pt>
    <dgm:pt modelId="{01006094-D333-4BCC-A4FE-DEE633E17F48}" type="parTrans" cxnId="{2EC84736-32D7-4F1B-9597-234C0031388D}">
      <dgm:prSet/>
      <dgm:spPr/>
      <dgm:t>
        <a:bodyPr/>
        <a:lstStyle/>
        <a:p>
          <a:endParaRPr lang="en-NZ"/>
        </a:p>
      </dgm:t>
    </dgm:pt>
    <dgm:pt modelId="{9612C513-BDD8-4C52-BA03-886252A29E82}" type="sibTrans" cxnId="{2EC84736-32D7-4F1B-9597-234C0031388D}">
      <dgm:prSet/>
      <dgm:spPr/>
      <dgm:t>
        <a:bodyPr/>
        <a:lstStyle/>
        <a:p>
          <a:endParaRPr lang="en-NZ"/>
        </a:p>
      </dgm:t>
    </dgm:pt>
    <dgm:pt modelId="{096AE2ED-C5C6-482C-B4CE-4A1B7DFBA964}" type="pres">
      <dgm:prSet presAssocID="{8282C596-43B8-49F9-9706-66CC237B6D3C}" presName="matrix" presStyleCnt="0">
        <dgm:presLayoutVars>
          <dgm:chMax val="1"/>
          <dgm:dir/>
          <dgm:resizeHandles val="exact"/>
        </dgm:presLayoutVars>
      </dgm:prSet>
      <dgm:spPr/>
      <dgm:t>
        <a:bodyPr/>
        <a:lstStyle/>
        <a:p>
          <a:endParaRPr lang="en-NZ"/>
        </a:p>
      </dgm:t>
    </dgm:pt>
    <dgm:pt modelId="{73E80BBD-EEA7-43BE-8775-26097687AE2E}" type="pres">
      <dgm:prSet presAssocID="{8282C596-43B8-49F9-9706-66CC237B6D3C}" presName="axisShape" presStyleLbl="bgShp" presStyleIdx="0" presStyleCnt="1"/>
      <dgm:spPr/>
    </dgm:pt>
    <dgm:pt modelId="{C4B765DC-0C22-45B5-B35B-70F03083874D}" type="pres">
      <dgm:prSet presAssocID="{8282C596-43B8-49F9-9706-66CC237B6D3C}" presName="rect1" presStyleLbl="node1" presStyleIdx="0" presStyleCnt="4">
        <dgm:presLayoutVars>
          <dgm:chMax val="0"/>
          <dgm:chPref val="0"/>
          <dgm:bulletEnabled val="1"/>
        </dgm:presLayoutVars>
      </dgm:prSet>
      <dgm:spPr/>
      <dgm:t>
        <a:bodyPr/>
        <a:lstStyle/>
        <a:p>
          <a:endParaRPr lang="en-NZ"/>
        </a:p>
      </dgm:t>
    </dgm:pt>
    <dgm:pt modelId="{BC65354F-C544-4FEF-91BA-DFB6F14D38A3}" type="pres">
      <dgm:prSet presAssocID="{8282C596-43B8-49F9-9706-66CC237B6D3C}" presName="rect2" presStyleLbl="node1" presStyleIdx="1" presStyleCnt="4">
        <dgm:presLayoutVars>
          <dgm:chMax val="0"/>
          <dgm:chPref val="0"/>
          <dgm:bulletEnabled val="1"/>
        </dgm:presLayoutVars>
      </dgm:prSet>
      <dgm:spPr/>
      <dgm:t>
        <a:bodyPr/>
        <a:lstStyle/>
        <a:p>
          <a:endParaRPr lang="en-NZ"/>
        </a:p>
      </dgm:t>
    </dgm:pt>
    <dgm:pt modelId="{FA02204B-554F-427B-8582-84CC85964DE5}" type="pres">
      <dgm:prSet presAssocID="{8282C596-43B8-49F9-9706-66CC237B6D3C}" presName="rect3" presStyleLbl="node1" presStyleIdx="2" presStyleCnt="4">
        <dgm:presLayoutVars>
          <dgm:chMax val="0"/>
          <dgm:chPref val="0"/>
          <dgm:bulletEnabled val="1"/>
        </dgm:presLayoutVars>
      </dgm:prSet>
      <dgm:spPr/>
      <dgm:t>
        <a:bodyPr/>
        <a:lstStyle/>
        <a:p>
          <a:endParaRPr lang="en-NZ"/>
        </a:p>
      </dgm:t>
    </dgm:pt>
    <dgm:pt modelId="{B1EC480E-95E7-426C-911C-F2D9A8123F9B}" type="pres">
      <dgm:prSet presAssocID="{8282C596-43B8-49F9-9706-66CC237B6D3C}" presName="rect4" presStyleLbl="node1" presStyleIdx="3" presStyleCnt="4">
        <dgm:presLayoutVars>
          <dgm:chMax val="0"/>
          <dgm:chPref val="0"/>
          <dgm:bulletEnabled val="1"/>
        </dgm:presLayoutVars>
      </dgm:prSet>
      <dgm:spPr/>
      <dgm:t>
        <a:bodyPr/>
        <a:lstStyle/>
        <a:p>
          <a:endParaRPr lang="en-NZ"/>
        </a:p>
      </dgm:t>
    </dgm:pt>
  </dgm:ptLst>
  <dgm:cxnLst>
    <dgm:cxn modelId="{DA8D2274-BB22-45BC-A904-04AC6887590B}" type="presOf" srcId="{912B5AA1-0015-4DE4-94FA-984E159B1F92}" destId="{FA02204B-554F-427B-8582-84CC85964DE5}" srcOrd="0" destOrd="0" presId="urn:microsoft.com/office/officeart/2005/8/layout/matrix2"/>
    <dgm:cxn modelId="{A4A9EDB6-D971-4E62-86B0-529AB0A1FF42}" srcId="{8282C596-43B8-49F9-9706-66CC237B6D3C}" destId="{912B5AA1-0015-4DE4-94FA-984E159B1F92}" srcOrd="2" destOrd="0" parTransId="{253220A0-AB84-4DA0-8CED-1EC2FA412563}" sibTransId="{33193A27-95B2-4E6C-83CE-0B98237F0A63}"/>
    <dgm:cxn modelId="{225E0D73-E28D-4C79-ABA0-5171CEA66E51}" type="presOf" srcId="{256954F0-74BC-4310-B2B6-EEE20C6DBB46}" destId="{B1EC480E-95E7-426C-911C-F2D9A8123F9B}" srcOrd="0" destOrd="0" presId="urn:microsoft.com/office/officeart/2005/8/layout/matrix2"/>
    <dgm:cxn modelId="{0E729D83-6289-4AD9-9458-8B658D6869F9}" srcId="{8282C596-43B8-49F9-9706-66CC237B6D3C}" destId="{23CF3092-CAD2-4F70-AF9E-0C0CD6ED31AD}" srcOrd="1" destOrd="0" parTransId="{6B74C75B-C054-42AB-B7C8-41CD7F96AAD8}" sibTransId="{86C8C475-0840-4D1A-B9CA-3B8CB99DE907}"/>
    <dgm:cxn modelId="{A30821E3-8DA4-4DCB-B2FF-0C90D10D28D3}" type="presOf" srcId="{23CF3092-CAD2-4F70-AF9E-0C0CD6ED31AD}" destId="{BC65354F-C544-4FEF-91BA-DFB6F14D38A3}" srcOrd="0" destOrd="0" presId="urn:microsoft.com/office/officeart/2005/8/layout/matrix2"/>
    <dgm:cxn modelId="{2EC84736-32D7-4F1B-9597-234C0031388D}" srcId="{8282C596-43B8-49F9-9706-66CC237B6D3C}" destId="{256954F0-74BC-4310-B2B6-EEE20C6DBB46}" srcOrd="3" destOrd="0" parTransId="{01006094-D333-4BCC-A4FE-DEE633E17F48}" sibTransId="{9612C513-BDD8-4C52-BA03-886252A29E82}"/>
    <dgm:cxn modelId="{5F849FE5-1815-4A56-995B-54B55588D93B}" type="presOf" srcId="{8282C596-43B8-49F9-9706-66CC237B6D3C}" destId="{096AE2ED-C5C6-482C-B4CE-4A1B7DFBA964}" srcOrd="0" destOrd="0" presId="urn:microsoft.com/office/officeart/2005/8/layout/matrix2"/>
    <dgm:cxn modelId="{17329138-54AE-4332-B577-F84C919CBC21}" srcId="{8282C596-43B8-49F9-9706-66CC237B6D3C}" destId="{B97D833C-E29B-464D-87ED-F35FA8D9FA0B}" srcOrd="0" destOrd="0" parTransId="{7524F7A0-D169-42C3-A6D2-AEBFB8110279}" sibTransId="{42A50724-BCD9-4B65-A57E-B80B1046EE97}"/>
    <dgm:cxn modelId="{4581B7C1-0D4E-4A27-AEE9-FCD52BCE2B7D}" type="presOf" srcId="{B97D833C-E29B-464D-87ED-F35FA8D9FA0B}" destId="{C4B765DC-0C22-45B5-B35B-70F03083874D}" srcOrd="0" destOrd="0" presId="urn:microsoft.com/office/officeart/2005/8/layout/matrix2"/>
    <dgm:cxn modelId="{866D829B-26F8-4C19-9F23-612D76D74B2E}" type="presParOf" srcId="{096AE2ED-C5C6-482C-B4CE-4A1B7DFBA964}" destId="{73E80BBD-EEA7-43BE-8775-26097687AE2E}" srcOrd="0" destOrd="0" presId="urn:microsoft.com/office/officeart/2005/8/layout/matrix2"/>
    <dgm:cxn modelId="{97B02A81-A9D4-48FA-862C-DEFD67E3B1C1}" type="presParOf" srcId="{096AE2ED-C5C6-482C-B4CE-4A1B7DFBA964}" destId="{C4B765DC-0C22-45B5-B35B-70F03083874D}" srcOrd="1" destOrd="0" presId="urn:microsoft.com/office/officeart/2005/8/layout/matrix2"/>
    <dgm:cxn modelId="{522C6FDC-67D9-4300-B6D1-85FB3AABE49B}" type="presParOf" srcId="{096AE2ED-C5C6-482C-B4CE-4A1B7DFBA964}" destId="{BC65354F-C544-4FEF-91BA-DFB6F14D38A3}" srcOrd="2" destOrd="0" presId="urn:microsoft.com/office/officeart/2005/8/layout/matrix2"/>
    <dgm:cxn modelId="{D3607E34-F134-4F1B-9750-F04E0969D6FA}" type="presParOf" srcId="{096AE2ED-C5C6-482C-B4CE-4A1B7DFBA964}" destId="{FA02204B-554F-427B-8582-84CC85964DE5}" srcOrd="3" destOrd="0" presId="urn:microsoft.com/office/officeart/2005/8/layout/matrix2"/>
    <dgm:cxn modelId="{7ABA7209-8B4F-40D0-8B37-693EFE535FBC}" type="presParOf" srcId="{096AE2ED-C5C6-482C-B4CE-4A1B7DFBA964}" destId="{B1EC480E-95E7-426C-911C-F2D9A8123F9B}"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E484F1A-1B0E-495C-9B89-93C3CA89F241}" type="datetimeFigureOut">
              <a:rPr lang="en-NZ" smtClean="0"/>
              <a:t>24/08/2015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778297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E484F1A-1B0E-495C-9B89-93C3CA89F241}" type="datetimeFigureOut">
              <a:rPr lang="en-NZ" smtClean="0"/>
              <a:t>24/08/2015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640083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E484F1A-1B0E-495C-9B89-93C3CA89F241}" type="datetimeFigureOut">
              <a:rPr lang="en-NZ" smtClean="0"/>
              <a:t>24/08/2015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740767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E484F1A-1B0E-495C-9B89-93C3CA89F241}" type="datetimeFigureOut">
              <a:rPr lang="en-NZ" smtClean="0"/>
              <a:t>24/08/2015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1595519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484F1A-1B0E-495C-9B89-93C3CA89F241}" type="datetimeFigureOut">
              <a:rPr lang="en-NZ" smtClean="0"/>
              <a:t>24/08/2015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231455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E484F1A-1B0E-495C-9B89-93C3CA89F241}" type="datetimeFigureOut">
              <a:rPr lang="en-NZ" smtClean="0"/>
              <a:t>24/08/2015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2895694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E484F1A-1B0E-495C-9B89-93C3CA89F241}" type="datetimeFigureOut">
              <a:rPr lang="en-NZ" smtClean="0"/>
              <a:t>24/08/2015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3939075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E484F1A-1B0E-495C-9B89-93C3CA89F241}" type="datetimeFigureOut">
              <a:rPr lang="en-NZ" smtClean="0"/>
              <a:t>24/08/2015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554027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84F1A-1B0E-495C-9B89-93C3CA89F241}" type="datetimeFigureOut">
              <a:rPr lang="en-NZ" smtClean="0"/>
              <a:t>24/08/2015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317503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84F1A-1B0E-495C-9B89-93C3CA89F241}" type="datetimeFigureOut">
              <a:rPr lang="en-NZ" smtClean="0"/>
              <a:t>24/08/2015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4172067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84F1A-1B0E-495C-9B89-93C3CA89F241}" type="datetimeFigureOut">
              <a:rPr lang="en-NZ" smtClean="0"/>
              <a:t>24/08/2015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1723048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84F1A-1B0E-495C-9B89-93C3CA89F241}" type="datetimeFigureOut">
              <a:rPr lang="en-NZ" smtClean="0"/>
              <a:t>24/08/2015</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3C23DF-FB9D-4EB5-B7D1-EC9A1F396ADF}" type="slidenum">
              <a:rPr lang="en-NZ" smtClean="0"/>
              <a:t>‹#›</a:t>
            </a:fld>
            <a:endParaRPr lang="en-NZ"/>
          </a:p>
        </p:txBody>
      </p:sp>
    </p:spTree>
    <p:extLst>
      <p:ext uri="{BB962C8B-B14F-4D97-AF65-F5344CB8AC3E}">
        <p14:creationId xmlns:p14="http://schemas.microsoft.com/office/powerpoint/2010/main" val="7889091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580684"/>
            <a:ext cx="9144000" cy="3114237"/>
          </a:xfrm>
        </p:spPr>
        <p:txBody>
          <a:bodyPr>
            <a:normAutofit fontScale="90000"/>
          </a:bodyPr>
          <a:lstStyle/>
          <a:p>
            <a:r>
              <a:rPr lang="en-NZ" sz="4000" b="1" dirty="0" smtClean="0">
                <a:solidFill>
                  <a:srgbClr val="E2AC00"/>
                </a:solidFill>
                <a:latin typeface="+mn-lt"/>
              </a:rPr>
              <a:t>Employee Social Liability – Measuring a New Construct</a:t>
            </a:r>
            <a:r>
              <a:rPr lang="en-NZ" sz="3100" dirty="0" smtClean="0"/>
              <a:t/>
            </a:r>
            <a:br>
              <a:rPr lang="en-NZ" sz="3100" dirty="0" smtClean="0"/>
            </a:br>
            <a:r>
              <a:rPr lang="en-NZ" dirty="0"/>
              <a:t/>
            </a:r>
            <a:br>
              <a:rPr lang="en-NZ" dirty="0"/>
            </a:br>
            <a:r>
              <a:rPr lang="fr-FR" sz="2700" b="1" dirty="0" smtClean="0">
                <a:solidFill>
                  <a:schemeClr val="tx2">
                    <a:lumMod val="75000"/>
                  </a:schemeClr>
                </a:solidFill>
                <a:latin typeface="Calibri" pitchFamily="34" charset="0"/>
              </a:rPr>
              <a:t>Rachel L Morrison &amp; Keith Macky (AUT </a:t>
            </a:r>
            <a:r>
              <a:rPr lang="fr-FR" sz="2700" b="1" dirty="0" err="1" smtClean="0">
                <a:solidFill>
                  <a:schemeClr val="tx2">
                    <a:lumMod val="75000"/>
                  </a:schemeClr>
                </a:solidFill>
                <a:latin typeface="Calibri" pitchFamily="34" charset="0"/>
              </a:rPr>
              <a:t>University</a:t>
            </a:r>
            <a:r>
              <a:rPr lang="fr-FR" sz="2700" b="1" dirty="0" smtClean="0">
                <a:solidFill>
                  <a:schemeClr val="tx2">
                    <a:lumMod val="75000"/>
                  </a:schemeClr>
                </a:solidFill>
                <a:latin typeface="Calibri" pitchFamily="34" charset="0"/>
              </a:rPr>
              <a:t>, Auckland, NZ)</a:t>
            </a:r>
            <a:r>
              <a:rPr lang="fr-FR" sz="6700" b="1" dirty="0" smtClean="0">
                <a:solidFill>
                  <a:schemeClr val="tx2">
                    <a:lumMod val="75000"/>
                  </a:schemeClr>
                </a:solidFill>
                <a:latin typeface="Calibri" pitchFamily="34" charset="0"/>
              </a:rPr>
              <a:t/>
            </a:r>
            <a:br>
              <a:rPr lang="fr-FR" sz="6700" b="1" dirty="0" smtClean="0">
                <a:solidFill>
                  <a:schemeClr val="tx2">
                    <a:lumMod val="75000"/>
                  </a:schemeClr>
                </a:solidFill>
                <a:latin typeface="Calibri" pitchFamily="34" charset="0"/>
              </a:rPr>
            </a:br>
            <a:endParaRPr lang="en-NZ" dirty="0"/>
          </a:p>
        </p:txBody>
      </p:sp>
      <p:sp>
        <p:nvSpPr>
          <p:cNvPr id="5" name="Subtitle 4"/>
          <p:cNvSpPr>
            <a:spLocks noGrp="1"/>
          </p:cNvSpPr>
          <p:nvPr>
            <p:ph type="subTitle" idx="1"/>
          </p:nvPr>
        </p:nvSpPr>
        <p:spPr>
          <a:xfrm>
            <a:off x="1524000" y="3359021"/>
            <a:ext cx="9144000" cy="2799184"/>
          </a:xfrm>
        </p:spPr>
        <p:txBody>
          <a:bodyPr>
            <a:normAutofit/>
          </a:bodyPr>
          <a:lstStyle/>
          <a:p>
            <a:pPr marL="457200" indent="-457200" algn="l">
              <a:buFont typeface="+mj-lt"/>
              <a:buAutoNum type="arabicPeriod"/>
            </a:pPr>
            <a:r>
              <a:rPr lang="en-US" dirty="0" smtClean="0">
                <a:solidFill>
                  <a:srgbClr val="002060"/>
                </a:solidFill>
              </a:rPr>
              <a:t>The Context in </a:t>
            </a:r>
            <a:r>
              <a:rPr lang="en-US" dirty="0">
                <a:solidFill>
                  <a:srgbClr val="002060"/>
                </a:solidFill>
              </a:rPr>
              <a:t>B</a:t>
            </a:r>
            <a:r>
              <a:rPr lang="en-US" dirty="0" smtClean="0">
                <a:solidFill>
                  <a:srgbClr val="002060"/>
                </a:solidFill>
              </a:rPr>
              <a:t>rief – social networks in the workplace</a:t>
            </a:r>
          </a:p>
          <a:p>
            <a:pPr marL="457200" indent="-457200" algn="l">
              <a:buFont typeface="+mj-lt"/>
              <a:buAutoNum type="arabicPeriod"/>
            </a:pPr>
            <a:r>
              <a:rPr lang="en-US" dirty="0" smtClean="0">
                <a:solidFill>
                  <a:srgbClr val="002060"/>
                </a:solidFill>
              </a:rPr>
              <a:t>Employee social capital</a:t>
            </a:r>
          </a:p>
          <a:p>
            <a:pPr marL="457200" indent="-457200" algn="l">
              <a:buFont typeface="+mj-lt"/>
              <a:buAutoNum type="arabicPeriod"/>
            </a:pPr>
            <a:r>
              <a:rPr lang="en-US" dirty="0" smtClean="0">
                <a:solidFill>
                  <a:srgbClr val="002060"/>
                </a:solidFill>
              </a:rPr>
              <a:t>Employee Social </a:t>
            </a:r>
            <a:r>
              <a:rPr lang="en-US" dirty="0">
                <a:solidFill>
                  <a:srgbClr val="002060"/>
                </a:solidFill>
              </a:rPr>
              <a:t>L</a:t>
            </a:r>
            <a:r>
              <a:rPr lang="en-US" dirty="0" smtClean="0">
                <a:solidFill>
                  <a:srgbClr val="002060"/>
                </a:solidFill>
              </a:rPr>
              <a:t>iability (ESL)</a:t>
            </a:r>
          </a:p>
          <a:p>
            <a:pPr marL="457200" indent="-457200" algn="l">
              <a:buFont typeface="+mj-lt"/>
              <a:buAutoNum type="arabicPeriod"/>
            </a:pPr>
            <a:r>
              <a:rPr lang="en-US" dirty="0" smtClean="0">
                <a:solidFill>
                  <a:srgbClr val="002060"/>
                </a:solidFill>
              </a:rPr>
              <a:t>The structure of employee social liabilities</a:t>
            </a:r>
          </a:p>
          <a:p>
            <a:pPr marL="457200" indent="-457200" algn="l">
              <a:buFont typeface="+mj-lt"/>
              <a:buAutoNum type="arabicPeriod"/>
            </a:pPr>
            <a:r>
              <a:rPr lang="en-US" dirty="0" smtClean="0">
                <a:solidFill>
                  <a:srgbClr val="002060"/>
                </a:solidFill>
              </a:rPr>
              <a:t>Measurement approach and findings to date</a:t>
            </a:r>
          </a:p>
          <a:p>
            <a:pPr marL="457200" indent="-457200" algn="l">
              <a:buFont typeface="+mj-lt"/>
              <a:buAutoNum type="arabicPeriod"/>
            </a:pPr>
            <a:r>
              <a:rPr lang="en-US" dirty="0" smtClean="0">
                <a:solidFill>
                  <a:srgbClr val="002060"/>
                </a:solidFill>
              </a:rPr>
              <a:t>What next?</a:t>
            </a:r>
            <a:endParaRPr lang="en-NZ" dirty="0"/>
          </a:p>
        </p:txBody>
      </p:sp>
      <p:pic>
        <p:nvPicPr>
          <p:cNvPr id="7" name="Picture 6"/>
          <p:cNvPicPr>
            <a:picLocks noChangeAspect="1"/>
          </p:cNvPicPr>
          <p:nvPr/>
        </p:nvPicPr>
        <p:blipFill>
          <a:blip r:embed="rId2"/>
          <a:stretch>
            <a:fillRect/>
          </a:stretch>
        </p:blipFill>
        <p:spPr>
          <a:xfrm>
            <a:off x="10668000" y="5618323"/>
            <a:ext cx="1004752" cy="813927"/>
          </a:xfrm>
          <a:prstGeom prst="rect">
            <a:avLst/>
          </a:prstGeom>
        </p:spPr>
      </p:pic>
    </p:spTree>
    <p:extLst>
      <p:ext uri="{BB962C8B-B14F-4D97-AF65-F5344CB8AC3E}">
        <p14:creationId xmlns:p14="http://schemas.microsoft.com/office/powerpoint/2010/main" val="2936476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922499"/>
          </a:xfrm>
        </p:spPr>
        <p:txBody>
          <a:bodyPr>
            <a:normAutofit/>
          </a:bodyPr>
          <a:lstStyle/>
          <a:p>
            <a:r>
              <a:rPr lang="en-US" b="1" dirty="0" smtClean="0">
                <a:solidFill>
                  <a:schemeClr val="accent4">
                    <a:lumMod val="75000"/>
                  </a:schemeClr>
                </a:solidFill>
              </a:rPr>
              <a:t>Phase 3: </a:t>
            </a:r>
            <a:r>
              <a:rPr lang="en-US" b="1" dirty="0">
                <a:solidFill>
                  <a:schemeClr val="accent4">
                    <a:lumMod val="75000"/>
                  </a:schemeClr>
                </a:solidFill>
              </a:rPr>
              <a:t>Instrument refinement</a:t>
            </a:r>
            <a:endParaRPr lang="en-NZ" b="1" dirty="0">
              <a:solidFill>
                <a:schemeClr val="accent4">
                  <a:lumMod val="75000"/>
                </a:schemeClr>
              </a:solidFill>
            </a:endParaRPr>
          </a:p>
        </p:txBody>
      </p:sp>
      <p:sp>
        <p:nvSpPr>
          <p:cNvPr id="3" name="Content Placeholder 2"/>
          <p:cNvSpPr>
            <a:spLocks noGrp="1"/>
          </p:cNvSpPr>
          <p:nvPr>
            <p:ph idx="1"/>
          </p:nvPr>
        </p:nvSpPr>
        <p:spPr>
          <a:xfrm>
            <a:off x="606490" y="1287624"/>
            <a:ext cx="10747310" cy="4889339"/>
          </a:xfrm>
        </p:spPr>
        <p:txBody>
          <a:bodyPr>
            <a:normAutofit fontScale="92500" lnSpcReduction="20000"/>
          </a:bodyPr>
          <a:lstStyle/>
          <a:p>
            <a:pPr marL="514350" indent="-514350">
              <a:buFont typeface="+mj-lt"/>
              <a:buAutoNum type="arabicPeriod" startAt="2"/>
            </a:pPr>
            <a:r>
              <a:rPr lang="en-NZ" b="1" dirty="0" smtClean="0">
                <a:solidFill>
                  <a:srgbClr val="BC8F00"/>
                </a:solidFill>
              </a:rPr>
              <a:t>Lack or reciprocity/low cooperation</a:t>
            </a:r>
            <a:r>
              <a:rPr lang="en-NZ" dirty="0" smtClean="0"/>
              <a:t>: 7 items, coefficient alpha .909, mean = 5.36 SD=1.02</a:t>
            </a:r>
          </a:p>
          <a:p>
            <a:r>
              <a:rPr lang="en-NZ" i="1" dirty="0" smtClean="0"/>
              <a:t>Most people I work with cooperate with each other; most of the time people I work with try to be helpful; My </a:t>
            </a:r>
            <a:r>
              <a:rPr lang="en-NZ" i="1" dirty="0" err="1" smtClean="0"/>
              <a:t>coworkers</a:t>
            </a:r>
            <a:r>
              <a:rPr lang="en-NZ" i="1" dirty="0" smtClean="0"/>
              <a:t> and I assist each other in accomplishing assigned tasks; </a:t>
            </a:r>
            <a:r>
              <a:rPr lang="en-NZ" i="1" dirty="0" err="1" smtClean="0"/>
              <a:t>etc</a:t>
            </a:r>
            <a:endParaRPr lang="en-NZ" i="1" dirty="0" smtClean="0"/>
          </a:p>
          <a:p>
            <a:pPr marL="514350" indent="-514350">
              <a:buFont typeface="+mj-lt"/>
              <a:buAutoNum type="arabicPeriod" startAt="3"/>
            </a:pPr>
            <a:r>
              <a:rPr lang="en-NZ" b="1" dirty="0" smtClean="0">
                <a:solidFill>
                  <a:srgbClr val="BC8F00"/>
                </a:solidFill>
              </a:rPr>
              <a:t>Negative relationships</a:t>
            </a:r>
            <a:r>
              <a:rPr lang="en-NZ" dirty="0" smtClean="0"/>
              <a:t>: 11 </a:t>
            </a:r>
            <a:r>
              <a:rPr lang="en-NZ" dirty="0"/>
              <a:t>items, coefficient alpha .</a:t>
            </a:r>
            <a:r>
              <a:rPr lang="en-NZ" dirty="0" smtClean="0"/>
              <a:t>950, </a:t>
            </a:r>
            <a:r>
              <a:rPr lang="en-NZ" dirty="0"/>
              <a:t>mean = </a:t>
            </a:r>
            <a:r>
              <a:rPr lang="en-NZ" dirty="0" smtClean="0"/>
              <a:t>3.39 SD=1.51</a:t>
            </a:r>
          </a:p>
          <a:p>
            <a:r>
              <a:rPr lang="en-NZ" i="1" dirty="0" smtClean="0"/>
              <a:t>Some people I work with have insulted me; People at work have spread gossip and rumours about me; Some people I work with have undermined my efforts to be successful on the job; etc.</a:t>
            </a:r>
            <a:endParaRPr lang="en-NZ" i="1" dirty="0"/>
          </a:p>
          <a:p>
            <a:pPr marL="514350" indent="-514350">
              <a:buFont typeface="+mj-lt"/>
              <a:buAutoNum type="arabicPeriod" startAt="4"/>
            </a:pPr>
            <a:r>
              <a:rPr lang="en-NZ" b="1" dirty="0" smtClean="0">
                <a:solidFill>
                  <a:srgbClr val="BC8F00"/>
                </a:solidFill>
              </a:rPr>
              <a:t>Social demands / distraction</a:t>
            </a:r>
            <a:r>
              <a:rPr lang="en-NZ" dirty="0" smtClean="0"/>
              <a:t>: 7 </a:t>
            </a:r>
            <a:r>
              <a:rPr lang="en-NZ" dirty="0"/>
              <a:t>items, coefficient alpha </a:t>
            </a:r>
            <a:r>
              <a:rPr lang="en-NZ" dirty="0" smtClean="0"/>
              <a:t>.838, </a:t>
            </a:r>
            <a:r>
              <a:rPr lang="en-NZ" dirty="0"/>
              <a:t>mean = </a:t>
            </a:r>
            <a:r>
              <a:rPr lang="en-NZ" dirty="0" smtClean="0"/>
              <a:t>3.26 SD=1.14</a:t>
            </a:r>
          </a:p>
          <a:p>
            <a:r>
              <a:rPr lang="en-NZ" i="1" dirty="0" smtClean="0"/>
              <a:t>My friends at work often keep me from my job requirements; I am often distracted by others at work; Some of the people I work with are very needy, demanding a great deal of my attention; etc.</a:t>
            </a:r>
            <a:endParaRPr lang="en-NZ" i="1" dirty="0"/>
          </a:p>
          <a:p>
            <a:pPr marL="0" indent="0">
              <a:buNone/>
            </a:pPr>
            <a:endParaRPr lang="en-NZ" dirty="0"/>
          </a:p>
        </p:txBody>
      </p:sp>
      <p:pic>
        <p:nvPicPr>
          <p:cNvPr id="5" name="Picture 4"/>
          <p:cNvPicPr>
            <a:picLocks noChangeAspect="1"/>
          </p:cNvPicPr>
          <p:nvPr/>
        </p:nvPicPr>
        <p:blipFill>
          <a:blip r:embed="rId2"/>
          <a:stretch>
            <a:fillRect/>
          </a:stretch>
        </p:blipFill>
        <p:spPr>
          <a:xfrm>
            <a:off x="11187248" y="5769999"/>
            <a:ext cx="1004752" cy="813927"/>
          </a:xfrm>
          <a:prstGeom prst="rect">
            <a:avLst/>
          </a:prstGeom>
        </p:spPr>
      </p:pic>
    </p:spTree>
    <p:extLst>
      <p:ext uri="{BB962C8B-B14F-4D97-AF65-F5344CB8AC3E}">
        <p14:creationId xmlns:p14="http://schemas.microsoft.com/office/powerpoint/2010/main" val="26348160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5494" y="365125"/>
            <a:ext cx="9618306" cy="922499"/>
          </a:xfrm>
        </p:spPr>
        <p:txBody>
          <a:bodyPr>
            <a:normAutofit/>
          </a:bodyPr>
          <a:lstStyle/>
          <a:p>
            <a:r>
              <a:rPr lang="en-US" b="1" dirty="0" smtClean="0">
                <a:solidFill>
                  <a:schemeClr val="accent4">
                    <a:lumMod val="75000"/>
                  </a:schemeClr>
                </a:solidFill>
              </a:rPr>
              <a:t>Phase 3: </a:t>
            </a:r>
            <a:r>
              <a:rPr lang="en-US" b="1" dirty="0">
                <a:solidFill>
                  <a:schemeClr val="accent4">
                    <a:lumMod val="75000"/>
                  </a:schemeClr>
                </a:solidFill>
              </a:rPr>
              <a:t>Instrument refinement</a:t>
            </a:r>
            <a:endParaRPr lang="en-NZ" b="1" dirty="0">
              <a:solidFill>
                <a:schemeClr val="accent4">
                  <a:lumMod val="75000"/>
                </a:schemeClr>
              </a:solidFill>
            </a:endParaRPr>
          </a:p>
        </p:txBody>
      </p:sp>
      <p:sp>
        <p:nvSpPr>
          <p:cNvPr id="3" name="Content Placeholder 2"/>
          <p:cNvSpPr>
            <a:spLocks noGrp="1"/>
          </p:cNvSpPr>
          <p:nvPr>
            <p:ph sz="half" idx="1"/>
          </p:nvPr>
        </p:nvSpPr>
        <p:spPr/>
        <p:txBody>
          <a:bodyPr>
            <a:normAutofit fontScale="92500" lnSpcReduction="10000"/>
          </a:bodyPr>
          <a:lstStyle/>
          <a:p>
            <a:pPr marL="0" indent="0">
              <a:buNone/>
            </a:pPr>
            <a:r>
              <a:rPr lang="en-NZ" dirty="0" smtClean="0"/>
              <a:t>Overall Employee Social Liability scale:</a:t>
            </a:r>
          </a:p>
          <a:p>
            <a:r>
              <a:rPr lang="en-NZ" dirty="0" smtClean="0"/>
              <a:t>25 items</a:t>
            </a:r>
          </a:p>
          <a:p>
            <a:r>
              <a:rPr lang="en-NZ" dirty="0" smtClean="0"/>
              <a:t>Coefficient alpha = .94</a:t>
            </a:r>
          </a:p>
          <a:p>
            <a:r>
              <a:rPr lang="en-NZ" dirty="0" smtClean="0"/>
              <a:t>Reciprocity-cooperating items reverse scored</a:t>
            </a:r>
          </a:p>
          <a:p>
            <a:r>
              <a:rPr lang="en-NZ" dirty="0" smtClean="0"/>
              <a:t>High scores = high social liability</a:t>
            </a:r>
          </a:p>
          <a:p>
            <a:r>
              <a:rPr lang="en-NZ" dirty="0" smtClean="0"/>
              <a:t>Mean = 3.14; SD = 1.11; SE = .03</a:t>
            </a:r>
          </a:p>
          <a:p>
            <a:r>
              <a:rPr lang="en-NZ" dirty="0" smtClean="0"/>
              <a:t>Median = 3.07</a:t>
            </a:r>
          </a:p>
          <a:p>
            <a:r>
              <a:rPr lang="en-NZ" dirty="0" smtClean="0"/>
              <a:t>Mode = 2.79</a:t>
            </a:r>
            <a:endParaRPr lang="en-NZ" dirty="0"/>
          </a:p>
        </p:txBody>
      </p:sp>
      <p:pic>
        <p:nvPicPr>
          <p:cNvPr id="7" name="Content Placeholder 6"/>
          <p:cNvPicPr>
            <a:picLocks noGrp="1" noChangeAspect="1"/>
          </p:cNvPicPr>
          <p:nvPr>
            <p:ph sz="half" idx="2"/>
          </p:nvPr>
        </p:nvPicPr>
        <p:blipFill rotWithShape="1">
          <a:blip r:embed="rId2"/>
          <a:srcRect r="24175"/>
          <a:stretch/>
        </p:blipFill>
        <p:spPr>
          <a:xfrm>
            <a:off x="6107585" y="1618128"/>
            <a:ext cx="4991878" cy="4558834"/>
          </a:xfrm>
          <a:prstGeom prst="rect">
            <a:avLst/>
          </a:prstGeom>
        </p:spPr>
      </p:pic>
      <p:pic>
        <p:nvPicPr>
          <p:cNvPr id="5" name="Picture 4"/>
          <p:cNvPicPr>
            <a:picLocks noChangeAspect="1"/>
          </p:cNvPicPr>
          <p:nvPr/>
        </p:nvPicPr>
        <p:blipFill>
          <a:blip r:embed="rId3"/>
          <a:stretch>
            <a:fillRect/>
          </a:stretch>
        </p:blipFill>
        <p:spPr>
          <a:xfrm>
            <a:off x="11187248" y="5769999"/>
            <a:ext cx="1004752" cy="813927"/>
          </a:xfrm>
          <a:prstGeom prst="rect">
            <a:avLst/>
          </a:prstGeom>
        </p:spPr>
      </p:pic>
    </p:spTree>
    <p:extLst>
      <p:ext uri="{BB962C8B-B14F-4D97-AF65-F5344CB8AC3E}">
        <p14:creationId xmlns:p14="http://schemas.microsoft.com/office/powerpoint/2010/main" val="1692258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a:solidFill>
                  <a:schemeClr val="accent4">
                    <a:lumMod val="75000"/>
                  </a:schemeClr>
                </a:solidFill>
              </a:rPr>
              <a:t>CFA Fit indices – </a:t>
            </a:r>
            <a:r>
              <a:rPr lang="en-NZ" b="1" dirty="0" smtClean="0">
                <a:solidFill>
                  <a:schemeClr val="accent4">
                    <a:lumMod val="75000"/>
                  </a:schemeClr>
                </a:solidFill>
              </a:rPr>
              <a:t>In </a:t>
            </a:r>
            <a:r>
              <a:rPr lang="en-NZ" b="1" dirty="0">
                <a:solidFill>
                  <a:schemeClr val="accent4">
                    <a:lumMod val="75000"/>
                  </a:schemeClr>
                </a:solidFill>
              </a:rPr>
              <a:t>support of the second order, latent variable model</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05315134"/>
              </p:ext>
            </p:extLst>
          </p:nvPr>
        </p:nvGraphicFramePr>
        <p:xfrm>
          <a:off x="838200" y="1806734"/>
          <a:ext cx="10430163" cy="4355536"/>
        </p:xfrm>
        <a:graphic>
          <a:graphicData uri="http://schemas.openxmlformats.org/drawingml/2006/table">
            <a:tbl>
              <a:tblPr firstRow="1" firstCol="1" bandRow="1">
                <a:tableStyleId>{5C22544A-7EE6-4342-B048-85BDC9FD1C3A}</a:tableStyleId>
              </a:tblPr>
              <a:tblGrid>
                <a:gridCol w="2029114"/>
                <a:gridCol w="1254027"/>
                <a:gridCol w="783189"/>
                <a:gridCol w="963656"/>
                <a:gridCol w="1237831"/>
                <a:gridCol w="1655453"/>
                <a:gridCol w="924323"/>
                <a:gridCol w="791285"/>
                <a:gridCol w="791285"/>
              </a:tblGrid>
              <a:tr h="483482">
                <a:tc>
                  <a:txBody>
                    <a:bodyPr/>
                    <a:lstStyle/>
                    <a:p>
                      <a:pPr>
                        <a:lnSpc>
                          <a:spcPct val="100000"/>
                        </a:lnSpc>
                        <a:spcAft>
                          <a:spcPts val="0"/>
                        </a:spcAft>
                      </a:pPr>
                      <a:r>
                        <a:rPr lang="en-NZ" sz="1600" dirty="0">
                          <a:effectLst/>
                        </a:rPr>
                        <a:t>CFA Model</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sym typeface="Symbol" panose="05050102010706020507" pitchFamily="18" charset="2"/>
                        </a:rPr>
                        <a:t></a:t>
                      </a:r>
                      <a:r>
                        <a:rPr lang="en-NZ" sz="1600" baseline="30000">
                          <a:effectLst/>
                        </a:rPr>
                        <a:t>2</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df</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sym typeface="Symbol" panose="05050102010706020507" pitchFamily="18" charset="2"/>
                        </a:rPr>
                        <a:t></a:t>
                      </a:r>
                      <a:r>
                        <a:rPr lang="en-NZ" sz="1600" baseline="30000">
                          <a:effectLst/>
                        </a:rPr>
                        <a:t>2</a:t>
                      </a:r>
                      <a:r>
                        <a:rPr lang="en-NZ" sz="1600">
                          <a:effectLst/>
                        </a:rPr>
                        <a:t> / df</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RMSEA</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Confidence Interval</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AGFI</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CFI</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TLI</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r>
              <a:tr h="966964">
                <a:tc>
                  <a:txBody>
                    <a:bodyPr/>
                    <a:lstStyle/>
                    <a:p>
                      <a:pPr>
                        <a:lnSpc>
                          <a:spcPct val="100000"/>
                        </a:lnSpc>
                        <a:spcAft>
                          <a:spcPts val="0"/>
                        </a:spcAft>
                      </a:pPr>
                      <a:r>
                        <a:rPr lang="en-NZ" sz="1600">
                          <a:effectLst/>
                        </a:rPr>
                        <a:t>Model 1</a:t>
                      </a:r>
                      <a:endParaRPr lang="en-NZ" sz="1800">
                        <a:effectLst/>
                      </a:endParaRPr>
                    </a:p>
                    <a:p>
                      <a:pPr>
                        <a:lnSpc>
                          <a:spcPct val="100000"/>
                        </a:lnSpc>
                        <a:spcAft>
                          <a:spcPts val="0"/>
                        </a:spcAft>
                      </a:pPr>
                      <a:r>
                        <a:rPr lang="en-NZ" sz="1600">
                          <a:effectLst/>
                        </a:rPr>
                        <a:t>25 items on 1 factor</a:t>
                      </a:r>
                      <a:endParaRPr lang="en-NZ" sz="1800">
                        <a:effectLst/>
                      </a:endParaRPr>
                    </a:p>
                    <a:p>
                      <a:pPr>
                        <a:lnSpc>
                          <a:spcPct val="100000"/>
                        </a:lnSpc>
                        <a:spcAft>
                          <a:spcPts val="0"/>
                        </a:spcAft>
                      </a:pPr>
                      <a:r>
                        <a:rPr lang="en-NZ" sz="1600">
                          <a:effectLst/>
                        </a:rPr>
                        <a:t> </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6286.31</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275</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22.86</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.148</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.145 to .151</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.502</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.653</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.622</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r>
              <a:tr h="966964">
                <a:tc>
                  <a:txBody>
                    <a:bodyPr/>
                    <a:lstStyle/>
                    <a:p>
                      <a:pPr>
                        <a:lnSpc>
                          <a:spcPct val="100000"/>
                        </a:lnSpc>
                        <a:spcAft>
                          <a:spcPts val="0"/>
                        </a:spcAft>
                      </a:pPr>
                      <a:r>
                        <a:rPr lang="en-NZ" sz="1600">
                          <a:effectLst/>
                        </a:rPr>
                        <a:t>Model 2</a:t>
                      </a:r>
                      <a:endParaRPr lang="en-NZ" sz="1800">
                        <a:effectLst/>
                      </a:endParaRPr>
                    </a:p>
                    <a:p>
                      <a:pPr>
                        <a:lnSpc>
                          <a:spcPct val="100000"/>
                        </a:lnSpc>
                        <a:spcAft>
                          <a:spcPts val="0"/>
                        </a:spcAft>
                      </a:pPr>
                      <a:r>
                        <a:rPr lang="en-NZ" sz="1600">
                          <a:effectLst/>
                        </a:rPr>
                        <a:t>25 items on 4 factors</a:t>
                      </a:r>
                      <a:endParaRPr lang="en-NZ" sz="1800">
                        <a:effectLst/>
                      </a:endParaRPr>
                    </a:p>
                    <a:p>
                      <a:pPr>
                        <a:lnSpc>
                          <a:spcPct val="100000"/>
                        </a:lnSpc>
                        <a:spcAft>
                          <a:spcPts val="0"/>
                        </a:spcAft>
                      </a:pPr>
                      <a:r>
                        <a:rPr lang="en-NZ" sz="1600">
                          <a:effectLst/>
                        </a:rPr>
                        <a:t> </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1800.12</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269</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6.69</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.075</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.072 to .079</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.828</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.915</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.906</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r>
              <a:tr h="966964">
                <a:tc>
                  <a:txBody>
                    <a:bodyPr/>
                    <a:lstStyle/>
                    <a:p>
                      <a:pPr>
                        <a:lnSpc>
                          <a:spcPct val="100000"/>
                        </a:lnSpc>
                        <a:spcAft>
                          <a:spcPts val="0"/>
                        </a:spcAft>
                      </a:pPr>
                      <a:r>
                        <a:rPr lang="en-NZ" sz="1600">
                          <a:effectLst/>
                        </a:rPr>
                        <a:t>Model 3 </a:t>
                      </a:r>
                      <a:endParaRPr lang="en-NZ" sz="1800">
                        <a:effectLst/>
                      </a:endParaRPr>
                    </a:p>
                    <a:p>
                      <a:pPr>
                        <a:lnSpc>
                          <a:spcPct val="100000"/>
                        </a:lnSpc>
                        <a:spcAft>
                          <a:spcPts val="0"/>
                        </a:spcAft>
                      </a:pPr>
                      <a:r>
                        <a:rPr lang="en-NZ" sz="1600">
                          <a:effectLst/>
                        </a:rPr>
                        <a:t>22 items on 4 factors</a:t>
                      </a:r>
                      <a:endParaRPr lang="en-NZ" sz="1800">
                        <a:effectLst/>
                      </a:endParaRPr>
                    </a:p>
                    <a:p>
                      <a:pPr>
                        <a:lnSpc>
                          <a:spcPct val="100000"/>
                        </a:lnSpc>
                        <a:spcAft>
                          <a:spcPts val="0"/>
                        </a:spcAft>
                      </a:pPr>
                      <a:r>
                        <a:rPr lang="en-NZ" sz="1600">
                          <a:effectLst/>
                        </a:rPr>
                        <a:t> </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509.44</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187</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2.72</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a:effectLst/>
                        </a:rPr>
                        <a:t>.042</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.037 to .046</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.939</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.979</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effectLst/>
                        </a:rPr>
                        <a:t>.974</a:t>
                      </a:r>
                      <a:endParaRPr lang="en-NZ" sz="1800" dirty="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r>
              <a:tr h="966964">
                <a:tc>
                  <a:txBody>
                    <a:bodyPr/>
                    <a:lstStyle/>
                    <a:p>
                      <a:pPr>
                        <a:lnSpc>
                          <a:spcPct val="100000"/>
                        </a:lnSpc>
                        <a:spcAft>
                          <a:spcPts val="0"/>
                        </a:spcAft>
                      </a:pPr>
                      <a:r>
                        <a:rPr lang="en-NZ" sz="1600">
                          <a:effectLst/>
                        </a:rPr>
                        <a:t>Model 4</a:t>
                      </a:r>
                      <a:endParaRPr lang="en-NZ" sz="1800">
                        <a:effectLst/>
                      </a:endParaRPr>
                    </a:p>
                    <a:p>
                      <a:pPr>
                        <a:lnSpc>
                          <a:spcPct val="100000"/>
                        </a:lnSpc>
                        <a:spcAft>
                          <a:spcPts val="0"/>
                        </a:spcAft>
                      </a:pPr>
                      <a:r>
                        <a:rPr lang="en-NZ" sz="1600">
                          <a:effectLst/>
                        </a:rPr>
                        <a:t>22 items on 4 factors on 1 second-order</a:t>
                      </a:r>
                      <a:endParaRPr lang="en-NZ" sz="1800">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solidFill>
                            <a:srgbClr val="C00000"/>
                          </a:solidFill>
                          <a:effectLst/>
                        </a:rPr>
                        <a:t>525.94</a:t>
                      </a:r>
                      <a:endParaRPr lang="en-NZ" sz="1800" dirty="0">
                        <a:solidFill>
                          <a:srgbClr val="C00000"/>
                        </a:solidFill>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solidFill>
                            <a:srgbClr val="C00000"/>
                          </a:solidFill>
                          <a:effectLst/>
                        </a:rPr>
                        <a:t>184</a:t>
                      </a:r>
                      <a:endParaRPr lang="en-NZ" sz="1800" dirty="0">
                        <a:solidFill>
                          <a:srgbClr val="C00000"/>
                        </a:solidFill>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solidFill>
                            <a:srgbClr val="C00000"/>
                          </a:solidFill>
                          <a:effectLst/>
                        </a:rPr>
                        <a:t>2.86</a:t>
                      </a:r>
                      <a:endParaRPr lang="en-NZ" sz="1800" dirty="0">
                        <a:solidFill>
                          <a:srgbClr val="C00000"/>
                        </a:solidFill>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solidFill>
                            <a:srgbClr val="C00000"/>
                          </a:solidFill>
                          <a:effectLst/>
                        </a:rPr>
                        <a:t>.043</a:t>
                      </a:r>
                      <a:endParaRPr lang="en-NZ" sz="1800" dirty="0">
                        <a:solidFill>
                          <a:srgbClr val="C00000"/>
                        </a:solidFill>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solidFill>
                            <a:srgbClr val="C00000"/>
                          </a:solidFill>
                          <a:effectLst/>
                        </a:rPr>
                        <a:t>.039 to .047</a:t>
                      </a:r>
                      <a:endParaRPr lang="en-NZ" sz="1800" dirty="0">
                        <a:solidFill>
                          <a:srgbClr val="C00000"/>
                        </a:solidFill>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solidFill>
                            <a:srgbClr val="C00000"/>
                          </a:solidFill>
                          <a:effectLst/>
                        </a:rPr>
                        <a:t>.935</a:t>
                      </a:r>
                      <a:endParaRPr lang="en-NZ" sz="1800" dirty="0">
                        <a:solidFill>
                          <a:srgbClr val="C00000"/>
                        </a:solidFill>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solidFill>
                            <a:srgbClr val="C00000"/>
                          </a:solidFill>
                          <a:effectLst/>
                        </a:rPr>
                        <a:t>.978</a:t>
                      </a:r>
                      <a:endParaRPr lang="en-NZ" sz="1800" dirty="0">
                        <a:solidFill>
                          <a:srgbClr val="C00000"/>
                        </a:solidFill>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c>
                  <a:txBody>
                    <a:bodyPr/>
                    <a:lstStyle/>
                    <a:p>
                      <a:pPr>
                        <a:lnSpc>
                          <a:spcPct val="100000"/>
                        </a:lnSpc>
                        <a:spcAft>
                          <a:spcPts val="0"/>
                        </a:spcAft>
                      </a:pPr>
                      <a:r>
                        <a:rPr lang="en-NZ" sz="1600" dirty="0">
                          <a:solidFill>
                            <a:srgbClr val="C00000"/>
                          </a:solidFill>
                          <a:effectLst/>
                        </a:rPr>
                        <a:t>.972</a:t>
                      </a:r>
                      <a:endParaRPr lang="en-NZ" sz="1800" dirty="0">
                        <a:solidFill>
                          <a:srgbClr val="C00000"/>
                        </a:solidFill>
                        <a:effectLst/>
                        <a:latin typeface="Cambria" panose="02040503050406030204" pitchFamily="18" charset="0"/>
                        <a:ea typeface="Calibri" panose="020F0502020204030204" pitchFamily="34" charset="0"/>
                        <a:cs typeface="Times New Roman" panose="02020603050405020304" pitchFamily="18" charset="0"/>
                      </a:endParaRPr>
                    </a:p>
                  </a:txBody>
                  <a:tcPr marL="49447" marR="49447" marT="0" marB="0"/>
                </a:tc>
              </a:tr>
            </a:tbl>
          </a:graphicData>
        </a:graphic>
      </p:graphicFrame>
    </p:spTree>
    <p:extLst>
      <p:ext uri="{BB962C8B-B14F-4D97-AF65-F5344CB8AC3E}">
        <p14:creationId xmlns:p14="http://schemas.microsoft.com/office/powerpoint/2010/main" val="24969191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chemeClr val="accent4">
                    <a:lumMod val="75000"/>
                  </a:schemeClr>
                </a:solidFill>
              </a:rPr>
              <a:t>Second </a:t>
            </a:r>
            <a:r>
              <a:rPr lang="en-NZ" b="1" dirty="0">
                <a:solidFill>
                  <a:schemeClr val="accent4">
                    <a:lumMod val="75000"/>
                  </a:schemeClr>
                </a:solidFill>
              </a:rPr>
              <a:t>order, latent variable model</a:t>
            </a:r>
            <a:endParaRPr lang="en-NZ" dirty="0"/>
          </a:p>
        </p:txBody>
      </p:sp>
      <p:pic>
        <p:nvPicPr>
          <p:cNvPr id="5" name="Content Placeholder 4"/>
          <p:cNvPicPr>
            <a:picLocks noGrp="1" noChangeAspect="1"/>
          </p:cNvPicPr>
          <p:nvPr>
            <p:ph sz="half" idx="1"/>
          </p:nvPr>
        </p:nvPicPr>
        <p:blipFill>
          <a:blip r:embed="rId2"/>
          <a:stretch>
            <a:fillRect/>
          </a:stretch>
        </p:blipFill>
        <p:spPr>
          <a:xfrm>
            <a:off x="2109718" y="1852359"/>
            <a:ext cx="7446092" cy="4351338"/>
          </a:xfrm>
          <a:prstGeom prst="rect">
            <a:avLst/>
          </a:prstGeom>
        </p:spPr>
      </p:pic>
      <p:cxnSp>
        <p:nvCxnSpPr>
          <p:cNvPr id="9" name="Straight Arrow Connector 8"/>
          <p:cNvCxnSpPr/>
          <p:nvPr/>
        </p:nvCxnSpPr>
        <p:spPr>
          <a:xfrm flipH="1">
            <a:off x="2939077" y="3048000"/>
            <a:ext cx="1863832" cy="181858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832764" y="3113628"/>
            <a:ext cx="792018" cy="175296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4682837" y="3113628"/>
            <a:ext cx="690781" cy="179088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228773" y="3048000"/>
            <a:ext cx="2471882" cy="185650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9179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1263259"/>
          </a:xfrm>
        </p:spPr>
        <p:txBody>
          <a:bodyPr>
            <a:normAutofit/>
          </a:bodyPr>
          <a:lstStyle/>
          <a:p>
            <a:r>
              <a:rPr lang="en-US" b="1" dirty="0">
                <a:solidFill>
                  <a:schemeClr val="accent4">
                    <a:lumMod val="75000"/>
                  </a:schemeClr>
                </a:solidFill>
              </a:rPr>
              <a:t>6</a:t>
            </a:r>
            <a:r>
              <a:rPr lang="en-US" b="1" dirty="0" smtClean="0">
                <a:solidFill>
                  <a:schemeClr val="accent4">
                    <a:lumMod val="75000"/>
                  </a:schemeClr>
                </a:solidFill>
              </a:rPr>
              <a:t>. Nomological network</a:t>
            </a:r>
            <a:endParaRPr lang="en-NZ" b="1" dirty="0">
              <a:solidFill>
                <a:schemeClr val="accent4">
                  <a:lumMod val="7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2097304"/>
              </p:ext>
            </p:extLst>
          </p:nvPr>
        </p:nvGraphicFramePr>
        <p:xfrm>
          <a:off x="572660" y="1387476"/>
          <a:ext cx="10095342" cy="4957848"/>
        </p:xfrm>
        <a:graphic>
          <a:graphicData uri="http://schemas.openxmlformats.org/drawingml/2006/table">
            <a:tbl>
              <a:tblPr firstRow="1" firstCol="1" bandRow="1">
                <a:tableStyleId>{5C22544A-7EE6-4342-B048-85BDC9FD1C3A}</a:tableStyleId>
              </a:tblPr>
              <a:tblGrid>
                <a:gridCol w="2366086"/>
                <a:gridCol w="620138"/>
                <a:gridCol w="612167"/>
                <a:gridCol w="499152"/>
                <a:gridCol w="499877"/>
                <a:gridCol w="499877"/>
                <a:gridCol w="499877"/>
                <a:gridCol w="499877"/>
                <a:gridCol w="499877"/>
                <a:gridCol w="499877"/>
                <a:gridCol w="499152"/>
                <a:gridCol w="499877"/>
                <a:gridCol w="499877"/>
                <a:gridCol w="499877"/>
                <a:gridCol w="499877"/>
                <a:gridCol w="499877"/>
              </a:tblGrid>
              <a:tr h="587772">
                <a:tc>
                  <a:txBody>
                    <a:bodyPr/>
                    <a:lstStyle/>
                    <a:p>
                      <a:pPr>
                        <a:lnSpc>
                          <a:spcPct val="200000"/>
                        </a:lnSpc>
                        <a:spcAft>
                          <a:spcPts val="0"/>
                        </a:spcAft>
                      </a:pPr>
                      <a:r>
                        <a:rPr lang="en-NZ" sz="1000" dirty="0">
                          <a:effectLst/>
                        </a:rPr>
                        <a:t/>
                      </a:r>
                      <a:br>
                        <a:rPr lang="en-NZ" sz="1000" dirty="0">
                          <a:effectLst/>
                        </a:rPr>
                      </a:br>
                      <a:r>
                        <a:rPr lang="en-NZ" sz="1000" dirty="0">
                          <a:effectLst/>
                        </a:rPr>
                        <a:t>Variables</a:t>
                      </a:r>
                      <a:endParaRPr lang="en-NZ"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M</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SD</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6</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11</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1  ESL – 25 item</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3.09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1.09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b="1" dirty="0">
                          <a:solidFill>
                            <a:srgbClr val="C00000"/>
                          </a:solidFill>
                          <a:effectLst/>
                        </a:rPr>
                        <a:t>.94</a:t>
                      </a:r>
                      <a:endParaRPr lang="en-NZ" sz="1100" b="1" dirty="0">
                        <a:solidFill>
                          <a:srgbClr val="C00000"/>
                        </a:solidFill>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2  Negative Relationships</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3.31</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1.62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.91</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marL="0" algn="l" defTabSz="914400" rtl="0" eaLnBrk="1" latinLnBrk="0" hangingPunct="1">
                        <a:lnSpc>
                          <a:spcPct val="200000"/>
                        </a:lnSpc>
                        <a:spcAft>
                          <a:spcPts val="0"/>
                        </a:spcAft>
                      </a:pPr>
                      <a:r>
                        <a:rPr lang="en-NZ" sz="1000" dirty="0">
                          <a:effectLst/>
                        </a:rPr>
                        <a:t>.</a:t>
                      </a:r>
                      <a:r>
                        <a:rPr lang="en-NZ" sz="1000" b="1" kern="1200" dirty="0">
                          <a:solidFill>
                            <a:srgbClr val="C00000"/>
                          </a:solidFill>
                          <a:effectLst/>
                          <a:latin typeface="+mn-lt"/>
                          <a:ea typeface="+mn-ea"/>
                          <a:cs typeface="+mn-cs"/>
                        </a:rPr>
                        <a:t>94</a:t>
                      </a: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3  Distrust</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3.44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1.45</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.81</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.63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a:t>
                      </a:r>
                      <a:r>
                        <a:rPr lang="en-NZ" sz="1000" b="1" kern="1200" dirty="0">
                          <a:solidFill>
                            <a:srgbClr val="C00000"/>
                          </a:solidFill>
                          <a:effectLst/>
                          <a:latin typeface="+mn-lt"/>
                          <a:ea typeface="+mn-ea"/>
                          <a:cs typeface="+mn-cs"/>
                        </a:rPr>
                        <a:t>82</a:t>
                      </a: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4  Social Distractions</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3.18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1.19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.78</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.55</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a:t>
                      </a:r>
                      <a:r>
                        <a:rPr lang="en-NZ" sz="1000" b="1" kern="1200" dirty="0">
                          <a:solidFill>
                            <a:srgbClr val="C00000"/>
                          </a:solidFill>
                          <a:effectLst/>
                          <a:latin typeface="+mn-lt"/>
                          <a:ea typeface="+mn-ea"/>
                          <a:cs typeface="+mn-cs"/>
                        </a:rPr>
                        <a:t>84</a:t>
                      </a: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5  Cooperation (lack of)</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2.53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1.01</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.79</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.67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.43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a:t>
                      </a:r>
                      <a:r>
                        <a:rPr lang="en-NZ" sz="1000" b="1" kern="1200" dirty="0">
                          <a:solidFill>
                            <a:srgbClr val="C00000"/>
                          </a:solidFill>
                          <a:effectLst/>
                          <a:latin typeface="+mn-lt"/>
                          <a:ea typeface="+mn-ea"/>
                          <a:cs typeface="+mn-cs"/>
                        </a:rPr>
                        <a:t>90</a:t>
                      </a: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6  Neuroticism</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2.62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1.02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.31</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.25</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7  Extraversion</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3.08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1.03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-.15</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-.15</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-.11</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8  Conscientiousness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4.38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0.70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-.12</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.11</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9  Emotional Intelligence</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3.68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0.48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-.40</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.33</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.40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a:t>
                      </a:r>
                      <a:r>
                        <a:rPr lang="en-NZ" sz="1000" b="1" kern="1200" dirty="0">
                          <a:solidFill>
                            <a:srgbClr val="C00000"/>
                          </a:solidFill>
                          <a:effectLst/>
                          <a:latin typeface="+mn-lt"/>
                          <a:ea typeface="+mn-ea"/>
                          <a:cs typeface="+mn-cs"/>
                        </a:rPr>
                        <a:t>92</a:t>
                      </a: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10 Organisational Deviance</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2.10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0.97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.29</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.26</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.21</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a:t>
                      </a:r>
                      <a:r>
                        <a:rPr lang="en-NZ" sz="1000" b="1" kern="1200" dirty="0">
                          <a:solidFill>
                            <a:srgbClr val="C00000"/>
                          </a:solidFill>
                          <a:effectLst/>
                          <a:latin typeface="+mn-lt"/>
                          <a:ea typeface="+mn-ea"/>
                          <a:cs typeface="+mn-cs"/>
                        </a:rPr>
                        <a:t>83</a:t>
                      </a: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11 Interpersonal Deviance</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1.68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0.82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.27</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.05</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.52</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a:t>
                      </a:r>
                      <a:r>
                        <a:rPr lang="en-NZ" sz="1000" b="1" kern="1200" dirty="0">
                          <a:solidFill>
                            <a:srgbClr val="C00000"/>
                          </a:solidFill>
                          <a:effectLst/>
                          <a:latin typeface="+mn-lt"/>
                          <a:ea typeface="+mn-ea"/>
                          <a:cs typeface="+mn-cs"/>
                        </a:rPr>
                        <a:t>83</a:t>
                      </a: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12 Friends at work</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4.59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1.26</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-.53</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-.44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-.26</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-.64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-.18</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.25</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.04</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.31</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-.11</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-.06</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a:t>
                      </a:r>
                      <a:r>
                        <a:rPr lang="en-NZ" sz="1000" b="1" kern="1200" dirty="0">
                          <a:solidFill>
                            <a:srgbClr val="C00000"/>
                          </a:solidFill>
                          <a:effectLst/>
                          <a:latin typeface="+mn-lt"/>
                          <a:ea typeface="+mn-ea"/>
                          <a:cs typeface="+mn-cs"/>
                        </a:rPr>
                        <a:t>89</a:t>
                      </a: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r>
              <a:tr h="293886">
                <a:tc>
                  <a:txBody>
                    <a:bodyPr/>
                    <a:lstStyle/>
                    <a:p>
                      <a:pPr>
                        <a:lnSpc>
                          <a:spcPct val="200000"/>
                        </a:lnSpc>
                        <a:spcAft>
                          <a:spcPts val="0"/>
                        </a:spcAft>
                      </a:pPr>
                      <a:r>
                        <a:rPr lang="en-NZ" sz="1000">
                          <a:effectLst/>
                        </a:rPr>
                        <a:t>13 Manager  Support</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4.97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1.47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200" b="1" dirty="0">
                          <a:effectLst/>
                        </a:rPr>
                        <a:t>-.66</a:t>
                      </a:r>
                      <a:endParaRPr lang="en-NZ" sz="1600" b="1"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-.70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.05</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.30</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-.19</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-.17</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.56</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a:t>
                      </a:r>
                      <a:r>
                        <a:rPr lang="en-NZ" sz="1000" b="1" kern="1200" dirty="0">
                          <a:solidFill>
                            <a:srgbClr val="C00000"/>
                          </a:solidFill>
                          <a:effectLst/>
                          <a:latin typeface="+mn-lt"/>
                          <a:ea typeface="+mn-ea"/>
                          <a:cs typeface="+mn-cs"/>
                        </a:rPr>
                        <a:t>95</a:t>
                      </a:r>
                    </a:p>
                  </a:txBody>
                  <a:tcPr marL="60113" marR="60113" marT="0" marB="0"/>
                </a:tc>
              </a:tr>
              <a:tr h="293886">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 </a:t>
                      </a:r>
                      <a:endParaRPr lang="en-NZ"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a:effectLst/>
                        </a:rPr>
                        <a:t> </a:t>
                      </a:r>
                      <a:endParaRPr lang="en-NZ" sz="1100">
                        <a:effectLst/>
                        <a:latin typeface="Cambria" panose="02040503050406030204" pitchFamily="18" charset="0"/>
                        <a:ea typeface="Calibri" panose="020F0502020204030204" pitchFamily="34" charset="0"/>
                        <a:cs typeface="Times New Roman" panose="02020603050405020304" pitchFamily="18" charset="0"/>
                      </a:endParaRPr>
                    </a:p>
                  </a:txBody>
                  <a:tcPr marL="60113" marR="60113" marT="0" marB="0"/>
                </a:tc>
                <a:tc>
                  <a:txBody>
                    <a:bodyPr/>
                    <a:lstStyle/>
                    <a:p>
                      <a:pPr>
                        <a:lnSpc>
                          <a:spcPct val="200000"/>
                        </a:lnSpc>
                        <a:spcAft>
                          <a:spcPts val="0"/>
                        </a:spcAft>
                      </a:pPr>
                      <a:r>
                        <a:rPr lang="en-NZ" sz="1000" dirty="0">
                          <a:effectLst/>
                        </a:rPr>
                        <a:t> </a:t>
                      </a:r>
                      <a:r>
                        <a:rPr lang="en-NZ" sz="1000" b="1" kern="1200" dirty="0" smtClean="0">
                          <a:solidFill>
                            <a:srgbClr val="C00000"/>
                          </a:solidFill>
                          <a:effectLst/>
                          <a:latin typeface="+mn-lt"/>
                          <a:ea typeface="+mn-ea"/>
                          <a:cs typeface="+mn-cs"/>
                        </a:rPr>
                        <a:t>alphas</a:t>
                      </a:r>
                      <a:endParaRPr lang="en-NZ" sz="1000" b="1" kern="1200" dirty="0">
                        <a:solidFill>
                          <a:srgbClr val="C00000"/>
                        </a:solidFill>
                        <a:effectLst/>
                        <a:latin typeface="+mn-lt"/>
                        <a:ea typeface="+mn-ea"/>
                        <a:cs typeface="+mn-cs"/>
                      </a:endParaRPr>
                    </a:p>
                  </a:txBody>
                  <a:tcPr marL="60113" marR="60113" marT="0" marB="0"/>
                </a:tc>
              </a:tr>
            </a:tbl>
          </a:graphicData>
        </a:graphic>
      </p:graphicFrame>
      <p:pic>
        <p:nvPicPr>
          <p:cNvPr id="5" name="Picture 4"/>
          <p:cNvPicPr>
            <a:picLocks noChangeAspect="1"/>
          </p:cNvPicPr>
          <p:nvPr/>
        </p:nvPicPr>
        <p:blipFill>
          <a:blip r:embed="rId2"/>
          <a:stretch>
            <a:fillRect/>
          </a:stretch>
        </p:blipFill>
        <p:spPr>
          <a:xfrm>
            <a:off x="10668000" y="5618323"/>
            <a:ext cx="1004752" cy="813927"/>
          </a:xfrm>
          <a:prstGeom prst="rect">
            <a:avLst/>
          </a:prstGeom>
        </p:spPr>
      </p:pic>
    </p:spTree>
    <p:extLst>
      <p:ext uri="{BB962C8B-B14F-4D97-AF65-F5344CB8AC3E}">
        <p14:creationId xmlns:p14="http://schemas.microsoft.com/office/powerpoint/2010/main" val="2346701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1263259"/>
          </a:xfrm>
        </p:spPr>
        <p:txBody>
          <a:bodyPr>
            <a:normAutofit/>
          </a:bodyPr>
          <a:lstStyle/>
          <a:p>
            <a:r>
              <a:rPr lang="en-US" b="1" dirty="0">
                <a:solidFill>
                  <a:schemeClr val="accent4">
                    <a:lumMod val="75000"/>
                  </a:schemeClr>
                </a:solidFill>
              </a:rPr>
              <a:t>6</a:t>
            </a:r>
            <a:r>
              <a:rPr lang="en-US" b="1" dirty="0" smtClean="0">
                <a:solidFill>
                  <a:schemeClr val="accent4">
                    <a:lumMod val="75000"/>
                  </a:schemeClr>
                </a:solidFill>
              </a:rPr>
              <a:t>. Where to next?</a:t>
            </a:r>
            <a:endParaRPr lang="en-NZ" b="1" dirty="0">
              <a:solidFill>
                <a:schemeClr val="accent4">
                  <a:lumMod val="75000"/>
                </a:schemeClr>
              </a:solidFill>
            </a:endParaRPr>
          </a:p>
        </p:txBody>
      </p:sp>
      <p:sp>
        <p:nvSpPr>
          <p:cNvPr id="3" name="Content Placeholder 2"/>
          <p:cNvSpPr>
            <a:spLocks noGrp="1"/>
          </p:cNvSpPr>
          <p:nvPr>
            <p:ph idx="1"/>
          </p:nvPr>
        </p:nvSpPr>
        <p:spPr>
          <a:xfrm>
            <a:off x="838200" y="1474237"/>
            <a:ext cx="10515600" cy="4702726"/>
          </a:xfrm>
        </p:spPr>
        <p:txBody>
          <a:bodyPr/>
          <a:lstStyle/>
          <a:p>
            <a:endParaRPr lang="en-NZ" dirty="0" smtClean="0"/>
          </a:p>
          <a:p>
            <a:r>
              <a:rPr lang="en-NZ" dirty="0" smtClean="0"/>
              <a:t>Test for outcomes: Four seem obvious to us. The impact on employee engagement, well-being, career success, and work group cohesiveness. We would also anticipate that these in turn impact on both individual and organisational performance.</a:t>
            </a:r>
          </a:p>
          <a:p>
            <a:r>
              <a:rPr lang="en-NZ" dirty="0" smtClean="0"/>
              <a:t>The proposed theoretical model …</a:t>
            </a:r>
            <a:endParaRPr lang="en-NZ" dirty="0"/>
          </a:p>
        </p:txBody>
      </p:sp>
      <p:pic>
        <p:nvPicPr>
          <p:cNvPr id="5" name="Picture 4"/>
          <p:cNvPicPr>
            <a:picLocks noChangeAspect="1"/>
          </p:cNvPicPr>
          <p:nvPr/>
        </p:nvPicPr>
        <p:blipFill>
          <a:blip r:embed="rId2"/>
          <a:stretch>
            <a:fillRect/>
          </a:stretch>
        </p:blipFill>
        <p:spPr>
          <a:xfrm>
            <a:off x="10668000" y="5618323"/>
            <a:ext cx="1004752" cy="813927"/>
          </a:xfrm>
          <a:prstGeom prst="rect">
            <a:avLst/>
          </a:prstGeom>
        </p:spPr>
      </p:pic>
    </p:spTree>
    <p:extLst>
      <p:ext uri="{BB962C8B-B14F-4D97-AF65-F5344CB8AC3E}">
        <p14:creationId xmlns:p14="http://schemas.microsoft.com/office/powerpoint/2010/main" val="41408097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55564" y="404664"/>
            <a:ext cx="9032362" cy="6048672"/>
          </a:xfrm>
          <a:prstGeom prst="rect">
            <a:avLst/>
          </a:prstGeom>
        </p:spPr>
      </p:pic>
    </p:spTree>
    <p:extLst>
      <p:ext uri="{BB962C8B-B14F-4D97-AF65-F5344CB8AC3E}">
        <p14:creationId xmlns:p14="http://schemas.microsoft.com/office/powerpoint/2010/main" val="14237062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1263259"/>
          </a:xfrm>
        </p:spPr>
        <p:txBody>
          <a:bodyPr>
            <a:normAutofit/>
          </a:bodyPr>
          <a:lstStyle/>
          <a:p>
            <a:endParaRPr lang="en-NZ" b="1" dirty="0">
              <a:solidFill>
                <a:schemeClr val="accent4">
                  <a:lumMod val="75000"/>
                </a:schemeClr>
              </a:solidFill>
            </a:endParaRPr>
          </a:p>
        </p:txBody>
      </p:sp>
      <p:sp>
        <p:nvSpPr>
          <p:cNvPr id="3" name="Content Placeholder 2"/>
          <p:cNvSpPr>
            <a:spLocks noGrp="1"/>
          </p:cNvSpPr>
          <p:nvPr>
            <p:ph idx="1"/>
          </p:nvPr>
        </p:nvSpPr>
        <p:spPr>
          <a:xfrm>
            <a:off x="838200" y="1474237"/>
            <a:ext cx="10515600" cy="4702726"/>
          </a:xfrm>
        </p:spPr>
        <p:txBody>
          <a:bodyPr/>
          <a:lstStyle/>
          <a:p>
            <a:endParaRPr lang="en-NZ" dirty="0" smtClean="0"/>
          </a:p>
          <a:p>
            <a:endParaRPr lang="en-NZ" dirty="0"/>
          </a:p>
          <a:p>
            <a:pPr marL="0" indent="0">
              <a:buNone/>
            </a:pPr>
            <a:r>
              <a:rPr lang="en-NZ" sz="5400" dirty="0" smtClean="0"/>
              <a:t>Thank you.</a:t>
            </a:r>
          </a:p>
          <a:p>
            <a:endParaRPr lang="en-NZ" dirty="0"/>
          </a:p>
          <a:p>
            <a:pPr marL="0" indent="0" algn="ctr">
              <a:buNone/>
            </a:pPr>
            <a:r>
              <a:rPr lang="en-NZ" sz="6600" b="1" dirty="0" smtClean="0"/>
              <a:t>Questions?</a:t>
            </a:r>
            <a:endParaRPr lang="en-NZ" sz="6600" b="1" dirty="0"/>
          </a:p>
        </p:txBody>
      </p:sp>
      <p:pic>
        <p:nvPicPr>
          <p:cNvPr id="5" name="Picture 4"/>
          <p:cNvPicPr>
            <a:picLocks noChangeAspect="1"/>
          </p:cNvPicPr>
          <p:nvPr/>
        </p:nvPicPr>
        <p:blipFill>
          <a:blip r:embed="rId2"/>
          <a:stretch>
            <a:fillRect/>
          </a:stretch>
        </p:blipFill>
        <p:spPr>
          <a:xfrm>
            <a:off x="10668000" y="5618323"/>
            <a:ext cx="1004752" cy="813927"/>
          </a:xfrm>
          <a:prstGeom prst="rect">
            <a:avLst/>
          </a:prstGeom>
        </p:spPr>
      </p:pic>
    </p:spTree>
    <p:extLst>
      <p:ext uri="{BB962C8B-B14F-4D97-AF65-F5344CB8AC3E}">
        <p14:creationId xmlns:p14="http://schemas.microsoft.com/office/powerpoint/2010/main" val="1992247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1263259"/>
          </a:xfrm>
        </p:spPr>
        <p:txBody>
          <a:bodyPr/>
          <a:lstStyle/>
          <a:p>
            <a:r>
              <a:rPr lang="en-NZ" b="1" dirty="0" smtClean="0">
                <a:solidFill>
                  <a:srgbClr val="BC8F00"/>
                </a:solidFill>
              </a:rPr>
              <a:t>1. Our Context – Workplace Social Networks</a:t>
            </a:r>
            <a:endParaRPr lang="en-NZ" b="1" dirty="0">
              <a:solidFill>
                <a:srgbClr val="BC8F00"/>
              </a:solidFill>
            </a:endParaRPr>
          </a:p>
        </p:txBody>
      </p:sp>
      <p:sp>
        <p:nvSpPr>
          <p:cNvPr id="3" name="Content Placeholder 2"/>
          <p:cNvSpPr>
            <a:spLocks noGrp="1"/>
          </p:cNvSpPr>
          <p:nvPr>
            <p:ph idx="1"/>
          </p:nvPr>
        </p:nvSpPr>
        <p:spPr>
          <a:xfrm>
            <a:off x="838200" y="1427584"/>
            <a:ext cx="10515600" cy="4749379"/>
          </a:xfrm>
        </p:spPr>
        <p:txBody>
          <a:bodyPr>
            <a:normAutofit/>
          </a:bodyPr>
          <a:lstStyle/>
          <a:p>
            <a:r>
              <a:rPr lang="en-NZ" sz="3200" dirty="0" smtClean="0"/>
              <a:t>All employees are embedded within a social network</a:t>
            </a:r>
          </a:p>
          <a:p>
            <a:r>
              <a:rPr lang="en-NZ" sz="3200" dirty="0" smtClean="0"/>
              <a:t>This network comprises patterns of ties or relationships with other individuals </a:t>
            </a:r>
            <a:r>
              <a:rPr lang="en-NZ" sz="2400" dirty="0" smtClean="0">
                <a:solidFill>
                  <a:schemeClr val="bg1">
                    <a:lumMod val="50000"/>
                  </a:schemeClr>
                </a:solidFill>
              </a:rPr>
              <a:t>(Newman, </a:t>
            </a:r>
            <a:r>
              <a:rPr lang="en-NZ" sz="2400" dirty="0" err="1" smtClean="0">
                <a:solidFill>
                  <a:schemeClr val="bg1">
                    <a:lumMod val="50000"/>
                  </a:schemeClr>
                </a:solidFill>
              </a:rPr>
              <a:t>Hanges</a:t>
            </a:r>
            <a:r>
              <a:rPr lang="en-NZ" sz="2400" dirty="0" smtClean="0">
                <a:solidFill>
                  <a:schemeClr val="bg1">
                    <a:lumMod val="50000"/>
                  </a:schemeClr>
                </a:solidFill>
              </a:rPr>
              <a:t>, </a:t>
            </a:r>
            <a:r>
              <a:rPr lang="en-NZ" sz="2400" dirty="0" err="1" smtClean="0">
                <a:solidFill>
                  <a:schemeClr val="bg1">
                    <a:lumMod val="50000"/>
                  </a:schemeClr>
                </a:solidFill>
              </a:rPr>
              <a:t>Duan</a:t>
            </a:r>
            <a:r>
              <a:rPr lang="en-NZ" sz="2400" dirty="0" smtClean="0">
                <a:solidFill>
                  <a:schemeClr val="bg1">
                    <a:lumMod val="50000"/>
                  </a:schemeClr>
                </a:solidFill>
              </a:rPr>
              <a:t> &amp; Ramesh, 2008) </a:t>
            </a:r>
            <a:r>
              <a:rPr lang="en-NZ" sz="3200" dirty="0" smtClean="0"/>
              <a:t>.</a:t>
            </a:r>
          </a:p>
          <a:p>
            <a:r>
              <a:rPr lang="en-NZ" sz="3200" dirty="0" smtClean="0"/>
              <a:t>These relationships may be internal and external to the firm, proximal or distal, strong or weak, emergent or stable, desired or undesired, valued or not, but are nonetheless ubiquitous to being employed...</a:t>
            </a:r>
          </a:p>
          <a:p>
            <a:r>
              <a:rPr lang="en-NZ" sz="3200" dirty="0" smtClean="0"/>
              <a:t>And have the potential to provide resources and benefits to an individual </a:t>
            </a:r>
            <a:r>
              <a:rPr lang="en-NZ" sz="2400" dirty="0" smtClean="0">
                <a:solidFill>
                  <a:schemeClr val="bg2">
                    <a:lumMod val="50000"/>
                  </a:schemeClr>
                </a:solidFill>
              </a:rPr>
              <a:t>(Bourdieu </a:t>
            </a:r>
            <a:r>
              <a:rPr lang="en-NZ" sz="2400" dirty="0">
                <a:solidFill>
                  <a:schemeClr val="bg2">
                    <a:lumMod val="50000"/>
                  </a:schemeClr>
                </a:solidFill>
              </a:rPr>
              <a:t>&amp; </a:t>
            </a:r>
            <a:r>
              <a:rPr lang="en-NZ" sz="2400" dirty="0" err="1">
                <a:solidFill>
                  <a:schemeClr val="bg2">
                    <a:lumMod val="50000"/>
                  </a:schemeClr>
                </a:solidFill>
              </a:rPr>
              <a:t>Wacquant</a:t>
            </a:r>
            <a:r>
              <a:rPr lang="en-NZ" sz="2400" dirty="0">
                <a:solidFill>
                  <a:schemeClr val="bg2">
                    <a:lumMod val="50000"/>
                  </a:schemeClr>
                </a:solidFill>
              </a:rPr>
              <a:t>, </a:t>
            </a:r>
            <a:r>
              <a:rPr lang="en-NZ" sz="2400" dirty="0" smtClean="0">
                <a:solidFill>
                  <a:schemeClr val="bg2">
                    <a:lumMod val="50000"/>
                  </a:schemeClr>
                </a:solidFill>
              </a:rPr>
              <a:t>1992; </a:t>
            </a:r>
            <a:r>
              <a:rPr lang="en-NZ" sz="2400" dirty="0">
                <a:solidFill>
                  <a:schemeClr val="bg2">
                    <a:lumMod val="50000"/>
                  </a:schemeClr>
                </a:solidFill>
              </a:rPr>
              <a:t>Nahapiet </a:t>
            </a:r>
            <a:r>
              <a:rPr lang="en-NZ" sz="2400" dirty="0" smtClean="0">
                <a:solidFill>
                  <a:schemeClr val="bg2">
                    <a:lumMod val="50000"/>
                  </a:schemeClr>
                </a:solidFill>
              </a:rPr>
              <a:t>&amp; Ghoshal, 1998)</a:t>
            </a:r>
          </a:p>
        </p:txBody>
      </p:sp>
      <p:pic>
        <p:nvPicPr>
          <p:cNvPr id="5" name="Picture 4"/>
          <p:cNvPicPr>
            <a:picLocks noChangeAspect="1"/>
          </p:cNvPicPr>
          <p:nvPr/>
        </p:nvPicPr>
        <p:blipFill>
          <a:blip r:embed="rId2"/>
          <a:stretch>
            <a:fillRect/>
          </a:stretch>
        </p:blipFill>
        <p:spPr>
          <a:xfrm>
            <a:off x="11050555" y="5928620"/>
            <a:ext cx="1004752" cy="813927"/>
          </a:xfrm>
          <a:prstGeom prst="rect">
            <a:avLst/>
          </a:prstGeom>
        </p:spPr>
      </p:pic>
    </p:spTree>
    <p:extLst>
      <p:ext uri="{BB962C8B-B14F-4D97-AF65-F5344CB8AC3E}">
        <p14:creationId xmlns:p14="http://schemas.microsoft.com/office/powerpoint/2010/main" val="3154185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6"/>
            <a:ext cx="9900781" cy="928470"/>
          </a:xfrm>
        </p:spPr>
        <p:txBody>
          <a:bodyPr>
            <a:normAutofit/>
          </a:bodyPr>
          <a:lstStyle/>
          <a:p>
            <a:r>
              <a:rPr lang="en-US" b="1" dirty="0" smtClean="0">
                <a:solidFill>
                  <a:schemeClr val="accent4">
                    <a:lumMod val="75000"/>
                  </a:schemeClr>
                </a:solidFill>
              </a:rPr>
              <a:t>2. Employee </a:t>
            </a:r>
            <a:r>
              <a:rPr lang="en-US" b="1" dirty="0">
                <a:solidFill>
                  <a:schemeClr val="accent4">
                    <a:lumMod val="75000"/>
                  </a:schemeClr>
                </a:solidFill>
              </a:rPr>
              <a:t>social </a:t>
            </a:r>
            <a:r>
              <a:rPr lang="en-US" b="1" dirty="0" smtClean="0">
                <a:solidFill>
                  <a:schemeClr val="accent4">
                    <a:lumMod val="75000"/>
                  </a:schemeClr>
                </a:solidFill>
              </a:rPr>
              <a:t>capital</a:t>
            </a:r>
            <a:endParaRPr lang="en-NZ" b="1" dirty="0">
              <a:solidFill>
                <a:schemeClr val="accent4">
                  <a:lumMod val="75000"/>
                </a:schemeClr>
              </a:solidFill>
            </a:endParaRPr>
          </a:p>
        </p:txBody>
      </p:sp>
      <p:sp>
        <p:nvSpPr>
          <p:cNvPr id="3" name="Content Placeholder 2"/>
          <p:cNvSpPr>
            <a:spLocks noGrp="1"/>
          </p:cNvSpPr>
          <p:nvPr>
            <p:ph idx="1"/>
          </p:nvPr>
        </p:nvSpPr>
        <p:spPr>
          <a:xfrm>
            <a:off x="838200" y="1293596"/>
            <a:ext cx="10515600" cy="5138654"/>
          </a:xfrm>
        </p:spPr>
        <p:txBody>
          <a:bodyPr>
            <a:normAutofit fontScale="92500" lnSpcReduction="20000"/>
          </a:bodyPr>
          <a:lstStyle/>
          <a:p>
            <a:r>
              <a:rPr lang="en-NZ" sz="3000" dirty="0" smtClean="0"/>
              <a:t>Social capital is a multilevel construct applied as an attribute of nations, economic regions, communities, organisations, groups and, more recently, individuals </a:t>
            </a:r>
            <a:r>
              <a:rPr lang="en-NZ" sz="2000" dirty="0" smtClean="0">
                <a:solidFill>
                  <a:schemeClr val="bg1">
                    <a:lumMod val="50000"/>
                  </a:schemeClr>
                </a:solidFill>
              </a:rPr>
              <a:t>(Coleman</a:t>
            </a:r>
            <a:r>
              <a:rPr lang="en-NZ" sz="2000" dirty="0">
                <a:solidFill>
                  <a:schemeClr val="bg1">
                    <a:lumMod val="50000"/>
                  </a:schemeClr>
                </a:solidFill>
              </a:rPr>
              <a:t>, </a:t>
            </a:r>
            <a:r>
              <a:rPr lang="en-NZ" sz="2000" dirty="0" smtClean="0">
                <a:solidFill>
                  <a:schemeClr val="bg1">
                    <a:lumMod val="50000"/>
                  </a:schemeClr>
                </a:solidFill>
              </a:rPr>
              <a:t>1990; </a:t>
            </a:r>
            <a:r>
              <a:rPr lang="en-NZ" sz="2000" dirty="0" err="1">
                <a:solidFill>
                  <a:schemeClr val="bg1">
                    <a:lumMod val="50000"/>
                  </a:schemeClr>
                </a:solidFill>
              </a:rPr>
              <a:t>Kouvonen</a:t>
            </a:r>
            <a:r>
              <a:rPr lang="en-NZ" sz="2000" dirty="0">
                <a:solidFill>
                  <a:schemeClr val="bg1">
                    <a:lumMod val="50000"/>
                  </a:schemeClr>
                </a:solidFill>
              </a:rPr>
              <a:t> et al., 2006; </a:t>
            </a:r>
            <a:r>
              <a:rPr lang="en-NZ" sz="2000" dirty="0" err="1" smtClean="0">
                <a:solidFill>
                  <a:schemeClr val="bg1">
                    <a:lumMod val="50000"/>
                  </a:schemeClr>
                </a:solidFill>
              </a:rPr>
              <a:t>Labianca</a:t>
            </a:r>
            <a:r>
              <a:rPr lang="en-NZ" sz="2000" dirty="0" smtClean="0">
                <a:solidFill>
                  <a:schemeClr val="bg1">
                    <a:lumMod val="50000"/>
                  </a:schemeClr>
                </a:solidFill>
              </a:rPr>
              <a:t> </a:t>
            </a:r>
            <a:r>
              <a:rPr lang="en-NZ" sz="2000" dirty="0">
                <a:solidFill>
                  <a:schemeClr val="bg1">
                    <a:lumMod val="50000"/>
                  </a:schemeClr>
                </a:solidFill>
              </a:rPr>
              <a:t>&amp; Brass, 2006; </a:t>
            </a:r>
            <a:r>
              <a:rPr lang="en-NZ" sz="2000" dirty="0" err="1">
                <a:solidFill>
                  <a:schemeClr val="bg1">
                    <a:lumMod val="50000"/>
                  </a:schemeClr>
                </a:solidFill>
              </a:rPr>
              <a:t>Portes</a:t>
            </a:r>
            <a:r>
              <a:rPr lang="en-NZ" sz="2000" dirty="0">
                <a:solidFill>
                  <a:schemeClr val="bg1">
                    <a:lumMod val="50000"/>
                  </a:schemeClr>
                </a:solidFill>
              </a:rPr>
              <a:t>, 1998</a:t>
            </a:r>
            <a:r>
              <a:rPr lang="en-NZ" sz="2000" dirty="0" smtClean="0">
                <a:solidFill>
                  <a:schemeClr val="bg1">
                    <a:lumMod val="50000"/>
                  </a:schemeClr>
                </a:solidFill>
              </a:rPr>
              <a:t>)</a:t>
            </a:r>
          </a:p>
          <a:p>
            <a:r>
              <a:rPr lang="en-NZ" sz="3000" dirty="0" smtClean="0"/>
              <a:t>Individual’s social capital accrues from belonging to social networks that </a:t>
            </a:r>
            <a:r>
              <a:rPr lang="en-NZ" sz="3000" dirty="0"/>
              <a:t>assist </a:t>
            </a:r>
            <a:r>
              <a:rPr lang="en-NZ" sz="3000" dirty="0" smtClean="0"/>
              <a:t>you in </a:t>
            </a:r>
            <a:r>
              <a:rPr lang="en-NZ" sz="3000" dirty="0"/>
              <a:t>functioning in </a:t>
            </a:r>
            <a:r>
              <a:rPr lang="en-NZ" sz="3000" i="1" dirty="0"/>
              <a:t>society</a:t>
            </a:r>
            <a:r>
              <a:rPr lang="en-NZ" sz="3000" dirty="0"/>
              <a:t> </a:t>
            </a:r>
            <a:r>
              <a:rPr lang="en-NZ" sz="3000" dirty="0" smtClean="0"/>
              <a:t>and the value you get from those social ties. Some people will have more social capital than others </a:t>
            </a:r>
            <a:r>
              <a:rPr lang="en-NZ" sz="2000" dirty="0" smtClean="0">
                <a:solidFill>
                  <a:schemeClr val="bg1">
                    <a:lumMod val="50000"/>
                  </a:schemeClr>
                </a:solidFill>
              </a:rPr>
              <a:t>(</a:t>
            </a:r>
            <a:r>
              <a:rPr lang="en-NZ" sz="2000" dirty="0" err="1" smtClean="0">
                <a:solidFill>
                  <a:schemeClr val="bg1">
                    <a:lumMod val="50000"/>
                  </a:schemeClr>
                </a:solidFill>
              </a:rPr>
              <a:t>Bordieu</a:t>
            </a:r>
            <a:r>
              <a:rPr lang="en-NZ" sz="2000" dirty="0" smtClean="0">
                <a:solidFill>
                  <a:schemeClr val="bg1">
                    <a:lumMod val="50000"/>
                  </a:schemeClr>
                </a:solidFill>
              </a:rPr>
              <a:t> 1986; </a:t>
            </a:r>
            <a:r>
              <a:rPr lang="en-NZ" sz="2000" dirty="0" err="1" smtClean="0">
                <a:solidFill>
                  <a:schemeClr val="bg1">
                    <a:lumMod val="50000"/>
                  </a:schemeClr>
                </a:solidFill>
              </a:rPr>
              <a:t>Sobel</a:t>
            </a:r>
            <a:r>
              <a:rPr lang="en-NZ" sz="2000" dirty="0">
                <a:solidFill>
                  <a:schemeClr val="bg1">
                    <a:lumMod val="50000"/>
                  </a:schemeClr>
                </a:solidFill>
              </a:rPr>
              <a:t> 2002; </a:t>
            </a:r>
            <a:r>
              <a:rPr lang="en-NZ" sz="2000" dirty="0" err="1">
                <a:solidFill>
                  <a:schemeClr val="bg1">
                    <a:lumMod val="50000"/>
                  </a:schemeClr>
                </a:solidFill>
              </a:rPr>
              <a:t>Glaeser</a:t>
            </a:r>
            <a:r>
              <a:rPr lang="en-NZ" sz="2000" dirty="0">
                <a:solidFill>
                  <a:schemeClr val="bg1">
                    <a:lumMod val="50000"/>
                  </a:schemeClr>
                </a:solidFill>
              </a:rPr>
              <a:t>, </a:t>
            </a:r>
            <a:r>
              <a:rPr lang="en-NZ" sz="2000" dirty="0" err="1">
                <a:solidFill>
                  <a:schemeClr val="bg1">
                    <a:lumMod val="50000"/>
                  </a:schemeClr>
                </a:solidFill>
              </a:rPr>
              <a:t>Laibson</a:t>
            </a:r>
            <a:r>
              <a:rPr lang="en-NZ" sz="2000" dirty="0">
                <a:solidFill>
                  <a:schemeClr val="bg1">
                    <a:lumMod val="50000"/>
                  </a:schemeClr>
                </a:solidFill>
              </a:rPr>
              <a:t>, &amp; </a:t>
            </a:r>
            <a:r>
              <a:rPr lang="en-NZ" sz="2000" dirty="0" err="1">
                <a:solidFill>
                  <a:schemeClr val="bg1">
                    <a:lumMod val="50000"/>
                  </a:schemeClr>
                </a:solidFill>
              </a:rPr>
              <a:t>Sacerdote</a:t>
            </a:r>
            <a:r>
              <a:rPr lang="en-NZ" sz="2000" dirty="0">
                <a:solidFill>
                  <a:schemeClr val="bg1">
                    <a:lumMod val="50000"/>
                  </a:schemeClr>
                </a:solidFill>
              </a:rPr>
              <a:t>, </a:t>
            </a:r>
            <a:r>
              <a:rPr lang="en-NZ" sz="2000" dirty="0" smtClean="0">
                <a:solidFill>
                  <a:schemeClr val="bg1">
                    <a:lumMod val="50000"/>
                  </a:schemeClr>
                </a:solidFill>
              </a:rPr>
              <a:t>2002)</a:t>
            </a:r>
            <a:endParaRPr lang="en-NZ" dirty="0">
              <a:solidFill>
                <a:schemeClr val="bg1">
                  <a:lumMod val="50000"/>
                </a:schemeClr>
              </a:solidFill>
            </a:endParaRPr>
          </a:p>
          <a:p>
            <a:r>
              <a:rPr lang="en-NZ" sz="3000" dirty="0" smtClean="0">
                <a:solidFill>
                  <a:srgbClr val="C00000"/>
                </a:solidFill>
              </a:rPr>
              <a:t>Employee</a:t>
            </a:r>
            <a:r>
              <a:rPr lang="en-NZ" sz="3000" i="1" dirty="0" smtClean="0">
                <a:solidFill>
                  <a:srgbClr val="C00000"/>
                </a:solidFill>
              </a:rPr>
              <a:t> </a:t>
            </a:r>
            <a:r>
              <a:rPr lang="en-NZ" sz="3000" dirty="0">
                <a:solidFill>
                  <a:srgbClr val="C00000"/>
                </a:solidFill>
              </a:rPr>
              <a:t>social </a:t>
            </a:r>
            <a:r>
              <a:rPr lang="en-NZ" sz="3000" dirty="0" smtClean="0">
                <a:solidFill>
                  <a:srgbClr val="C00000"/>
                </a:solidFill>
              </a:rPr>
              <a:t>capital </a:t>
            </a:r>
            <a:r>
              <a:rPr lang="en-NZ" sz="3000" dirty="0"/>
              <a:t>is an employee’s network of social </a:t>
            </a:r>
            <a:r>
              <a:rPr lang="en-NZ" sz="3000" dirty="0" smtClean="0"/>
              <a:t>ties that </a:t>
            </a:r>
            <a:r>
              <a:rPr lang="en-NZ" sz="3000" dirty="0"/>
              <a:t>assist them </a:t>
            </a:r>
            <a:r>
              <a:rPr lang="en-NZ" sz="3000" dirty="0" smtClean="0"/>
              <a:t>in functioning </a:t>
            </a:r>
            <a:r>
              <a:rPr lang="en-NZ" sz="3000" dirty="0"/>
              <a:t>at </a:t>
            </a:r>
            <a:r>
              <a:rPr lang="en-NZ" sz="3000" i="1" dirty="0"/>
              <a:t>work</a:t>
            </a:r>
            <a:r>
              <a:rPr lang="en-NZ" sz="3000" b="1" dirty="0"/>
              <a:t> </a:t>
            </a:r>
            <a:r>
              <a:rPr lang="en-NZ" sz="3000" dirty="0" smtClean="0"/>
              <a:t>and is </a:t>
            </a:r>
            <a:r>
              <a:rPr lang="en-NZ" sz="3000" dirty="0"/>
              <a:t>the sum of the resources that accrue to an </a:t>
            </a:r>
            <a:r>
              <a:rPr lang="en-NZ" sz="3000" dirty="0" smtClean="0"/>
              <a:t>individual </a:t>
            </a:r>
            <a:r>
              <a:rPr lang="en-NZ" sz="3000" dirty="0"/>
              <a:t>by virtue of </a:t>
            </a:r>
            <a:r>
              <a:rPr lang="en-NZ" sz="3000" dirty="0" smtClean="0"/>
              <a:t>those networks </a:t>
            </a:r>
            <a:r>
              <a:rPr lang="en-NZ" sz="2000" dirty="0">
                <a:solidFill>
                  <a:schemeClr val="bg1">
                    <a:lumMod val="50000"/>
                  </a:schemeClr>
                </a:solidFill>
              </a:rPr>
              <a:t>(Bourdieu &amp; </a:t>
            </a:r>
            <a:r>
              <a:rPr lang="en-NZ" sz="2000" dirty="0" err="1">
                <a:solidFill>
                  <a:schemeClr val="bg1">
                    <a:lumMod val="50000"/>
                  </a:schemeClr>
                </a:solidFill>
              </a:rPr>
              <a:t>Wacquant</a:t>
            </a:r>
            <a:r>
              <a:rPr lang="en-NZ" sz="2000" dirty="0">
                <a:solidFill>
                  <a:schemeClr val="bg1">
                    <a:lumMod val="50000"/>
                  </a:schemeClr>
                </a:solidFill>
              </a:rPr>
              <a:t>, 1992</a:t>
            </a:r>
            <a:r>
              <a:rPr lang="en-NZ" sz="2000" dirty="0" smtClean="0">
                <a:solidFill>
                  <a:schemeClr val="bg1">
                    <a:lumMod val="50000"/>
                  </a:schemeClr>
                </a:solidFill>
              </a:rPr>
              <a:t>). </a:t>
            </a:r>
          </a:p>
          <a:p>
            <a:r>
              <a:rPr lang="en-NZ" sz="3000" dirty="0" smtClean="0"/>
              <a:t>In particular, workplace social networks characterised by</a:t>
            </a:r>
            <a:r>
              <a:rPr lang="en-NZ" sz="3000" dirty="0" smtClean="0">
                <a:solidFill>
                  <a:srgbClr val="FF0000"/>
                </a:solidFill>
              </a:rPr>
              <a:t> trust and reciprocity </a:t>
            </a:r>
            <a:r>
              <a:rPr lang="en-NZ" sz="3000" dirty="0" smtClean="0"/>
              <a:t>will generate more social capital - on a continuum from low to high</a:t>
            </a:r>
            <a:r>
              <a:rPr lang="en-NZ" sz="3000" dirty="0">
                <a:solidFill>
                  <a:schemeClr val="bg1">
                    <a:lumMod val="50000"/>
                  </a:schemeClr>
                </a:solidFill>
              </a:rPr>
              <a:t> </a:t>
            </a:r>
            <a:r>
              <a:rPr lang="en-NZ" sz="2000" dirty="0" smtClean="0">
                <a:solidFill>
                  <a:schemeClr val="bg1">
                    <a:lumMod val="50000"/>
                  </a:schemeClr>
                </a:solidFill>
              </a:rPr>
              <a:t>(</a:t>
            </a:r>
            <a:r>
              <a:rPr lang="en-NZ" sz="2000" dirty="0" err="1" smtClean="0">
                <a:solidFill>
                  <a:schemeClr val="bg1">
                    <a:lumMod val="50000"/>
                  </a:schemeClr>
                </a:solidFill>
              </a:rPr>
              <a:t>Kouvonen</a:t>
            </a:r>
            <a:r>
              <a:rPr lang="en-NZ" sz="2000" dirty="0" smtClean="0">
                <a:solidFill>
                  <a:schemeClr val="bg1">
                    <a:lumMod val="50000"/>
                  </a:schemeClr>
                </a:solidFill>
              </a:rPr>
              <a:t> </a:t>
            </a:r>
            <a:r>
              <a:rPr lang="en-NZ" sz="2000" dirty="0">
                <a:solidFill>
                  <a:schemeClr val="bg1">
                    <a:lumMod val="50000"/>
                  </a:schemeClr>
                </a:solidFill>
              </a:rPr>
              <a:t>et al., 2006; Suzuki et al., </a:t>
            </a:r>
            <a:r>
              <a:rPr lang="en-NZ" sz="2000" dirty="0" smtClean="0">
                <a:solidFill>
                  <a:schemeClr val="bg1">
                    <a:lumMod val="50000"/>
                  </a:schemeClr>
                </a:solidFill>
              </a:rPr>
              <a:t>2010)</a:t>
            </a:r>
            <a:endParaRPr lang="en-NZ" sz="2000" dirty="0">
              <a:solidFill>
                <a:schemeClr val="bg1">
                  <a:lumMod val="50000"/>
                </a:schemeClr>
              </a:solidFill>
            </a:endParaRPr>
          </a:p>
          <a:p>
            <a:endParaRPr lang="en-NZ" dirty="0">
              <a:solidFill>
                <a:schemeClr val="bg1">
                  <a:lumMod val="50000"/>
                </a:schemeClr>
              </a:solidFill>
            </a:endParaRPr>
          </a:p>
        </p:txBody>
      </p:sp>
      <p:pic>
        <p:nvPicPr>
          <p:cNvPr id="5" name="Picture 4"/>
          <p:cNvPicPr>
            <a:picLocks noChangeAspect="1"/>
          </p:cNvPicPr>
          <p:nvPr/>
        </p:nvPicPr>
        <p:blipFill>
          <a:blip r:embed="rId2"/>
          <a:stretch>
            <a:fillRect/>
          </a:stretch>
        </p:blipFill>
        <p:spPr>
          <a:xfrm>
            <a:off x="10611278" y="5618323"/>
            <a:ext cx="1004752" cy="813927"/>
          </a:xfrm>
          <a:prstGeom prst="rect">
            <a:avLst/>
          </a:prstGeom>
        </p:spPr>
      </p:pic>
    </p:spTree>
    <p:extLst>
      <p:ext uri="{BB962C8B-B14F-4D97-AF65-F5344CB8AC3E}">
        <p14:creationId xmlns:p14="http://schemas.microsoft.com/office/powerpoint/2010/main" val="10829005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1263259"/>
          </a:xfrm>
        </p:spPr>
        <p:txBody>
          <a:bodyPr>
            <a:normAutofit/>
          </a:bodyPr>
          <a:lstStyle/>
          <a:p>
            <a:r>
              <a:rPr lang="en-US" b="1" dirty="0" smtClean="0">
                <a:solidFill>
                  <a:schemeClr val="accent4">
                    <a:lumMod val="75000"/>
                  </a:schemeClr>
                </a:solidFill>
              </a:rPr>
              <a:t>3. Employee </a:t>
            </a:r>
            <a:r>
              <a:rPr lang="en-US" b="1" dirty="0">
                <a:solidFill>
                  <a:schemeClr val="accent4">
                    <a:lumMod val="75000"/>
                  </a:schemeClr>
                </a:solidFill>
              </a:rPr>
              <a:t>Social Liability (ESL</a:t>
            </a:r>
            <a:r>
              <a:rPr lang="en-US" b="1" dirty="0" smtClean="0">
                <a:solidFill>
                  <a:schemeClr val="accent4">
                    <a:lumMod val="75000"/>
                  </a:schemeClr>
                </a:solidFill>
              </a:rPr>
              <a:t>)</a:t>
            </a:r>
            <a:endParaRPr lang="en-NZ" b="1" dirty="0">
              <a:solidFill>
                <a:schemeClr val="accent4">
                  <a:lumMod val="75000"/>
                </a:schemeClr>
              </a:solidFill>
            </a:endParaRPr>
          </a:p>
        </p:txBody>
      </p:sp>
      <p:sp>
        <p:nvSpPr>
          <p:cNvPr id="3" name="Content Placeholder 2"/>
          <p:cNvSpPr>
            <a:spLocks noGrp="1"/>
          </p:cNvSpPr>
          <p:nvPr>
            <p:ph idx="1"/>
          </p:nvPr>
        </p:nvSpPr>
        <p:spPr>
          <a:xfrm>
            <a:off x="838200" y="1520890"/>
            <a:ext cx="10515600" cy="4656073"/>
          </a:xfrm>
        </p:spPr>
        <p:txBody>
          <a:bodyPr/>
          <a:lstStyle/>
          <a:p>
            <a:r>
              <a:rPr lang="en-NZ" dirty="0" smtClean="0">
                <a:solidFill>
                  <a:srgbClr val="BC8F00"/>
                </a:solidFill>
              </a:rPr>
              <a:t>Theoretical Point of </a:t>
            </a:r>
            <a:r>
              <a:rPr lang="en-NZ" dirty="0">
                <a:solidFill>
                  <a:srgbClr val="BC8F00"/>
                </a:solidFill>
              </a:rPr>
              <a:t>D</a:t>
            </a:r>
            <a:r>
              <a:rPr lang="en-NZ" dirty="0" smtClean="0">
                <a:solidFill>
                  <a:srgbClr val="BC8F00"/>
                </a:solidFill>
              </a:rPr>
              <a:t>eparture 1 </a:t>
            </a:r>
            <a:r>
              <a:rPr lang="en-NZ" dirty="0" smtClean="0"/>
              <a:t>– depending on the nature of the relationships contained within them, workplace social networks can also </a:t>
            </a:r>
            <a:r>
              <a:rPr lang="en-NZ" u="sng" dirty="0" smtClean="0"/>
              <a:t>hinder</a:t>
            </a:r>
            <a:r>
              <a:rPr lang="en-NZ" dirty="0" smtClean="0"/>
              <a:t> an individual’s functioning and achievements at work, as well as impact negatively on health and well-being.</a:t>
            </a:r>
          </a:p>
          <a:p>
            <a:r>
              <a:rPr lang="en-NZ" dirty="0" smtClean="0"/>
              <a:t>Rather than a source of resources, social networks can generate social liabilities for individuals by virtue of possessing social ties that work against the interests of an individual.</a:t>
            </a:r>
          </a:p>
          <a:p>
            <a:r>
              <a:rPr lang="en-NZ" dirty="0" smtClean="0">
                <a:solidFill>
                  <a:srgbClr val="BC8F00"/>
                </a:solidFill>
              </a:rPr>
              <a:t>Theoretical Point </a:t>
            </a:r>
            <a:r>
              <a:rPr lang="en-NZ" dirty="0">
                <a:solidFill>
                  <a:srgbClr val="BC8F00"/>
                </a:solidFill>
              </a:rPr>
              <a:t>of Departure </a:t>
            </a:r>
            <a:r>
              <a:rPr lang="en-NZ" dirty="0" smtClean="0">
                <a:solidFill>
                  <a:srgbClr val="BC8F00"/>
                </a:solidFill>
              </a:rPr>
              <a:t>2 </a:t>
            </a:r>
            <a:r>
              <a:rPr lang="en-NZ" dirty="0"/>
              <a:t>– </a:t>
            </a:r>
            <a:r>
              <a:rPr lang="en-NZ" dirty="0" smtClean="0"/>
              <a:t>Social liabilities are more than simply the absence of, or having low, social capital. This is not a zero-sum relationship. It is possible for someone to accrue both capital and liabilities from their workplace social network(s).</a:t>
            </a:r>
          </a:p>
          <a:p>
            <a:endParaRPr lang="en-NZ" dirty="0" smtClean="0"/>
          </a:p>
          <a:p>
            <a:endParaRPr lang="en-NZ" dirty="0"/>
          </a:p>
        </p:txBody>
      </p:sp>
      <p:pic>
        <p:nvPicPr>
          <p:cNvPr id="5" name="Picture 4"/>
          <p:cNvPicPr>
            <a:picLocks noChangeAspect="1"/>
          </p:cNvPicPr>
          <p:nvPr/>
        </p:nvPicPr>
        <p:blipFill>
          <a:blip r:embed="rId2"/>
          <a:stretch>
            <a:fillRect/>
          </a:stretch>
        </p:blipFill>
        <p:spPr>
          <a:xfrm>
            <a:off x="10668000" y="5618323"/>
            <a:ext cx="1004752" cy="813927"/>
          </a:xfrm>
          <a:prstGeom prst="rect">
            <a:avLst/>
          </a:prstGeom>
        </p:spPr>
      </p:pic>
    </p:spTree>
    <p:extLst>
      <p:ext uri="{BB962C8B-B14F-4D97-AF65-F5344CB8AC3E}">
        <p14:creationId xmlns:p14="http://schemas.microsoft.com/office/powerpoint/2010/main" val="3242268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3527" y="332656"/>
            <a:ext cx="9685175" cy="792088"/>
          </a:xfrm>
        </p:spPr>
        <p:txBody>
          <a:bodyPr>
            <a:normAutofit fontScale="90000"/>
          </a:bodyPr>
          <a:lstStyle/>
          <a:p>
            <a:r>
              <a:rPr lang="en-NZ" dirty="0" smtClean="0"/>
              <a:t>The Social Network Capital and Liability Matrix</a:t>
            </a:r>
            <a:endParaRPr lang="en-NZ" dirty="0"/>
          </a:p>
        </p:txBody>
      </p:sp>
      <p:graphicFrame>
        <p:nvGraphicFramePr>
          <p:cNvPr id="6" name="Content Placeholder 5"/>
          <p:cNvGraphicFramePr>
            <a:graphicFrameLocks noGrp="1"/>
          </p:cNvGraphicFramePr>
          <p:nvPr>
            <p:ph idx="1"/>
          </p:nvPr>
        </p:nvGraphicFramePr>
        <p:xfrm>
          <a:off x="1919536" y="1340769"/>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Up Arrow 8"/>
          <p:cNvSpPr/>
          <p:nvPr/>
        </p:nvSpPr>
        <p:spPr>
          <a:xfrm>
            <a:off x="2783632" y="1196752"/>
            <a:ext cx="720080" cy="482453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NZ" dirty="0"/>
              <a:t>Social </a:t>
            </a:r>
            <a:r>
              <a:rPr lang="en-NZ" dirty="0" smtClean="0"/>
              <a:t> Liability</a:t>
            </a:r>
            <a:endParaRPr lang="en-NZ" dirty="0"/>
          </a:p>
        </p:txBody>
      </p:sp>
      <p:sp>
        <p:nvSpPr>
          <p:cNvPr id="10" name="Right Arrow 9"/>
          <p:cNvSpPr/>
          <p:nvPr/>
        </p:nvSpPr>
        <p:spPr>
          <a:xfrm>
            <a:off x="2927648" y="5877272"/>
            <a:ext cx="6120680" cy="692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a:t>Social </a:t>
            </a:r>
            <a:r>
              <a:rPr lang="en-NZ" dirty="0" smtClean="0"/>
              <a:t> </a:t>
            </a:r>
            <a:r>
              <a:rPr lang="en-NZ" dirty="0"/>
              <a:t>Capital</a:t>
            </a:r>
          </a:p>
        </p:txBody>
      </p:sp>
      <p:pic>
        <p:nvPicPr>
          <p:cNvPr id="8" name="Picture 7"/>
          <p:cNvPicPr>
            <a:picLocks noChangeAspect="1"/>
          </p:cNvPicPr>
          <p:nvPr/>
        </p:nvPicPr>
        <p:blipFill>
          <a:blip r:embed="rId7"/>
          <a:stretch>
            <a:fillRect/>
          </a:stretch>
        </p:blipFill>
        <p:spPr>
          <a:xfrm>
            <a:off x="10668000" y="5618323"/>
            <a:ext cx="1004752" cy="813927"/>
          </a:xfrm>
          <a:prstGeom prst="rect">
            <a:avLst/>
          </a:prstGeom>
        </p:spPr>
      </p:pic>
    </p:spTree>
    <p:extLst>
      <p:ext uri="{BB962C8B-B14F-4D97-AF65-F5344CB8AC3E}">
        <p14:creationId xmlns:p14="http://schemas.microsoft.com/office/powerpoint/2010/main" val="1258318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6"/>
            <a:ext cx="9900781" cy="1025136"/>
          </a:xfrm>
        </p:spPr>
        <p:txBody>
          <a:bodyPr>
            <a:normAutofit fontScale="90000"/>
          </a:bodyPr>
          <a:lstStyle/>
          <a:p>
            <a:r>
              <a:rPr lang="en-US" b="1" dirty="0" smtClean="0">
                <a:solidFill>
                  <a:schemeClr val="accent4">
                    <a:lumMod val="75000"/>
                  </a:schemeClr>
                </a:solidFill>
              </a:rPr>
              <a:t>4. The </a:t>
            </a:r>
            <a:r>
              <a:rPr lang="en-US" b="1" dirty="0">
                <a:solidFill>
                  <a:schemeClr val="accent4">
                    <a:lumMod val="75000"/>
                  </a:schemeClr>
                </a:solidFill>
              </a:rPr>
              <a:t>structure of </a:t>
            </a:r>
            <a:r>
              <a:rPr lang="en-US" b="1" dirty="0" smtClean="0">
                <a:solidFill>
                  <a:schemeClr val="accent4">
                    <a:lumMod val="75000"/>
                  </a:schemeClr>
                </a:solidFill>
              </a:rPr>
              <a:t>Employee Social </a:t>
            </a:r>
            <a:r>
              <a:rPr lang="en-US" b="1" dirty="0">
                <a:solidFill>
                  <a:schemeClr val="accent4">
                    <a:lumMod val="75000"/>
                  </a:schemeClr>
                </a:solidFill>
              </a:rPr>
              <a:t>L</a:t>
            </a:r>
            <a:r>
              <a:rPr lang="en-US" b="1" dirty="0" smtClean="0">
                <a:solidFill>
                  <a:schemeClr val="accent4">
                    <a:lumMod val="75000"/>
                  </a:schemeClr>
                </a:solidFill>
              </a:rPr>
              <a:t>iabilities</a:t>
            </a:r>
            <a:endParaRPr lang="en-NZ" b="1" dirty="0">
              <a:solidFill>
                <a:schemeClr val="accent4">
                  <a:lumMod val="75000"/>
                </a:schemeClr>
              </a:solidFill>
            </a:endParaRPr>
          </a:p>
        </p:txBody>
      </p:sp>
      <p:sp>
        <p:nvSpPr>
          <p:cNvPr id="3" name="Content Placeholder 2"/>
          <p:cNvSpPr>
            <a:spLocks noGrp="1"/>
          </p:cNvSpPr>
          <p:nvPr>
            <p:ph idx="1"/>
          </p:nvPr>
        </p:nvSpPr>
        <p:spPr>
          <a:xfrm>
            <a:off x="838200" y="1390262"/>
            <a:ext cx="10515600" cy="4786701"/>
          </a:xfrm>
        </p:spPr>
        <p:txBody>
          <a:bodyPr>
            <a:normAutofit fontScale="92500" lnSpcReduction="10000"/>
          </a:bodyPr>
          <a:lstStyle/>
          <a:p>
            <a:pPr marL="0" indent="0">
              <a:buNone/>
            </a:pPr>
            <a:r>
              <a:rPr lang="en-NZ" dirty="0" smtClean="0"/>
              <a:t>We </a:t>
            </a:r>
            <a:r>
              <a:rPr lang="en-NZ" dirty="0"/>
              <a:t>propose that ESL is a higher level construct made up of four </a:t>
            </a:r>
            <a:r>
              <a:rPr lang="en-NZ" dirty="0" smtClean="0"/>
              <a:t>components:</a:t>
            </a:r>
            <a:endParaRPr lang="en-NZ" dirty="0"/>
          </a:p>
          <a:p>
            <a:pPr marL="514350" lvl="0" indent="-514350">
              <a:buFont typeface="+mj-lt"/>
              <a:buAutoNum type="arabicPeriod"/>
            </a:pPr>
            <a:r>
              <a:rPr lang="en-NZ" dirty="0" smtClean="0"/>
              <a:t>Relationships characterised by distrust </a:t>
            </a:r>
            <a:r>
              <a:rPr lang="en-NZ" dirty="0"/>
              <a:t>and </a:t>
            </a:r>
            <a:r>
              <a:rPr lang="en-NZ" dirty="0" smtClean="0"/>
              <a:t>suspicion</a:t>
            </a:r>
            <a:endParaRPr lang="en-NZ" dirty="0"/>
          </a:p>
          <a:p>
            <a:pPr marL="514350" lvl="0" indent="-514350">
              <a:buFont typeface="+mj-lt"/>
              <a:buAutoNum type="arabicPeriod"/>
            </a:pPr>
            <a:r>
              <a:rPr lang="en-NZ" dirty="0"/>
              <a:t>L</a:t>
            </a:r>
            <a:r>
              <a:rPr lang="en-NZ" dirty="0" smtClean="0"/>
              <a:t>ack </a:t>
            </a:r>
            <a:r>
              <a:rPr lang="en-NZ" dirty="0"/>
              <a:t>of reciprocity and cooperation from </a:t>
            </a:r>
            <a:r>
              <a:rPr lang="en-NZ" dirty="0" smtClean="0"/>
              <a:t>colleagues</a:t>
            </a:r>
            <a:endParaRPr lang="en-NZ" dirty="0"/>
          </a:p>
          <a:p>
            <a:pPr marL="514350" lvl="0" indent="-514350">
              <a:buFont typeface="+mj-lt"/>
              <a:buAutoNum type="arabicPeriod"/>
            </a:pPr>
            <a:r>
              <a:rPr lang="en-NZ" dirty="0"/>
              <a:t>E</a:t>
            </a:r>
            <a:r>
              <a:rPr lang="en-NZ" dirty="0" smtClean="0"/>
              <a:t>xposure </a:t>
            </a:r>
            <a:r>
              <a:rPr lang="en-NZ" dirty="0"/>
              <a:t>to negative relationships </a:t>
            </a:r>
            <a:r>
              <a:rPr lang="en-NZ" dirty="0" smtClean="0"/>
              <a:t>and behaviours </a:t>
            </a:r>
            <a:r>
              <a:rPr lang="en-NZ" dirty="0"/>
              <a:t>at </a:t>
            </a:r>
            <a:r>
              <a:rPr lang="en-NZ" dirty="0" smtClean="0"/>
              <a:t>work, including interpersonal sabotage, undermining and ambivalent relationships (frenemies) </a:t>
            </a:r>
            <a:r>
              <a:rPr lang="en-NZ" sz="2200" dirty="0" smtClean="0">
                <a:solidFill>
                  <a:schemeClr val="bg1">
                    <a:lumMod val="50000"/>
                  </a:schemeClr>
                </a:solidFill>
              </a:rPr>
              <a:t>(</a:t>
            </a:r>
            <a:r>
              <a:rPr lang="en-NZ" sz="2200" dirty="0" err="1" smtClean="0">
                <a:solidFill>
                  <a:schemeClr val="bg1">
                    <a:lumMod val="50000"/>
                  </a:schemeClr>
                </a:solidFill>
              </a:rPr>
              <a:t>Labianca</a:t>
            </a:r>
            <a:r>
              <a:rPr lang="en-NZ" sz="2200" dirty="0" smtClean="0">
                <a:solidFill>
                  <a:schemeClr val="bg1">
                    <a:lumMod val="50000"/>
                  </a:schemeClr>
                </a:solidFill>
              </a:rPr>
              <a:t> </a:t>
            </a:r>
            <a:r>
              <a:rPr lang="en-NZ" sz="2200" dirty="0">
                <a:solidFill>
                  <a:schemeClr val="bg1">
                    <a:lumMod val="50000"/>
                  </a:schemeClr>
                </a:solidFill>
              </a:rPr>
              <a:t>and </a:t>
            </a:r>
            <a:r>
              <a:rPr lang="en-NZ" sz="2200" dirty="0" smtClean="0">
                <a:solidFill>
                  <a:schemeClr val="bg1">
                    <a:lumMod val="50000"/>
                  </a:schemeClr>
                </a:solidFill>
              </a:rPr>
              <a:t>Brass 2006; Duffy</a:t>
            </a:r>
            <a:r>
              <a:rPr lang="en-NZ" sz="2200" dirty="0">
                <a:solidFill>
                  <a:schemeClr val="bg1">
                    <a:lumMod val="50000"/>
                  </a:schemeClr>
                </a:solidFill>
              </a:rPr>
              <a:t>, </a:t>
            </a:r>
            <a:r>
              <a:rPr lang="en-NZ" sz="2200" dirty="0" err="1">
                <a:solidFill>
                  <a:schemeClr val="bg1">
                    <a:lumMod val="50000"/>
                  </a:schemeClr>
                </a:solidFill>
              </a:rPr>
              <a:t>Ganster</a:t>
            </a:r>
            <a:r>
              <a:rPr lang="en-NZ" sz="2200" dirty="0">
                <a:solidFill>
                  <a:schemeClr val="bg1">
                    <a:lumMod val="50000"/>
                  </a:schemeClr>
                </a:solidFill>
              </a:rPr>
              <a:t>, &amp; </a:t>
            </a:r>
            <a:r>
              <a:rPr lang="en-NZ" sz="2200" dirty="0" err="1">
                <a:solidFill>
                  <a:schemeClr val="bg1">
                    <a:lumMod val="50000"/>
                  </a:schemeClr>
                </a:solidFill>
              </a:rPr>
              <a:t>Pagon</a:t>
            </a:r>
            <a:r>
              <a:rPr lang="en-NZ" sz="2200" dirty="0">
                <a:solidFill>
                  <a:schemeClr val="bg1">
                    <a:lumMod val="50000"/>
                  </a:schemeClr>
                </a:solidFill>
              </a:rPr>
              <a:t>, 2002; Uchino, Holt-</a:t>
            </a:r>
            <a:r>
              <a:rPr lang="en-NZ" sz="2200" dirty="0" err="1">
                <a:solidFill>
                  <a:schemeClr val="bg1">
                    <a:lumMod val="50000"/>
                  </a:schemeClr>
                </a:solidFill>
              </a:rPr>
              <a:t>Lunstad</a:t>
            </a:r>
            <a:r>
              <a:rPr lang="en-NZ" sz="2200" dirty="0">
                <a:solidFill>
                  <a:schemeClr val="bg1">
                    <a:lumMod val="50000"/>
                  </a:schemeClr>
                </a:solidFill>
              </a:rPr>
              <a:t>, Smith, &amp; Bloor, </a:t>
            </a:r>
            <a:r>
              <a:rPr lang="en-NZ" sz="2200" dirty="0" smtClean="0">
                <a:solidFill>
                  <a:schemeClr val="bg1">
                    <a:lumMod val="50000"/>
                  </a:schemeClr>
                </a:solidFill>
              </a:rPr>
              <a:t>2004)</a:t>
            </a:r>
            <a:endParaRPr lang="en-NZ" sz="2200" dirty="0">
              <a:solidFill>
                <a:schemeClr val="bg1">
                  <a:lumMod val="50000"/>
                </a:schemeClr>
              </a:solidFill>
            </a:endParaRPr>
          </a:p>
          <a:p>
            <a:pPr marL="514350" lvl="0" indent="-514350">
              <a:buFont typeface="+mj-lt"/>
              <a:buAutoNum type="arabicPeriod"/>
            </a:pPr>
            <a:r>
              <a:rPr lang="en-NZ" dirty="0"/>
              <a:t>H</a:t>
            </a:r>
            <a:r>
              <a:rPr lang="en-NZ" dirty="0" smtClean="0"/>
              <a:t>igh </a:t>
            </a:r>
            <a:r>
              <a:rPr lang="en-NZ" dirty="0"/>
              <a:t>social </a:t>
            </a:r>
            <a:r>
              <a:rPr lang="en-NZ" dirty="0" smtClean="0"/>
              <a:t>demands </a:t>
            </a:r>
            <a:r>
              <a:rPr lang="en-NZ" dirty="0"/>
              <a:t>and interpersonal distractions at </a:t>
            </a:r>
            <a:r>
              <a:rPr lang="en-NZ" dirty="0" smtClean="0"/>
              <a:t>work; e.g. from time wasters, chatters and attention seekers</a:t>
            </a:r>
            <a:endParaRPr lang="en-NZ" dirty="0"/>
          </a:p>
          <a:p>
            <a:pPr marL="0" lvl="0" indent="0">
              <a:buNone/>
            </a:pPr>
            <a:r>
              <a:rPr lang="en-NZ" dirty="0" smtClean="0"/>
              <a:t>1 and 2 represent the antithesis of social capital from a network, </a:t>
            </a:r>
          </a:p>
          <a:p>
            <a:pPr marL="0" lvl="0" indent="0">
              <a:buNone/>
            </a:pPr>
            <a:r>
              <a:rPr lang="en-NZ" b="1" dirty="0" smtClean="0"/>
              <a:t>while 3 and 4 provide unique sources of liabilities independent of any capital accruals that a network might also be providing.</a:t>
            </a:r>
            <a:endParaRPr lang="en-NZ" b="1" dirty="0"/>
          </a:p>
          <a:p>
            <a:endParaRPr lang="en-NZ" dirty="0"/>
          </a:p>
        </p:txBody>
      </p:sp>
      <p:pic>
        <p:nvPicPr>
          <p:cNvPr id="5" name="Picture 4"/>
          <p:cNvPicPr>
            <a:picLocks noChangeAspect="1"/>
          </p:cNvPicPr>
          <p:nvPr/>
        </p:nvPicPr>
        <p:blipFill>
          <a:blip r:embed="rId2"/>
          <a:stretch>
            <a:fillRect/>
          </a:stretch>
        </p:blipFill>
        <p:spPr>
          <a:xfrm>
            <a:off x="10851423" y="5769999"/>
            <a:ext cx="1004752" cy="813927"/>
          </a:xfrm>
          <a:prstGeom prst="rect">
            <a:avLst/>
          </a:prstGeom>
        </p:spPr>
      </p:pic>
    </p:spTree>
    <p:extLst>
      <p:ext uri="{BB962C8B-B14F-4D97-AF65-F5344CB8AC3E}">
        <p14:creationId xmlns:p14="http://schemas.microsoft.com/office/powerpoint/2010/main" val="29353007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99328" y="511285"/>
            <a:ext cx="8793344" cy="5835429"/>
          </a:xfrm>
          <a:prstGeom prst="rect">
            <a:avLst/>
          </a:prstGeom>
        </p:spPr>
      </p:pic>
    </p:spTree>
    <p:extLst>
      <p:ext uri="{BB962C8B-B14F-4D97-AF65-F5344CB8AC3E}">
        <p14:creationId xmlns:p14="http://schemas.microsoft.com/office/powerpoint/2010/main" val="290341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1263259"/>
          </a:xfrm>
        </p:spPr>
        <p:txBody>
          <a:bodyPr>
            <a:normAutofit fontScale="90000"/>
          </a:bodyPr>
          <a:lstStyle/>
          <a:p>
            <a:r>
              <a:rPr lang="en-US" b="1" dirty="0" smtClean="0">
                <a:solidFill>
                  <a:schemeClr val="accent4">
                    <a:lumMod val="75000"/>
                  </a:schemeClr>
                </a:solidFill>
              </a:rPr>
              <a:t>5. Measurement </a:t>
            </a:r>
            <a:r>
              <a:rPr lang="en-US" b="1" dirty="0">
                <a:solidFill>
                  <a:schemeClr val="accent4">
                    <a:lumMod val="75000"/>
                  </a:schemeClr>
                </a:solidFill>
              </a:rPr>
              <a:t>approach and findings to </a:t>
            </a:r>
            <a:r>
              <a:rPr lang="en-US" b="1" dirty="0" smtClean="0">
                <a:solidFill>
                  <a:schemeClr val="accent4">
                    <a:lumMod val="75000"/>
                  </a:schemeClr>
                </a:solidFill>
              </a:rPr>
              <a:t>date</a:t>
            </a:r>
            <a:endParaRPr lang="en-NZ" b="1" dirty="0">
              <a:solidFill>
                <a:schemeClr val="accent4">
                  <a:lumMod val="75000"/>
                </a:schemeClr>
              </a:solidFill>
            </a:endParaRPr>
          </a:p>
        </p:txBody>
      </p:sp>
      <p:sp>
        <p:nvSpPr>
          <p:cNvPr id="3" name="Content Placeholder 2"/>
          <p:cNvSpPr>
            <a:spLocks noGrp="1"/>
          </p:cNvSpPr>
          <p:nvPr>
            <p:ph idx="1"/>
          </p:nvPr>
        </p:nvSpPr>
        <p:spPr>
          <a:xfrm>
            <a:off x="838200" y="1399592"/>
            <a:ext cx="10515600" cy="5306008"/>
          </a:xfrm>
        </p:spPr>
        <p:txBody>
          <a:bodyPr>
            <a:normAutofit fontScale="70000" lnSpcReduction="20000"/>
          </a:bodyPr>
          <a:lstStyle/>
          <a:p>
            <a:pPr marL="0" indent="0">
              <a:buNone/>
            </a:pPr>
            <a:r>
              <a:rPr lang="en-NZ" dirty="0" smtClean="0"/>
              <a:t>We have: </a:t>
            </a:r>
          </a:p>
          <a:p>
            <a:pPr marL="514350" indent="-514350">
              <a:buFont typeface="+mj-lt"/>
              <a:buAutoNum type="arabicPeriod"/>
            </a:pPr>
            <a:r>
              <a:rPr lang="en-NZ" dirty="0" smtClean="0"/>
              <a:t>Analysed the extant literature and used three focus groups of employees to generate an initial pool of 85 items aimed at measuring the four ESL components</a:t>
            </a:r>
          </a:p>
          <a:p>
            <a:pPr marL="514350" indent="-514350">
              <a:buFont typeface="+mj-lt"/>
              <a:buAutoNum type="arabicPeriod"/>
            </a:pPr>
            <a:r>
              <a:rPr lang="en-NZ" dirty="0" smtClean="0"/>
              <a:t>Used an online Q-sort method involving 32 subject matter experts who were asked to sort the items provided into categories of items with what they thought were similar in meaning. </a:t>
            </a:r>
          </a:p>
          <a:p>
            <a:pPr marL="0" indent="0">
              <a:buNone/>
            </a:pPr>
            <a:r>
              <a:rPr lang="en-NZ" dirty="0" smtClean="0"/>
              <a:t>Identified clusters were:</a:t>
            </a:r>
          </a:p>
          <a:p>
            <a:r>
              <a:rPr lang="en-NZ" dirty="0" smtClean="0"/>
              <a:t>trust/distrust, </a:t>
            </a:r>
          </a:p>
          <a:p>
            <a:r>
              <a:rPr lang="en-NZ" dirty="0"/>
              <a:t>c</a:t>
            </a:r>
            <a:r>
              <a:rPr lang="en-NZ" dirty="0" smtClean="0"/>
              <a:t>ooperation (and lack thereof) </a:t>
            </a:r>
          </a:p>
          <a:p>
            <a:r>
              <a:rPr lang="en-NZ" dirty="0" smtClean="0"/>
              <a:t>emotional support, </a:t>
            </a:r>
          </a:p>
          <a:p>
            <a:r>
              <a:rPr lang="en-NZ" dirty="0" smtClean="0"/>
              <a:t>social distractions, </a:t>
            </a:r>
          </a:p>
          <a:p>
            <a:r>
              <a:rPr lang="en-NZ" dirty="0" smtClean="0"/>
              <a:t>friendships, and </a:t>
            </a:r>
          </a:p>
          <a:p>
            <a:r>
              <a:rPr lang="en-NZ" dirty="0" smtClean="0"/>
              <a:t>negative behaviours / relationships. </a:t>
            </a:r>
          </a:p>
          <a:p>
            <a:pPr marL="0" indent="0">
              <a:buNone/>
            </a:pPr>
            <a:r>
              <a:rPr lang="en-NZ" dirty="0" smtClean="0"/>
              <a:t>SMEs were also asked to rate each item on a 7-point likers agree-disagree scale in terms of whether it described their network (to eliminate items with too little variance). From this, 31 items were eliminated as being redundant and 11 were discarded either because less that 20% used them to describe their network or they were not consistently categorised in the Q-sort.</a:t>
            </a:r>
          </a:p>
          <a:p>
            <a:pPr marL="0" indent="0">
              <a:buNone/>
            </a:pPr>
            <a:r>
              <a:rPr lang="en-NZ" dirty="0" smtClean="0"/>
              <a:t>This left 42 items (including those clustered as support and friendship) for the next phase. </a:t>
            </a:r>
            <a:endParaRPr lang="en-NZ" dirty="0"/>
          </a:p>
        </p:txBody>
      </p:sp>
      <p:pic>
        <p:nvPicPr>
          <p:cNvPr id="5" name="Picture 4"/>
          <p:cNvPicPr>
            <a:picLocks noChangeAspect="1"/>
          </p:cNvPicPr>
          <p:nvPr/>
        </p:nvPicPr>
        <p:blipFill>
          <a:blip r:embed="rId2"/>
          <a:stretch>
            <a:fillRect/>
          </a:stretch>
        </p:blipFill>
        <p:spPr>
          <a:xfrm>
            <a:off x="11187248" y="5769999"/>
            <a:ext cx="1004752" cy="813927"/>
          </a:xfrm>
          <a:prstGeom prst="rect">
            <a:avLst/>
          </a:prstGeom>
        </p:spPr>
      </p:pic>
    </p:spTree>
    <p:extLst>
      <p:ext uri="{BB962C8B-B14F-4D97-AF65-F5344CB8AC3E}">
        <p14:creationId xmlns:p14="http://schemas.microsoft.com/office/powerpoint/2010/main" val="1102601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922499"/>
          </a:xfrm>
        </p:spPr>
        <p:txBody>
          <a:bodyPr>
            <a:normAutofit/>
          </a:bodyPr>
          <a:lstStyle/>
          <a:p>
            <a:r>
              <a:rPr lang="en-US" b="1" dirty="0" smtClean="0">
                <a:solidFill>
                  <a:schemeClr val="accent4">
                    <a:lumMod val="75000"/>
                  </a:schemeClr>
                </a:solidFill>
              </a:rPr>
              <a:t>Phase 3: Instrument refinement</a:t>
            </a:r>
            <a:endParaRPr lang="en-NZ" b="1" dirty="0">
              <a:solidFill>
                <a:schemeClr val="accent4">
                  <a:lumMod val="75000"/>
                </a:schemeClr>
              </a:solidFill>
            </a:endParaRPr>
          </a:p>
        </p:txBody>
      </p:sp>
      <p:sp>
        <p:nvSpPr>
          <p:cNvPr id="3" name="Content Placeholder 2"/>
          <p:cNvSpPr>
            <a:spLocks noGrp="1"/>
          </p:cNvSpPr>
          <p:nvPr>
            <p:ph idx="1"/>
          </p:nvPr>
        </p:nvSpPr>
        <p:spPr>
          <a:xfrm>
            <a:off x="838200" y="1287624"/>
            <a:ext cx="10515600" cy="4889339"/>
          </a:xfrm>
        </p:spPr>
        <p:txBody>
          <a:bodyPr>
            <a:normAutofit fontScale="85000" lnSpcReduction="20000"/>
          </a:bodyPr>
          <a:lstStyle/>
          <a:p>
            <a:r>
              <a:rPr lang="en-NZ" dirty="0" smtClean="0"/>
              <a:t>An online </a:t>
            </a:r>
            <a:r>
              <a:rPr lang="en-NZ" dirty="0" err="1" smtClean="0"/>
              <a:t>Qualtrix</a:t>
            </a:r>
            <a:r>
              <a:rPr lang="en-NZ" dirty="0" smtClean="0"/>
              <a:t> panel survey of 1000 Australian employees </a:t>
            </a:r>
          </a:p>
          <a:p>
            <a:r>
              <a:rPr lang="en-NZ" dirty="0" smtClean="0">
                <a:solidFill>
                  <a:schemeClr val="bg1">
                    <a:lumMod val="50000"/>
                  </a:schemeClr>
                </a:solidFill>
              </a:rPr>
              <a:t>(55% female</a:t>
            </a:r>
            <a:r>
              <a:rPr lang="en-NZ" dirty="0">
                <a:solidFill>
                  <a:schemeClr val="bg1">
                    <a:lumMod val="50000"/>
                  </a:schemeClr>
                </a:solidFill>
              </a:rPr>
              <a:t>;</a:t>
            </a:r>
            <a:r>
              <a:rPr lang="en-NZ" dirty="0" smtClean="0">
                <a:solidFill>
                  <a:schemeClr val="bg1">
                    <a:lumMod val="50000"/>
                  </a:schemeClr>
                </a:solidFill>
              </a:rPr>
              <a:t> mean age = 46.8 SD = 12.7; median tenure 6.3 years; median years in career = 12.4)</a:t>
            </a:r>
          </a:p>
          <a:p>
            <a:r>
              <a:rPr lang="en-NZ" dirty="0" smtClean="0"/>
              <a:t>“</a:t>
            </a:r>
            <a:r>
              <a:rPr lang="en-NZ" i="1" dirty="0" smtClean="0"/>
              <a:t>With reference to your current place of work and the relationships you have with others who work there, please indicate the extent to which you agree or disagree with the statements below</a:t>
            </a:r>
            <a:r>
              <a:rPr lang="en-NZ" dirty="0" smtClean="0"/>
              <a:t>” (1 strongly disagree, 7 strongly agree)</a:t>
            </a:r>
          </a:p>
          <a:p>
            <a:r>
              <a:rPr lang="en-NZ" dirty="0" smtClean="0"/>
              <a:t>Principal Axis Factor Analysis with oblique direct </a:t>
            </a:r>
            <a:r>
              <a:rPr lang="en-NZ" dirty="0" err="1" smtClean="0"/>
              <a:t>oblimin</a:t>
            </a:r>
            <a:r>
              <a:rPr lang="en-NZ" dirty="0" smtClean="0"/>
              <a:t> rotation</a:t>
            </a:r>
          </a:p>
          <a:p>
            <a:endParaRPr lang="en-NZ" dirty="0" smtClean="0"/>
          </a:p>
          <a:p>
            <a:pPr marL="514350" indent="-514350">
              <a:buFont typeface="+mj-lt"/>
              <a:buAutoNum type="arabicPeriod"/>
            </a:pPr>
            <a:r>
              <a:rPr lang="en-NZ" b="1" dirty="0" smtClean="0">
                <a:solidFill>
                  <a:srgbClr val="BC8F00"/>
                </a:solidFill>
              </a:rPr>
              <a:t>Distrust of Others</a:t>
            </a:r>
            <a:r>
              <a:rPr lang="en-NZ" dirty="0" smtClean="0"/>
              <a:t>: 4 items, coefficient alpha .855, mean = 3.14 SD=1.37</a:t>
            </a:r>
          </a:p>
          <a:p>
            <a:r>
              <a:rPr lang="en-NZ" i="1" dirty="0" smtClean="0"/>
              <a:t>People I work with cannot be trusted to do as they say; </a:t>
            </a:r>
          </a:p>
          <a:p>
            <a:r>
              <a:rPr lang="en-NZ" i="1" dirty="0" smtClean="0"/>
              <a:t>People I work with are mostly looking out for themselves; </a:t>
            </a:r>
          </a:p>
          <a:p>
            <a:r>
              <a:rPr lang="en-NZ" i="1" dirty="0" smtClean="0"/>
              <a:t>I can’t be too careful in dealing with the people I work with; </a:t>
            </a:r>
          </a:p>
          <a:p>
            <a:r>
              <a:rPr lang="en-NZ" i="1" dirty="0" smtClean="0"/>
              <a:t>I suspect that people I work with are actively working against me</a:t>
            </a:r>
          </a:p>
          <a:p>
            <a:pPr marL="514350" indent="-514350">
              <a:buFont typeface="+mj-lt"/>
              <a:buAutoNum type="arabicPeriod"/>
            </a:pPr>
            <a:endParaRPr lang="en-NZ" dirty="0" smtClean="0"/>
          </a:p>
          <a:p>
            <a:pPr marL="0" indent="0">
              <a:buNone/>
            </a:pPr>
            <a:endParaRPr lang="en-NZ" dirty="0"/>
          </a:p>
        </p:txBody>
      </p:sp>
      <p:pic>
        <p:nvPicPr>
          <p:cNvPr id="5" name="Picture 4"/>
          <p:cNvPicPr>
            <a:picLocks noChangeAspect="1"/>
          </p:cNvPicPr>
          <p:nvPr/>
        </p:nvPicPr>
        <p:blipFill>
          <a:blip r:embed="rId2"/>
          <a:stretch>
            <a:fillRect/>
          </a:stretch>
        </p:blipFill>
        <p:spPr>
          <a:xfrm>
            <a:off x="11187248" y="5769999"/>
            <a:ext cx="1004752" cy="813927"/>
          </a:xfrm>
          <a:prstGeom prst="rect">
            <a:avLst/>
          </a:prstGeom>
        </p:spPr>
      </p:pic>
    </p:spTree>
    <p:extLst>
      <p:ext uri="{BB962C8B-B14F-4D97-AF65-F5344CB8AC3E}">
        <p14:creationId xmlns:p14="http://schemas.microsoft.com/office/powerpoint/2010/main" val="20643161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1683</TotalTime>
  <Words>1630</Words>
  <Application>Microsoft Office PowerPoint</Application>
  <PresentationFormat>Widescreen</PresentationFormat>
  <Paragraphs>380</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Cambria</vt:lpstr>
      <vt:lpstr>Symbol</vt:lpstr>
      <vt:lpstr>Times New Roman</vt:lpstr>
      <vt:lpstr>Office Theme</vt:lpstr>
      <vt:lpstr>Employee Social Liability – Measuring a New Construct  Rachel L Morrison &amp; Keith Macky (AUT University, Auckland, NZ) </vt:lpstr>
      <vt:lpstr>1. Our Context – Workplace Social Networks</vt:lpstr>
      <vt:lpstr>2. Employee social capital</vt:lpstr>
      <vt:lpstr>3. Employee Social Liability (ESL)</vt:lpstr>
      <vt:lpstr>The Social Network Capital and Liability Matrix</vt:lpstr>
      <vt:lpstr>4. The structure of Employee Social Liabilities</vt:lpstr>
      <vt:lpstr>PowerPoint Presentation</vt:lpstr>
      <vt:lpstr>5. Measurement approach and findings to date</vt:lpstr>
      <vt:lpstr>Phase 3: Instrument refinement</vt:lpstr>
      <vt:lpstr>Phase 3: Instrument refinement</vt:lpstr>
      <vt:lpstr>Phase 3: Instrument refinement</vt:lpstr>
      <vt:lpstr>CFA Fit indices – In support of the second order, latent variable model</vt:lpstr>
      <vt:lpstr>Second order, latent variable model</vt:lpstr>
      <vt:lpstr>6. Nomological network</vt:lpstr>
      <vt:lpstr>6. Where to next?</vt:lpstr>
      <vt:lpstr>PowerPoint Presentation</vt:lpstr>
      <vt:lpstr>PowerPoint Presentation</vt:lpstr>
    </vt:vector>
  </TitlesOfParts>
  <Company>AUT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 Social Liability – Measuring a New Construct  Rachel L Morrison &amp; Keith Macky (AUT University, Auckland, NZ)</dc:title>
  <dc:creator>Keith Macky</dc:creator>
  <cp:lastModifiedBy>Rachel Morrison</cp:lastModifiedBy>
  <cp:revision>65</cp:revision>
  <dcterms:created xsi:type="dcterms:W3CDTF">2014-07-01T01:45:40Z</dcterms:created>
  <dcterms:modified xsi:type="dcterms:W3CDTF">2015-08-23T23:42:56Z</dcterms:modified>
</cp:coreProperties>
</file>