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8" r:id="rId2"/>
    <p:sldId id="293" r:id="rId3"/>
    <p:sldId id="301" r:id="rId4"/>
    <p:sldId id="306" r:id="rId5"/>
    <p:sldId id="302" r:id="rId6"/>
    <p:sldId id="307" r:id="rId7"/>
    <p:sldId id="308" r:id="rId8"/>
    <p:sldId id="309" r:id="rId9"/>
    <p:sldId id="310" r:id="rId10"/>
    <p:sldId id="322" r:id="rId11"/>
    <p:sldId id="323" r:id="rId12"/>
    <p:sldId id="313" r:id="rId13"/>
    <p:sldId id="311" r:id="rId14"/>
    <p:sldId id="325" r:id="rId15"/>
    <p:sldId id="317" r:id="rId16"/>
    <p:sldId id="326" r:id="rId17"/>
    <p:sldId id="320" r:id="rId1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236" autoAdjust="0"/>
    <p:restoredTop sz="86627" autoAdjust="0"/>
  </p:normalViewPr>
  <p:slideViewPr>
    <p:cSldViewPr>
      <p:cViewPr varScale="1">
        <p:scale>
          <a:sx n="63" d="100"/>
          <a:sy n="63" d="100"/>
        </p:scale>
        <p:origin x="-7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19E2D0-96B8-4788-A571-3D786618AED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NZ"/>
        </a:p>
      </dgm:t>
    </dgm:pt>
    <dgm:pt modelId="{E25EE06F-AB4C-4C0B-9C3F-B9C48C9088BB}">
      <dgm:prSet phldrT="[Text]" custT="1"/>
      <dgm:spPr/>
      <dgm:t>
        <a:bodyPr/>
        <a:lstStyle/>
        <a:p>
          <a:r>
            <a:rPr lang="en-US" sz="1800" b="1" dirty="0" smtClean="0">
              <a:solidFill>
                <a:schemeClr val="tx1"/>
              </a:solidFill>
            </a:rPr>
            <a:t>Inclusiveness</a:t>
          </a:r>
          <a:endParaRPr lang="en-NZ" sz="1800" b="1" dirty="0">
            <a:solidFill>
              <a:schemeClr val="tx1"/>
            </a:solidFill>
          </a:endParaRPr>
        </a:p>
      </dgm:t>
    </dgm:pt>
    <dgm:pt modelId="{EEF01DE7-A09E-471D-BCFF-86E046F3925A}" type="parTrans" cxnId="{4F8351BB-BC02-4E80-878A-2FF1F57A3D15}">
      <dgm:prSet/>
      <dgm:spPr/>
      <dgm:t>
        <a:bodyPr/>
        <a:lstStyle/>
        <a:p>
          <a:endParaRPr lang="en-NZ"/>
        </a:p>
      </dgm:t>
    </dgm:pt>
    <dgm:pt modelId="{2158220B-4916-43B6-994F-39FA7318A880}" type="sibTrans" cxnId="{4F8351BB-BC02-4E80-878A-2FF1F57A3D15}">
      <dgm:prSet/>
      <dgm:spPr/>
      <dgm:t>
        <a:bodyPr/>
        <a:lstStyle/>
        <a:p>
          <a:endParaRPr lang="en-NZ"/>
        </a:p>
      </dgm:t>
    </dgm:pt>
    <dgm:pt modelId="{665B4C61-7CDE-4068-AA40-AA96045E4E6D}">
      <dgm:prSet phldrT="[Text]" custT="1"/>
      <dgm:spPr/>
      <dgm:t>
        <a:bodyPr/>
        <a:lstStyle/>
        <a:p>
          <a:r>
            <a:rPr lang="en-US" sz="1800" i="1" dirty="0" smtClean="0"/>
            <a:t>‘</a:t>
          </a:r>
          <a:r>
            <a:rPr lang="en-US" sz="1800" i="0" dirty="0" smtClean="0"/>
            <a:t>They include us in the class discussions; NZ teachers are different because they ask us for opinions’</a:t>
          </a:r>
          <a:endParaRPr lang="en-NZ" sz="1800" i="0" dirty="0"/>
        </a:p>
      </dgm:t>
    </dgm:pt>
    <dgm:pt modelId="{37D2004F-925E-4D56-98A1-D049CF3AFD64}" type="parTrans" cxnId="{FF57F097-70F3-4EDC-9C9C-714EC8A5CBFA}">
      <dgm:prSet/>
      <dgm:spPr/>
      <dgm:t>
        <a:bodyPr/>
        <a:lstStyle/>
        <a:p>
          <a:endParaRPr lang="en-NZ"/>
        </a:p>
      </dgm:t>
    </dgm:pt>
    <dgm:pt modelId="{2E2A0186-2DB0-4600-AC4E-47E639B41E7B}" type="sibTrans" cxnId="{FF57F097-70F3-4EDC-9C9C-714EC8A5CBFA}">
      <dgm:prSet/>
      <dgm:spPr/>
      <dgm:t>
        <a:bodyPr/>
        <a:lstStyle/>
        <a:p>
          <a:endParaRPr lang="en-NZ"/>
        </a:p>
      </dgm:t>
    </dgm:pt>
    <dgm:pt modelId="{20CA1CF4-081C-44C3-87A5-211BE38BCB2A}">
      <dgm:prSet phldrT="[Text]" custT="1"/>
      <dgm:spPr/>
      <dgm:t>
        <a:bodyPr/>
        <a:lstStyle/>
        <a:p>
          <a:r>
            <a:rPr lang="en-US" sz="1800" b="1" dirty="0" smtClean="0">
              <a:solidFill>
                <a:schemeClr val="tx1"/>
              </a:solidFill>
            </a:rPr>
            <a:t>Power-sharing</a:t>
          </a:r>
          <a:endParaRPr lang="en-NZ" sz="1800" b="1" dirty="0">
            <a:solidFill>
              <a:schemeClr val="tx1"/>
            </a:solidFill>
          </a:endParaRPr>
        </a:p>
      </dgm:t>
    </dgm:pt>
    <dgm:pt modelId="{A977F237-141C-4DC4-9B5B-C7698312D9EF}" type="parTrans" cxnId="{45C47BB4-DC7E-4372-9411-BCD7963BD458}">
      <dgm:prSet/>
      <dgm:spPr/>
      <dgm:t>
        <a:bodyPr/>
        <a:lstStyle/>
        <a:p>
          <a:endParaRPr lang="en-NZ"/>
        </a:p>
      </dgm:t>
    </dgm:pt>
    <dgm:pt modelId="{D8E15934-8C56-4A36-AF9B-9E7E7F3D7265}" type="sibTrans" cxnId="{45C47BB4-DC7E-4372-9411-BCD7963BD458}">
      <dgm:prSet/>
      <dgm:spPr/>
      <dgm:t>
        <a:bodyPr/>
        <a:lstStyle/>
        <a:p>
          <a:endParaRPr lang="en-NZ"/>
        </a:p>
      </dgm:t>
    </dgm:pt>
    <dgm:pt modelId="{CDE94095-CB18-4806-802F-0F970E604A3D}">
      <dgm:prSet phldrT="[Text]" custT="1"/>
      <dgm:spPr/>
      <dgm:t>
        <a:bodyPr/>
        <a:lstStyle/>
        <a:p>
          <a:r>
            <a:rPr lang="en-US" sz="1800" i="1" dirty="0" smtClean="0"/>
            <a:t>‘</a:t>
          </a:r>
          <a:r>
            <a:rPr lang="en-US" sz="1800" i="0" dirty="0" smtClean="0"/>
            <a:t>We have not had power or rights before’</a:t>
          </a:r>
          <a:endParaRPr lang="en-NZ" sz="1800" i="0" dirty="0"/>
        </a:p>
      </dgm:t>
    </dgm:pt>
    <dgm:pt modelId="{22957C47-E145-4414-BCDA-6B8F7BF85544}" type="parTrans" cxnId="{58E6A55B-4832-4231-9A3B-E284672600A7}">
      <dgm:prSet/>
      <dgm:spPr/>
      <dgm:t>
        <a:bodyPr/>
        <a:lstStyle/>
        <a:p>
          <a:endParaRPr lang="en-NZ"/>
        </a:p>
      </dgm:t>
    </dgm:pt>
    <dgm:pt modelId="{82AAE1D1-2FDB-4F7F-A0F3-020945BE70B5}" type="sibTrans" cxnId="{58E6A55B-4832-4231-9A3B-E284672600A7}">
      <dgm:prSet/>
      <dgm:spPr/>
      <dgm:t>
        <a:bodyPr/>
        <a:lstStyle/>
        <a:p>
          <a:endParaRPr lang="en-NZ"/>
        </a:p>
      </dgm:t>
    </dgm:pt>
    <dgm:pt modelId="{662F445B-4EF3-404D-BA96-0B56A834DAE7}">
      <dgm:prSet phldrT="[Text]" custT="1"/>
      <dgm:spPr/>
      <dgm:t>
        <a:bodyPr/>
        <a:lstStyle/>
        <a:p>
          <a:r>
            <a:rPr lang="en-US" sz="1800" b="1" dirty="0" smtClean="0">
              <a:solidFill>
                <a:schemeClr val="tx1"/>
              </a:solidFill>
            </a:rPr>
            <a:t>Critical enquiry</a:t>
          </a:r>
          <a:endParaRPr lang="en-NZ" sz="1800" b="1" dirty="0">
            <a:solidFill>
              <a:schemeClr val="tx1"/>
            </a:solidFill>
          </a:endParaRPr>
        </a:p>
      </dgm:t>
    </dgm:pt>
    <dgm:pt modelId="{12422CAC-DED2-482E-AB2F-1228B07774E9}" type="parTrans" cxnId="{4335203F-6FC9-4CD9-AA6B-72433CFD81B4}">
      <dgm:prSet/>
      <dgm:spPr/>
      <dgm:t>
        <a:bodyPr/>
        <a:lstStyle/>
        <a:p>
          <a:endParaRPr lang="en-NZ"/>
        </a:p>
      </dgm:t>
    </dgm:pt>
    <dgm:pt modelId="{8DCE2B35-99B3-4AE7-8012-A7FBABD1CFCF}" type="sibTrans" cxnId="{4335203F-6FC9-4CD9-AA6B-72433CFD81B4}">
      <dgm:prSet/>
      <dgm:spPr/>
      <dgm:t>
        <a:bodyPr/>
        <a:lstStyle/>
        <a:p>
          <a:endParaRPr lang="en-NZ"/>
        </a:p>
      </dgm:t>
    </dgm:pt>
    <dgm:pt modelId="{D0721320-9E4E-40FF-AFFF-FA3C2B4938B0}">
      <dgm:prSet phldrT="[Text]"/>
      <dgm:spPr/>
      <dgm:t>
        <a:bodyPr/>
        <a:lstStyle/>
        <a:p>
          <a:r>
            <a:rPr lang="en-US" i="0" dirty="0" smtClean="0"/>
            <a:t>New Zealanders ‘don’t love their elderly population because they put them in retirement homes without their families’</a:t>
          </a:r>
          <a:endParaRPr lang="en-NZ" i="0" dirty="0"/>
        </a:p>
      </dgm:t>
    </dgm:pt>
    <dgm:pt modelId="{0D83814C-9EA1-4B45-99CF-EF72CCC451AA}" type="parTrans" cxnId="{BD9F9AFE-6C88-4B20-8863-C1231BE99BEF}">
      <dgm:prSet/>
      <dgm:spPr/>
      <dgm:t>
        <a:bodyPr/>
        <a:lstStyle/>
        <a:p>
          <a:endParaRPr lang="en-NZ"/>
        </a:p>
      </dgm:t>
    </dgm:pt>
    <dgm:pt modelId="{2AC5B12E-E022-4920-BF7E-0DCC396DE9E5}" type="sibTrans" cxnId="{BD9F9AFE-6C88-4B20-8863-C1231BE99BEF}">
      <dgm:prSet/>
      <dgm:spPr/>
      <dgm:t>
        <a:bodyPr/>
        <a:lstStyle/>
        <a:p>
          <a:endParaRPr lang="en-NZ"/>
        </a:p>
      </dgm:t>
    </dgm:pt>
    <dgm:pt modelId="{EC428416-16DF-413A-B445-EC200216BC29}">
      <dgm:prSet custT="1"/>
      <dgm:spPr/>
      <dgm:t>
        <a:bodyPr/>
        <a:lstStyle/>
        <a:p>
          <a:r>
            <a:rPr lang="en-US" sz="1800" i="0" dirty="0" smtClean="0"/>
            <a:t>‘The teachers encourage us to tell them about our culture which they don’t know’</a:t>
          </a:r>
        </a:p>
      </dgm:t>
    </dgm:pt>
    <dgm:pt modelId="{E9C686E9-4A8E-4EA9-AE57-849558B24D04}" type="parTrans" cxnId="{0739E833-5E39-4E3C-B0B0-02DF8E1809B1}">
      <dgm:prSet/>
      <dgm:spPr/>
      <dgm:t>
        <a:bodyPr/>
        <a:lstStyle/>
        <a:p>
          <a:endParaRPr lang="en-NZ"/>
        </a:p>
      </dgm:t>
    </dgm:pt>
    <dgm:pt modelId="{6A84D1B4-5A42-4D4A-8FAB-757E96290ECB}" type="sibTrans" cxnId="{0739E833-5E39-4E3C-B0B0-02DF8E1809B1}">
      <dgm:prSet/>
      <dgm:spPr/>
      <dgm:t>
        <a:bodyPr/>
        <a:lstStyle/>
        <a:p>
          <a:endParaRPr lang="en-NZ"/>
        </a:p>
      </dgm:t>
    </dgm:pt>
    <dgm:pt modelId="{BEE7AEA8-F948-4DA4-926D-1F7476457636}">
      <dgm:prSet custT="1"/>
      <dgm:spPr/>
      <dgm:t>
        <a:bodyPr/>
        <a:lstStyle/>
        <a:p>
          <a:r>
            <a:rPr lang="en-US" sz="1800" i="0" dirty="0" smtClean="0"/>
            <a:t>‘I can tell my family about many things. I feel important. I also have knowledge like my children’</a:t>
          </a:r>
        </a:p>
      </dgm:t>
    </dgm:pt>
    <dgm:pt modelId="{FA28067D-AB7D-4E20-9F64-76699CE718FA}" type="parTrans" cxnId="{F993318A-B9F2-4FA1-A547-88F1A4966F36}">
      <dgm:prSet/>
      <dgm:spPr/>
      <dgm:t>
        <a:bodyPr/>
        <a:lstStyle/>
        <a:p>
          <a:endParaRPr lang="en-NZ"/>
        </a:p>
      </dgm:t>
    </dgm:pt>
    <dgm:pt modelId="{7628A8C5-C84C-43CC-8CDB-D4C26DC98C1D}" type="sibTrans" cxnId="{F993318A-B9F2-4FA1-A547-88F1A4966F36}">
      <dgm:prSet/>
      <dgm:spPr/>
      <dgm:t>
        <a:bodyPr/>
        <a:lstStyle/>
        <a:p>
          <a:endParaRPr lang="en-NZ"/>
        </a:p>
      </dgm:t>
    </dgm:pt>
    <dgm:pt modelId="{D9B7F3E0-203F-49A6-9A86-CC5D76907C12}">
      <dgm:prSet custT="1"/>
      <dgm:spPr/>
      <dgm:t>
        <a:bodyPr/>
        <a:lstStyle/>
        <a:p>
          <a:r>
            <a:rPr lang="en-US" sz="1800" i="0" dirty="0" smtClean="0"/>
            <a:t>‘The teachers listen to us and ask us about ourselves</a:t>
          </a:r>
          <a:r>
            <a:rPr lang="en-US" sz="1600" i="0" dirty="0" smtClean="0"/>
            <a:t>’</a:t>
          </a:r>
          <a:endParaRPr lang="en-NZ" sz="1600" i="0" dirty="0"/>
        </a:p>
      </dgm:t>
    </dgm:pt>
    <dgm:pt modelId="{27DB325B-976F-4B87-8B18-93084603DBCE}" type="parTrans" cxnId="{BA2D7D7A-7758-47F6-9FFD-0BAF13919F6B}">
      <dgm:prSet/>
      <dgm:spPr/>
      <dgm:t>
        <a:bodyPr/>
        <a:lstStyle/>
        <a:p>
          <a:endParaRPr lang="en-NZ"/>
        </a:p>
      </dgm:t>
    </dgm:pt>
    <dgm:pt modelId="{9C10B640-E6C5-4EA2-BDB5-0DE3CFC1F0AA}" type="sibTrans" cxnId="{BA2D7D7A-7758-47F6-9FFD-0BAF13919F6B}">
      <dgm:prSet/>
      <dgm:spPr/>
      <dgm:t>
        <a:bodyPr/>
        <a:lstStyle/>
        <a:p>
          <a:endParaRPr lang="en-NZ"/>
        </a:p>
      </dgm:t>
    </dgm:pt>
    <dgm:pt modelId="{0C0B36FD-FB92-4F34-88C4-6FF68F0BF9E5}">
      <dgm:prSet/>
      <dgm:spPr/>
      <dgm:t>
        <a:bodyPr/>
        <a:lstStyle/>
        <a:p>
          <a:r>
            <a:rPr lang="en-US" i="0" dirty="0" smtClean="0"/>
            <a:t>‘Our husbands are now more understanding and so, of course, we love them more</a:t>
          </a:r>
          <a:r>
            <a:rPr lang="en-US" i="1" dirty="0" smtClean="0"/>
            <a:t>’</a:t>
          </a:r>
          <a:endParaRPr lang="en-US" b="1" i="1" dirty="0" smtClean="0"/>
        </a:p>
      </dgm:t>
    </dgm:pt>
    <dgm:pt modelId="{D64C9895-7D1A-4B34-BE48-815504DB65A8}" type="parTrans" cxnId="{BF446D55-E4B6-4E9C-A6FB-864F6609B0F2}">
      <dgm:prSet/>
      <dgm:spPr/>
      <dgm:t>
        <a:bodyPr/>
        <a:lstStyle/>
        <a:p>
          <a:endParaRPr lang="en-NZ"/>
        </a:p>
      </dgm:t>
    </dgm:pt>
    <dgm:pt modelId="{585A1213-CF09-44FA-B434-63D3BF7B0D72}" type="sibTrans" cxnId="{BF446D55-E4B6-4E9C-A6FB-864F6609B0F2}">
      <dgm:prSet/>
      <dgm:spPr/>
      <dgm:t>
        <a:bodyPr/>
        <a:lstStyle/>
        <a:p>
          <a:endParaRPr lang="en-NZ"/>
        </a:p>
      </dgm:t>
    </dgm:pt>
    <dgm:pt modelId="{32E36853-E8EB-4873-951E-80796E5CE16B}">
      <dgm:prSet custT="1"/>
      <dgm:spPr/>
      <dgm:t>
        <a:bodyPr/>
        <a:lstStyle/>
        <a:p>
          <a:r>
            <a:rPr lang="en-US" sz="1800" i="0" dirty="0" smtClean="0"/>
            <a:t>‘I’m not scared to talk here. We can talk and ask questions just like friends’</a:t>
          </a:r>
        </a:p>
      </dgm:t>
    </dgm:pt>
    <dgm:pt modelId="{6A288C24-17D9-4BE4-8796-516E1CE52E8E}" type="parTrans" cxnId="{A910DAD5-8DF9-4034-8649-48B7561BD14D}">
      <dgm:prSet/>
      <dgm:spPr/>
      <dgm:t>
        <a:bodyPr/>
        <a:lstStyle/>
        <a:p>
          <a:endParaRPr lang="en-NZ"/>
        </a:p>
      </dgm:t>
    </dgm:pt>
    <dgm:pt modelId="{4117A88F-EA0B-4FDF-AB32-E5389B161D77}" type="sibTrans" cxnId="{A910DAD5-8DF9-4034-8649-48B7561BD14D}">
      <dgm:prSet/>
      <dgm:spPr/>
      <dgm:t>
        <a:bodyPr/>
        <a:lstStyle/>
        <a:p>
          <a:endParaRPr lang="en-NZ"/>
        </a:p>
      </dgm:t>
    </dgm:pt>
    <dgm:pt modelId="{1C761F02-C789-4E4E-9057-8713AE1A6FE4}">
      <dgm:prSet phldrT="[Text]"/>
      <dgm:spPr/>
      <dgm:t>
        <a:bodyPr/>
        <a:lstStyle/>
        <a:p>
          <a:r>
            <a:rPr lang="en-US" dirty="0" smtClean="0"/>
            <a:t>‘</a:t>
          </a:r>
          <a:r>
            <a:rPr lang="en-US" i="0" dirty="0" smtClean="0"/>
            <a:t>Before this course, I thought women have too many rights in New Zealand and don’t listen to the men, but now I understand more and I help my wife in the house’</a:t>
          </a:r>
          <a:endParaRPr lang="en-NZ" i="0" dirty="0"/>
        </a:p>
      </dgm:t>
    </dgm:pt>
    <dgm:pt modelId="{82529EF1-68BE-4DFE-B5E8-C7A50F8C474B}" type="parTrans" cxnId="{0315AD2E-9CBF-4D3B-BBE0-7B37AAACE75E}">
      <dgm:prSet/>
      <dgm:spPr/>
      <dgm:t>
        <a:bodyPr/>
        <a:lstStyle/>
        <a:p>
          <a:endParaRPr lang="en-NZ"/>
        </a:p>
      </dgm:t>
    </dgm:pt>
    <dgm:pt modelId="{681E258E-131A-491F-90C7-13EE93C5FB2A}" type="sibTrans" cxnId="{0315AD2E-9CBF-4D3B-BBE0-7B37AAACE75E}">
      <dgm:prSet/>
      <dgm:spPr/>
      <dgm:t>
        <a:bodyPr/>
        <a:lstStyle/>
        <a:p>
          <a:endParaRPr lang="en-NZ"/>
        </a:p>
      </dgm:t>
    </dgm:pt>
    <dgm:pt modelId="{48FD4B33-4EFD-440A-A533-3760AF34243F}" type="pres">
      <dgm:prSet presAssocID="{3019E2D0-96B8-4788-A571-3D786618AED9}" presName="Name0" presStyleCnt="0">
        <dgm:presLayoutVars>
          <dgm:dir/>
          <dgm:animLvl val="lvl"/>
          <dgm:resizeHandles val="exact"/>
        </dgm:presLayoutVars>
      </dgm:prSet>
      <dgm:spPr/>
      <dgm:t>
        <a:bodyPr/>
        <a:lstStyle/>
        <a:p>
          <a:endParaRPr lang="en-NZ"/>
        </a:p>
      </dgm:t>
    </dgm:pt>
    <dgm:pt modelId="{4871E4BD-B40C-441C-B34C-6DDB673896FD}" type="pres">
      <dgm:prSet presAssocID="{E25EE06F-AB4C-4C0B-9C3F-B9C48C9088BB}" presName="composite" presStyleCnt="0"/>
      <dgm:spPr/>
    </dgm:pt>
    <dgm:pt modelId="{E01FECA3-F445-4C2B-8044-371123A0E2E2}" type="pres">
      <dgm:prSet presAssocID="{E25EE06F-AB4C-4C0B-9C3F-B9C48C9088BB}" presName="parTx" presStyleLbl="alignNode1" presStyleIdx="0" presStyleCnt="3">
        <dgm:presLayoutVars>
          <dgm:chMax val="0"/>
          <dgm:chPref val="0"/>
          <dgm:bulletEnabled val="1"/>
        </dgm:presLayoutVars>
      </dgm:prSet>
      <dgm:spPr/>
      <dgm:t>
        <a:bodyPr/>
        <a:lstStyle/>
        <a:p>
          <a:endParaRPr lang="en-NZ"/>
        </a:p>
      </dgm:t>
    </dgm:pt>
    <dgm:pt modelId="{22AF61DB-2FAA-4EDB-8790-0AAAC1AD72A5}" type="pres">
      <dgm:prSet presAssocID="{E25EE06F-AB4C-4C0B-9C3F-B9C48C9088BB}" presName="desTx" presStyleLbl="alignAccFollowNode1" presStyleIdx="0" presStyleCnt="3">
        <dgm:presLayoutVars>
          <dgm:bulletEnabled val="1"/>
        </dgm:presLayoutVars>
      </dgm:prSet>
      <dgm:spPr/>
      <dgm:t>
        <a:bodyPr/>
        <a:lstStyle/>
        <a:p>
          <a:endParaRPr lang="en-NZ"/>
        </a:p>
      </dgm:t>
    </dgm:pt>
    <dgm:pt modelId="{311D36C8-2FEB-4E05-9007-9140D1A643CA}" type="pres">
      <dgm:prSet presAssocID="{2158220B-4916-43B6-994F-39FA7318A880}" presName="space" presStyleCnt="0"/>
      <dgm:spPr/>
    </dgm:pt>
    <dgm:pt modelId="{9B152B6F-CCEA-4915-9692-193592D0E177}" type="pres">
      <dgm:prSet presAssocID="{20CA1CF4-081C-44C3-87A5-211BE38BCB2A}" presName="composite" presStyleCnt="0"/>
      <dgm:spPr/>
    </dgm:pt>
    <dgm:pt modelId="{8D7000CA-F658-439D-BF64-99EEF2048C0D}" type="pres">
      <dgm:prSet presAssocID="{20CA1CF4-081C-44C3-87A5-211BE38BCB2A}" presName="parTx" presStyleLbl="alignNode1" presStyleIdx="1" presStyleCnt="3">
        <dgm:presLayoutVars>
          <dgm:chMax val="0"/>
          <dgm:chPref val="0"/>
          <dgm:bulletEnabled val="1"/>
        </dgm:presLayoutVars>
      </dgm:prSet>
      <dgm:spPr/>
      <dgm:t>
        <a:bodyPr/>
        <a:lstStyle/>
        <a:p>
          <a:endParaRPr lang="en-NZ"/>
        </a:p>
      </dgm:t>
    </dgm:pt>
    <dgm:pt modelId="{8CCD8B61-E85F-4B1A-8BBA-C417CB885D9A}" type="pres">
      <dgm:prSet presAssocID="{20CA1CF4-081C-44C3-87A5-211BE38BCB2A}" presName="desTx" presStyleLbl="alignAccFollowNode1" presStyleIdx="1" presStyleCnt="3" custScaleY="97616">
        <dgm:presLayoutVars>
          <dgm:bulletEnabled val="1"/>
        </dgm:presLayoutVars>
      </dgm:prSet>
      <dgm:spPr/>
      <dgm:t>
        <a:bodyPr/>
        <a:lstStyle/>
        <a:p>
          <a:endParaRPr lang="en-NZ"/>
        </a:p>
      </dgm:t>
    </dgm:pt>
    <dgm:pt modelId="{9A9FEE0B-6062-4DD3-B65D-34AF2F30F4E1}" type="pres">
      <dgm:prSet presAssocID="{D8E15934-8C56-4A36-AF9B-9E7E7F3D7265}" presName="space" presStyleCnt="0"/>
      <dgm:spPr/>
    </dgm:pt>
    <dgm:pt modelId="{127B3E44-FCFC-4BF4-968E-0F0140D558B3}" type="pres">
      <dgm:prSet presAssocID="{662F445B-4EF3-404D-BA96-0B56A834DAE7}" presName="composite" presStyleCnt="0"/>
      <dgm:spPr/>
    </dgm:pt>
    <dgm:pt modelId="{DAD22EC5-C09B-4BC6-9692-4C1146D06498}" type="pres">
      <dgm:prSet presAssocID="{662F445B-4EF3-404D-BA96-0B56A834DAE7}" presName="parTx" presStyleLbl="alignNode1" presStyleIdx="2" presStyleCnt="3" custLinFactNeighborX="6809" custLinFactNeighborY="17428">
        <dgm:presLayoutVars>
          <dgm:chMax val="0"/>
          <dgm:chPref val="0"/>
          <dgm:bulletEnabled val="1"/>
        </dgm:presLayoutVars>
      </dgm:prSet>
      <dgm:spPr/>
      <dgm:t>
        <a:bodyPr/>
        <a:lstStyle/>
        <a:p>
          <a:endParaRPr lang="en-NZ"/>
        </a:p>
      </dgm:t>
    </dgm:pt>
    <dgm:pt modelId="{F5EDE3A9-AB7A-4B6B-97D1-0721D37F2306}" type="pres">
      <dgm:prSet presAssocID="{662F445B-4EF3-404D-BA96-0B56A834DAE7}" presName="desTx" presStyleLbl="alignAccFollowNode1" presStyleIdx="2" presStyleCnt="3">
        <dgm:presLayoutVars>
          <dgm:bulletEnabled val="1"/>
        </dgm:presLayoutVars>
      </dgm:prSet>
      <dgm:spPr/>
      <dgm:t>
        <a:bodyPr/>
        <a:lstStyle/>
        <a:p>
          <a:endParaRPr lang="en-NZ"/>
        </a:p>
      </dgm:t>
    </dgm:pt>
  </dgm:ptLst>
  <dgm:cxnLst>
    <dgm:cxn modelId="{F993318A-B9F2-4FA1-A547-88F1A4966F36}" srcId="{20CA1CF4-081C-44C3-87A5-211BE38BCB2A}" destId="{BEE7AEA8-F948-4DA4-926D-1F7476457636}" srcOrd="1" destOrd="0" parTransId="{FA28067D-AB7D-4E20-9F64-76699CE718FA}" sibTransId="{7628A8C5-C84C-43CC-8CDB-D4C26DC98C1D}"/>
    <dgm:cxn modelId="{B1DC393C-90BD-4094-817E-84B1162E380E}" type="presOf" srcId="{665B4C61-7CDE-4068-AA40-AA96045E4E6D}" destId="{22AF61DB-2FAA-4EDB-8790-0AAAC1AD72A5}" srcOrd="0" destOrd="0" presId="urn:microsoft.com/office/officeart/2005/8/layout/hList1"/>
    <dgm:cxn modelId="{93CD5EC2-991A-4E86-835A-4BF6E577FF03}" type="presOf" srcId="{1C761F02-C789-4E4E-9057-8713AE1A6FE4}" destId="{F5EDE3A9-AB7A-4B6B-97D1-0721D37F2306}" srcOrd="0" destOrd="1" presId="urn:microsoft.com/office/officeart/2005/8/layout/hList1"/>
    <dgm:cxn modelId="{33790617-7D0D-46D4-AE3E-3612A58830DD}" type="presOf" srcId="{E25EE06F-AB4C-4C0B-9C3F-B9C48C9088BB}" destId="{E01FECA3-F445-4C2B-8044-371123A0E2E2}" srcOrd="0" destOrd="0" presId="urn:microsoft.com/office/officeart/2005/8/layout/hList1"/>
    <dgm:cxn modelId="{BF446D55-E4B6-4E9C-A6FB-864F6609B0F2}" srcId="{662F445B-4EF3-404D-BA96-0B56A834DAE7}" destId="{0C0B36FD-FB92-4F34-88C4-6FF68F0BF9E5}" srcOrd="2" destOrd="0" parTransId="{D64C9895-7D1A-4B34-BE48-815504DB65A8}" sibTransId="{585A1213-CF09-44FA-B434-63D3BF7B0D72}"/>
    <dgm:cxn modelId="{DC7FC630-074A-4BE2-B503-9E6D44DA1A6F}" type="presOf" srcId="{CDE94095-CB18-4806-802F-0F970E604A3D}" destId="{8CCD8B61-E85F-4B1A-8BBA-C417CB885D9A}" srcOrd="0" destOrd="0" presId="urn:microsoft.com/office/officeart/2005/8/layout/hList1"/>
    <dgm:cxn modelId="{BD9F9AFE-6C88-4B20-8863-C1231BE99BEF}" srcId="{662F445B-4EF3-404D-BA96-0B56A834DAE7}" destId="{D0721320-9E4E-40FF-AFFF-FA3C2B4938B0}" srcOrd="0" destOrd="0" parTransId="{0D83814C-9EA1-4B45-99CF-EF72CCC451AA}" sibTransId="{2AC5B12E-E022-4920-BF7E-0DCC396DE9E5}"/>
    <dgm:cxn modelId="{A910DAD5-8DF9-4034-8649-48B7561BD14D}" srcId="{E25EE06F-AB4C-4C0B-9C3F-B9C48C9088BB}" destId="{32E36853-E8EB-4873-951E-80796E5CE16B}" srcOrd="2" destOrd="0" parTransId="{6A288C24-17D9-4BE4-8796-516E1CE52E8E}" sibTransId="{4117A88F-EA0B-4FDF-AB32-E5389B161D77}"/>
    <dgm:cxn modelId="{45C47BB4-DC7E-4372-9411-BCD7963BD458}" srcId="{3019E2D0-96B8-4788-A571-3D786618AED9}" destId="{20CA1CF4-081C-44C3-87A5-211BE38BCB2A}" srcOrd="1" destOrd="0" parTransId="{A977F237-141C-4DC4-9B5B-C7698312D9EF}" sibTransId="{D8E15934-8C56-4A36-AF9B-9E7E7F3D7265}"/>
    <dgm:cxn modelId="{9C5B599F-DC46-4403-A0EB-5C39384A4176}" type="presOf" srcId="{D0721320-9E4E-40FF-AFFF-FA3C2B4938B0}" destId="{F5EDE3A9-AB7A-4B6B-97D1-0721D37F2306}" srcOrd="0" destOrd="0" presId="urn:microsoft.com/office/officeart/2005/8/layout/hList1"/>
    <dgm:cxn modelId="{CDA15907-7AD3-4417-9089-0A2ED0DD7346}" type="presOf" srcId="{0C0B36FD-FB92-4F34-88C4-6FF68F0BF9E5}" destId="{F5EDE3A9-AB7A-4B6B-97D1-0721D37F2306}" srcOrd="0" destOrd="2" presId="urn:microsoft.com/office/officeart/2005/8/layout/hList1"/>
    <dgm:cxn modelId="{0739E833-5E39-4E3C-B0B0-02DF8E1809B1}" srcId="{E25EE06F-AB4C-4C0B-9C3F-B9C48C9088BB}" destId="{EC428416-16DF-413A-B445-EC200216BC29}" srcOrd="1" destOrd="0" parTransId="{E9C686E9-4A8E-4EA9-AE57-849558B24D04}" sibTransId="{6A84D1B4-5A42-4D4A-8FAB-757E96290ECB}"/>
    <dgm:cxn modelId="{72F64A7F-76DC-4E03-94CB-BDB8ED418DA4}" type="presOf" srcId="{BEE7AEA8-F948-4DA4-926D-1F7476457636}" destId="{8CCD8B61-E85F-4B1A-8BBA-C417CB885D9A}" srcOrd="0" destOrd="1" presId="urn:microsoft.com/office/officeart/2005/8/layout/hList1"/>
    <dgm:cxn modelId="{4F8351BB-BC02-4E80-878A-2FF1F57A3D15}" srcId="{3019E2D0-96B8-4788-A571-3D786618AED9}" destId="{E25EE06F-AB4C-4C0B-9C3F-B9C48C9088BB}" srcOrd="0" destOrd="0" parTransId="{EEF01DE7-A09E-471D-BCFF-86E046F3925A}" sibTransId="{2158220B-4916-43B6-994F-39FA7318A880}"/>
    <dgm:cxn modelId="{1B0E6AFC-96EF-4D51-8D8B-94E48E031A15}" type="presOf" srcId="{EC428416-16DF-413A-B445-EC200216BC29}" destId="{22AF61DB-2FAA-4EDB-8790-0AAAC1AD72A5}" srcOrd="0" destOrd="1" presId="urn:microsoft.com/office/officeart/2005/8/layout/hList1"/>
    <dgm:cxn modelId="{0315AD2E-9CBF-4D3B-BBE0-7B37AAACE75E}" srcId="{662F445B-4EF3-404D-BA96-0B56A834DAE7}" destId="{1C761F02-C789-4E4E-9057-8713AE1A6FE4}" srcOrd="1" destOrd="0" parTransId="{82529EF1-68BE-4DFE-B5E8-C7A50F8C474B}" sibTransId="{681E258E-131A-491F-90C7-13EE93C5FB2A}"/>
    <dgm:cxn modelId="{A04A0660-DAB6-40CF-8502-11F312F8F119}" type="presOf" srcId="{32E36853-E8EB-4873-951E-80796E5CE16B}" destId="{22AF61DB-2FAA-4EDB-8790-0AAAC1AD72A5}" srcOrd="0" destOrd="2" presId="urn:microsoft.com/office/officeart/2005/8/layout/hList1"/>
    <dgm:cxn modelId="{4335203F-6FC9-4CD9-AA6B-72433CFD81B4}" srcId="{3019E2D0-96B8-4788-A571-3D786618AED9}" destId="{662F445B-4EF3-404D-BA96-0B56A834DAE7}" srcOrd="2" destOrd="0" parTransId="{12422CAC-DED2-482E-AB2F-1228B07774E9}" sibTransId="{8DCE2B35-99B3-4AE7-8012-A7FBABD1CFCF}"/>
    <dgm:cxn modelId="{7C89B6C6-5EC9-445F-AF82-D8C0B2FEBA56}" type="presOf" srcId="{20CA1CF4-081C-44C3-87A5-211BE38BCB2A}" destId="{8D7000CA-F658-439D-BF64-99EEF2048C0D}" srcOrd="0" destOrd="0" presId="urn:microsoft.com/office/officeart/2005/8/layout/hList1"/>
    <dgm:cxn modelId="{58E6A55B-4832-4231-9A3B-E284672600A7}" srcId="{20CA1CF4-081C-44C3-87A5-211BE38BCB2A}" destId="{CDE94095-CB18-4806-802F-0F970E604A3D}" srcOrd="0" destOrd="0" parTransId="{22957C47-E145-4414-BCDA-6B8F7BF85544}" sibTransId="{82AAE1D1-2FDB-4F7F-A0F3-020945BE70B5}"/>
    <dgm:cxn modelId="{658F7AEF-482F-4714-A3FA-4A1D0136026F}" type="presOf" srcId="{3019E2D0-96B8-4788-A571-3D786618AED9}" destId="{48FD4B33-4EFD-440A-A533-3760AF34243F}" srcOrd="0" destOrd="0" presId="urn:microsoft.com/office/officeart/2005/8/layout/hList1"/>
    <dgm:cxn modelId="{BA2D7D7A-7758-47F6-9FFD-0BAF13919F6B}" srcId="{20CA1CF4-081C-44C3-87A5-211BE38BCB2A}" destId="{D9B7F3E0-203F-49A6-9A86-CC5D76907C12}" srcOrd="2" destOrd="0" parTransId="{27DB325B-976F-4B87-8B18-93084603DBCE}" sibTransId="{9C10B640-E6C5-4EA2-BDB5-0DE3CFC1F0AA}"/>
    <dgm:cxn modelId="{FF57F097-70F3-4EDC-9C9C-714EC8A5CBFA}" srcId="{E25EE06F-AB4C-4C0B-9C3F-B9C48C9088BB}" destId="{665B4C61-7CDE-4068-AA40-AA96045E4E6D}" srcOrd="0" destOrd="0" parTransId="{37D2004F-925E-4D56-98A1-D049CF3AFD64}" sibTransId="{2E2A0186-2DB0-4600-AC4E-47E639B41E7B}"/>
    <dgm:cxn modelId="{CC63EE21-D6DF-47B9-AF3C-76F8B5326FF8}" type="presOf" srcId="{662F445B-4EF3-404D-BA96-0B56A834DAE7}" destId="{DAD22EC5-C09B-4BC6-9692-4C1146D06498}" srcOrd="0" destOrd="0" presId="urn:microsoft.com/office/officeart/2005/8/layout/hList1"/>
    <dgm:cxn modelId="{C2DA2E0C-CD26-4EC4-9E2B-A55F69A7DC67}" type="presOf" srcId="{D9B7F3E0-203F-49A6-9A86-CC5D76907C12}" destId="{8CCD8B61-E85F-4B1A-8BBA-C417CB885D9A}" srcOrd="0" destOrd="2" presId="urn:microsoft.com/office/officeart/2005/8/layout/hList1"/>
    <dgm:cxn modelId="{BDACDC1C-132E-4238-8BDF-3FE5C0563579}" type="presParOf" srcId="{48FD4B33-4EFD-440A-A533-3760AF34243F}" destId="{4871E4BD-B40C-441C-B34C-6DDB673896FD}" srcOrd="0" destOrd="0" presId="urn:microsoft.com/office/officeart/2005/8/layout/hList1"/>
    <dgm:cxn modelId="{D65083EB-7FBC-4AF3-966D-D3A9B645A971}" type="presParOf" srcId="{4871E4BD-B40C-441C-B34C-6DDB673896FD}" destId="{E01FECA3-F445-4C2B-8044-371123A0E2E2}" srcOrd="0" destOrd="0" presId="urn:microsoft.com/office/officeart/2005/8/layout/hList1"/>
    <dgm:cxn modelId="{1BAFDD62-66BB-487B-9BD9-D4A76EB414D0}" type="presParOf" srcId="{4871E4BD-B40C-441C-B34C-6DDB673896FD}" destId="{22AF61DB-2FAA-4EDB-8790-0AAAC1AD72A5}" srcOrd="1" destOrd="0" presId="urn:microsoft.com/office/officeart/2005/8/layout/hList1"/>
    <dgm:cxn modelId="{51092153-F9EB-4F23-AD65-5EB4EE7F827F}" type="presParOf" srcId="{48FD4B33-4EFD-440A-A533-3760AF34243F}" destId="{311D36C8-2FEB-4E05-9007-9140D1A643CA}" srcOrd="1" destOrd="0" presId="urn:microsoft.com/office/officeart/2005/8/layout/hList1"/>
    <dgm:cxn modelId="{E3FD6E7E-7A1A-470A-99A3-8C16AFF33358}" type="presParOf" srcId="{48FD4B33-4EFD-440A-A533-3760AF34243F}" destId="{9B152B6F-CCEA-4915-9692-193592D0E177}" srcOrd="2" destOrd="0" presId="urn:microsoft.com/office/officeart/2005/8/layout/hList1"/>
    <dgm:cxn modelId="{8964665B-1943-4F58-9476-477790FDAA53}" type="presParOf" srcId="{9B152B6F-CCEA-4915-9692-193592D0E177}" destId="{8D7000CA-F658-439D-BF64-99EEF2048C0D}" srcOrd="0" destOrd="0" presId="urn:microsoft.com/office/officeart/2005/8/layout/hList1"/>
    <dgm:cxn modelId="{FB338763-0283-443D-AD68-DD3CC5AAB712}" type="presParOf" srcId="{9B152B6F-CCEA-4915-9692-193592D0E177}" destId="{8CCD8B61-E85F-4B1A-8BBA-C417CB885D9A}" srcOrd="1" destOrd="0" presId="urn:microsoft.com/office/officeart/2005/8/layout/hList1"/>
    <dgm:cxn modelId="{FB7E9381-2F4E-48EF-A194-F140BCD99096}" type="presParOf" srcId="{48FD4B33-4EFD-440A-A533-3760AF34243F}" destId="{9A9FEE0B-6062-4DD3-B65D-34AF2F30F4E1}" srcOrd="3" destOrd="0" presId="urn:microsoft.com/office/officeart/2005/8/layout/hList1"/>
    <dgm:cxn modelId="{197E2C74-EFED-4774-98D3-1F179F7BD573}" type="presParOf" srcId="{48FD4B33-4EFD-440A-A533-3760AF34243F}" destId="{127B3E44-FCFC-4BF4-968E-0F0140D558B3}" srcOrd="4" destOrd="0" presId="urn:microsoft.com/office/officeart/2005/8/layout/hList1"/>
    <dgm:cxn modelId="{FC64AC80-C6AC-4025-860F-538EBCBBB1B1}" type="presParOf" srcId="{127B3E44-FCFC-4BF4-968E-0F0140D558B3}" destId="{DAD22EC5-C09B-4BC6-9692-4C1146D06498}" srcOrd="0" destOrd="0" presId="urn:microsoft.com/office/officeart/2005/8/layout/hList1"/>
    <dgm:cxn modelId="{5D055BDC-917F-4A6E-B30E-ECA23D8DA611}" type="presParOf" srcId="{127B3E44-FCFC-4BF4-968E-0F0140D558B3}" destId="{F5EDE3A9-AB7A-4B6B-97D1-0721D37F2306}"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4294A390-DB3D-45F8-8917-2314CE8C4B5E}" type="datetimeFigureOut">
              <a:rPr lang="en-NZ" smtClean="0"/>
              <a:pPr/>
              <a:t>18/06/2014</a:t>
            </a:fld>
            <a:endParaRPr lang="en-NZ" dirty="0"/>
          </a:p>
        </p:txBody>
      </p:sp>
      <p:sp>
        <p:nvSpPr>
          <p:cNvPr id="4" name="Slide Image Placeholder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79768" y="4715908"/>
            <a:ext cx="5438140" cy="4467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5B9AC1FC-E52F-497F-9FC4-D3A034FE0EA9}" type="slidenum">
              <a:rPr lang="en-NZ" smtClean="0"/>
              <a:pPr/>
              <a:t>‹#›</a:t>
            </a:fld>
            <a:endParaRPr lang="en-NZ" dirty="0"/>
          </a:p>
        </p:txBody>
      </p:sp>
    </p:spTree>
    <p:extLst>
      <p:ext uri="{BB962C8B-B14F-4D97-AF65-F5344CB8AC3E}">
        <p14:creationId xmlns="" xmlns:p14="http://schemas.microsoft.com/office/powerpoint/2010/main" val="797611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Programme designed as a critical multicultural</a:t>
            </a:r>
            <a:r>
              <a:rPr lang="en-NZ" baseline="0" dirty="0" smtClean="0"/>
              <a:t> settlement programme – but this paper sought to emphasise the intercultural skill development which it was argued is enhanced via this post-critical approach.</a:t>
            </a:r>
            <a:endParaRPr lang="en-NZ" dirty="0"/>
          </a:p>
        </p:txBody>
      </p:sp>
      <p:sp>
        <p:nvSpPr>
          <p:cNvPr id="4" name="Slide Number Placeholder 3"/>
          <p:cNvSpPr>
            <a:spLocks noGrp="1"/>
          </p:cNvSpPr>
          <p:nvPr>
            <p:ph type="sldNum" sz="quarter" idx="10"/>
          </p:nvPr>
        </p:nvSpPr>
        <p:spPr/>
        <p:txBody>
          <a:bodyPr/>
          <a:lstStyle/>
          <a:p>
            <a:fld id="{D498E314-D216-455B-9777-2B7CB1F24042}" type="slidenum">
              <a:rPr lang="en-NZ" smtClean="0"/>
              <a:pPr/>
              <a:t>2</a:t>
            </a:fld>
            <a:endParaRPr lang="en-NZ"/>
          </a:p>
        </p:txBody>
      </p:sp>
    </p:spTree>
    <p:extLst>
      <p:ext uri="{BB962C8B-B14F-4D97-AF65-F5344CB8AC3E}">
        <p14:creationId xmlns="" xmlns:p14="http://schemas.microsoft.com/office/powerpoint/2010/main" val="2430985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Findings grouped in these four</a:t>
            </a:r>
            <a:r>
              <a:rPr lang="en-NZ" baseline="0" dirty="0" smtClean="0"/>
              <a:t> categories</a:t>
            </a:r>
            <a:endParaRPr lang="en-NZ" dirty="0"/>
          </a:p>
        </p:txBody>
      </p:sp>
      <p:sp>
        <p:nvSpPr>
          <p:cNvPr id="4" name="Slide Number Placeholder 3"/>
          <p:cNvSpPr>
            <a:spLocks noGrp="1"/>
          </p:cNvSpPr>
          <p:nvPr>
            <p:ph type="sldNum" sz="quarter" idx="10"/>
          </p:nvPr>
        </p:nvSpPr>
        <p:spPr/>
        <p:txBody>
          <a:bodyPr/>
          <a:lstStyle/>
          <a:p>
            <a:fld id="{D498E314-D216-455B-9777-2B7CB1F24042}" type="slidenum">
              <a:rPr lang="en-NZ" smtClean="0"/>
              <a:pPr/>
              <a:t>13</a:t>
            </a:fld>
            <a:endParaRPr lang="en-NZ"/>
          </a:p>
        </p:txBody>
      </p:sp>
    </p:spTree>
    <p:extLst>
      <p:ext uri="{BB962C8B-B14F-4D97-AF65-F5344CB8AC3E}">
        <p14:creationId xmlns="" xmlns:p14="http://schemas.microsoft.com/office/powerpoint/2010/main" val="1852091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70C0"/>
                </a:solidFill>
              </a:rPr>
              <a:t>NB: Participant</a:t>
            </a:r>
            <a:r>
              <a:rPr lang="en-US" sz="1200" baseline="0" dirty="0" smtClean="0">
                <a:solidFill>
                  <a:srgbClr val="0070C0"/>
                </a:solidFill>
              </a:rPr>
              <a:t> </a:t>
            </a:r>
            <a:r>
              <a:rPr lang="en-US" sz="1200" dirty="0" smtClean="0">
                <a:solidFill>
                  <a:srgbClr val="0070C0"/>
                </a:solidFill>
              </a:rPr>
              <a:t>QUOTES  for inclusiveness, power-sharing, critical enquiry</a:t>
            </a:r>
            <a:r>
              <a:rPr lang="en-US" sz="1200" baseline="0" dirty="0" smtClean="0">
                <a:solidFill>
                  <a:srgbClr val="0070C0"/>
                </a:solidFill>
              </a:rPr>
              <a:t> are</a:t>
            </a:r>
            <a:r>
              <a:rPr lang="en-US" sz="1200" b="1" dirty="0" smtClean="0">
                <a:solidFill>
                  <a:srgbClr val="0070C0"/>
                </a:solidFill>
              </a:rPr>
              <a:t> also </a:t>
            </a:r>
            <a:r>
              <a:rPr lang="en-US" sz="1200" dirty="0" smtClean="0">
                <a:solidFill>
                  <a:srgbClr val="0070C0"/>
                </a:solidFill>
              </a:rPr>
              <a:t>examples of intercultural awareness; comparison between own and new culture , intercultural knowledge and skills, </a:t>
            </a:r>
            <a:r>
              <a:rPr lang="en-US" sz="1200" dirty="0" err="1" smtClean="0">
                <a:solidFill>
                  <a:srgbClr val="0070C0"/>
                </a:solidFill>
              </a:rPr>
              <a:t>behaviour</a:t>
            </a:r>
            <a:r>
              <a:rPr lang="en-US" sz="1200" dirty="0" smtClean="0">
                <a:solidFill>
                  <a:srgbClr val="0070C0"/>
                </a:solidFill>
              </a:rPr>
              <a:t>, attitudes,</a:t>
            </a:r>
            <a:r>
              <a:rPr lang="en-US" sz="1200" baseline="0" dirty="0" smtClean="0">
                <a:solidFill>
                  <a:srgbClr val="0070C0"/>
                </a:solidFill>
              </a:rPr>
              <a:t> change</a:t>
            </a:r>
            <a:endParaRPr lang="en-NZ" dirty="0" smtClean="0"/>
          </a:p>
          <a:p>
            <a:endParaRPr lang="en-NZ" dirty="0"/>
          </a:p>
        </p:txBody>
      </p:sp>
      <p:sp>
        <p:nvSpPr>
          <p:cNvPr id="4" name="Slide Number Placeholder 3"/>
          <p:cNvSpPr>
            <a:spLocks noGrp="1"/>
          </p:cNvSpPr>
          <p:nvPr>
            <p:ph type="sldNum" sz="quarter" idx="10"/>
          </p:nvPr>
        </p:nvSpPr>
        <p:spPr/>
        <p:txBody>
          <a:bodyPr/>
          <a:lstStyle/>
          <a:p>
            <a:fld id="{D498E314-D216-455B-9777-2B7CB1F24042}" type="slidenum">
              <a:rPr lang="en-NZ" smtClean="0"/>
              <a:pPr/>
              <a:t>14</a:t>
            </a:fld>
            <a:endParaRPr lang="en-N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D498E314-D216-455B-9777-2B7CB1F24042}" type="slidenum">
              <a:rPr lang="en-NZ" smtClean="0"/>
              <a:pPr/>
              <a:t>15</a:t>
            </a:fld>
            <a:endParaRPr lang="en-NZ"/>
          </a:p>
        </p:txBody>
      </p:sp>
    </p:spTree>
    <p:extLst>
      <p:ext uri="{BB962C8B-B14F-4D97-AF65-F5344CB8AC3E}">
        <p14:creationId xmlns="" xmlns:p14="http://schemas.microsoft.com/office/powerpoint/2010/main" val="384327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D498E314-D216-455B-9777-2B7CB1F24042}" type="slidenum">
              <a:rPr lang="en-NZ" smtClean="0"/>
              <a:pPr/>
              <a:t>17</a:t>
            </a:fld>
            <a:endParaRPr lang="en-NZ"/>
          </a:p>
        </p:txBody>
      </p:sp>
    </p:spTree>
    <p:extLst>
      <p:ext uri="{BB962C8B-B14F-4D97-AF65-F5344CB8AC3E}">
        <p14:creationId xmlns="" xmlns:p14="http://schemas.microsoft.com/office/powerpoint/2010/main" val="3462915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AUT, MSD,</a:t>
            </a:r>
            <a:r>
              <a:rPr lang="en-US" sz="1200" baseline="0" dirty="0" smtClean="0"/>
              <a:t> </a:t>
            </a:r>
            <a:r>
              <a:rPr lang="en-US" sz="1200" dirty="0" smtClean="0"/>
              <a:t>Jacqueline Mortimer-Hughes - contribution to the </a:t>
            </a:r>
            <a:r>
              <a:rPr lang="en-US" sz="1200" dirty="0" err="1" smtClean="0"/>
              <a:t>programme</a:t>
            </a:r>
            <a:r>
              <a:rPr lang="en-US" sz="1200" dirty="0" smtClean="0"/>
              <a:t> and the research project</a:t>
            </a:r>
          </a:p>
          <a:p>
            <a:endParaRPr lang="en-NZ" dirty="0" smtClean="0"/>
          </a:p>
          <a:p>
            <a:r>
              <a:rPr lang="en-NZ" dirty="0" smtClean="0"/>
              <a:t>Developed and piloted a </a:t>
            </a:r>
            <a:r>
              <a:rPr lang="en-NZ" dirty="0" err="1" smtClean="0"/>
              <a:t>prog</a:t>
            </a:r>
            <a:r>
              <a:rPr lang="en-NZ" dirty="0" smtClean="0"/>
              <a:t> to support settlement of recently</a:t>
            </a:r>
            <a:r>
              <a:rPr lang="en-NZ" baseline="0" dirty="0" smtClean="0"/>
              <a:t> arrived Burmese, based on </a:t>
            </a:r>
            <a:r>
              <a:rPr lang="en-NZ" baseline="0" dirty="0" err="1" smtClean="0"/>
              <a:t>crit</a:t>
            </a:r>
            <a:r>
              <a:rPr lang="en-NZ" baseline="0" dirty="0" smtClean="0"/>
              <a:t>, </a:t>
            </a:r>
            <a:r>
              <a:rPr lang="en-NZ" baseline="0" dirty="0" err="1" smtClean="0"/>
              <a:t>enq</a:t>
            </a:r>
            <a:r>
              <a:rPr lang="en-NZ" baseline="0" dirty="0" smtClean="0"/>
              <a:t>, rights, </a:t>
            </a:r>
            <a:r>
              <a:rPr lang="en-NZ" baseline="0" dirty="0" err="1" smtClean="0"/>
              <a:t>intrecult</a:t>
            </a:r>
            <a:r>
              <a:rPr lang="en-NZ" baseline="0" dirty="0" smtClean="0"/>
              <a:t> </a:t>
            </a:r>
            <a:r>
              <a:rPr lang="en-NZ" baseline="0" dirty="0" err="1" smtClean="0"/>
              <a:t>exch</a:t>
            </a:r>
            <a:r>
              <a:rPr lang="en-NZ" baseline="0" dirty="0" smtClean="0"/>
              <a:t>, inclusiveness</a:t>
            </a:r>
            <a:endParaRPr lang="en-NZ" dirty="0"/>
          </a:p>
        </p:txBody>
      </p:sp>
      <p:sp>
        <p:nvSpPr>
          <p:cNvPr id="4" name="Slide Number Placeholder 3"/>
          <p:cNvSpPr>
            <a:spLocks noGrp="1"/>
          </p:cNvSpPr>
          <p:nvPr>
            <p:ph type="sldNum" sz="quarter" idx="10"/>
          </p:nvPr>
        </p:nvSpPr>
        <p:spPr/>
        <p:txBody>
          <a:bodyPr/>
          <a:lstStyle/>
          <a:p>
            <a:fld id="{D498E314-D216-455B-9777-2B7CB1F24042}" type="slidenum">
              <a:rPr lang="en-NZ" smtClean="0"/>
              <a:pPr/>
              <a:t>3</a:t>
            </a:fld>
            <a:endParaRPr lang="en-NZ"/>
          </a:p>
        </p:txBody>
      </p:sp>
    </p:spTree>
    <p:extLst>
      <p:ext uri="{BB962C8B-B14F-4D97-AF65-F5344CB8AC3E}">
        <p14:creationId xmlns="" xmlns:p14="http://schemas.microsoft.com/office/powerpoint/2010/main" val="423796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b="1" i="1" dirty="0" smtClean="0"/>
          </a:p>
          <a:p>
            <a:r>
              <a:rPr lang="en-NZ" dirty="0" smtClean="0"/>
              <a:t>Skills are intercultural competence skills</a:t>
            </a:r>
            <a:r>
              <a:rPr lang="en-NZ" baseline="0" dirty="0" smtClean="0"/>
              <a:t> which are:</a:t>
            </a:r>
          </a:p>
          <a:p>
            <a:r>
              <a:rPr lang="en-NZ" baseline="0" dirty="0" smtClean="0"/>
              <a:t>Understanding one’s own culture</a:t>
            </a:r>
          </a:p>
          <a:p>
            <a:r>
              <a:rPr lang="en-NZ" baseline="0" dirty="0" smtClean="0"/>
              <a:t>Understanding new culture</a:t>
            </a:r>
          </a:p>
          <a:p>
            <a:r>
              <a:rPr lang="en-NZ" baseline="0" dirty="0" smtClean="0"/>
              <a:t>Interacting effectively through modified behaviour and taking on other’s perspective</a:t>
            </a:r>
          </a:p>
          <a:p>
            <a:endParaRPr lang="en-NZ" baseline="0" dirty="0" smtClean="0"/>
          </a:p>
          <a:p>
            <a:r>
              <a:rPr lang="en-NZ" baseline="0" dirty="0" smtClean="0"/>
              <a:t>Both teachers and learners are involved in this learning and changing (transformative) process</a:t>
            </a:r>
            <a:endParaRPr lang="en-NZ" dirty="0"/>
          </a:p>
        </p:txBody>
      </p:sp>
      <p:sp>
        <p:nvSpPr>
          <p:cNvPr id="4" name="Slide Number Placeholder 3"/>
          <p:cNvSpPr>
            <a:spLocks noGrp="1"/>
          </p:cNvSpPr>
          <p:nvPr>
            <p:ph type="sldNum" sz="quarter" idx="10"/>
          </p:nvPr>
        </p:nvSpPr>
        <p:spPr/>
        <p:txBody>
          <a:bodyPr/>
          <a:lstStyle/>
          <a:p>
            <a:fld id="{D498E314-D216-455B-9777-2B7CB1F24042}" type="slidenum">
              <a:rPr lang="en-NZ" smtClean="0"/>
              <a:pPr/>
              <a:t>4</a:t>
            </a:fld>
            <a:endParaRPr lang="en-NZ"/>
          </a:p>
        </p:txBody>
      </p:sp>
    </p:spTree>
    <p:extLst>
      <p:ext uri="{BB962C8B-B14F-4D97-AF65-F5344CB8AC3E}">
        <p14:creationId xmlns="" xmlns:p14="http://schemas.microsoft.com/office/powerpoint/2010/main" val="2868818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solidFill>
                  <a:srgbClr val="FF0000"/>
                </a:solidFill>
              </a:rPr>
              <a:t>Inclusiveness was seen to be an important aspect of definition of integration.</a:t>
            </a:r>
          </a:p>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solidFill>
                  <a:srgbClr val="FF0000"/>
                </a:solidFill>
              </a:rPr>
              <a:t>Usin</a:t>
            </a:r>
            <a:r>
              <a:rPr lang="en-NZ" baseline="0" dirty="0" smtClean="0">
                <a:solidFill>
                  <a:srgbClr val="FF0000"/>
                </a:solidFill>
              </a:rPr>
              <a:t>g the broader definitions (of integration) of these people which include: </a:t>
            </a:r>
            <a:r>
              <a:rPr lang="en-NZ" dirty="0" smtClean="0">
                <a:solidFill>
                  <a:srgbClr val="FF0000"/>
                </a:solidFill>
              </a:rPr>
              <a:t>Socially connected, participating, 2-way, non-conformity</a:t>
            </a:r>
          </a:p>
          <a:p>
            <a:pPr marL="0" marR="0" indent="0" algn="l" defTabSz="914400" rtl="0" eaLnBrk="1" fontAlgn="auto" latinLnBrk="0" hangingPunct="1">
              <a:lnSpc>
                <a:spcPct val="100000"/>
              </a:lnSpc>
              <a:spcBef>
                <a:spcPts val="0"/>
              </a:spcBef>
              <a:spcAft>
                <a:spcPts val="0"/>
              </a:spcAft>
              <a:buClrTx/>
              <a:buSzTx/>
              <a:buFontTx/>
              <a:buNone/>
              <a:tabLst/>
              <a:defRPr/>
            </a:pPr>
            <a:endParaRPr lang="en-NZ"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smtClean="0">
                <a:solidFill>
                  <a:srgbClr val="FF0000"/>
                </a:solidFill>
              </a:rPr>
              <a:t>CP is….</a:t>
            </a:r>
            <a:endParaRPr lang="en-N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solidFill>
                  <a:srgbClr val="FF0000"/>
                </a:solidFill>
              </a:rPr>
              <a:t>Used a critical pedagogy</a:t>
            </a:r>
            <a:r>
              <a:rPr lang="en-NZ" baseline="0" dirty="0" smtClean="0">
                <a:solidFill>
                  <a:srgbClr val="FF0000"/>
                </a:solidFill>
              </a:rPr>
              <a:t> approach to develop intercultural skills that support integration</a:t>
            </a:r>
          </a:p>
        </p:txBody>
      </p:sp>
      <p:sp>
        <p:nvSpPr>
          <p:cNvPr id="4" name="Slide Number Placeholder 3"/>
          <p:cNvSpPr>
            <a:spLocks noGrp="1"/>
          </p:cNvSpPr>
          <p:nvPr>
            <p:ph type="sldNum" sz="quarter" idx="10"/>
          </p:nvPr>
        </p:nvSpPr>
        <p:spPr/>
        <p:txBody>
          <a:bodyPr/>
          <a:lstStyle/>
          <a:p>
            <a:fld id="{D498E314-D216-455B-9777-2B7CB1F24042}" type="slidenum">
              <a:rPr lang="en-NZ" smtClean="0"/>
              <a:pPr/>
              <a:t>5</a:t>
            </a:fld>
            <a:endParaRPr lang="en-NZ"/>
          </a:p>
        </p:txBody>
      </p:sp>
    </p:spTree>
    <p:extLst>
      <p:ext uri="{BB962C8B-B14F-4D97-AF65-F5344CB8AC3E}">
        <p14:creationId xmlns="" xmlns:p14="http://schemas.microsoft.com/office/powerpoint/2010/main" val="988452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We conducted research to document the effectivenes</a:t>
            </a:r>
            <a:r>
              <a:rPr lang="en-NZ" baseline="0" dirty="0" smtClean="0"/>
              <a:t>s of the programme which was developed with</a:t>
            </a:r>
            <a:r>
              <a:rPr lang="en-NZ" dirty="0" smtClean="0"/>
              <a:t> integration and </a:t>
            </a:r>
            <a:r>
              <a:rPr lang="en-NZ" dirty="0" err="1" smtClean="0"/>
              <a:t>interculturalism</a:t>
            </a:r>
            <a:r>
              <a:rPr lang="en-NZ" dirty="0" smtClean="0"/>
              <a:t> in mind</a:t>
            </a:r>
          </a:p>
          <a:p>
            <a:endParaRPr lang="en-NZ" dirty="0"/>
          </a:p>
        </p:txBody>
      </p:sp>
      <p:sp>
        <p:nvSpPr>
          <p:cNvPr id="4" name="Slide Number Placeholder 3"/>
          <p:cNvSpPr>
            <a:spLocks noGrp="1"/>
          </p:cNvSpPr>
          <p:nvPr>
            <p:ph type="sldNum" sz="quarter" idx="10"/>
          </p:nvPr>
        </p:nvSpPr>
        <p:spPr/>
        <p:txBody>
          <a:bodyPr/>
          <a:lstStyle/>
          <a:p>
            <a:fld id="{D498E314-D216-455B-9777-2B7CB1F24042}" type="slidenum">
              <a:rPr lang="en-NZ" smtClean="0"/>
              <a:pPr/>
              <a:t>6</a:t>
            </a:fld>
            <a:endParaRPr lang="en-NZ"/>
          </a:p>
        </p:txBody>
      </p:sp>
    </p:spTree>
    <p:extLst>
      <p:ext uri="{BB962C8B-B14F-4D97-AF65-F5344CB8AC3E}">
        <p14:creationId xmlns="" xmlns:p14="http://schemas.microsoft.com/office/powerpoint/2010/main" val="871964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i="1" dirty="0" smtClean="0"/>
          </a:p>
        </p:txBody>
      </p:sp>
      <p:sp>
        <p:nvSpPr>
          <p:cNvPr id="4" name="Slide Number Placeholder 3"/>
          <p:cNvSpPr>
            <a:spLocks noGrp="1"/>
          </p:cNvSpPr>
          <p:nvPr>
            <p:ph type="sldNum" sz="quarter" idx="10"/>
          </p:nvPr>
        </p:nvSpPr>
        <p:spPr/>
        <p:txBody>
          <a:bodyPr/>
          <a:lstStyle/>
          <a:p>
            <a:fld id="{D498E314-D216-455B-9777-2B7CB1F24042}" type="slidenum">
              <a:rPr lang="en-NZ" smtClean="0"/>
              <a:pPr/>
              <a:t>7</a:t>
            </a:fld>
            <a:endParaRPr lang="en-NZ"/>
          </a:p>
        </p:txBody>
      </p:sp>
    </p:spTree>
    <p:extLst>
      <p:ext uri="{BB962C8B-B14F-4D97-AF65-F5344CB8AC3E}">
        <p14:creationId xmlns="" xmlns:p14="http://schemas.microsoft.com/office/powerpoint/2010/main" val="762914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a:t>
            </a:r>
            <a:r>
              <a:rPr lang="en-US" dirty="0" smtClean="0">
                <a:solidFill>
                  <a:srgbClr val="FF0000"/>
                </a:solidFill>
              </a:rPr>
              <a:t>rights-based</a:t>
            </a:r>
            <a:r>
              <a:rPr lang="en-US" dirty="0" smtClean="0"/>
              <a:t>’ approach, </a:t>
            </a:r>
            <a:r>
              <a:rPr lang="en-US" dirty="0" err="1" smtClean="0"/>
              <a:t>i.e</a:t>
            </a:r>
            <a:r>
              <a:rPr lang="en-US" dirty="0" smtClean="0"/>
              <a:t>:, each </a:t>
            </a:r>
            <a:r>
              <a:rPr lang="en-US" dirty="0" err="1" smtClean="0"/>
              <a:t>programme</a:t>
            </a:r>
            <a:r>
              <a:rPr lang="en-US" dirty="0" smtClean="0"/>
              <a:t> topic would be framed within a context of enhancement of rights, such as the right to safety, freedom of speech and belief, gender equality, respect, and the right to healthcare and education entitlement (United Nations General Assembly 1948).</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a:t>
            </a:r>
            <a:r>
              <a:rPr lang="en-US" baseline="0" dirty="0" smtClean="0"/>
              <a:t> a language-based </a:t>
            </a:r>
            <a:r>
              <a:rPr lang="en-US" baseline="0" dirty="0" err="1" smtClean="0"/>
              <a:t>programme</a:t>
            </a:r>
            <a:r>
              <a:rPr lang="en-US" baseline="0" dirty="0" smtClean="0"/>
              <a:t>, not information transmission, but a two-way exchange of ideas, experiences, and problem-solving</a:t>
            </a:r>
            <a:endParaRPr lang="en-US" dirty="0" smtClean="0"/>
          </a:p>
          <a:p>
            <a:endParaRPr lang="en-NZ" dirty="0"/>
          </a:p>
        </p:txBody>
      </p:sp>
      <p:sp>
        <p:nvSpPr>
          <p:cNvPr id="4" name="Slide Number Placeholder 3"/>
          <p:cNvSpPr>
            <a:spLocks noGrp="1"/>
          </p:cNvSpPr>
          <p:nvPr>
            <p:ph type="sldNum" sz="quarter" idx="10"/>
          </p:nvPr>
        </p:nvSpPr>
        <p:spPr/>
        <p:txBody>
          <a:bodyPr/>
          <a:lstStyle/>
          <a:p>
            <a:fld id="{D498E314-D216-455B-9777-2B7CB1F24042}" type="slidenum">
              <a:rPr lang="en-NZ" smtClean="0"/>
              <a:pPr/>
              <a:t>8</a:t>
            </a:fld>
            <a:endParaRPr lang="en-NZ"/>
          </a:p>
        </p:txBody>
      </p:sp>
    </p:spTree>
    <p:extLst>
      <p:ext uri="{BB962C8B-B14F-4D97-AF65-F5344CB8AC3E}">
        <p14:creationId xmlns="" xmlns:p14="http://schemas.microsoft.com/office/powerpoint/2010/main" val="3859161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err="1" smtClean="0"/>
              <a:t>Nb</a:t>
            </a:r>
            <a:r>
              <a:rPr lang="en-NZ" dirty="0" smtClean="0"/>
              <a:t>: knowledge of</a:t>
            </a:r>
            <a:r>
              <a:rPr lang="en-NZ" baseline="0" dirty="0" smtClean="0"/>
              <a:t> the refugee experience was essential for the pilot program with former refugees – for other contexts, it might be useful to know generally about the reasons for migration of the various groups of learners</a:t>
            </a:r>
            <a:endParaRPr lang="en-NZ" dirty="0"/>
          </a:p>
        </p:txBody>
      </p:sp>
      <p:sp>
        <p:nvSpPr>
          <p:cNvPr id="4" name="Slide Number Placeholder 3"/>
          <p:cNvSpPr>
            <a:spLocks noGrp="1"/>
          </p:cNvSpPr>
          <p:nvPr>
            <p:ph type="sldNum" sz="quarter" idx="10"/>
          </p:nvPr>
        </p:nvSpPr>
        <p:spPr/>
        <p:txBody>
          <a:bodyPr/>
          <a:lstStyle/>
          <a:p>
            <a:fld id="{D498E314-D216-455B-9777-2B7CB1F24042}" type="slidenum">
              <a:rPr lang="en-NZ" smtClean="0"/>
              <a:pPr/>
              <a:t>9</a:t>
            </a:fld>
            <a:endParaRPr lang="en-NZ"/>
          </a:p>
        </p:txBody>
      </p:sp>
    </p:spTree>
    <p:extLst>
      <p:ext uri="{BB962C8B-B14F-4D97-AF65-F5344CB8AC3E}">
        <p14:creationId xmlns="" xmlns:p14="http://schemas.microsoft.com/office/powerpoint/2010/main" val="3898540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D498E314-D216-455B-9777-2B7CB1F24042}" type="slidenum">
              <a:rPr lang="en-NZ" smtClean="0"/>
              <a:pPr/>
              <a:t>12</a:t>
            </a:fld>
            <a:endParaRPr lang="en-NZ"/>
          </a:p>
        </p:txBody>
      </p:sp>
    </p:spTree>
    <p:extLst>
      <p:ext uri="{BB962C8B-B14F-4D97-AF65-F5344CB8AC3E}">
        <p14:creationId xmlns="" xmlns:p14="http://schemas.microsoft.com/office/powerpoint/2010/main" val="10389289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Arial" pitchFamily="34" charset="0"/>
                <a:cs typeface="Arial" pitchFamily="34" charset="0"/>
              </a:defRPr>
            </a:lvl1pPr>
          </a:lstStyle>
          <a:p>
            <a:r>
              <a:rPr lang="en-US" dirty="0" smtClean="0"/>
              <a:t>Click to edit Master title style</a:t>
            </a:r>
            <a:endParaRPr lang="en-NZ"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NZ" dirty="0"/>
          </a:p>
        </p:txBody>
      </p:sp>
      <p:sp>
        <p:nvSpPr>
          <p:cNvPr id="4" name="Date Placeholder 3"/>
          <p:cNvSpPr>
            <a:spLocks noGrp="1"/>
          </p:cNvSpPr>
          <p:nvPr>
            <p:ph type="dt" sz="half" idx="10"/>
          </p:nvPr>
        </p:nvSpPr>
        <p:spPr/>
        <p:txBody>
          <a:bodyPr/>
          <a:lstStyle>
            <a:lvl1pPr>
              <a:defRPr>
                <a:latin typeface="Arial" pitchFamily="34" charset="0"/>
                <a:cs typeface="Arial" pitchFamily="34" charset="0"/>
              </a:defRPr>
            </a:lvl1pPr>
          </a:lstStyle>
          <a:p>
            <a:fld id="{3D0F9951-14F5-4618-B4C0-A74E474C1916}" type="datetimeFigureOut">
              <a:rPr lang="en-NZ" smtClean="0"/>
              <a:pPr/>
              <a:t>18/06/2014</a:t>
            </a:fld>
            <a:endParaRPr lang="en-NZ" dirty="0"/>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endParaRPr lang="en-NZ"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BD4EB660-07AB-4A7D-8404-401053D77A8B}" type="slidenum">
              <a:rPr lang="en-NZ" smtClean="0"/>
              <a:pPr/>
              <a:t>‹#›</a:t>
            </a:fld>
            <a:endParaRPr lang="en-NZ"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latin typeface="Arial" pitchFamily="34" charset="0"/>
                <a:cs typeface="Arial" pitchFamily="34" charset="0"/>
              </a:defRPr>
            </a:lvl1pPr>
          </a:lstStyle>
          <a:p>
            <a:r>
              <a:rPr lang="en-US" dirty="0" smtClean="0"/>
              <a:t>Click to edit Master title style</a:t>
            </a:r>
            <a:endParaRPr lang="en-NZ" dirty="0"/>
          </a:p>
        </p:txBody>
      </p:sp>
      <p:sp>
        <p:nvSpPr>
          <p:cNvPr id="3" name="Content Placeholder 2"/>
          <p:cNvSpPr>
            <a:spLocks noGrp="1"/>
          </p:cNvSpPr>
          <p:nvPr>
            <p:ph idx="1"/>
          </p:nvPr>
        </p:nvSpPr>
        <p:spPr/>
        <p:txBody>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Date Placeholder 3"/>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F9951-14F5-4618-B4C0-A74E474C1916}" type="datetimeFigureOut">
              <a:rPr lang="en-NZ" smtClean="0"/>
              <a:pPr/>
              <a:t>18/06/2014</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BD4EB660-07AB-4A7D-8404-401053D77A8B}" type="slidenum">
              <a:rPr lang="en-NZ" smtClean="0"/>
              <a:pPr/>
              <a:t>‹#›</a:t>
            </a:fld>
            <a:endParaRPr lang="en-NZ"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F9951-14F5-4618-B4C0-A74E474C1916}" type="datetimeFigureOut">
              <a:rPr lang="en-NZ" smtClean="0"/>
              <a:pPr/>
              <a:t>18/06/2014</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4EB660-07AB-4A7D-8404-401053D77A8B}" type="slidenum">
              <a:rPr lang="en-NZ" smtClean="0"/>
              <a:pPr/>
              <a:t>‹#›</a:t>
            </a:fld>
            <a:endParaRPr lang="en-NZ"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ria.hayward@aut.ac.nz" TargetMode="External"/><Relationship Id="rId2" Type="http://schemas.openxmlformats.org/officeDocument/2006/relationships/hyperlink" Target="mailto:alice.u@aut.ac.nz"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un.org/en/documents/udhr/"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STLHE 2014</a:t>
            </a:r>
            <a:br>
              <a:rPr lang="en-US" sz="2400" b="1" dirty="0" smtClean="0"/>
            </a:br>
            <a:r>
              <a:rPr lang="en-US" sz="2400" b="1" dirty="0" smtClean="0"/>
              <a:t>Transforming Our Learning Experiences </a:t>
            </a:r>
            <a:r>
              <a:rPr lang="en-US" sz="2400" b="1" dirty="0"/>
              <a:t>Conference</a:t>
            </a:r>
            <a:r>
              <a:rPr lang="en-US" sz="2400" b="1" dirty="0" smtClean="0"/>
              <a:t/>
            </a:r>
            <a:br>
              <a:rPr lang="en-US" sz="2400" b="1" dirty="0" smtClean="0"/>
            </a:br>
            <a:r>
              <a:rPr lang="en-US" sz="2400" b="1" dirty="0" smtClean="0"/>
              <a:t>Queen’s University, Kingston Ont., Canada</a:t>
            </a:r>
            <a:br>
              <a:rPr lang="en-US" sz="2400" b="1" dirty="0" smtClean="0"/>
            </a:br>
            <a:r>
              <a:rPr lang="en-US" sz="2400" b="1" dirty="0" smtClean="0"/>
              <a:t>June 18-20, 2014</a:t>
            </a:r>
            <a:endParaRPr lang="en-NZ" sz="2400" b="1" dirty="0"/>
          </a:p>
        </p:txBody>
      </p:sp>
      <p:sp>
        <p:nvSpPr>
          <p:cNvPr id="3" name="Content Placeholder 2"/>
          <p:cNvSpPr>
            <a:spLocks noGrp="1"/>
          </p:cNvSpPr>
          <p:nvPr>
            <p:ph idx="1"/>
          </p:nvPr>
        </p:nvSpPr>
        <p:spPr>
          <a:xfrm>
            <a:off x="179512" y="2348880"/>
            <a:ext cx="8964488" cy="3312368"/>
          </a:xfrm>
        </p:spPr>
        <p:txBody>
          <a:bodyPr>
            <a:normAutofit/>
          </a:bodyPr>
          <a:lstStyle/>
          <a:p>
            <a:pPr algn="ctr">
              <a:buNone/>
            </a:pPr>
            <a:r>
              <a:rPr lang="en-NZ" sz="2400" b="1" dirty="0" smtClean="0"/>
              <a:t>Transformative learning and teaching </a:t>
            </a:r>
          </a:p>
          <a:p>
            <a:pPr algn="ctr">
              <a:buNone/>
            </a:pPr>
            <a:r>
              <a:rPr lang="en-NZ" sz="2400" b="1" dirty="0" smtClean="0"/>
              <a:t>through inclusiveness, power-sharing and critical enquiry </a:t>
            </a:r>
          </a:p>
          <a:p>
            <a:pPr algn="ctr">
              <a:buNone/>
            </a:pPr>
            <a:endParaRPr lang="en-NZ" sz="2800" b="1" dirty="0" smtClean="0"/>
          </a:p>
          <a:p>
            <a:pPr algn="ctr">
              <a:buNone/>
            </a:pPr>
            <a:r>
              <a:rPr lang="en-US" sz="2400" dirty="0" smtClean="0"/>
              <a:t>Alice U-Mackey and Maria Hayward</a:t>
            </a:r>
          </a:p>
          <a:p>
            <a:pPr algn="ctr">
              <a:buNone/>
            </a:pPr>
            <a:r>
              <a:rPr lang="en-US" sz="2400" b="1" dirty="0" smtClean="0">
                <a:hlinkClick r:id="rId2"/>
              </a:rPr>
              <a:t>alice.u@aut.ac.nz</a:t>
            </a:r>
            <a:r>
              <a:rPr lang="en-US" sz="2400" b="1" dirty="0" smtClean="0"/>
              <a:t>; </a:t>
            </a:r>
            <a:r>
              <a:rPr lang="en-US" sz="2400" b="1" dirty="0" smtClean="0">
                <a:hlinkClick r:id="rId3"/>
              </a:rPr>
              <a:t>maria.hayward@aut.ac.nz</a:t>
            </a:r>
            <a:endParaRPr lang="en-US" sz="2400" b="1" dirty="0" smtClean="0"/>
          </a:p>
          <a:p>
            <a:pPr algn="ctr">
              <a:buNone/>
            </a:pPr>
            <a:r>
              <a:rPr lang="en-US" sz="2400" dirty="0" smtClean="0"/>
              <a:t>School of Language and Culture</a:t>
            </a:r>
          </a:p>
          <a:p>
            <a:pPr algn="ctr">
              <a:buNone/>
            </a:pPr>
            <a:r>
              <a:rPr lang="en-US" sz="2400" dirty="0" smtClean="0"/>
              <a:t>Auckland University of Technology</a:t>
            </a:r>
          </a:p>
          <a:p>
            <a:pPr algn="ctr">
              <a:buNone/>
            </a:pPr>
            <a:endParaRPr lang="en-US" sz="2400" b="1" dirty="0"/>
          </a:p>
          <a:p>
            <a:pPr algn="ctr"/>
            <a:endParaRPr lang="en-US" b="1" dirty="0"/>
          </a:p>
          <a:p>
            <a:pPr marL="0" indent="0">
              <a:buNone/>
            </a:pPr>
            <a:endParaRPr lang="en-N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US" sz="2800" b="1" dirty="0" smtClean="0"/>
              <a:t>Sample Lesson Plan</a:t>
            </a:r>
            <a:endParaRPr lang="en-NZ" sz="2800" b="1" dirty="0"/>
          </a:p>
        </p:txBody>
      </p:sp>
      <p:sp>
        <p:nvSpPr>
          <p:cNvPr id="3" name="Content Placeholder 2"/>
          <p:cNvSpPr>
            <a:spLocks noGrp="1"/>
          </p:cNvSpPr>
          <p:nvPr>
            <p:ph idx="1"/>
          </p:nvPr>
        </p:nvSpPr>
        <p:spPr>
          <a:xfrm>
            <a:off x="457200" y="836712"/>
            <a:ext cx="8435280" cy="5112569"/>
          </a:xfrm>
        </p:spPr>
        <p:txBody>
          <a:bodyPr>
            <a:normAutofit/>
          </a:bodyPr>
          <a:lstStyle/>
          <a:p>
            <a:r>
              <a:rPr lang="en-NZ" sz="2400" dirty="0" smtClean="0"/>
              <a:t>Introduce topic</a:t>
            </a:r>
          </a:p>
          <a:p>
            <a:r>
              <a:rPr lang="en-NZ" sz="2400" dirty="0" smtClean="0"/>
              <a:t>Elicit existing knowledge and identify gaps</a:t>
            </a:r>
          </a:p>
          <a:p>
            <a:r>
              <a:rPr lang="en-NZ" sz="2400" dirty="0" smtClean="0"/>
              <a:t>Present new information to fill gaps</a:t>
            </a:r>
          </a:p>
          <a:p>
            <a:r>
              <a:rPr lang="en-NZ" sz="2400" dirty="0" smtClean="0"/>
              <a:t>Compare and contrast</a:t>
            </a:r>
          </a:p>
          <a:p>
            <a:r>
              <a:rPr lang="en-NZ" sz="2400" dirty="0" smtClean="0"/>
              <a:t>Elicit possible reasons for differences</a:t>
            </a:r>
          </a:p>
          <a:p>
            <a:r>
              <a:rPr lang="en-NZ" sz="2400" dirty="0" smtClean="0"/>
              <a:t>Ask how individuals think they will manage the changes or  differences – which ones will they have no choice about (e.g. legal)</a:t>
            </a:r>
          </a:p>
          <a:p>
            <a:r>
              <a:rPr lang="en-NZ" sz="2400" dirty="0" smtClean="0"/>
              <a:t>What about social, behavioural differences? Will they adapt or not? How? What are the consequences for both pathways/choices</a:t>
            </a:r>
            <a:r>
              <a:rPr lang="en-NZ" sz="2600" dirty="0" smtClean="0"/>
              <a:t>?</a:t>
            </a:r>
          </a:p>
          <a:p>
            <a:pPr marL="0" indent="0">
              <a:buNone/>
            </a:pPr>
            <a:endParaRPr lang="en-NZ"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922114"/>
          </a:xfrm>
        </p:spPr>
        <p:txBody>
          <a:bodyPr>
            <a:normAutofit fontScale="90000"/>
          </a:bodyPr>
          <a:lstStyle/>
          <a:p>
            <a:r>
              <a:rPr lang="en-NZ" sz="3100" b="1" dirty="0" smtClean="0"/>
              <a:t>Old Age Care</a:t>
            </a:r>
            <a:br>
              <a:rPr lang="en-NZ" sz="3100" b="1" dirty="0" smtClean="0"/>
            </a:br>
            <a:r>
              <a:rPr lang="en-NZ" sz="3100" b="1" dirty="0" smtClean="0"/>
              <a:t>(Sample delivery) </a:t>
            </a:r>
            <a:r>
              <a:rPr lang="en-NZ" dirty="0" smtClean="0"/>
              <a:t/>
            </a:r>
            <a:br>
              <a:rPr lang="en-NZ" dirty="0" smtClean="0"/>
            </a:br>
            <a:endParaRPr lang="en-NZ" dirty="0"/>
          </a:p>
        </p:txBody>
      </p:sp>
      <p:sp>
        <p:nvSpPr>
          <p:cNvPr id="5" name="Content Placeholder 4"/>
          <p:cNvSpPr>
            <a:spLocks noGrp="1"/>
          </p:cNvSpPr>
          <p:nvPr>
            <p:ph idx="1"/>
          </p:nvPr>
        </p:nvSpPr>
        <p:spPr>
          <a:xfrm>
            <a:off x="251520" y="1052736"/>
            <a:ext cx="8712968" cy="5073427"/>
          </a:xfrm>
        </p:spPr>
        <p:txBody>
          <a:bodyPr>
            <a:normAutofit/>
          </a:bodyPr>
          <a:lstStyle/>
          <a:p>
            <a:pPr marL="0" indent="0">
              <a:lnSpc>
                <a:spcPct val="150000"/>
              </a:lnSpc>
              <a:buNone/>
            </a:pPr>
            <a:r>
              <a:rPr lang="en-NZ" sz="2400" b="1" dirty="0" smtClean="0"/>
              <a:t>Eliciting existing knowledge and identifying gaps</a:t>
            </a:r>
            <a:r>
              <a:rPr lang="en-NZ" sz="2400" dirty="0" smtClean="0"/>
              <a:t>: </a:t>
            </a:r>
          </a:p>
          <a:p>
            <a:pPr>
              <a:lnSpc>
                <a:spcPct val="150000"/>
              </a:lnSpc>
            </a:pPr>
            <a:r>
              <a:rPr lang="en-NZ" sz="2400" dirty="0" smtClean="0"/>
              <a:t>What is old age care?</a:t>
            </a:r>
          </a:p>
          <a:p>
            <a:r>
              <a:rPr lang="en-NZ" sz="2400" dirty="0" smtClean="0"/>
              <a:t>How do people care for the elderly population in your countries?</a:t>
            </a:r>
          </a:p>
          <a:p>
            <a:pPr>
              <a:lnSpc>
                <a:spcPct val="150000"/>
              </a:lnSpc>
            </a:pPr>
            <a:r>
              <a:rPr lang="en-NZ" sz="2400" dirty="0" smtClean="0"/>
              <a:t>In NZ? (create a table reflecting different models)</a:t>
            </a:r>
          </a:p>
          <a:p>
            <a:r>
              <a:rPr lang="en-NZ" sz="2400" dirty="0" smtClean="0"/>
              <a:t>What are the advantages and disadvantages of each item on the list?</a:t>
            </a:r>
          </a:p>
          <a:p>
            <a:pPr>
              <a:lnSpc>
                <a:spcPct val="150000"/>
              </a:lnSpc>
            </a:pPr>
            <a:r>
              <a:rPr lang="en-NZ" sz="2400" dirty="0" smtClean="0"/>
              <a:t>Enquire about any changes in thinking during this process</a:t>
            </a:r>
          </a:p>
          <a:p>
            <a:pPr>
              <a:buNone/>
            </a:pPr>
            <a:endParaRPr lang="en-NZ" dirty="0"/>
          </a:p>
        </p:txBody>
      </p:sp>
    </p:spTree>
    <p:extLst>
      <p:ext uri="{BB962C8B-B14F-4D97-AF65-F5344CB8AC3E}">
        <p14:creationId xmlns="" xmlns:p14="http://schemas.microsoft.com/office/powerpoint/2010/main" val="2633181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289451"/>
          </a:xfrm>
        </p:spPr>
        <p:txBody>
          <a:bodyPr>
            <a:normAutofit/>
          </a:bodyPr>
          <a:lstStyle/>
          <a:p>
            <a:pPr>
              <a:buNone/>
            </a:pPr>
            <a:r>
              <a:rPr lang="en-US" sz="2400" b="1" dirty="0" smtClean="0"/>
              <a:t> Inclusiveness:</a:t>
            </a:r>
          </a:p>
          <a:p>
            <a:r>
              <a:rPr lang="en-US" sz="2000" dirty="0" smtClean="0"/>
              <a:t>Selection, prioritization and duration </a:t>
            </a:r>
            <a:r>
              <a:rPr lang="en-US" sz="2000" dirty="0"/>
              <a:t>of topics </a:t>
            </a:r>
            <a:r>
              <a:rPr lang="en-US" sz="2000" dirty="0" smtClean="0"/>
              <a:t>by participants</a:t>
            </a:r>
          </a:p>
          <a:p>
            <a:r>
              <a:rPr lang="en-US" sz="2000" dirty="0" smtClean="0"/>
              <a:t>Equality of input across genders and ages</a:t>
            </a:r>
          </a:p>
          <a:p>
            <a:pPr>
              <a:buNone/>
            </a:pPr>
            <a:endParaRPr lang="en-US" sz="2400" b="1" dirty="0" smtClean="0"/>
          </a:p>
          <a:p>
            <a:pPr>
              <a:buNone/>
            </a:pPr>
            <a:r>
              <a:rPr lang="en-US" sz="2400" b="1" dirty="0" smtClean="0"/>
              <a:t>Power-sharing:</a:t>
            </a:r>
          </a:p>
          <a:p>
            <a:r>
              <a:rPr lang="en-US" sz="2000" dirty="0" smtClean="0"/>
              <a:t>Choices, decisions shared</a:t>
            </a:r>
          </a:p>
          <a:p>
            <a:r>
              <a:rPr lang="en-US" sz="2000" dirty="0" smtClean="0"/>
              <a:t>Opinions, ideas, criticisms invited</a:t>
            </a:r>
          </a:p>
          <a:p>
            <a:pPr>
              <a:buNone/>
            </a:pPr>
            <a:endParaRPr lang="en-US" sz="2400" b="1" dirty="0" smtClean="0"/>
          </a:p>
          <a:p>
            <a:pPr>
              <a:buNone/>
            </a:pPr>
            <a:r>
              <a:rPr lang="en-US" sz="2400" b="1" dirty="0" smtClean="0"/>
              <a:t>Critical Enquiry:</a:t>
            </a:r>
          </a:p>
          <a:p>
            <a:r>
              <a:rPr lang="en-US" sz="2000" dirty="0" smtClean="0"/>
              <a:t>Disparities between social practices/laws highlighted </a:t>
            </a:r>
          </a:p>
          <a:p>
            <a:r>
              <a:rPr lang="en-US" sz="2000" dirty="0" smtClean="0"/>
              <a:t>Interrogation about possible rationale, positives and negatives</a:t>
            </a:r>
          </a:p>
          <a:p>
            <a:r>
              <a:rPr lang="en-US" sz="2000" dirty="0" smtClean="0"/>
              <a:t>Critical reflection required by all</a:t>
            </a:r>
          </a:p>
          <a:p>
            <a:pPr>
              <a:buFontTx/>
              <a:buChar char="-"/>
            </a:pPr>
            <a:endParaRPr lang="en-US" sz="2400" b="1" dirty="0" smtClean="0"/>
          </a:p>
          <a:p>
            <a:pPr>
              <a:buNone/>
            </a:pPr>
            <a:endParaRPr lang="en-NZ" sz="2400" b="1" dirty="0" smtClean="0"/>
          </a:p>
          <a:p>
            <a:endParaRPr lang="en-US" sz="2400" b="1" dirty="0" smtClean="0"/>
          </a:p>
          <a:p>
            <a:endParaRPr lang="en-US" sz="2400" b="1" dirty="0" smtClean="0"/>
          </a:p>
          <a:p>
            <a:endParaRPr lang="en-US" sz="2000" dirty="0" smtClean="0"/>
          </a:p>
          <a:p>
            <a:pPr marL="109728" indent="0">
              <a:buNone/>
            </a:pPr>
            <a:endParaRPr lang="en-US" sz="2400" b="1" dirty="0" smtClean="0"/>
          </a:p>
          <a:p>
            <a:endParaRPr lang="en-US" sz="2400" b="1" dirty="0" smtClean="0"/>
          </a:p>
          <a:p>
            <a:pPr>
              <a:buNone/>
            </a:pPr>
            <a:endParaRPr lang="en-US" sz="2400" b="1" dirty="0" smtClean="0"/>
          </a:p>
          <a:p>
            <a:pPr>
              <a:buNone/>
            </a:pPr>
            <a:endParaRPr lang="en-NZ" sz="2400" b="1" dirty="0"/>
          </a:p>
        </p:txBody>
      </p:sp>
      <p:sp>
        <p:nvSpPr>
          <p:cNvPr id="2" name="Title 1"/>
          <p:cNvSpPr>
            <a:spLocks noGrp="1"/>
          </p:cNvSpPr>
          <p:nvPr>
            <p:ph type="title"/>
          </p:nvPr>
        </p:nvSpPr>
        <p:spPr>
          <a:xfrm>
            <a:off x="395536" y="188640"/>
            <a:ext cx="8229600" cy="504056"/>
          </a:xfrm>
        </p:spPr>
        <p:txBody>
          <a:bodyPr>
            <a:noAutofit/>
          </a:bodyPr>
          <a:lstStyle/>
          <a:p>
            <a:r>
              <a:rPr lang="en-NZ" sz="2800" b="1" dirty="0" smtClean="0"/>
              <a:t>Significant Findings </a:t>
            </a:r>
            <a:endParaRPr lang="en-NZ" sz="28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820472" cy="4810539"/>
          </a:xfrm>
        </p:spPr>
        <p:txBody>
          <a:bodyPr>
            <a:normAutofit/>
          </a:bodyPr>
          <a:lstStyle/>
          <a:p>
            <a:pPr>
              <a:lnSpc>
                <a:spcPct val="120000"/>
              </a:lnSpc>
              <a:buNone/>
            </a:pPr>
            <a:r>
              <a:rPr lang="en-US" sz="2400" b="1" dirty="0" smtClean="0"/>
              <a:t>Intercultural knowledge and skills:</a:t>
            </a:r>
          </a:p>
          <a:p>
            <a:pPr>
              <a:lnSpc>
                <a:spcPct val="120000"/>
              </a:lnSpc>
            </a:pPr>
            <a:r>
              <a:rPr lang="en-US" sz="2400" dirty="0" smtClean="0"/>
              <a:t>Cultural knowledge exchanged and gained</a:t>
            </a:r>
          </a:p>
          <a:p>
            <a:pPr>
              <a:lnSpc>
                <a:spcPct val="120000"/>
              </a:lnSpc>
            </a:pPr>
            <a:r>
              <a:rPr lang="en-US" sz="2400" dirty="0" smtClean="0"/>
              <a:t>Cultural identity acknowledged</a:t>
            </a:r>
          </a:p>
          <a:p>
            <a:pPr>
              <a:lnSpc>
                <a:spcPct val="120000"/>
              </a:lnSpc>
            </a:pPr>
            <a:r>
              <a:rPr lang="en-US" sz="2400" dirty="0" smtClean="0"/>
              <a:t>Awareness of intercultural differences and similarities </a:t>
            </a:r>
          </a:p>
          <a:p>
            <a:pPr>
              <a:lnSpc>
                <a:spcPct val="120000"/>
              </a:lnSpc>
            </a:pPr>
            <a:r>
              <a:rPr lang="en-US" sz="2400" dirty="0" smtClean="0"/>
              <a:t>Understanding of others’ perspectives, values and beliefs</a:t>
            </a:r>
          </a:p>
          <a:p>
            <a:pPr>
              <a:lnSpc>
                <a:spcPct val="120000"/>
              </a:lnSpc>
            </a:pPr>
            <a:r>
              <a:rPr lang="en-US" sz="2400" dirty="0" smtClean="0"/>
              <a:t>Questioning/Criticality of own values and beliefs</a:t>
            </a:r>
          </a:p>
          <a:p>
            <a:pPr>
              <a:lnSpc>
                <a:spcPct val="120000"/>
              </a:lnSpc>
            </a:pPr>
            <a:r>
              <a:rPr lang="en-US" sz="2400" dirty="0" smtClean="0"/>
              <a:t>Transformation of behavior, attitudes, interactions </a:t>
            </a:r>
          </a:p>
          <a:p>
            <a:pPr>
              <a:buNone/>
            </a:pPr>
            <a:endParaRPr lang="en-NZ" dirty="0" smtClean="0"/>
          </a:p>
          <a:p>
            <a:pPr>
              <a:buNone/>
            </a:pPr>
            <a:endParaRPr lang="en-NZ" dirty="0"/>
          </a:p>
        </p:txBody>
      </p:sp>
      <p:sp>
        <p:nvSpPr>
          <p:cNvPr id="3" name="Title 2"/>
          <p:cNvSpPr>
            <a:spLocks noGrp="1"/>
          </p:cNvSpPr>
          <p:nvPr>
            <p:ph type="title"/>
          </p:nvPr>
        </p:nvSpPr>
        <p:spPr>
          <a:xfrm>
            <a:off x="457200" y="404664"/>
            <a:ext cx="8229600" cy="792088"/>
          </a:xfrm>
        </p:spPr>
        <p:txBody>
          <a:bodyPr>
            <a:noAutofit/>
          </a:bodyPr>
          <a:lstStyle/>
          <a:p>
            <a:pPr algn="ctr"/>
            <a:r>
              <a:rPr lang="en-NZ" sz="2800" b="1" dirty="0" smtClean="0"/>
              <a:t>Significant Findings</a:t>
            </a:r>
            <a:endParaRPr lang="en-NZ" sz="2800" b="1" dirty="0"/>
          </a:p>
        </p:txBody>
      </p:sp>
    </p:spTree>
    <p:extLst>
      <p:ext uri="{BB962C8B-B14F-4D97-AF65-F5344CB8AC3E}">
        <p14:creationId xmlns="" xmlns:p14="http://schemas.microsoft.com/office/powerpoint/2010/main" val="2035869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1557383414"/>
              </p:ext>
            </p:extLst>
          </p:nvPr>
        </p:nvGraphicFramePr>
        <p:xfrm>
          <a:off x="251520" y="692696"/>
          <a:ext cx="8640960"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457200" y="274638"/>
            <a:ext cx="8229600" cy="202034"/>
          </a:xfrm>
        </p:spPr>
        <p:txBody>
          <a:bodyPr>
            <a:noAutofit/>
          </a:bodyPr>
          <a:lstStyle/>
          <a:p>
            <a:pPr algn="ctr"/>
            <a:r>
              <a:rPr lang="en-US" sz="3200" dirty="0" smtClean="0"/>
              <a:t>Sample Participant </a:t>
            </a:r>
            <a:r>
              <a:rPr lang="en-US" sz="3200" dirty="0"/>
              <a:t>Q</a:t>
            </a:r>
            <a:r>
              <a:rPr lang="en-US" sz="3200" dirty="0" smtClean="0"/>
              <a:t>uotes </a:t>
            </a:r>
            <a:endParaRPr lang="en-NZ" sz="3200" dirty="0"/>
          </a:p>
        </p:txBody>
      </p:sp>
    </p:spTree>
    <p:extLst>
      <p:ext uri="{BB962C8B-B14F-4D97-AF65-F5344CB8AC3E}">
        <p14:creationId xmlns="" xmlns:p14="http://schemas.microsoft.com/office/powerpoint/2010/main" val="7971933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80728"/>
            <a:ext cx="8964488" cy="5026563"/>
          </a:xfrm>
        </p:spPr>
        <p:txBody>
          <a:bodyPr>
            <a:normAutofit/>
          </a:bodyPr>
          <a:lstStyle/>
          <a:p>
            <a:pPr>
              <a:lnSpc>
                <a:spcPct val="150000"/>
              </a:lnSpc>
            </a:pPr>
            <a:r>
              <a:rPr lang="en-NZ" sz="2400" dirty="0"/>
              <a:t>P</a:t>
            </a:r>
            <a:r>
              <a:rPr lang="en-NZ" sz="2400" dirty="0" smtClean="0"/>
              <a:t>rogramme design validated</a:t>
            </a:r>
          </a:p>
          <a:p>
            <a:pPr>
              <a:lnSpc>
                <a:spcPct val="150000"/>
              </a:lnSpc>
            </a:pPr>
            <a:r>
              <a:rPr lang="en-NZ" sz="2400" dirty="0"/>
              <a:t>R</a:t>
            </a:r>
            <a:r>
              <a:rPr lang="en-NZ" sz="2400" dirty="0" smtClean="0"/>
              <a:t>esponsive to/inclusive of participants</a:t>
            </a:r>
            <a:endParaRPr lang="en-NZ" sz="2400" i="1" dirty="0"/>
          </a:p>
          <a:p>
            <a:pPr>
              <a:lnSpc>
                <a:spcPct val="150000"/>
              </a:lnSpc>
            </a:pPr>
            <a:r>
              <a:rPr lang="en-NZ" sz="2400" dirty="0" err="1" smtClean="0"/>
              <a:t>Interculturalism</a:t>
            </a:r>
            <a:r>
              <a:rPr lang="en-NZ" sz="2400" dirty="0" smtClean="0"/>
              <a:t> enhanced through participation and exchange</a:t>
            </a:r>
          </a:p>
          <a:p>
            <a:pPr>
              <a:lnSpc>
                <a:spcPct val="150000"/>
              </a:lnSpc>
            </a:pPr>
            <a:r>
              <a:rPr lang="en-NZ" sz="2400" dirty="0" smtClean="0"/>
              <a:t>Critical pedagogy supported process and skills development</a:t>
            </a:r>
            <a:endParaRPr lang="en-NZ" sz="2400" i="1" dirty="0" smtClean="0"/>
          </a:p>
          <a:p>
            <a:pPr>
              <a:lnSpc>
                <a:spcPct val="150000"/>
              </a:lnSpc>
            </a:pPr>
            <a:r>
              <a:rPr lang="en-NZ" sz="2400" dirty="0" smtClean="0"/>
              <a:t>Transformative learning experiences/effect on participants</a:t>
            </a:r>
          </a:p>
          <a:p>
            <a:pPr>
              <a:lnSpc>
                <a:spcPct val="150000"/>
              </a:lnSpc>
            </a:pPr>
            <a:r>
              <a:rPr lang="en-US" sz="2400" dirty="0" smtClean="0"/>
              <a:t>Flexible </a:t>
            </a:r>
            <a:r>
              <a:rPr lang="en-US" sz="2400" dirty="0" err="1" smtClean="0"/>
              <a:t>programme</a:t>
            </a:r>
            <a:r>
              <a:rPr lang="en-US" sz="2400" dirty="0" smtClean="0"/>
              <a:t> model can be applied to other courses according to learners’ needs and ability levels</a:t>
            </a:r>
            <a:endParaRPr lang="en-NZ" sz="2400" dirty="0" smtClean="0"/>
          </a:p>
          <a:p>
            <a:pPr>
              <a:lnSpc>
                <a:spcPct val="150000"/>
              </a:lnSpc>
              <a:buNone/>
            </a:pPr>
            <a:endParaRPr lang="en-NZ" dirty="0" smtClean="0"/>
          </a:p>
        </p:txBody>
      </p:sp>
      <p:sp>
        <p:nvSpPr>
          <p:cNvPr id="2" name="Title 1"/>
          <p:cNvSpPr>
            <a:spLocks noGrp="1"/>
          </p:cNvSpPr>
          <p:nvPr>
            <p:ph type="title"/>
          </p:nvPr>
        </p:nvSpPr>
        <p:spPr>
          <a:xfrm>
            <a:off x="457200" y="274638"/>
            <a:ext cx="8229600" cy="634082"/>
          </a:xfrm>
        </p:spPr>
        <p:txBody>
          <a:bodyPr>
            <a:normAutofit/>
          </a:bodyPr>
          <a:lstStyle/>
          <a:p>
            <a:pPr algn="ctr"/>
            <a:r>
              <a:rPr lang="en-US" sz="2800" b="1" dirty="0" smtClean="0"/>
              <a:t>Conclusion</a:t>
            </a:r>
            <a:endParaRPr lang="en-NZ" sz="28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lstStyle/>
          <a:p>
            <a:pPr algn="ctr">
              <a:buNone/>
            </a:pPr>
            <a:r>
              <a:rPr lang="en-US" sz="6000" dirty="0" smtClean="0">
                <a:solidFill>
                  <a:srgbClr val="00B0F0"/>
                </a:solidFill>
                <a:latin typeface="Lobster" pitchFamily="2" charset="0"/>
              </a:rPr>
              <a:t>Thank you for your interest </a:t>
            </a:r>
          </a:p>
          <a:p>
            <a:pPr algn="ctr">
              <a:buNone/>
            </a:pPr>
            <a:r>
              <a:rPr lang="en-US" sz="6000" dirty="0" smtClean="0">
                <a:solidFill>
                  <a:srgbClr val="00B0F0"/>
                </a:solidFill>
                <a:latin typeface="Lobster" pitchFamily="2" charset="0"/>
              </a:rPr>
              <a:t>and participation.</a:t>
            </a:r>
          </a:p>
          <a:p>
            <a:pPr algn="ctr">
              <a:buNone/>
            </a:pPr>
            <a:r>
              <a:rPr lang="en-US" sz="6000" dirty="0" smtClean="0">
                <a:solidFill>
                  <a:srgbClr val="00B0F0"/>
                </a:solidFill>
                <a:latin typeface="Lobster" pitchFamily="2" charset="0"/>
              </a:rPr>
              <a:t>Any questions?</a:t>
            </a:r>
          </a:p>
          <a:p>
            <a:pPr algn="ctr">
              <a:buNone/>
            </a:pPr>
            <a:endParaRPr lang="en-NZ" dirty="0"/>
          </a:p>
        </p:txBody>
      </p:sp>
      <p:pic>
        <p:nvPicPr>
          <p:cNvPr id="1028" name="Picture 4" descr="C:\Users\AU\AppData\Local\Microsoft\Windows\Temporary Internet Files\Content.IE5\3RG9KUIS\MC900434411[1].wmf"/>
          <p:cNvPicPr>
            <a:picLocks noChangeAspect="1" noChangeArrowheads="1"/>
          </p:cNvPicPr>
          <p:nvPr/>
        </p:nvPicPr>
        <p:blipFill>
          <a:blip r:embed="rId2" cstate="print"/>
          <a:srcRect/>
          <a:stretch>
            <a:fillRect/>
          </a:stretch>
        </p:blipFill>
        <p:spPr bwMode="auto">
          <a:xfrm>
            <a:off x="3779912" y="4077072"/>
            <a:ext cx="1625600" cy="18288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76672"/>
            <a:ext cx="8640960" cy="7128792"/>
          </a:xfrm>
        </p:spPr>
        <p:txBody>
          <a:bodyPr>
            <a:noAutofit/>
          </a:bodyPr>
          <a:lstStyle/>
          <a:p>
            <a:pPr>
              <a:buNone/>
            </a:pPr>
            <a:r>
              <a:rPr lang="en-US" sz="1200" dirty="0" smtClean="0"/>
              <a:t>Ager</a:t>
            </a:r>
            <a:r>
              <a:rPr lang="en-US" sz="1200" dirty="0"/>
              <a:t>, A. </a:t>
            </a:r>
            <a:r>
              <a:rPr lang="en-US" sz="1200" dirty="0" smtClean="0"/>
              <a:t>&amp; </a:t>
            </a:r>
            <a:r>
              <a:rPr lang="en-US" sz="1200" dirty="0" err="1" smtClean="0"/>
              <a:t>Strang</a:t>
            </a:r>
            <a:r>
              <a:rPr lang="en-US" sz="1200" dirty="0" smtClean="0"/>
              <a:t>, A. (2008). </a:t>
            </a:r>
            <a:r>
              <a:rPr lang="en-NZ" sz="1200" dirty="0"/>
              <a:t>Understanding Integration: A Conceptual </a:t>
            </a:r>
            <a:r>
              <a:rPr lang="en-NZ" sz="1200" dirty="0" smtClean="0"/>
              <a:t>Framework. </a:t>
            </a:r>
            <a:r>
              <a:rPr lang="en-NZ" sz="1200" i="1" dirty="0" smtClean="0"/>
              <a:t>Journal </a:t>
            </a:r>
            <a:r>
              <a:rPr lang="en-NZ" sz="1200" i="1" dirty="0"/>
              <a:t>of Refugee Studies</a:t>
            </a:r>
            <a:r>
              <a:rPr lang="en-NZ" sz="1200" dirty="0"/>
              <a:t> </a:t>
            </a:r>
            <a:r>
              <a:rPr lang="en-NZ" sz="1200" i="1" dirty="0"/>
              <a:t>2</a:t>
            </a:r>
            <a:r>
              <a:rPr lang="en-NZ" sz="1200" dirty="0"/>
              <a:t>, no. 2: 166-191.</a:t>
            </a:r>
          </a:p>
          <a:p>
            <a:pPr>
              <a:buNone/>
            </a:pPr>
            <a:r>
              <a:rPr lang="en-NZ" sz="1200" dirty="0" err="1" smtClean="0"/>
              <a:t>Alred</a:t>
            </a:r>
            <a:r>
              <a:rPr lang="en-NZ" sz="1200" dirty="0" smtClean="0"/>
              <a:t>, G., </a:t>
            </a:r>
            <a:r>
              <a:rPr lang="en-NZ" sz="1200" dirty="0" err="1" smtClean="0"/>
              <a:t>Byram</a:t>
            </a:r>
            <a:r>
              <a:rPr lang="en-NZ" sz="1200" dirty="0"/>
              <a:t>, M. &amp; </a:t>
            </a:r>
            <a:r>
              <a:rPr lang="en-NZ" sz="1200" dirty="0" smtClean="0"/>
              <a:t>Fleming</a:t>
            </a:r>
            <a:r>
              <a:rPr lang="en-NZ" sz="1200" dirty="0"/>
              <a:t>, </a:t>
            </a:r>
            <a:r>
              <a:rPr lang="en-NZ" sz="1200" dirty="0" smtClean="0"/>
              <a:t>M.P. </a:t>
            </a:r>
            <a:r>
              <a:rPr lang="en-NZ" sz="1200" dirty="0"/>
              <a:t>(2006). </a:t>
            </a:r>
            <a:r>
              <a:rPr lang="en-NZ" sz="1200" dirty="0" smtClean="0"/>
              <a:t>Education for Intercultural Citizenship: Concepts and Comparisons. </a:t>
            </a:r>
            <a:r>
              <a:rPr lang="en-NZ" sz="1200" dirty="0" err="1" smtClean="0"/>
              <a:t>Clevedon</a:t>
            </a:r>
            <a:r>
              <a:rPr lang="en-NZ" sz="1200" dirty="0" smtClean="0"/>
              <a:t>, UK: Multilingual Matters.</a:t>
            </a:r>
            <a:endParaRPr lang="en-NZ" sz="1200" dirty="0"/>
          </a:p>
          <a:p>
            <a:pPr>
              <a:buNone/>
            </a:pPr>
            <a:r>
              <a:rPr lang="en-US" sz="1200" dirty="0" smtClean="0"/>
              <a:t>Bennett</a:t>
            </a:r>
            <a:r>
              <a:rPr lang="en-US" sz="1200" dirty="0"/>
              <a:t>, M. J. </a:t>
            </a:r>
            <a:r>
              <a:rPr lang="en-US" sz="1200" dirty="0" smtClean="0"/>
              <a:t>(2009). </a:t>
            </a:r>
            <a:r>
              <a:rPr lang="en-US" sz="1200" dirty="0"/>
              <a:t>Defining, measuring and facilitating intercultural learning: a conceptual </a:t>
            </a:r>
            <a:r>
              <a:rPr lang="en-US" sz="1200" dirty="0" smtClean="0"/>
              <a:t>introduction </a:t>
            </a:r>
            <a:r>
              <a:rPr lang="en-US" sz="1200" dirty="0"/>
              <a:t>to the intercultural education double supplement. </a:t>
            </a:r>
            <a:r>
              <a:rPr lang="en-US" sz="1200" i="1" dirty="0"/>
              <a:t>Intercultural </a:t>
            </a:r>
            <a:r>
              <a:rPr lang="en-US" sz="1200" i="1" dirty="0" smtClean="0"/>
              <a:t>Education</a:t>
            </a:r>
            <a:r>
              <a:rPr lang="en-US" sz="1200" dirty="0" smtClean="0"/>
              <a:t> </a:t>
            </a:r>
            <a:r>
              <a:rPr lang="en-US" sz="1200" i="1" dirty="0"/>
              <a:t>20</a:t>
            </a:r>
            <a:r>
              <a:rPr lang="en-US" sz="1200" dirty="0"/>
              <a:t>, sup1: S1-S13. </a:t>
            </a:r>
            <a:endParaRPr lang="en-NZ" sz="1200" dirty="0"/>
          </a:p>
          <a:p>
            <a:pPr>
              <a:buNone/>
            </a:pPr>
            <a:r>
              <a:rPr lang="en-NZ" sz="1200" dirty="0" err="1" smtClean="0"/>
              <a:t>Byram</a:t>
            </a:r>
            <a:r>
              <a:rPr lang="en-NZ" sz="1200" dirty="0"/>
              <a:t>, M. </a:t>
            </a:r>
            <a:r>
              <a:rPr lang="en-NZ" sz="1200" dirty="0" smtClean="0"/>
              <a:t>&amp; </a:t>
            </a:r>
            <a:r>
              <a:rPr lang="en-NZ" sz="1200" dirty="0" err="1" smtClean="0"/>
              <a:t>Feng</a:t>
            </a:r>
            <a:r>
              <a:rPr lang="en-NZ" sz="1200" dirty="0" smtClean="0"/>
              <a:t>, A. (2004). </a:t>
            </a:r>
            <a:r>
              <a:rPr lang="en-NZ" sz="1200" dirty="0"/>
              <a:t>Culture and language learning: Teaching, research </a:t>
            </a:r>
            <a:r>
              <a:rPr lang="en-NZ" sz="1200" dirty="0" smtClean="0"/>
              <a:t>and</a:t>
            </a:r>
          </a:p>
          <a:p>
            <a:pPr marL="109728" indent="0">
              <a:buNone/>
            </a:pPr>
            <a:r>
              <a:rPr lang="en-NZ" sz="1200" dirty="0" smtClean="0"/>
              <a:t>    scholarship</a:t>
            </a:r>
            <a:r>
              <a:rPr lang="en-NZ" sz="1200" dirty="0"/>
              <a:t>. </a:t>
            </a:r>
            <a:r>
              <a:rPr lang="en-NZ" sz="1200" i="1" dirty="0"/>
              <a:t>Language Teaching</a:t>
            </a:r>
            <a:r>
              <a:rPr lang="en-NZ" sz="1200" dirty="0"/>
              <a:t> </a:t>
            </a:r>
            <a:r>
              <a:rPr lang="en-NZ" sz="1200" dirty="0" smtClean="0"/>
              <a:t>37 (3), pp. 149-168</a:t>
            </a:r>
            <a:r>
              <a:rPr lang="en-NZ" sz="1200" dirty="0"/>
              <a:t>.</a:t>
            </a:r>
          </a:p>
          <a:p>
            <a:pPr>
              <a:buNone/>
            </a:pPr>
            <a:r>
              <a:rPr lang="en-US" sz="1200" dirty="0" err="1" smtClean="0"/>
              <a:t>Byram</a:t>
            </a:r>
            <a:r>
              <a:rPr lang="en-US" sz="1200" dirty="0" smtClean="0"/>
              <a:t>, M., Holmes, P. &amp; </a:t>
            </a:r>
            <a:r>
              <a:rPr lang="en-US" sz="1200" dirty="0" err="1" smtClean="0"/>
              <a:t>Savvides</a:t>
            </a:r>
            <a:r>
              <a:rPr lang="en-US" sz="1200" dirty="0" smtClean="0"/>
              <a:t>, N. (2013). Intercultural communicative competence in foreign language education: questions of theory, practice and research. </a:t>
            </a:r>
            <a:r>
              <a:rPr lang="en-US" sz="1200" i="1" dirty="0" smtClean="0"/>
              <a:t>The Language Learning Journal, Vol. 41 </a:t>
            </a:r>
            <a:r>
              <a:rPr lang="en-US" sz="1200" dirty="0" smtClean="0"/>
              <a:t>(3), pp. 251-253. DOI:10.1080/09571736.2013.836343</a:t>
            </a:r>
          </a:p>
          <a:p>
            <a:pPr>
              <a:buNone/>
            </a:pPr>
            <a:r>
              <a:rPr lang="en-NZ" sz="1200" dirty="0" smtClean="0"/>
              <a:t>Hayward</a:t>
            </a:r>
            <a:r>
              <a:rPr lang="en-NZ" sz="1200" dirty="0"/>
              <a:t>, M. (2007). </a:t>
            </a:r>
            <a:r>
              <a:rPr lang="en-US" sz="1200" dirty="0"/>
              <a:t>Applying post-critical approaches to refugee-</a:t>
            </a:r>
            <a:r>
              <a:rPr lang="en-US" sz="1200" dirty="0" err="1"/>
              <a:t>centred</a:t>
            </a:r>
            <a:r>
              <a:rPr lang="en-US" sz="1200" dirty="0"/>
              <a:t> </a:t>
            </a:r>
          </a:p>
          <a:p>
            <a:pPr marL="109728" indent="0">
              <a:buNone/>
            </a:pPr>
            <a:r>
              <a:rPr lang="en-US" sz="1200" dirty="0"/>
              <a:t>     education, </a:t>
            </a:r>
            <a:r>
              <a:rPr lang="en-US" sz="1200" i="1" dirty="0"/>
              <a:t>Unpublished MA thesis</a:t>
            </a:r>
            <a:r>
              <a:rPr lang="en-US" sz="1200" dirty="0"/>
              <a:t>. Auckland, NZ: AUT University.</a:t>
            </a:r>
          </a:p>
          <a:p>
            <a:pPr>
              <a:buNone/>
            </a:pPr>
            <a:r>
              <a:rPr lang="en-US" sz="1200" dirty="0" smtClean="0"/>
              <a:t>Hayward, M. &amp; U-Mackey, A. (2013).</a:t>
            </a:r>
            <a:r>
              <a:rPr lang="en-NZ" sz="1200" b="1" dirty="0"/>
              <a:t> </a:t>
            </a:r>
            <a:r>
              <a:rPr lang="en-NZ" sz="1200" dirty="0"/>
              <a:t>Inclusiveness, power sharing and critical </a:t>
            </a:r>
            <a:endParaRPr lang="en-NZ" sz="1200" dirty="0" smtClean="0"/>
          </a:p>
          <a:p>
            <a:pPr>
              <a:buNone/>
            </a:pPr>
            <a:r>
              <a:rPr lang="en-NZ" sz="1200" dirty="0"/>
              <a:t>	</a:t>
            </a:r>
            <a:r>
              <a:rPr lang="en-NZ" sz="1200" dirty="0" smtClean="0"/>
              <a:t>enquiry</a:t>
            </a:r>
            <a:r>
              <a:rPr lang="en-NZ" sz="1200" dirty="0"/>
              <a:t>: intercultural programme model for new </a:t>
            </a:r>
            <a:r>
              <a:rPr lang="en-NZ" sz="1200" dirty="0" smtClean="0"/>
              <a:t>settlers</a:t>
            </a:r>
            <a:r>
              <a:rPr lang="en-NZ" sz="1200" i="1" dirty="0" smtClean="0"/>
              <a:t>.  Intercultural Education, Vol. 24 </a:t>
            </a:r>
            <a:r>
              <a:rPr lang="en-NZ" sz="1200" dirty="0" smtClean="0"/>
              <a:t>(5), pp. 430-441. DOI</a:t>
            </a:r>
            <a:r>
              <a:rPr lang="en-NZ" sz="1200" b="1" dirty="0" smtClean="0"/>
              <a:t>:</a:t>
            </a:r>
            <a:r>
              <a:rPr lang="en-NZ" sz="1200" dirty="0" smtClean="0"/>
              <a:t>10.1080/14675986.2013.844471</a:t>
            </a:r>
          </a:p>
          <a:p>
            <a:pPr>
              <a:buNone/>
            </a:pPr>
            <a:r>
              <a:rPr lang="en-US" sz="1200" dirty="0" err="1" smtClean="0"/>
              <a:t>Liddicoat</a:t>
            </a:r>
            <a:r>
              <a:rPr lang="en-US" sz="1200" dirty="0" smtClean="0"/>
              <a:t> </a:t>
            </a:r>
            <a:r>
              <a:rPr lang="en-NZ" sz="1200" dirty="0"/>
              <a:t>, A. (2002).  Static and dynamic views of culture and intercultural </a:t>
            </a:r>
          </a:p>
          <a:p>
            <a:pPr marL="109728" indent="0">
              <a:buNone/>
            </a:pPr>
            <a:r>
              <a:rPr lang="en-NZ" sz="1200" dirty="0"/>
              <a:t>     language acquisition. </a:t>
            </a:r>
            <a:r>
              <a:rPr lang="en-NZ" sz="1200" i="1" dirty="0"/>
              <a:t>Babel, Vol. 36</a:t>
            </a:r>
            <a:r>
              <a:rPr lang="en-NZ" sz="1200" dirty="0"/>
              <a:t>, No. 3, pp. 4-11.</a:t>
            </a:r>
            <a:endParaRPr lang="en-US" sz="1200" dirty="0"/>
          </a:p>
          <a:p>
            <a:pPr>
              <a:buNone/>
            </a:pPr>
            <a:r>
              <a:rPr lang="en-US" sz="1200" dirty="0"/>
              <a:t>May, S. &amp; </a:t>
            </a:r>
            <a:r>
              <a:rPr lang="en-US" sz="1200" dirty="0" err="1"/>
              <a:t>Sleeter</a:t>
            </a:r>
            <a:r>
              <a:rPr lang="en-US" sz="1200" dirty="0"/>
              <a:t>, C.E. (2010). Critical Multiculturalism: Theory and Praxis. New York: Routledge.</a:t>
            </a:r>
          </a:p>
          <a:p>
            <a:pPr>
              <a:buNone/>
            </a:pPr>
            <a:r>
              <a:rPr lang="en-US" sz="1200" dirty="0"/>
              <a:t>McPherson, M. (2010). </a:t>
            </a:r>
            <a:r>
              <a:rPr lang="en-NZ" sz="1200" dirty="0"/>
              <a:t>‘I integrate, therefore I am’: Contesting the normalizing discourse of </a:t>
            </a:r>
            <a:r>
              <a:rPr lang="en-NZ" sz="1200" dirty="0" err="1"/>
              <a:t>integrationism</a:t>
            </a:r>
            <a:r>
              <a:rPr lang="en-NZ" sz="1200" dirty="0"/>
              <a:t> through conversations with refugee women. </a:t>
            </a:r>
            <a:r>
              <a:rPr lang="en-NZ" sz="1200" i="1" dirty="0"/>
              <a:t>Journal of Refugee Studies Special Issue: Critical Reflections on Refugee Integration: Lessons from International Perspectives 23</a:t>
            </a:r>
            <a:r>
              <a:rPr lang="en-NZ" sz="1200" dirty="0"/>
              <a:t>, no. 4: 546-570. </a:t>
            </a:r>
          </a:p>
          <a:p>
            <a:pPr>
              <a:buNone/>
            </a:pPr>
            <a:r>
              <a:rPr lang="en-US" sz="1200" dirty="0"/>
              <a:t>Perry, L.B. &amp; </a:t>
            </a:r>
            <a:r>
              <a:rPr lang="en-US" sz="1200" dirty="0" err="1"/>
              <a:t>Southwell</a:t>
            </a:r>
            <a:r>
              <a:rPr lang="en-US" sz="1200" dirty="0"/>
              <a:t>, L. (2011). Developing intercultural understanding and skills: models and approaches. </a:t>
            </a:r>
            <a:r>
              <a:rPr lang="en-US" sz="1200" i="1" dirty="0"/>
              <a:t>Intercultural Education 22</a:t>
            </a:r>
            <a:r>
              <a:rPr lang="en-US" sz="1200" dirty="0"/>
              <a:t>, no. 6: 453-466.</a:t>
            </a:r>
          </a:p>
          <a:p>
            <a:pPr>
              <a:buNone/>
            </a:pPr>
            <a:r>
              <a:rPr lang="en-US" sz="1200" dirty="0"/>
              <a:t>United Nations General Assembly. (1948). </a:t>
            </a:r>
            <a:r>
              <a:rPr lang="en-US" sz="1200" i="1" dirty="0"/>
              <a:t>The Universal Declaration of Human Rights. </a:t>
            </a:r>
            <a:r>
              <a:rPr lang="en-US" sz="1200" dirty="0"/>
              <a:t>Retrieved from </a:t>
            </a:r>
            <a:r>
              <a:rPr lang="en-US" sz="1200" u="sng" dirty="0">
                <a:hlinkClick r:id="rId3"/>
              </a:rPr>
              <a:t>http://www.un.org/en/documents/udhr/</a:t>
            </a:r>
            <a:endParaRPr lang="en-NZ" sz="1200" dirty="0"/>
          </a:p>
          <a:p>
            <a:pPr>
              <a:buNone/>
            </a:pPr>
            <a:endParaRPr lang="en-NZ" sz="1400" dirty="0" smtClean="0"/>
          </a:p>
          <a:p>
            <a:pPr>
              <a:buNone/>
            </a:pPr>
            <a:endParaRPr lang="en-NZ" sz="1400" dirty="0"/>
          </a:p>
          <a:p>
            <a:pPr>
              <a:buNone/>
            </a:pPr>
            <a:endParaRPr lang="en-US" sz="1400" dirty="0" smtClean="0"/>
          </a:p>
          <a:p>
            <a:pPr>
              <a:buNone/>
            </a:pPr>
            <a:endParaRPr lang="en-NZ" sz="1400" dirty="0" smtClean="0"/>
          </a:p>
          <a:p>
            <a:pPr>
              <a:buNone/>
            </a:pPr>
            <a:endParaRPr lang="en-NZ" sz="1400" dirty="0"/>
          </a:p>
        </p:txBody>
      </p:sp>
      <p:sp>
        <p:nvSpPr>
          <p:cNvPr id="2" name="Title 1"/>
          <p:cNvSpPr>
            <a:spLocks noGrp="1"/>
          </p:cNvSpPr>
          <p:nvPr>
            <p:ph type="title"/>
          </p:nvPr>
        </p:nvSpPr>
        <p:spPr>
          <a:xfrm>
            <a:off x="457200" y="0"/>
            <a:ext cx="8229600" cy="548680"/>
          </a:xfrm>
        </p:spPr>
        <p:txBody>
          <a:bodyPr>
            <a:noAutofit/>
          </a:bodyPr>
          <a:lstStyle/>
          <a:p>
            <a:r>
              <a:rPr lang="en-US" sz="1800" dirty="0" smtClean="0"/>
              <a:t>References</a:t>
            </a:r>
            <a:endParaRPr lang="en-NZ"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4824537"/>
          </a:xfrm>
        </p:spPr>
        <p:txBody>
          <a:bodyPr>
            <a:normAutofit/>
          </a:bodyPr>
          <a:lstStyle/>
          <a:p>
            <a:pPr>
              <a:lnSpc>
                <a:spcPct val="150000"/>
              </a:lnSpc>
            </a:pPr>
            <a:r>
              <a:rPr lang="en-US" sz="2800" dirty="0" smtClean="0"/>
              <a:t>Introduction</a:t>
            </a:r>
          </a:p>
          <a:p>
            <a:pPr>
              <a:lnSpc>
                <a:spcPct val="150000"/>
              </a:lnSpc>
            </a:pPr>
            <a:r>
              <a:rPr lang="en-US" sz="2800" dirty="0" smtClean="0"/>
              <a:t>Theoretical underpinnings</a:t>
            </a:r>
          </a:p>
          <a:p>
            <a:pPr>
              <a:lnSpc>
                <a:spcPct val="150000"/>
              </a:lnSpc>
            </a:pPr>
            <a:r>
              <a:rPr lang="en-US" sz="2800" dirty="0" smtClean="0"/>
              <a:t>Research project</a:t>
            </a:r>
          </a:p>
          <a:p>
            <a:pPr>
              <a:lnSpc>
                <a:spcPct val="150000"/>
              </a:lnSpc>
            </a:pPr>
            <a:r>
              <a:rPr lang="en-US" sz="2800" dirty="0" smtClean="0"/>
              <a:t>Intercultural Education Program model </a:t>
            </a:r>
          </a:p>
          <a:p>
            <a:pPr>
              <a:lnSpc>
                <a:spcPct val="150000"/>
              </a:lnSpc>
            </a:pPr>
            <a:r>
              <a:rPr lang="en-US" sz="2800" dirty="0" smtClean="0"/>
              <a:t>Significant findings</a:t>
            </a:r>
            <a:endParaRPr lang="en-US" sz="2800" dirty="0"/>
          </a:p>
          <a:p>
            <a:pPr>
              <a:lnSpc>
                <a:spcPct val="150000"/>
              </a:lnSpc>
            </a:pPr>
            <a:r>
              <a:rPr lang="en-US" sz="2800" dirty="0" smtClean="0"/>
              <a:t>Conclusion</a:t>
            </a:r>
          </a:p>
          <a:p>
            <a:pPr>
              <a:buNone/>
            </a:pPr>
            <a:endParaRPr lang="en-NZ" dirty="0"/>
          </a:p>
        </p:txBody>
      </p:sp>
      <p:sp>
        <p:nvSpPr>
          <p:cNvPr id="2" name="Title 1"/>
          <p:cNvSpPr>
            <a:spLocks noGrp="1"/>
          </p:cNvSpPr>
          <p:nvPr>
            <p:ph type="title"/>
          </p:nvPr>
        </p:nvSpPr>
        <p:spPr>
          <a:xfrm>
            <a:off x="457200" y="274638"/>
            <a:ext cx="8229600" cy="490066"/>
          </a:xfrm>
        </p:spPr>
        <p:txBody>
          <a:bodyPr>
            <a:normAutofit fontScale="90000"/>
          </a:bodyPr>
          <a:lstStyle/>
          <a:p>
            <a:pPr algn="ctr"/>
            <a:r>
              <a:rPr lang="en-US" sz="3600" b="1" dirty="0" smtClean="0"/>
              <a:t>Presentation Overview </a:t>
            </a:r>
            <a:endParaRPr lang="en-NZ" sz="36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96752"/>
            <a:ext cx="8496944" cy="5256584"/>
          </a:xfrm>
        </p:spPr>
        <p:txBody>
          <a:bodyPr>
            <a:normAutofit/>
          </a:bodyPr>
          <a:lstStyle/>
          <a:p>
            <a:pPr>
              <a:lnSpc>
                <a:spcPct val="160000"/>
              </a:lnSpc>
              <a:buNone/>
            </a:pPr>
            <a:r>
              <a:rPr lang="en-US" sz="2400" b="1" dirty="0" smtClean="0"/>
              <a:t>Brief background</a:t>
            </a:r>
          </a:p>
          <a:p>
            <a:pPr>
              <a:lnSpc>
                <a:spcPct val="160000"/>
              </a:lnSpc>
            </a:pPr>
            <a:r>
              <a:rPr lang="en-US" sz="2000" dirty="0" smtClean="0"/>
              <a:t>Settlement requires knowledge and skills</a:t>
            </a:r>
          </a:p>
          <a:p>
            <a:pPr>
              <a:lnSpc>
                <a:spcPct val="160000"/>
              </a:lnSpc>
            </a:pPr>
            <a:r>
              <a:rPr lang="en-US" sz="2000" dirty="0" smtClean="0"/>
              <a:t>Lacuna of programs with focus on rights, inclusiveness, </a:t>
            </a:r>
          </a:p>
          <a:p>
            <a:pPr>
              <a:lnSpc>
                <a:spcPct val="160000"/>
              </a:lnSpc>
              <a:buNone/>
            </a:pPr>
            <a:r>
              <a:rPr lang="en-US" sz="2000" dirty="0" smtClean="0"/>
              <a:t>	power-sharing, critical enquiry,  intercultural exchange</a:t>
            </a:r>
          </a:p>
          <a:p>
            <a:pPr>
              <a:lnSpc>
                <a:spcPct val="160000"/>
              </a:lnSpc>
            </a:pPr>
            <a:r>
              <a:rPr lang="en-US" sz="2000" dirty="0" smtClean="0"/>
              <a:t>Model developed and piloted </a:t>
            </a:r>
          </a:p>
          <a:p>
            <a:pPr>
              <a:lnSpc>
                <a:spcPct val="160000"/>
              </a:lnSpc>
            </a:pPr>
            <a:r>
              <a:rPr lang="en-US" sz="2000" dirty="0" smtClean="0"/>
              <a:t>Participants newly-settled refugees from Burma/Myanmar</a:t>
            </a:r>
            <a:endParaRPr lang="en-NZ" sz="2000" dirty="0" smtClean="0"/>
          </a:p>
          <a:p>
            <a:endParaRPr lang="en-US" sz="2400" dirty="0"/>
          </a:p>
          <a:p>
            <a:pPr>
              <a:buNone/>
            </a:pPr>
            <a:endParaRPr lang="en-NZ" sz="2400" dirty="0"/>
          </a:p>
          <a:p>
            <a:endParaRPr lang="en-US" sz="2400" dirty="0" smtClean="0"/>
          </a:p>
          <a:p>
            <a:pPr>
              <a:buNone/>
            </a:pPr>
            <a:endParaRPr lang="en-NZ" dirty="0"/>
          </a:p>
        </p:txBody>
      </p:sp>
      <p:sp>
        <p:nvSpPr>
          <p:cNvPr id="2" name="Title 1"/>
          <p:cNvSpPr>
            <a:spLocks noGrp="1"/>
          </p:cNvSpPr>
          <p:nvPr>
            <p:ph type="title"/>
          </p:nvPr>
        </p:nvSpPr>
        <p:spPr>
          <a:xfrm>
            <a:off x="457200" y="274638"/>
            <a:ext cx="8229600" cy="850106"/>
          </a:xfrm>
        </p:spPr>
        <p:txBody>
          <a:bodyPr>
            <a:normAutofit/>
          </a:bodyPr>
          <a:lstStyle/>
          <a:p>
            <a:pPr algn="ctr"/>
            <a:r>
              <a:rPr lang="en-US" sz="3200" b="1" dirty="0" smtClean="0"/>
              <a:t>Introduction</a:t>
            </a:r>
            <a:endParaRPr lang="en-NZ" sz="32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0960" cy="5949280"/>
          </a:xfrm>
        </p:spPr>
        <p:txBody>
          <a:bodyPr>
            <a:noAutofit/>
          </a:bodyPr>
          <a:lstStyle/>
          <a:p>
            <a:r>
              <a:rPr lang="en-US" sz="2000" b="1" dirty="0" err="1"/>
              <a:t>Liddicoat</a:t>
            </a:r>
            <a:r>
              <a:rPr lang="en-US" sz="2000" b="1" dirty="0"/>
              <a:t> (2002</a:t>
            </a:r>
            <a:r>
              <a:rPr lang="en-US" sz="2000" dirty="0"/>
              <a:t>): culture as highly variable and constantly changing phenomenon; </a:t>
            </a:r>
            <a:r>
              <a:rPr lang="en-US" sz="2000" dirty="0">
                <a:solidFill>
                  <a:srgbClr val="FF0000"/>
                </a:solidFill>
              </a:rPr>
              <a:t>dynamic approach</a:t>
            </a:r>
            <a:r>
              <a:rPr lang="en-US" sz="2000" dirty="0"/>
              <a:t>.</a:t>
            </a:r>
          </a:p>
          <a:p>
            <a:r>
              <a:rPr lang="en-NZ" sz="2000" b="1" dirty="0" err="1" smtClean="0"/>
              <a:t>Alred</a:t>
            </a:r>
            <a:r>
              <a:rPr lang="en-NZ" sz="2000" b="1" dirty="0"/>
              <a:t>, </a:t>
            </a:r>
            <a:r>
              <a:rPr lang="en-NZ" sz="2000" b="1" dirty="0" err="1"/>
              <a:t>Byram</a:t>
            </a:r>
            <a:r>
              <a:rPr lang="en-NZ" sz="2000" b="1" dirty="0"/>
              <a:t> and Fleming (2006): </a:t>
            </a:r>
            <a:r>
              <a:rPr lang="en-NZ" sz="2000" dirty="0"/>
              <a:t>analysing the intercultural experience and </a:t>
            </a:r>
            <a:r>
              <a:rPr lang="en-NZ" sz="2000" dirty="0">
                <a:solidFill>
                  <a:srgbClr val="FF0000"/>
                </a:solidFill>
              </a:rPr>
              <a:t>acting upon this</a:t>
            </a:r>
            <a:r>
              <a:rPr lang="en-NZ" sz="2000" dirty="0"/>
              <a:t>; </a:t>
            </a:r>
            <a:r>
              <a:rPr lang="en-NZ" sz="2000" dirty="0">
                <a:solidFill>
                  <a:srgbClr val="FF0000"/>
                </a:solidFill>
              </a:rPr>
              <a:t>taking on other’s perspective</a:t>
            </a:r>
            <a:r>
              <a:rPr lang="en-NZ" sz="2000" dirty="0"/>
              <a:t>; ethical issues (own assumptions etc.).</a:t>
            </a:r>
          </a:p>
          <a:p>
            <a:r>
              <a:rPr lang="en-US" sz="2000" b="1" dirty="0" smtClean="0"/>
              <a:t>Bennett </a:t>
            </a:r>
            <a:r>
              <a:rPr lang="en-US" sz="2000" b="1" dirty="0"/>
              <a:t>(2009, p.52</a:t>
            </a:r>
            <a:r>
              <a:rPr lang="en-US" sz="2000" dirty="0"/>
              <a:t>): </a:t>
            </a:r>
            <a:r>
              <a:rPr lang="en-US" sz="2000" dirty="0" smtClean="0"/>
              <a:t>‘… </a:t>
            </a:r>
            <a:r>
              <a:rPr lang="en-US" sz="2000" dirty="0"/>
              <a:t>increased awareness of subjective cultural context </a:t>
            </a:r>
            <a:r>
              <a:rPr lang="en-US" sz="2000" dirty="0">
                <a:solidFill>
                  <a:srgbClr val="FF0000"/>
                </a:solidFill>
              </a:rPr>
              <a:t>(worldview</a:t>
            </a:r>
            <a:r>
              <a:rPr lang="en-US" sz="2000" dirty="0"/>
              <a:t>), including one’s own, and developing greater ability to interact sensitively and completely across cultural contexts as both </a:t>
            </a:r>
            <a:r>
              <a:rPr lang="en-US" sz="2000" dirty="0">
                <a:solidFill>
                  <a:srgbClr val="FF0000"/>
                </a:solidFill>
              </a:rPr>
              <a:t>an immediate and long-term effect of exchange</a:t>
            </a:r>
            <a:r>
              <a:rPr lang="en-US" sz="2000" dirty="0" smtClean="0">
                <a:solidFill>
                  <a:srgbClr val="FF0000"/>
                </a:solidFill>
              </a:rPr>
              <a:t>’</a:t>
            </a:r>
          </a:p>
          <a:p>
            <a:r>
              <a:rPr lang="en-NZ" sz="2000" b="1" dirty="0" smtClean="0"/>
              <a:t>May and </a:t>
            </a:r>
            <a:r>
              <a:rPr lang="en-NZ" sz="2000" b="1" dirty="0" err="1" smtClean="0"/>
              <a:t>Sleeter</a:t>
            </a:r>
            <a:r>
              <a:rPr lang="en-NZ" sz="2000" b="1" dirty="0" smtClean="0"/>
              <a:t> (2010)</a:t>
            </a:r>
            <a:r>
              <a:rPr lang="en-NZ" sz="2000" dirty="0" smtClean="0"/>
              <a:t>: The concept that culture is </a:t>
            </a:r>
            <a:r>
              <a:rPr lang="en-NZ" sz="2000" dirty="0" smtClean="0">
                <a:solidFill>
                  <a:srgbClr val="FF0000"/>
                </a:solidFill>
              </a:rPr>
              <a:t>concrete</a:t>
            </a:r>
            <a:r>
              <a:rPr lang="en-NZ" sz="2000" dirty="0" smtClean="0"/>
              <a:t> is </a:t>
            </a:r>
            <a:r>
              <a:rPr lang="en-NZ" sz="2000" dirty="0"/>
              <a:t>extremely </a:t>
            </a:r>
            <a:r>
              <a:rPr lang="en-NZ" sz="2000" dirty="0" smtClean="0"/>
              <a:t>outdated.</a:t>
            </a:r>
            <a:endParaRPr lang="en-NZ" sz="2000" dirty="0"/>
          </a:p>
          <a:p>
            <a:r>
              <a:rPr lang="en-US" sz="2000" b="1" dirty="0" smtClean="0"/>
              <a:t>Perry and </a:t>
            </a:r>
            <a:r>
              <a:rPr lang="en-US" sz="2000" b="1" dirty="0" err="1" smtClean="0"/>
              <a:t>Southwell</a:t>
            </a:r>
            <a:r>
              <a:rPr lang="en-US" sz="2000" b="1" dirty="0" smtClean="0"/>
              <a:t> (2011, p. 454</a:t>
            </a:r>
            <a:r>
              <a:rPr lang="en-US" sz="2000" dirty="0" smtClean="0"/>
              <a:t>): ‘…move to intercultural competence, which builds on intercultural understanding by including </a:t>
            </a:r>
            <a:r>
              <a:rPr lang="en-US" sz="2000" dirty="0" err="1" smtClean="0"/>
              <a:t>behaviour</a:t>
            </a:r>
            <a:r>
              <a:rPr lang="en-US" sz="2000" dirty="0" smtClean="0"/>
              <a:t> and communication’ </a:t>
            </a:r>
          </a:p>
          <a:p>
            <a:pPr marL="109728" indent="0">
              <a:buNone/>
            </a:pPr>
            <a:endParaRPr lang="en-US" sz="2000" dirty="0" smtClean="0"/>
          </a:p>
          <a:p>
            <a:pPr marL="109728" indent="0">
              <a:buNone/>
            </a:pPr>
            <a:endParaRPr lang="en-NZ" sz="2000" dirty="0"/>
          </a:p>
        </p:txBody>
      </p:sp>
      <p:sp>
        <p:nvSpPr>
          <p:cNvPr id="2" name="Title 1"/>
          <p:cNvSpPr>
            <a:spLocks noGrp="1"/>
          </p:cNvSpPr>
          <p:nvPr>
            <p:ph type="title"/>
          </p:nvPr>
        </p:nvSpPr>
        <p:spPr>
          <a:xfrm>
            <a:off x="457200" y="116632"/>
            <a:ext cx="8229600" cy="720080"/>
          </a:xfrm>
        </p:spPr>
        <p:txBody>
          <a:bodyPr>
            <a:normAutofit/>
          </a:bodyPr>
          <a:lstStyle/>
          <a:p>
            <a:pPr algn="ctr"/>
            <a:r>
              <a:rPr lang="en-US" sz="2400" b="1" dirty="0"/>
              <a:t>Theoretical </a:t>
            </a:r>
            <a:r>
              <a:rPr lang="en-US" sz="2400" b="1" dirty="0" smtClean="0"/>
              <a:t>underpinnings – </a:t>
            </a:r>
            <a:r>
              <a:rPr lang="en-US" sz="2400" b="1" dirty="0" err="1" smtClean="0"/>
              <a:t>Interculturalism</a:t>
            </a:r>
            <a:endParaRPr lang="en-NZ" sz="2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052736"/>
            <a:ext cx="8640960" cy="5256584"/>
          </a:xfrm>
        </p:spPr>
        <p:txBody>
          <a:bodyPr>
            <a:normAutofit/>
          </a:bodyPr>
          <a:lstStyle/>
          <a:p>
            <a:r>
              <a:rPr lang="en-US" sz="2400" b="1" dirty="0"/>
              <a:t>Ager and </a:t>
            </a:r>
            <a:r>
              <a:rPr lang="en-US" sz="2400" b="1" dirty="0" err="1"/>
              <a:t>Strang</a:t>
            </a:r>
            <a:r>
              <a:rPr lang="en-US" sz="2400" b="1" dirty="0"/>
              <a:t> (2008): </a:t>
            </a:r>
            <a:r>
              <a:rPr lang="en-US" sz="2400" dirty="0"/>
              <a:t>Integration is </a:t>
            </a:r>
            <a:r>
              <a:rPr lang="en-US" sz="2400" dirty="0">
                <a:solidFill>
                  <a:srgbClr val="FF0000"/>
                </a:solidFill>
              </a:rPr>
              <a:t>two-way </a:t>
            </a:r>
            <a:r>
              <a:rPr lang="en-US" sz="2400" dirty="0"/>
              <a:t>and</a:t>
            </a:r>
            <a:r>
              <a:rPr lang="en-US" sz="2400" dirty="0">
                <a:solidFill>
                  <a:srgbClr val="FF0000"/>
                </a:solidFill>
              </a:rPr>
              <a:t> non-conformity-oriented</a:t>
            </a:r>
            <a:r>
              <a:rPr lang="en-US" sz="2400" dirty="0"/>
              <a:t>; Intercultural skills required</a:t>
            </a:r>
          </a:p>
          <a:p>
            <a:r>
              <a:rPr lang="en-NZ" sz="2400" b="1" dirty="0" smtClean="0"/>
              <a:t>May and </a:t>
            </a:r>
            <a:r>
              <a:rPr lang="en-NZ" sz="2400" b="1" dirty="0" err="1" smtClean="0"/>
              <a:t>Sleeter</a:t>
            </a:r>
            <a:r>
              <a:rPr lang="en-NZ" sz="2400" b="1" dirty="0" smtClean="0"/>
              <a:t> (2010</a:t>
            </a:r>
            <a:r>
              <a:rPr lang="en-NZ" sz="2400" dirty="0" smtClean="0"/>
              <a:t>): </a:t>
            </a:r>
            <a:r>
              <a:rPr lang="en-NZ" sz="2400" dirty="0" smtClean="0">
                <a:solidFill>
                  <a:srgbClr val="FF0000"/>
                </a:solidFill>
              </a:rPr>
              <a:t>CP:</a:t>
            </a:r>
            <a:r>
              <a:rPr lang="en-NZ" sz="2400" dirty="0" smtClean="0"/>
              <a:t> Voice, dialogue, power, social class.</a:t>
            </a:r>
          </a:p>
          <a:p>
            <a:r>
              <a:rPr lang="en-NZ" sz="2400" b="1" dirty="0" smtClean="0"/>
              <a:t>McPherson (2010, p.550</a:t>
            </a:r>
            <a:r>
              <a:rPr lang="en-NZ" sz="2400" dirty="0" smtClean="0"/>
              <a:t>): Integration can ‘reflect a view that social cohesion is best achieved through greater levels of conformance by newcomers’.</a:t>
            </a:r>
          </a:p>
          <a:p>
            <a:r>
              <a:rPr lang="en-NZ" sz="2400" b="1" dirty="0" err="1"/>
              <a:t>Byram</a:t>
            </a:r>
            <a:r>
              <a:rPr lang="en-NZ" sz="2400" b="1" dirty="0"/>
              <a:t>, Holmes and </a:t>
            </a:r>
            <a:r>
              <a:rPr lang="en-NZ" sz="2400" b="1" dirty="0" err="1"/>
              <a:t>Savvides</a:t>
            </a:r>
            <a:r>
              <a:rPr lang="en-NZ" sz="2400" b="1" dirty="0"/>
              <a:t> (2013, p.251</a:t>
            </a:r>
            <a:r>
              <a:rPr lang="en-NZ" sz="2400" dirty="0"/>
              <a:t>): ‘</a:t>
            </a:r>
            <a:r>
              <a:rPr lang="en-NZ" sz="2400" dirty="0">
                <a:solidFill>
                  <a:srgbClr val="FF0000"/>
                </a:solidFill>
              </a:rPr>
              <a:t>Teachers and learners </a:t>
            </a:r>
            <a:r>
              <a:rPr lang="en-NZ" sz="2400" dirty="0"/>
              <a:t>now need to be ‘aware’ </a:t>
            </a:r>
            <a:r>
              <a:rPr lang="en-NZ" sz="2400" dirty="0">
                <a:solidFill>
                  <a:srgbClr val="FF0000"/>
                </a:solidFill>
              </a:rPr>
              <a:t>of other people’s ‘cultures’ as well as their own</a:t>
            </a:r>
            <a:r>
              <a:rPr lang="en-NZ" sz="2400" dirty="0"/>
              <a:t>’.</a:t>
            </a:r>
          </a:p>
          <a:p>
            <a:pPr marL="0" indent="0">
              <a:buNone/>
            </a:pPr>
            <a:endParaRPr lang="en-NZ" sz="2400" dirty="0" smtClean="0"/>
          </a:p>
          <a:p>
            <a:endParaRPr lang="en-NZ" sz="2400" dirty="0" smtClean="0"/>
          </a:p>
          <a:p>
            <a:pPr>
              <a:buNone/>
            </a:pPr>
            <a:endParaRPr lang="en-US" sz="2400" b="1" dirty="0" smtClean="0"/>
          </a:p>
          <a:p>
            <a:pPr marL="109728" indent="0">
              <a:buNone/>
            </a:pPr>
            <a:endParaRPr lang="en-NZ" sz="2400" dirty="0" smtClean="0"/>
          </a:p>
          <a:p>
            <a:endParaRPr lang="en-NZ" sz="2400" dirty="0" smtClean="0"/>
          </a:p>
          <a:p>
            <a:pPr marL="109728" indent="0">
              <a:buNone/>
            </a:pPr>
            <a:endParaRPr lang="en-NZ" sz="2400" b="1" dirty="0" smtClean="0"/>
          </a:p>
          <a:p>
            <a:endParaRPr lang="en-NZ" sz="2400" dirty="0"/>
          </a:p>
          <a:p>
            <a:endParaRPr lang="en-NZ" sz="2600" dirty="0"/>
          </a:p>
          <a:p>
            <a:endParaRPr lang="en-US" dirty="0" smtClean="0"/>
          </a:p>
          <a:p>
            <a:endParaRPr lang="en-NZ" dirty="0"/>
          </a:p>
          <a:p>
            <a:endParaRPr lang="en-US" dirty="0" smtClean="0"/>
          </a:p>
        </p:txBody>
      </p:sp>
      <p:sp>
        <p:nvSpPr>
          <p:cNvPr id="2" name="Title 1"/>
          <p:cNvSpPr>
            <a:spLocks noGrp="1"/>
          </p:cNvSpPr>
          <p:nvPr>
            <p:ph type="title"/>
          </p:nvPr>
        </p:nvSpPr>
        <p:spPr>
          <a:xfrm>
            <a:off x="457200" y="188640"/>
            <a:ext cx="8229600" cy="792088"/>
          </a:xfrm>
        </p:spPr>
        <p:txBody>
          <a:bodyPr>
            <a:noAutofit/>
          </a:bodyPr>
          <a:lstStyle/>
          <a:p>
            <a:r>
              <a:rPr lang="en-US" sz="2800" b="1" dirty="0" smtClean="0"/>
              <a:t/>
            </a:r>
            <a:br>
              <a:rPr lang="en-US" sz="2800" b="1" dirty="0" smtClean="0"/>
            </a:br>
            <a:r>
              <a:rPr lang="en-US" sz="2800" b="1" dirty="0" smtClean="0"/>
              <a:t>Theoretical underpinnings - </a:t>
            </a:r>
            <a:r>
              <a:rPr lang="en-NZ" sz="2800" b="1" dirty="0" smtClean="0"/>
              <a:t>Critical Pedagogy</a:t>
            </a:r>
            <a:r>
              <a:rPr lang="en-NZ" sz="2800" b="1" dirty="0"/>
              <a:t/>
            </a:r>
            <a:br>
              <a:rPr lang="en-NZ" sz="2800" b="1" dirty="0"/>
            </a:br>
            <a:endParaRPr lang="en-NZ" sz="28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84976" cy="5361459"/>
          </a:xfrm>
        </p:spPr>
        <p:txBody>
          <a:bodyPr>
            <a:normAutofit/>
          </a:bodyPr>
          <a:lstStyle/>
          <a:p>
            <a:pPr>
              <a:buNone/>
            </a:pPr>
            <a:r>
              <a:rPr lang="en-NZ" sz="2000" b="1" dirty="0" smtClean="0"/>
              <a:t>Aim: </a:t>
            </a:r>
            <a:r>
              <a:rPr lang="en-NZ" sz="2000" dirty="0"/>
              <a:t>	</a:t>
            </a:r>
            <a:r>
              <a:rPr lang="en-NZ" sz="2000" dirty="0" smtClean="0"/>
              <a:t>	To document </a:t>
            </a:r>
            <a:r>
              <a:rPr lang="en-NZ" sz="2000" dirty="0"/>
              <a:t>implementation </a:t>
            </a:r>
            <a:r>
              <a:rPr lang="en-NZ" sz="2000" dirty="0" smtClean="0"/>
              <a:t>and effectiveness </a:t>
            </a:r>
            <a:r>
              <a:rPr lang="en-NZ" sz="2000" dirty="0"/>
              <a:t>of </a:t>
            </a:r>
            <a:r>
              <a:rPr lang="en-NZ" sz="2000" dirty="0" smtClean="0"/>
              <a:t>program</a:t>
            </a:r>
            <a:endParaRPr lang="en-US" sz="900" dirty="0" smtClean="0"/>
          </a:p>
          <a:p>
            <a:pPr>
              <a:buNone/>
            </a:pPr>
            <a:r>
              <a:rPr lang="en-US" sz="2000" b="1" dirty="0" smtClean="0"/>
              <a:t>Methods:  	</a:t>
            </a:r>
            <a:r>
              <a:rPr lang="en-US" sz="2000" dirty="0" smtClean="0"/>
              <a:t>Audio-taped observations, focus group discussions,  </a:t>
            </a:r>
          </a:p>
          <a:p>
            <a:pPr>
              <a:buNone/>
            </a:pPr>
            <a:r>
              <a:rPr lang="en-US" sz="2000" dirty="0"/>
              <a:t> </a:t>
            </a:r>
            <a:r>
              <a:rPr lang="en-US" sz="2000" dirty="0" smtClean="0"/>
              <a:t>                    	facilitator reflections</a:t>
            </a:r>
          </a:p>
          <a:p>
            <a:pPr>
              <a:buNone/>
            </a:pPr>
            <a:endParaRPr lang="en-US" sz="1100" dirty="0"/>
          </a:p>
          <a:p>
            <a:pPr>
              <a:buNone/>
            </a:pPr>
            <a:r>
              <a:rPr lang="en-US" sz="2000" b="1" dirty="0" smtClean="0"/>
              <a:t>Participant  profile:</a:t>
            </a:r>
            <a:endParaRPr lang="en-NZ" dirty="0"/>
          </a:p>
        </p:txBody>
      </p:sp>
      <p:sp>
        <p:nvSpPr>
          <p:cNvPr id="2" name="Title 1"/>
          <p:cNvSpPr>
            <a:spLocks noGrp="1"/>
          </p:cNvSpPr>
          <p:nvPr>
            <p:ph type="title"/>
          </p:nvPr>
        </p:nvSpPr>
        <p:spPr>
          <a:xfrm>
            <a:off x="457200" y="0"/>
            <a:ext cx="8229600" cy="836712"/>
          </a:xfrm>
        </p:spPr>
        <p:txBody>
          <a:bodyPr>
            <a:noAutofit/>
          </a:bodyPr>
          <a:lstStyle/>
          <a:p>
            <a:pPr algn="ctr"/>
            <a:r>
              <a:rPr lang="en-US" sz="2400" b="1" dirty="0" smtClean="0"/>
              <a:t>The Research Project</a:t>
            </a:r>
            <a:endParaRPr lang="en-NZ" sz="2400" b="1" dirty="0"/>
          </a:p>
        </p:txBody>
      </p:sp>
      <p:graphicFrame>
        <p:nvGraphicFramePr>
          <p:cNvPr id="5" name="Table 4"/>
          <p:cNvGraphicFramePr>
            <a:graphicFrameLocks noGrp="1"/>
          </p:cNvGraphicFramePr>
          <p:nvPr>
            <p:extLst>
              <p:ext uri="{D42A27DB-BD31-4B8C-83A1-F6EECF244321}">
                <p14:modId xmlns="" xmlns:p14="http://schemas.microsoft.com/office/powerpoint/2010/main" val="2996053571"/>
              </p:ext>
            </p:extLst>
          </p:nvPr>
        </p:nvGraphicFramePr>
        <p:xfrm>
          <a:off x="251519" y="2564904"/>
          <a:ext cx="8712968" cy="4032448"/>
        </p:xfrm>
        <a:graphic>
          <a:graphicData uri="http://schemas.openxmlformats.org/drawingml/2006/table">
            <a:tbl>
              <a:tblPr firstRow="1" bandRow="1">
                <a:tableStyleId>{5C22544A-7EE6-4342-B048-85BDC9FD1C3A}</a:tableStyleId>
              </a:tblPr>
              <a:tblGrid>
                <a:gridCol w="1727570"/>
                <a:gridCol w="2050619"/>
                <a:gridCol w="1104076"/>
                <a:gridCol w="1363314"/>
                <a:gridCol w="2467389"/>
              </a:tblGrid>
              <a:tr h="1249197">
                <a:tc>
                  <a:txBody>
                    <a:bodyPr/>
                    <a:lstStyle/>
                    <a:p>
                      <a:pPr>
                        <a:lnSpc>
                          <a:spcPct val="115000"/>
                        </a:lnSpc>
                        <a:spcAft>
                          <a:spcPts val="0"/>
                        </a:spcAft>
                      </a:pPr>
                      <a:r>
                        <a:rPr lang="en-NZ" sz="1800" b="1" kern="1200" dirty="0">
                          <a:solidFill>
                            <a:schemeClr val="tx1"/>
                          </a:solidFill>
                          <a:effectLst/>
                          <a:latin typeface="Lucida Sans Unicode"/>
                          <a:ea typeface="Times New Roman"/>
                          <a:cs typeface="Times New Roman"/>
                        </a:rPr>
                        <a:t>Number </a:t>
                      </a:r>
                      <a:endParaRPr lang="en-NZ" sz="1800" b="1" dirty="0">
                        <a:solidFill>
                          <a:schemeClr val="tx1"/>
                        </a:solidFill>
                        <a:effectLst/>
                        <a:latin typeface="Calibri"/>
                        <a:ea typeface="Calibri"/>
                        <a:cs typeface="Times New Roman"/>
                      </a:endParaRPr>
                    </a:p>
                  </a:txBody>
                  <a:tcPr/>
                </a:tc>
                <a:tc>
                  <a:txBody>
                    <a:bodyPr/>
                    <a:lstStyle/>
                    <a:p>
                      <a:pPr>
                        <a:lnSpc>
                          <a:spcPct val="115000"/>
                        </a:lnSpc>
                        <a:spcAft>
                          <a:spcPts val="0"/>
                        </a:spcAft>
                      </a:pPr>
                      <a:r>
                        <a:rPr lang="en-NZ" sz="1800" b="1" kern="1200" dirty="0">
                          <a:solidFill>
                            <a:schemeClr val="tx1"/>
                          </a:solidFill>
                          <a:effectLst/>
                          <a:latin typeface="Lucida Sans Unicode"/>
                          <a:ea typeface="Times New Roman"/>
                          <a:cs typeface="Times New Roman"/>
                        </a:rPr>
                        <a:t>Gender</a:t>
                      </a:r>
                      <a:endParaRPr lang="en-NZ" sz="1800" b="1" dirty="0">
                        <a:solidFill>
                          <a:schemeClr val="tx1"/>
                        </a:solidFill>
                        <a:effectLst/>
                        <a:latin typeface="Calibri"/>
                        <a:ea typeface="Calibri"/>
                        <a:cs typeface="Times New Roman"/>
                      </a:endParaRPr>
                    </a:p>
                  </a:txBody>
                  <a:tcPr/>
                </a:tc>
                <a:tc>
                  <a:txBody>
                    <a:bodyPr/>
                    <a:lstStyle/>
                    <a:p>
                      <a:pPr>
                        <a:lnSpc>
                          <a:spcPct val="115000"/>
                        </a:lnSpc>
                        <a:spcAft>
                          <a:spcPts val="0"/>
                        </a:spcAft>
                      </a:pPr>
                      <a:r>
                        <a:rPr lang="en-NZ" sz="1800" b="1" kern="1200" dirty="0">
                          <a:solidFill>
                            <a:schemeClr val="tx1"/>
                          </a:solidFill>
                          <a:effectLst/>
                          <a:latin typeface="Lucida Sans Unicode"/>
                          <a:ea typeface="Times New Roman"/>
                          <a:cs typeface="Times New Roman"/>
                        </a:rPr>
                        <a:t>Age</a:t>
                      </a:r>
                      <a:endParaRPr lang="en-NZ" sz="1800" b="1" dirty="0">
                        <a:solidFill>
                          <a:schemeClr val="tx1"/>
                        </a:solidFill>
                        <a:effectLst/>
                        <a:latin typeface="Calibri"/>
                        <a:ea typeface="Calibri"/>
                        <a:cs typeface="Times New Roman"/>
                      </a:endParaRPr>
                    </a:p>
                  </a:txBody>
                  <a:tcPr/>
                </a:tc>
                <a:tc>
                  <a:txBody>
                    <a:bodyPr/>
                    <a:lstStyle/>
                    <a:p>
                      <a:pPr>
                        <a:lnSpc>
                          <a:spcPct val="115000"/>
                        </a:lnSpc>
                        <a:spcAft>
                          <a:spcPts val="0"/>
                        </a:spcAft>
                      </a:pPr>
                      <a:r>
                        <a:rPr lang="en-NZ" sz="1800" b="1" kern="1200" dirty="0">
                          <a:solidFill>
                            <a:schemeClr val="tx1"/>
                          </a:solidFill>
                          <a:effectLst/>
                          <a:latin typeface="Lucida Sans Unicode"/>
                          <a:ea typeface="Times New Roman"/>
                          <a:cs typeface="Times New Roman"/>
                        </a:rPr>
                        <a:t>Time in NZ</a:t>
                      </a:r>
                      <a:endParaRPr lang="en-NZ" sz="1800" b="1" dirty="0">
                        <a:solidFill>
                          <a:schemeClr val="tx1"/>
                        </a:solidFill>
                        <a:effectLst/>
                        <a:latin typeface="Calibri"/>
                        <a:ea typeface="Calibri"/>
                        <a:cs typeface="Times New Roman"/>
                      </a:endParaRPr>
                    </a:p>
                  </a:txBody>
                  <a:tcPr/>
                </a:tc>
                <a:tc>
                  <a:txBody>
                    <a:bodyPr/>
                    <a:lstStyle/>
                    <a:p>
                      <a:pPr>
                        <a:lnSpc>
                          <a:spcPct val="115000"/>
                        </a:lnSpc>
                        <a:spcAft>
                          <a:spcPts val="0"/>
                        </a:spcAft>
                      </a:pPr>
                      <a:r>
                        <a:rPr lang="en-NZ" sz="1800" b="1" kern="1200" dirty="0">
                          <a:solidFill>
                            <a:schemeClr val="tx1"/>
                          </a:solidFill>
                          <a:effectLst/>
                          <a:latin typeface="Lucida Sans Unicode"/>
                          <a:ea typeface="Times New Roman"/>
                          <a:cs typeface="Times New Roman"/>
                        </a:rPr>
                        <a:t>Reason for sampling this group</a:t>
                      </a:r>
                      <a:endParaRPr lang="en-NZ" sz="1800" b="1" dirty="0">
                        <a:solidFill>
                          <a:schemeClr val="tx1"/>
                        </a:solidFill>
                        <a:effectLst/>
                        <a:latin typeface="Calibri"/>
                        <a:ea typeface="Calibri"/>
                        <a:cs typeface="Times New Roman"/>
                      </a:endParaRPr>
                    </a:p>
                  </a:txBody>
                  <a:tcPr/>
                </a:tc>
              </a:tr>
              <a:tr h="2783251">
                <a:tc>
                  <a:txBody>
                    <a:bodyPr/>
                    <a:lstStyle/>
                    <a:p>
                      <a:pPr>
                        <a:lnSpc>
                          <a:spcPct val="115000"/>
                        </a:lnSpc>
                        <a:spcAft>
                          <a:spcPts val="0"/>
                        </a:spcAft>
                      </a:pPr>
                      <a:r>
                        <a:rPr lang="en-NZ" sz="1800" b="1" kern="1200" dirty="0">
                          <a:solidFill>
                            <a:srgbClr val="000000"/>
                          </a:solidFill>
                          <a:effectLst/>
                          <a:latin typeface="Lucida Sans Unicode"/>
                          <a:ea typeface="Times New Roman"/>
                          <a:cs typeface="Times New Roman"/>
                        </a:rPr>
                        <a:t>20 (regular)</a:t>
                      </a:r>
                      <a:endParaRPr lang="en-NZ" sz="1800" b="1" dirty="0">
                        <a:effectLst/>
                        <a:latin typeface="Calibri"/>
                        <a:ea typeface="Calibri"/>
                        <a:cs typeface="Times New Roman"/>
                      </a:endParaRPr>
                    </a:p>
                    <a:p>
                      <a:pPr>
                        <a:lnSpc>
                          <a:spcPct val="115000"/>
                        </a:lnSpc>
                        <a:spcAft>
                          <a:spcPts val="0"/>
                        </a:spcAft>
                      </a:pPr>
                      <a:r>
                        <a:rPr lang="en-NZ" sz="1800" b="1" kern="1200" dirty="0" smtClean="0">
                          <a:solidFill>
                            <a:srgbClr val="000000"/>
                          </a:solidFill>
                          <a:effectLst/>
                          <a:latin typeface="Lucida Sans Unicode"/>
                          <a:ea typeface="Times New Roman"/>
                          <a:cs typeface="Times New Roman"/>
                        </a:rPr>
                        <a:t>  6 (less reg.)</a:t>
                      </a:r>
                      <a:endParaRPr lang="en-NZ" sz="1800" b="1" dirty="0">
                        <a:effectLst/>
                        <a:latin typeface="Calibri"/>
                        <a:ea typeface="Calibri"/>
                        <a:cs typeface="Times New Roman"/>
                      </a:endParaRPr>
                    </a:p>
                  </a:txBody>
                  <a:tcPr/>
                </a:tc>
                <a:tc>
                  <a:txBody>
                    <a:bodyPr/>
                    <a:lstStyle/>
                    <a:p>
                      <a:pPr>
                        <a:lnSpc>
                          <a:spcPct val="115000"/>
                        </a:lnSpc>
                        <a:spcAft>
                          <a:spcPts val="0"/>
                        </a:spcAft>
                      </a:pPr>
                      <a:r>
                        <a:rPr lang="en-NZ" sz="1800" b="1" kern="1200" dirty="0">
                          <a:solidFill>
                            <a:srgbClr val="000000"/>
                          </a:solidFill>
                          <a:effectLst/>
                          <a:latin typeface="Lucida Sans Unicode"/>
                          <a:ea typeface="Times New Roman"/>
                          <a:cs typeface="Times New Roman"/>
                        </a:rPr>
                        <a:t>16 (males)</a:t>
                      </a:r>
                      <a:endParaRPr lang="en-NZ" sz="1800" b="1" dirty="0">
                        <a:effectLst/>
                        <a:latin typeface="Calibri"/>
                        <a:ea typeface="Calibri"/>
                        <a:cs typeface="Times New Roman"/>
                      </a:endParaRPr>
                    </a:p>
                    <a:p>
                      <a:pPr>
                        <a:lnSpc>
                          <a:spcPct val="115000"/>
                        </a:lnSpc>
                        <a:spcAft>
                          <a:spcPts val="0"/>
                        </a:spcAft>
                      </a:pPr>
                      <a:r>
                        <a:rPr lang="en-NZ" sz="1800" b="1" kern="1200" dirty="0" smtClean="0">
                          <a:solidFill>
                            <a:srgbClr val="000000"/>
                          </a:solidFill>
                          <a:effectLst/>
                          <a:latin typeface="Lucida Sans Unicode"/>
                          <a:ea typeface="Times New Roman"/>
                          <a:cs typeface="Times New Roman"/>
                        </a:rPr>
                        <a:t>  4 </a:t>
                      </a:r>
                      <a:r>
                        <a:rPr lang="en-NZ" sz="1800" b="1" kern="1200" dirty="0">
                          <a:solidFill>
                            <a:srgbClr val="000000"/>
                          </a:solidFill>
                          <a:effectLst/>
                          <a:latin typeface="Lucida Sans Unicode"/>
                          <a:ea typeface="Times New Roman"/>
                          <a:cs typeface="Times New Roman"/>
                        </a:rPr>
                        <a:t>(females</a:t>
                      </a:r>
                      <a:r>
                        <a:rPr lang="en-NZ" sz="1800" b="1" kern="1200" dirty="0" smtClean="0">
                          <a:solidFill>
                            <a:srgbClr val="000000"/>
                          </a:solidFill>
                          <a:effectLst/>
                          <a:latin typeface="Lucida Sans Unicode"/>
                          <a:ea typeface="Times New Roman"/>
                          <a:cs typeface="Times New Roman"/>
                        </a:rPr>
                        <a:t>,</a:t>
                      </a:r>
                    </a:p>
                    <a:p>
                      <a:pPr>
                        <a:lnSpc>
                          <a:spcPct val="115000"/>
                        </a:lnSpc>
                        <a:spcAft>
                          <a:spcPts val="0"/>
                        </a:spcAft>
                      </a:pPr>
                      <a:r>
                        <a:rPr lang="en-NZ" sz="1800" b="1" kern="1200" dirty="0" smtClean="0">
                          <a:solidFill>
                            <a:srgbClr val="000000"/>
                          </a:solidFill>
                          <a:effectLst/>
                          <a:latin typeface="Lucida Sans Unicode"/>
                          <a:ea typeface="Times New Roman"/>
                          <a:cs typeface="Times New Roman"/>
                        </a:rPr>
                        <a:t>     regular)</a:t>
                      </a:r>
                      <a:endParaRPr lang="en-NZ" sz="1800" b="1" dirty="0">
                        <a:effectLst/>
                        <a:latin typeface="Calibri"/>
                        <a:ea typeface="Calibri"/>
                        <a:cs typeface="Times New Roman"/>
                      </a:endParaRPr>
                    </a:p>
                    <a:p>
                      <a:pPr>
                        <a:lnSpc>
                          <a:spcPct val="115000"/>
                        </a:lnSpc>
                        <a:spcAft>
                          <a:spcPts val="0"/>
                        </a:spcAft>
                      </a:pPr>
                      <a:r>
                        <a:rPr lang="en-NZ" sz="1800" b="1" kern="1200" dirty="0" smtClean="0">
                          <a:solidFill>
                            <a:srgbClr val="000000"/>
                          </a:solidFill>
                          <a:effectLst/>
                          <a:latin typeface="Lucida Sans Unicode"/>
                          <a:ea typeface="Times New Roman"/>
                          <a:cs typeface="Times New Roman"/>
                        </a:rPr>
                        <a:t> 6 </a:t>
                      </a:r>
                      <a:r>
                        <a:rPr lang="en-NZ" sz="1800" b="1" kern="1200" dirty="0">
                          <a:solidFill>
                            <a:srgbClr val="000000"/>
                          </a:solidFill>
                          <a:effectLst/>
                          <a:latin typeface="Lucida Sans Unicode"/>
                          <a:ea typeface="Times New Roman"/>
                          <a:cs typeface="Times New Roman"/>
                        </a:rPr>
                        <a:t>(females, </a:t>
                      </a:r>
                      <a:endParaRPr lang="en-NZ" sz="1800" b="1" kern="1200" dirty="0" smtClean="0">
                        <a:solidFill>
                          <a:srgbClr val="000000"/>
                        </a:solidFill>
                        <a:effectLst/>
                        <a:latin typeface="Lucida Sans Unicode"/>
                        <a:ea typeface="Times New Roman"/>
                        <a:cs typeface="Times New Roman"/>
                      </a:endParaRPr>
                    </a:p>
                    <a:p>
                      <a:pPr>
                        <a:lnSpc>
                          <a:spcPct val="115000"/>
                        </a:lnSpc>
                        <a:spcAft>
                          <a:spcPts val="0"/>
                        </a:spcAft>
                      </a:pPr>
                      <a:r>
                        <a:rPr lang="en-NZ" sz="1800" b="1" kern="1200" dirty="0" smtClean="0">
                          <a:solidFill>
                            <a:srgbClr val="000000"/>
                          </a:solidFill>
                          <a:effectLst/>
                          <a:latin typeface="Lucida Sans Unicode"/>
                          <a:ea typeface="Times New Roman"/>
                          <a:cs typeface="Times New Roman"/>
                        </a:rPr>
                        <a:t>    less regular</a:t>
                      </a:r>
                      <a:r>
                        <a:rPr lang="en-NZ" sz="1800" b="1" kern="1200" dirty="0">
                          <a:solidFill>
                            <a:srgbClr val="000000"/>
                          </a:solidFill>
                          <a:effectLst/>
                          <a:latin typeface="Lucida Sans Unicode"/>
                          <a:ea typeface="Times New Roman"/>
                          <a:cs typeface="Times New Roman"/>
                        </a:rPr>
                        <a:t>)</a:t>
                      </a:r>
                      <a:endParaRPr lang="en-NZ" sz="1800" b="1" dirty="0">
                        <a:effectLst/>
                        <a:latin typeface="Calibri"/>
                        <a:ea typeface="Calibri"/>
                        <a:cs typeface="Times New Roman"/>
                      </a:endParaRPr>
                    </a:p>
                  </a:txBody>
                  <a:tcPr/>
                </a:tc>
                <a:tc>
                  <a:txBody>
                    <a:bodyPr/>
                    <a:lstStyle/>
                    <a:p>
                      <a:pPr>
                        <a:lnSpc>
                          <a:spcPct val="115000"/>
                        </a:lnSpc>
                        <a:spcAft>
                          <a:spcPts val="0"/>
                        </a:spcAft>
                      </a:pPr>
                      <a:r>
                        <a:rPr lang="en-NZ" sz="1800" b="1" kern="1200" dirty="0" smtClean="0">
                          <a:solidFill>
                            <a:srgbClr val="000000"/>
                          </a:solidFill>
                          <a:effectLst/>
                          <a:latin typeface="Lucida Sans Unicode"/>
                          <a:ea typeface="Times New Roman"/>
                          <a:cs typeface="Times New Roman"/>
                        </a:rPr>
                        <a:t>25-45</a:t>
                      </a:r>
                      <a:endParaRPr lang="en-NZ" sz="1800" b="1" dirty="0">
                        <a:effectLst/>
                        <a:latin typeface="Calibri"/>
                        <a:ea typeface="Calibri"/>
                        <a:cs typeface="Times New Roman"/>
                      </a:endParaRPr>
                    </a:p>
                  </a:txBody>
                  <a:tcPr/>
                </a:tc>
                <a:tc>
                  <a:txBody>
                    <a:bodyPr/>
                    <a:lstStyle/>
                    <a:p>
                      <a:pPr>
                        <a:lnSpc>
                          <a:spcPct val="115000"/>
                        </a:lnSpc>
                        <a:spcAft>
                          <a:spcPts val="0"/>
                        </a:spcAft>
                      </a:pPr>
                      <a:r>
                        <a:rPr lang="en-NZ" sz="1800" b="1" kern="1200" dirty="0">
                          <a:solidFill>
                            <a:srgbClr val="000000"/>
                          </a:solidFill>
                          <a:effectLst/>
                          <a:latin typeface="Lucida Sans Unicode"/>
                          <a:ea typeface="Times New Roman"/>
                          <a:cs typeface="Times New Roman"/>
                        </a:rPr>
                        <a:t>2 </a:t>
                      </a:r>
                      <a:r>
                        <a:rPr lang="en-NZ" sz="1800" b="1" kern="1200" dirty="0" smtClean="0">
                          <a:solidFill>
                            <a:srgbClr val="000000"/>
                          </a:solidFill>
                          <a:effectLst/>
                          <a:latin typeface="Lucida Sans Unicode"/>
                          <a:ea typeface="Times New Roman"/>
                          <a:cs typeface="Times New Roman"/>
                        </a:rPr>
                        <a:t>months </a:t>
                      </a:r>
                      <a:r>
                        <a:rPr lang="en-NZ" sz="1800" b="1" kern="1200" dirty="0">
                          <a:solidFill>
                            <a:srgbClr val="000000"/>
                          </a:solidFill>
                          <a:effectLst/>
                          <a:latin typeface="Lucida Sans Unicode"/>
                          <a:ea typeface="Times New Roman"/>
                          <a:cs typeface="Times New Roman"/>
                        </a:rPr>
                        <a:t>– 2 </a:t>
                      </a:r>
                      <a:r>
                        <a:rPr lang="en-NZ" sz="1800" b="1" kern="1200" dirty="0" smtClean="0">
                          <a:solidFill>
                            <a:srgbClr val="000000"/>
                          </a:solidFill>
                          <a:effectLst/>
                          <a:latin typeface="Lucida Sans Unicode"/>
                          <a:ea typeface="Times New Roman"/>
                          <a:cs typeface="Times New Roman"/>
                        </a:rPr>
                        <a:t>years</a:t>
                      </a:r>
                      <a:endParaRPr lang="en-NZ" sz="1800" b="1" dirty="0">
                        <a:effectLst/>
                        <a:latin typeface="Calibri"/>
                        <a:ea typeface="Calibri"/>
                        <a:cs typeface="Times New Roman"/>
                      </a:endParaRPr>
                    </a:p>
                  </a:txBody>
                  <a:tcPr/>
                </a:tc>
                <a:tc>
                  <a:txBody>
                    <a:bodyPr/>
                    <a:lstStyle/>
                    <a:p>
                      <a:pPr>
                        <a:lnSpc>
                          <a:spcPct val="115000"/>
                        </a:lnSpc>
                        <a:spcAft>
                          <a:spcPts val="0"/>
                        </a:spcAft>
                      </a:pPr>
                      <a:r>
                        <a:rPr lang="en-NZ" sz="1800" b="1" kern="1200" dirty="0" smtClean="0">
                          <a:solidFill>
                            <a:srgbClr val="000000"/>
                          </a:solidFill>
                          <a:effectLst/>
                          <a:latin typeface="Lucida Sans Unicode"/>
                          <a:ea typeface="Times New Roman"/>
                          <a:cs typeface="Times New Roman"/>
                        </a:rPr>
                        <a:t>-newly settled </a:t>
                      </a:r>
                    </a:p>
                    <a:p>
                      <a:pPr>
                        <a:lnSpc>
                          <a:spcPct val="115000"/>
                        </a:lnSpc>
                        <a:spcAft>
                          <a:spcPts val="0"/>
                        </a:spcAft>
                      </a:pPr>
                      <a:r>
                        <a:rPr lang="en-NZ" sz="1800" b="1" kern="1200" dirty="0" smtClean="0">
                          <a:solidFill>
                            <a:srgbClr val="000000"/>
                          </a:solidFill>
                          <a:effectLst/>
                          <a:latin typeface="Lucida Sans Unicode"/>
                          <a:ea typeface="Times New Roman"/>
                          <a:cs typeface="Times New Roman"/>
                        </a:rPr>
                        <a:t>-identified </a:t>
                      </a:r>
                      <a:r>
                        <a:rPr lang="en-NZ" sz="1800" b="1" kern="1200" dirty="0">
                          <a:solidFill>
                            <a:srgbClr val="000000"/>
                          </a:solidFill>
                          <a:effectLst/>
                          <a:latin typeface="Lucida Sans Unicode"/>
                          <a:ea typeface="Times New Roman"/>
                          <a:cs typeface="Times New Roman"/>
                        </a:rPr>
                        <a:t>by refugee social service agency as a group that would benefit from this </a:t>
                      </a:r>
                      <a:r>
                        <a:rPr lang="en-NZ" sz="1800" b="1" kern="1200" dirty="0" smtClean="0">
                          <a:solidFill>
                            <a:srgbClr val="000000"/>
                          </a:solidFill>
                          <a:effectLst/>
                          <a:latin typeface="Lucida Sans Unicode"/>
                          <a:ea typeface="Times New Roman"/>
                          <a:cs typeface="Times New Roman"/>
                        </a:rPr>
                        <a:t>type of program </a:t>
                      </a:r>
                      <a:endParaRPr lang="en-NZ" sz="1800" b="1" dirty="0">
                        <a:effectLst/>
                        <a:latin typeface="Calibri"/>
                        <a:ea typeface="Calibri"/>
                        <a:cs typeface="Times New Roman"/>
                      </a:endParaRPr>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24744"/>
            <a:ext cx="8820472" cy="4824536"/>
          </a:xfrm>
        </p:spPr>
        <p:txBody>
          <a:bodyPr>
            <a:normAutofit/>
          </a:bodyPr>
          <a:lstStyle/>
          <a:p>
            <a:pPr>
              <a:buNone/>
            </a:pPr>
            <a:r>
              <a:rPr lang="en-US" sz="2400" b="1" dirty="0" smtClean="0"/>
              <a:t>Aims:</a:t>
            </a:r>
          </a:p>
          <a:p>
            <a:r>
              <a:rPr lang="en-US" sz="2400" dirty="0" smtClean="0"/>
              <a:t>Enhance </a:t>
            </a:r>
            <a:r>
              <a:rPr lang="en-US" sz="2400" dirty="0"/>
              <a:t>settlement and </a:t>
            </a:r>
            <a:r>
              <a:rPr lang="en-US" sz="2400" dirty="0" smtClean="0"/>
              <a:t>integration</a:t>
            </a:r>
          </a:p>
          <a:p>
            <a:r>
              <a:rPr lang="en-US" sz="2400" dirty="0" smtClean="0"/>
              <a:t>Impart </a:t>
            </a:r>
            <a:r>
              <a:rPr lang="en-US" sz="2400" dirty="0"/>
              <a:t>knowledge alongside </a:t>
            </a:r>
            <a:r>
              <a:rPr lang="en-US" sz="2400" dirty="0" smtClean="0"/>
              <a:t>intercultural skills</a:t>
            </a:r>
          </a:p>
          <a:p>
            <a:r>
              <a:rPr lang="en-US" sz="2400" dirty="0" smtClean="0"/>
              <a:t>Incorporate sharing </a:t>
            </a:r>
            <a:r>
              <a:rPr lang="en-US" sz="2400" dirty="0"/>
              <a:t>of </a:t>
            </a:r>
            <a:r>
              <a:rPr lang="en-US" sz="2400" dirty="0" smtClean="0"/>
              <a:t>culture, opinions</a:t>
            </a:r>
            <a:r>
              <a:rPr lang="en-US" sz="2400" dirty="0"/>
              <a:t>, </a:t>
            </a:r>
            <a:r>
              <a:rPr lang="en-US" sz="2400" dirty="0" smtClean="0"/>
              <a:t>ideas</a:t>
            </a:r>
          </a:p>
          <a:p>
            <a:r>
              <a:rPr lang="en-US" sz="2400" dirty="0" smtClean="0"/>
              <a:t>Encourage and develop </a:t>
            </a:r>
            <a:r>
              <a:rPr lang="en-US" sz="2400" dirty="0"/>
              <a:t>critical enquiry </a:t>
            </a:r>
            <a:r>
              <a:rPr lang="en-US" sz="2400" dirty="0" smtClean="0"/>
              <a:t>skills</a:t>
            </a:r>
          </a:p>
          <a:p>
            <a:pPr marL="393192" lvl="1" indent="0">
              <a:buNone/>
            </a:pPr>
            <a:endParaRPr lang="en-US" sz="2400" dirty="0" smtClean="0"/>
          </a:p>
          <a:p>
            <a:pPr>
              <a:buNone/>
            </a:pPr>
            <a:r>
              <a:rPr lang="en-US" sz="2400" b="1" dirty="0" smtClean="0"/>
              <a:t>Program</a:t>
            </a:r>
            <a:r>
              <a:rPr lang="en-US" sz="2400" dirty="0" smtClean="0"/>
              <a:t>: 20 sessions (6 months) </a:t>
            </a:r>
          </a:p>
          <a:p>
            <a:pPr marL="109728" indent="0">
              <a:buNone/>
            </a:pPr>
            <a:endParaRPr lang="en-US" sz="2400" dirty="0" smtClean="0"/>
          </a:p>
          <a:p>
            <a:pPr>
              <a:buNone/>
            </a:pPr>
            <a:r>
              <a:rPr lang="en-US" sz="2400" b="1" dirty="0"/>
              <a:t>T</a:t>
            </a:r>
            <a:r>
              <a:rPr lang="en-US" sz="2400" b="1" dirty="0" smtClean="0"/>
              <a:t>opics</a:t>
            </a:r>
            <a:r>
              <a:rPr lang="en-US" sz="2400" dirty="0" smtClean="0"/>
              <a:t>: family and gender roles, making friends, discrimination, 	  bullying, nutrition, gardening, alcohol &amp; drug abuse …</a:t>
            </a:r>
            <a:endParaRPr lang="en-US" sz="2400" dirty="0"/>
          </a:p>
          <a:p>
            <a:pPr marL="109728" indent="0">
              <a:buNone/>
            </a:pPr>
            <a:endParaRPr lang="en-US" dirty="0" smtClean="0"/>
          </a:p>
        </p:txBody>
      </p:sp>
      <p:sp>
        <p:nvSpPr>
          <p:cNvPr id="2" name="Title 1"/>
          <p:cNvSpPr>
            <a:spLocks noGrp="1"/>
          </p:cNvSpPr>
          <p:nvPr>
            <p:ph type="title"/>
          </p:nvPr>
        </p:nvSpPr>
        <p:spPr>
          <a:xfrm>
            <a:off x="457200" y="274638"/>
            <a:ext cx="8229600" cy="706090"/>
          </a:xfrm>
        </p:spPr>
        <p:txBody>
          <a:bodyPr>
            <a:normAutofit/>
          </a:bodyPr>
          <a:lstStyle/>
          <a:p>
            <a:pPr algn="ctr"/>
            <a:r>
              <a:rPr lang="en-US" sz="2800" b="1" dirty="0" smtClean="0"/>
              <a:t>The Intercultural </a:t>
            </a:r>
            <a:r>
              <a:rPr lang="en-US" sz="2800" b="1" dirty="0" err="1" smtClean="0"/>
              <a:t>Programme</a:t>
            </a:r>
            <a:r>
              <a:rPr lang="en-US" sz="2800" b="1" dirty="0" smtClean="0"/>
              <a:t> Model </a:t>
            </a:r>
            <a:endParaRPr lang="en-NZ" sz="28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268760"/>
            <a:ext cx="8640960" cy="4738531"/>
          </a:xfrm>
        </p:spPr>
        <p:txBody>
          <a:bodyPr>
            <a:normAutofit fontScale="77500" lnSpcReduction="20000"/>
          </a:bodyPr>
          <a:lstStyle/>
          <a:p>
            <a:pPr>
              <a:lnSpc>
                <a:spcPct val="150000"/>
              </a:lnSpc>
            </a:pPr>
            <a:r>
              <a:rPr lang="en-US" sz="3000" dirty="0" smtClean="0"/>
              <a:t>Based on a model by Hayward (2007) </a:t>
            </a:r>
            <a:endParaRPr lang="en-NZ" sz="3000" dirty="0" smtClean="0"/>
          </a:p>
          <a:p>
            <a:pPr>
              <a:lnSpc>
                <a:spcPct val="150000"/>
              </a:lnSpc>
            </a:pPr>
            <a:r>
              <a:rPr lang="en-US" sz="3000" dirty="0" smtClean="0"/>
              <a:t>Designed </a:t>
            </a:r>
            <a:r>
              <a:rPr lang="en-US" sz="3000" dirty="0"/>
              <a:t>to </a:t>
            </a:r>
            <a:r>
              <a:rPr lang="en-US" sz="3000" dirty="0" smtClean="0"/>
              <a:t>support re-instatement </a:t>
            </a:r>
            <a:r>
              <a:rPr lang="en-US" sz="3000" dirty="0"/>
              <a:t>of </a:t>
            </a:r>
            <a:r>
              <a:rPr lang="en-US" sz="3000" i="1" dirty="0">
                <a:solidFill>
                  <a:srgbClr val="0070C0"/>
                </a:solidFill>
              </a:rPr>
              <a:t>power (agency) and equality</a:t>
            </a:r>
            <a:r>
              <a:rPr lang="en-US" sz="3000" i="1" dirty="0"/>
              <a:t> </a:t>
            </a:r>
            <a:r>
              <a:rPr lang="en-US" sz="2600" dirty="0"/>
              <a:t>(Bennett, </a:t>
            </a:r>
            <a:r>
              <a:rPr lang="en-US" sz="2600" dirty="0" smtClean="0"/>
              <a:t>2009; </a:t>
            </a:r>
            <a:r>
              <a:rPr lang="en-NZ" sz="2600" dirty="0" err="1"/>
              <a:t>Byram</a:t>
            </a:r>
            <a:r>
              <a:rPr lang="en-NZ" sz="2600" dirty="0"/>
              <a:t> &amp; </a:t>
            </a:r>
            <a:r>
              <a:rPr lang="en-NZ" sz="2600" dirty="0" err="1"/>
              <a:t>Feng</a:t>
            </a:r>
            <a:r>
              <a:rPr lang="en-NZ" sz="2600" dirty="0"/>
              <a:t>, 2004</a:t>
            </a:r>
            <a:r>
              <a:rPr lang="en-US" sz="2600" dirty="0"/>
              <a:t>) </a:t>
            </a:r>
            <a:endParaRPr lang="en-US" sz="2600" dirty="0" smtClean="0"/>
          </a:p>
          <a:p>
            <a:pPr>
              <a:lnSpc>
                <a:spcPct val="150000"/>
              </a:lnSpc>
            </a:pPr>
            <a:r>
              <a:rPr lang="en-US" sz="3000" dirty="0" smtClean="0"/>
              <a:t>‘</a:t>
            </a:r>
            <a:r>
              <a:rPr lang="en-US" sz="3000" i="1" dirty="0" smtClean="0">
                <a:solidFill>
                  <a:srgbClr val="0070C0"/>
                </a:solidFill>
              </a:rPr>
              <a:t>Rights-based</a:t>
            </a:r>
            <a:r>
              <a:rPr lang="en-US" sz="3000" i="1" dirty="0">
                <a:solidFill>
                  <a:srgbClr val="0070C0"/>
                </a:solidFill>
              </a:rPr>
              <a:t>’ </a:t>
            </a:r>
            <a:r>
              <a:rPr lang="en-US" sz="3000" i="1" dirty="0" smtClean="0">
                <a:solidFill>
                  <a:srgbClr val="0070C0"/>
                </a:solidFill>
              </a:rPr>
              <a:t>approach </a:t>
            </a:r>
            <a:r>
              <a:rPr lang="en-US" sz="3000" dirty="0" smtClean="0"/>
              <a:t>(right </a:t>
            </a:r>
            <a:r>
              <a:rPr lang="en-US" sz="3000" dirty="0"/>
              <a:t>to safety, freedom of speech and belief, gender equality, </a:t>
            </a:r>
            <a:r>
              <a:rPr lang="en-US" sz="3000" dirty="0" smtClean="0"/>
              <a:t>respect</a:t>
            </a:r>
            <a:r>
              <a:rPr lang="en-US" sz="3000" dirty="0"/>
              <a:t>;</a:t>
            </a:r>
            <a:r>
              <a:rPr lang="en-US" sz="3000" dirty="0" smtClean="0"/>
              <a:t> </a:t>
            </a:r>
            <a:r>
              <a:rPr lang="en-US" sz="3000" dirty="0"/>
              <a:t>right to healthcare and education entitlement </a:t>
            </a:r>
            <a:r>
              <a:rPr lang="en-US" sz="2600" dirty="0"/>
              <a:t>(United Nations General </a:t>
            </a:r>
            <a:r>
              <a:rPr lang="en-US" sz="2600" dirty="0" smtClean="0"/>
              <a:t>Assembly, </a:t>
            </a:r>
            <a:r>
              <a:rPr lang="en-US" sz="2600" dirty="0"/>
              <a:t>1948</a:t>
            </a:r>
            <a:r>
              <a:rPr lang="en-US" sz="2600" dirty="0" smtClean="0"/>
              <a:t>)</a:t>
            </a:r>
          </a:p>
          <a:p>
            <a:pPr>
              <a:lnSpc>
                <a:spcPct val="150000"/>
              </a:lnSpc>
            </a:pPr>
            <a:r>
              <a:rPr lang="en-US" sz="3000" i="1" dirty="0">
                <a:solidFill>
                  <a:srgbClr val="0070C0"/>
                </a:solidFill>
              </a:rPr>
              <a:t>Inclusiveness, critical reflection, empowered </a:t>
            </a:r>
            <a:r>
              <a:rPr lang="en-US" sz="3000" i="1" dirty="0" smtClean="0">
                <a:solidFill>
                  <a:srgbClr val="0070C0"/>
                </a:solidFill>
              </a:rPr>
              <a:t>decision-making</a:t>
            </a:r>
          </a:p>
          <a:p>
            <a:pPr>
              <a:lnSpc>
                <a:spcPct val="150000"/>
              </a:lnSpc>
            </a:pPr>
            <a:r>
              <a:rPr lang="en-US" sz="3000" i="1" dirty="0">
                <a:solidFill>
                  <a:srgbClr val="0070C0"/>
                </a:solidFill>
              </a:rPr>
              <a:t>Facilitator</a:t>
            </a:r>
            <a:r>
              <a:rPr lang="en-US" sz="3000" i="1" dirty="0"/>
              <a:t> – </a:t>
            </a:r>
            <a:r>
              <a:rPr lang="en-US" sz="3000" dirty="0"/>
              <a:t>specific skills, attributes</a:t>
            </a:r>
          </a:p>
          <a:p>
            <a:endParaRPr lang="en-US" dirty="0" smtClean="0"/>
          </a:p>
          <a:p>
            <a:endParaRPr lang="en-US" dirty="0" smtClean="0"/>
          </a:p>
        </p:txBody>
      </p:sp>
      <p:sp>
        <p:nvSpPr>
          <p:cNvPr id="2" name="Title 1"/>
          <p:cNvSpPr>
            <a:spLocks noGrp="1"/>
          </p:cNvSpPr>
          <p:nvPr>
            <p:ph type="title"/>
          </p:nvPr>
        </p:nvSpPr>
        <p:spPr>
          <a:xfrm>
            <a:off x="457200" y="274638"/>
            <a:ext cx="8229600" cy="562074"/>
          </a:xfrm>
        </p:spPr>
        <p:txBody>
          <a:bodyPr>
            <a:normAutofit/>
          </a:bodyPr>
          <a:lstStyle/>
          <a:p>
            <a:pPr algn="ctr"/>
            <a:r>
              <a:rPr lang="en-US" sz="2800" b="1" dirty="0" smtClean="0"/>
              <a:t>The Intercultural </a:t>
            </a:r>
            <a:r>
              <a:rPr lang="en-US" sz="2800" b="1" dirty="0" err="1" smtClean="0"/>
              <a:t>Programme</a:t>
            </a:r>
            <a:r>
              <a:rPr lang="en-US" sz="2800" b="1" dirty="0" smtClean="0"/>
              <a:t> Model</a:t>
            </a:r>
            <a:endParaRPr lang="en-NZ" sz="2800" b="1" dirty="0">
              <a:solidFill>
                <a:srgbClr val="00B0F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Figure 1 IPM for New Settlers.jpg"/>
          <p:cNvPicPr>
            <a:picLocks noGrp="1" noChangeAspect="1"/>
          </p:cNvPicPr>
          <p:nvPr>
            <p:ph idx="1"/>
          </p:nvPr>
        </p:nvPicPr>
        <p:blipFill>
          <a:blip r:embed="rId3" cstate="print"/>
          <a:stretch>
            <a:fillRect/>
          </a:stretch>
        </p:blipFill>
        <p:spPr>
          <a:xfrm>
            <a:off x="1187624" y="980728"/>
            <a:ext cx="6427132" cy="5688632"/>
          </a:xfrm>
        </p:spPr>
      </p:pic>
      <p:sp>
        <p:nvSpPr>
          <p:cNvPr id="2" name="Title 1"/>
          <p:cNvSpPr>
            <a:spLocks noGrp="1"/>
          </p:cNvSpPr>
          <p:nvPr>
            <p:ph type="title"/>
          </p:nvPr>
        </p:nvSpPr>
        <p:spPr>
          <a:xfrm>
            <a:off x="457200" y="188640"/>
            <a:ext cx="8229600" cy="504056"/>
          </a:xfrm>
        </p:spPr>
        <p:txBody>
          <a:bodyPr>
            <a:noAutofit/>
          </a:bodyPr>
          <a:lstStyle/>
          <a:p>
            <a:pPr algn="ctr"/>
            <a:r>
              <a:rPr lang="en-US" sz="2000" b="1" dirty="0" smtClean="0"/>
              <a:t>The Intercultural </a:t>
            </a:r>
            <a:r>
              <a:rPr lang="en-US" sz="2000" b="1" dirty="0" err="1" smtClean="0"/>
              <a:t>Programme</a:t>
            </a:r>
            <a:r>
              <a:rPr lang="en-US" sz="2000" b="1" dirty="0" smtClean="0"/>
              <a:t> Model for New Settlers </a:t>
            </a:r>
            <a:br>
              <a:rPr lang="en-US" sz="2000" b="1" dirty="0" smtClean="0"/>
            </a:br>
            <a:r>
              <a:rPr lang="en-US" sz="2000" b="1" dirty="0" smtClean="0"/>
              <a:t>(Hayward &amp; U-Mackey, 2013, p. 432)</a:t>
            </a:r>
            <a:endParaRPr lang="en-NZ" sz="20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1185</TotalTime>
  <Words>1534</Words>
  <Application>Microsoft Office PowerPoint</Application>
  <PresentationFormat>On-screen Show (4:3)</PresentationFormat>
  <Paragraphs>206</Paragraphs>
  <Slides>17</Slides>
  <Notes>13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STLHE 2014 Transforming Our Learning Experiences Conference Queen’s University, Kingston Ont., Canada June 18-20, 2014</vt:lpstr>
      <vt:lpstr>Presentation Overview </vt:lpstr>
      <vt:lpstr>Introduction</vt:lpstr>
      <vt:lpstr>Theoretical underpinnings – Interculturalism</vt:lpstr>
      <vt:lpstr> Theoretical underpinnings - Critical Pedagogy </vt:lpstr>
      <vt:lpstr>The Research Project</vt:lpstr>
      <vt:lpstr>The Intercultural Programme Model </vt:lpstr>
      <vt:lpstr>The Intercultural Programme Model</vt:lpstr>
      <vt:lpstr>The Intercultural Programme Model for New Settlers  (Hayward &amp; U-Mackey, 2013, p. 432)</vt:lpstr>
      <vt:lpstr>Sample Lesson Plan</vt:lpstr>
      <vt:lpstr>Old Age Care (Sample delivery)  </vt:lpstr>
      <vt:lpstr>Significant Findings </vt:lpstr>
      <vt:lpstr>Significant Findings</vt:lpstr>
      <vt:lpstr>Sample Participant Quotes </vt:lpstr>
      <vt:lpstr>Conclusion</vt:lpstr>
      <vt:lpstr>Slide 16</vt:lpstr>
      <vt:lpstr>References</vt:lpstr>
    </vt:vector>
  </TitlesOfParts>
  <Company>Auckland University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dbutterw</dc:creator>
  <cp:lastModifiedBy>AU</cp:lastModifiedBy>
  <cp:revision>112</cp:revision>
  <cp:lastPrinted>2013-05-27T21:25:55Z</cp:lastPrinted>
  <dcterms:created xsi:type="dcterms:W3CDTF">2012-11-26T03:46:25Z</dcterms:created>
  <dcterms:modified xsi:type="dcterms:W3CDTF">2014-06-19T01:27:51Z</dcterms:modified>
</cp:coreProperties>
</file>