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6">
  <p:sldMasterIdLst>
    <p:sldMasterId id="2147483744" r:id="rId1"/>
  </p:sldMasterIdLst>
  <p:notesMasterIdLst>
    <p:notesMasterId r:id="rId40"/>
  </p:notesMasterIdLst>
  <p:handoutMasterIdLst>
    <p:handoutMasterId r:id="rId41"/>
  </p:handoutMasterIdLst>
  <p:sldIdLst>
    <p:sldId id="331" r:id="rId2"/>
    <p:sldId id="257" r:id="rId3"/>
    <p:sldId id="268" r:id="rId4"/>
    <p:sldId id="289" r:id="rId5"/>
    <p:sldId id="290" r:id="rId6"/>
    <p:sldId id="297" r:id="rId7"/>
    <p:sldId id="295" r:id="rId8"/>
    <p:sldId id="296" r:id="rId9"/>
    <p:sldId id="274" r:id="rId10"/>
    <p:sldId id="275" r:id="rId11"/>
    <p:sldId id="276" r:id="rId12"/>
    <p:sldId id="304" r:id="rId13"/>
    <p:sldId id="306" r:id="rId14"/>
    <p:sldId id="309" r:id="rId15"/>
    <p:sldId id="321" r:id="rId16"/>
    <p:sldId id="322" r:id="rId17"/>
    <p:sldId id="324" r:id="rId18"/>
    <p:sldId id="325" r:id="rId19"/>
    <p:sldId id="326" r:id="rId20"/>
    <p:sldId id="310" r:id="rId21"/>
    <p:sldId id="327" r:id="rId22"/>
    <p:sldId id="328" r:id="rId23"/>
    <p:sldId id="329" r:id="rId24"/>
    <p:sldId id="311" r:id="rId25"/>
    <p:sldId id="330" r:id="rId26"/>
    <p:sldId id="312" r:id="rId27"/>
    <p:sldId id="313" r:id="rId28"/>
    <p:sldId id="332" r:id="rId29"/>
    <p:sldId id="333" r:id="rId30"/>
    <p:sldId id="334" r:id="rId31"/>
    <p:sldId id="335" r:id="rId32"/>
    <p:sldId id="336" r:id="rId33"/>
    <p:sldId id="337" r:id="rId34"/>
    <p:sldId id="338" r:id="rId35"/>
    <p:sldId id="339" r:id="rId36"/>
    <p:sldId id="340" r:id="rId37"/>
    <p:sldId id="341" r:id="rId38"/>
    <p:sldId id="342" r:id="rId39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3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tf2\stf2\users\k\kkolanda\graphs%20for%20Max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tf2\stf2\users\k\kkolanda\graphs%20for%20Max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tf2\stf2\users\k\kkolanda\graphs%20for%20Max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stf2\stf2\users\k\kkolanda\graphs%20for%20Max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stf2\stf2\users\k\kkolanda\graphs%20for%20Max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NZ" b="1" dirty="0">
                <a:solidFill>
                  <a:schemeClr val="tx1"/>
                </a:solidFill>
              </a:rPr>
              <a:t>Figure 1: Participation by number of activities in past 12 months </a:t>
            </a:r>
            <a:r>
              <a:rPr lang="en-NZ" b="1" dirty="0" smtClean="0">
                <a:solidFill>
                  <a:schemeClr val="tx1"/>
                </a:solidFill>
              </a:rPr>
              <a:t>(1985</a:t>
            </a:r>
            <a:r>
              <a:rPr lang="en-NZ" b="1" baseline="0" dirty="0" smtClean="0">
                <a:solidFill>
                  <a:schemeClr val="tx1"/>
                </a:solidFill>
              </a:rPr>
              <a:t> - 2012</a:t>
            </a:r>
            <a:r>
              <a:rPr lang="en-NZ" b="1" dirty="0" smtClean="0">
                <a:solidFill>
                  <a:schemeClr val="tx1"/>
                </a:solidFill>
              </a:rPr>
              <a:t>)</a:t>
            </a:r>
            <a:endParaRPr lang="en-NZ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836811509674191"/>
          <c:y val="0.17322903525370614"/>
          <c:w val="0.87556726395931617"/>
          <c:h val="0.590056833158539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'Figure 1'!$A$5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'Figure 1'!$B$4:$G$4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1'!$B$5:$G$5</c:f>
              <c:numCache>
                <c:formatCode>General</c:formatCode>
                <c:ptCount val="6"/>
                <c:pt idx="0">
                  <c:v>15</c:v>
                </c:pt>
                <c:pt idx="1">
                  <c:v>10</c:v>
                </c:pt>
                <c:pt idx="2">
                  <c:v>10</c:v>
                </c:pt>
                <c:pt idx="3">
                  <c:v>13</c:v>
                </c:pt>
                <c:pt idx="4">
                  <c:v>20</c:v>
                </c:pt>
                <c:pt idx="5">
                  <c:v>20</c:v>
                </c:pt>
              </c:numCache>
            </c:numRef>
          </c:val>
        </c:ser>
        <c:ser>
          <c:idx val="1"/>
          <c:order val="1"/>
          <c:tx>
            <c:strRef>
              <c:f>'Figure 1'!$A$6</c:f>
              <c:strCache>
                <c:ptCount val="1"/>
                <c:pt idx="0">
                  <c:v>1-3 activities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'Figure 1'!$B$4:$G$4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1'!$B$6:$G$6</c:f>
              <c:numCache>
                <c:formatCode>General</c:formatCode>
                <c:ptCount val="6"/>
                <c:pt idx="0">
                  <c:v>70</c:v>
                </c:pt>
                <c:pt idx="1">
                  <c:v>51</c:v>
                </c:pt>
                <c:pt idx="2">
                  <c:v>49</c:v>
                </c:pt>
                <c:pt idx="3">
                  <c:v>49</c:v>
                </c:pt>
                <c:pt idx="4">
                  <c:v>53</c:v>
                </c:pt>
                <c:pt idx="5">
                  <c:v>58</c:v>
                </c:pt>
              </c:numCache>
            </c:numRef>
          </c:val>
        </c:ser>
        <c:ser>
          <c:idx val="2"/>
          <c:order val="2"/>
          <c:tx>
            <c:strRef>
              <c:f>'Figure 1'!$A$7</c:f>
              <c:strCache>
                <c:ptCount val="1"/>
                <c:pt idx="0">
                  <c:v>4+ activities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'Figure 1'!$B$4:$G$4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1'!$B$7:$G$7</c:f>
              <c:numCache>
                <c:formatCode>General</c:formatCode>
                <c:ptCount val="6"/>
                <c:pt idx="0">
                  <c:v>15</c:v>
                </c:pt>
                <c:pt idx="1">
                  <c:v>40</c:v>
                </c:pt>
                <c:pt idx="2">
                  <c:v>41</c:v>
                </c:pt>
                <c:pt idx="3">
                  <c:v>37</c:v>
                </c:pt>
                <c:pt idx="4">
                  <c:v>28</c:v>
                </c:pt>
                <c:pt idx="5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7166496"/>
        <c:axId val="227166888"/>
      </c:barChart>
      <c:catAx>
        <c:axId val="227166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166888"/>
        <c:crosses val="autoZero"/>
        <c:auto val="1"/>
        <c:lblAlgn val="ctr"/>
        <c:lblOffset val="100"/>
        <c:noMultiLvlLbl val="0"/>
      </c:catAx>
      <c:valAx>
        <c:axId val="22716688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>
                    <a:solidFill>
                      <a:schemeClr val="tx1"/>
                    </a:solidFill>
                  </a:rPr>
                  <a:t>Participation (%)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16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NZ" sz="1800" b="1" dirty="0" smtClean="0"/>
              <a:t>1991, 1999, 2012</a:t>
            </a:r>
          </a:p>
          <a:p>
            <a:pPr>
              <a:defRPr b="1"/>
            </a:pPr>
            <a:r>
              <a:rPr lang="en-NZ" sz="1800" b="1" dirty="0" smtClean="0"/>
              <a:t>Participation in continuous </a:t>
            </a:r>
            <a:r>
              <a:rPr lang="en-NZ" sz="1800" b="1" dirty="0"/>
              <a:t>and </a:t>
            </a:r>
            <a:r>
              <a:rPr lang="en-NZ" sz="1800" b="1" dirty="0" smtClean="0"/>
              <a:t>non-continuous </a:t>
            </a:r>
            <a:r>
              <a:rPr lang="en-NZ" sz="1800" b="1" dirty="0"/>
              <a:t>gambling activities on a weekly or more frequent basis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995599315727712"/>
          <c:y val="0.18175620767244946"/>
          <c:w val="0.83454481125873992"/>
          <c:h val="0.610903914008813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'Figure x'!$A$3</c:f>
              <c:strCache>
                <c:ptCount val="1"/>
                <c:pt idx="0">
                  <c:v>non-continous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'Figure x'!$B$2:$D$2</c:f>
              <c:numCache>
                <c:formatCode>General</c:formatCode>
                <c:ptCount val="3"/>
                <c:pt idx="0">
                  <c:v>1991</c:v>
                </c:pt>
                <c:pt idx="1">
                  <c:v>1999</c:v>
                </c:pt>
                <c:pt idx="2">
                  <c:v>2012</c:v>
                </c:pt>
              </c:numCache>
            </c:numRef>
          </c:cat>
          <c:val>
            <c:numRef>
              <c:f>'Figure x'!$B$3:$D$3</c:f>
              <c:numCache>
                <c:formatCode>General</c:formatCode>
                <c:ptCount val="3"/>
                <c:pt idx="0">
                  <c:v>30</c:v>
                </c:pt>
                <c:pt idx="1">
                  <c:v>30</c:v>
                </c:pt>
                <c:pt idx="2">
                  <c:v>16</c:v>
                </c:pt>
              </c:numCache>
            </c:numRef>
          </c:val>
        </c:ser>
        <c:ser>
          <c:idx val="1"/>
          <c:order val="1"/>
          <c:tx>
            <c:strRef>
              <c:f>'Figure x'!$A$4</c:f>
              <c:strCache>
                <c:ptCount val="1"/>
                <c:pt idx="0">
                  <c:v>continuous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'Figure x'!$B$2:$D$2</c:f>
              <c:numCache>
                <c:formatCode>General</c:formatCode>
                <c:ptCount val="3"/>
                <c:pt idx="0">
                  <c:v>1991</c:v>
                </c:pt>
                <c:pt idx="1">
                  <c:v>1999</c:v>
                </c:pt>
                <c:pt idx="2">
                  <c:v>2012</c:v>
                </c:pt>
              </c:numCache>
            </c:numRef>
          </c:cat>
          <c:val>
            <c:numRef>
              <c:f>'Figure x'!$B$4:$D$4</c:f>
              <c:numCache>
                <c:formatCode>General</c:formatCode>
                <c:ptCount val="3"/>
                <c:pt idx="0">
                  <c:v>18</c:v>
                </c:pt>
                <c:pt idx="1">
                  <c:v>10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2104584"/>
        <c:axId val="462104976"/>
      </c:barChart>
      <c:catAx>
        <c:axId val="46210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104976"/>
        <c:crosses val="autoZero"/>
        <c:auto val="1"/>
        <c:lblAlgn val="ctr"/>
        <c:lblOffset val="100"/>
        <c:noMultiLvlLbl val="0"/>
      </c:catAx>
      <c:valAx>
        <c:axId val="46210497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Gambling participation(%)</a:t>
                </a:r>
              </a:p>
            </c:rich>
          </c:tx>
          <c:layout>
            <c:manualLayout>
              <c:xMode val="edge"/>
              <c:yMode val="edge"/>
              <c:x val="3.3816426728690077E-2"/>
              <c:y val="0.274247999739246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104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cap="none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NZ" sz="2000" cap="none" dirty="0" smtClean="0"/>
              <a:t>Figure 2: Past 12 months participation in gambling</a:t>
            </a:r>
            <a:r>
              <a:rPr lang="en-NZ" sz="2000" cap="none" baseline="0" dirty="0" smtClean="0"/>
              <a:t> activities </a:t>
            </a:r>
            <a:r>
              <a:rPr lang="en-NZ" sz="2000" cap="none" dirty="0" smtClean="0"/>
              <a:t> (1985-2012)</a:t>
            </a:r>
            <a:endParaRPr lang="en-NZ" sz="2000" cap="none" dirty="0"/>
          </a:p>
        </c:rich>
      </c:tx>
      <c:layout>
        <c:manualLayout>
          <c:xMode val="edge"/>
          <c:yMode val="edge"/>
          <c:x val="0.13929046271051249"/>
          <c:y val="2.00318885596173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cap="none" spc="120" normalizeH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844513691247556"/>
          <c:y val="0.13167912972766144"/>
          <c:w val="0.86703697363916488"/>
          <c:h val="0.51963853012964956"/>
        </c:manualLayout>
      </c:layout>
      <c:lineChart>
        <c:grouping val="standard"/>
        <c:varyColors val="0"/>
        <c:ser>
          <c:idx val="0"/>
          <c:order val="0"/>
          <c:tx>
            <c:strRef>
              <c:f>'Figure 2'!$A$5</c:f>
              <c:strCache>
                <c:ptCount val="1"/>
                <c:pt idx="0">
                  <c:v>Lotto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numRef>
              <c:f>'Figure 2'!$B$4:$G$4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2'!$B$5:$G$5</c:f>
              <c:numCache>
                <c:formatCode>General</c:formatCode>
                <c:ptCount val="6"/>
                <c:pt idx="0">
                  <c:v>0</c:v>
                </c:pt>
                <c:pt idx="1">
                  <c:v>78</c:v>
                </c:pt>
                <c:pt idx="2">
                  <c:v>80</c:v>
                </c:pt>
                <c:pt idx="3">
                  <c:v>75</c:v>
                </c:pt>
                <c:pt idx="4">
                  <c:v>66</c:v>
                </c:pt>
                <c:pt idx="5">
                  <c:v>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2'!$A$6</c:f>
              <c:strCache>
                <c:ptCount val="1"/>
                <c:pt idx="0">
                  <c:v>New Zealand raffle/ lottery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numRef>
              <c:f>'Figure 2'!$B$4:$G$4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2'!$B$6:$G$6</c:f>
              <c:numCache>
                <c:formatCode>General</c:formatCode>
                <c:ptCount val="6"/>
                <c:pt idx="0">
                  <c:v>71</c:v>
                </c:pt>
                <c:pt idx="1">
                  <c:v>62</c:v>
                </c:pt>
                <c:pt idx="2">
                  <c:v>67</c:v>
                </c:pt>
                <c:pt idx="3">
                  <c:v>67</c:v>
                </c:pt>
                <c:pt idx="4">
                  <c:v>55</c:v>
                </c:pt>
                <c:pt idx="5">
                  <c:v>47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2'!$A$7</c:f>
              <c:strCache>
                <c:ptCount val="1"/>
                <c:pt idx="0">
                  <c:v>Instant Kiwi or other scratch tickets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cat>
            <c:numRef>
              <c:f>'Figure 2'!$B$4:$G$4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2'!$B$7:$G$7</c:f>
              <c:numCache>
                <c:formatCode>General</c:formatCode>
                <c:ptCount val="6"/>
                <c:pt idx="0">
                  <c:v>0</c:v>
                </c:pt>
                <c:pt idx="1">
                  <c:v>66</c:v>
                </c:pt>
                <c:pt idx="2">
                  <c:v>58</c:v>
                </c:pt>
                <c:pt idx="3">
                  <c:v>48</c:v>
                </c:pt>
                <c:pt idx="4">
                  <c:v>41</c:v>
                </c:pt>
                <c:pt idx="5">
                  <c:v>33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2'!$A$8</c:f>
              <c:strCache>
                <c:ptCount val="1"/>
                <c:pt idx="0">
                  <c:v>Bets with friends/ workmates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cat>
            <c:numRef>
              <c:f>'Figure 2'!$B$4:$G$4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2'!$B$8:$G$8</c:f>
              <c:numCache>
                <c:formatCode>General</c:formatCode>
                <c:ptCount val="6"/>
                <c:pt idx="0">
                  <c:v>19</c:v>
                </c:pt>
                <c:pt idx="1">
                  <c:v>23</c:v>
                </c:pt>
                <c:pt idx="2">
                  <c:v>30</c:v>
                </c:pt>
                <c:pt idx="3">
                  <c:v>24</c:v>
                </c:pt>
                <c:pt idx="4">
                  <c:v>22</c:v>
                </c:pt>
                <c:pt idx="5">
                  <c:v>15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2'!$A$9</c:f>
              <c:strCache>
                <c:ptCount val="1"/>
                <c:pt idx="0">
                  <c:v>‘Casino’ evening - fundraising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cat>
            <c:numRef>
              <c:f>'Figure 2'!$B$4:$G$4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2'!$B$9:$G$9</c:f>
              <c:numCache>
                <c:formatCode>General</c:formatCode>
                <c:ptCount val="6"/>
                <c:pt idx="0">
                  <c:v>8</c:v>
                </c:pt>
                <c:pt idx="1">
                  <c:v>9</c:v>
                </c:pt>
                <c:pt idx="2">
                  <c:v>10</c:v>
                </c:pt>
                <c:pt idx="3">
                  <c:v>10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'Figure 2'!$A$10</c:f>
              <c:strCache>
                <c:ptCount val="1"/>
                <c:pt idx="0">
                  <c:v>Keno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cat>
            <c:numRef>
              <c:f>'Figure 2'!$B$4:$G$4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2'!$B$10:$G$10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11</c:v>
                </c:pt>
                <c:pt idx="3">
                  <c:v>6</c:v>
                </c:pt>
                <c:pt idx="4">
                  <c:v>3</c:v>
                </c:pt>
                <c:pt idx="5">
                  <c:v>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'Figure 2'!$A$11</c:f>
              <c:strCache>
                <c:ptCount val="1"/>
                <c:pt idx="0">
                  <c:v>Housie for money</c:v>
                </c:pt>
              </c:strCache>
            </c:strRef>
          </c:tx>
          <c:spPr>
            <a:ln w="222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plus"/>
            <c:size val="6"/>
            <c:spPr>
              <a:noFill/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marker>
          <c:cat>
            <c:numRef>
              <c:f>'Figure 2'!$B$4:$G$4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2'!$B$11:$G$11</c:f>
              <c:numCache>
                <c:formatCode>General</c:formatCode>
                <c:ptCount val="6"/>
                <c:pt idx="0">
                  <c:v>8</c:v>
                </c:pt>
                <c:pt idx="1">
                  <c:v>5</c:v>
                </c:pt>
                <c:pt idx="2">
                  <c:v>6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2105760"/>
        <c:axId val="462106152"/>
      </c:lineChart>
      <c:catAx>
        <c:axId val="462105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106152"/>
        <c:crosses val="autoZero"/>
        <c:auto val="1"/>
        <c:lblAlgn val="ctr"/>
        <c:lblOffset val="100"/>
        <c:noMultiLvlLbl val="0"/>
      </c:catAx>
      <c:valAx>
        <c:axId val="4621061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cap="non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cap="none" dirty="0" smtClean="0"/>
                  <a:t>Participation  (%)</a:t>
                </a:r>
                <a:endParaRPr lang="en-NZ" cap="none" dirty="0"/>
              </a:p>
            </c:rich>
          </c:tx>
          <c:layout>
            <c:manualLayout>
              <c:xMode val="edge"/>
              <c:yMode val="edge"/>
              <c:x val="3.8816520217581495E-2"/>
              <c:y val="0.189634541067540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cap="none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105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cap="none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NZ" cap="none" dirty="0" smtClean="0"/>
              <a:t>Figure 3: </a:t>
            </a:r>
            <a:r>
              <a:rPr lang="en-NZ" sz="2160" b="1" i="0" u="none" strike="noStrike" cap="none" normalizeH="0" baseline="0" dirty="0" smtClean="0">
                <a:effectLst/>
              </a:rPr>
              <a:t>Past 12 months participation in gambling activities</a:t>
            </a:r>
          </a:p>
          <a:p>
            <a:pPr>
              <a:defRPr cap="none"/>
            </a:pPr>
            <a:r>
              <a:rPr lang="en-NZ" sz="2160" b="1" i="0" u="none" strike="noStrike" cap="none" normalizeH="0" baseline="0" dirty="0" smtClean="0">
                <a:effectLst/>
              </a:rPr>
              <a:t> </a:t>
            </a:r>
            <a:r>
              <a:rPr lang="en-NZ" cap="none" dirty="0" smtClean="0"/>
              <a:t>(1985-2012)</a:t>
            </a:r>
            <a:endParaRPr lang="en-NZ" cap="none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cap="none" spc="120" normalizeH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3'!$A$5</c:f>
              <c:strCache>
                <c:ptCount val="1"/>
                <c:pt idx="0">
                  <c:v>Non-casino EGMs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numRef>
              <c:f>'Figure 3'!$B$4:$G$4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3'!$B$5:$G$5</c:f>
              <c:numCache>
                <c:formatCode>General</c:formatCode>
                <c:ptCount val="6"/>
                <c:pt idx="0">
                  <c:v>0</c:v>
                </c:pt>
                <c:pt idx="1">
                  <c:v>28</c:v>
                </c:pt>
                <c:pt idx="2">
                  <c:v>24</c:v>
                </c:pt>
                <c:pt idx="3">
                  <c:v>18</c:v>
                </c:pt>
                <c:pt idx="4">
                  <c:v>19</c:v>
                </c:pt>
                <c:pt idx="5">
                  <c:v>14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3'!$A$6</c:f>
              <c:strCache>
                <c:ptCount val="1"/>
                <c:pt idx="0">
                  <c:v>Horse/dog race betting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numRef>
              <c:f>'Figure 3'!$B$4:$G$4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3'!$B$6:$G$6</c:f>
              <c:numCache>
                <c:formatCode>General</c:formatCode>
                <c:ptCount val="6"/>
                <c:pt idx="0">
                  <c:v>25</c:v>
                </c:pt>
                <c:pt idx="1">
                  <c:v>23</c:v>
                </c:pt>
                <c:pt idx="2">
                  <c:v>23</c:v>
                </c:pt>
                <c:pt idx="3">
                  <c:v>17</c:v>
                </c:pt>
                <c:pt idx="4">
                  <c:v>14</c:v>
                </c:pt>
                <c:pt idx="5">
                  <c:v>12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3'!$A$7</c:f>
              <c:strCache>
                <c:ptCount val="1"/>
                <c:pt idx="0">
                  <c:v>Casino EGMs (NZ)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cat>
            <c:numRef>
              <c:f>'Figure 3'!$B$4:$G$4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3'!$B$7:$G$7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</c:v>
                </c:pt>
                <c:pt idx="4">
                  <c:v>10</c:v>
                </c:pt>
                <c:pt idx="5">
                  <c:v>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3'!$A$8</c:f>
              <c:strCache>
                <c:ptCount val="1"/>
                <c:pt idx="0">
                  <c:v>Casino table games (NZ)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cat>
            <c:numRef>
              <c:f>'Figure 3'!$B$4:$G$4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3'!$B$8:$G$8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</c:v>
                </c:pt>
                <c:pt idx="4">
                  <c:v>4</c:v>
                </c:pt>
                <c:pt idx="5">
                  <c:v>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3'!$A$9</c:f>
              <c:strCache>
                <c:ptCount val="1"/>
                <c:pt idx="0">
                  <c:v>Card games for money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cat>
            <c:numRef>
              <c:f>'Figure 3'!$B$4:$G$4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'Figure 3'!$B$9:$G$9</c:f>
              <c:numCache>
                <c:formatCode>General</c:formatCode>
                <c:ptCount val="6"/>
                <c:pt idx="0">
                  <c:v>10</c:v>
                </c:pt>
                <c:pt idx="1">
                  <c:v>12</c:v>
                </c:pt>
                <c:pt idx="2">
                  <c:v>9</c:v>
                </c:pt>
                <c:pt idx="3">
                  <c:v>5</c:v>
                </c:pt>
                <c:pt idx="4">
                  <c:v>4</c:v>
                </c:pt>
                <c:pt idx="5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1829576"/>
        <c:axId val="461829968"/>
      </c:lineChart>
      <c:catAx>
        <c:axId val="4618295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829968"/>
        <c:crosses val="autoZero"/>
        <c:auto val="1"/>
        <c:lblAlgn val="ctr"/>
        <c:lblOffset val="100"/>
        <c:noMultiLvlLbl val="0"/>
      </c:catAx>
      <c:valAx>
        <c:axId val="4618299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cap="non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cap="none" dirty="0" smtClean="0"/>
                  <a:t>Participation (%)</a:t>
                </a:r>
                <a:endParaRPr lang="en-NZ" cap="none" dirty="0"/>
              </a:p>
            </c:rich>
          </c:tx>
          <c:layout>
            <c:manualLayout>
              <c:xMode val="edge"/>
              <c:yMode val="edge"/>
              <c:x val="1.2246433071457749E-2"/>
              <c:y val="0.30576334937021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cap="none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829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NZ" sz="1800" b="1" dirty="0"/>
              <a:t>Degree of agreement </a:t>
            </a:r>
            <a:r>
              <a:rPr lang="en-NZ" sz="1800" b="1" dirty="0" smtClean="0"/>
              <a:t>that </a:t>
            </a:r>
            <a:r>
              <a:rPr lang="en-NZ" sz="1800" b="1" dirty="0"/>
              <a:t>there is a growing problem with heavy involvement in </a:t>
            </a:r>
            <a:r>
              <a:rPr lang="en-NZ" sz="1800" b="1" dirty="0" smtClean="0"/>
              <a:t>gambling</a:t>
            </a:r>
            <a:endParaRPr lang="en-NZ" sz="1800" b="1" dirty="0"/>
          </a:p>
        </c:rich>
      </c:tx>
      <c:layout>
        <c:manualLayout>
          <c:xMode val="edge"/>
          <c:yMode val="edge"/>
          <c:x val="0.1238456297382886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2743692168772314E-2"/>
          <c:y val="0.16117720766635127"/>
          <c:w val="0.90489857208147417"/>
          <c:h val="0.5984062043283354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'Table 5'!$A$5</c:f>
              <c:strCache>
                <c:ptCount val="1"/>
                <c:pt idx="0">
                  <c:v>Agree strongly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'Table 5'!$B$4:$G$4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'Table 5'!$B$5:$G$5</c:f>
              <c:numCache>
                <c:formatCode>General</c:formatCode>
                <c:ptCount val="6"/>
                <c:pt idx="0">
                  <c:v>19</c:v>
                </c:pt>
                <c:pt idx="1">
                  <c:v>26</c:v>
                </c:pt>
                <c:pt idx="2">
                  <c:v>33</c:v>
                </c:pt>
                <c:pt idx="3">
                  <c:v>42</c:v>
                </c:pt>
                <c:pt idx="4">
                  <c:v>51</c:v>
                </c:pt>
                <c:pt idx="5">
                  <c:v>39</c:v>
                </c:pt>
              </c:numCache>
            </c:numRef>
          </c:val>
        </c:ser>
        <c:ser>
          <c:idx val="1"/>
          <c:order val="1"/>
          <c:tx>
            <c:strRef>
              <c:f>'Table 5'!$A$6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'Table 5'!$B$4:$G$4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'Table 5'!$B$6:$G$6</c:f>
              <c:numCache>
                <c:formatCode>General</c:formatCode>
                <c:ptCount val="6"/>
                <c:pt idx="0">
                  <c:v>47</c:v>
                </c:pt>
                <c:pt idx="1">
                  <c:v>45</c:v>
                </c:pt>
                <c:pt idx="2">
                  <c:v>44</c:v>
                </c:pt>
                <c:pt idx="3">
                  <c:v>45</c:v>
                </c:pt>
                <c:pt idx="4">
                  <c:v>39</c:v>
                </c:pt>
                <c:pt idx="5">
                  <c:v>48</c:v>
                </c:pt>
              </c:numCache>
            </c:numRef>
          </c:val>
        </c:ser>
        <c:ser>
          <c:idx val="2"/>
          <c:order val="2"/>
          <c:tx>
            <c:strRef>
              <c:f>'Table 5'!$A$7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'Table 5'!$B$4:$G$4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'Table 5'!$B$7:$G$7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7</c:v>
                </c:pt>
              </c:numCache>
            </c:numRef>
          </c:val>
        </c:ser>
        <c:ser>
          <c:idx val="3"/>
          <c:order val="3"/>
          <c:tx>
            <c:strRef>
              <c:f>'Table 5'!$A$8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9999"/>
            </a:solidFill>
            <a:ln>
              <a:noFill/>
            </a:ln>
            <a:effectLst/>
          </c:spPr>
          <c:invertIfNegative val="0"/>
          <c:cat>
            <c:numRef>
              <c:f>'Table 5'!$B$4:$G$4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'Table 5'!$B$8:$G$8</c:f>
              <c:numCache>
                <c:formatCode>General</c:formatCode>
                <c:ptCount val="6"/>
                <c:pt idx="0">
                  <c:v>14</c:v>
                </c:pt>
                <c:pt idx="1">
                  <c:v>18</c:v>
                </c:pt>
                <c:pt idx="2">
                  <c:v>17</c:v>
                </c:pt>
                <c:pt idx="3">
                  <c:v>9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</c:ser>
        <c:ser>
          <c:idx val="4"/>
          <c:order val="4"/>
          <c:tx>
            <c:strRef>
              <c:f>'Table 5'!$A$9</c:f>
              <c:strCache>
                <c:ptCount val="1"/>
                <c:pt idx="0">
                  <c:v>Disagree strongly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'Table 5'!$B$4:$G$4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'Table 5'!$B$9:$G$9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5"/>
          <c:order val="5"/>
          <c:tx>
            <c:strRef>
              <c:f>'Table 5'!$A$10</c:f>
              <c:strCache>
                <c:ptCount val="1"/>
                <c:pt idx="0">
                  <c:v>Don’t know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'Table 5'!$B$4:$G$4</c:f>
              <c:numCache>
                <c:formatCode>General</c:formatCode>
                <c:ptCount val="6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2012</c:v>
                </c:pt>
              </c:numCache>
            </c:numRef>
          </c:cat>
          <c:val>
            <c:numRef>
              <c:f>'Table 5'!$B$10:$G$10</c:f>
              <c:numCache>
                <c:formatCode>General</c:formatCode>
                <c:ptCount val="6"/>
                <c:pt idx="0">
                  <c:v>20</c:v>
                </c:pt>
                <c:pt idx="1">
                  <c:v>10</c:v>
                </c:pt>
                <c:pt idx="2">
                  <c:v>5</c:v>
                </c:pt>
                <c:pt idx="3">
                  <c:v>4</c:v>
                </c:pt>
                <c:pt idx="4">
                  <c:v>7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1830752"/>
        <c:axId val="462164608"/>
      </c:barChart>
      <c:catAx>
        <c:axId val="461830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164608"/>
        <c:crosses val="autoZero"/>
        <c:auto val="1"/>
        <c:lblAlgn val="ctr"/>
        <c:lblOffset val="100"/>
        <c:noMultiLvlLbl val="0"/>
      </c:catAx>
      <c:valAx>
        <c:axId val="462164608"/>
        <c:scaling>
          <c:orientation val="minMax"/>
          <c:max val="100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Views on heavy gambling %</a:t>
                </a:r>
              </a:p>
            </c:rich>
          </c:tx>
          <c:layout>
            <c:manualLayout>
              <c:xMode val="edge"/>
              <c:yMode val="edge"/>
              <c:x val="1.1727533534930605E-3"/>
              <c:y val="0.212904512345850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830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6855861767279104E-2"/>
          <c:y val="0.80425969982416445"/>
          <c:w val="0.90517716535433068"/>
          <c:h val="0.174435370433175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544" tIns="45771" rIns="91544" bIns="45771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544" tIns="45771" rIns="91544" bIns="45771" rtlCol="0"/>
          <a:lstStyle>
            <a:lvl1pPr algn="r">
              <a:defRPr sz="1200"/>
            </a:lvl1pPr>
          </a:lstStyle>
          <a:p>
            <a:fld id="{52435B86-AE09-43F7-AA44-0FDB26B409C9}" type="datetimeFigureOut">
              <a:rPr lang="en-NZ" smtClean="0"/>
              <a:pPr/>
              <a:t>13/11/2015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8"/>
            <a:ext cx="2949787" cy="496967"/>
          </a:xfrm>
          <a:prstGeom prst="rect">
            <a:avLst/>
          </a:prstGeom>
        </p:spPr>
        <p:txBody>
          <a:bodyPr vert="horz" lIns="91544" tIns="45771" rIns="91544" bIns="45771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8"/>
            <a:ext cx="2949787" cy="496967"/>
          </a:xfrm>
          <a:prstGeom prst="rect">
            <a:avLst/>
          </a:prstGeom>
        </p:spPr>
        <p:txBody>
          <a:bodyPr vert="horz" lIns="91544" tIns="45771" rIns="91544" bIns="45771" rtlCol="0" anchor="b"/>
          <a:lstStyle>
            <a:lvl1pPr algn="r">
              <a:defRPr sz="1200"/>
            </a:lvl1pPr>
          </a:lstStyle>
          <a:p>
            <a:fld id="{6F7549BC-7501-4D88-848C-F826D995757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76285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0529" cy="497445"/>
          </a:xfrm>
          <a:prstGeom prst="rect">
            <a:avLst/>
          </a:prstGeom>
        </p:spPr>
        <p:txBody>
          <a:bodyPr vert="horz" lIns="91544" tIns="45771" rIns="91544" bIns="45771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085" y="1"/>
            <a:ext cx="2950529" cy="497445"/>
          </a:xfrm>
          <a:prstGeom prst="rect">
            <a:avLst/>
          </a:prstGeom>
        </p:spPr>
        <p:txBody>
          <a:bodyPr vert="horz" lIns="91544" tIns="45771" rIns="91544" bIns="45771" rtlCol="0"/>
          <a:lstStyle>
            <a:lvl1pPr algn="r">
              <a:defRPr sz="1200"/>
            </a:lvl1pPr>
          </a:lstStyle>
          <a:p>
            <a:fld id="{7E1163A0-356E-487C-9D55-698999D852EE}" type="datetimeFigureOut">
              <a:rPr lang="en-NZ" smtClean="0"/>
              <a:t>13/11/2015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4" tIns="45771" rIns="91544" bIns="45771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405" y="4721745"/>
            <a:ext cx="5446395" cy="4472225"/>
          </a:xfrm>
          <a:prstGeom prst="rect">
            <a:avLst/>
          </a:prstGeom>
        </p:spPr>
        <p:txBody>
          <a:bodyPr vert="horz" lIns="91544" tIns="45771" rIns="91544" bIns="4577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0305"/>
            <a:ext cx="2950529" cy="497445"/>
          </a:xfrm>
          <a:prstGeom prst="rect">
            <a:avLst/>
          </a:prstGeom>
        </p:spPr>
        <p:txBody>
          <a:bodyPr vert="horz" lIns="91544" tIns="45771" rIns="91544" bIns="45771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085" y="9440305"/>
            <a:ext cx="2950529" cy="497445"/>
          </a:xfrm>
          <a:prstGeom prst="rect">
            <a:avLst/>
          </a:prstGeom>
        </p:spPr>
        <p:txBody>
          <a:bodyPr vert="horz" lIns="91544" tIns="45771" rIns="91544" bIns="45771" rtlCol="0" anchor="b"/>
          <a:lstStyle>
            <a:lvl1pPr algn="r">
              <a:defRPr sz="1200"/>
            </a:lvl1pPr>
          </a:lstStyle>
          <a:p>
            <a:fld id="{381444D1-B2DD-4287-8119-48E4238983B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46656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444D1-B2DD-4287-8119-48E4238983BC}" type="slidenum">
              <a:rPr lang="en-NZ" smtClean="0"/>
              <a:t>15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55966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444D1-B2DD-4287-8119-48E4238983BC}" type="slidenum">
              <a:rPr lang="en-NZ" smtClean="0"/>
              <a:t>23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61861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0A90-8704-4450-A4E2-C4FB80CC2548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1E270-80E6-41D8-B6A3-D3F8F8618080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BEBF-CEE8-409A-A6F1-F3020F466945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2852-5A2C-4D8E-9672-63B8421EC9A8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F381-2AAC-4845-977C-6AB9D77BAE54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A7B57-C015-4CCD-9EEE-67446C815ACF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F531-6F21-4015-AB9C-BAD878AC13F9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FAB41-9DA4-41CF-941F-55B1FB3534ED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B2C7-006C-4182-BFC4-EC4AA2175059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C0F2-2CB8-4866-AC77-7AA837D0EAE5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847A-FD16-40A2-8395-D1E9F80725D1}" type="datetime1">
              <a:rPr lang="en-NZ" smtClean="0"/>
              <a:t>13/11/2015</a:t>
            </a:fld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BD7E883-331F-41E7-BAB0-E7AD9752A03B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904BF2D-9F59-430D-84B8-696481D9CE44}" type="datetime1">
              <a:rPr lang="en-NZ" smtClean="0"/>
              <a:t>13/11/2015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x.abbott@aut.ac.nz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472" y="620688"/>
            <a:ext cx="7620000" cy="1458937"/>
          </a:xfrm>
        </p:spPr>
        <p:txBody>
          <a:bodyPr/>
          <a:lstStyle/>
          <a:p>
            <a:pPr algn="ctr"/>
            <a:r>
              <a:rPr lang="en-NZ" sz="2400" dirty="0"/>
              <a:t>Links between gambling availability, participation and harm – a 28 year New Zealand case study and relevant findings from Sweden and </a:t>
            </a:r>
            <a:r>
              <a:rPr lang="en-NZ" sz="2400" dirty="0" smtClean="0"/>
              <a:t>Victoria</a:t>
            </a:r>
            <a:endParaRPr lang="en-NZ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7504" y="6492875"/>
            <a:ext cx="2895600" cy="365125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7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699792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NZ" dirty="0" smtClean="0"/>
          </a:p>
          <a:p>
            <a:pPr marL="114300" indent="0">
              <a:buNone/>
            </a:pPr>
            <a:endParaRPr lang="en-NZ" dirty="0" smtClean="0"/>
          </a:p>
          <a:p>
            <a:pPr marL="114300" indent="0" algn="ctr">
              <a:spcBef>
                <a:spcPts val="0"/>
              </a:spcBef>
              <a:buNone/>
            </a:pPr>
            <a:r>
              <a:rPr lang="en-NZ" dirty="0" smtClean="0"/>
              <a:t>‘</a:t>
            </a:r>
            <a:r>
              <a:rPr lang="en-NZ" dirty="0"/>
              <a:t>More than just a game: where gambling begins and </a:t>
            </a:r>
            <a:r>
              <a:rPr lang="en-NZ" dirty="0" smtClean="0"/>
              <a:t>ends’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en-NZ" dirty="0" smtClean="0"/>
              <a:t>25-27 </a:t>
            </a:r>
            <a:r>
              <a:rPr lang="en-NZ" dirty="0"/>
              <a:t>November 2015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en-NZ" dirty="0" smtClean="0"/>
              <a:t>Stamford Plaza Hotel, </a:t>
            </a:r>
            <a:r>
              <a:rPr lang="en-NZ" dirty="0"/>
              <a:t>Adelaide, Australia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en-NZ" dirty="0"/>
              <a:t> 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en-NZ" dirty="0"/>
              <a:t> 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en-NZ" sz="1800" dirty="0"/>
              <a:t>Max Abbott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en-NZ" sz="1800" dirty="0"/>
              <a:t>Gambling and Addictions Research Centre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en-NZ" sz="1800" dirty="0"/>
              <a:t>Auckland University of Technology, Auckland, New Zealand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en-NZ" sz="1800" dirty="0"/>
              <a:t> 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en-NZ" sz="1800" dirty="0"/>
              <a:t>Email  </a:t>
            </a:r>
            <a:r>
              <a:rPr lang="en-NZ" sz="1800" u="sng" dirty="0">
                <a:hlinkClick r:id="rId3"/>
              </a:rPr>
              <a:t>max.abbott@aut.ac.nz</a:t>
            </a:r>
            <a:r>
              <a:rPr lang="en-NZ" sz="1800" dirty="0"/>
              <a:t> </a:t>
            </a:r>
          </a:p>
          <a:p>
            <a:pPr marL="11430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5639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7504" y="6492875"/>
            <a:ext cx="2895600" cy="365125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2" y="1124745"/>
            <a:ext cx="7437565" cy="4664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805264"/>
            <a:ext cx="82809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100" dirty="0" smtClean="0"/>
              <a:t>R.J. Williams., R.A. </a:t>
            </a:r>
            <a:r>
              <a:rPr lang="en-NZ" sz="1100" dirty="0" err="1" smtClean="0"/>
              <a:t>Volberg</a:t>
            </a:r>
            <a:r>
              <a:rPr lang="en-NZ" sz="1100" dirty="0" smtClean="0"/>
              <a:t>., R.M.G. Stevens. 2012 The Population Prevalence of Problem Gambling: Methodological Influences, Standardized Rates, Jurisdictional Differences, and Worldwide Trends. Report Prepared for the Ontario Problem Gambling Research Centre &amp; the Ontario Ministry of Health and Long Term Care</a:t>
            </a:r>
            <a:endParaRPr lang="en-NZ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05670" y="260648"/>
            <a:ext cx="7884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NZ" sz="2400" dirty="0" smtClean="0"/>
              <a:t>Study </a:t>
            </a:r>
            <a:r>
              <a:rPr lang="en-NZ" sz="2400" dirty="0"/>
              <a:t>examined </a:t>
            </a:r>
            <a:r>
              <a:rPr lang="en-NZ" sz="2400" dirty="0" smtClean="0"/>
              <a:t>190 prevalence studies in relation to time</a:t>
            </a:r>
            <a:endParaRPr lang="en-NZ" sz="2400" dirty="0"/>
          </a:p>
        </p:txBody>
      </p:sp>
      <p:pic>
        <p:nvPicPr>
          <p:cNvPr id="9" name="Picture 2" descr="GARC logo 20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5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Some risk factors changing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04056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NZ" sz="2400" dirty="0"/>
              <a:t>In part related to changed gambling </a:t>
            </a:r>
            <a:r>
              <a:rPr lang="en-NZ" sz="2400" dirty="0" smtClean="0"/>
              <a:t>mix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/>
          </a:p>
          <a:p>
            <a:pPr>
              <a:spcBef>
                <a:spcPts val="0"/>
              </a:spcBef>
            </a:pPr>
            <a:r>
              <a:rPr lang="en-NZ" sz="2400" dirty="0"/>
              <a:t>New Zealand 1991-1999 - problem gamblers “feminised, aged &amp; moved a little upmarket</a:t>
            </a:r>
            <a:r>
              <a:rPr lang="en-NZ" sz="2400" dirty="0" smtClean="0"/>
              <a:t>”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/>
          </a:p>
          <a:p>
            <a:pPr>
              <a:spcBef>
                <a:spcPts val="0"/>
              </a:spcBef>
            </a:pPr>
            <a:r>
              <a:rPr lang="en-NZ" sz="2400" dirty="0" smtClean="0"/>
              <a:t>Followed </a:t>
            </a:r>
            <a:r>
              <a:rPr lang="en-NZ" sz="2400" dirty="0"/>
              <a:t>introduction of EGMS, casinos &amp; diversification of lottery </a:t>
            </a:r>
            <a:r>
              <a:rPr lang="en-NZ" sz="2400" dirty="0" smtClean="0"/>
              <a:t>products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/>
          </a:p>
          <a:p>
            <a:pPr>
              <a:spcBef>
                <a:spcPts val="0"/>
              </a:spcBef>
            </a:pPr>
            <a:r>
              <a:rPr lang="en-NZ" sz="2400" dirty="0"/>
              <a:t>‘Feminisation’ also in Australia, some parts of North </a:t>
            </a:r>
            <a:r>
              <a:rPr lang="en-NZ" sz="2400" dirty="0" smtClean="0"/>
              <a:t>America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 smtClean="0"/>
          </a:p>
          <a:p>
            <a:pPr>
              <a:spcBef>
                <a:spcPts val="0"/>
              </a:spcBef>
            </a:pPr>
            <a:r>
              <a:rPr lang="en-NZ" sz="2400" dirty="0"/>
              <a:t>Significant reduction in regular participation in continuous forms &amp; problem prevalence </a:t>
            </a:r>
            <a:r>
              <a:rPr lang="en-NZ" sz="2400" dirty="0" smtClean="0"/>
              <a:t>– but some groups continue to be at elevated risk</a:t>
            </a:r>
            <a:endParaRPr lang="en-NZ" sz="2400" dirty="0"/>
          </a:p>
          <a:p>
            <a:pPr marL="36576" indent="0">
              <a:buNone/>
            </a:pPr>
            <a:endParaRPr lang="en-NZ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7504" y="6492875"/>
            <a:ext cx="2895600" cy="365125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6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85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dirty="0" smtClean="0"/>
              <a:t>New Zealand: Changes 1985-2012</a:t>
            </a:r>
            <a:endParaRPr lang="en-NZ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17638"/>
            <a:ext cx="75711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 defTabSz="447675"/>
            <a:r>
              <a:rPr lang="en-NZ" dirty="0" smtClean="0"/>
              <a:t>•</a:t>
            </a:r>
            <a:r>
              <a:rPr lang="en-NZ" dirty="0"/>
              <a:t>	Prior to the 2012-2016 survey, DIA national participation and attitude surveys in 1985, 1990, 1995, 2000, 2005 – past year participation increased from 85% to 90% (1985-1990), stayed around 90% during the 1990s, and reduced to 80% (2005-2012</a:t>
            </a:r>
            <a:r>
              <a:rPr lang="en-NZ" dirty="0" smtClean="0"/>
              <a:t>)</a:t>
            </a:r>
          </a:p>
          <a:p>
            <a:pPr marL="447675" indent="-447675" defTabSz="447675"/>
            <a:endParaRPr lang="en-NZ" dirty="0"/>
          </a:p>
          <a:p>
            <a:pPr marL="447675" indent="-447675" defTabSz="447675"/>
            <a:r>
              <a:rPr lang="en-NZ" dirty="0"/>
              <a:t>•	Large national gambling/problem gambling studies in 1991 and 1999 – </a:t>
            </a:r>
            <a:r>
              <a:rPr lang="en-NZ" dirty="0" smtClean="0"/>
              <a:t>replicated </a:t>
            </a:r>
            <a:r>
              <a:rPr lang="en-NZ" dirty="0"/>
              <a:t>DIA findings  </a:t>
            </a:r>
            <a:endParaRPr lang="en-NZ" dirty="0" smtClean="0"/>
          </a:p>
          <a:p>
            <a:pPr marL="447675" indent="-447675" defTabSz="447675"/>
            <a:endParaRPr lang="en-NZ" dirty="0"/>
          </a:p>
          <a:p>
            <a:pPr marL="447675" indent="-447675" defTabSz="447675"/>
            <a:r>
              <a:rPr lang="en-NZ" dirty="0"/>
              <a:t>•	New forms of gambling introduced from 1987 - expenditure rose sharply from 1987-1990 then more gradually until </a:t>
            </a:r>
            <a:r>
              <a:rPr lang="en-NZ" dirty="0" smtClean="0"/>
              <a:t>2003</a:t>
            </a:r>
          </a:p>
          <a:p>
            <a:pPr marL="447675" indent="-447675" defTabSz="447675"/>
            <a:endParaRPr lang="en-NZ" dirty="0"/>
          </a:p>
          <a:p>
            <a:pPr marL="447675" indent="-447675" defTabSz="447675"/>
            <a:r>
              <a:rPr lang="en-NZ" dirty="0"/>
              <a:t>•	Since 2004, gambling expenditure stayed constant but dropped 20% when inflation-adjusted (primarily due to reduced EGM expenditure</a:t>
            </a:r>
            <a:r>
              <a:rPr lang="en-NZ" dirty="0" smtClean="0"/>
              <a:t>)</a:t>
            </a:r>
          </a:p>
          <a:p>
            <a:pPr marL="447675" indent="-447675" defTabSz="447675"/>
            <a:endParaRPr lang="en-NZ" dirty="0"/>
          </a:p>
          <a:p>
            <a:pPr marL="447675" indent="-447675" defTabSz="447675"/>
            <a:r>
              <a:rPr lang="en-NZ" dirty="0"/>
              <a:t>•	EGM venues and numbers reduced since 2004 (2004 - 25,221; </a:t>
            </a:r>
            <a:r>
              <a:rPr lang="en-NZ" dirty="0" smtClean="0"/>
              <a:t>2015 – 16,440) </a:t>
            </a:r>
            <a:endParaRPr lang="en-NZ" dirty="0"/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1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1052736"/>
            <a:ext cx="7620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/>
            <a:r>
              <a:rPr lang="en-NZ" dirty="0"/>
              <a:t>•	Past year and past week participation in almost all forms peaked during the few years after introduction and declined steadily </a:t>
            </a:r>
            <a:r>
              <a:rPr lang="en-NZ" dirty="0" smtClean="0"/>
              <a:t>thereafter</a:t>
            </a:r>
          </a:p>
          <a:p>
            <a:pPr marL="447675" indent="-447675"/>
            <a:endParaRPr lang="en-NZ" dirty="0" smtClean="0"/>
          </a:p>
          <a:p>
            <a:pPr marL="447675" indent="-447675">
              <a:tabLst>
                <a:tab pos="447675" algn="l"/>
              </a:tabLst>
            </a:pPr>
            <a:r>
              <a:rPr lang="en-NZ" dirty="0" smtClean="0"/>
              <a:t>•</a:t>
            </a:r>
            <a:r>
              <a:rPr lang="en-NZ" dirty="0"/>
              <a:t>	Weekly Lotto participation fell from 42% to 17%, Instant Kiwi 13% to 3%, raffles 7% to 3%, non-casino EGMs 5% to 1%, track betting 4% to 1</a:t>
            </a:r>
            <a:r>
              <a:rPr lang="en-NZ" dirty="0" smtClean="0"/>
              <a:t>%</a:t>
            </a:r>
          </a:p>
          <a:p>
            <a:pPr marL="447675" indent="-447675">
              <a:tabLst>
                <a:tab pos="447675" algn="l"/>
              </a:tabLst>
            </a:pPr>
            <a:endParaRPr lang="en-NZ" dirty="0"/>
          </a:p>
          <a:p>
            <a:pPr marL="447675" indent="-447675">
              <a:tabLst>
                <a:tab pos="447675" algn="l"/>
              </a:tabLst>
            </a:pPr>
            <a:r>
              <a:rPr lang="en-NZ" dirty="0"/>
              <a:t>•	From 2005 - 2012 past year and weekly participation continued to decrease for most more popular activities including non-casino </a:t>
            </a:r>
            <a:r>
              <a:rPr lang="en-NZ" dirty="0" smtClean="0"/>
              <a:t>EGMs</a:t>
            </a:r>
          </a:p>
          <a:p>
            <a:pPr marL="447675" indent="-447675">
              <a:tabLst>
                <a:tab pos="447675" algn="l"/>
              </a:tabLst>
            </a:pPr>
            <a:endParaRPr lang="en-NZ" dirty="0"/>
          </a:p>
          <a:p>
            <a:pPr marL="447675" indent="-447675" defTabSz="447675"/>
            <a:r>
              <a:rPr lang="en-NZ" dirty="0"/>
              <a:t>•	From 1999 to 2012 reductions across almost all demographic groups, especially weekly participation (particularly large for 34 years and younger; exceptions – aged 65+, lacking formal qualifications, unemployed, Pacific Islanders, </a:t>
            </a:r>
            <a:r>
              <a:rPr lang="en-NZ" dirty="0" smtClean="0"/>
              <a:t>Asians)</a:t>
            </a:r>
          </a:p>
          <a:p>
            <a:pPr marL="447675" indent="-447675" defTabSz="447675"/>
            <a:endParaRPr lang="en-NZ" dirty="0"/>
          </a:p>
          <a:p>
            <a:pPr marL="447675" indent="-447675" defTabSz="447675">
              <a:buFont typeface="Arial" panose="020B0604020202020204" pitchFamily="34" charset="0"/>
              <a:buChar char="•"/>
            </a:pPr>
            <a:r>
              <a:rPr lang="en-NZ" dirty="0" smtClean="0"/>
              <a:t>Participation </a:t>
            </a:r>
            <a:r>
              <a:rPr lang="en-NZ" dirty="0"/>
              <a:t>in four or more activities 22% (2012) has decreased since 2005 (28%) and a high point of 40% during the 1990s</a:t>
            </a:r>
          </a:p>
          <a:p>
            <a:pPr marL="447675" indent="-447675" defTabSz="447675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1365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498178"/>
          </a:xfrm>
        </p:spPr>
        <p:txBody>
          <a:bodyPr/>
          <a:lstStyle/>
          <a:p>
            <a:r>
              <a:rPr lang="en-NZ" dirty="0"/>
              <a:t>Reasons for gambling/not gambling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2276872"/>
            <a:ext cx="73936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Reasons given for gambling vary by gambling type and have stayed much the same since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1985</a:t>
            </a: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Exception – considerable increase in numbers gambling to win prizes or money (especially Lotto, Keno, housie, EGMs, sports betting, casinos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 few years after new forms introduced moderate to large percentages say they participate out of curiosity </a:t>
            </a:r>
            <a:endParaRPr lang="en-N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Reasons for not gambling: moral or religious (43%), lack of interest (31%), waste of money/other priorities (29%), chances of winning not good (14%), can’t afford it (9%), addictive/leads to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problems (8%)</a:t>
            </a:r>
            <a:endParaRPr lang="en-N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532760"/>
              </p:ext>
            </p:extLst>
          </p:nvPr>
        </p:nvGraphicFramePr>
        <p:xfrm>
          <a:off x="323528" y="1484784"/>
          <a:ext cx="784887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619958" y="476672"/>
            <a:ext cx="7620000" cy="92211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NZ" dirty="0" smtClean="0"/>
              <a:t>DIA Surveys and NGS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3873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5107276"/>
              </p:ext>
            </p:extLst>
          </p:nvPr>
        </p:nvGraphicFramePr>
        <p:xfrm>
          <a:off x="323528" y="980728"/>
          <a:ext cx="7704856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748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96906831"/>
              </p:ext>
            </p:extLst>
          </p:nvPr>
        </p:nvGraphicFramePr>
        <p:xfrm>
          <a:off x="107504" y="908720"/>
          <a:ext cx="835292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85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053177"/>
              </p:ext>
            </p:extLst>
          </p:nvPr>
        </p:nvGraphicFramePr>
        <p:xfrm>
          <a:off x="107504" y="908720"/>
          <a:ext cx="8280920" cy="4268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080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234544"/>
              </p:ext>
            </p:extLst>
          </p:nvPr>
        </p:nvGraphicFramePr>
        <p:xfrm>
          <a:off x="611560" y="2492896"/>
          <a:ext cx="7488833" cy="2714380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3338394"/>
                <a:gridCol w="757906"/>
                <a:gridCol w="649634"/>
                <a:gridCol w="637604"/>
                <a:gridCol w="655648"/>
                <a:gridCol w="709199"/>
                <a:gridCol w="740448"/>
              </a:tblGrid>
              <a:tr h="228600">
                <a:tc rowSpan="3">
                  <a:txBody>
                    <a:bodyPr/>
                    <a:lstStyle/>
                    <a:p>
                      <a:pPr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Gambling activity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solidFill>
                      <a:srgbClr val="0070C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Frequency of participation %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At least once a week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1985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1990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1995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2000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>
                          <a:effectLst/>
                        </a:rPr>
                        <a:t>2005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>
                          <a:effectLst/>
                        </a:rPr>
                        <a:t>2012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Lotto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en-NZ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35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35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30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21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17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Keno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2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1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1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&lt;1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311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Instant Kiwi or other scratch ticket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14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10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9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6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3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Housie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2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2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2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1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1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&lt;1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2542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Horse/dog race betting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5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4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3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2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3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1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Sports betting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en-NZ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endParaRPr lang="en-NZ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endParaRPr lang="en-NZ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1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1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1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Casino gambling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&lt;1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1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&lt;1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&lt;1</a:t>
                      </a:r>
                      <a:r>
                        <a:rPr lang="en-NZ" sz="1500" baseline="30000" dirty="0">
                          <a:effectLst/>
                        </a:rPr>
                        <a:t>#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Non-casino EGMs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5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3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3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3</a:t>
                      </a:r>
                      <a:endParaRPr lang="en-NZ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1</a:t>
                      </a:r>
                      <a:endParaRPr lang="en-NZ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692696"/>
            <a:ext cx="66830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2800" b="1" dirty="0" smtClean="0">
                <a:solidFill>
                  <a:srgbClr val="0070C0"/>
                </a:solidFill>
              </a:rPr>
              <a:t>Participation in gambling activities at a frequency of at least once a week</a:t>
            </a:r>
          </a:p>
          <a:p>
            <a:pPr algn="just"/>
            <a:r>
              <a:rPr lang="en-NZ" sz="2800" b="1" dirty="0" smtClean="0">
                <a:solidFill>
                  <a:srgbClr val="0070C0"/>
                </a:solidFill>
              </a:rPr>
              <a:t> (1985-2012) </a:t>
            </a:r>
            <a:endParaRPr lang="en-NZ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Introduction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NZ" sz="2400" dirty="0" smtClean="0"/>
              <a:t>“Gambling, like rust, never sleeps. Neither does the host, nor society.”</a:t>
            </a:r>
          </a:p>
          <a:p>
            <a:pPr marL="36576" indent="0">
              <a:buNone/>
            </a:pPr>
            <a:endParaRPr lang="en-NZ" sz="2400" dirty="0" smtClean="0"/>
          </a:p>
          <a:p>
            <a:pPr marL="36576" indent="0">
              <a:buNone/>
            </a:pPr>
            <a:r>
              <a:rPr lang="en-NZ" sz="2400" dirty="0" smtClean="0"/>
              <a:t>Gambling participation &amp; gambling-related harms change over time – driven by:</a:t>
            </a:r>
          </a:p>
          <a:p>
            <a:pPr marL="36576" indent="0">
              <a:buNone/>
            </a:pPr>
            <a:endParaRPr lang="en-NZ" sz="2400" dirty="0" smtClean="0"/>
          </a:p>
          <a:p>
            <a:r>
              <a:rPr lang="en-NZ" sz="2400" dirty="0" smtClean="0"/>
              <a:t>Gambling mix &amp; availability</a:t>
            </a:r>
          </a:p>
          <a:p>
            <a:r>
              <a:rPr lang="en-NZ" sz="2400" dirty="0" smtClean="0"/>
              <a:t>Economic, demographic &amp; social factors</a:t>
            </a:r>
          </a:p>
          <a:p>
            <a:r>
              <a:rPr lang="en-NZ" sz="2400" dirty="0" smtClean="0"/>
              <a:t>Adaptation – individual, societal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7504" y="6492875"/>
            <a:ext cx="2895600" cy="365125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7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699792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Methods to moderate gambling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988840"/>
            <a:ext cx="74656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third used one or more methods (setting money limits most common, also separating gambling and other money, setting time limits, avoiding venues, leaving ATM and credit cards at home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More frequent for weekly continuous gamblers (46%) than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weekly </a:t>
            </a: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non-continuous (33%) and infrequent (26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%)</a:t>
            </a: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frequent among higher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spenders</a:t>
            </a: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Large majority said effective</a:t>
            </a:r>
            <a:endParaRPr lang="en-N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0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194326"/>
              </p:ext>
            </p:extLst>
          </p:nvPr>
        </p:nvGraphicFramePr>
        <p:xfrm>
          <a:off x="107505" y="2060848"/>
          <a:ext cx="8280916" cy="3114093"/>
        </p:xfrm>
        <a:graphic>
          <a:graphicData uri="http://schemas.openxmlformats.org/drawingml/2006/table">
            <a:tbl>
              <a:tblPr firstRow="1" firstCol="1">
                <a:tableStyleId>{7DF18680-E054-41AD-8BC1-D1AEF772440D}</a:tableStyleId>
              </a:tblPr>
              <a:tblGrid>
                <a:gridCol w="1837792"/>
                <a:gridCol w="536927"/>
                <a:gridCol w="536927"/>
                <a:gridCol w="536927"/>
                <a:gridCol w="536927"/>
                <a:gridCol w="536927"/>
                <a:gridCol w="536927"/>
                <a:gridCol w="536927"/>
                <a:gridCol w="536927"/>
                <a:gridCol w="536927"/>
                <a:gridCol w="536927"/>
                <a:gridCol w="536927"/>
                <a:gridCol w="536927"/>
              </a:tblGrid>
              <a:tr h="468136">
                <a:tc rowSpan="3">
                  <a:txBody>
                    <a:bodyPr/>
                    <a:lstStyle/>
                    <a:p>
                      <a:pPr>
                        <a:spcAft>
                          <a:spcPts val="100"/>
                        </a:spcAft>
                      </a:pPr>
                      <a:r>
                        <a:rPr lang="en-NZ" sz="1500" dirty="0" smtClean="0">
                          <a:effectLst/>
                        </a:rPr>
                        <a:t>Gambling activities should be for: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0070C0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Views on having gambling %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37203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100"/>
                        </a:spcAft>
                      </a:pPr>
                      <a:r>
                        <a:rPr lang="en-NZ" sz="1500" b="1" dirty="0">
                          <a:solidFill>
                            <a:schemeClr val="tx1"/>
                          </a:solidFill>
                          <a:effectLst/>
                        </a:rPr>
                        <a:t>In favour </a:t>
                      </a:r>
                      <a:endParaRPr lang="en-NZ" sz="3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100"/>
                        </a:spcAft>
                      </a:pPr>
                      <a:r>
                        <a:rPr lang="en-NZ" sz="1500" b="1" dirty="0">
                          <a:solidFill>
                            <a:schemeClr val="tx1"/>
                          </a:solidFill>
                          <a:effectLst/>
                        </a:rPr>
                        <a:t>Not in favour </a:t>
                      </a:r>
                      <a:endParaRPr lang="en-NZ" sz="3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94214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1985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1990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1995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2000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>
                          <a:solidFill>
                            <a:schemeClr val="tx1"/>
                          </a:solidFill>
                          <a:effectLst/>
                        </a:rPr>
                        <a:t>2005</a:t>
                      </a:r>
                      <a:endParaRPr lang="en-NZ" sz="2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2012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1985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1990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1995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2000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2005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00"/>
                        </a:spcAft>
                      </a:pPr>
                      <a:r>
                        <a:rPr lang="en-NZ" sz="1400" b="1" dirty="0">
                          <a:solidFill>
                            <a:schemeClr val="tx1"/>
                          </a:solidFill>
                          <a:effectLst/>
                        </a:rPr>
                        <a:t>2012</a:t>
                      </a:r>
                      <a:endParaRPr lang="en-NZ" sz="2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7440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Fundraising for worthy causes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94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93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94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92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84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85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4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6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6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7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15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14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74407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Profit sharing promoter/ cause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71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69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55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58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-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26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27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40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41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Sales promotion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47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56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50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55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45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53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45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39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46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41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50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46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7203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Business enterprise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22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26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32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31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22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25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72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67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63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65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 dirty="0">
                          <a:effectLst/>
                        </a:rPr>
                        <a:t>73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300"/>
                        </a:spcAft>
                      </a:pPr>
                      <a:r>
                        <a:rPr lang="en-NZ" sz="1500">
                          <a:effectLst/>
                        </a:rPr>
                        <a:t>74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913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A means of raising government revenue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38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26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25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25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18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26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54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68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72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>
                          <a:effectLst/>
                        </a:rPr>
                        <a:t>71</a:t>
                      </a:r>
                      <a:endParaRPr lang="en-NZ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78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73</a:t>
                      </a:r>
                      <a:endParaRPr lang="en-NZ" sz="3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504" y="1340768"/>
            <a:ext cx="8136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0070C0"/>
                </a:solidFill>
              </a:rPr>
              <a:t>Table 3: Views on the reason for having gambling: 1985-2012</a:t>
            </a:r>
          </a:p>
        </p:txBody>
      </p:sp>
    </p:spTree>
    <p:extLst>
      <p:ext uri="{BB962C8B-B14F-4D97-AF65-F5344CB8AC3E}">
        <p14:creationId xmlns:p14="http://schemas.microsoft.com/office/powerpoint/2010/main" val="174384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677929"/>
              </p:ext>
            </p:extLst>
          </p:nvPr>
        </p:nvGraphicFramePr>
        <p:xfrm>
          <a:off x="210726" y="2060848"/>
          <a:ext cx="7889666" cy="3429000"/>
        </p:xfrm>
        <a:graphic>
          <a:graphicData uri="http://schemas.openxmlformats.org/drawingml/2006/table">
            <a:tbl>
              <a:tblPr firstRow="1" firstCol="1">
                <a:tableStyleId>{7DF18680-E054-41AD-8BC1-D1AEF772440D}</a:tableStyleId>
              </a:tblPr>
              <a:tblGrid>
                <a:gridCol w="3928538"/>
                <a:gridCol w="660188"/>
                <a:gridCol w="660188"/>
                <a:gridCol w="660188"/>
                <a:gridCol w="660188"/>
                <a:gridCol w="660188"/>
                <a:gridCol w="660188"/>
              </a:tblGrid>
              <a:tr h="228600">
                <a:tc rowSpan="2">
                  <a:txBody>
                    <a:bodyPr/>
                    <a:lstStyle/>
                    <a:p>
                      <a:pPr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Gambling activity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solidFill>
                      <a:srgbClr val="0070C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Views of social undesirability %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1985 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1990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1995 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2000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2005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100"/>
                        </a:spcAft>
                      </a:pPr>
                      <a:r>
                        <a:rPr lang="en-NZ" sz="1500" dirty="0">
                          <a:effectLst/>
                        </a:rPr>
                        <a:t>2012 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Online gambling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-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n/a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53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68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55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Non-casino EGMs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38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30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36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45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64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57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Casino table games or EGMs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38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54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47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Text games or competitions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67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56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53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Horse/dog race betting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10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21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26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35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Sports betting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35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26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30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18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Housie or bingo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14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17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15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Keno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16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17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Lotto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16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Instant Kiwi or other scratch tickets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16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10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14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Raffles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All/any depending on the person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-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-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11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500" dirty="0">
                          <a:effectLst/>
                        </a:rPr>
                        <a:t>None of these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35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29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17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11</a:t>
                      </a:r>
                      <a:endParaRPr lang="en-NZ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16</a:t>
                      </a:r>
                      <a:endParaRPr lang="en-NZ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5426" y="1196752"/>
            <a:ext cx="767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b="1" dirty="0">
                <a:solidFill>
                  <a:srgbClr val="0070C0"/>
                </a:solidFill>
              </a:rPr>
              <a:t>Table 4 Views on socially undesirable activities: 1985-2012</a:t>
            </a:r>
          </a:p>
        </p:txBody>
      </p:sp>
    </p:spTree>
    <p:extLst>
      <p:ext uri="{BB962C8B-B14F-4D97-AF65-F5344CB8AC3E}">
        <p14:creationId xmlns:p14="http://schemas.microsoft.com/office/powerpoint/2010/main" val="274060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372359"/>
              </p:ext>
            </p:extLst>
          </p:nvPr>
        </p:nvGraphicFramePr>
        <p:xfrm>
          <a:off x="0" y="764704"/>
          <a:ext cx="846043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039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/>
          <a:lstStyle/>
          <a:p>
            <a:r>
              <a:rPr lang="en-NZ" dirty="0"/>
              <a:t>Change over time – problem gambling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Prevalence decreased significantly during the 1990s and since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plateaued</a:t>
            </a: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adjusted for methodological differences no significant changes from 1999 to 2012 in lifetime probable pathological and problem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gambling</a:t>
            </a: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adjusted for methodological differences no significant changes in PG and MRG from 2006 to 2012 (2006/07 and 2011/12 NHS and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 </a:t>
            </a: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NGS) </a:t>
            </a:r>
            <a:endParaRPr lang="en-N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025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14" y="1052736"/>
            <a:ext cx="8248271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2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Risk factors - demographic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405670"/>
            <a:ext cx="69127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2012 - 6.2% of Maori PG or MR compared with 8% Pacific Islanders, 3% Asians and 1.8% European/Other</a:t>
            </a:r>
          </a:p>
          <a:p>
            <a:pPr marL="457200">
              <a:spcAft>
                <a:spcPts val="0"/>
              </a:spcAft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(Maori and Pacific Islanders also higher prevalence in all previous studies)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Males: 1 in 8 Pacific, 1 in 16 Maori, 1 in 22 Asian and 1 in 48 European/Other PG or MR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Females: 1 in 20 pacific, 1 in 15 Maori, 1 in 67 Asian and 1 in 72 European/Other PG or MR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Multivariate analyses identified Maori and Pacific Island ethnicity as the main risk factors for current problem gambling, followed by male gender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risk factors for combined PG and MR: younger age, lack of formal qualifications, unemployment, living in most deprived deprivation quintile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Anglicans low risk and Other Christians and Other Religions high risk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of these groups – Pacific Islanders, Asians, younger age, Other Christians, Other Religions have </a:t>
            </a:r>
            <a:r>
              <a:rPr lang="en-NZ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 </a:t>
            </a: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levels of gambling participation</a:t>
            </a:r>
            <a:endParaRPr lang="en-N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470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620000" cy="1143000"/>
          </a:xfrm>
        </p:spPr>
        <p:txBody>
          <a:bodyPr/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Gambling </a:t>
            </a:r>
            <a:r>
              <a:rPr lang="en-NZ" dirty="0"/>
              <a:t>risk factors and comorbidities</a:t>
            </a:r>
            <a:br>
              <a:rPr lang="en-NZ" dirty="0"/>
            </a:br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8355" y="1772816"/>
            <a:ext cx="74168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Regular continuous gamblers (23% PG or MR), preferences for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endParaRPr lang="en-N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4013" lvl="0">
              <a:spcAft>
                <a:spcPts val="0"/>
              </a:spcAft>
            </a:pP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monthly or more </a:t>
            </a: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frequent participation in EGMs and a number of other continuous forms, participation in multiple activities and high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expenditure</a:t>
            </a: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third of problem gamblers believe their spouse or partner has a problem relative to 2% non-problem, 4% LR and 12%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MR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previous studies PG (and MR and LR to varying degrees) had high rates of hazardous drinking, tobacco use, other drug use, self-rated poor health, psychological distress and low quality of </a:t>
            </a:r>
            <a:r>
              <a:rPr lang="en-N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life</a:t>
            </a:r>
          </a:p>
          <a:p>
            <a:pPr lvl="0"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 gamblers much more often experienced major life events and experienced deprivations (e.g. forced to buy cheaper food, unemployment, income from benefits, put up with cold to save heating costs)</a:t>
            </a:r>
            <a:endParaRPr lang="en-N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56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085"/>
            <a:ext cx="7620000" cy="1143000"/>
          </a:xfrm>
        </p:spPr>
        <p:txBody>
          <a:bodyPr/>
          <a:lstStyle/>
          <a:p>
            <a:r>
              <a:rPr lang="en-NZ" dirty="0" smtClean="0"/>
              <a:t>Sweden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7620000" cy="5189251"/>
          </a:xfrm>
        </p:spPr>
        <p:txBody>
          <a:bodyPr>
            <a:normAutofit lnSpcReduction="10000"/>
          </a:bodyPr>
          <a:lstStyle/>
          <a:p>
            <a:r>
              <a:rPr lang="en-NZ" sz="2400" dirty="0"/>
              <a:t>First national survey 1997/98 – Swedish Gambling Study (</a:t>
            </a:r>
            <a:r>
              <a:rPr lang="en-NZ" sz="2400" dirty="0" err="1"/>
              <a:t>Swegs</a:t>
            </a:r>
            <a:r>
              <a:rPr lang="en-NZ" sz="2400" dirty="0"/>
              <a:t>) N=7,139; response rate 72%; second survey 2009 (</a:t>
            </a:r>
            <a:r>
              <a:rPr lang="en-NZ" sz="2400" dirty="0" err="1"/>
              <a:t>Swelogs</a:t>
            </a:r>
            <a:r>
              <a:rPr lang="en-NZ" sz="2400" dirty="0"/>
              <a:t>) N=8,165; response rate 55%</a:t>
            </a:r>
          </a:p>
          <a:p>
            <a:r>
              <a:rPr lang="en-NZ" sz="2400" dirty="0"/>
              <a:t>SOGS-R probable pathological gambling prevalence 0.6%  (NZ 1999 0.5%)</a:t>
            </a:r>
          </a:p>
          <a:p>
            <a:r>
              <a:rPr lang="en-NZ" sz="2400" dirty="0"/>
              <a:t>Males, young adults, disadvantaged social groups high risk (as in NZ in 1991 but less so in 1999)</a:t>
            </a:r>
          </a:p>
          <a:p>
            <a:r>
              <a:rPr lang="en-NZ" sz="2400" dirty="0"/>
              <a:t>Abbott et al (2004) predicted risk factor changes if EGMs became widely distributed and casinos introduced</a:t>
            </a:r>
          </a:p>
          <a:p>
            <a:r>
              <a:rPr lang="en-NZ" sz="2400" dirty="0"/>
              <a:t>EGMs reintroduced 1996, 4 casinos 2000s, Internet – regulated &amp; unregulated</a:t>
            </a:r>
          </a:p>
          <a:p>
            <a:r>
              <a:rPr lang="en-NZ" sz="2400" dirty="0"/>
              <a:t>1998-2008 gambling expenditure +13% but remained 3% of household disposable income</a:t>
            </a:r>
          </a:p>
          <a:p>
            <a:endParaRPr lang="en-NZ" dirty="0"/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51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885"/>
            <a:ext cx="7620000" cy="1143000"/>
          </a:xfrm>
        </p:spPr>
        <p:txBody>
          <a:bodyPr/>
          <a:lstStyle/>
          <a:p>
            <a:r>
              <a:rPr lang="en-NZ" dirty="0" smtClean="0"/>
              <a:t>Gambling participation</a:t>
            </a:r>
            <a:br>
              <a:rPr lang="en-NZ" dirty="0" smtClean="0"/>
            </a:br>
            <a:r>
              <a:rPr lang="en-NZ" dirty="0" smtClean="0"/>
              <a:t> 1997/ 98 – </a:t>
            </a:r>
            <a:r>
              <a:rPr lang="en-NZ" dirty="0" smtClean="0"/>
              <a:t>199</a:t>
            </a:r>
            <a:r>
              <a:rPr lang="en-NZ" dirty="0" smtClean="0"/>
              <a:t>8/09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7620000" cy="4666482"/>
          </a:xfrm>
        </p:spPr>
        <p:txBody>
          <a:bodyPr>
            <a:normAutofit/>
          </a:bodyPr>
          <a:lstStyle/>
          <a:p>
            <a:r>
              <a:rPr lang="en-NZ" sz="2400" dirty="0"/>
              <a:t>Past year participation reduced significantly</a:t>
            </a:r>
          </a:p>
          <a:p>
            <a:r>
              <a:rPr lang="en-NZ" sz="2400" dirty="0"/>
              <a:t>Only poker higher</a:t>
            </a:r>
          </a:p>
          <a:p>
            <a:r>
              <a:rPr lang="en-NZ" sz="2400" dirty="0"/>
              <a:t>All others lower – sports (-50%), EGMs (-31%), table games (-31%), lottery (-25%), bingo (-25%) </a:t>
            </a:r>
          </a:p>
          <a:p>
            <a:pPr marL="36576" indent="0">
              <a:buNone/>
            </a:pPr>
            <a:endParaRPr lang="en-NZ" sz="2400" dirty="0"/>
          </a:p>
          <a:p>
            <a:r>
              <a:rPr lang="en-NZ" sz="2400" dirty="0"/>
              <a:t>Past month participation also reduced significantly</a:t>
            </a:r>
          </a:p>
          <a:p>
            <a:r>
              <a:rPr lang="en-NZ" sz="2400" dirty="0"/>
              <a:t>Lower - lotteries, sports, casino table games, bingo</a:t>
            </a:r>
          </a:p>
          <a:p>
            <a:r>
              <a:rPr lang="en-NZ" sz="2400" dirty="0"/>
              <a:t>No change – track</a:t>
            </a:r>
          </a:p>
          <a:p>
            <a:r>
              <a:rPr lang="en-NZ" sz="2400" dirty="0"/>
              <a:t>Higher – EGMs, poker  </a:t>
            </a:r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439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7467600" cy="604867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NZ" sz="2600" dirty="0" smtClean="0"/>
              <a:t>Unprecedented expansion of legal, commercial gambling in recent decades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600" dirty="0" smtClean="0"/>
          </a:p>
          <a:p>
            <a:pPr>
              <a:spcBef>
                <a:spcPts val="0"/>
              </a:spcBef>
            </a:pPr>
            <a:r>
              <a:rPr lang="en-NZ" sz="2600" dirty="0" smtClean="0"/>
              <a:t>Some gambling forms strongly associated with problem gambling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600" dirty="0" smtClean="0"/>
          </a:p>
          <a:p>
            <a:pPr>
              <a:spcBef>
                <a:spcPts val="0"/>
              </a:spcBef>
            </a:pPr>
            <a:r>
              <a:rPr lang="en-NZ" sz="2600" dirty="0" smtClean="0"/>
              <a:t>Gambling participation &amp; gambling-related harms including social costs not randomly distributed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600" dirty="0" smtClean="0"/>
          </a:p>
          <a:p>
            <a:pPr>
              <a:spcBef>
                <a:spcPts val="0"/>
              </a:spcBef>
            </a:pPr>
            <a:r>
              <a:rPr lang="en-NZ" sz="2600" dirty="0" smtClean="0"/>
              <a:t>Problem gambling – males, young adults/teens, low income, single marital status at high risk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600" dirty="0" smtClean="0"/>
          </a:p>
          <a:p>
            <a:pPr>
              <a:spcBef>
                <a:spcPts val="0"/>
              </a:spcBef>
            </a:pPr>
            <a:r>
              <a:rPr lang="en-NZ" sz="2600" dirty="0" smtClean="0"/>
              <a:t>Some studies – also low occupational status/education, minority ethnic status, large city residence</a:t>
            </a:r>
            <a:endParaRPr lang="en-NZ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7504" y="6492875"/>
            <a:ext cx="2895600" cy="365125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6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208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885"/>
            <a:ext cx="7848872" cy="1143000"/>
          </a:xfrm>
        </p:spPr>
        <p:txBody>
          <a:bodyPr/>
          <a:lstStyle/>
          <a:p>
            <a:r>
              <a:rPr lang="en-NZ" dirty="0" smtClean="0"/>
              <a:t>Gambling – socio </a:t>
            </a:r>
            <a:r>
              <a:rPr lang="en-NZ" dirty="0" smtClean="0"/>
              <a:t>demographics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7620000" cy="4666482"/>
          </a:xfrm>
        </p:spPr>
        <p:txBody>
          <a:bodyPr>
            <a:normAutofit/>
          </a:bodyPr>
          <a:lstStyle/>
          <a:p>
            <a:r>
              <a:rPr lang="en-NZ" sz="2400" dirty="0"/>
              <a:t>Overall participation declined across all major demographic groups</a:t>
            </a:r>
          </a:p>
          <a:p>
            <a:r>
              <a:rPr lang="en-NZ" sz="2400" dirty="0"/>
              <a:t>Greatest decline in ages 16-17 &amp; 18-24</a:t>
            </a:r>
          </a:p>
          <a:p>
            <a:r>
              <a:rPr lang="en-NZ" sz="2400" dirty="0"/>
              <a:t>Both surveys – participation higher for males, age 25+, Swedish born, live outside large cities, high school qualification, married</a:t>
            </a:r>
          </a:p>
          <a:p>
            <a:r>
              <a:rPr lang="en-NZ" sz="2400" dirty="0"/>
              <a:t>Increased poker participation confined to males (past year from 11.9% to 18.1%; past month 3.6% to 8.0%)</a:t>
            </a:r>
          </a:p>
          <a:p>
            <a:pPr lvl="1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⁻"/>
            </a:pPr>
            <a:r>
              <a:rPr lang="en-NZ" sz="2400" dirty="0"/>
              <a:t>Males 18-24 (past month from 8.0% to 19.3%)</a:t>
            </a:r>
          </a:p>
          <a:p>
            <a:pPr lvl="1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⁻"/>
            </a:pPr>
            <a:r>
              <a:rPr lang="en-NZ" sz="2400" dirty="0"/>
              <a:t>Males 25-44 (past month 3.4% to 11.3%)</a:t>
            </a:r>
          </a:p>
          <a:p>
            <a:pPr lvl="1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⁻"/>
            </a:pPr>
            <a:r>
              <a:rPr lang="en-NZ" sz="2400" dirty="0"/>
              <a:t>No significant change for males 16-17 or 45-74</a:t>
            </a:r>
          </a:p>
          <a:p>
            <a:endParaRPr lang="en-NZ" sz="2400" dirty="0"/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240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885"/>
            <a:ext cx="7620000" cy="1143000"/>
          </a:xfrm>
        </p:spPr>
        <p:txBody>
          <a:bodyPr/>
          <a:lstStyle/>
          <a:p>
            <a:r>
              <a:rPr lang="en-NZ" sz="4800" dirty="0"/>
              <a:t>Probable pathological and problem gambling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7620000" cy="4666482"/>
          </a:xfrm>
        </p:spPr>
        <p:txBody>
          <a:bodyPr>
            <a:normAutofit/>
          </a:bodyPr>
          <a:lstStyle/>
          <a:p>
            <a:r>
              <a:rPr lang="en-NZ" sz="2400" dirty="0" smtClean="0"/>
              <a:t>1997/98 </a:t>
            </a:r>
            <a:r>
              <a:rPr lang="en-NZ" sz="2400" dirty="0"/>
              <a:t>SOGS-R (Past 12 months) probable pathological 0.6% (0.4-0.8); problem 1.4% (1.1-1.7</a:t>
            </a:r>
            <a:r>
              <a:rPr lang="en-NZ" sz="2400" dirty="0" smtClean="0"/>
              <a:t>)</a:t>
            </a:r>
          </a:p>
          <a:p>
            <a:pPr marL="114300" indent="0">
              <a:buNone/>
            </a:pPr>
            <a:endParaRPr lang="en-NZ" sz="2400" dirty="0"/>
          </a:p>
          <a:p>
            <a:r>
              <a:rPr lang="en-NZ" sz="2400" dirty="0"/>
              <a:t>2008/09 SOGS-R (Past 12 months) probable pathological 0.9% (0.7-1.1); problem 1.3% (1.0-1.6</a:t>
            </a:r>
            <a:r>
              <a:rPr lang="en-NZ" sz="2400" dirty="0" smtClean="0"/>
              <a:t>)</a:t>
            </a:r>
          </a:p>
          <a:p>
            <a:pPr marL="114300" indent="0">
              <a:buNone/>
            </a:pPr>
            <a:endParaRPr lang="en-NZ" sz="2400" dirty="0"/>
          </a:p>
          <a:p>
            <a:r>
              <a:rPr lang="en-NZ" sz="2400" dirty="0"/>
              <a:t>No significant changes in current probable pathological or problem gambling</a:t>
            </a:r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34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6897"/>
            <a:ext cx="7620000" cy="1511907"/>
          </a:xfrm>
        </p:spPr>
        <p:txBody>
          <a:bodyPr/>
          <a:lstStyle/>
          <a:p>
            <a:r>
              <a:rPr lang="en-NZ" sz="3600" dirty="0"/>
              <a:t>Past year combined </a:t>
            </a:r>
            <a:r>
              <a:rPr lang="en-NZ" sz="3600" dirty="0" smtClean="0"/>
              <a:t>current probable </a:t>
            </a:r>
            <a:r>
              <a:rPr lang="en-NZ" sz="3600" dirty="0"/>
              <a:t>pathological and problem gambling 1997/98 – 2008/09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683" y="2025190"/>
            <a:ext cx="7620000" cy="4356138"/>
          </a:xfrm>
        </p:spPr>
        <p:txBody>
          <a:bodyPr>
            <a:normAutofit/>
          </a:bodyPr>
          <a:lstStyle/>
          <a:p>
            <a:r>
              <a:rPr lang="en-NZ" dirty="0" smtClean="0"/>
              <a:t>Both </a:t>
            </a:r>
            <a:r>
              <a:rPr lang="en-NZ" dirty="0"/>
              <a:t>surveys – males, younger adults/youth &amp; single people higher prevalence</a:t>
            </a:r>
          </a:p>
          <a:p>
            <a:r>
              <a:rPr lang="en-NZ" dirty="0"/>
              <a:t>2008/09 – non-Swedish born, resident in big cities and non-University education higher prevalence</a:t>
            </a:r>
          </a:p>
          <a:p>
            <a:r>
              <a:rPr lang="en-NZ" dirty="0"/>
              <a:t>Significant increases for ages 18-24 (3.4% to 5.8%) &amp; primary education only (2.0% to 3.4%)</a:t>
            </a:r>
          </a:p>
          <a:p>
            <a:r>
              <a:rPr lang="en-NZ" dirty="0"/>
              <a:t>Also significant age x gender differences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Calibri" panose="020F0502020204030204" pitchFamily="34" charset="0"/>
              <a:buChar char="⁻"/>
            </a:pPr>
            <a:r>
              <a:rPr lang="en-NZ" dirty="0"/>
              <a:t>Decrease for </a:t>
            </a:r>
            <a:r>
              <a:rPr lang="en-NZ" dirty="0" smtClean="0"/>
              <a:t>females </a:t>
            </a:r>
            <a:r>
              <a:rPr lang="en-NZ" dirty="0"/>
              <a:t>age 25-44 (0.9% to 0.4%, p = 0.003)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Calibri" panose="020F0502020204030204" pitchFamily="34" charset="0"/>
              <a:buChar char="⁻"/>
            </a:pPr>
            <a:r>
              <a:rPr lang="en-NZ" dirty="0"/>
              <a:t>Increase for males  age 18-24 (4.7% to 9.3%, p = 0.007)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Calibri" panose="020F0502020204030204" pitchFamily="34" charset="0"/>
              <a:buChar char="⁻"/>
            </a:pPr>
            <a:r>
              <a:rPr lang="en-NZ" dirty="0"/>
              <a:t>Increase in the proportion of probable pathological gamblers (29% to 40%, p = 0.05)</a:t>
            </a:r>
          </a:p>
          <a:p>
            <a:endParaRPr lang="en-NZ" sz="2400" dirty="0"/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0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6897"/>
            <a:ext cx="7620000" cy="1511907"/>
          </a:xfrm>
        </p:spPr>
        <p:txBody>
          <a:bodyPr/>
          <a:lstStyle/>
          <a:p>
            <a:r>
              <a:rPr lang="en-NZ" sz="4400" dirty="0" smtClean="0"/>
              <a:t>Multivariate analyses</a:t>
            </a:r>
            <a:endParaRPr lang="en-NZ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63833"/>
            <a:ext cx="7620000" cy="4666482"/>
          </a:xfrm>
        </p:spPr>
        <p:txBody>
          <a:bodyPr>
            <a:normAutofit/>
          </a:bodyPr>
          <a:lstStyle/>
          <a:p>
            <a:r>
              <a:rPr lang="en-NZ" sz="2400" dirty="0"/>
              <a:t>Both studies – odds ratios higher for men, age under 25 and non-Swedish born </a:t>
            </a:r>
          </a:p>
          <a:p>
            <a:r>
              <a:rPr lang="en-NZ" sz="2400" dirty="0"/>
              <a:t>Ratios higher in 2008/09</a:t>
            </a:r>
          </a:p>
          <a:p>
            <a:r>
              <a:rPr lang="en-NZ" sz="2400" dirty="0"/>
              <a:t>In 2008/09 – odds ratios higher for big city residence &amp; non-university education</a:t>
            </a:r>
          </a:p>
          <a:p>
            <a:r>
              <a:rPr lang="en-NZ" sz="2400" dirty="0"/>
              <a:t>In 1997/98 – odds ratios higher for single with children &amp; lower for married without children</a:t>
            </a:r>
          </a:p>
          <a:p>
            <a:endParaRPr lang="en-NZ" sz="2400" dirty="0"/>
          </a:p>
          <a:p>
            <a:pPr marL="114300" indent="0">
              <a:buNone/>
            </a:pPr>
            <a:r>
              <a:rPr lang="en-NZ" sz="2400" dirty="0"/>
              <a:t>Note- younger people, non-Swedish born, big city residents, single with children have </a:t>
            </a:r>
            <a:r>
              <a:rPr lang="en-NZ" sz="2400" u="sng" dirty="0"/>
              <a:t>lower</a:t>
            </a:r>
            <a:r>
              <a:rPr lang="en-NZ" sz="2400" dirty="0"/>
              <a:t> participation rates</a:t>
            </a:r>
          </a:p>
          <a:p>
            <a:endParaRPr lang="en-NZ" sz="2400" dirty="0"/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66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6897"/>
            <a:ext cx="7620000" cy="1511907"/>
          </a:xfrm>
        </p:spPr>
        <p:txBody>
          <a:bodyPr/>
          <a:lstStyle/>
          <a:p>
            <a:r>
              <a:rPr lang="en-NZ" sz="4400" dirty="0" smtClean="0"/>
              <a:t>Victoria</a:t>
            </a:r>
            <a:endParaRPr lang="en-NZ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7620000" cy="4666482"/>
          </a:xfrm>
        </p:spPr>
        <p:txBody>
          <a:bodyPr>
            <a:normAutofit fontScale="92500" lnSpcReduction="10000"/>
          </a:bodyPr>
          <a:lstStyle/>
          <a:p>
            <a:pPr lvl="0" indent="-342900" algn="just"/>
            <a:r>
              <a:rPr lang="en-NZ" sz="2400" dirty="0"/>
              <a:t>Since 1992, prior to the 2008-2012 survey, 9 state-wide participation surveys – yearly participation increased from around 75% in the early 90s, peaked at 86% and 87%, and decreased since 1997 to 77%-81%</a:t>
            </a:r>
          </a:p>
          <a:p>
            <a:pPr lvl="0" algn="just"/>
            <a:endParaRPr lang="en-NZ" sz="2400" dirty="0"/>
          </a:p>
          <a:p>
            <a:pPr lvl="0" indent="-342900" algn="just"/>
            <a:r>
              <a:rPr lang="en-NZ" sz="2400" dirty="0"/>
              <a:t>Gambling expenditure rose sharply during the 1990s (increased four-fold from 1991-2001)</a:t>
            </a:r>
          </a:p>
          <a:p>
            <a:pPr lvl="0" algn="just"/>
            <a:endParaRPr lang="en-NZ" sz="2400" dirty="0"/>
          </a:p>
          <a:p>
            <a:pPr lvl="0" indent="-342900" algn="just"/>
            <a:r>
              <a:rPr lang="en-NZ" sz="2400" dirty="0"/>
              <a:t>From 2001 to 2008 per capita expenditure reduced from $1,500 to $1,200 (from 3.5% to 2.5% of household disposable income)</a:t>
            </a:r>
          </a:p>
          <a:p>
            <a:pPr lvl="0" algn="just"/>
            <a:endParaRPr lang="en-NZ" sz="2400" dirty="0"/>
          </a:p>
          <a:p>
            <a:pPr lvl="0" indent="-342900"/>
            <a:r>
              <a:rPr lang="en-NZ" sz="2400" dirty="0"/>
              <a:t>EGM numbers capped but migrated</a:t>
            </a:r>
          </a:p>
          <a:p>
            <a:endParaRPr lang="en-NZ" sz="2400" dirty="0"/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69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096" y="359548"/>
            <a:ext cx="8208912" cy="1511907"/>
          </a:xfrm>
        </p:spPr>
        <p:txBody>
          <a:bodyPr/>
          <a:lstStyle/>
          <a:p>
            <a:r>
              <a:rPr lang="en-NZ" sz="3200" b="1" dirty="0"/>
              <a:t>Comparisons: 2003 Victorian Longitudinal </a:t>
            </a:r>
            <a:r>
              <a:rPr lang="en-NZ" sz="2400" b="1" dirty="0"/>
              <a:t>Attitudes Survey (N = 8,479 – core survey 1,758; response rate 35%) and 2008-2012 Victorian Gambling Study (N = 15,000; response rate 52%) </a:t>
            </a:r>
            <a:br>
              <a:rPr lang="en-NZ" sz="2400" b="1" dirty="0"/>
            </a:br>
            <a:r>
              <a:rPr lang="en-NZ" sz="2400" b="1" dirty="0"/>
              <a:t>			</a:t>
            </a:r>
            <a:r>
              <a:rPr lang="en-NZ" sz="2800" b="1" dirty="0"/>
              <a:t>Gambling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35505"/>
            <a:ext cx="7620000" cy="4117831"/>
          </a:xfrm>
        </p:spPr>
        <p:txBody>
          <a:bodyPr>
            <a:normAutofit/>
          </a:bodyPr>
          <a:lstStyle/>
          <a:p>
            <a:pPr lvl="0" indent="-342900"/>
            <a:r>
              <a:rPr lang="en-NZ" sz="2400" dirty="0"/>
              <a:t>Past year participation reduced from 77% to 73% (despite more forms being included in 2008 survey)</a:t>
            </a:r>
          </a:p>
          <a:p>
            <a:pPr lvl="0" indent="-342900"/>
            <a:r>
              <a:rPr lang="en-NZ" sz="2400" dirty="0"/>
              <a:t>Past month and past week participation reduced more (48% to 41%; 31% to 23%)</a:t>
            </a:r>
          </a:p>
          <a:p>
            <a:pPr lvl="0" indent="-342900"/>
            <a:r>
              <a:rPr lang="en-NZ" sz="2400" dirty="0"/>
              <a:t>Reductions in all popular activities and most others, including high risk continuous forms </a:t>
            </a:r>
          </a:p>
          <a:p>
            <a:pPr lvl="0" indent="-342900"/>
            <a:r>
              <a:rPr lang="en-NZ" sz="2400" dirty="0"/>
              <a:t>Reductions across almost all demographic groups, especially monthly and weekly</a:t>
            </a:r>
          </a:p>
          <a:p>
            <a:pPr lvl="0" indent="-342900"/>
            <a:r>
              <a:rPr lang="en-NZ" sz="2400" dirty="0"/>
              <a:t>Most substantial reductions for young adults, university graduates and people whose main language not English </a:t>
            </a:r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97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6897"/>
            <a:ext cx="7620000" cy="1511907"/>
          </a:xfrm>
        </p:spPr>
        <p:txBody>
          <a:bodyPr/>
          <a:lstStyle/>
          <a:p>
            <a:r>
              <a:rPr lang="en-NZ" dirty="0"/>
              <a:t>Comparisons 2003 -2008</a:t>
            </a:r>
            <a:br>
              <a:rPr lang="en-NZ" dirty="0"/>
            </a:br>
            <a:r>
              <a:rPr lang="en-NZ" dirty="0"/>
              <a:t>Problem gambling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4145"/>
            <a:ext cx="7620000" cy="4365857"/>
          </a:xfrm>
        </p:spPr>
        <p:txBody>
          <a:bodyPr>
            <a:normAutofit fontScale="85000" lnSpcReduction="20000"/>
          </a:bodyPr>
          <a:lstStyle/>
          <a:p>
            <a:pPr lvl="0" indent="-342900"/>
            <a:r>
              <a:rPr lang="en-NZ" sz="2400" dirty="0"/>
              <a:t>When adjusted for methodological differences there are no significant changes in PGSI problem, moderate-risk and low-risk gambling</a:t>
            </a:r>
          </a:p>
          <a:p>
            <a:pPr lvl="0"/>
            <a:endParaRPr lang="en-NZ" sz="2400" dirty="0"/>
          </a:p>
          <a:p>
            <a:pPr lvl="0" indent="-342900"/>
            <a:r>
              <a:rPr lang="en-NZ" sz="2400" dirty="0"/>
              <a:t>Males and people with lower education high prevalence in both studies (PG+MR)</a:t>
            </a:r>
          </a:p>
          <a:p>
            <a:pPr lvl="0"/>
            <a:endParaRPr lang="en-NZ" sz="2400" dirty="0"/>
          </a:p>
          <a:p>
            <a:pPr lvl="0" indent="-342900"/>
            <a:r>
              <a:rPr lang="en-NZ" sz="2400" dirty="0"/>
              <a:t>In 2008 young adults and metropolitan residence emerged as additional groups with high rates (PG+MR) (note – both had low participation rates and large participation reductions)</a:t>
            </a:r>
          </a:p>
          <a:p>
            <a:pPr lvl="0"/>
            <a:endParaRPr lang="en-NZ" sz="2400" dirty="0"/>
          </a:p>
          <a:p>
            <a:pPr lvl="0" indent="-342900"/>
            <a:r>
              <a:rPr lang="en-NZ" sz="2400" dirty="0"/>
              <a:t>In multivariate analyses migrants and being single without children emerged in 2003; speaking a language other than English at home in 2008 (latter group had low participation in 2008 and a large reduction since 2003)</a:t>
            </a:r>
          </a:p>
          <a:p>
            <a:pPr lvl="0" indent="-342900"/>
            <a:endParaRPr lang="en-NZ" sz="2400" dirty="0"/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00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7620000" cy="5688632"/>
          </a:xfrm>
        </p:spPr>
        <p:txBody>
          <a:bodyPr>
            <a:normAutofit/>
          </a:bodyPr>
          <a:lstStyle/>
          <a:p>
            <a:pPr marL="285750" lvl="0" indent="-285750"/>
            <a:r>
              <a:rPr lang="en-NZ" dirty="0"/>
              <a:t>In both 2003 and 2008 weekly and monthly table games, EGMs, sports and track betting and Keno were most strongly associated with PG+MR</a:t>
            </a:r>
          </a:p>
          <a:p>
            <a:pPr lvl="0"/>
            <a:endParaRPr lang="en-NZ" dirty="0"/>
          </a:p>
          <a:p>
            <a:pPr marL="285750" indent="-285750"/>
            <a:r>
              <a:rPr lang="en-NZ" dirty="0"/>
              <a:t>The 2008 study made adjustments to take account of methodological differences between the 2003 and 2008 surveys, namely standardising the 2003 estimates for omitting non-weekly gamblers and regular Lotto and instant lottery participants</a:t>
            </a:r>
          </a:p>
          <a:p>
            <a:endParaRPr lang="en-NZ" dirty="0"/>
          </a:p>
          <a:p>
            <a:pPr marL="285750" indent="-285750"/>
            <a:r>
              <a:rPr lang="en-NZ" dirty="0"/>
              <a:t>Many Australian surveys used similar methodologies to the 2003 survey</a:t>
            </a:r>
          </a:p>
          <a:p>
            <a:pPr marL="285750" indent="-285750"/>
            <a:endParaRPr lang="en-NZ" dirty="0"/>
          </a:p>
          <a:p>
            <a:pPr marL="285750" indent="-285750"/>
            <a:r>
              <a:rPr lang="en-NZ" dirty="0"/>
              <a:t>As proposed by Abbott (2000), this generated substantially lower estimates, especially for MR and LR gambling</a:t>
            </a:r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83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085"/>
            <a:ext cx="7620000" cy="1143000"/>
          </a:xfrm>
        </p:spPr>
        <p:txBody>
          <a:bodyPr/>
          <a:lstStyle/>
          <a:p>
            <a:r>
              <a:rPr lang="en-NZ" dirty="0" smtClean="0"/>
              <a:t>Conclusions / questions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7620000" cy="518925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NZ" sz="2400" dirty="0" smtClean="0"/>
              <a:t>Availability and adaptation processes occur simultaneously and differentially across population sectors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 smtClean="0"/>
          </a:p>
          <a:p>
            <a:pPr>
              <a:spcBef>
                <a:spcPts val="0"/>
              </a:spcBef>
            </a:pPr>
            <a:r>
              <a:rPr lang="en-NZ" sz="2400" dirty="0" smtClean="0"/>
              <a:t>Why have problems plateaued in some jurisdictions when participation has declined markedly?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 smtClean="0"/>
          </a:p>
          <a:p>
            <a:pPr>
              <a:spcBef>
                <a:spcPts val="0"/>
              </a:spcBef>
            </a:pPr>
            <a:r>
              <a:rPr lang="en-NZ" sz="2400" dirty="0" smtClean="0"/>
              <a:t>How do we reduce harm further if reduced availability and/or participation do not lead to reduced harm?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 smtClean="0"/>
          </a:p>
          <a:p>
            <a:pPr>
              <a:spcBef>
                <a:spcPts val="0"/>
              </a:spcBef>
            </a:pPr>
            <a:r>
              <a:rPr lang="en-NZ" sz="2400" dirty="0" smtClean="0"/>
              <a:t>Is adaptation to particular forms of gambling protective when novel forms of gambling and/or delivery are introduced?</a:t>
            </a:r>
          </a:p>
          <a:p>
            <a:endParaRPr lang="en-NZ" dirty="0"/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25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424936" cy="1143000"/>
          </a:xfrm>
        </p:spPr>
        <p:txBody>
          <a:bodyPr/>
          <a:lstStyle/>
          <a:p>
            <a:r>
              <a:rPr lang="en-NZ" sz="4400" dirty="0" smtClean="0"/>
              <a:t>Availability, exposure &amp; adaptation</a:t>
            </a:r>
            <a:endParaRPr lang="en-NZ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NZ" dirty="0" smtClean="0"/>
              <a:t>Abbott et al (1999; 2004) &amp; Shaffer et al (2004)</a:t>
            </a:r>
          </a:p>
          <a:p>
            <a:pPr marL="114300" indent="0">
              <a:buNone/>
            </a:pPr>
            <a:endParaRPr lang="en-NZ" dirty="0" smtClean="0"/>
          </a:p>
          <a:p>
            <a:pPr>
              <a:spcBef>
                <a:spcPts val="0"/>
              </a:spcBef>
            </a:pPr>
            <a:r>
              <a:rPr lang="en-NZ" sz="2800" dirty="0" smtClean="0"/>
              <a:t>Maintain relationships between availability &amp; problems/harms complex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800" dirty="0" smtClean="0"/>
          </a:p>
          <a:p>
            <a:pPr>
              <a:spcBef>
                <a:spcPts val="0"/>
              </a:spcBef>
            </a:pPr>
            <a:r>
              <a:rPr lang="en-NZ" sz="2800" dirty="0" smtClean="0"/>
              <a:t>Consideration needs to be given to</a:t>
            </a:r>
          </a:p>
          <a:p>
            <a:pPr lvl="1">
              <a:spcBef>
                <a:spcPts val="0"/>
              </a:spcBef>
              <a:buClr>
                <a:schemeClr val="accent1">
                  <a:lumMod val="60000"/>
                  <a:lumOff val="40000"/>
                </a:schemeClr>
              </a:buClr>
              <a:buFont typeface="Calibri" panose="020F0502020204030204" pitchFamily="34" charset="0"/>
              <a:buChar char="-"/>
            </a:pPr>
            <a:r>
              <a:rPr lang="en-NZ" sz="2800" dirty="0"/>
              <a:t>	</a:t>
            </a:r>
            <a:r>
              <a:rPr lang="en-NZ" sz="2800" dirty="0" smtClean="0"/>
              <a:t>availability, exposure, exposure duration</a:t>
            </a:r>
          </a:p>
          <a:p>
            <a:pPr lvl="1">
              <a:spcBef>
                <a:spcPts val="0"/>
              </a:spcBef>
              <a:buClr>
                <a:schemeClr val="accent1">
                  <a:lumMod val="60000"/>
                  <a:lumOff val="40000"/>
                </a:schemeClr>
              </a:buClr>
              <a:buFont typeface="Calibri" panose="020F0502020204030204" pitchFamily="34" charset="0"/>
              <a:buChar char="-"/>
            </a:pPr>
            <a:r>
              <a:rPr lang="en-NZ" sz="2800" dirty="0"/>
              <a:t>	</a:t>
            </a:r>
            <a:r>
              <a:rPr lang="en-NZ" sz="2800" dirty="0" smtClean="0"/>
              <a:t>individual &amp; environmental factors that 	moderate exposure effects</a:t>
            </a:r>
            <a:endParaRPr lang="en-NZ" sz="2800" dirty="0"/>
          </a:p>
        </p:txBody>
      </p:sp>
      <p:pic>
        <p:nvPicPr>
          <p:cNvPr id="6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437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085"/>
            <a:ext cx="7620000" cy="1143000"/>
          </a:xfrm>
        </p:spPr>
        <p:txBody>
          <a:bodyPr/>
          <a:lstStyle/>
          <a:p>
            <a:r>
              <a:rPr lang="en-NZ" dirty="0" smtClean="0"/>
              <a:t>Hypotheses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7620000" cy="5189251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NZ" dirty="0" smtClean="0"/>
              <a:t>Abbott (2006)</a:t>
            </a:r>
          </a:p>
          <a:p>
            <a:pPr>
              <a:spcBef>
                <a:spcPts val="0"/>
              </a:spcBef>
            </a:pPr>
            <a:r>
              <a:rPr lang="en-NZ" sz="2400" dirty="0" smtClean="0"/>
              <a:t>During exposure to new gambling forms, particularly EGMs and other continuous activities, previously unexposed individuals, population sectors &amp; societies are at high risk for the development of gambling problems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 smtClean="0"/>
          </a:p>
          <a:p>
            <a:pPr>
              <a:spcBef>
                <a:spcPts val="0"/>
              </a:spcBef>
            </a:pPr>
            <a:r>
              <a:rPr lang="en-NZ" sz="2400" dirty="0" smtClean="0"/>
              <a:t>Over time – years rather than decades – adaptation (‘host’ immunity &amp; protective environmental changes) typically occurs and problem levels decrease, even in the face of increasing exposure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 smtClean="0"/>
          </a:p>
          <a:p>
            <a:pPr>
              <a:spcBef>
                <a:spcPts val="0"/>
              </a:spcBef>
            </a:pPr>
            <a:r>
              <a:rPr lang="en-NZ" sz="2400" dirty="0" smtClean="0"/>
              <a:t>Adaptation can be accelerated by regulatory &amp; public health measures</a:t>
            </a:r>
          </a:p>
          <a:p>
            <a:pPr marL="114300" indent="0">
              <a:spcBef>
                <a:spcPts val="0"/>
              </a:spcBef>
              <a:buNone/>
            </a:pPr>
            <a:endParaRPr lang="en-NZ" sz="2400" dirty="0" smtClean="0"/>
          </a:p>
          <a:p>
            <a:pPr>
              <a:spcBef>
                <a:spcPts val="0"/>
              </a:spcBef>
            </a:pPr>
            <a:r>
              <a:rPr lang="en-NZ" sz="2400" dirty="0" smtClean="0"/>
              <a:t>While strongly associated with problem development, EGMs give rise to more transient problems</a:t>
            </a:r>
          </a:p>
          <a:p>
            <a:endParaRPr lang="en-NZ" dirty="0"/>
          </a:p>
        </p:txBody>
      </p:sp>
      <p:pic>
        <p:nvPicPr>
          <p:cNvPr id="5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99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/>
          <a:lstStyle/>
          <a:p>
            <a:r>
              <a:rPr lang="en-NZ" dirty="0" smtClean="0"/>
              <a:t>Traditional public health model</a:t>
            </a:r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Rectangle 4"/>
          <p:cNvSpPr/>
          <p:nvPr/>
        </p:nvSpPr>
        <p:spPr>
          <a:xfrm>
            <a:off x="256158" y="1721398"/>
            <a:ext cx="172819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TextBox 5"/>
          <p:cNvSpPr txBox="1"/>
          <p:nvPr/>
        </p:nvSpPr>
        <p:spPr>
          <a:xfrm>
            <a:off x="455664" y="1984169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Agent</a:t>
            </a:r>
            <a:endParaRPr lang="en-NZ" sz="1600" dirty="0"/>
          </a:p>
        </p:txBody>
      </p:sp>
      <p:sp>
        <p:nvSpPr>
          <p:cNvPr id="7" name="Rectangle 6"/>
          <p:cNvSpPr/>
          <p:nvPr/>
        </p:nvSpPr>
        <p:spPr>
          <a:xfrm>
            <a:off x="3712542" y="1721398"/>
            <a:ext cx="172819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/>
          <p:cNvSpPr txBox="1"/>
          <p:nvPr/>
        </p:nvSpPr>
        <p:spPr>
          <a:xfrm>
            <a:off x="3856558" y="1984169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Host</a:t>
            </a:r>
            <a:endParaRPr lang="en-NZ" sz="1600" dirty="0"/>
          </a:p>
        </p:txBody>
      </p:sp>
      <p:sp>
        <p:nvSpPr>
          <p:cNvPr id="9" name="Rectangle 8"/>
          <p:cNvSpPr/>
          <p:nvPr/>
        </p:nvSpPr>
        <p:spPr>
          <a:xfrm>
            <a:off x="6550291" y="1722100"/>
            <a:ext cx="172819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6572356" y="1984169"/>
            <a:ext cx="1625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Illness or death</a:t>
            </a:r>
            <a:endParaRPr lang="en-NZ" sz="1600" dirty="0"/>
          </a:p>
        </p:txBody>
      </p:sp>
      <p:cxnSp>
        <p:nvCxnSpPr>
          <p:cNvPr id="12" name="Straight Arrow Connector 11"/>
          <p:cNvCxnSpPr>
            <a:stCxn id="5" idx="3"/>
            <a:endCxn id="7" idx="1"/>
          </p:cNvCxnSpPr>
          <p:nvPr/>
        </p:nvCxnSpPr>
        <p:spPr>
          <a:xfrm>
            <a:off x="1984350" y="2153446"/>
            <a:ext cx="17281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28366" y="160001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      Vector</a:t>
            </a:r>
          </a:p>
          <a:p>
            <a:r>
              <a:rPr lang="en-NZ" sz="1600" dirty="0" smtClean="0"/>
              <a:t>(transmission)</a:t>
            </a:r>
          </a:p>
        </p:txBody>
      </p:sp>
      <p:sp>
        <p:nvSpPr>
          <p:cNvPr id="16" name="Oval 15"/>
          <p:cNvSpPr/>
          <p:nvPr/>
        </p:nvSpPr>
        <p:spPr>
          <a:xfrm>
            <a:off x="4363657" y="3041218"/>
            <a:ext cx="432048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TextBox 16"/>
          <p:cNvSpPr txBox="1"/>
          <p:nvPr/>
        </p:nvSpPr>
        <p:spPr>
          <a:xfrm>
            <a:off x="976238" y="3049155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1</a:t>
            </a:r>
            <a:endParaRPr lang="en-NZ" sz="1600" dirty="0"/>
          </a:p>
        </p:txBody>
      </p:sp>
      <p:sp>
        <p:nvSpPr>
          <p:cNvPr id="18" name="Oval 17"/>
          <p:cNvSpPr/>
          <p:nvPr/>
        </p:nvSpPr>
        <p:spPr>
          <a:xfrm>
            <a:off x="2648940" y="3027669"/>
            <a:ext cx="432048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9" name="Oval 18"/>
          <p:cNvSpPr/>
          <p:nvPr/>
        </p:nvSpPr>
        <p:spPr>
          <a:xfrm rot="21448655">
            <a:off x="7221469" y="3094028"/>
            <a:ext cx="432048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0" name="Oval 19"/>
          <p:cNvSpPr/>
          <p:nvPr/>
        </p:nvSpPr>
        <p:spPr>
          <a:xfrm>
            <a:off x="904230" y="3038412"/>
            <a:ext cx="432048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1" name="TextBox 20"/>
          <p:cNvSpPr txBox="1"/>
          <p:nvPr/>
        </p:nvSpPr>
        <p:spPr>
          <a:xfrm>
            <a:off x="2732666" y="3038412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2</a:t>
            </a:r>
            <a:endParaRPr lang="en-NZ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431048" y="3018640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/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88860" y="3084820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4</a:t>
            </a:r>
            <a:endParaRPr lang="en-NZ" sz="1600" dirty="0"/>
          </a:p>
        </p:txBody>
      </p:sp>
      <p:cxnSp>
        <p:nvCxnSpPr>
          <p:cNvPr id="27" name="Straight Arrow Connector 26"/>
          <p:cNvCxnSpPr>
            <a:stCxn id="18" idx="0"/>
            <a:endCxn id="15" idx="2"/>
          </p:cNvCxnSpPr>
          <p:nvPr/>
        </p:nvCxnSpPr>
        <p:spPr>
          <a:xfrm flipH="1" flipV="1">
            <a:off x="2848446" y="2184785"/>
            <a:ext cx="16518" cy="842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7" idx="0"/>
            <a:endCxn id="5" idx="2"/>
          </p:cNvCxnSpPr>
          <p:nvPr/>
        </p:nvCxnSpPr>
        <p:spPr>
          <a:xfrm flipV="1">
            <a:off x="1120254" y="2585494"/>
            <a:ext cx="0" cy="463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6" idx="0"/>
            <a:endCxn id="7" idx="2"/>
          </p:cNvCxnSpPr>
          <p:nvPr/>
        </p:nvCxnSpPr>
        <p:spPr>
          <a:xfrm flipH="1" flipV="1">
            <a:off x="4576638" y="2585494"/>
            <a:ext cx="3043" cy="455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9" idx="0"/>
            <a:endCxn id="9" idx="2"/>
          </p:cNvCxnSpPr>
          <p:nvPr/>
        </p:nvCxnSpPr>
        <p:spPr>
          <a:xfrm flipH="1" flipV="1">
            <a:off x="7414387" y="2586196"/>
            <a:ext cx="15183" cy="508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08186" y="3734659"/>
            <a:ext cx="640871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Strategies</a:t>
            </a:r>
            <a:endParaRPr lang="en-NZ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 smtClean="0"/>
              <a:t>Eliminate or reduce prevalence and / or distribution of agent (1)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 smtClean="0"/>
              <a:t>Prevent or reduce transmission (2)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 smtClean="0"/>
              <a:t>Strengthen host resistance (3)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 smtClean="0"/>
              <a:t>Secondary and tertiary prevention (4)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1600" dirty="0"/>
          </a:p>
          <a:p>
            <a:r>
              <a:rPr lang="en-NZ" sz="1600" dirty="0" smtClean="0"/>
              <a:t>More complex in the case of NCDS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 err="1" smtClean="0"/>
              <a:t>Multicausal</a:t>
            </a:r>
            <a:r>
              <a:rPr lang="en-NZ" sz="1600" dirty="0" smtClean="0"/>
              <a:t> – target multiple risk and protective factors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 smtClean="0"/>
              <a:t>Prevalence reduced by reducing incidence and duration of harms</a:t>
            </a:r>
            <a:endParaRPr lang="en-NZ" sz="1600" dirty="0"/>
          </a:p>
        </p:txBody>
      </p:sp>
      <p:cxnSp>
        <p:nvCxnSpPr>
          <p:cNvPr id="45" name="Straight Arrow Connector 44"/>
          <p:cNvCxnSpPr>
            <a:stCxn id="7" idx="3"/>
            <a:endCxn id="9" idx="1"/>
          </p:cNvCxnSpPr>
          <p:nvPr/>
        </p:nvCxnSpPr>
        <p:spPr>
          <a:xfrm>
            <a:off x="5440734" y="2153446"/>
            <a:ext cx="1109557" cy="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GARC logo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61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Availability hypothesis</a:t>
            </a:r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457200" y="2348880"/>
            <a:ext cx="2242592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TextBox 5"/>
          <p:cNvSpPr txBox="1"/>
          <p:nvPr/>
        </p:nvSpPr>
        <p:spPr>
          <a:xfrm>
            <a:off x="611560" y="2708920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Availability</a:t>
            </a:r>
            <a:endParaRPr lang="en-NZ" sz="1600" dirty="0"/>
          </a:p>
        </p:txBody>
      </p:sp>
      <p:sp>
        <p:nvSpPr>
          <p:cNvPr id="7" name="Rectangle 6"/>
          <p:cNvSpPr/>
          <p:nvPr/>
        </p:nvSpPr>
        <p:spPr>
          <a:xfrm>
            <a:off x="3491880" y="2348880"/>
            <a:ext cx="2736304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/>
          <p:cNvSpPr txBox="1"/>
          <p:nvPr/>
        </p:nvSpPr>
        <p:spPr>
          <a:xfrm>
            <a:off x="3563888" y="2473686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Participation</a:t>
            </a:r>
          </a:p>
          <a:p>
            <a:r>
              <a:rPr lang="en-NZ" sz="1600" dirty="0" smtClean="0"/>
              <a:t>(‘Exposure’ / ‘Consumption’</a:t>
            </a:r>
          </a:p>
          <a:p>
            <a:r>
              <a:rPr lang="en-NZ" sz="1600" dirty="0" smtClean="0"/>
              <a:t>- type, dose, duration)</a:t>
            </a:r>
            <a:endParaRPr lang="en-NZ" sz="1600" dirty="0"/>
          </a:p>
        </p:txBody>
      </p:sp>
      <p:sp>
        <p:nvSpPr>
          <p:cNvPr id="9" name="Rectangle 8"/>
          <p:cNvSpPr/>
          <p:nvPr/>
        </p:nvSpPr>
        <p:spPr>
          <a:xfrm>
            <a:off x="7020272" y="2348880"/>
            <a:ext cx="1224136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7092280" y="2878197"/>
            <a:ext cx="98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Harms</a:t>
            </a:r>
            <a:endParaRPr lang="en-NZ" sz="1600" dirty="0"/>
          </a:p>
        </p:txBody>
      </p:sp>
      <p:cxnSp>
        <p:nvCxnSpPr>
          <p:cNvPr id="12" name="Straight Arrow Connector 11"/>
          <p:cNvCxnSpPr>
            <a:stCxn id="4" idx="3"/>
            <a:endCxn id="7" idx="1"/>
          </p:cNvCxnSpPr>
          <p:nvPr/>
        </p:nvCxnSpPr>
        <p:spPr>
          <a:xfrm>
            <a:off x="2699792" y="2996952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9" idx="1"/>
          </p:cNvCxnSpPr>
          <p:nvPr/>
        </p:nvCxnSpPr>
        <p:spPr>
          <a:xfrm>
            <a:off x="6228184" y="2996952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15816" y="27089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+</a:t>
            </a:r>
            <a:endParaRPr lang="en-NZ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176" y="2707146"/>
            <a:ext cx="408467" cy="493819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427984" y="4509120"/>
            <a:ext cx="32043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427984" y="38610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7632340" y="38610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71623" y="4664795"/>
            <a:ext cx="2960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Total consumption model</a:t>
            </a:r>
            <a:endParaRPr lang="en-NZ" dirty="0"/>
          </a:p>
        </p:txBody>
      </p:sp>
      <p:cxnSp>
        <p:nvCxnSpPr>
          <p:cNvPr id="11" name="Straight Arrow Connector 10"/>
          <p:cNvCxnSpPr>
            <a:stCxn id="6" idx="3"/>
          </p:cNvCxnSpPr>
          <p:nvPr/>
        </p:nvCxnSpPr>
        <p:spPr>
          <a:xfrm flipV="1">
            <a:off x="2483768" y="2473686"/>
            <a:ext cx="0" cy="404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483768" y="3047474"/>
            <a:ext cx="0" cy="453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951820" y="293535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-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921" y="2407881"/>
            <a:ext cx="158510" cy="1182727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7164288" y="2484673"/>
            <a:ext cx="0" cy="404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164288" y="3127151"/>
            <a:ext cx="0" cy="373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563816" y="289956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-</a:t>
            </a:r>
          </a:p>
        </p:txBody>
      </p:sp>
      <p:pic>
        <p:nvPicPr>
          <p:cNvPr id="28" name="Picture 2" descr="GARC logo 20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740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Adaptation hypothesis</a:t>
            </a:r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Rectangle 4"/>
          <p:cNvSpPr/>
          <p:nvPr/>
        </p:nvSpPr>
        <p:spPr>
          <a:xfrm>
            <a:off x="476566" y="2924944"/>
            <a:ext cx="172819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TextBox 5"/>
          <p:cNvSpPr txBox="1"/>
          <p:nvPr/>
        </p:nvSpPr>
        <p:spPr>
          <a:xfrm>
            <a:off x="692590" y="3187715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Availability</a:t>
            </a:r>
            <a:endParaRPr lang="en-NZ" sz="1600" dirty="0"/>
          </a:p>
        </p:txBody>
      </p:sp>
      <p:sp>
        <p:nvSpPr>
          <p:cNvPr id="7" name="Rectangle 6"/>
          <p:cNvSpPr/>
          <p:nvPr/>
        </p:nvSpPr>
        <p:spPr>
          <a:xfrm>
            <a:off x="2852830" y="2924944"/>
            <a:ext cx="208823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/>
          <p:cNvSpPr txBox="1"/>
          <p:nvPr/>
        </p:nvSpPr>
        <p:spPr>
          <a:xfrm>
            <a:off x="2916449" y="318771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Participation</a:t>
            </a:r>
            <a:endParaRPr lang="en-NZ" dirty="0"/>
          </a:p>
        </p:txBody>
      </p:sp>
      <p:sp>
        <p:nvSpPr>
          <p:cNvPr id="9" name="Rectangle 8"/>
          <p:cNvSpPr/>
          <p:nvPr/>
        </p:nvSpPr>
        <p:spPr>
          <a:xfrm>
            <a:off x="5661142" y="2924944"/>
            <a:ext cx="1872208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5716372" y="3213501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Harms</a:t>
            </a:r>
            <a:endParaRPr lang="en-NZ" sz="1600" dirty="0"/>
          </a:p>
        </p:txBody>
      </p:sp>
      <p:cxnSp>
        <p:nvCxnSpPr>
          <p:cNvPr id="12" name="Straight Arrow Connector 11"/>
          <p:cNvCxnSpPr>
            <a:stCxn id="5" idx="3"/>
            <a:endCxn id="7" idx="1"/>
          </p:cNvCxnSpPr>
          <p:nvPr/>
        </p:nvCxnSpPr>
        <p:spPr>
          <a:xfrm>
            <a:off x="2204758" y="3356992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9" idx="1"/>
          </p:cNvCxnSpPr>
          <p:nvPr/>
        </p:nvCxnSpPr>
        <p:spPr>
          <a:xfrm>
            <a:off x="4941062" y="3356992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61820" y="2982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-</a:t>
            </a:r>
            <a:endParaRPr lang="en-NZ" dirty="0"/>
          </a:p>
        </p:txBody>
      </p:sp>
      <p:sp>
        <p:nvSpPr>
          <p:cNvPr id="16" name="TextBox 15"/>
          <p:cNvSpPr txBox="1"/>
          <p:nvPr/>
        </p:nvSpPr>
        <p:spPr>
          <a:xfrm>
            <a:off x="5176312" y="300304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-</a:t>
            </a:r>
            <a:endParaRPr lang="en-NZ" dirty="0"/>
          </a:p>
        </p:txBody>
      </p:sp>
      <p:sp>
        <p:nvSpPr>
          <p:cNvPr id="17" name="TextBox 16"/>
          <p:cNvSpPr txBox="1"/>
          <p:nvPr/>
        </p:nvSpPr>
        <p:spPr>
          <a:xfrm>
            <a:off x="3275856" y="2276872"/>
            <a:ext cx="1512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Environment</a:t>
            </a:r>
            <a:endParaRPr lang="en-NZ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886076" y="2276872"/>
            <a:ext cx="1512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Environment</a:t>
            </a:r>
            <a:endParaRPr lang="en-NZ" sz="1600" dirty="0"/>
          </a:p>
        </p:txBody>
      </p:sp>
      <p:cxnSp>
        <p:nvCxnSpPr>
          <p:cNvPr id="20" name="Straight Arrow Connector 19"/>
          <p:cNvCxnSpPr>
            <a:endCxn id="7" idx="0"/>
          </p:cNvCxnSpPr>
          <p:nvPr/>
        </p:nvCxnSpPr>
        <p:spPr>
          <a:xfrm>
            <a:off x="3896946" y="2615426"/>
            <a:ext cx="0" cy="30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555964" y="2615426"/>
            <a:ext cx="0" cy="30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78613" y="4266599"/>
            <a:ext cx="1377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Host</a:t>
            </a:r>
            <a:endParaRPr lang="en-NZ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300192" y="4266599"/>
            <a:ext cx="1377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Host</a:t>
            </a:r>
            <a:endParaRPr lang="en-NZ" sz="1600" dirty="0"/>
          </a:p>
        </p:txBody>
      </p:sp>
      <p:cxnSp>
        <p:nvCxnSpPr>
          <p:cNvPr id="25" name="Straight Arrow Connector 24"/>
          <p:cNvCxnSpPr>
            <a:endCxn id="7" idx="2"/>
          </p:cNvCxnSpPr>
          <p:nvPr/>
        </p:nvCxnSpPr>
        <p:spPr>
          <a:xfrm flipV="1">
            <a:off x="3896946" y="3789040"/>
            <a:ext cx="0" cy="44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597246" y="3789040"/>
            <a:ext cx="0" cy="44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393" y="2924944"/>
            <a:ext cx="111931" cy="34440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4800157" y="3397296"/>
            <a:ext cx="0" cy="30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428484" y="3397296"/>
            <a:ext cx="0" cy="30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GARC logo 20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244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7504" y="6492875"/>
            <a:ext cx="2895600" cy="365125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986" y="3171293"/>
            <a:ext cx="6048672" cy="155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13792" y="0"/>
            <a:ext cx="806361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400" spc="-100" dirty="0">
                <a:solidFill>
                  <a:srgbClr val="1F497D"/>
                </a:solidFill>
                <a:latin typeface="Cambria"/>
              </a:rPr>
              <a:t>Studies suggest both exposure and </a:t>
            </a:r>
            <a:r>
              <a:rPr lang="en-NZ" sz="4400" spc="-100" dirty="0" smtClean="0">
                <a:solidFill>
                  <a:srgbClr val="1F497D"/>
                </a:solidFill>
                <a:latin typeface="Cambria"/>
              </a:rPr>
              <a:t>adaptation </a:t>
            </a:r>
            <a:r>
              <a:rPr lang="en-NZ" sz="4400" spc="-100" dirty="0">
                <a:solidFill>
                  <a:srgbClr val="1F497D"/>
                </a:solidFill>
                <a:latin typeface="Cambria"/>
              </a:rPr>
              <a:t>occurring</a:t>
            </a:r>
            <a:endParaRPr lang="en-NZ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295890" y="1446550"/>
            <a:ext cx="777686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NZ" dirty="0" err="1" smtClean="0"/>
              <a:t>Storer</a:t>
            </a:r>
            <a:r>
              <a:rPr lang="en-NZ" dirty="0" smtClean="0"/>
              <a:t>, Abbott &amp; Stubbs (2009)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NZ" dirty="0" smtClean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NZ" sz="2200" dirty="0" smtClean="0"/>
              <a:t>Study</a:t>
            </a:r>
            <a:r>
              <a:rPr lang="en-NZ" dirty="0" smtClean="0"/>
              <a:t> </a:t>
            </a:r>
            <a:r>
              <a:rPr lang="en-NZ" sz="2200" dirty="0"/>
              <a:t>examined 34 Australian and New Zealand prevalence studies in relation to EGM density and </a:t>
            </a:r>
            <a:r>
              <a:rPr lang="en-NZ" sz="2200" dirty="0" smtClean="0"/>
              <a:t>time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NZ" sz="2200" dirty="0" smtClean="0"/>
              <a:t>Multivariate linear regression</a:t>
            </a:r>
            <a:endParaRPr lang="en-NZ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295890" y="4653136"/>
            <a:ext cx="777686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NZ" sz="2200" dirty="0" smtClean="0"/>
              <a:t>Prevalence increases with increasing EGM density – predicts increase of 1 EGM in an area results in an increase of </a:t>
            </a:r>
            <a:br>
              <a:rPr lang="en-NZ" sz="2200" dirty="0" smtClean="0"/>
            </a:br>
            <a:r>
              <a:rPr lang="en-NZ" sz="2200" dirty="0" smtClean="0"/>
              <a:t>0.6-1.0 problem gamblers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NZ" sz="2200" dirty="0" smtClean="0"/>
              <a:t>Prevalence decreases with time – annual decrease of </a:t>
            </a:r>
            <a:br>
              <a:rPr lang="en-NZ" sz="2200" dirty="0" smtClean="0"/>
            </a:br>
            <a:r>
              <a:rPr lang="en-NZ" sz="2200" dirty="0" smtClean="0"/>
              <a:t>0.09% (1.14-0.04%)</a:t>
            </a:r>
            <a:endParaRPr lang="en-NZ" sz="2200" dirty="0"/>
          </a:p>
        </p:txBody>
      </p:sp>
      <p:pic>
        <p:nvPicPr>
          <p:cNvPr id="10" name="Picture 2" descr="GARC logo 20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2843808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0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1256</TotalTime>
  <Words>2391</Words>
  <Application>Microsoft Office PowerPoint</Application>
  <PresentationFormat>On-screen Show (4:3)</PresentationFormat>
  <Paragraphs>507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Cambria</vt:lpstr>
      <vt:lpstr>Symbol</vt:lpstr>
      <vt:lpstr>Times New Roman</vt:lpstr>
      <vt:lpstr>Adjacency</vt:lpstr>
      <vt:lpstr>Links between gambling availability, participation and harm – a 28 year New Zealand case study and relevant findings from Sweden and Victoria</vt:lpstr>
      <vt:lpstr>Introduction</vt:lpstr>
      <vt:lpstr>PowerPoint Presentation</vt:lpstr>
      <vt:lpstr>Availability, exposure &amp; adaptation</vt:lpstr>
      <vt:lpstr>Hypotheses</vt:lpstr>
      <vt:lpstr>Traditional public health model</vt:lpstr>
      <vt:lpstr>Availability hypothesis</vt:lpstr>
      <vt:lpstr>Adaptation hypothesis</vt:lpstr>
      <vt:lpstr> </vt:lpstr>
      <vt:lpstr>PowerPoint Presentation</vt:lpstr>
      <vt:lpstr>Some risk factors changing</vt:lpstr>
      <vt:lpstr>New Zealand: Changes 1985-2012</vt:lpstr>
      <vt:lpstr>PowerPoint Presentation</vt:lpstr>
      <vt:lpstr>Reasons for gambling/not gambling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Methods to moderate gambling</vt:lpstr>
      <vt:lpstr>PowerPoint Presentation</vt:lpstr>
      <vt:lpstr>PowerPoint Presentation</vt:lpstr>
      <vt:lpstr>PowerPoint Presentation</vt:lpstr>
      <vt:lpstr>Change over time – problem gambling</vt:lpstr>
      <vt:lpstr>PowerPoint Presentation</vt:lpstr>
      <vt:lpstr>Risk factors - demographic</vt:lpstr>
      <vt:lpstr> Gambling risk factors and comorbidities </vt:lpstr>
      <vt:lpstr>Sweden</vt:lpstr>
      <vt:lpstr>Gambling participation  1997/ 98 – 1998/09</vt:lpstr>
      <vt:lpstr>Gambling – socio demographics</vt:lpstr>
      <vt:lpstr>Probable pathological and problem gambling</vt:lpstr>
      <vt:lpstr>Past year combined current probable pathological and problem gambling 1997/98 – 2008/09</vt:lpstr>
      <vt:lpstr>Multivariate analyses</vt:lpstr>
      <vt:lpstr>Victoria</vt:lpstr>
      <vt:lpstr>Comparisons: 2003 Victorian Longitudinal Attitudes Survey (N = 8,479 – core survey 1,758; response rate 35%) and 2008-2012 Victorian Gambling Study (N = 15,000; response rate 52%)     Gambling</vt:lpstr>
      <vt:lpstr>Comparisons 2003 -2008 Problem gambling</vt:lpstr>
      <vt:lpstr>PowerPoint Presentation</vt:lpstr>
      <vt:lpstr>Conclusions / questions</vt:lpstr>
    </vt:vector>
  </TitlesOfParts>
  <Company>Auckland University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Zealand National Gambling Study and Longitudinal Follow-up</dc:title>
  <dc:creator>AUT User</dc:creator>
  <cp:lastModifiedBy>Barbara Coetzer</cp:lastModifiedBy>
  <cp:revision>300</cp:revision>
  <cp:lastPrinted>2015-11-13T00:02:05Z</cp:lastPrinted>
  <dcterms:created xsi:type="dcterms:W3CDTF">2011-03-27T23:43:53Z</dcterms:created>
  <dcterms:modified xsi:type="dcterms:W3CDTF">2015-11-13T00:03:19Z</dcterms:modified>
</cp:coreProperties>
</file>