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1" r:id="rId1"/>
  </p:sldMasterIdLst>
  <p:notesMasterIdLst>
    <p:notesMasterId r:id="rId32"/>
  </p:notesMasterIdLst>
  <p:handoutMasterIdLst>
    <p:handoutMasterId r:id="rId33"/>
  </p:handoutMasterIdLst>
  <p:sldIdLst>
    <p:sldId id="256" r:id="rId2"/>
    <p:sldId id="300" r:id="rId3"/>
    <p:sldId id="269" r:id="rId4"/>
    <p:sldId id="318" r:id="rId5"/>
    <p:sldId id="311" r:id="rId6"/>
    <p:sldId id="305" r:id="rId7"/>
    <p:sldId id="317" r:id="rId8"/>
    <p:sldId id="326" r:id="rId9"/>
    <p:sldId id="301" r:id="rId10"/>
    <p:sldId id="312" r:id="rId11"/>
    <p:sldId id="306" r:id="rId12"/>
    <p:sldId id="313" r:id="rId13"/>
    <p:sldId id="319" r:id="rId14"/>
    <p:sldId id="303" r:id="rId15"/>
    <p:sldId id="307" r:id="rId16"/>
    <p:sldId id="309" r:id="rId17"/>
    <p:sldId id="323" r:id="rId18"/>
    <p:sldId id="314" r:id="rId19"/>
    <p:sldId id="330" r:id="rId20"/>
    <p:sldId id="324" r:id="rId21"/>
    <p:sldId id="315" r:id="rId22"/>
    <p:sldId id="325" r:id="rId23"/>
    <p:sldId id="331" r:id="rId24"/>
    <p:sldId id="316" r:id="rId25"/>
    <p:sldId id="321" r:id="rId26"/>
    <p:sldId id="332" r:id="rId27"/>
    <p:sldId id="304" r:id="rId28"/>
    <p:sldId id="329" r:id="rId29"/>
    <p:sldId id="328" r:id="rId30"/>
    <p:sldId id="308" r:id="rId31"/>
  </p:sldIdLst>
  <p:sldSz cx="9144000" cy="6858000" type="screen4x3"/>
  <p:notesSz cx="6807200" cy="99393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E53A1"/>
    <a:srgbClr val="6C3B7A"/>
    <a:srgbClr val="9933FF"/>
    <a:srgbClr val="ED1C24"/>
    <a:srgbClr val="B01116"/>
    <a:srgbClr val="F26400"/>
    <a:srgbClr val="F58220"/>
    <a:srgbClr val="339FAD"/>
    <a:srgbClr val="92722D"/>
    <a:srgbClr val="5190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2222" autoAdjust="0"/>
    <p:restoredTop sz="94660"/>
  </p:normalViewPr>
  <p:slideViewPr>
    <p:cSldViewPr snapToGrid="0">
      <p:cViewPr varScale="1">
        <p:scale>
          <a:sx n="86" d="100"/>
          <a:sy n="86" d="100"/>
        </p:scale>
        <p:origin x="605"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E9C0F79-3132-4CC7-92CB-262AD5B0720C}" type="doc">
      <dgm:prSet loTypeId="urn:microsoft.com/office/officeart/2005/8/layout/venn2" loCatId="relationship" qsTypeId="urn:microsoft.com/office/officeart/2005/8/quickstyle/simple1" qsCatId="simple" csTypeId="urn:microsoft.com/office/officeart/2005/8/colors/colorful5" csCatId="colorful" phldr="1"/>
      <dgm:spPr/>
      <dgm:t>
        <a:bodyPr/>
        <a:lstStyle/>
        <a:p>
          <a:endParaRPr lang="en-NZ"/>
        </a:p>
      </dgm:t>
    </dgm:pt>
    <dgm:pt modelId="{38E6A7DE-CF4D-4168-91DF-4FC60DE78F25}">
      <dgm:prSet phldrT="[Text]" custT="1"/>
      <dgm:spPr/>
      <dgm:t>
        <a:bodyPr/>
        <a:lstStyle/>
        <a:p>
          <a:r>
            <a:rPr lang="en-NZ" sz="1600" b="1" dirty="0"/>
            <a:t>MACROSYSTEM</a:t>
          </a:r>
        </a:p>
        <a:p>
          <a:r>
            <a:rPr lang="en-NZ" sz="1300" dirty="0"/>
            <a:t>e.g</a:t>
          </a:r>
          <a:r>
            <a:rPr lang="en-NZ" sz="1300" dirty="0" smtClean="0"/>
            <a:t>., </a:t>
          </a:r>
          <a:r>
            <a:rPr lang="en-NZ" sz="1300" dirty="0"/>
            <a:t>culture &amp; society</a:t>
          </a:r>
        </a:p>
      </dgm:t>
    </dgm:pt>
    <dgm:pt modelId="{C1242C00-4836-46CD-B971-6A2260553147}" type="parTrans" cxnId="{D1DA7939-89D5-477A-935E-07C5AB292826}">
      <dgm:prSet/>
      <dgm:spPr/>
      <dgm:t>
        <a:bodyPr/>
        <a:lstStyle/>
        <a:p>
          <a:endParaRPr lang="en-NZ"/>
        </a:p>
      </dgm:t>
    </dgm:pt>
    <dgm:pt modelId="{EFC7B50A-4DB3-4645-BEA0-24880A2858BC}" type="sibTrans" cxnId="{D1DA7939-89D5-477A-935E-07C5AB292826}">
      <dgm:prSet/>
      <dgm:spPr/>
      <dgm:t>
        <a:bodyPr/>
        <a:lstStyle/>
        <a:p>
          <a:endParaRPr lang="en-NZ"/>
        </a:p>
      </dgm:t>
    </dgm:pt>
    <dgm:pt modelId="{3EADD97A-D49F-45B2-BD6C-D5CE3BF2AB79}">
      <dgm:prSet phldrT="[Text]" custT="1"/>
      <dgm:spPr/>
      <dgm:t>
        <a:bodyPr/>
        <a:lstStyle/>
        <a:p>
          <a:r>
            <a:rPr lang="en-NZ" sz="1600" b="1" dirty="0"/>
            <a:t>EXOSYSTEM</a:t>
          </a:r>
        </a:p>
        <a:p>
          <a:r>
            <a:rPr lang="en-NZ" sz="1300" dirty="0"/>
            <a:t>e.g</a:t>
          </a:r>
          <a:r>
            <a:rPr lang="en-NZ" sz="1300" dirty="0" smtClean="0"/>
            <a:t>., </a:t>
          </a:r>
          <a:r>
            <a:rPr lang="en-NZ" sz="1300" dirty="0"/>
            <a:t>curriculum</a:t>
          </a:r>
        </a:p>
      </dgm:t>
    </dgm:pt>
    <dgm:pt modelId="{8F5A21B5-761A-42EA-B0A7-63A0D35CAEA9}" type="parTrans" cxnId="{8FC8C69B-172F-4E8F-871A-A6B1D51EE5D2}">
      <dgm:prSet/>
      <dgm:spPr/>
      <dgm:t>
        <a:bodyPr/>
        <a:lstStyle/>
        <a:p>
          <a:endParaRPr lang="en-NZ"/>
        </a:p>
      </dgm:t>
    </dgm:pt>
    <dgm:pt modelId="{04A91D8E-D00D-43AC-BA9E-AAC93A9A0B1F}" type="sibTrans" cxnId="{8FC8C69B-172F-4E8F-871A-A6B1D51EE5D2}">
      <dgm:prSet/>
      <dgm:spPr/>
      <dgm:t>
        <a:bodyPr/>
        <a:lstStyle/>
        <a:p>
          <a:endParaRPr lang="en-NZ"/>
        </a:p>
      </dgm:t>
    </dgm:pt>
    <dgm:pt modelId="{9991ACDA-0AC4-43CF-A624-F0D5134C7A32}">
      <dgm:prSet phldrT="[Text]" custT="1"/>
      <dgm:spPr/>
      <dgm:t>
        <a:bodyPr/>
        <a:lstStyle/>
        <a:p>
          <a:r>
            <a:rPr lang="en-NZ" sz="1600" b="1" dirty="0"/>
            <a:t>MESOSYSTEM</a:t>
          </a:r>
        </a:p>
        <a:p>
          <a:r>
            <a:rPr lang="en-NZ" sz="1300" dirty="0"/>
            <a:t>e.g</a:t>
          </a:r>
          <a:r>
            <a:rPr lang="en-NZ" sz="1300" dirty="0" smtClean="0"/>
            <a:t>.,  </a:t>
          </a:r>
          <a:r>
            <a:rPr lang="en-NZ" sz="1300" dirty="0"/>
            <a:t>past experience, external factors</a:t>
          </a:r>
        </a:p>
      </dgm:t>
    </dgm:pt>
    <dgm:pt modelId="{1FE849FF-5069-46A9-97A2-7351A9AD4F06}" type="parTrans" cxnId="{88853BC8-C671-4F62-9EA1-E3C0411B51D6}">
      <dgm:prSet/>
      <dgm:spPr/>
      <dgm:t>
        <a:bodyPr/>
        <a:lstStyle/>
        <a:p>
          <a:endParaRPr lang="en-NZ"/>
        </a:p>
      </dgm:t>
    </dgm:pt>
    <dgm:pt modelId="{38C9BF7F-43FE-4290-83E6-663277B7C34F}" type="sibTrans" cxnId="{88853BC8-C671-4F62-9EA1-E3C0411B51D6}">
      <dgm:prSet/>
      <dgm:spPr/>
      <dgm:t>
        <a:bodyPr/>
        <a:lstStyle/>
        <a:p>
          <a:endParaRPr lang="en-NZ"/>
        </a:p>
      </dgm:t>
    </dgm:pt>
    <dgm:pt modelId="{ECB4E6E3-B33B-40E0-B165-2A5BD9FC3CFB}">
      <dgm:prSet phldrT="[Text]" custT="1"/>
      <dgm:spPr/>
      <dgm:t>
        <a:bodyPr/>
        <a:lstStyle/>
        <a:p>
          <a:r>
            <a:rPr lang="en-NZ" sz="1600" b="1" dirty="0"/>
            <a:t>MICROSYSTEM</a:t>
          </a:r>
        </a:p>
        <a:p>
          <a:r>
            <a:rPr lang="en-NZ" sz="1300" dirty="0"/>
            <a:t>e.g</a:t>
          </a:r>
          <a:r>
            <a:rPr lang="en-NZ" sz="1300" dirty="0" smtClean="0"/>
            <a:t>., </a:t>
          </a:r>
          <a:r>
            <a:rPr lang="en-NZ" sz="1300" dirty="0"/>
            <a:t>classroom environment, students' beliefs, behaviour</a:t>
          </a:r>
        </a:p>
      </dgm:t>
    </dgm:pt>
    <dgm:pt modelId="{135425E0-4CF9-4032-9D92-BC00542D6D09}" type="parTrans" cxnId="{A461CB2D-86E4-4717-910C-0A838175A34C}">
      <dgm:prSet/>
      <dgm:spPr/>
      <dgm:t>
        <a:bodyPr/>
        <a:lstStyle/>
        <a:p>
          <a:endParaRPr lang="en-NZ"/>
        </a:p>
      </dgm:t>
    </dgm:pt>
    <dgm:pt modelId="{245B932A-C8E5-499B-8B3C-0A4C8212EF2C}" type="sibTrans" cxnId="{A461CB2D-86E4-4717-910C-0A838175A34C}">
      <dgm:prSet/>
      <dgm:spPr/>
      <dgm:t>
        <a:bodyPr/>
        <a:lstStyle/>
        <a:p>
          <a:endParaRPr lang="en-NZ"/>
        </a:p>
      </dgm:t>
    </dgm:pt>
    <dgm:pt modelId="{F364D67B-2302-4F7B-86BB-CE98C8E34209}" type="pres">
      <dgm:prSet presAssocID="{EE9C0F79-3132-4CC7-92CB-262AD5B0720C}" presName="Name0" presStyleCnt="0">
        <dgm:presLayoutVars>
          <dgm:chMax val="7"/>
          <dgm:resizeHandles val="exact"/>
        </dgm:presLayoutVars>
      </dgm:prSet>
      <dgm:spPr/>
      <dgm:t>
        <a:bodyPr/>
        <a:lstStyle/>
        <a:p>
          <a:endParaRPr lang="en-NZ"/>
        </a:p>
      </dgm:t>
    </dgm:pt>
    <dgm:pt modelId="{CA45989C-718E-4450-8BDE-418D6A1B7CC3}" type="pres">
      <dgm:prSet presAssocID="{EE9C0F79-3132-4CC7-92CB-262AD5B0720C}" presName="comp1" presStyleCnt="0"/>
      <dgm:spPr/>
    </dgm:pt>
    <dgm:pt modelId="{5FA74FC7-ADFE-4DD7-BE45-3CF67E077E25}" type="pres">
      <dgm:prSet presAssocID="{EE9C0F79-3132-4CC7-92CB-262AD5B0720C}" presName="circle1" presStyleLbl="node1" presStyleIdx="0" presStyleCnt="4" custScaleY="97515"/>
      <dgm:spPr/>
      <dgm:t>
        <a:bodyPr/>
        <a:lstStyle/>
        <a:p>
          <a:endParaRPr lang="en-NZ"/>
        </a:p>
      </dgm:t>
    </dgm:pt>
    <dgm:pt modelId="{BF554414-4B61-4DC1-8C31-214AE2DC8B87}" type="pres">
      <dgm:prSet presAssocID="{EE9C0F79-3132-4CC7-92CB-262AD5B0720C}" presName="c1text" presStyleLbl="node1" presStyleIdx="0" presStyleCnt="4">
        <dgm:presLayoutVars>
          <dgm:bulletEnabled val="1"/>
        </dgm:presLayoutVars>
      </dgm:prSet>
      <dgm:spPr/>
      <dgm:t>
        <a:bodyPr/>
        <a:lstStyle/>
        <a:p>
          <a:endParaRPr lang="en-NZ"/>
        </a:p>
      </dgm:t>
    </dgm:pt>
    <dgm:pt modelId="{AF8FCA98-7AD6-45D2-AAF9-EE5696B53A86}" type="pres">
      <dgm:prSet presAssocID="{EE9C0F79-3132-4CC7-92CB-262AD5B0720C}" presName="comp2" presStyleCnt="0"/>
      <dgm:spPr/>
    </dgm:pt>
    <dgm:pt modelId="{7C066E11-9D17-46A3-81FD-9BFD90A600B8}" type="pres">
      <dgm:prSet presAssocID="{EE9C0F79-3132-4CC7-92CB-262AD5B0720C}" presName="circle2" presStyleLbl="node1" presStyleIdx="1" presStyleCnt="4"/>
      <dgm:spPr/>
      <dgm:t>
        <a:bodyPr/>
        <a:lstStyle/>
        <a:p>
          <a:endParaRPr lang="en-NZ"/>
        </a:p>
      </dgm:t>
    </dgm:pt>
    <dgm:pt modelId="{CC5F5900-54C7-4690-8FFC-2D859C282922}" type="pres">
      <dgm:prSet presAssocID="{EE9C0F79-3132-4CC7-92CB-262AD5B0720C}" presName="c2text" presStyleLbl="node1" presStyleIdx="1" presStyleCnt="4">
        <dgm:presLayoutVars>
          <dgm:bulletEnabled val="1"/>
        </dgm:presLayoutVars>
      </dgm:prSet>
      <dgm:spPr/>
      <dgm:t>
        <a:bodyPr/>
        <a:lstStyle/>
        <a:p>
          <a:endParaRPr lang="en-NZ"/>
        </a:p>
      </dgm:t>
    </dgm:pt>
    <dgm:pt modelId="{D99CF33E-8A2E-48C8-815B-D9B9F4520732}" type="pres">
      <dgm:prSet presAssocID="{EE9C0F79-3132-4CC7-92CB-262AD5B0720C}" presName="comp3" presStyleCnt="0"/>
      <dgm:spPr/>
    </dgm:pt>
    <dgm:pt modelId="{DBCADF7C-3674-4B47-BAEA-1326609BBECB}" type="pres">
      <dgm:prSet presAssocID="{EE9C0F79-3132-4CC7-92CB-262AD5B0720C}" presName="circle3" presStyleLbl="node1" presStyleIdx="2" presStyleCnt="4"/>
      <dgm:spPr/>
      <dgm:t>
        <a:bodyPr/>
        <a:lstStyle/>
        <a:p>
          <a:endParaRPr lang="en-NZ"/>
        </a:p>
      </dgm:t>
    </dgm:pt>
    <dgm:pt modelId="{73AF891C-86E4-48AD-AEF3-33F9E9977D39}" type="pres">
      <dgm:prSet presAssocID="{EE9C0F79-3132-4CC7-92CB-262AD5B0720C}" presName="c3text" presStyleLbl="node1" presStyleIdx="2" presStyleCnt="4">
        <dgm:presLayoutVars>
          <dgm:bulletEnabled val="1"/>
        </dgm:presLayoutVars>
      </dgm:prSet>
      <dgm:spPr/>
      <dgm:t>
        <a:bodyPr/>
        <a:lstStyle/>
        <a:p>
          <a:endParaRPr lang="en-NZ"/>
        </a:p>
      </dgm:t>
    </dgm:pt>
    <dgm:pt modelId="{18EDD60A-2BFF-4D4C-8E18-3295459F19D3}" type="pres">
      <dgm:prSet presAssocID="{EE9C0F79-3132-4CC7-92CB-262AD5B0720C}" presName="comp4" presStyleCnt="0"/>
      <dgm:spPr/>
    </dgm:pt>
    <dgm:pt modelId="{097048FA-E859-4B41-B7B4-46BA93BC1B7C}" type="pres">
      <dgm:prSet presAssocID="{EE9C0F79-3132-4CC7-92CB-262AD5B0720C}" presName="circle4" presStyleLbl="node1" presStyleIdx="3" presStyleCnt="4"/>
      <dgm:spPr/>
      <dgm:t>
        <a:bodyPr/>
        <a:lstStyle/>
        <a:p>
          <a:endParaRPr lang="en-NZ"/>
        </a:p>
      </dgm:t>
    </dgm:pt>
    <dgm:pt modelId="{D873891B-51AA-4389-827E-4D2EF5591EE5}" type="pres">
      <dgm:prSet presAssocID="{EE9C0F79-3132-4CC7-92CB-262AD5B0720C}" presName="c4text" presStyleLbl="node1" presStyleIdx="3" presStyleCnt="4">
        <dgm:presLayoutVars>
          <dgm:bulletEnabled val="1"/>
        </dgm:presLayoutVars>
      </dgm:prSet>
      <dgm:spPr/>
      <dgm:t>
        <a:bodyPr/>
        <a:lstStyle/>
        <a:p>
          <a:endParaRPr lang="en-NZ"/>
        </a:p>
      </dgm:t>
    </dgm:pt>
  </dgm:ptLst>
  <dgm:cxnLst>
    <dgm:cxn modelId="{CE3A47B8-848F-4D48-8015-450BC6825F0A}" type="presOf" srcId="{3EADD97A-D49F-45B2-BD6C-D5CE3BF2AB79}" destId="{CC5F5900-54C7-4690-8FFC-2D859C282922}" srcOrd="1" destOrd="0" presId="urn:microsoft.com/office/officeart/2005/8/layout/venn2"/>
    <dgm:cxn modelId="{D1DA7939-89D5-477A-935E-07C5AB292826}" srcId="{EE9C0F79-3132-4CC7-92CB-262AD5B0720C}" destId="{38E6A7DE-CF4D-4168-91DF-4FC60DE78F25}" srcOrd="0" destOrd="0" parTransId="{C1242C00-4836-46CD-B971-6A2260553147}" sibTransId="{EFC7B50A-4DB3-4645-BEA0-24880A2858BC}"/>
    <dgm:cxn modelId="{A461CB2D-86E4-4717-910C-0A838175A34C}" srcId="{EE9C0F79-3132-4CC7-92CB-262AD5B0720C}" destId="{ECB4E6E3-B33B-40E0-B165-2A5BD9FC3CFB}" srcOrd="3" destOrd="0" parTransId="{135425E0-4CF9-4032-9D92-BC00542D6D09}" sibTransId="{245B932A-C8E5-499B-8B3C-0A4C8212EF2C}"/>
    <dgm:cxn modelId="{B8CF3A7E-164E-4DC8-A6DE-2D8DCEDED4B2}" type="presOf" srcId="{ECB4E6E3-B33B-40E0-B165-2A5BD9FC3CFB}" destId="{D873891B-51AA-4389-827E-4D2EF5591EE5}" srcOrd="1" destOrd="0" presId="urn:microsoft.com/office/officeart/2005/8/layout/venn2"/>
    <dgm:cxn modelId="{E5FEFE5A-39E8-4F50-8B18-DB60BF4AF525}" type="presOf" srcId="{38E6A7DE-CF4D-4168-91DF-4FC60DE78F25}" destId="{BF554414-4B61-4DC1-8C31-214AE2DC8B87}" srcOrd="1" destOrd="0" presId="urn:microsoft.com/office/officeart/2005/8/layout/venn2"/>
    <dgm:cxn modelId="{8FC8C69B-172F-4E8F-871A-A6B1D51EE5D2}" srcId="{EE9C0F79-3132-4CC7-92CB-262AD5B0720C}" destId="{3EADD97A-D49F-45B2-BD6C-D5CE3BF2AB79}" srcOrd="1" destOrd="0" parTransId="{8F5A21B5-761A-42EA-B0A7-63A0D35CAEA9}" sibTransId="{04A91D8E-D00D-43AC-BA9E-AAC93A9A0B1F}"/>
    <dgm:cxn modelId="{4A5C7D6C-EE3C-4415-BB78-DB979BCC3D0F}" type="presOf" srcId="{EE9C0F79-3132-4CC7-92CB-262AD5B0720C}" destId="{F364D67B-2302-4F7B-86BB-CE98C8E34209}" srcOrd="0" destOrd="0" presId="urn:microsoft.com/office/officeart/2005/8/layout/venn2"/>
    <dgm:cxn modelId="{02E52A98-6B05-4810-BF69-0E8FCC3E88C5}" type="presOf" srcId="{ECB4E6E3-B33B-40E0-B165-2A5BD9FC3CFB}" destId="{097048FA-E859-4B41-B7B4-46BA93BC1B7C}" srcOrd="0" destOrd="0" presId="urn:microsoft.com/office/officeart/2005/8/layout/venn2"/>
    <dgm:cxn modelId="{0BA4E785-5AE2-4451-9409-C991B1D5F558}" type="presOf" srcId="{38E6A7DE-CF4D-4168-91DF-4FC60DE78F25}" destId="{5FA74FC7-ADFE-4DD7-BE45-3CF67E077E25}" srcOrd="0" destOrd="0" presId="urn:microsoft.com/office/officeart/2005/8/layout/venn2"/>
    <dgm:cxn modelId="{EA93A505-8312-4930-B40F-CDDCF3E89308}" type="presOf" srcId="{9991ACDA-0AC4-43CF-A624-F0D5134C7A32}" destId="{DBCADF7C-3674-4B47-BAEA-1326609BBECB}" srcOrd="0" destOrd="0" presId="urn:microsoft.com/office/officeart/2005/8/layout/venn2"/>
    <dgm:cxn modelId="{BDEFAFCC-368E-40BA-8D2D-3CE90345A8C0}" type="presOf" srcId="{3EADD97A-D49F-45B2-BD6C-D5CE3BF2AB79}" destId="{7C066E11-9D17-46A3-81FD-9BFD90A600B8}" srcOrd="0" destOrd="0" presId="urn:microsoft.com/office/officeart/2005/8/layout/venn2"/>
    <dgm:cxn modelId="{4C7AF67F-EE69-41EE-82BA-AA3BE40EB9CA}" type="presOf" srcId="{9991ACDA-0AC4-43CF-A624-F0D5134C7A32}" destId="{73AF891C-86E4-48AD-AEF3-33F9E9977D39}" srcOrd="1" destOrd="0" presId="urn:microsoft.com/office/officeart/2005/8/layout/venn2"/>
    <dgm:cxn modelId="{88853BC8-C671-4F62-9EA1-E3C0411B51D6}" srcId="{EE9C0F79-3132-4CC7-92CB-262AD5B0720C}" destId="{9991ACDA-0AC4-43CF-A624-F0D5134C7A32}" srcOrd="2" destOrd="0" parTransId="{1FE849FF-5069-46A9-97A2-7351A9AD4F06}" sibTransId="{38C9BF7F-43FE-4290-83E6-663277B7C34F}"/>
    <dgm:cxn modelId="{F2A15893-AF43-44D5-BE91-A2E9C37EA82B}" type="presParOf" srcId="{F364D67B-2302-4F7B-86BB-CE98C8E34209}" destId="{CA45989C-718E-4450-8BDE-418D6A1B7CC3}" srcOrd="0" destOrd="0" presId="urn:microsoft.com/office/officeart/2005/8/layout/venn2"/>
    <dgm:cxn modelId="{7FE94847-D74E-40AE-8CE0-92ED736B53C4}" type="presParOf" srcId="{CA45989C-718E-4450-8BDE-418D6A1B7CC3}" destId="{5FA74FC7-ADFE-4DD7-BE45-3CF67E077E25}" srcOrd="0" destOrd="0" presId="urn:microsoft.com/office/officeart/2005/8/layout/venn2"/>
    <dgm:cxn modelId="{EB7C4C50-946B-4B17-8C39-74515BCC6F70}" type="presParOf" srcId="{CA45989C-718E-4450-8BDE-418D6A1B7CC3}" destId="{BF554414-4B61-4DC1-8C31-214AE2DC8B87}" srcOrd="1" destOrd="0" presId="urn:microsoft.com/office/officeart/2005/8/layout/venn2"/>
    <dgm:cxn modelId="{DA6DB9B5-6A8A-4733-A63A-9A7129C798B1}" type="presParOf" srcId="{F364D67B-2302-4F7B-86BB-CE98C8E34209}" destId="{AF8FCA98-7AD6-45D2-AAF9-EE5696B53A86}" srcOrd="1" destOrd="0" presId="urn:microsoft.com/office/officeart/2005/8/layout/venn2"/>
    <dgm:cxn modelId="{53A3B340-BE60-465D-B4BD-847533495914}" type="presParOf" srcId="{AF8FCA98-7AD6-45D2-AAF9-EE5696B53A86}" destId="{7C066E11-9D17-46A3-81FD-9BFD90A600B8}" srcOrd="0" destOrd="0" presId="urn:microsoft.com/office/officeart/2005/8/layout/venn2"/>
    <dgm:cxn modelId="{7BCDAE1E-3304-4868-A4A3-B66C010BDD09}" type="presParOf" srcId="{AF8FCA98-7AD6-45D2-AAF9-EE5696B53A86}" destId="{CC5F5900-54C7-4690-8FFC-2D859C282922}" srcOrd="1" destOrd="0" presId="urn:microsoft.com/office/officeart/2005/8/layout/venn2"/>
    <dgm:cxn modelId="{192A4DA3-67AE-4B78-966E-0819E5C12DAA}" type="presParOf" srcId="{F364D67B-2302-4F7B-86BB-CE98C8E34209}" destId="{D99CF33E-8A2E-48C8-815B-D9B9F4520732}" srcOrd="2" destOrd="0" presId="urn:microsoft.com/office/officeart/2005/8/layout/venn2"/>
    <dgm:cxn modelId="{D132B0FB-8B5C-4A91-B12A-FE6AEBAC3157}" type="presParOf" srcId="{D99CF33E-8A2E-48C8-815B-D9B9F4520732}" destId="{DBCADF7C-3674-4B47-BAEA-1326609BBECB}" srcOrd="0" destOrd="0" presId="urn:microsoft.com/office/officeart/2005/8/layout/venn2"/>
    <dgm:cxn modelId="{6604D9F9-603F-42D8-AFD8-A80BC95E8C35}" type="presParOf" srcId="{D99CF33E-8A2E-48C8-815B-D9B9F4520732}" destId="{73AF891C-86E4-48AD-AEF3-33F9E9977D39}" srcOrd="1" destOrd="0" presId="urn:microsoft.com/office/officeart/2005/8/layout/venn2"/>
    <dgm:cxn modelId="{3915497B-F3B1-4709-B60A-6016D6113D1A}" type="presParOf" srcId="{F364D67B-2302-4F7B-86BB-CE98C8E34209}" destId="{18EDD60A-2BFF-4D4C-8E18-3295459F19D3}" srcOrd="3" destOrd="0" presId="urn:microsoft.com/office/officeart/2005/8/layout/venn2"/>
    <dgm:cxn modelId="{A1C7A6C3-E9D4-478D-96A9-BF0E4B2058E1}" type="presParOf" srcId="{18EDD60A-2BFF-4D4C-8E18-3295459F19D3}" destId="{097048FA-E859-4B41-B7B4-46BA93BC1B7C}" srcOrd="0" destOrd="0" presId="urn:microsoft.com/office/officeart/2005/8/layout/venn2"/>
    <dgm:cxn modelId="{C1BD83D5-C644-4FE1-998D-BF33C62E79E5}" type="presParOf" srcId="{18EDD60A-2BFF-4D4C-8E18-3295459F19D3}" destId="{D873891B-51AA-4389-827E-4D2EF5591EE5}"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sz="quarter" idx="1"/>
          </p:nvPr>
        </p:nvSpPr>
        <p:spPr>
          <a:xfrm>
            <a:off x="3855838" y="0"/>
            <a:ext cx="2949787" cy="498693"/>
          </a:xfrm>
          <a:prstGeom prst="rect">
            <a:avLst/>
          </a:prstGeom>
        </p:spPr>
        <p:txBody>
          <a:bodyPr vert="horz" lIns="91440" tIns="45720" rIns="91440" bIns="45720" rtlCol="0"/>
          <a:lstStyle>
            <a:lvl1pPr algn="r">
              <a:defRPr sz="1200"/>
            </a:lvl1pPr>
          </a:lstStyle>
          <a:p>
            <a:fld id="{D2C01F96-0740-4688-BE2C-72981917BB74}" type="datetimeFigureOut">
              <a:rPr lang="en-NZ" smtClean="0"/>
              <a:t>5/09/2016</a:t>
            </a:fld>
            <a:endParaRPr lang="en-NZ"/>
          </a:p>
        </p:txBody>
      </p:sp>
      <p:sp>
        <p:nvSpPr>
          <p:cNvPr id="4" name="Footer Placeholder 3"/>
          <p:cNvSpPr>
            <a:spLocks noGrp="1"/>
          </p:cNvSpPr>
          <p:nvPr>
            <p:ph type="ftr" sz="quarter" idx="2"/>
          </p:nvPr>
        </p:nvSpPr>
        <p:spPr>
          <a:xfrm>
            <a:off x="0" y="9440647"/>
            <a:ext cx="2949787" cy="498692"/>
          </a:xfrm>
          <a:prstGeom prst="rect">
            <a:avLst/>
          </a:prstGeom>
        </p:spPr>
        <p:txBody>
          <a:bodyPr vert="horz" lIns="91440" tIns="45720" rIns="91440" bIns="45720" rtlCol="0" anchor="b"/>
          <a:lstStyle>
            <a:lvl1pPr algn="l">
              <a:defRPr sz="1200"/>
            </a:lvl1pPr>
          </a:lstStyle>
          <a:p>
            <a:endParaRPr lang="en-NZ"/>
          </a:p>
        </p:txBody>
      </p:sp>
      <p:sp>
        <p:nvSpPr>
          <p:cNvPr id="5" name="Slide Number Placeholder 4"/>
          <p:cNvSpPr>
            <a:spLocks noGrp="1"/>
          </p:cNvSpPr>
          <p:nvPr>
            <p:ph type="sldNum" sz="quarter" idx="3"/>
          </p:nvPr>
        </p:nvSpPr>
        <p:spPr>
          <a:xfrm>
            <a:off x="3855838" y="9440647"/>
            <a:ext cx="2949787" cy="498692"/>
          </a:xfrm>
          <a:prstGeom prst="rect">
            <a:avLst/>
          </a:prstGeom>
        </p:spPr>
        <p:txBody>
          <a:bodyPr vert="horz" lIns="91440" tIns="45720" rIns="91440" bIns="45720" rtlCol="0" anchor="b"/>
          <a:lstStyle>
            <a:lvl1pPr algn="r">
              <a:defRPr sz="1200"/>
            </a:lvl1pPr>
          </a:lstStyle>
          <a:p>
            <a:fld id="{C03143A6-CE5D-4F13-B2E9-B3A7329AAA1D}" type="slidenum">
              <a:rPr lang="en-NZ" smtClean="0"/>
              <a:t>‹#›</a:t>
            </a:fld>
            <a:endParaRPr lang="en-NZ"/>
          </a:p>
        </p:txBody>
      </p:sp>
    </p:spTree>
    <p:extLst>
      <p:ext uri="{BB962C8B-B14F-4D97-AF65-F5344CB8AC3E}">
        <p14:creationId xmlns:p14="http://schemas.microsoft.com/office/powerpoint/2010/main" val="33376233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181B8C58-07EF-404D-B457-37886CF22D71}" type="datetimeFigureOut">
              <a:rPr lang="en-NZ" smtClean="0"/>
              <a:t>5/09/2016</a:t>
            </a:fld>
            <a:endParaRPr lang="en-NZ"/>
          </a:p>
        </p:txBody>
      </p:sp>
      <p:sp>
        <p:nvSpPr>
          <p:cNvPr id="4" name="Slide Image Placeholder 3"/>
          <p:cNvSpPr>
            <a:spLocks noGrp="1" noRot="1" noChangeAspect="1"/>
          </p:cNvSpPr>
          <p:nvPr>
            <p:ph type="sldImg" idx="2"/>
          </p:nvPr>
        </p:nvSpPr>
        <p:spPr>
          <a:xfrm>
            <a:off x="1168400" y="1243013"/>
            <a:ext cx="4470400" cy="3354387"/>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A514EF88-E836-44B1-9C0B-F43CD65EDBC6}" type="slidenum">
              <a:rPr lang="en-NZ" smtClean="0"/>
              <a:t>‹#›</a:t>
            </a:fld>
            <a:endParaRPr lang="en-NZ"/>
          </a:p>
        </p:txBody>
      </p:sp>
    </p:spTree>
    <p:extLst>
      <p:ext uri="{BB962C8B-B14F-4D97-AF65-F5344CB8AC3E}">
        <p14:creationId xmlns:p14="http://schemas.microsoft.com/office/powerpoint/2010/main" val="18942596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A514EF88-E836-44B1-9C0B-F43CD65EDBC6}" type="slidenum">
              <a:rPr lang="en-NZ" smtClean="0"/>
              <a:t>1</a:t>
            </a:fld>
            <a:endParaRPr lang="en-NZ"/>
          </a:p>
        </p:txBody>
      </p:sp>
    </p:spTree>
    <p:extLst>
      <p:ext uri="{BB962C8B-B14F-4D97-AF65-F5344CB8AC3E}">
        <p14:creationId xmlns:p14="http://schemas.microsoft.com/office/powerpoint/2010/main" val="9919644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A514EF88-E836-44B1-9C0B-F43CD65EDBC6}" type="slidenum">
              <a:rPr lang="en-NZ" smtClean="0"/>
              <a:t>3</a:t>
            </a:fld>
            <a:endParaRPr lang="en-NZ"/>
          </a:p>
        </p:txBody>
      </p:sp>
    </p:spTree>
    <p:extLst>
      <p:ext uri="{BB962C8B-B14F-4D97-AF65-F5344CB8AC3E}">
        <p14:creationId xmlns:p14="http://schemas.microsoft.com/office/powerpoint/2010/main" val="16958080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A514EF88-E836-44B1-9C0B-F43CD65EDBC6}" type="slidenum">
              <a:rPr lang="en-NZ" smtClean="0"/>
              <a:t>4</a:t>
            </a:fld>
            <a:endParaRPr lang="en-NZ"/>
          </a:p>
        </p:txBody>
      </p:sp>
    </p:spTree>
    <p:extLst>
      <p:ext uri="{BB962C8B-B14F-4D97-AF65-F5344CB8AC3E}">
        <p14:creationId xmlns:p14="http://schemas.microsoft.com/office/powerpoint/2010/main" val="232949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A514EF88-E836-44B1-9C0B-F43CD65EDBC6}" type="slidenum">
              <a:rPr lang="en-NZ" smtClean="0"/>
              <a:t>12</a:t>
            </a:fld>
            <a:endParaRPr lang="en-NZ"/>
          </a:p>
        </p:txBody>
      </p:sp>
    </p:spTree>
    <p:extLst>
      <p:ext uri="{BB962C8B-B14F-4D97-AF65-F5344CB8AC3E}">
        <p14:creationId xmlns:p14="http://schemas.microsoft.com/office/powerpoint/2010/main" val="20560561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A514EF88-E836-44B1-9C0B-F43CD65EDBC6}" type="slidenum">
              <a:rPr lang="en-NZ" smtClean="0"/>
              <a:t>29</a:t>
            </a:fld>
            <a:endParaRPr lang="en-NZ"/>
          </a:p>
        </p:txBody>
      </p:sp>
    </p:spTree>
    <p:extLst>
      <p:ext uri="{BB962C8B-B14F-4D97-AF65-F5344CB8AC3E}">
        <p14:creationId xmlns:p14="http://schemas.microsoft.com/office/powerpoint/2010/main" val="316824071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itle page - Tea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0" y="3173706"/>
            <a:ext cx="6923313" cy="2143729"/>
          </a:xfrm>
          <a:prstGeom prst="rect">
            <a:avLst/>
          </a:prstGeom>
          <a:solidFill>
            <a:srgbClr val="6C3B7A">
              <a:alpha val="80000"/>
            </a:srgb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NZ" sz="600" baseline="-25000" dirty="0"/>
          </a:p>
        </p:txBody>
      </p:sp>
      <p:sp>
        <p:nvSpPr>
          <p:cNvPr id="2" name="Title 1"/>
          <p:cNvSpPr>
            <a:spLocks noGrp="1"/>
          </p:cNvSpPr>
          <p:nvPr>
            <p:ph type="title"/>
          </p:nvPr>
        </p:nvSpPr>
        <p:spPr>
          <a:xfrm>
            <a:off x="649061" y="3455284"/>
            <a:ext cx="6105525" cy="1277938"/>
          </a:xfrm>
        </p:spPr>
        <p:txBody>
          <a:bodyPr anchor="b"/>
          <a:lstStyle>
            <a:lvl1pPr>
              <a:defRPr>
                <a:solidFill>
                  <a:schemeClr val="bg1"/>
                </a:solidFill>
              </a:defRPr>
            </a:lvl1pPr>
          </a:lstStyle>
          <a:p>
            <a:r>
              <a:rPr lang="en-US" dirty="0" smtClean="0"/>
              <a:t>Click to edit Master title style</a:t>
            </a:r>
            <a:endParaRPr lang="en-NZ" dirty="0"/>
          </a:p>
        </p:txBody>
      </p:sp>
      <p:sp>
        <p:nvSpPr>
          <p:cNvPr id="6" name="Subtitle 2"/>
          <p:cNvSpPr>
            <a:spLocks noGrp="1"/>
          </p:cNvSpPr>
          <p:nvPr>
            <p:ph type="subTitle" idx="1"/>
          </p:nvPr>
        </p:nvSpPr>
        <p:spPr>
          <a:xfrm>
            <a:off x="649061" y="4733222"/>
            <a:ext cx="6105525" cy="584213"/>
          </a:xfrm>
        </p:spPr>
        <p:txBody>
          <a:bodyPr/>
          <a:lstStyle>
            <a:lvl1pPr marL="0" indent="0" algn="l">
              <a:buNone/>
              <a:defRPr sz="18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smtClean="0"/>
              <a:t>Click to edit Master subtitle style</a:t>
            </a:r>
            <a:endParaRPr lang="en-NZ"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099241" y="0"/>
            <a:ext cx="1676872" cy="1666430"/>
          </a:xfrm>
          <a:prstGeom prst="rect">
            <a:avLst/>
          </a:prstGeom>
        </p:spPr>
      </p:pic>
    </p:spTree>
    <p:extLst>
      <p:ext uri="{BB962C8B-B14F-4D97-AF65-F5344CB8AC3E}">
        <p14:creationId xmlns:p14="http://schemas.microsoft.com/office/powerpoint/2010/main" val="274064739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Divider page - Tea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5422366" y="2663687"/>
            <a:ext cx="3178383" cy="907068"/>
          </a:xfrm>
          <a:prstGeom prst="rect">
            <a:avLst/>
          </a:prstGeom>
        </p:spPr>
        <p:txBody>
          <a:bodyPr vert="horz" lIns="91440" tIns="45720" rIns="91440" bIns="45720" rtlCol="0" anchor="ctr">
            <a:normAutofit/>
          </a:bodyPr>
          <a:lstStyle>
            <a:lvl1pPr>
              <a:defRPr sz="2700">
                <a:solidFill>
                  <a:srgbClr val="6C3B7A"/>
                </a:solidFill>
              </a:defRPr>
            </a:lvl1pPr>
          </a:lstStyle>
          <a:p>
            <a:r>
              <a:rPr lang="en-US" dirty="0" smtClean="0"/>
              <a:t>Click to edit Master title style</a:t>
            </a:r>
            <a:endParaRPr lang="en-NZ" dirty="0"/>
          </a:p>
        </p:txBody>
      </p:sp>
      <p:sp>
        <p:nvSpPr>
          <p:cNvPr id="5" name="Text Placeholder 11"/>
          <p:cNvSpPr>
            <a:spLocks noGrp="1"/>
          </p:cNvSpPr>
          <p:nvPr>
            <p:ph type="body" sz="quarter" idx="13"/>
          </p:nvPr>
        </p:nvSpPr>
        <p:spPr>
          <a:xfrm>
            <a:off x="5422366" y="3744207"/>
            <a:ext cx="3178383" cy="678706"/>
          </a:xfrm>
        </p:spPr>
        <p:txBody>
          <a:bodyPr>
            <a:normAutofit/>
          </a:bodyPr>
          <a:lstStyle>
            <a:lvl1pPr marL="0" indent="0">
              <a:buClr>
                <a:srgbClr val="ED1C24"/>
              </a:buClr>
              <a:buNone/>
              <a:defRPr sz="2000"/>
            </a:lvl1pPr>
            <a:lvl2pPr>
              <a:buClr>
                <a:srgbClr val="ED1C24"/>
              </a:buClr>
              <a:defRPr/>
            </a:lvl2pPr>
            <a:lvl3pPr>
              <a:buClr>
                <a:srgbClr val="ED1C24"/>
              </a:buClr>
              <a:defRPr/>
            </a:lvl3pPr>
            <a:lvl4pPr>
              <a:buClr>
                <a:srgbClr val="ED1C24"/>
              </a:buClr>
              <a:defRPr/>
            </a:lvl4pPr>
            <a:lvl5pPr>
              <a:buClr>
                <a:srgbClr val="ED1C24"/>
              </a:buClr>
              <a:defRPr/>
            </a:lvl5pPr>
          </a:lstStyle>
          <a:p>
            <a:pPr lvl="0"/>
            <a:r>
              <a:rPr lang="en-US" dirty="0" smtClean="0"/>
              <a:t>Click to edit Master text styles</a:t>
            </a:r>
          </a:p>
        </p:txBody>
      </p:sp>
    </p:spTree>
    <p:extLst>
      <p:ext uri="{BB962C8B-B14F-4D97-AF65-F5344CB8AC3E}">
        <p14:creationId xmlns:p14="http://schemas.microsoft.com/office/powerpoint/2010/main" val="42056208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Content page - Tea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1095375" y="365126"/>
            <a:ext cx="7886700" cy="1325563"/>
          </a:xfrm>
          <a:prstGeom prst="rect">
            <a:avLst/>
          </a:prstGeom>
        </p:spPr>
        <p:txBody>
          <a:bodyPr vert="horz" lIns="91440" tIns="45720" rIns="91440" bIns="45720" rtlCol="0" anchor="ctr">
            <a:normAutofit/>
          </a:bodyPr>
          <a:lstStyle>
            <a:lvl1pPr>
              <a:defRPr>
                <a:solidFill>
                  <a:srgbClr val="6C3B7A"/>
                </a:solidFill>
              </a:defRPr>
            </a:lvl1pPr>
          </a:lstStyle>
          <a:p>
            <a:r>
              <a:rPr lang="en-US" dirty="0" smtClean="0"/>
              <a:t>Click to edit Master title style</a:t>
            </a:r>
            <a:endParaRPr lang="en-NZ" dirty="0"/>
          </a:p>
        </p:txBody>
      </p:sp>
      <p:sp>
        <p:nvSpPr>
          <p:cNvPr id="12" name="Text Placeholder 11"/>
          <p:cNvSpPr>
            <a:spLocks noGrp="1"/>
          </p:cNvSpPr>
          <p:nvPr>
            <p:ph type="body" sz="quarter" idx="13"/>
          </p:nvPr>
        </p:nvSpPr>
        <p:spPr>
          <a:xfrm>
            <a:off x="1095375" y="1844530"/>
            <a:ext cx="7886700" cy="4351338"/>
          </a:xfrm>
        </p:spPr>
        <p:txBody>
          <a:bodyPr/>
          <a:lstStyle>
            <a:lvl1pPr>
              <a:buClr>
                <a:srgbClr val="8E53A1"/>
              </a:buClr>
              <a:defRPr/>
            </a:lvl1pPr>
            <a:lvl2pPr>
              <a:buClr>
                <a:srgbClr val="8E53A1"/>
              </a:buClr>
              <a:defRPr/>
            </a:lvl2pPr>
            <a:lvl3pPr>
              <a:buClr>
                <a:srgbClr val="8E53A1"/>
              </a:buClr>
              <a:defRPr/>
            </a:lvl3pPr>
            <a:lvl4pPr>
              <a:buClr>
                <a:srgbClr val="8E53A1"/>
              </a:buClr>
              <a:defRPr/>
            </a:lvl4pPr>
            <a:lvl5pPr>
              <a:buClr>
                <a:srgbClr val="8E53A1"/>
              </a:buCl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NZ" dirty="0"/>
          </a:p>
        </p:txBody>
      </p:sp>
    </p:spTree>
    <p:extLst>
      <p:ext uri="{BB962C8B-B14F-4D97-AF65-F5344CB8AC3E}">
        <p14:creationId xmlns:p14="http://schemas.microsoft.com/office/powerpoint/2010/main" val="141278299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586899977"/>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Lst>
  <p:timing>
    <p:tnLst>
      <p:par>
        <p:cTn id="1" dur="indefinite" restart="never" nodeType="tmRoot"/>
      </p:par>
    </p:tnLst>
  </p:timing>
  <p:hf hdr="0" dt="0"/>
  <p:txStyles>
    <p:titleStyle>
      <a:lvl1pPr algn="l" defTabSz="914400" rtl="0" eaLnBrk="1" latinLnBrk="0" hangingPunct="1">
        <a:lnSpc>
          <a:spcPct val="90000"/>
        </a:lnSpc>
        <a:spcBef>
          <a:spcPct val="0"/>
        </a:spcBef>
        <a:buNone/>
        <a:defRPr sz="36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49061" y="1811045"/>
            <a:ext cx="6772671" cy="1038687"/>
          </a:xfrm>
        </p:spPr>
        <p:txBody>
          <a:bodyPr>
            <a:normAutofit fontScale="90000"/>
          </a:bodyPr>
          <a:lstStyle/>
          <a:p>
            <a:r>
              <a:rPr lang="en-NZ" dirty="0" smtClean="0"/>
              <a:t>Individuals in Contexts: Psychology of Language Learning 2, </a:t>
            </a:r>
            <a:r>
              <a:rPr lang="en-NZ" dirty="0" err="1" smtClean="0"/>
              <a:t>Jväskylä</a:t>
            </a:r>
            <a:r>
              <a:rPr lang="en-NZ" dirty="0" smtClean="0"/>
              <a:t>, 2016</a:t>
            </a:r>
            <a:endParaRPr lang="en-NZ" dirty="0"/>
          </a:p>
        </p:txBody>
      </p:sp>
      <p:sp>
        <p:nvSpPr>
          <p:cNvPr id="5" name="Subtitle 4"/>
          <p:cNvSpPr>
            <a:spLocks noGrp="1"/>
          </p:cNvSpPr>
          <p:nvPr>
            <p:ph type="subTitle" idx="1"/>
          </p:nvPr>
        </p:nvSpPr>
        <p:spPr>
          <a:xfrm>
            <a:off x="71021" y="3169328"/>
            <a:ext cx="6871317" cy="2139519"/>
          </a:xfrm>
        </p:spPr>
        <p:txBody>
          <a:bodyPr>
            <a:normAutofit/>
          </a:bodyPr>
          <a:lstStyle/>
          <a:p>
            <a:r>
              <a:rPr lang="en-NZ" sz="2200" b="1" dirty="0"/>
              <a:t>“</a:t>
            </a:r>
            <a:r>
              <a:rPr lang="en-NZ" sz="2200" b="1" i="1" dirty="0" smtClean="0"/>
              <a:t>In Iran I didn’t speak English any more”</a:t>
            </a:r>
            <a:r>
              <a:rPr lang="en-NZ" sz="2200" b="1" dirty="0" smtClean="0"/>
              <a:t>: The effects of contextual changes on the willingness to communicate of Iranian migrants to New Zealand.</a:t>
            </a:r>
          </a:p>
          <a:p>
            <a:r>
              <a:rPr lang="en-NZ" sz="2000" b="1" dirty="0" smtClean="0"/>
              <a:t>Denise Cameron  (dcameron@aut.ac.nz) </a:t>
            </a:r>
          </a:p>
        </p:txBody>
      </p:sp>
    </p:spTree>
    <p:extLst>
      <p:ext uri="{BB962C8B-B14F-4D97-AF65-F5344CB8AC3E}">
        <p14:creationId xmlns:p14="http://schemas.microsoft.com/office/powerpoint/2010/main" val="13296416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095375" y="0"/>
            <a:ext cx="7886700" cy="1690689"/>
          </a:xfrm>
        </p:spPr>
        <p:txBody>
          <a:bodyPr/>
          <a:lstStyle/>
          <a:p>
            <a:r>
              <a:rPr lang="en-NZ" dirty="0" smtClean="0"/>
              <a:t>Research Questions</a:t>
            </a:r>
            <a:endParaRPr lang="en-NZ" dirty="0"/>
          </a:p>
        </p:txBody>
      </p:sp>
      <p:sp>
        <p:nvSpPr>
          <p:cNvPr id="8" name="Text Placeholder 7"/>
          <p:cNvSpPr>
            <a:spLocks noGrp="1"/>
          </p:cNvSpPr>
          <p:nvPr>
            <p:ph type="body" sz="quarter" idx="13"/>
          </p:nvPr>
        </p:nvSpPr>
        <p:spPr>
          <a:xfrm>
            <a:off x="1095375" y="1322773"/>
            <a:ext cx="7886700" cy="5433134"/>
          </a:xfrm>
        </p:spPr>
        <p:txBody>
          <a:bodyPr>
            <a:normAutofit lnSpcReduction="10000"/>
          </a:bodyPr>
          <a:lstStyle/>
          <a:p>
            <a:pPr marL="457200" indent="-457200">
              <a:buAutoNum type="arabicPeriod"/>
            </a:pPr>
            <a:r>
              <a:rPr lang="en-US" i="1" dirty="0" smtClean="0"/>
              <a:t>Which </a:t>
            </a:r>
            <a:r>
              <a:rPr lang="en-US" i="1" dirty="0"/>
              <a:t>individual and contextual factors do Iranian learners regard as influential </a:t>
            </a:r>
            <a:r>
              <a:rPr lang="en-US" i="1" dirty="0" smtClean="0"/>
              <a:t>on </a:t>
            </a:r>
            <a:r>
              <a:rPr lang="en-US" i="1" dirty="0"/>
              <a:t>their willingness to communicate in the English language classroom </a:t>
            </a:r>
            <a:r>
              <a:rPr lang="en-US" i="1" dirty="0" smtClean="0"/>
              <a:t>context in </a:t>
            </a:r>
            <a:r>
              <a:rPr lang="en-US" i="1" dirty="0"/>
              <a:t>Iran? </a:t>
            </a:r>
            <a:r>
              <a:rPr lang="en-US" i="1" dirty="0" smtClean="0"/>
              <a:t>And in </a:t>
            </a:r>
            <a:r>
              <a:rPr lang="en-US" i="1" dirty="0"/>
              <a:t>NZ</a:t>
            </a:r>
            <a:r>
              <a:rPr lang="en-US" i="1" dirty="0" smtClean="0"/>
              <a:t>?</a:t>
            </a:r>
          </a:p>
          <a:p>
            <a:pPr marL="457200" indent="-457200">
              <a:buAutoNum type="arabicPeriod"/>
            </a:pPr>
            <a:endParaRPr lang="en-NZ" dirty="0"/>
          </a:p>
          <a:p>
            <a:pPr marL="457200" lvl="0" indent="-457200">
              <a:buFont typeface="+mj-lt"/>
              <a:buAutoNum type="arabicPeriod"/>
            </a:pPr>
            <a:r>
              <a:rPr lang="en-US" i="1" dirty="0" smtClean="0"/>
              <a:t>How </a:t>
            </a:r>
            <a:r>
              <a:rPr lang="en-US" i="1" dirty="0"/>
              <a:t>do Iranian learners perceive any variations in their WTC from an EFL (English as a Foreign Language) environment in a non-English speaking country (Iran) to an ESL (English as a Second Language) classroom in their new country of migration (NZ)? </a:t>
            </a:r>
            <a:endParaRPr lang="en-US" i="1" dirty="0" smtClean="0"/>
          </a:p>
          <a:p>
            <a:pPr marL="457200" lvl="0" indent="-457200">
              <a:buFont typeface="+mj-lt"/>
              <a:buAutoNum type="arabicPeriod"/>
            </a:pPr>
            <a:endParaRPr lang="en-NZ" dirty="0" smtClean="0"/>
          </a:p>
          <a:p>
            <a:pPr marL="457200" lvl="0" indent="-457200">
              <a:buFont typeface="+mj-lt"/>
              <a:buAutoNum type="arabicPeriod"/>
            </a:pPr>
            <a:r>
              <a:rPr lang="en-US" i="1" dirty="0" smtClean="0"/>
              <a:t>To </a:t>
            </a:r>
            <a:r>
              <a:rPr lang="en-US" i="1" dirty="0"/>
              <a:t>what extent does the WTC of Iranian learners vary in their NZ ESL classroom from one semester to another and why (according to the learners and their teachers and the observer/researcher</a:t>
            </a:r>
            <a:r>
              <a:rPr lang="en-US" i="1" dirty="0" smtClean="0"/>
              <a:t>)?</a:t>
            </a:r>
            <a:r>
              <a:rPr lang="en-NZ" i="1" dirty="0"/>
              <a:t> </a:t>
            </a:r>
            <a:endParaRPr lang="en-NZ" i="1" dirty="0" smtClean="0"/>
          </a:p>
          <a:p>
            <a:pPr marL="0" lvl="0" indent="0">
              <a:buNone/>
            </a:pPr>
            <a:r>
              <a:rPr lang="en-NZ" sz="1200" dirty="0" smtClean="0"/>
              <a:t>                                                                                                                                                                                                                        </a:t>
            </a:r>
            <a:fld id="{4CB0B565-1E51-4246-AD33-3B92DD89E7E3}" type="slidenum">
              <a:rPr lang="en-NZ" sz="1200" smtClean="0"/>
              <a:t>10</a:t>
            </a:fld>
            <a:endParaRPr lang="en-NZ" sz="1200" dirty="0"/>
          </a:p>
        </p:txBody>
      </p:sp>
    </p:spTree>
    <p:extLst>
      <p:ext uri="{BB962C8B-B14F-4D97-AF65-F5344CB8AC3E}">
        <p14:creationId xmlns:p14="http://schemas.microsoft.com/office/powerpoint/2010/main" val="16310200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095375" y="0"/>
            <a:ext cx="7886700" cy="1690689"/>
          </a:xfrm>
        </p:spPr>
        <p:txBody>
          <a:bodyPr/>
          <a:lstStyle/>
          <a:p>
            <a:r>
              <a:rPr lang="en-NZ" dirty="0" smtClean="0"/>
              <a:t>Context </a:t>
            </a:r>
            <a:r>
              <a:rPr lang="en-NZ" dirty="0"/>
              <a:t>&amp; </a:t>
            </a:r>
            <a:r>
              <a:rPr lang="en-NZ" dirty="0" smtClean="0"/>
              <a:t>Participants </a:t>
            </a:r>
            <a:endParaRPr lang="en-NZ" dirty="0"/>
          </a:p>
        </p:txBody>
      </p:sp>
      <p:graphicFrame>
        <p:nvGraphicFramePr>
          <p:cNvPr id="6" name="Table 5"/>
          <p:cNvGraphicFramePr>
            <a:graphicFrameLocks noGrp="1"/>
          </p:cNvGraphicFramePr>
          <p:nvPr>
            <p:extLst>
              <p:ext uri="{D42A27DB-BD31-4B8C-83A1-F6EECF244321}">
                <p14:modId xmlns:p14="http://schemas.microsoft.com/office/powerpoint/2010/main" val="2789750627"/>
              </p:ext>
            </p:extLst>
          </p:nvPr>
        </p:nvGraphicFramePr>
        <p:xfrm>
          <a:off x="971549" y="2015231"/>
          <a:ext cx="7728567" cy="4101483"/>
        </p:xfrm>
        <a:graphic>
          <a:graphicData uri="http://schemas.openxmlformats.org/drawingml/2006/table">
            <a:tbl>
              <a:tblPr firstRow="1" firstCol="1" bandRow="1">
                <a:tableStyleId>{5C22544A-7EE6-4342-B048-85BDC9FD1C3A}</a:tableStyleId>
              </a:tblPr>
              <a:tblGrid>
                <a:gridCol w="1159865"/>
                <a:gridCol w="966327"/>
                <a:gridCol w="579250"/>
                <a:gridCol w="2022473"/>
                <a:gridCol w="1553592"/>
                <a:gridCol w="1447060"/>
              </a:tblGrid>
              <a:tr h="680926">
                <a:tc>
                  <a:txBody>
                    <a:bodyPr/>
                    <a:lstStyle/>
                    <a:p>
                      <a:pPr>
                        <a:lnSpc>
                          <a:spcPct val="107000"/>
                        </a:lnSpc>
                        <a:spcAft>
                          <a:spcPts val="0"/>
                        </a:spcAft>
                      </a:pPr>
                      <a:r>
                        <a:rPr lang="en-NZ" sz="1600" dirty="0">
                          <a:effectLst/>
                        </a:rPr>
                        <a:t>Code name</a:t>
                      </a:r>
                      <a:endParaRPr lang="en-NZ"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en-NZ" sz="1600">
                          <a:effectLst/>
                        </a:rPr>
                        <a:t>Gender</a:t>
                      </a:r>
                      <a:endParaRPr lang="en-NZ"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en-NZ" sz="1600">
                          <a:effectLst/>
                        </a:rPr>
                        <a:t>Age </a:t>
                      </a:r>
                      <a:endParaRPr lang="en-NZ"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en-NZ" sz="1600">
                          <a:effectLst/>
                        </a:rPr>
                        <a:t>Time studying English in Iran</a:t>
                      </a:r>
                      <a:endParaRPr lang="en-NZ"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en-NZ" sz="1600">
                          <a:effectLst/>
                        </a:rPr>
                        <a:t>Length of time in NZ </a:t>
                      </a:r>
                      <a:endParaRPr lang="en-NZ"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en-NZ" sz="1600">
                          <a:effectLst/>
                        </a:rPr>
                        <a:t>Time studying English in NZ </a:t>
                      </a:r>
                      <a:endParaRPr lang="en-NZ"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667779">
                <a:tc>
                  <a:txBody>
                    <a:bodyPr/>
                    <a:lstStyle/>
                    <a:p>
                      <a:pPr>
                        <a:lnSpc>
                          <a:spcPct val="107000"/>
                        </a:lnSpc>
                        <a:spcBef>
                          <a:spcPts val="600"/>
                        </a:spcBef>
                        <a:spcAft>
                          <a:spcPts val="600"/>
                        </a:spcAft>
                      </a:pPr>
                      <a:r>
                        <a:rPr lang="en-NZ" sz="1800" dirty="0" err="1" smtClean="0">
                          <a:effectLst/>
                        </a:rPr>
                        <a:t>Golnaz</a:t>
                      </a:r>
                      <a:endParaRPr lang="en-NZ"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Bef>
                          <a:spcPts val="600"/>
                        </a:spcBef>
                        <a:spcAft>
                          <a:spcPts val="600"/>
                        </a:spcAft>
                      </a:pPr>
                      <a:r>
                        <a:rPr lang="en-NZ" sz="1800" dirty="0" smtClean="0">
                          <a:effectLst/>
                        </a:rPr>
                        <a:t>Female</a:t>
                      </a:r>
                      <a:endParaRPr lang="en-NZ"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Bef>
                          <a:spcPts val="600"/>
                        </a:spcBef>
                        <a:spcAft>
                          <a:spcPts val="600"/>
                        </a:spcAft>
                      </a:pPr>
                      <a:r>
                        <a:rPr lang="en-NZ" sz="1800" dirty="0">
                          <a:effectLst/>
                        </a:rPr>
                        <a:t>35</a:t>
                      </a:r>
                      <a:endParaRPr lang="en-NZ"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spcBef>
                          <a:spcPts val="600"/>
                        </a:spcBef>
                        <a:spcAft>
                          <a:spcPts val="600"/>
                        </a:spcAft>
                      </a:pPr>
                      <a:r>
                        <a:rPr lang="en-NZ" sz="1800" dirty="0" smtClean="0">
                          <a:effectLst/>
                        </a:rPr>
                        <a:t>6-7 years</a:t>
                      </a:r>
                      <a:r>
                        <a:rPr lang="en-NZ" sz="1800" baseline="0" dirty="0" smtClean="0">
                          <a:effectLst/>
                        </a:rPr>
                        <a:t> </a:t>
                      </a:r>
                      <a:r>
                        <a:rPr lang="en-NZ" sz="1800" dirty="0" smtClean="0">
                          <a:effectLst/>
                        </a:rPr>
                        <a:t>(at school)</a:t>
                      </a:r>
                      <a:endParaRPr lang="en-NZ" sz="1200" dirty="0">
                        <a:effectLst/>
                        <a:latin typeface="Calibri" panose="020F0502020204030204" pitchFamily="34" charset="0"/>
                        <a:cs typeface="Arial" panose="020B0604020202020204" pitchFamily="34" charset="0"/>
                      </a:endParaRPr>
                    </a:p>
                  </a:txBody>
                  <a:tcPr marL="68580" marR="68580" marT="0" marB="0"/>
                </a:tc>
                <a:tc>
                  <a:txBody>
                    <a:bodyPr/>
                    <a:lstStyle/>
                    <a:p>
                      <a:pPr>
                        <a:lnSpc>
                          <a:spcPct val="107000"/>
                        </a:lnSpc>
                        <a:spcBef>
                          <a:spcPts val="600"/>
                        </a:spcBef>
                        <a:spcAft>
                          <a:spcPts val="600"/>
                        </a:spcAft>
                      </a:pPr>
                      <a:r>
                        <a:rPr lang="en-NZ" sz="1800" dirty="0" smtClean="0">
                          <a:effectLst/>
                        </a:rPr>
                        <a:t>3 </a:t>
                      </a:r>
                      <a:r>
                        <a:rPr lang="en-NZ" sz="1800" dirty="0">
                          <a:effectLst/>
                        </a:rPr>
                        <a:t>years</a:t>
                      </a:r>
                      <a:endParaRPr lang="en-NZ"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Bef>
                          <a:spcPts val="600"/>
                        </a:spcBef>
                        <a:spcAft>
                          <a:spcPts val="600"/>
                        </a:spcAft>
                      </a:pPr>
                      <a:r>
                        <a:rPr lang="en-NZ" sz="1800" dirty="0" smtClean="0">
                          <a:effectLst/>
                        </a:rPr>
                        <a:t>3 </a:t>
                      </a:r>
                      <a:r>
                        <a:rPr lang="en-NZ" sz="1800" dirty="0">
                          <a:effectLst/>
                        </a:rPr>
                        <a:t>years</a:t>
                      </a:r>
                      <a:endParaRPr lang="en-NZ"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752778">
                <a:tc>
                  <a:txBody>
                    <a:bodyPr/>
                    <a:lstStyle/>
                    <a:p>
                      <a:pPr>
                        <a:lnSpc>
                          <a:spcPct val="107000"/>
                        </a:lnSpc>
                        <a:spcBef>
                          <a:spcPts val="600"/>
                        </a:spcBef>
                        <a:spcAft>
                          <a:spcPts val="600"/>
                        </a:spcAft>
                      </a:pPr>
                      <a:r>
                        <a:rPr lang="en-NZ" sz="1800" dirty="0" smtClean="0">
                          <a:effectLst/>
                        </a:rPr>
                        <a:t>Tina</a:t>
                      </a:r>
                      <a:endParaRPr lang="en-NZ"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Bef>
                          <a:spcPts val="600"/>
                        </a:spcBef>
                        <a:spcAft>
                          <a:spcPts val="600"/>
                        </a:spcAft>
                      </a:pPr>
                      <a:r>
                        <a:rPr lang="en-NZ" sz="1800">
                          <a:effectLst/>
                        </a:rPr>
                        <a:t>Female</a:t>
                      </a:r>
                      <a:endParaRPr lang="en-NZ"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Bef>
                          <a:spcPts val="600"/>
                        </a:spcBef>
                        <a:spcAft>
                          <a:spcPts val="600"/>
                        </a:spcAft>
                      </a:pPr>
                      <a:r>
                        <a:rPr lang="en-NZ" sz="1800" dirty="0" smtClean="0">
                          <a:effectLst/>
                        </a:rPr>
                        <a:t>39</a:t>
                      </a:r>
                      <a:endParaRPr lang="en-NZ"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Bef>
                          <a:spcPts val="600"/>
                        </a:spcBef>
                        <a:spcAft>
                          <a:spcPts val="600"/>
                        </a:spcAft>
                      </a:pPr>
                      <a:r>
                        <a:rPr lang="en-NZ" sz="1800" dirty="0" smtClean="0">
                          <a:effectLst/>
                        </a:rPr>
                        <a:t>7 years (at school)</a:t>
                      </a:r>
                      <a:r>
                        <a:rPr lang="en-NZ" sz="1800" dirty="0">
                          <a:effectLst/>
                        </a:rPr>
                        <a:t> </a:t>
                      </a:r>
                      <a:endParaRPr lang="en-NZ" sz="1800" dirty="0" smtClean="0">
                        <a:effectLst/>
                      </a:endParaRPr>
                    </a:p>
                    <a:p>
                      <a:pPr>
                        <a:lnSpc>
                          <a:spcPct val="107000"/>
                        </a:lnSpc>
                        <a:spcBef>
                          <a:spcPts val="600"/>
                        </a:spcBef>
                        <a:spcAft>
                          <a:spcPts val="600"/>
                        </a:spcAft>
                      </a:pPr>
                      <a:r>
                        <a:rPr lang="en-NZ" sz="1800" dirty="0" smtClean="0">
                          <a:effectLst/>
                          <a:latin typeface="Calibri" panose="020F0502020204030204" pitchFamily="34" charset="0"/>
                          <a:ea typeface="Calibri" panose="020F0502020204030204" pitchFamily="34" charset="0"/>
                          <a:cs typeface="Arial" panose="020B0604020202020204" pitchFamily="34" charset="0"/>
                        </a:rPr>
                        <a:t>Plus private institute classes</a:t>
                      </a:r>
                      <a:endParaRPr lang="en-NZ"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Bef>
                          <a:spcPts val="600"/>
                        </a:spcBef>
                        <a:spcAft>
                          <a:spcPts val="600"/>
                        </a:spcAft>
                      </a:pPr>
                      <a:r>
                        <a:rPr lang="en-NZ" sz="1800" dirty="0" smtClean="0">
                          <a:effectLst/>
                        </a:rPr>
                        <a:t>10 years</a:t>
                      </a:r>
                      <a:endParaRPr lang="en-NZ"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Bef>
                          <a:spcPts val="600"/>
                        </a:spcBef>
                        <a:spcAft>
                          <a:spcPts val="600"/>
                        </a:spcAft>
                      </a:pPr>
                      <a:r>
                        <a:rPr lang="en-NZ" sz="1800" dirty="0" smtClean="0">
                          <a:effectLst/>
                        </a:rPr>
                        <a:t>3 </a:t>
                      </a:r>
                      <a:r>
                        <a:rPr lang="en-NZ" sz="1800" dirty="0">
                          <a:effectLst/>
                        </a:rPr>
                        <a:t>years</a:t>
                      </a:r>
                      <a:endParaRPr lang="en-NZ"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42578559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095375" y="0"/>
            <a:ext cx="7886700" cy="1198485"/>
          </a:xfrm>
        </p:spPr>
        <p:txBody>
          <a:bodyPr/>
          <a:lstStyle/>
          <a:p>
            <a:r>
              <a:rPr lang="en-NZ" dirty="0" smtClean="0"/>
              <a:t>Methodology</a:t>
            </a:r>
            <a:endParaRPr lang="en-NZ" dirty="0"/>
          </a:p>
        </p:txBody>
      </p:sp>
      <p:sp>
        <p:nvSpPr>
          <p:cNvPr id="8" name="Text Placeholder 7"/>
          <p:cNvSpPr>
            <a:spLocks noGrp="1"/>
          </p:cNvSpPr>
          <p:nvPr>
            <p:ph type="body" sz="quarter" idx="13"/>
          </p:nvPr>
        </p:nvSpPr>
        <p:spPr>
          <a:xfrm>
            <a:off x="1095375" y="1127465"/>
            <a:ext cx="7886700" cy="5730536"/>
          </a:xfrm>
        </p:spPr>
        <p:txBody>
          <a:bodyPr>
            <a:normAutofit fontScale="92500" lnSpcReduction="20000"/>
          </a:bodyPr>
          <a:lstStyle/>
          <a:p>
            <a:pPr marL="0" indent="0">
              <a:buNone/>
            </a:pPr>
            <a:r>
              <a:rPr lang="en-NZ" b="1" dirty="0" smtClean="0"/>
              <a:t>Approach</a:t>
            </a:r>
          </a:p>
          <a:p>
            <a:pPr marL="0" indent="0">
              <a:buNone/>
            </a:pPr>
            <a:r>
              <a:rPr lang="en-NZ" sz="2600" dirty="0"/>
              <a:t>“</a:t>
            </a:r>
            <a:r>
              <a:rPr lang="en-NZ" sz="2600" i="1" dirty="0"/>
              <a:t>Phenomenological inquiry, or qualitative research, uses a naturalistic approach that seeks to understand phenomena in context-specific settings</a:t>
            </a:r>
            <a:r>
              <a:rPr lang="en-NZ" sz="2600" dirty="0"/>
              <a:t>” </a:t>
            </a:r>
            <a:r>
              <a:rPr lang="en-NZ" sz="1900" dirty="0"/>
              <a:t>(</a:t>
            </a:r>
            <a:r>
              <a:rPr lang="en-NZ" sz="1900" dirty="0" err="1"/>
              <a:t>Hoepfl</a:t>
            </a:r>
            <a:r>
              <a:rPr lang="en-NZ" sz="1900" dirty="0"/>
              <a:t>, 1997, p.1</a:t>
            </a:r>
            <a:r>
              <a:rPr lang="en-NZ" sz="1900" dirty="0" smtClean="0"/>
              <a:t>).</a:t>
            </a:r>
          </a:p>
          <a:p>
            <a:endParaRPr lang="en-NZ" b="1" dirty="0" smtClean="0"/>
          </a:p>
          <a:p>
            <a:pPr marL="0" indent="0">
              <a:buNone/>
            </a:pPr>
            <a:r>
              <a:rPr lang="en-NZ" b="1" dirty="0" smtClean="0"/>
              <a:t>Data collection</a:t>
            </a:r>
          </a:p>
          <a:p>
            <a:pPr marL="0" indent="0">
              <a:buNone/>
            </a:pPr>
            <a:r>
              <a:rPr lang="en-NZ" i="1" dirty="0" smtClean="0"/>
              <a:t>Instruments &amp; Procedure:</a:t>
            </a:r>
          </a:p>
          <a:p>
            <a:pPr marL="457200" indent="-457200">
              <a:buFont typeface="+mj-lt"/>
              <a:buAutoNum type="alphaLcParenR"/>
            </a:pPr>
            <a:r>
              <a:rPr lang="en-NZ" dirty="0" smtClean="0"/>
              <a:t>Questionnaires for learners about their WTC</a:t>
            </a:r>
          </a:p>
          <a:p>
            <a:pPr marL="457200" indent="-457200">
              <a:buFont typeface="+mj-lt"/>
              <a:buAutoNum type="alphaLcParenR"/>
            </a:pPr>
            <a:r>
              <a:rPr lang="en-NZ" dirty="0" smtClean="0"/>
              <a:t>Interviews with learners about their WTC</a:t>
            </a:r>
          </a:p>
          <a:p>
            <a:pPr marL="457200" indent="-457200">
              <a:buFont typeface="+mj-lt"/>
              <a:buAutoNum type="alphaLcParenR"/>
            </a:pPr>
            <a:r>
              <a:rPr lang="en-NZ" dirty="0" smtClean="0"/>
              <a:t>Observations of learners’ WTC in class</a:t>
            </a:r>
          </a:p>
          <a:p>
            <a:pPr marL="457200" indent="-457200">
              <a:buFont typeface="+mj-lt"/>
              <a:buAutoNum type="alphaLcParenR"/>
            </a:pPr>
            <a:r>
              <a:rPr lang="en-NZ" dirty="0" smtClean="0"/>
              <a:t>Stimulated recall interviews with learners about observations</a:t>
            </a:r>
          </a:p>
          <a:p>
            <a:pPr marL="457200" indent="-457200">
              <a:buFont typeface="+mj-lt"/>
              <a:buAutoNum type="alphaLcParenR"/>
            </a:pPr>
            <a:r>
              <a:rPr lang="en-NZ" dirty="0"/>
              <a:t>Questionnaires for teachers about learners’ </a:t>
            </a:r>
            <a:r>
              <a:rPr lang="en-NZ" dirty="0" smtClean="0"/>
              <a:t>WTC</a:t>
            </a:r>
          </a:p>
          <a:p>
            <a:pPr marL="457200" indent="-457200">
              <a:buFont typeface="+mj-lt"/>
              <a:buAutoNum type="alphaLcParenR"/>
            </a:pPr>
            <a:r>
              <a:rPr lang="en-NZ" dirty="0" smtClean="0"/>
              <a:t>Interviews with teachers about learners’ WTC</a:t>
            </a:r>
          </a:p>
          <a:p>
            <a:pPr marL="457200" indent="-457200">
              <a:buFont typeface="+mj-lt"/>
              <a:buAutoNum type="alphaLcParenR"/>
            </a:pPr>
            <a:r>
              <a:rPr lang="en-NZ" dirty="0" smtClean="0"/>
              <a:t>Interviews </a:t>
            </a:r>
            <a:r>
              <a:rPr lang="en-NZ" dirty="0"/>
              <a:t>with Iranian </a:t>
            </a:r>
            <a:r>
              <a:rPr lang="en-NZ" dirty="0" smtClean="0"/>
              <a:t>teachers (PhD students) </a:t>
            </a:r>
            <a:r>
              <a:rPr lang="en-NZ" dirty="0"/>
              <a:t>about their English </a:t>
            </a:r>
            <a:r>
              <a:rPr lang="en-NZ" dirty="0" smtClean="0"/>
              <a:t>learning/teaching </a:t>
            </a:r>
            <a:r>
              <a:rPr lang="en-NZ" dirty="0"/>
              <a:t>experience in </a:t>
            </a:r>
            <a:r>
              <a:rPr lang="en-NZ" dirty="0" smtClean="0"/>
              <a:t>Iran</a:t>
            </a:r>
          </a:p>
          <a:p>
            <a:pPr marL="0" indent="0">
              <a:buNone/>
            </a:pPr>
            <a:r>
              <a:rPr lang="en-NZ" sz="1400" dirty="0" smtClean="0"/>
              <a:t>                                                                                                                                                                                                                                     </a:t>
            </a:r>
          </a:p>
          <a:p>
            <a:pPr marL="0" indent="0">
              <a:buNone/>
            </a:pPr>
            <a:r>
              <a:rPr lang="en-NZ" sz="1400" dirty="0"/>
              <a:t> </a:t>
            </a:r>
            <a:r>
              <a:rPr lang="en-NZ" sz="1400" dirty="0" smtClean="0"/>
              <a:t>                                                                                                                                                                                                    </a:t>
            </a:r>
            <a:fld id="{6864EC54-9B06-4C42-8E29-2446A837C433}" type="slidenum">
              <a:rPr lang="en-NZ" sz="1400" smtClean="0"/>
              <a:t>12</a:t>
            </a:fld>
            <a:endParaRPr lang="en-NZ" sz="1400" dirty="0"/>
          </a:p>
          <a:p>
            <a:pPr marL="457200" indent="-457200">
              <a:buFont typeface="+mj-lt"/>
              <a:buAutoNum type="alphaLcParenR"/>
            </a:pPr>
            <a:endParaRPr lang="en-NZ" dirty="0"/>
          </a:p>
          <a:p>
            <a:pPr marL="457200" indent="-457200">
              <a:buFont typeface="+mj-lt"/>
              <a:buAutoNum type="alphaLcParenR"/>
            </a:pPr>
            <a:endParaRPr lang="en-NZ" dirty="0" smtClean="0"/>
          </a:p>
        </p:txBody>
      </p:sp>
    </p:spTree>
    <p:extLst>
      <p:ext uri="{BB962C8B-B14F-4D97-AF65-F5344CB8AC3E}">
        <p14:creationId xmlns:p14="http://schemas.microsoft.com/office/powerpoint/2010/main" val="26595573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0"/>
            <a:ext cx="7886700" cy="1207363"/>
          </a:xfrm>
        </p:spPr>
        <p:txBody>
          <a:bodyPr/>
          <a:lstStyle/>
          <a:p>
            <a:r>
              <a:rPr lang="en-NZ" dirty="0" smtClean="0"/>
              <a:t>Methodology</a:t>
            </a:r>
            <a:endParaRPr lang="en-NZ" dirty="0"/>
          </a:p>
        </p:txBody>
      </p:sp>
      <p:sp>
        <p:nvSpPr>
          <p:cNvPr id="3" name="Text Placeholder 2"/>
          <p:cNvSpPr>
            <a:spLocks noGrp="1"/>
          </p:cNvSpPr>
          <p:nvPr>
            <p:ph type="body" sz="quarter" idx="13"/>
          </p:nvPr>
        </p:nvSpPr>
        <p:spPr>
          <a:xfrm>
            <a:off x="896645" y="1274258"/>
            <a:ext cx="8085430" cy="5583742"/>
          </a:xfrm>
        </p:spPr>
        <p:txBody>
          <a:bodyPr>
            <a:normAutofit fontScale="92500" lnSpcReduction="10000"/>
          </a:bodyPr>
          <a:lstStyle/>
          <a:p>
            <a:pPr marL="0" indent="0">
              <a:buNone/>
            </a:pPr>
            <a:r>
              <a:rPr lang="en-NZ" b="1" dirty="0" smtClean="0"/>
              <a:t>Data Analysis</a:t>
            </a:r>
          </a:p>
          <a:p>
            <a:r>
              <a:rPr lang="en-NZ" dirty="0" smtClean="0"/>
              <a:t>Example: </a:t>
            </a:r>
            <a:r>
              <a:rPr lang="en-NZ" i="1" dirty="0" smtClean="0"/>
              <a:t>‘confidence to ask and answer questions in class’</a:t>
            </a:r>
          </a:p>
          <a:p>
            <a:r>
              <a:rPr lang="en-NZ" dirty="0" smtClean="0"/>
              <a:t>Questionnaires, transcriptions of interviews, observations analysed</a:t>
            </a:r>
          </a:p>
          <a:p>
            <a:r>
              <a:rPr lang="en-NZ" dirty="0" smtClean="0"/>
              <a:t>Instances of this theme noted and numbered</a:t>
            </a:r>
          </a:p>
          <a:p>
            <a:pPr marL="0" indent="0">
              <a:buNone/>
            </a:pPr>
            <a:r>
              <a:rPr lang="en-NZ" dirty="0" smtClean="0"/>
              <a:t>                       ------------------------------------------</a:t>
            </a:r>
          </a:p>
          <a:p>
            <a:r>
              <a:rPr lang="en-NZ" b="1" dirty="0" err="1" smtClean="0"/>
              <a:t>Golnaz</a:t>
            </a:r>
            <a:r>
              <a:rPr lang="en-NZ" dirty="0" smtClean="0"/>
              <a:t>: </a:t>
            </a:r>
            <a:r>
              <a:rPr lang="en-NZ" dirty="0"/>
              <a:t>“</a:t>
            </a:r>
            <a:r>
              <a:rPr lang="en-NZ" i="1" dirty="0"/>
              <a:t>I think if someone has a goal you know, she </a:t>
            </a:r>
            <a:r>
              <a:rPr lang="en-NZ" i="1" dirty="0" smtClean="0"/>
              <a:t>try, </a:t>
            </a:r>
            <a:r>
              <a:rPr lang="en-NZ" i="1" dirty="0"/>
              <a:t>or he try to ask some question, some phrase which is their mind and I think when we have a question in their </a:t>
            </a:r>
            <a:r>
              <a:rPr lang="en-NZ" i="1" dirty="0" smtClean="0"/>
              <a:t>mind, </a:t>
            </a:r>
            <a:r>
              <a:rPr lang="en-NZ" i="1" dirty="0"/>
              <a:t>it’s better to ask it because it’s good for us to know, because when we go </a:t>
            </a:r>
            <a:r>
              <a:rPr lang="en-NZ" i="1" dirty="0" smtClean="0"/>
              <a:t>home, </a:t>
            </a:r>
            <a:r>
              <a:rPr lang="en-NZ" i="1" dirty="0"/>
              <a:t>we don’t understand what teacher she </a:t>
            </a:r>
            <a:r>
              <a:rPr lang="en-NZ" i="1" dirty="0" smtClean="0"/>
              <a:t>say.</a:t>
            </a:r>
            <a:r>
              <a:rPr lang="en-NZ" dirty="0" smtClean="0"/>
              <a:t>” </a:t>
            </a:r>
            <a:r>
              <a:rPr lang="en-NZ" sz="1500" dirty="0"/>
              <a:t>(</a:t>
            </a:r>
            <a:r>
              <a:rPr lang="en-NZ" sz="1700" dirty="0"/>
              <a:t>S1:30</a:t>
            </a:r>
            <a:r>
              <a:rPr lang="en-NZ" sz="1500" dirty="0" smtClean="0"/>
              <a:t>)</a:t>
            </a:r>
          </a:p>
          <a:p>
            <a:pPr marL="0" indent="0">
              <a:buNone/>
            </a:pPr>
            <a:endParaRPr lang="en-NZ" dirty="0" smtClean="0"/>
          </a:p>
          <a:p>
            <a:r>
              <a:rPr lang="en-NZ" b="1" dirty="0" smtClean="0"/>
              <a:t>Dianna</a:t>
            </a:r>
            <a:r>
              <a:rPr lang="en-NZ" dirty="0" smtClean="0"/>
              <a:t> (teacher): </a:t>
            </a:r>
            <a:r>
              <a:rPr lang="en-NZ" dirty="0"/>
              <a:t>“</a:t>
            </a:r>
            <a:r>
              <a:rPr lang="en-NZ" i="1" dirty="0" err="1"/>
              <a:t>Golnaz</a:t>
            </a:r>
            <a:r>
              <a:rPr lang="en-NZ" i="1" dirty="0"/>
              <a:t> is always keen to answer any teacher’s questions in class even if her answers are not correct…She was never put off by this</a:t>
            </a:r>
            <a:r>
              <a:rPr lang="en-NZ" dirty="0" smtClean="0"/>
              <a:t>”. </a:t>
            </a:r>
            <a:r>
              <a:rPr lang="en-NZ" sz="1700" dirty="0"/>
              <a:t>(TDQ</a:t>
            </a:r>
            <a:r>
              <a:rPr lang="en-NZ" sz="1700" dirty="0" smtClean="0"/>
              <a:t>)</a:t>
            </a:r>
          </a:p>
          <a:p>
            <a:pPr marL="0" indent="0">
              <a:buNone/>
            </a:pPr>
            <a:endParaRPr lang="en-NZ" sz="1200" dirty="0"/>
          </a:p>
          <a:p>
            <a:pPr marL="0" indent="0">
              <a:buNone/>
            </a:pPr>
            <a:r>
              <a:rPr lang="en-NZ" sz="1200" dirty="0" smtClean="0"/>
              <a:t>                                                                                                                                                                                                                                            </a:t>
            </a:r>
            <a:fld id="{AC530892-CD24-459B-978E-0D09FC366137}" type="slidenum">
              <a:rPr lang="en-NZ" sz="1300" smtClean="0"/>
              <a:t>13</a:t>
            </a:fld>
            <a:endParaRPr lang="en-NZ" sz="1300" dirty="0"/>
          </a:p>
        </p:txBody>
      </p:sp>
    </p:spTree>
    <p:extLst>
      <p:ext uri="{BB962C8B-B14F-4D97-AF65-F5344CB8AC3E}">
        <p14:creationId xmlns:p14="http://schemas.microsoft.com/office/powerpoint/2010/main" val="38463202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NZ" dirty="0" smtClean="0"/>
              <a:t>Results &amp; Discussion</a:t>
            </a:r>
            <a:endParaRPr lang="en-NZ" dirty="0"/>
          </a:p>
        </p:txBody>
      </p:sp>
      <p:sp>
        <p:nvSpPr>
          <p:cNvPr id="7" name="Text Placeholder 6"/>
          <p:cNvSpPr>
            <a:spLocks noGrp="1"/>
          </p:cNvSpPr>
          <p:nvPr>
            <p:ph type="body" sz="quarter" idx="13"/>
          </p:nvPr>
        </p:nvSpPr>
        <p:spPr>
          <a:xfrm>
            <a:off x="6258757" y="3779717"/>
            <a:ext cx="2892408" cy="1910869"/>
          </a:xfrm>
        </p:spPr>
        <p:txBody>
          <a:bodyPr>
            <a:normAutofit lnSpcReduction="10000"/>
          </a:bodyPr>
          <a:lstStyle/>
          <a:p>
            <a:r>
              <a:rPr lang="en-NZ" dirty="0" smtClean="0"/>
              <a:t>RQ 1</a:t>
            </a:r>
          </a:p>
          <a:p>
            <a:r>
              <a:rPr lang="en-NZ" dirty="0" smtClean="0"/>
              <a:t>RQ 2</a:t>
            </a:r>
          </a:p>
          <a:p>
            <a:r>
              <a:rPr lang="en-NZ" dirty="0" smtClean="0"/>
              <a:t>RQ 3</a:t>
            </a:r>
          </a:p>
          <a:p>
            <a:r>
              <a:rPr lang="en-NZ" dirty="0" smtClean="0"/>
              <a:t>Case Study 1 – </a:t>
            </a:r>
            <a:r>
              <a:rPr lang="en-NZ" dirty="0" err="1" smtClean="0"/>
              <a:t>Golnaz</a:t>
            </a:r>
            <a:endParaRPr lang="en-NZ" dirty="0" smtClean="0"/>
          </a:p>
          <a:p>
            <a:r>
              <a:rPr lang="en-NZ" dirty="0" smtClean="0"/>
              <a:t>Case Study </a:t>
            </a:r>
            <a:r>
              <a:rPr lang="en-NZ" dirty="0"/>
              <a:t>2 – </a:t>
            </a:r>
            <a:r>
              <a:rPr lang="en-NZ" dirty="0" smtClean="0"/>
              <a:t>Tina</a:t>
            </a:r>
            <a:endParaRPr lang="en-NZ" dirty="0"/>
          </a:p>
        </p:txBody>
      </p:sp>
    </p:spTree>
    <p:extLst>
      <p:ext uri="{BB962C8B-B14F-4D97-AF65-F5344CB8AC3E}">
        <p14:creationId xmlns:p14="http://schemas.microsoft.com/office/powerpoint/2010/main" val="98579877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095375" y="1"/>
            <a:ext cx="7886700" cy="1393794"/>
          </a:xfrm>
        </p:spPr>
        <p:txBody>
          <a:bodyPr>
            <a:noAutofit/>
          </a:bodyPr>
          <a:lstStyle/>
          <a:p>
            <a:r>
              <a:rPr lang="en-US" sz="2400" i="1" dirty="0" smtClean="0"/>
              <a:t>RQ1: Which </a:t>
            </a:r>
            <a:r>
              <a:rPr lang="en-US" sz="2400" i="1" dirty="0"/>
              <a:t>individual and contextual factors do Iranian </a:t>
            </a:r>
            <a:r>
              <a:rPr lang="en-US" sz="2400" i="1" dirty="0" smtClean="0"/>
              <a:t>learners regard </a:t>
            </a:r>
            <a:r>
              <a:rPr lang="en-US" sz="2400" i="1" dirty="0"/>
              <a:t>as influential </a:t>
            </a:r>
            <a:r>
              <a:rPr lang="en-US" sz="2400" i="1" dirty="0" smtClean="0"/>
              <a:t>on </a:t>
            </a:r>
            <a:r>
              <a:rPr lang="en-US" sz="2400" i="1" dirty="0"/>
              <a:t>their </a:t>
            </a:r>
            <a:r>
              <a:rPr lang="en-US" sz="2400" i="1" dirty="0" smtClean="0"/>
              <a:t>WTC </a:t>
            </a:r>
            <a:r>
              <a:rPr lang="en-US" sz="2400" i="1" dirty="0"/>
              <a:t>in the English language classroom context in Iran? And in NZ?</a:t>
            </a:r>
          </a:p>
        </p:txBody>
      </p:sp>
      <p:sp>
        <p:nvSpPr>
          <p:cNvPr id="8" name="Text Placeholder 7"/>
          <p:cNvSpPr>
            <a:spLocks noGrp="1"/>
          </p:cNvSpPr>
          <p:nvPr>
            <p:ph type="body" sz="quarter" idx="13"/>
          </p:nvPr>
        </p:nvSpPr>
        <p:spPr>
          <a:xfrm>
            <a:off x="1095375" y="1393795"/>
            <a:ext cx="7886700" cy="5397621"/>
          </a:xfrm>
        </p:spPr>
        <p:txBody>
          <a:bodyPr>
            <a:normAutofit lnSpcReduction="10000"/>
          </a:bodyPr>
          <a:lstStyle/>
          <a:p>
            <a:pPr marL="0" indent="0">
              <a:buNone/>
            </a:pPr>
            <a:r>
              <a:rPr lang="en-NZ" sz="2800" b="1" dirty="0"/>
              <a:t>Microsystem </a:t>
            </a:r>
            <a:endParaRPr lang="en-NZ" sz="2800" b="1" dirty="0" smtClean="0"/>
          </a:p>
          <a:p>
            <a:pPr marL="0" indent="0">
              <a:buNone/>
            </a:pPr>
            <a:r>
              <a:rPr lang="en-NZ" sz="2000" dirty="0"/>
              <a:t>Students’ attitudes, beliefs, behaviour – cognitive, affective, linguistic; classroom environment; teaching methods; </a:t>
            </a:r>
            <a:r>
              <a:rPr lang="en-NZ" sz="2000" dirty="0" smtClean="0"/>
              <a:t>tasks</a:t>
            </a:r>
            <a:endParaRPr lang="en-NZ" sz="2000" dirty="0"/>
          </a:p>
          <a:p>
            <a:pPr marL="0" indent="0">
              <a:buNone/>
            </a:pPr>
            <a:r>
              <a:rPr lang="en-NZ" b="1" dirty="0" smtClean="0"/>
              <a:t>NEW ZEALAND</a:t>
            </a:r>
            <a:endParaRPr lang="en-NZ" b="1" dirty="0"/>
          </a:p>
          <a:p>
            <a:pPr marL="0" lvl="0" indent="0">
              <a:buNone/>
            </a:pPr>
            <a:r>
              <a:rPr lang="en-NZ" b="1" i="1" dirty="0" smtClean="0"/>
              <a:t>Example: </a:t>
            </a:r>
            <a:r>
              <a:rPr lang="en-NZ" b="1" dirty="0" err="1" smtClean="0"/>
              <a:t>Groupwork</a:t>
            </a:r>
            <a:r>
              <a:rPr lang="en-NZ" b="1" dirty="0" smtClean="0"/>
              <a:t>/interaction with classmates</a:t>
            </a:r>
          </a:p>
          <a:p>
            <a:r>
              <a:rPr lang="en-NZ" b="1" dirty="0" smtClean="0"/>
              <a:t>Researcher: </a:t>
            </a:r>
            <a:r>
              <a:rPr lang="en-NZ" i="1" dirty="0" smtClean="0"/>
              <a:t>What were the best things to help you speak in this class?</a:t>
            </a:r>
          </a:p>
          <a:p>
            <a:pPr lvl="0"/>
            <a:r>
              <a:rPr lang="en-NZ" b="1" dirty="0" err="1" smtClean="0"/>
              <a:t>Golnaz</a:t>
            </a:r>
            <a:r>
              <a:rPr lang="en-NZ" i="1" dirty="0" smtClean="0"/>
              <a:t>: I think group is very good because people talk about some ideas and I catch everything about them and because everyone have different ideas about everything and it helped me to know about some information that I don’t know about it. </a:t>
            </a:r>
            <a:r>
              <a:rPr lang="en-NZ" sz="1600" dirty="0" smtClean="0"/>
              <a:t>(S2:46)</a:t>
            </a:r>
          </a:p>
          <a:p>
            <a:pPr marL="0" lvl="0" indent="0">
              <a:buNone/>
            </a:pPr>
            <a:r>
              <a:rPr lang="en-NZ" sz="1200" dirty="0" smtClean="0"/>
              <a:t>                                                                                                                                                                                                                      </a:t>
            </a:r>
          </a:p>
          <a:p>
            <a:pPr marL="0" lvl="0" indent="0">
              <a:buNone/>
            </a:pPr>
            <a:endParaRPr lang="en-NZ" sz="1200" dirty="0"/>
          </a:p>
          <a:p>
            <a:pPr marL="0" lvl="0" indent="0">
              <a:buNone/>
            </a:pPr>
            <a:endParaRPr lang="en-NZ" sz="1200" dirty="0" smtClean="0"/>
          </a:p>
          <a:p>
            <a:pPr marL="0" lvl="0" indent="0">
              <a:buNone/>
            </a:pPr>
            <a:r>
              <a:rPr lang="en-NZ" sz="1200" dirty="0"/>
              <a:t> </a:t>
            </a:r>
            <a:r>
              <a:rPr lang="en-NZ" sz="1200" dirty="0" smtClean="0"/>
              <a:t>                                                                                                                                                                                                                      </a:t>
            </a:r>
            <a:fld id="{A0EB93D8-AD38-42B1-BECB-B202E3FD0785}" type="slidenum">
              <a:rPr lang="en-NZ" sz="1200" smtClean="0"/>
              <a:t>15</a:t>
            </a:fld>
            <a:endParaRPr lang="en-NZ" sz="1200" dirty="0"/>
          </a:p>
        </p:txBody>
      </p:sp>
    </p:spTree>
    <p:extLst>
      <p:ext uri="{BB962C8B-B14F-4D97-AF65-F5344CB8AC3E}">
        <p14:creationId xmlns:p14="http://schemas.microsoft.com/office/powerpoint/2010/main" val="393224342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946298" y="0"/>
            <a:ext cx="8197702" cy="6857999"/>
          </a:xfrm>
        </p:spPr>
        <p:txBody>
          <a:bodyPr>
            <a:normAutofit fontScale="85000" lnSpcReduction="20000"/>
          </a:bodyPr>
          <a:lstStyle/>
          <a:p>
            <a:pPr marL="0" indent="0">
              <a:buNone/>
            </a:pPr>
            <a:endParaRPr lang="en-NZ" b="1" dirty="0" smtClean="0"/>
          </a:p>
          <a:p>
            <a:pPr marL="0" indent="0">
              <a:buNone/>
            </a:pPr>
            <a:r>
              <a:rPr lang="en-NZ" sz="3300" b="1" dirty="0" smtClean="0"/>
              <a:t>Mesosystem</a:t>
            </a:r>
            <a:endParaRPr lang="en-NZ" sz="3300" dirty="0"/>
          </a:p>
          <a:p>
            <a:pPr marL="0" indent="0">
              <a:buNone/>
            </a:pPr>
            <a:r>
              <a:rPr lang="en-NZ" dirty="0" smtClean="0"/>
              <a:t>Students</a:t>
            </a:r>
            <a:r>
              <a:rPr lang="en-NZ" dirty="0"/>
              <a:t>’ past </a:t>
            </a:r>
            <a:r>
              <a:rPr lang="en-NZ" dirty="0" smtClean="0"/>
              <a:t>experience in Iranian English classrooms, </a:t>
            </a:r>
            <a:r>
              <a:rPr lang="en-NZ" dirty="0"/>
              <a:t>external factors (including student</a:t>
            </a:r>
            <a:r>
              <a:rPr lang="en-NZ" dirty="0" smtClean="0"/>
              <a:t>), </a:t>
            </a:r>
            <a:r>
              <a:rPr lang="en-NZ" dirty="0"/>
              <a:t>and their activities outside the classroom that influence their classroom </a:t>
            </a:r>
            <a:r>
              <a:rPr lang="en-NZ" dirty="0" smtClean="0"/>
              <a:t>WTC (in Iran &amp; NZ)</a:t>
            </a:r>
            <a:endParaRPr lang="en-NZ" dirty="0"/>
          </a:p>
          <a:p>
            <a:pPr marL="0" indent="0">
              <a:buNone/>
            </a:pPr>
            <a:endParaRPr lang="en-NZ" sz="2800" b="1" dirty="0" smtClean="0"/>
          </a:p>
          <a:p>
            <a:pPr marL="0" indent="0">
              <a:buNone/>
            </a:pPr>
            <a:r>
              <a:rPr lang="en-NZ" sz="2800" b="1" dirty="0" smtClean="0"/>
              <a:t>IRAN </a:t>
            </a:r>
            <a:r>
              <a:rPr lang="en-NZ" sz="2800" dirty="0" smtClean="0"/>
              <a:t>(in past) </a:t>
            </a:r>
            <a:r>
              <a:rPr lang="en-NZ" sz="2800" b="1" i="1" dirty="0" smtClean="0"/>
              <a:t>Example</a:t>
            </a:r>
            <a:r>
              <a:rPr lang="en-NZ" sz="2800" i="1" dirty="0" smtClean="0"/>
              <a:t>:</a:t>
            </a:r>
            <a:r>
              <a:rPr lang="en-NZ" sz="2800" dirty="0" smtClean="0"/>
              <a:t> </a:t>
            </a:r>
            <a:r>
              <a:rPr lang="en-NZ" sz="2800" b="1" dirty="0" smtClean="0"/>
              <a:t>Speaking opportunities in class</a:t>
            </a:r>
          </a:p>
          <a:p>
            <a:r>
              <a:rPr lang="en-NZ" sz="2800" b="1" dirty="0" smtClean="0"/>
              <a:t>Researcher: </a:t>
            </a:r>
            <a:r>
              <a:rPr lang="en-NZ" sz="2800" i="1" dirty="0" smtClean="0"/>
              <a:t>Did you do much speaking in your Iranian </a:t>
            </a:r>
            <a:r>
              <a:rPr lang="en-NZ" sz="2800" dirty="0" smtClean="0"/>
              <a:t>[high school] </a:t>
            </a:r>
            <a:r>
              <a:rPr lang="en-NZ" sz="2800" i="1" dirty="0" smtClean="0"/>
              <a:t>classes?</a:t>
            </a:r>
          </a:p>
          <a:p>
            <a:r>
              <a:rPr lang="en-NZ" sz="2800" b="1" dirty="0" smtClean="0"/>
              <a:t>Tina</a:t>
            </a:r>
            <a:r>
              <a:rPr lang="en-NZ" sz="2800" dirty="0" smtClean="0"/>
              <a:t>: </a:t>
            </a:r>
            <a:r>
              <a:rPr lang="en-NZ" sz="2800" i="1" dirty="0" smtClean="0"/>
              <a:t>No, unfortunately. No, when I think about it, was more grammar. </a:t>
            </a:r>
            <a:r>
              <a:rPr lang="en-NZ" sz="1900" dirty="0" smtClean="0"/>
              <a:t>(I1:60)</a:t>
            </a:r>
          </a:p>
          <a:p>
            <a:pPr marL="0" indent="0">
              <a:buNone/>
            </a:pPr>
            <a:r>
              <a:rPr lang="en-NZ" sz="2800" dirty="0" smtClean="0"/>
              <a:t>In contrast, in private institute classes:</a:t>
            </a:r>
          </a:p>
          <a:p>
            <a:r>
              <a:rPr lang="en-NZ" sz="2800" b="1" dirty="0" smtClean="0">
                <a:solidFill>
                  <a:prstClr val="black"/>
                </a:solidFill>
              </a:rPr>
              <a:t>Tina: </a:t>
            </a:r>
            <a:r>
              <a:rPr lang="en-NZ" sz="2800" i="1" dirty="0" smtClean="0">
                <a:solidFill>
                  <a:prstClr val="black"/>
                </a:solidFill>
              </a:rPr>
              <a:t>It was </a:t>
            </a:r>
            <a:r>
              <a:rPr lang="en-AU" sz="2800" i="1" dirty="0" smtClean="0"/>
              <a:t>more </a:t>
            </a:r>
            <a:r>
              <a:rPr lang="en-AU" sz="2800" i="1" dirty="0"/>
              <a:t>fun and drawing and talking about learning, sing a song, I mean name of fruit, some things interesting. Not just </a:t>
            </a:r>
            <a:r>
              <a:rPr lang="en-AU" sz="2800" i="1" dirty="0" smtClean="0"/>
              <a:t>grammar</a:t>
            </a:r>
            <a:r>
              <a:rPr lang="en-AU" sz="2800" dirty="0" smtClean="0"/>
              <a:t>. </a:t>
            </a:r>
            <a:r>
              <a:rPr lang="en-AU" sz="1900" dirty="0"/>
              <a:t>(I1:90)</a:t>
            </a:r>
            <a:endParaRPr lang="en-NZ" sz="1900" dirty="0" smtClean="0"/>
          </a:p>
          <a:p>
            <a:pPr marL="0" indent="0">
              <a:buNone/>
            </a:pPr>
            <a:r>
              <a:rPr lang="en-AU" sz="2800" dirty="0" smtClean="0"/>
              <a:t>                ------------------------------------------------</a:t>
            </a:r>
          </a:p>
          <a:p>
            <a:r>
              <a:rPr lang="en-AU" sz="2800" b="1" dirty="0" smtClean="0"/>
              <a:t>Researcher</a:t>
            </a:r>
            <a:r>
              <a:rPr lang="en-AU" sz="2800" b="1" dirty="0"/>
              <a:t>: </a:t>
            </a:r>
            <a:r>
              <a:rPr lang="en-AU" sz="2800" i="1" dirty="0"/>
              <a:t>When you were talking, were you talking with the other students in English… or Farsi?</a:t>
            </a:r>
            <a:endParaRPr lang="en-NZ" sz="2800" dirty="0"/>
          </a:p>
          <a:p>
            <a:r>
              <a:rPr lang="en-AU" sz="2800" b="1" dirty="0" err="1"/>
              <a:t>Golnaz</a:t>
            </a:r>
            <a:r>
              <a:rPr lang="en-AU" sz="2800" b="1" dirty="0"/>
              <a:t>:</a:t>
            </a:r>
            <a:r>
              <a:rPr lang="en-AU" sz="2800" dirty="0"/>
              <a:t> </a:t>
            </a:r>
            <a:r>
              <a:rPr lang="en-AU" sz="2800" i="1" dirty="0"/>
              <a:t>Just Farsi but for the grammar or everything just we use it like “This is our book”, not speak English. </a:t>
            </a:r>
            <a:r>
              <a:rPr lang="en-AU" sz="1900" dirty="0"/>
              <a:t>(I1:66</a:t>
            </a:r>
            <a:r>
              <a:rPr lang="en-AU" sz="1900" dirty="0" smtClean="0"/>
              <a:t>)</a:t>
            </a:r>
            <a:endParaRPr lang="en-NZ" sz="1900" dirty="0" smtClean="0"/>
          </a:p>
          <a:p>
            <a:pPr marL="457200" lvl="1" indent="0">
              <a:buNone/>
            </a:pPr>
            <a:r>
              <a:rPr lang="en-NZ" sz="800" dirty="0"/>
              <a:t> </a:t>
            </a:r>
            <a:r>
              <a:rPr lang="en-NZ" sz="800" dirty="0" smtClean="0"/>
              <a:t>                                                                                                                                                                                                                                                                                                                                                  </a:t>
            </a:r>
            <a:fld id="{429C0366-F16B-4CD3-A4DE-B7B72BD47318}" type="slidenum">
              <a:rPr lang="en-NZ" sz="1400" smtClean="0"/>
              <a:pPr marL="457200" lvl="1" indent="0">
                <a:buNone/>
              </a:pPr>
              <a:t>16</a:t>
            </a:fld>
            <a:endParaRPr lang="en-NZ" sz="1400" dirty="0" smtClean="0"/>
          </a:p>
          <a:p>
            <a:endParaRPr lang="en-NZ" b="1" i="1" dirty="0" smtClean="0"/>
          </a:p>
        </p:txBody>
      </p:sp>
    </p:spTree>
    <p:extLst>
      <p:ext uri="{BB962C8B-B14F-4D97-AF65-F5344CB8AC3E}">
        <p14:creationId xmlns:p14="http://schemas.microsoft.com/office/powerpoint/2010/main" val="41217133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a:xfrm>
            <a:off x="882502" y="1"/>
            <a:ext cx="8261498" cy="6858000"/>
          </a:xfrm>
        </p:spPr>
        <p:txBody>
          <a:bodyPr>
            <a:normAutofit/>
          </a:bodyPr>
          <a:lstStyle/>
          <a:p>
            <a:pPr marL="0" indent="0">
              <a:buNone/>
            </a:pPr>
            <a:endParaRPr lang="en-NZ" b="1" dirty="0" smtClean="0"/>
          </a:p>
          <a:p>
            <a:pPr marL="0" indent="0">
              <a:buNone/>
            </a:pPr>
            <a:r>
              <a:rPr lang="en-NZ" b="1" dirty="0" smtClean="0"/>
              <a:t>NEW </a:t>
            </a:r>
            <a:r>
              <a:rPr lang="en-NZ" b="1" dirty="0"/>
              <a:t>ZEALAND </a:t>
            </a:r>
            <a:r>
              <a:rPr lang="en-NZ" dirty="0"/>
              <a:t>(now)</a:t>
            </a:r>
          </a:p>
          <a:p>
            <a:pPr marL="0" indent="0">
              <a:buNone/>
            </a:pPr>
            <a:r>
              <a:rPr lang="en-NZ" b="1" i="1" dirty="0"/>
              <a:t>Example: </a:t>
            </a:r>
            <a:r>
              <a:rPr lang="en-NZ" b="1" dirty="0"/>
              <a:t>Activities outside class/contact with English speakers/Farsi speakers</a:t>
            </a:r>
          </a:p>
          <a:p>
            <a:r>
              <a:rPr lang="en-NZ" b="1" dirty="0" smtClean="0"/>
              <a:t>Researcher: </a:t>
            </a:r>
            <a:r>
              <a:rPr lang="en-NZ" i="1" dirty="0" smtClean="0"/>
              <a:t>Do you get much chance in the outside world now to speak English?</a:t>
            </a:r>
            <a:endParaRPr lang="en-NZ" b="1" i="1" dirty="0" smtClean="0"/>
          </a:p>
          <a:p>
            <a:r>
              <a:rPr lang="en-AU" b="1" dirty="0" smtClean="0"/>
              <a:t>Tina:</a:t>
            </a:r>
            <a:r>
              <a:rPr lang="en-AU" dirty="0" smtClean="0"/>
              <a:t> </a:t>
            </a:r>
            <a:r>
              <a:rPr lang="en-AU" i="1" dirty="0" smtClean="0"/>
              <a:t>Actually </a:t>
            </a:r>
            <a:r>
              <a:rPr lang="en-AU" i="1" dirty="0"/>
              <a:t>every Friday night, every fortnight, </a:t>
            </a:r>
            <a:r>
              <a:rPr lang="en-AU" i="1" dirty="0" smtClean="0"/>
              <a:t>we </a:t>
            </a:r>
            <a:r>
              <a:rPr lang="en-AU" dirty="0" smtClean="0"/>
              <a:t>[church members] </a:t>
            </a:r>
            <a:r>
              <a:rPr lang="en-AU" i="1" dirty="0"/>
              <a:t>catch up all together so it is good, good for communication skill, it’s </a:t>
            </a:r>
            <a:r>
              <a:rPr lang="en-AU" i="1" dirty="0" smtClean="0"/>
              <a:t>good.</a:t>
            </a:r>
            <a:r>
              <a:rPr lang="en-AU" dirty="0" smtClean="0"/>
              <a:t> </a:t>
            </a:r>
            <a:r>
              <a:rPr lang="en-AU" sz="1600" dirty="0"/>
              <a:t>(I3:100</a:t>
            </a:r>
            <a:r>
              <a:rPr lang="en-AU" sz="1600" dirty="0" smtClean="0"/>
              <a:t>)</a:t>
            </a:r>
            <a:endParaRPr lang="en-NZ" sz="1600" dirty="0"/>
          </a:p>
          <a:p>
            <a:pPr marL="0" indent="0">
              <a:buNone/>
            </a:pPr>
            <a:r>
              <a:rPr lang="en-NZ" dirty="0" smtClean="0"/>
              <a:t>                           -------------------------------------</a:t>
            </a:r>
            <a:endParaRPr lang="en-NZ" dirty="0"/>
          </a:p>
          <a:p>
            <a:r>
              <a:rPr lang="en-AU" b="1" dirty="0" err="1" smtClean="0"/>
              <a:t>Golnaz</a:t>
            </a:r>
            <a:r>
              <a:rPr lang="en-AU" b="1" dirty="0" smtClean="0"/>
              <a:t>: </a:t>
            </a:r>
            <a:r>
              <a:rPr lang="en-AU" i="1" dirty="0" smtClean="0"/>
              <a:t>I </a:t>
            </a:r>
            <a:r>
              <a:rPr lang="en-AU" i="1" dirty="0"/>
              <a:t>think if I have a friend with a different language it’s very good for me to talk English with her and improve my speak</a:t>
            </a:r>
            <a:r>
              <a:rPr lang="en-AU" dirty="0" smtClean="0"/>
              <a:t>… </a:t>
            </a:r>
            <a:r>
              <a:rPr lang="en-AU" sz="1600" dirty="0" smtClean="0"/>
              <a:t>(</a:t>
            </a:r>
            <a:r>
              <a:rPr lang="en-AU" sz="1600" dirty="0"/>
              <a:t>I1: 160</a:t>
            </a:r>
            <a:r>
              <a:rPr lang="en-AU" sz="1600" dirty="0" smtClean="0"/>
              <a:t>)</a:t>
            </a:r>
            <a:endParaRPr lang="en-NZ" sz="1600" dirty="0" smtClean="0"/>
          </a:p>
          <a:p>
            <a:r>
              <a:rPr lang="en-AU" i="1" dirty="0" smtClean="0"/>
              <a:t>I </a:t>
            </a:r>
            <a:r>
              <a:rPr lang="en-AU" i="1" dirty="0"/>
              <a:t>can go outside and do something to buy and everything I </a:t>
            </a:r>
            <a:r>
              <a:rPr lang="en-AU" i="1" dirty="0" smtClean="0"/>
              <a:t> can </a:t>
            </a:r>
            <a:r>
              <a:rPr lang="en-AU" i="1" dirty="0"/>
              <a:t>do with myself because now it’s easier than before when I came to New Zealand</a:t>
            </a:r>
            <a:r>
              <a:rPr lang="en-AU" dirty="0" smtClean="0"/>
              <a:t>. </a:t>
            </a:r>
            <a:r>
              <a:rPr lang="en-AU" sz="1600" dirty="0"/>
              <a:t>(I1:126)</a:t>
            </a:r>
            <a:endParaRPr lang="en-NZ" sz="1600" dirty="0"/>
          </a:p>
          <a:p>
            <a:pPr marL="0" indent="0">
              <a:buNone/>
            </a:pPr>
            <a:r>
              <a:rPr lang="en-NZ" sz="1200" dirty="0" smtClean="0"/>
              <a:t>                                                                                                                                                                                                                </a:t>
            </a:r>
          </a:p>
          <a:p>
            <a:pPr marL="0" indent="0">
              <a:buNone/>
            </a:pPr>
            <a:r>
              <a:rPr lang="en-NZ" sz="1200" dirty="0"/>
              <a:t> </a:t>
            </a:r>
            <a:r>
              <a:rPr lang="en-NZ" sz="1200" dirty="0" smtClean="0"/>
              <a:t>                                                                                                                                                                                                                       </a:t>
            </a:r>
            <a:fld id="{3B09788C-61F7-4CB0-95C8-562B8231AA35}" type="slidenum">
              <a:rPr lang="en-NZ" sz="1200" smtClean="0"/>
              <a:pPr marL="0" indent="0">
                <a:buNone/>
              </a:pPr>
              <a:t>17</a:t>
            </a:fld>
            <a:endParaRPr lang="en-NZ" sz="1200" dirty="0"/>
          </a:p>
          <a:p>
            <a:pPr marL="0" indent="0">
              <a:buNone/>
            </a:pPr>
            <a:endParaRPr lang="en-NZ" dirty="0"/>
          </a:p>
        </p:txBody>
      </p:sp>
    </p:spTree>
    <p:extLst>
      <p:ext uri="{BB962C8B-B14F-4D97-AF65-F5344CB8AC3E}">
        <p14:creationId xmlns:p14="http://schemas.microsoft.com/office/powerpoint/2010/main" val="414796669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861236" y="31072"/>
            <a:ext cx="8282763" cy="6858000"/>
          </a:xfrm>
        </p:spPr>
        <p:txBody>
          <a:bodyPr>
            <a:noAutofit/>
          </a:bodyPr>
          <a:lstStyle/>
          <a:p>
            <a:pPr marL="0" indent="0">
              <a:buNone/>
            </a:pPr>
            <a:r>
              <a:rPr lang="en-NZ" sz="2800" b="1" dirty="0" err="1" smtClean="0"/>
              <a:t>Exosystem</a:t>
            </a:r>
            <a:endParaRPr lang="en-NZ" sz="2800" b="1" dirty="0" smtClean="0"/>
          </a:p>
          <a:p>
            <a:pPr marL="0" indent="0">
              <a:buNone/>
            </a:pPr>
            <a:r>
              <a:rPr lang="en-NZ" sz="2000" dirty="0" smtClean="0"/>
              <a:t>Curriculum </a:t>
            </a:r>
            <a:r>
              <a:rPr lang="en-NZ" sz="2000" dirty="0"/>
              <a:t>design; course </a:t>
            </a:r>
            <a:r>
              <a:rPr lang="en-NZ" sz="2000" dirty="0" smtClean="0"/>
              <a:t>assessment</a:t>
            </a:r>
          </a:p>
          <a:p>
            <a:pPr marL="0" indent="0">
              <a:buNone/>
            </a:pPr>
            <a:r>
              <a:rPr lang="en-NZ" b="1" dirty="0" smtClean="0"/>
              <a:t>Curriculum </a:t>
            </a:r>
            <a:r>
              <a:rPr lang="en-NZ" b="1" dirty="0"/>
              <a:t>in Iran</a:t>
            </a:r>
            <a:endParaRPr lang="en-NZ" dirty="0"/>
          </a:p>
          <a:p>
            <a:pPr marL="0" indent="0">
              <a:buNone/>
            </a:pPr>
            <a:r>
              <a:rPr lang="en-NZ" b="1" i="1" dirty="0" smtClean="0"/>
              <a:t>Example: Public Schools</a:t>
            </a:r>
            <a:endParaRPr lang="en-NZ" sz="1200" dirty="0" smtClean="0"/>
          </a:p>
          <a:p>
            <a:r>
              <a:rPr lang="en-AU" b="1" dirty="0" smtClean="0"/>
              <a:t>Mina </a:t>
            </a:r>
            <a:r>
              <a:rPr lang="en-AU" dirty="0" smtClean="0"/>
              <a:t>(PhD student)</a:t>
            </a:r>
            <a:r>
              <a:rPr lang="en-AU" b="1" dirty="0" smtClean="0"/>
              <a:t>:</a:t>
            </a:r>
            <a:r>
              <a:rPr lang="en-AU" dirty="0" smtClean="0"/>
              <a:t> </a:t>
            </a:r>
            <a:r>
              <a:rPr lang="en-AU" i="1" dirty="0" smtClean="0"/>
              <a:t>The </a:t>
            </a:r>
            <a:r>
              <a:rPr lang="en-AU" i="1" dirty="0"/>
              <a:t>basic thing about Iran English classes is that they are all very, very, focussed on the final exams. So this means there is not going to be much </a:t>
            </a:r>
            <a:r>
              <a:rPr lang="en-AU" i="1" dirty="0" smtClean="0"/>
              <a:t>speaking.</a:t>
            </a:r>
            <a:r>
              <a:rPr lang="en-AU" dirty="0" smtClean="0"/>
              <a:t> </a:t>
            </a:r>
            <a:r>
              <a:rPr lang="en-AU" sz="1600" dirty="0"/>
              <a:t>(I:16</a:t>
            </a:r>
            <a:r>
              <a:rPr lang="en-AU" sz="1600" dirty="0" smtClean="0"/>
              <a:t>)</a:t>
            </a:r>
            <a:endParaRPr lang="en-NZ" sz="1600" dirty="0"/>
          </a:p>
          <a:p>
            <a:r>
              <a:rPr lang="en-NZ" b="1" dirty="0" err="1" smtClean="0"/>
              <a:t>Golnaz</a:t>
            </a:r>
            <a:r>
              <a:rPr lang="en-NZ" dirty="0" smtClean="0"/>
              <a:t>: </a:t>
            </a:r>
            <a:r>
              <a:rPr lang="en-NZ" i="1" dirty="0" smtClean="0"/>
              <a:t>English it’s, they just taught us about like some basic grammar… Wasn’t like very good to speak… </a:t>
            </a:r>
            <a:r>
              <a:rPr lang="en-NZ" sz="1600" dirty="0" smtClean="0"/>
              <a:t>(I1:44,46)</a:t>
            </a:r>
          </a:p>
          <a:p>
            <a:pPr marL="0" indent="0">
              <a:buNone/>
            </a:pPr>
            <a:r>
              <a:rPr lang="en-NZ" dirty="0" smtClean="0"/>
              <a:t>                ------------------------------------------------</a:t>
            </a:r>
            <a:endParaRPr lang="en-NZ" dirty="0"/>
          </a:p>
          <a:p>
            <a:r>
              <a:rPr lang="en-NZ" b="1" dirty="0" smtClean="0"/>
              <a:t>Researcher: </a:t>
            </a:r>
            <a:r>
              <a:rPr lang="en-NZ" i="1" dirty="0" smtClean="0"/>
              <a:t>In these Iranian classes did you feel anxious or nervous at any time?</a:t>
            </a:r>
          </a:p>
          <a:p>
            <a:r>
              <a:rPr lang="en-NZ" b="1" dirty="0" smtClean="0"/>
              <a:t>Tina</a:t>
            </a:r>
            <a:r>
              <a:rPr lang="en-NZ" dirty="0" smtClean="0"/>
              <a:t>:</a:t>
            </a:r>
            <a:r>
              <a:rPr lang="en-NZ" sz="1200" dirty="0" smtClean="0"/>
              <a:t>  </a:t>
            </a:r>
            <a:r>
              <a:rPr lang="en-NZ" i="1" dirty="0" smtClean="0"/>
              <a:t>Yes, for exam time, I feel nervous. I remember once we have to 5 marks from our conversation and it was very hard to get it… </a:t>
            </a:r>
            <a:r>
              <a:rPr lang="en-NZ" sz="1600" dirty="0" smtClean="0"/>
              <a:t>(I1:72)</a:t>
            </a:r>
            <a:r>
              <a:rPr lang="en-NZ" dirty="0" smtClean="0"/>
              <a:t>       </a:t>
            </a:r>
            <a:r>
              <a:rPr lang="en-NZ" sz="1200" dirty="0" smtClean="0"/>
              <a:t>                                                                                                                                                                                                   </a:t>
            </a:r>
          </a:p>
          <a:p>
            <a:endParaRPr lang="en-NZ" sz="1200" dirty="0"/>
          </a:p>
          <a:p>
            <a:pPr marL="0" indent="0">
              <a:buNone/>
            </a:pPr>
            <a:r>
              <a:rPr lang="en-NZ" sz="1200" dirty="0"/>
              <a:t> </a:t>
            </a:r>
            <a:r>
              <a:rPr lang="en-NZ" sz="1200" dirty="0" smtClean="0"/>
              <a:t>                                                                                                                                                                                                                       </a:t>
            </a:r>
            <a:fld id="{18E40F4E-5B8E-45BE-A6E0-57E7FA12E7B4}" type="slidenum">
              <a:rPr lang="en-NZ" sz="1200" smtClean="0"/>
              <a:pPr marL="0" indent="0">
                <a:buNone/>
              </a:pPr>
              <a:t>18</a:t>
            </a:fld>
            <a:endParaRPr lang="en-NZ" sz="1200" dirty="0"/>
          </a:p>
        </p:txBody>
      </p:sp>
    </p:spTree>
    <p:extLst>
      <p:ext uri="{BB962C8B-B14F-4D97-AF65-F5344CB8AC3E}">
        <p14:creationId xmlns:p14="http://schemas.microsoft.com/office/powerpoint/2010/main" val="36799292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843378" y="31072"/>
            <a:ext cx="8300621" cy="6858000"/>
          </a:xfrm>
        </p:spPr>
        <p:txBody>
          <a:bodyPr>
            <a:noAutofit/>
          </a:bodyPr>
          <a:lstStyle/>
          <a:p>
            <a:pPr marL="0" indent="0">
              <a:buNone/>
            </a:pPr>
            <a:endParaRPr lang="en-NZ" b="1" i="1" dirty="0" smtClean="0"/>
          </a:p>
          <a:p>
            <a:pPr marL="0" indent="0">
              <a:buNone/>
            </a:pPr>
            <a:r>
              <a:rPr lang="en-NZ" b="1" i="1" dirty="0" smtClean="0"/>
              <a:t>Example: Private English Language Institutes</a:t>
            </a:r>
            <a:endParaRPr lang="en-NZ" sz="1200" dirty="0" smtClean="0"/>
          </a:p>
          <a:p>
            <a:r>
              <a:rPr lang="en-AU" b="1" dirty="0" smtClean="0"/>
              <a:t>Mina</a:t>
            </a:r>
            <a:r>
              <a:rPr lang="en-AU" dirty="0"/>
              <a:t> (PhD student</a:t>
            </a:r>
            <a:r>
              <a:rPr lang="en-AU" dirty="0" smtClean="0"/>
              <a:t>)</a:t>
            </a:r>
            <a:r>
              <a:rPr lang="en-AU" b="1" dirty="0" smtClean="0"/>
              <a:t>:</a:t>
            </a:r>
            <a:r>
              <a:rPr lang="en-AU" dirty="0" smtClean="0"/>
              <a:t> </a:t>
            </a:r>
            <a:r>
              <a:rPr lang="en-AU" i="1" dirty="0" smtClean="0"/>
              <a:t>I </a:t>
            </a:r>
            <a:r>
              <a:rPr lang="en-AU" i="1" dirty="0"/>
              <a:t>don’t know the reason why, but the thing is you never learnt anything, I’ll be very honest with you, from English classes at school, nothing, but you learned a lot from private schools…There is a huge gap between these and I don’t know </a:t>
            </a:r>
            <a:r>
              <a:rPr lang="en-AU" i="1" dirty="0" smtClean="0"/>
              <a:t>why. </a:t>
            </a:r>
            <a:r>
              <a:rPr lang="en-AU" sz="1600" dirty="0" smtClean="0"/>
              <a:t>(I:54)</a:t>
            </a:r>
            <a:endParaRPr lang="en-NZ" sz="1600" dirty="0"/>
          </a:p>
          <a:p>
            <a:r>
              <a:rPr lang="en-AU" b="1" dirty="0" smtClean="0"/>
              <a:t>Sahar </a:t>
            </a:r>
            <a:r>
              <a:rPr lang="en-AU" dirty="0" smtClean="0"/>
              <a:t>(PhD student)</a:t>
            </a:r>
            <a:r>
              <a:rPr lang="en-AU" b="1" dirty="0" smtClean="0"/>
              <a:t>:</a:t>
            </a:r>
            <a:r>
              <a:rPr lang="en-AU" dirty="0" smtClean="0"/>
              <a:t> </a:t>
            </a:r>
            <a:r>
              <a:rPr lang="en-AU" i="1" dirty="0" smtClean="0"/>
              <a:t>So </a:t>
            </a:r>
            <a:r>
              <a:rPr lang="en-AU" i="1" dirty="0"/>
              <a:t>they pushed the students, everybody from the smallest to the oldest to speak in </a:t>
            </a:r>
            <a:r>
              <a:rPr lang="en-AU" i="1" dirty="0" smtClean="0"/>
              <a:t>English.</a:t>
            </a:r>
            <a:r>
              <a:rPr lang="en-AU" dirty="0" smtClean="0"/>
              <a:t> </a:t>
            </a:r>
            <a:r>
              <a:rPr lang="en-AU" sz="1600" dirty="0"/>
              <a:t>(I:90</a:t>
            </a:r>
            <a:r>
              <a:rPr lang="en-AU" sz="1600" dirty="0" smtClean="0"/>
              <a:t>)</a:t>
            </a:r>
          </a:p>
          <a:p>
            <a:r>
              <a:rPr lang="en-AU" b="1" dirty="0"/>
              <a:t>Tina:</a:t>
            </a:r>
            <a:r>
              <a:rPr lang="en-AU" dirty="0"/>
              <a:t> </a:t>
            </a:r>
            <a:r>
              <a:rPr lang="en-AU" i="1" dirty="0" smtClean="0"/>
              <a:t>Normally </a:t>
            </a:r>
            <a:r>
              <a:rPr lang="en-AU" i="1" dirty="0"/>
              <a:t>they </a:t>
            </a:r>
            <a:r>
              <a:rPr lang="en-AU" dirty="0"/>
              <a:t>[the teachers] </a:t>
            </a:r>
            <a:r>
              <a:rPr lang="en-AU" i="1" dirty="0"/>
              <a:t>were some people from, who live overseas…so I had a chance to have an Indian teacher. That was interesting for us because we learn different </a:t>
            </a:r>
            <a:r>
              <a:rPr lang="en-AU" i="1" dirty="0" smtClean="0"/>
              <a:t>things.</a:t>
            </a:r>
            <a:r>
              <a:rPr lang="en-AU" dirty="0" smtClean="0"/>
              <a:t> </a:t>
            </a:r>
            <a:r>
              <a:rPr lang="en-AU" sz="1600" dirty="0"/>
              <a:t>(I1:94, 96</a:t>
            </a:r>
            <a:r>
              <a:rPr lang="en-AU" sz="1600" dirty="0" smtClean="0"/>
              <a:t>)</a:t>
            </a:r>
          </a:p>
          <a:p>
            <a:r>
              <a:rPr lang="en-AU" b="1" dirty="0" smtClean="0"/>
              <a:t>Sahar </a:t>
            </a:r>
            <a:r>
              <a:rPr lang="en-AU" dirty="0" smtClean="0"/>
              <a:t>(PhD student)</a:t>
            </a:r>
            <a:r>
              <a:rPr lang="en-AU" b="1" dirty="0" smtClean="0"/>
              <a:t>:</a:t>
            </a:r>
            <a:r>
              <a:rPr lang="en-AU" dirty="0" smtClean="0"/>
              <a:t> </a:t>
            </a:r>
            <a:r>
              <a:rPr lang="en-AU" i="1" dirty="0" smtClean="0"/>
              <a:t>We </a:t>
            </a:r>
            <a:r>
              <a:rPr lang="en-AU" i="1" dirty="0"/>
              <a:t>had to speak English in the environment, everywhere, Farsi was </a:t>
            </a:r>
            <a:r>
              <a:rPr lang="en-AU" i="1" dirty="0" smtClean="0"/>
              <a:t>forbidden.</a:t>
            </a:r>
            <a:r>
              <a:rPr lang="en-AU" dirty="0" smtClean="0"/>
              <a:t> </a:t>
            </a:r>
            <a:r>
              <a:rPr lang="en-AU" sz="1600" dirty="0"/>
              <a:t>(I:88</a:t>
            </a:r>
            <a:r>
              <a:rPr lang="en-AU" sz="1600" dirty="0" smtClean="0"/>
              <a:t>)</a:t>
            </a:r>
          </a:p>
          <a:p>
            <a:pPr marL="0" indent="0">
              <a:buNone/>
            </a:pPr>
            <a:r>
              <a:rPr lang="en-AU" sz="1200" dirty="0" smtClean="0"/>
              <a:t>                                                                                                                                                                                                                      </a:t>
            </a:r>
          </a:p>
          <a:p>
            <a:pPr marL="0" indent="0">
              <a:buNone/>
            </a:pPr>
            <a:r>
              <a:rPr lang="en-AU" sz="1200" dirty="0" smtClean="0"/>
              <a:t>                                                                                                                                                                                                                              </a:t>
            </a:r>
          </a:p>
          <a:p>
            <a:pPr marL="0" indent="0">
              <a:buNone/>
            </a:pPr>
            <a:r>
              <a:rPr lang="en-AU" sz="1200" dirty="0"/>
              <a:t> </a:t>
            </a:r>
            <a:r>
              <a:rPr lang="en-AU" sz="1200" dirty="0" smtClean="0"/>
              <a:t>                                                                                                                                                                                                                             </a:t>
            </a:r>
          </a:p>
          <a:p>
            <a:pPr marL="0" indent="0">
              <a:buNone/>
            </a:pPr>
            <a:r>
              <a:rPr lang="en-AU" sz="1200" dirty="0"/>
              <a:t> </a:t>
            </a:r>
            <a:r>
              <a:rPr lang="en-AU" sz="1200" dirty="0" smtClean="0"/>
              <a:t>                                                                                                                                                                                                                                19</a:t>
            </a:r>
            <a:endParaRPr lang="en-NZ" sz="1200" dirty="0"/>
          </a:p>
          <a:p>
            <a:endParaRPr lang="en-NZ" dirty="0"/>
          </a:p>
          <a:p>
            <a:pPr marL="0" indent="0">
              <a:buNone/>
            </a:pPr>
            <a:r>
              <a:rPr lang="en-NZ" dirty="0" smtClean="0"/>
              <a:t>       </a:t>
            </a:r>
            <a:r>
              <a:rPr lang="en-NZ" sz="1200" dirty="0" smtClean="0"/>
              <a:t>                                                                                                                                                                                                             </a:t>
            </a:r>
          </a:p>
          <a:p>
            <a:pPr marL="0" lvl="0" indent="0">
              <a:buNone/>
            </a:pPr>
            <a:endParaRPr lang="en-NZ" sz="1200" dirty="0"/>
          </a:p>
          <a:p>
            <a:pPr marL="0" lvl="0" indent="0">
              <a:buNone/>
            </a:pPr>
            <a:endParaRPr lang="en-NZ" sz="1200" dirty="0" smtClean="0"/>
          </a:p>
          <a:p>
            <a:pPr marL="0" lvl="0" indent="0">
              <a:buNone/>
            </a:pPr>
            <a:r>
              <a:rPr lang="en-NZ" sz="1200" dirty="0" smtClean="0"/>
              <a:t>                                                                                                                                                                                                                        </a:t>
            </a:r>
          </a:p>
          <a:p>
            <a:pPr marL="0" lvl="0" indent="0">
              <a:buNone/>
            </a:pPr>
            <a:endParaRPr lang="en-NZ" sz="1200" dirty="0"/>
          </a:p>
          <a:p>
            <a:pPr marL="0" lvl="0" indent="0">
              <a:buNone/>
            </a:pPr>
            <a:r>
              <a:rPr lang="en-NZ" sz="1200" dirty="0" smtClean="0"/>
              <a:t>                                                                                                                                                                                                                        </a:t>
            </a:r>
            <a:fld id="{18E40F4E-5B8E-45BE-A6E0-57E7FA12E7B4}" type="slidenum">
              <a:rPr lang="en-NZ" sz="1200" smtClean="0"/>
              <a:t>19</a:t>
            </a:fld>
            <a:endParaRPr lang="en-NZ" sz="1200" dirty="0"/>
          </a:p>
        </p:txBody>
      </p:sp>
    </p:spTree>
    <p:extLst>
      <p:ext uri="{BB962C8B-B14F-4D97-AF65-F5344CB8AC3E}">
        <p14:creationId xmlns:p14="http://schemas.microsoft.com/office/powerpoint/2010/main" val="3030660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NZ" dirty="0" smtClean="0"/>
              <a:t>Introduction</a:t>
            </a:r>
            <a:endParaRPr lang="en-NZ" dirty="0"/>
          </a:p>
        </p:txBody>
      </p:sp>
      <p:sp>
        <p:nvSpPr>
          <p:cNvPr id="7" name="Text Placeholder 6"/>
          <p:cNvSpPr>
            <a:spLocks noGrp="1"/>
          </p:cNvSpPr>
          <p:nvPr>
            <p:ph type="body" sz="quarter" idx="13"/>
          </p:nvPr>
        </p:nvSpPr>
        <p:spPr>
          <a:xfrm>
            <a:off x="5582093" y="3744207"/>
            <a:ext cx="3018656" cy="678706"/>
          </a:xfrm>
        </p:spPr>
        <p:txBody>
          <a:bodyPr>
            <a:normAutofit fontScale="92500" lnSpcReduction="20000"/>
          </a:bodyPr>
          <a:lstStyle/>
          <a:p>
            <a:r>
              <a:rPr lang="en-NZ" dirty="0" smtClean="0"/>
              <a:t>Definition of WTC</a:t>
            </a:r>
          </a:p>
          <a:p>
            <a:r>
              <a:rPr lang="en-NZ" dirty="0" smtClean="0"/>
              <a:t>Pyramid Model</a:t>
            </a:r>
            <a:endParaRPr lang="en-NZ" dirty="0"/>
          </a:p>
        </p:txBody>
      </p:sp>
    </p:spTree>
    <p:extLst>
      <p:ext uri="{BB962C8B-B14F-4D97-AF65-F5344CB8AC3E}">
        <p14:creationId xmlns:p14="http://schemas.microsoft.com/office/powerpoint/2010/main" val="50877207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a:xfrm>
            <a:off x="843379" y="0"/>
            <a:ext cx="8300621" cy="6858000"/>
          </a:xfrm>
        </p:spPr>
        <p:txBody>
          <a:bodyPr>
            <a:normAutofit fontScale="77500" lnSpcReduction="20000"/>
          </a:bodyPr>
          <a:lstStyle/>
          <a:p>
            <a:pPr marL="0" indent="0">
              <a:buNone/>
            </a:pPr>
            <a:r>
              <a:rPr lang="en-NZ" sz="3300" b="1" i="1" dirty="0"/>
              <a:t> </a:t>
            </a:r>
            <a:r>
              <a:rPr lang="en-NZ" sz="3600" b="1" dirty="0" smtClean="0"/>
              <a:t>Curriculum in NZ</a:t>
            </a:r>
            <a:endParaRPr lang="en-NZ" sz="3600" dirty="0" smtClean="0"/>
          </a:p>
          <a:p>
            <a:pPr marL="0" lvl="0" indent="0">
              <a:buNone/>
            </a:pPr>
            <a:r>
              <a:rPr lang="en-NZ" sz="3100" b="1" i="1" dirty="0" smtClean="0"/>
              <a:t>Example: </a:t>
            </a:r>
            <a:r>
              <a:rPr lang="en-NZ" sz="3100" b="1" dirty="0" smtClean="0"/>
              <a:t>Teacher’s view of WTC importance  </a:t>
            </a:r>
          </a:p>
          <a:p>
            <a:r>
              <a:rPr lang="en-NZ" sz="3100" b="1" dirty="0" smtClean="0"/>
              <a:t>Researcher:</a:t>
            </a:r>
            <a:r>
              <a:rPr lang="en-NZ" sz="3100" b="1" i="1" dirty="0" smtClean="0"/>
              <a:t> </a:t>
            </a:r>
            <a:r>
              <a:rPr lang="en-NZ" sz="3100" i="1" dirty="0" smtClean="0"/>
              <a:t>So just generally how important do you think willingness to communicate is for students to progress?</a:t>
            </a:r>
          </a:p>
          <a:p>
            <a:pPr marL="0" indent="0">
              <a:buNone/>
            </a:pPr>
            <a:endParaRPr lang="en-NZ" sz="3100" i="1" dirty="0" smtClean="0"/>
          </a:p>
          <a:p>
            <a:r>
              <a:rPr lang="en-NZ" sz="3100" b="1" dirty="0" smtClean="0"/>
              <a:t>Christine (teacher):</a:t>
            </a:r>
            <a:r>
              <a:rPr lang="en-NZ" sz="3100" b="1" i="1" dirty="0" smtClean="0"/>
              <a:t>  </a:t>
            </a:r>
            <a:r>
              <a:rPr lang="en-NZ" sz="3100" i="1" dirty="0" smtClean="0"/>
              <a:t>Well it’s important. It helps. It means they are actually practising it, and they are listening and speaking and using </a:t>
            </a:r>
            <a:r>
              <a:rPr lang="en-NZ" sz="3100" dirty="0" smtClean="0"/>
              <a:t>[putting]</a:t>
            </a:r>
            <a:r>
              <a:rPr lang="en-NZ" sz="3100" i="1" dirty="0" smtClean="0"/>
              <a:t> what they have learnt to write etc. into practice and also builds their confidence if people are understanding them. Or if not, then it tells them that whatever they said wasn’t able to be understood, therefore they need to reword it or whatever. So yes, I mean it’s certainly important that they do.</a:t>
            </a:r>
            <a:r>
              <a:rPr lang="en-NZ" sz="3100" dirty="0" smtClean="0"/>
              <a:t> </a:t>
            </a:r>
            <a:r>
              <a:rPr lang="en-NZ" sz="2100" dirty="0" smtClean="0"/>
              <a:t>(THI:66)</a:t>
            </a:r>
          </a:p>
          <a:p>
            <a:pPr marL="0" indent="0">
              <a:buNone/>
            </a:pPr>
            <a:endParaRPr lang="en-NZ" sz="3100" dirty="0" smtClean="0"/>
          </a:p>
          <a:p>
            <a:r>
              <a:rPr lang="en-NZ" sz="3100" b="1" dirty="0" smtClean="0"/>
              <a:t>Dianna (teacher):</a:t>
            </a:r>
            <a:r>
              <a:rPr lang="en-NZ" sz="3100" b="1" i="1" dirty="0" smtClean="0"/>
              <a:t> </a:t>
            </a:r>
            <a:r>
              <a:rPr lang="en-NZ" sz="3100" i="1" dirty="0" smtClean="0"/>
              <a:t>As they progress through the university they will have to improve their oral skills to communicate with lecturers, fellow students and pass speaking assessments…From a teacher’s point of view, students who have good WTC are easier to deal with, they take a more active part in the class and enhance class cohesiveness. </a:t>
            </a:r>
            <a:r>
              <a:rPr lang="en-NZ" sz="2100" dirty="0" smtClean="0"/>
              <a:t>(TDI:q11)</a:t>
            </a:r>
            <a:r>
              <a:rPr lang="en-NZ" sz="2600" dirty="0" smtClean="0"/>
              <a:t>                                                                                                                                                    </a:t>
            </a:r>
            <a:r>
              <a:rPr lang="en-NZ" sz="1200" dirty="0" smtClean="0"/>
              <a:t>                                                                                       </a:t>
            </a:r>
            <a:endParaRPr lang="en-NZ" dirty="0" smtClean="0"/>
          </a:p>
          <a:p>
            <a:pPr marL="0" lvl="0" indent="0">
              <a:buNone/>
            </a:pPr>
            <a:r>
              <a:rPr lang="en-NZ" dirty="0" smtClean="0"/>
              <a:t>                                                                                                                                                </a:t>
            </a:r>
          </a:p>
          <a:p>
            <a:pPr marL="0" lvl="0" indent="0">
              <a:buNone/>
            </a:pPr>
            <a:r>
              <a:rPr lang="en-NZ" dirty="0"/>
              <a:t> </a:t>
            </a:r>
            <a:r>
              <a:rPr lang="en-NZ" dirty="0" smtClean="0"/>
              <a:t>                                                                                                                                                </a:t>
            </a:r>
            <a:r>
              <a:rPr lang="en-NZ" sz="1500" dirty="0" smtClean="0"/>
              <a:t>20</a:t>
            </a:r>
            <a:r>
              <a:rPr lang="en-NZ" dirty="0" smtClean="0"/>
              <a:t>                                                                                                                              </a:t>
            </a:r>
            <a:r>
              <a:rPr lang="en-NZ" sz="1300" dirty="0" smtClean="0">
                <a:solidFill>
                  <a:prstClr val="black"/>
                </a:solidFill>
              </a:rPr>
              <a:t>                                                                                                                                                                                                                                                                      </a:t>
            </a:r>
            <a:endParaRPr lang="en-NZ" dirty="0"/>
          </a:p>
        </p:txBody>
      </p:sp>
    </p:spTree>
    <p:extLst>
      <p:ext uri="{BB962C8B-B14F-4D97-AF65-F5344CB8AC3E}">
        <p14:creationId xmlns:p14="http://schemas.microsoft.com/office/powerpoint/2010/main" val="233294966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852256" y="0"/>
            <a:ext cx="8291744" cy="6858000"/>
          </a:xfrm>
        </p:spPr>
        <p:txBody>
          <a:bodyPr>
            <a:normAutofit fontScale="92500" lnSpcReduction="20000"/>
          </a:bodyPr>
          <a:lstStyle/>
          <a:p>
            <a:pPr marL="0" indent="0">
              <a:buNone/>
            </a:pPr>
            <a:endParaRPr lang="en-NZ" sz="2800" b="1" dirty="0" smtClean="0"/>
          </a:p>
          <a:p>
            <a:pPr marL="0" indent="0">
              <a:buNone/>
            </a:pPr>
            <a:r>
              <a:rPr lang="en-NZ" sz="2800" b="1" dirty="0" err="1" smtClean="0"/>
              <a:t>Macrosystem</a:t>
            </a:r>
            <a:endParaRPr lang="en-NZ" sz="2800" dirty="0"/>
          </a:p>
          <a:p>
            <a:pPr marL="0" indent="0">
              <a:buNone/>
            </a:pPr>
            <a:r>
              <a:rPr lang="en-NZ" dirty="0" smtClean="0"/>
              <a:t>The social and </a:t>
            </a:r>
            <a:r>
              <a:rPr lang="en-NZ" dirty="0"/>
              <a:t>cultural systems of NZ and </a:t>
            </a:r>
            <a:r>
              <a:rPr lang="en-NZ" dirty="0" smtClean="0"/>
              <a:t>Iran</a:t>
            </a:r>
            <a:endParaRPr lang="en-NZ" dirty="0"/>
          </a:p>
          <a:p>
            <a:pPr marL="0" indent="0">
              <a:buNone/>
            </a:pPr>
            <a:r>
              <a:rPr lang="en-NZ" b="1" dirty="0" smtClean="0"/>
              <a:t>IRAN</a:t>
            </a:r>
            <a:endParaRPr lang="en-NZ" dirty="0"/>
          </a:p>
          <a:p>
            <a:pPr marL="0" lvl="0" indent="0">
              <a:buNone/>
            </a:pPr>
            <a:r>
              <a:rPr lang="en-NZ" b="1" i="1" dirty="0" smtClean="0"/>
              <a:t>Example: </a:t>
            </a:r>
            <a:r>
              <a:rPr lang="en-NZ" b="1" dirty="0" smtClean="0"/>
              <a:t>Access </a:t>
            </a:r>
            <a:r>
              <a:rPr lang="en-NZ" b="1" dirty="0"/>
              <a:t>to English outside school (books, TV, satellite, DVDs</a:t>
            </a:r>
            <a:r>
              <a:rPr lang="en-NZ" b="1" dirty="0" smtClean="0"/>
              <a:t>)</a:t>
            </a:r>
          </a:p>
          <a:p>
            <a:r>
              <a:rPr lang="en-NZ" sz="2600" b="1" dirty="0" smtClean="0"/>
              <a:t>Researcher</a:t>
            </a:r>
            <a:r>
              <a:rPr lang="en-NZ" sz="2600" dirty="0" smtClean="0"/>
              <a:t>: </a:t>
            </a:r>
            <a:r>
              <a:rPr lang="en-NZ" sz="2600" i="1" dirty="0" smtClean="0"/>
              <a:t>And outside the classroom in Iran did you have any other experiences of English? Did you watch movies or read books?</a:t>
            </a:r>
            <a:endParaRPr lang="en-NZ" sz="2600" dirty="0"/>
          </a:p>
          <a:p>
            <a:r>
              <a:rPr lang="en-NZ" sz="2600" b="1" dirty="0" smtClean="0"/>
              <a:t>Tina</a:t>
            </a:r>
            <a:r>
              <a:rPr lang="en-NZ" sz="2600" dirty="0" smtClean="0"/>
              <a:t>:</a:t>
            </a:r>
            <a:r>
              <a:rPr lang="en-NZ" sz="2600" i="1" dirty="0" smtClean="0"/>
              <a:t>  Yes, I watch lots of movie because we had satellite so I often, I watch movies and I didn’t understand what they’re saying but I still like </a:t>
            </a:r>
            <a:r>
              <a:rPr lang="en-NZ" sz="2600" i="1" dirty="0"/>
              <a:t>it. </a:t>
            </a:r>
            <a:r>
              <a:rPr lang="en-NZ" sz="1700" dirty="0"/>
              <a:t>(I1:130</a:t>
            </a:r>
            <a:r>
              <a:rPr lang="en-NZ" sz="1700" dirty="0" smtClean="0"/>
              <a:t>)</a:t>
            </a:r>
            <a:endParaRPr lang="en-NZ" sz="1700" dirty="0"/>
          </a:p>
          <a:p>
            <a:r>
              <a:rPr lang="en-NZ" sz="2600" b="1" dirty="0" smtClean="0"/>
              <a:t>Researcher</a:t>
            </a:r>
            <a:r>
              <a:rPr lang="en-NZ" sz="2600" dirty="0" smtClean="0"/>
              <a:t>:</a:t>
            </a:r>
            <a:r>
              <a:rPr lang="en-NZ" sz="2600" i="1" dirty="0" smtClean="0"/>
              <a:t> And what about the internet, the internet came in the 90s, were you able to access anything in English on the internet?</a:t>
            </a:r>
          </a:p>
          <a:p>
            <a:r>
              <a:rPr lang="en-NZ" sz="2600" b="1" dirty="0" smtClean="0"/>
              <a:t>Tina: </a:t>
            </a:r>
            <a:r>
              <a:rPr lang="en-NZ" sz="2600" i="1" dirty="0" smtClean="0"/>
              <a:t>Yeah I remember we didn’t know even how to use internet so I get a class to teach me…because I didn’t know how to use English for those, yes. </a:t>
            </a:r>
            <a:r>
              <a:rPr lang="en-NZ" sz="1700" dirty="0" smtClean="0"/>
              <a:t>(I1:134)</a:t>
            </a:r>
          </a:p>
          <a:p>
            <a:pPr marL="0" indent="0">
              <a:buNone/>
            </a:pPr>
            <a:endParaRPr lang="en-NZ" sz="1200" i="1" dirty="0"/>
          </a:p>
          <a:p>
            <a:endParaRPr lang="en-NZ" sz="1200" i="1" dirty="0" smtClean="0"/>
          </a:p>
          <a:p>
            <a:endParaRPr lang="en-NZ" sz="1200" i="1" dirty="0" smtClean="0"/>
          </a:p>
          <a:p>
            <a:endParaRPr lang="en-NZ" sz="1200" i="1" dirty="0"/>
          </a:p>
          <a:p>
            <a:pPr marL="0" indent="0">
              <a:buNone/>
            </a:pPr>
            <a:r>
              <a:rPr lang="en-NZ" sz="1200" dirty="0" smtClean="0"/>
              <a:t>                                                                                                                                                                                                                                                     </a:t>
            </a:r>
            <a:fld id="{CEAD014A-8FEC-4660-8BD7-A6CBE15DB4E4}" type="slidenum">
              <a:rPr lang="en-NZ" sz="1200" smtClean="0"/>
              <a:pPr marL="0" indent="0">
                <a:buNone/>
              </a:pPr>
              <a:t>21</a:t>
            </a:fld>
            <a:endParaRPr lang="en-NZ" sz="1200" dirty="0" smtClean="0"/>
          </a:p>
          <a:p>
            <a:pPr marL="0" indent="0">
              <a:buNone/>
            </a:pPr>
            <a:endParaRPr lang="en-NZ" i="1" dirty="0"/>
          </a:p>
        </p:txBody>
      </p:sp>
    </p:spTree>
    <p:extLst>
      <p:ext uri="{BB962C8B-B14F-4D97-AF65-F5344CB8AC3E}">
        <p14:creationId xmlns:p14="http://schemas.microsoft.com/office/powerpoint/2010/main" val="10650651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a:xfrm>
            <a:off x="861237" y="1"/>
            <a:ext cx="8282763" cy="6858000"/>
          </a:xfrm>
        </p:spPr>
        <p:txBody>
          <a:bodyPr>
            <a:normAutofit fontScale="92500"/>
          </a:bodyPr>
          <a:lstStyle/>
          <a:p>
            <a:endParaRPr lang="en-NZ" b="1" dirty="0" smtClean="0"/>
          </a:p>
          <a:p>
            <a:pPr marL="0" indent="0">
              <a:buNone/>
            </a:pPr>
            <a:r>
              <a:rPr lang="en-NZ" sz="2600" b="1" dirty="0" smtClean="0"/>
              <a:t>IRAN (cont.)</a:t>
            </a:r>
            <a:endParaRPr lang="en-NZ" sz="2600" dirty="0"/>
          </a:p>
          <a:p>
            <a:pPr marL="0" lvl="0" indent="0">
              <a:buNone/>
            </a:pPr>
            <a:r>
              <a:rPr lang="en-NZ" sz="2600" b="1" i="1" dirty="0"/>
              <a:t>Example: </a:t>
            </a:r>
            <a:r>
              <a:rPr lang="en-NZ" sz="2600" b="1" dirty="0"/>
              <a:t>Access to English outside school (books, TV, satellite, DVDs</a:t>
            </a:r>
            <a:r>
              <a:rPr lang="en-NZ" sz="2600" b="1" dirty="0" smtClean="0"/>
              <a:t>)</a:t>
            </a:r>
          </a:p>
          <a:p>
            <a:pPr marL="0" lvl="0" indent="0">
              <a:buNone/>
            </a:pPr>
            <a:endParaRPr lang="en-NZ" dirty="0"/>
          </a:p>
          <a:p>
            <a:r>
              <a:rPr lang="en-NZ" sz="2600" b="1" dirty="0" smtClean="0"/>
              <a:t>Sahar (PhD </a:t>
            </a:r>
            <a:r>
              <a:rPr lang="en-NZ" sz="2600" b="1" dirty="0"/>
              <a:t>student):</a:t>
            </a:r>
            <a:r>
              <a:rPr lang="en-NZ" sz="2600" b="1" i="1" dirty="0"/>
              <a:t>  </a:t>
            </a:r>
            <a:r>
              <a:rPr lang="en-NZ" sz="2600" i="1" dirty="0"/>
              <a:t>When I started using computers and the internet I was so interested to test my own English, so at that time I used to go to chat rooms, five friends from different countries, I can remember I had a friend from America, </a:t>
            </a:r>
            <a:r>
              <a:rPr lang="en-NZ" sz="2600" i="1" dirty="0" smtClean="0"/>
              <a:t>and two </a:t>
            </a:r>
            <a:r>
              <a:rPr lang="en-NZ" sz="2600" i="1" dirty="0"/>
              <a:t>or three from European countries I don’t remember the exact countries, but I had native speakers and </a:t>
            </a:r>
            <a:r>
              <a:rPr lang="en-NZ" sz="2600" i="1" dirty="0" smtClean="0"/>
              <a:t>people </a:t>
            </a:r>
            <a:r>
              <a:rPr lang="en-NZ" sz="2600" i="1" dirty="0"/>
              <a:t>who used English as a foreign language, it means every day, second language not foreign </a:t>
            </a:r>
            <a:r>
              <a:rPr lang="en-NZ" sz="2600" i="1" dirty="0" smtClean="0"/>
              <a:t>language. </a:t>
            </a:r>
            <a:r>
              <a:rPr lang="en-NZ" sz="1700" dirty="0"/>
              <a:t>(I:102)</a:t>
            </a:r>
          </a:p>
          <a:p>
            <a:pPr marL="0" indent="0">
              <a:buNone/>
            </a:pPr>
            <a:endParaRPr lang="en-NZ" sz="2600" dirty="0" smtClean="0"/>
          </a:p>
          <a:p>
            <a:pPr marL="0" indent="0">
              <a:buNone/>
            </a:pPr>
            <a:endParaRPr lang="en-NZ" dirty="0"/>
          </a:p>
          <a:p>
            <a:pPr marL="0" indent="0">
              <a:buNone/>
            </a:pPr>
            <a:endParaRPr lang="en-NZ" sz="1200" dirty="0" smtClean="0"/>
          </a:p>
          <a:p>
            <a:pPr marL="0" indent="0">
              <a:buNone/>
            </a:pPr>
            <a:endParaRPr lang="en-NZ" sz="1200" dirty="0"/>
          </a:p>
          <a:p>
            <a:pPr marL="0" indent="0">
              <a:buNone/>
            </a:pPr>
            <a:r>
              <a:rPr lang="en-NZ" sz="1200" dirty="0" smtClean="0"/>
              <a:t>                                                                                                                                                                                                                                              </a:t>
            </a:r>
          </a:p>
          <a:p>
            <a:pPr marL="0" indent="0">
              <a:buNone/>
            </a:pPr>
            <a:r>
              <a:rPr lang="en-NZ" sz="1200" dirty="0" smtClean="0"/>
              <a:t>                                                                                                                                                                                                                                                       </a:t>
            </a:r>
            <a:fld id="{CDDD5B87-0426-4224-BB54-DF39ED83B2A2}" type="slidenum">
              <a:rPr lang="en-NZ" sz="1200" smtClean="0"/>
              <a:pPr marL="0" indent="0">
                <a:buNone/>
              </a:pPr>
              <a:t>22</a:t>
            </a:fld>
            <a:endParaRPr lang="en-NZ" sz="1200" dirty="0"/>
          </a:p>
        </p:txBody>
      </p:sp>
    </p:spTree>
    <p:extLst>
      <p:ext uri="{BB962C8B-B14F-4D97-AF65-F5344CB8AC3E}">
        <p14:creationId xmlns:p14="http://schemas.microsoft.com/office/powerpoint/2010/main" val="19454031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a:xfrm>
            <a:off x="878889" y="1"/>
            <a:ext cx="8265111" cy="6858000"/>
          </a:xfrm>
        </p:spPr>
        <p:txBody>
          <a:bodyPr>
            <a:normAutofit fontScale="25000" lnSpcReduction="20000"/>
          </a:bodyPr>
          <a:lstStyle/>
          <a:p>
            <a:endParaRPr lang="en-NZ" b="1" dirty="0" smtClean="0"/>
          </a:p>
          <a:p>
            <a:pPr marL="0" indent="0">
              <a:buNone/>
            </a:pPr>
            <a:r>
              <a:rPr lang="en-NZ" sz="9600" b="1" dirty="0" smtClean="0"/>
              <a:t>NEW ZEALAND</a:t>
            </a:r>
            <a:endParaRPr lang="en-NZ" sz="9600" dirty="0"/>
          </a:p>
          <a:p>
            <a:pPr marL="0" lvl="0" indent="0">
              <a:buNone/>
            </a:pPr>
            <a:r>
              <a:rPr lang="en-NZ" sz="9600" b="1" i="1" dirty="0"/>
              <a:t>Example: </a:t>
            </a:r>
            <a:r>
              <a:rPr lang="en-NZ" sz="9600" b="1" dirty="0" smtClean="0"/>
              <a:t>Changing attitudes to Migration and Migrants</a:t>
            </a:r>
            <a:endParaRPr lang="en-NZ" sz="9600" dirty="0" smtClean="0"/>
          </a:p>
          <a:p>
            <a:pPr lvl="0"/>
            <a:r>
              <a:rPr lang="en-NZ" sz="8000" dirty="0" smtClean="0"/>
              <a:t>NZ Population = </a:t>
            </a:r>
            <a:r>
              <a:rPr lang="en-NZ" sz="8000" b="1" dirty="0" smtClean="0"/>
              <a:t>4,706,339 </a:t>
            </a:r>
            <a:r>
              <a:rPr lang="en-NZ" sz="7200" dirty="0" smtClean="0"/>
              <a:t>(at 16/08/16)</a:t>
            </a:r>
          </a:p>
          <a:p>
            <a:pPr lvl="0"/>
            <a:r>
              <a:rPr lang="en-NZ" sz="8000" dirty="0" smtClean="0"/>
              <a:t>Polynesian settlement 13th century; Europeans early 19th century</a:t>
            </a:r>
          </a:p>
          <a:p>
            <a:pPr lvl="0"/>
            <a:r>
              <a:rPr lang="en-NZ" sz="8000" dirty="0" smtClean="0"/>
              <a:t>Controlled immigration</a:t>
            </a:r>
          </a:p>
          <a:p>
            <a:pPr lvl="0"/>
            <a:r>
              <a:rPr lang="en-NZ" sz="8000" dirty="0" smtClean="0"/>
              <a:t>UNHCR refugees since 1970s (750 per year)</a:t>
            </a:r>
          </a:p>
          <a:p>
            <a:pPr lvl="0"/>
            <a:r>
              <a:rPr lang="en-NZ" sz="8000" dirty="0" smtClean="0"/>
              <a:t>Most migrants settle in Auckland (1.4 million population) – 600 per week recently</a:t>
            </a:r>
          </a:p>
          <a:p>
            <a:pPr lvl="0"/>
            <a:r>
              <a:rPr lang="en-NZ" sz="8000" dirty="0" smtClean="0"/>
              <a:t>Housing, transport, employment, and education are now under serious pressure </a:t>
            </a:r>
          </a:p>
          <a:p>
            <a:pPr marL="0" lvl="0" indent="0">
              <a:buNone/>
            </a:pPr>
            <a:r>
              <a:rPr lang="en-NZ" sz="8000" dirty="0" smtClean="0"/>
              <a:t>                                 -------------------------------------------</a:t>
            </a:r>
          </a:p>
          <a:p>
            <a:r>
              <a:rPr lang="en-NZ" sz="9600" b="1" dirty="0" smtClean="0"/>
              <a:t>Researcher:</a:t>
            </a:r>
            <a:r>
              <a:rPr lang="en-NZ" sz="9600" dirty="0" smtClean="0"/>
              <a:t> </a:t>
            </a:r>
            <a:r>
              <a:rPr lang="en-NZ" sz="9600" i="1" dirty="0" smtClean="0"/>
              <a:t>Did you notice a big change in your ability to communicate </a:t>
            </a:r>
            <a:r>
              <a:rPr lang="en-NZ" sz="9600" dirty="0" smtClean="0"/>
              <a:t>[over the 10 years you have been in NZ]?</a:t>
            </a:r>
          </a:p>
          <a:p>
            <a:r>
              <a:rPr lang="en-NZ" sz="9600" b="1" dirty="0" smtClean="0"/>
              <a:t>Tina: </a:t>
            </a:r>
            <a:r>
              <a:rPr lang="en-NZ" sz="9600" i="1" dirty="0" smtClean="0"/>
              <a:t>Yes. Even one of my Kiwis friend noticed that last week. She told me “Tina, you are more confident now”. I said “That’s good”. </a:t>
            </a:r>
            <a:r>
              <a:rPr lang="en-NZ" sz="6400" dirty="0" smtClean="0"/>
              <a:t>(I2:192)</a:t>
            </a:r>
            <a:endParaRPr lang="en-NZ" sz="6400" dirty="0"/>
          </a:p>
          <a:p>
            <a:pPr marL="0" indent="0">
              <a:buNone/>
            </a:pPr>
            <a:r>
              <a:rPr lang="en-NZ" sz="9600" dirty="0" smtClean="0"/>
              <a:t>                               ----------------------------------------</a:t>
            </a:r>
          </a:p>
          <a:p>
            <a:r>
              <a:rPr lang="en-NZ" sz="9600" b="1" dirty="0" err="1" smtClean="0"/>
              <a:t>Golnaz</a:t>
            </a:r>
            <a:r>
              <a:rPr lang="en-NZ" sz="9600" b="1" dirty="0" smtClean="0"/>
              <a:t>:</a:t>
            </a:r>
            <a:r>
              <a:rPr lang="en-NZ" sz="9600" i="1" dirty="0" smtClean="0"/>
              <a:t> …when I get a job, it’s good because when I’m in a society with a group of people I can communicate with other people and it’s good for my accent and English. </a:t>
            </a:r>
            <a:r>
              <a:rPr lang="en-NZ" sz="6400" dirty="0" smtClean="0"/>
              <a:t>(I1:160)</a:t>
            </a:r>
            <a:endParaRPr lang="en-NZ" sz="6400" dirty="0"/>
          </a:p>
          <a:p>
            <a:pPr marL="0" indent="0">
              <a:buNone/>
            </a:pPr>
            <a:r>
              <a:rPr lang="en-NZ" sz="4800" dirty="0" smtClean="0"/>
              <a:t>                                                                                                                                                                                                                               23                                                                                                                                         </a:t>
            </a:r>
          </a:p>
          <a:p>
            <a:pPr marL="0" indent="0">
              <a:buNone/>
            </a:pPr>
            <a:r>
              <a:rPr lang="en-NZ" sz="1900" dirty="0"/>
              <a:t> </a:t>
            </a:r>
            <a:r>
              <a:rPr lang="en-NZ" sz="1900" dirty="0" smtClean="0"/>
              <a:t>                                                                                                                                                                                                                    </a:t>
            </a:r>
          </a:p>
          <a:p>
            <a:pPr marL="0" indent="0">
              <a:buNone/>
            </a:pPr>
            <a:endParaRPr lang="en-NZ" sz="1900" dirty="0" smtClean="0"/>
          </a:p>
          <a:p>
            <a:pPr marL="0" indent="0">
              <a:buNone/>
            </a:pPr>
            <a:r>
              <a:rPr lang="en-NZ" sz="4800" dirty="0" smtClean="0"/>
              <a:t>                                                                                                                                                                                                                      </a:t>
            </a:r>
            <a:endParaRPr lang="en-NZ" sz="1900" dirty="0" smtClean="0"/>
          </a:p>
          <a:p>
            <a:pPr marL="0" indent="0">
              <a:buNone/>
            </a:pPr>
            <a:endParaRPr lang="en-NZ" sz="1900" dirty="0"/>
          </a:p>
          <a:p>
            <a:pPr marL="0" indent="0">
              <a:buNone/>
            </a:pPr>
            <a:endParaRPr lang="en-NZ" sz="1900" dirty="0"/>
          </a:p>
          <a:p>
            <a:pPr marL="0" indent="0">
              <a:buNone/>
            </a:pPr>
            <a:endParaRPr lang="en-NZ" sz="1900" dirty="0" smtClean="0"/>
          </a:p>
          <a:p>
            <a:pPr marL="0" indent="0">
              <a:buNone/>
            </a:pPr>
            <a:r>
              <a:rPr lang="en-NZ" sz="1900" dirty="0" smtClean="0"/>
              <a:t>   </a:t>
            </a:r>
            <a:endParaRPr lang="en-NZ" sz="1900" dirty="0"/>
          </a:p>
        </p:txBody>
      </p:sp>
    </p:spTree>
    <p:extLst>
      <p:ext uri="{BB962C8B-B14F-4D97-AF65-F5344CB8AC3E}">
        <p14:creationId xmlns:p14="http://schemas.microsoft.com/office/powerpoint/2010/main" val="366178181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095375" y="0"/>
            <a:ext cx="7886700" cy="1313895"/>
          </a:xfrm>
        </p:spPr>
        <p:txBody>
          <a:bodyPr>
            <a:normAutofit/>
          </a:bodyPr>
          <a:lstStyle/>
          <a:p>
            <a:pPr lvl="0"/>
            <a:r>
              <a:rPr lang="en-US" sz="2400" i="1" dirty="0" smtClean="0"/>
              <a:t>RQ2: How </a:t>
            </a:r>
            <a:r>
              <a:rPr lang="en-US" sz="2400" i="1" dirty="0"/>
              <a:t>do Iranian learners perceive any variations in their WTC from an EFL </a:t>
            </a:r>
            <a:r>
              <a:rPr lang="en-US" sz="2400" i="1" dirty="0" smtClean="0"/>
              <a:t>environment </a:t>
            </a:r>
            <a:r>
              <a:rPr lang="en-US" sz="2400" i="1" dirty="0"/>
              <a:t>in </a:t>
            </a:r>
            <a:r>
              <a:rPr lang="en-US" sz="2400" i="1" dirty="0" smtClean="0"/>
              <a:t>Iran </a:t>
            </a:r>
            <a:r>
              <a:rPr lang="en-US" sz="2400" i="1" dirty="0"/>
              <a:t>to an ESL </a:t>
            </a:r>
            <a:r>
              <a:rPr lang="en-US" sz="2400" i="1" dirty="0" smtClean="0"/>
              <a:t>classroom </a:t>
            </a:r>
            <a:r>
              <a:rPr lang="en-US" sz="2400" i="1" dirty="0"/>
              <a:t>in </a:t>
            </a:r>
            <a:r>
              <a:rPr lang="en-US" sz="2400" i="1" dirty="0" smtClean="0"/>
              <a:t>NZ? </a:t>
            </a:r>
            <a:endParaRPr lang="en-US" sz="2400" i="1" dirty="0"/>
          </a:p>
        </p:txBody>
      </p:sp>
      <p:sp>
        <p:nvSpPr>
          <p:cNvPr id="8" name="Text Placeholder 7"/>
          <p:cNvSpPr>
            <a:spLocks noGrp="1"/>
          </p:cNvSpPr>
          <p:nvPr>
            <p:ph type="body" sz="quarter" idx="13"/>
          </p:nvPr>
        </p:nvSpPr>
        <p:spPr>
          <a:xfrm>
            <a:off x="861134" y="1083077"/>
            <a:ext cx="8282866" cy="5774923"/>
          </a:xfrm>
        </p:spPr>
        <p:txBody>
          <a:bodyPr>
            <a:noAutofit/>
          </a:bodyPr>
          <a:lstStyle/>
          <a:p>
            <a:endParaRPr lang="en-NZ" b="1" dirty="0" smtClean="0"/>
          </a:p>
          <a:p>
            <a:r>
              <a:rPr lang="en-NZ" b="1" dirty="0" smtClean="0"/>
              <a:t>Researcher</a:t>
            </a:r>
            <a:r>
              <a:rPr lang="en-NZ" b="1" i="1" dirty="0"/>
              <a:t>:</a:t>
            </a:r>
            <a:r>
              <a:rPr lang="en-NZ" i="1" dirty="0"/>
              <a:t> And what would be the reasons for that </a:t>
            </a:r>
            <a:r>
              <a:rPr lang="en-NZ" dirty="0"/>
              <a:t>[the </a:t>
            </a:r>
            <a:r>
              <a:rPr lang="en-NZ" dirty="0" smtClean="0"/>
              <a:t>increase </a:t>
            </a:r>
            <a:r>
              <a:rPr lang="en-NZ" dirty="0"/>
              <a:t>in your WTC between Iran and NZ]?</a:t>
            </a:r>
          </a:p>
          <a:p>
            <a:r>
              <a:rPr lang="en-NZ" b="1" dirty="0"/>
              <a:t>Tina:</a:t>
            </a:r>
            <a:r>
              <a:rPr lang="en-NZ" i="1" dirty="0"/>
              <a:t> Over there they are very serious about learning English…and sometimes we learn some things, we never use it. Never…But here you learn what you need every day so…</a:t>
            </a:r>
            <a:endParaRPr lang="en-NZ" dirty="0"/>
          </a:p>
          <a:p>
            <a:r>
              <a:rPr lang="en-NZ" b="1" dirty="0"/>
              <a:t>Researcher: </a:t>
            </a:r>
            <a:r>
              <a:rPr lang="en-NZ" i="1" dirty="0"/>
              <a:t>So it makes you much more motivated to speak.</a:t>
            </a:r>
            <a:endParaRPr lang="en-NZ" dirty="0"/>
          </a:p>
          <a:p>
            <a:r>
              <a:rPr lang="en-NZ" b="1" dirty="0"/>
              <a:t>Tina:</a:t>
            </a:r>
            <a:r>
              <a:rPr lang="en-NZ" i="1" dirty="0"/>
              <a:t> Yes. </a:t>
            </a:r>
            <a:r>
              <a:rPr lang="en-NZ" sz="1600" dirty="0"/>
              <a:t>(I1:264)</a:t>
            </a:r>
          </a:p>
          <a:p>
            <a:pPr marL="0" indent="0">
              <a:buNone/>
            </a:pPr>
            <a:r>
              <a:rPr lang="en-NZ" sz="1200" dirty="0" smtClean="0"/>
              <a:t>                                                                                                                                                                                                                     </a:t>
            </a:r>
          </a:p>
          <a:p>
            <a:pPr marL="0" indent="0">
              <a:buNone/>
            </a:pPr>
            <a:endParaRPr lang="en-NZ" sz="1200" dirty="0"/>
          </a:p>
          <a:p>
            <a:pPr marL="0" indent="0">
              <a:buNone/>
            </a:pPr>
            <a:endParaRPr lang="en-NZ" sz="1200" dirty="0" smtClean="0"/>
          </a:p>
          <a:p>
            <a:pPr marL="0" indent="0">
              <a:buNone/>
            </a:pPr>
            <a:endParaRPr lang="en-NZ" sz="1200" dirty="0"/>
          </a:p>
          <a:p>
            <a:pPr marL="0" indent="0">
              <a:buNone/>
            </a:pPr>
            <a:endParaRPr lang="en-NZ" sz="1200" dirty="0" smtClean="0"/>
          </a:p>
          <a:p>
            <a:pPr marL="0" indent="0">
              <a:buNone/>
            </a:pPr>
            <a:endParaRPr lang="en-NZ" sz="1200" dirty="0"/>
          </a:p>
          <a:p>
            <a:pPr marL="0" indent="0">
              <a:buNone/>
            </a:pPr>
            <a:endParaRPr lang="en-NZ" sz="1200" dirty="0" smtClean="0"/>
          </a:p>
          <a:p>
            <a:pPr marL="0" indent="0">
              <a:buNone/>
            </a:pPr>
            <a:r>
              <a:rPr lang="en-NZ" sz="1200" dirty="0" smtClean="0"/>
              <a:t>                                                                                                                                                                                                                              </a:t>
            </a:r>
            <a:fld id="{B620A53D-6A99-4B71-A2BF-043C387565D8}" type="slidenum">
              <a:rPr lang="en-NZ" sz="1200" smtClean="0"/>
              <a:pPr marL="0" indent="0">
                <a:buNone/>
              </a:pPr>
              <a:t>24</a:t>
            </a:fld>
            <a:endParaRPr lang="en-NZ" sz="1200" dirty="0"/>
          </a:p>
          <a:p>
            <a:pPr marL="0" indent="0">
              <a:buNone/>
            </a:pPr>
            <a:r>
              <a:rPr lang="en-NZ" sz="1200" dirty="0" smtClean="0"/>
              <a:t>                                                                                                                                                                                                                                                                                    </a:t>
            </a:r>
            <a:endParaRPr lang="en-NZ" sz="1200" dirty="0"/>
          </a:p>
        </p:txBody>
      </p:sp>
    </p:spTree>
    <p:extLst>
      <p:ext uri="{BB962C8B-B14F-4D97-AF65-F5344CB8AC3E}">
        <p14:creationId xmlns:p14="http://schemas.microsoft.com/office/powerpoint/2010/main" val="82350286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1"/>
            <a:ext cx="7886700" cy="1349406"/>
          </a:xfrm>
        </p:spPr>
        <p:txBody>
          <a:bodyPr>
            <a:normAutofit/>
          </a:bodyPr>
          <a:lstStyle/>
          <a:p>
            <a:pPr lvl="0">
              <a:lnSpc>
                <a:spcPct val="100000"/>
              </a:lnSpc>
            </a:pPr>
            <a:r>
              <a:rPr lang="en-US" sz="2400" i="1" dirty="0" smtClean="0"/>
              <a:t>RQ3: To </a:t>
            </a:r>
            <a:r>
              <a:rPr lang="en-US" sz="2400" i="1" dirty="0"/>
              <a:t>what extent does the WTC of Iranian learners vary in their NZ ESL classroom from one semester to another and </a:t>
            </a:r>
            <a:r>
              <a:rPr lang="en-US" sz="2400" i="1" dirty="0" smtClean="0"/>
              <a:t>why? </a:t>
            </a:r>
            <a:endParaRPr lang="en-NZ" sz="2400" dirty="0"/>
          </a:p>
        </p:txBody>
      </p:sp>
      <p:sp>
        <p:nvSpPr>
          <p:cNvPr id="3" name="Text Placeholder 2"/>
          <p:cNvSpPr>
            <a:spLocks noGrp="1"/>
          </p:cNvSpPr>
          <p:nvPr>
            <p:ph type="body" sz="quarter" idx="13"/>
          </p:nvPr>
        </p:nvSpPr>
        <p:spPr>
          <a:xfrm>
            <a:off x="861236" y="1447060"/>
            <a:ext cx="8282763" cy="5410939"/>
          </a:xfrm>
        </p:spPr>
        <p:txBody>
          <a:bodyPr>
            <a:normAutofit fontScale="92500" lnSpcReduction="10000"/>
          </a:bodyPr>
          <a:lstStyle/>
          <a:p>
            <a:r>
              <a:rPr lang="en-US" sz="2600" b="1" dirty="0"/>
              <a:t>Researcher:</a:t>
            </a:r>
            <a:r>
              <a:rPr lang="en-US" sz="2600" dirty="0"/>
              <a:t> </a:t>
            </a:r>
            <a:r>
              <a:rPr lang="en-US" sz="2600" i="1" dirty="0"/>
              <a:t>So do you do much speaking … in any of your</a:t>
            </a:r>
            <a:r>
              <a:rPr lang="en-US" sz="2600" dirty="0"/>
              <a:t> [Diploma] </a:t>
            </a:r>
            <a:r>
              <a:rPr lang="en-US" sz="2600" i="1" dirty="0"/>
              <a:t>classes?</a:t>
            </a:r>
            <a:endParaRPr lang="en-NZ" sz="2600" dirty="0"/>
          </a:p>
          <a:p>
            <a:r>
              <a:rPr lang="en-US" sz="2600" b="1" dirty="0" err="1"/>
              <a:t>Golnaz</a:t>
            </a:r>
            <a:r>
              <a:rPr lang="en-US" sz="2600" b="1" dirty="0"/>
              <a:t>: </a:t>
            </a:r>
            <a:r>
              <a:rPr lang="en-US" sz="2600" i="1" dirty="0"/>
              <a:t>Depends, </a:t>
            </a:r>
            <a:r>
              <a:rPr lang="en-US" sz="2600" i="1" dirty="0" smtClean="0"/>
              <a:t>sometimes, </a:t>
            </a:r>
            <a:r>
              <a:rPr lang="en-US" sz="2600" i="1" dirty="0"/>
              <a:t>cause always we have to do our homework and focus on our essay and we don’t have enough time to speak or just we have to write and research for our essay. </a:t>
            </a:r>
            <a:r>
              <a:rPr lang="en-US" sz="1700" dirty="0"/>
              <a:t>(I3:12)</a:t>
            </a:r>
            <a:endParaRPr lang="en-NZ" sz="1700" dirty="0"/>
          </a:p>
          <a:p>
            <a:pPr marL="0" indent="0">
              <a:buNone/>
            </a:pPr>
            <a:r>
              <a:rPr lang="en-NZ" sz="1200" dirty="0" smtClean="0"/>
              <a:t>                                                 </a:t>
            </a:r>
            <a:r>
              <a:rPr lang="en-NZ" sz="2600" dirty="0" smtClean="0"/>
              <a:t> -----------------------------------------</a:t>
            </a:r>
            <a:endParaRPr lang="en-NZ" sz="1200" dirty="0" smtClean="0"/>
          </a:p>
          <a:p>
            <a:r>
              <a:rPr lang="en-US" sz="2600" b="1" dirty="0" smtClean="0"/>
              <a:t>Tina</a:t>
            </a:r>
            <a:r>
              <a:rPr lang="en-US" sz="2600" b="1" dirty="0"/>
              <a:t>:</a:t>
            </a:r>
            <a:r>
              <a:rPr lang="en-US" sz="2600" dirty="0"/>
              <a:t> </a:t>
            </a:r>
            <a:r>
              <a:rPr lang="en-US" sz="2600" i="1" dirty="0"/>
              <a:t>I think our level is high level now. Sometimes I don’t know what they talking about so I think I’m not willing that much to talk in the specific topic they’re </a:t>
            </a:r>
            <a:r>
              <a:rPr lang="en-US" sz="2600" i="1" dirty="0" smtClean="0"/>
              <a:t>talking. </a:t>
            </a:r>
            <a:r>
              <a:rPr lang="en-US" sz="1700" dirty="0"/>
              <a:t>(I2:114)</a:t>
            </a:r>
            <a:endParaRPr lang="en-NZ" sz="1700" dirty="0"/>
          </a:p>
          <a:p>
            <a:r>
              <a:rPr lang="en-US" sz="2600" b="1" dirty="0"/>
              <a:t>Tina:</a:t>
            </a:r>
            <a:r>
              <a:rPr lang="en-US" sz="2600" dirty="0"/>
              <a:t> </a:t>
            </a:r>
            <a:r>
              <a:rPr lang="en-US" sz="2600" i="1" dirty="0"/>
              <a:t>Actually I am sort of less willing to communicate because … it’s big </a:t>
            </a:r>
            <a:r>
              <a:rPr lang="en-US" sz="2600" i="1" dirty="0" smtClean="0"/>
              <a:t>class, </a:t>
            </a:r>
            <a:r>
              <a:rPr lang="en-US" sz="2600" i="1" dirty="0"/>
              <a:t>sort of conference </a:t>
            </a:r>
            <a:r>
              <a:rPr lang="en-US" sz="2600" i="1" dirty="0" smtClean="0"/>
              <a:t>style, </a:t>
            </a:r>
            <a:r>
              <a:rPr lang="en-US" sz="2600" i="1" dirty="0"/>
              <a:t>and lots of native speakers over there.</a:t>
            </a:r>
            <a:r>
              <a:rPr lang="en-US" sz="2600" dirty="0"/>
              <a:t> </a:t>
            </a:r>
            <a:r>
              <a:rPr lang="en-US" sz="1700" dirty="0"/>
              <a:t>(I3:80)</a:t>
            </a:r>
            <a:endParaRPr lang="en-NZ" sz="1700" dirty="0"/>
          </a:p>
          <a:p>
            <a:pPr marL="0" indent="0">
              <a:buNone/>
            </a:pPr>
            <a:endParaRPr lang="en-NZ" sz="1200" dirty="0"/>
          </a:p>
          <a:p>
            <a:pPr marL="0" indent="0">
              <a:buNone/>
            </a:pPr>
            <a:endParaRPr lang="en-NZ" sz="1200" dirty="0" smtClean="0"/>
          </a:p>
          <a:p>
            <a:pPr marL="0" indent="0">
              <a:buNone/>
            </a:pPr>
            <a:r>
              <a:rPr lang="en-NZ" sz="1200" dirty="0" smtClean="0"/>
              <a:t>                                                                                                                                                                                                                                                  25                                                                                                                                                                                                                                                               </a:t>
            </a:r>
            <a:endParaRPr lang="en-NZ" sz="1200" dirty="0"/>
          </a:p>
        </p:txBody>
      </p:sp>
    </p:spTree>
    <p:extLst>
      <p:ext uri="{BB962C8B-B14F-4D97-AF65-F5344CB8AC3E}">
        <p14:creationId xmlns:p14="http://schemas.microsoft.com/office/powerpoint/2010/main" val="117278768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1"/>
            <a:ext cx="7886700" cy="1349406"/>
          </a:xfrm>
        </p:spPr>
        <p:txBody>
          <a:bodyPr>
            <a:normAutofit/>
          </a:bodyPr>
          <a:lstStyle/>
          <a:p>
            <a:pPr lvl="0">
              <a:lnSpc>
                <a:spcPct val="100000"/>
              </a:lnSpc>
            </a:pPr>
            <a:r>
              <a:rPr lang="en-US" sz="2400" i="1" dirty="0" smtClean="0"/>
              <a:t>Summary of Research Findings</a:t>
            </a:r>
            <a:endParaRPr lang="en-NZ" sz="2400" dirty="0"/>
          </a:p>
        </p:txBody>
      </p:sp>
      <p:sp>
        <p:nvSpPr>
          <p:cNvPr id="3" name="Text Placeholder 2"/>
          <p:cNvSpPr>
            <a:spLocks noGrp="1"/>
          </p:cNvSpPr>
          <p:nvPr>
            <p:ph type="body" sz="quarter" idx="13"/>
          </p:nvPr>
        </p:nvSpPr>
        <p:spPr>
          <a:xfrm>
            <a:off x="870012" y="958788"/>
            <a:ext cx="8273988" cy="5899211"/>
          </a:xfrm>
        </p:spPr>
        <p:txBody>
          <a:bodyPr>
            <a:normAutofit fontScale="92500" lnSpcReduction="20000"/>
          </a:bodyPr>
          <a:lstStyle/>
          <a:p>
            <a:pPr marL="0" indent="0">
              <a:lnSpc>
                <a:spcPct val="160000"/>
              </a:lnSpc>
              <a:buNone/>
            </a:pPr>
            <a:r>
              <a:rPr lang="en-NZ" sz="2600" b="1" dirty="0" smtClean="0">
                <a:solidFill>
                  <a:srgbClr val="7030A0"/>
                </a:solidFill>
              </a:rPr>
              <a:t>RQ1</a:t>
            </a:r>
          </a:p>
          <a:p>
            <a:pPr marL="0" indent="0">
              <a:lnSpc>
                <a:spcPct val="160000"/>
              </a:lnSpc>
              <a:buNone/>
            </a:pPr>
            <a:r>
              <a:rPr lang="en-NZ" sz="2600" b="1" dirty="0" smtClean="0">
                <a:solidFill>
                  <a:srgbClr val="7030A0"/>
                </a:solidFill>
              </a:rPr>
              <a:t>RQ2</a:t>
            </a:r>
          </a:p>
          <a:p>
            <a:pPr marL="0" indent="0">
              <a:lnSpc>
                <a:spcPct val="160000"/>
              </a:lnSpc>
              <a:buNone/>
            </a:pPr>
            <a:r>
              <a:rPr lang="en-NZ" sz="2600" b="1" dirty="0" smtClean="0">
                <a:solidFill>
                  <a:srgbClr val="7030A0"/>
                </a:solidFill>
              </a:rPr>
              <a:t>RQ3</a:t>
            </a:r>
          </a:p>
          <a:p>
            <a:pPr marL="0" indent="0">
              <a:buNone/>
            </a:pPr>
            <a:r>
              <a:rPr lang="en-NZ" sz="2600" dirty="0" smtClean="0"/>
              <a:t>                   ------------------------------------------</a:t>
            </a:r>
          </a:p>
          <a:p>
            <a:r>
              <a:rPr lang="en-AU" sz="2600" b="1" dirty="0" smtClean="0"/>
              <a:t>Researcher</a:t>
            </a:r>
            <a:r>
              <a:rPr lang="en-AU" sz="2600" b="1" dirty="0"/>
              <a:t>:</a:t>
            </a:r>
            <a:r>
              <a:rPr lang="en-AU" sz="2600" dirty="0"/>
              <a:t> </a:t>
            </a:r>
            <a:r>
              <a:rPr lang="en-AU" sz="2600" i="1" dirty="0"/>
              <a:t>So you have still got that drive to keep going. So what do you think it is that keeps you going all these years … through your study? </a:t>
            </a:r>
            <a:endParaRPr lang="en-NZ" sz="2600" dirty="0"/>
          </a:p>
          <a:p>
            <a:r>
              <a:rPr lang="en-AU" sz="2600" b="1" dirty="0"/>
              <a:t>Tina:</a:t>
            </a:r>
            <a:r>
              <a:rPr lang="en-AU" sz="2600" dirty="0"/>
              <a:t> </a:t>
            </a:r>
            <a:r>
              <a:rPr lang="en-AU" sz="2600" i="1" dirty="0"/>
              <a:t>Oh I really like study and especially since I started again, I think it’s very help me emotionally…it’s sort of satisfy me every semester when I see I pass…</a:t>
            </a:r>
            <a:r>
              <a:rPr lang="en-AU" sz="2600" dirty="0"/>
              <a:t> </a:t>
            </a:r>
            <a:r>
              <a:rPr lang="en-AU" sz="1700" dirty="0"/>
              <a:t>(I3:132)</a:t>
            </a:r>
            <a:endParaRPr lang="en-NZ" sz="1700" dirty="0"/>
          </a:p>
          <a:p>
            <a:r>
              <a:rPr lang="en-AU" sz="2600" b="1" dirty="0" err="1"/>
              <a:t>Golnaz</a:t>
            </a:r>
            <a:r>
              <a:rPr lang="en-AU" sz="2600" b="1" dirty="0"/>
              <a:t>:</a:t>
            </a:r>
            <a:r>
              <a:rPr lang="en-AU" sz="2600" dirty="0"/>
              <a:t> </a:t>
            </a:r>
            <a:r>
              <a:rPr lang="en-AU" sz="2600" i="1" dirty="0"/>
              <a:t>I think when we have a goal in our life we can, when we have an </a:t>
            </a:r>
            <a:r>
              <a:rPr lang="en-AU" sz="2600" i="1" dirty="0" smtClean="0"/>
              <a:t>aim, </a:t>
            </a:r>
            <a:r>
              <a:rPr lang="en-AU" sz="2600" i="1" dirty="0"/>
              <a:t>we go to AUT and keep our studying…</a:t>
            </a:r>
            <a:r>
              <a:rPr lang="en-AU" sz="2600" dirty="0"/>
              <a:t> </a:t>
            </a:r>
            <a:r>
              <a:rPr lang="en-AU" sz="1700" dirty="0"/>
              <a:t>(I3:66</a:t>
            </a:r>
            <a:r>
              <a:rPr lang="en-AU" sz="1700" dirty="0" smtClean="0"/>
              <a:t>) </a:t>
            </a:r>
          </a:p>
          <a:p>
            <a:endParaRPr lang="en-AU" sz="1100" dirty="0"/>
          </a:p>
          <a:p>
            <a:pPr marL="0" indent="0">
              <a:buNone/>
            </a:pPr>
            <a:r>
              <a:rPr lang="en-NZ" dirty="0" smtClean="0"/>
              <a:t>                                                                                                         </a:t>
            </a:r>
          </a:p>
          <a:p>
            <a:pPr marL="0" indent="0">
              <a:buNone/>
            </a:pPr>
            <a:r>
              <a:rPr lang="en-NZ" sz="1100" dirty="0"/>
              <a:t> </a:t>
            </a:r>
            <a:r>
              <a:rPr lang="en-NZ" sz="1100" dirty="0" smtClean="0"/>
              <a:t>                                                                                                                                                                                                                                             </a:t>
            </a:r>
          </a:p>
          <a:p>
            <a:pPr marL="0" indent="0">
              <a:buNone/>
            </a:pPr>
            <a:r>
              <a:rPr lang="en-NZ" sz="1100" dirty="0"/>
              <a:t> </a:t>
            </a:r>
            <a:r>
              <a:rPr lang="en-NZ" sz="1100" dirty="0" smtClean="0"/>
              <a:t>                                                                                                                                                                                                                                                                                  26</a:t>
            </a:r>
            <a:r>
              <a:rPr lang="en-NZ" dirty="0" smtClean="0"/>
              <a:t>                               </a:t>
            </a:r>
            <a:r>
              <a:rPr lang="en-NZ" sz="1200" dirty="0" smtClean="0"/>
              <a:t>                                                                                                                                                                                                                                                                                                                                         </a:t>
            </a:r>
            <a:endParaRPr lang="en-NZ" sz="1200" dirty="0"/>
          </a:p>
        </p:txBody>
      </p:sp>
    </p:spTree>
    <p:extLst>
      <p:ext uri="{BB962C8B-B14F-4D97-AF65-F5344CB8AC3E}">
        <p14:creationId xmlns:p14="http://schemas.microsoft.com/office/powerpoint/2010/main" val="3004301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NZ" dirty="0" smtClean="0"/>
              <a:t>Conclusion</a:t>
            </a:r>
            <a:endParaRPr lang="en-NZ" dirty="0"/>
          </a:p>
        </p:txBody>
      </p:sp>
    </p:spTree>
    <p:extLst>
      <p:ext uri="{BB962C8B-B14F-4D97-AF65-F5344CB8AC3E}">
        <p14:creationId xmlns:p14="http://schemas.microsoft.com/office/powerpoint/2010/main" val="289384616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a:xfrm>
            <a:off x="807868" y="177553"/>
            <a:ext cx="8336131" cy="6680448"/>
          </a:xfrm>
        </p:spPr>
        <p:txBody>
          <a:bodyPr>
            <a:normAutofit fontScale="92500" lnSpcReduction="20000"/>
          </a:bodyPr>
          <a:lstStyle/>
          <a:p>
            <a:pPr marL="0" indent="0">
              <a:buNone/>
            </a:pPr>
            <a:r>
              <a:rPr lang="en-NZ" sz="2700" b="1" dirty="0" smtClean="0">
                <a:solidFill>
                  <a:srgbClr val="6C3B7A"/>
                </a:solidFill>
                <a:ea typeface="+mj-ea"/>
                <a:cs typeface="+mj-cs"/>
              </a:rPr>
              <a:t>Conclusion</a:t>
            </a:r>
          </a:p>
          <a:p>
            <a:pPr marL="0" indent="0">
              <a:buNone/>
            </a:pPr>
            <a:endParaRPr lang="en-NZ" b="1" dirty="0" smtClean="0"/>
          </a:p>
          <a:p>
            <a:pPr marL="0" indent="0">
              <a:buNone/>
            </a:pPr>
            <a:r>
              <a:rPr lang="en-NZ" sz="2600" b="1" dirty="0" smtClean="0"/>
              <a:t>Significant findings</a:t>
            </a:r>
          </a:p>
          <a:p>
            <a:pPr lvl="0"/>
            <a:r>
              <a:rPr lang="en-NZ" sz="2600" dirty="0"/>
              <a:t>A myriad of factors arising from both past and </a:t>
            </a:r>
            <a:r>
              <a:rPr lang="en-NZ" sz="2600" dirty="0" smtClean="0"/>
              <a:t>present </a:t>
            </a:r>
            <a:r>
              <a:rPr lang="en-NZ" sz="2600" dirty="0"/>
              <a:t>educational and personal experiences in their country of origin and their country of migration all contribute to likelihood of whether a student will participate orally in class on any given day. </a:t>
            </a:r>
          </a:p>
          <a:p>
            <a:pPr lvl="0"/>
            <a:r>
              <a:rPr lang="en-AU" sz="2600" dirty="0"/>
              <a:t>These are the “personal, social, and situational experiences that drive or inhibit WTC” as referred to by </a:t>
            </a:r>
            <a:r>
              <a:rPr lang="en-AU" sz="2600" dirty="0" err="1"/>
              <a:t>MacIntyre</a:t>
            </a:r>
            <a:r>
              <a:rPr lang="en-AU" sz="2600" dirty="0"/>
              <a:t> et al. (2011, p.85). </a:t>
            </a:r>
            <a:endParaRPr lang="en-NZ" sz="2600" dirty="0"/>
          </a:p>
          <a:p>
            <a:pPr lvl="0"/>
            <a:r>
              <a:rPr lang="en-AU" sz="2600" dirty="0"/>
              <a:t>Viewed through the lens of dynamic systems theory, there are strong interconnections between the linguistic, social, cognitive and emotional systems which produce WTC. </a:t>
            </a:r>
            <a:endParaRPr lang="en-AU" sz="2600" dirty="0" smtClean="0"/>
          </a:p>
          <a:p>
            <a:r>
              <a:rPr lang="en-NZ" sz="2600" dirty="0"/>
              <a:t>The usefulness of </a:t>
            </a:r>
            <a:r>
              <a:rPr lang="en-NZ" sz="2600" dirty="0" smtClean="0"/>
              <a:t>the ecosystems </a:t>
            </a:r>
            <a:r>
              <a:rPr lang="en-NZ" sz="2600" dirty="0"/>
              <a:t>model in WTC research is that it emphasises the holistic </a:t>
            </a:r>
            <a:r>
              <a:rPr lang="en-NZ" sz="2600" dirty="0" smtClean="0"/>
              <a:t>and interdependent nature </a:t>
            </a:r>
            <a:r>
              <a:rPr lang="en-NZ" sz="2600" dirty="0"/>
              <a:t>of migrant students’ WTC or </a:t>
            </a:r>
            <a:r>
              <a:rPr lang="en-NZ" sz="2600" dirty="0" err="1"/>
              <a:t>unWTC</a:t>
            </a:r>
            <a:r>
              <a:rPr lang="en-NZ" sz="2600" dirty="0"/>
              <a:t> in the classroom. </a:t>
            </a:r>
          </a:p>
          <a:p>
            <a:r>
              <a:rPr lang="en-AU" sz="2600" dirty="0" smtClean="0"/>
              <a:t>Therefore</a:t>
            </a:r>
            <a:r>
              <a:rPr lang="en-AU" sz="2600" dirty="0"/>
              <a:t>, L2 WTC can be justifiably described as being subject to dynamic fluctuations, rather than being a purely stable </a:t>
            </a:r>
            <a:r>
              <a:rPr lang="en-AU" sz="2600" dirty="0" smtClean="0"/>
              <a:t>trait.</a:t>
            </a:r>
          </a:p>
          <a:p>
            <a:pPr marL="0" indent="0">
              <a:buNone/>
            </a:pPr>
            <a:endParaRPr lang="en-AU" sz="1300" dirty="0" smtClean="0"/>
          </a:p>
          <a:p>
            <a:pPr marL="0" indent="0">
              <a:buNone/>
            </a:pPr>
            <a:r>
              <a:rPr lang="en-AU" sz="1300" dirty="0"/>
              <a:t> </a:t>
            </a:r>
            <a:r>
              <a:rPr lang="en-AU" sz="1300" dirty="0" smtClean="0"/>
              <a:t>                                                                                                                                                                                                                       </a:t>
            </a:r>
          </a:p>
          <a:p>
            <a:pPr marL="0" indent="0">
              <a:buNone/>
            </a:pPr>
            <a:r>
              <a:rPr lang="en-AU" sz="1300" dirty="0"/>
              <a:t> </a:t>
            </a:r>
            <a:r>
              <a:rPr lang="en-AU" sz="1300" dirty="0" smtClean="0"/>
              <a:t>                                                                                                                                                                                                                                  28</a:t>
            </a:r>
            <a:endParaRPr lang="en-NZ" sz="1300" dirty="0"/>
          </a:p>
        </p:txBody>
      </p:sp>
    </p:spTree>
    <p:extLst>
      <p:ext uri="{BB962C8B-B14F-4D97-AF65-F5344CB8AC3E}">
        <p14:creationId xmlns:p14="http://schemas.microsoft.com/office/powerpoint/2010/main" val="238089556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2800" dirty="0" smtClean="0"/>
              <a:t>Conclusion </a:t>
            </a:r>
            <a:r>
              <a:rPr lang="en-NZ" sz="2800" b="0" dirty="0" smtClean="0"/>
              <a:t>(cont.)</a:t>
            </a:r>
            <a:endParaRPr lang="en-NZ" sz="2800" b="0" dirty="0"/>
          </a:p>
        </p:txBody>
      </p:sp>
      <p:sp>
        <p:nvSpPr>
          <p:cNvPr id="3" name="Text Placeholder 2"/>
          <p:cNvSpPr>
            <a:spLocks noGrp="1"/>
          </p:cNvSpPr>
          <p:nvPr>
            <p:ph type="body" sz="quarter" idx="13"/>
          </p:nvPr>
        </p:nvSpPr>
        <p:spPr>
          <a:xfrm>
            <a:off x="1095374" y="1844530"/>
            <a:ext cx="8048625" cy="5013470"/>
          </a:xfrm>
        </p:spPr>
        <p:txBody>
          <a:bodyPr>
            <a:normAutofit lnSpcReduction="10000"/>
          </a:bodyPr>
          <a:lstStyle/>
          <a:p>
            <a:pPr>
              <a:lnSpc>
                <a:spcPct val="150000"/>
              </a:lnSpc>
            </a:pPr>
            <a:r>
              <a:rPr lang="en-NZ" dirty="0" smtClean="0">
                <a:ea typeface="Calibri"/>
              </a:rPr>
              <a:t>Validation </a:t>
            </a:r>
            <a:r>
              <a:rPr lang="en-NZ" dirty="0">
                <a:ea typeface="Calibri"/>
              </a:rPr>
              <a:t>of existing findings</a:t>
            </a:r>
          </a:p>
          <a:p>
            <a:pPr>
              <a:lnSpc>
                <a:spcPct val="150000"/>
              </a:lnSpc>
            </a:pPr>
            <a:r>
              <a:rPr lang="en-AU" dirty="0"/>
              <a:t>Contribution to theory</a:t>
            </a:r>
            <a:endParaRPr lang="en-NZ" dirty="0"/>
          </a:p>
          <a:p>
            <a:pPr>
              <a:lnSpc>
                <a:spcPct val="150000"/>
              </a:lnSpc>
            </a:pPr>
            <a:r>
              <a:rPr lang="en-NZ" dirty="0"/>
              <a:t>Implications for teachers</a:t>
            </a:r>
          </a:p>
          <a:p>
            <a:pPr>
              <a:lnSpc>
                <a:spcPct val="150000"/>
              </a:lnSpc>
            </a:pPr>
            <a:r>
              <a:rPr lang="en-NZ" dirty="0"/>
              <a:t>Limitations of research</a:t>
            </a:r>
          </a:p>
          <a:p>
            <a:pPr>
              <a:lnSpc>
                <a:spcPct val="150000"/>
              </a:lnSpc>
            </a:pPr>
            <a:r>
              <a:rPr lang="en-NZ" dirty="0"/>
              <a:t>Directions for further </a:t>
            </a:r>
            <a:r>
              <a:rPr lang="en-NZ" dirty="0" smtClean="0"/>
              <a:t>research</a:t>
            </a:r>
          </a:p>
          <a:p>
            <a:pPr marL="0" indent="0">
              <a:lnSpc>
                <a:spcPct val="150000"/>
              </a:lnSpc>
              <a:buNone/>
            </a:pPr>
            <a:endParaRPr lang="en-NZ" sz="1200" dirty="0" smtClean="0"/>
          </a:p>
          <a:p>
            <a:pPr marL="0" indent="0">
              <a:lnSpc>
                <a:spcPct val="150000"/>
              </a:lnSpc>
              <a:buNone/>
            </a:pPr>
            <a:r>
              <a:rPr lang="en-NZ" sz="1400" dirty="0" smtClean="0"/>
              <a:t>                                                                                                                                                                                            </a:t>
            </a:r>
          </a:p>
          <a:p>
            <a:pPr marL="0" indent="0">
              <a:lnSpc>
                <a:spcPct val="150000"/>
              </a:lnSpc>
              <a:buNone/>
            </a:pPr>
            <a:r>
              <a:rPr lang="en-NZ" sz="1400" dirty="0"/>
              <a:t> </a:t>
            </a:r>
            <a:r>
              <a:rPr lang="en-NZ" sz="1400" dirty="0" smtClean="0"/>
              <a:t>                                                                                                                                                                                            </a:t>
            </a:r>
          </a:p>
          <a:p>
            <a:pPr marL="0" indent="0">
              <a:lnSpc>
                <a:spcPct val="150000"/>
              </a:lnSpc>
              <a:buNone/>
            </a:pPr>
            <a:r>
              <a:rPr lang="en-NZ" sz="1400" dirty="0"/>
              <a:t> </a:t>
            </a:r>
            <a:r>
              <a:rPr lang="en-NZ" sz="1400" dirty="0" smtClean="0"/>
              <a:t>                                                                                                                                                                                            </a:t>
            </a:r>
            <a:fld id="{D8336026-5CEB-4746-9919-01E4753F462E}" type="slidenum">
              <a:rPr lang="en-NZ" sz="1200" smtClean="0"/>
              <a:pPr marL="0" indent="0">
                <a:lnSpc>
                  <a:spcPct val="150000"/>
                </a:lnSpc>
                <a:buNone/>
              </a:pPr>
              <a:t>29</a:t>
            </a:fld>
            <a:endParaRPr lang="en-NZ" sz="1200" dirty="0"/>
          </a:p>
          <a:p>
            <a:pPr marL="0" indent="0">
              <a:lnSpc>
                <a:spcPct val="150000"/>
              </a:lnSpc>
              <a:buNone/>
            </a:pPr>
            <a:endParaRPr lang="en-NZ" dirty="0"/>
          </a:p>
        </p:txBody>
      </p:sp>
    </p:spTree>
    <p:extLst>
      <p:ext uri="{BB962C8B-B14F-4D97-AF65-F5344CB8AC3E}">
        <p14:creationId xmlns:p14="http://schemas.microsoft.com/office/powerpoint/2010/main" val="2462603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095375" y="365127"/>
            <a:ext cx="7886700" cy="549274"/>
          </a:xfrm>
        </p:spPr>
        <p:txBody>
          <a:bodyPr>
            <a:normAutofit fontScale="90000"/>
          </a:bodyPr>
          <a:lstStyle/>
          <a:p>
            <a:r>
              <a:rPr lang="en-NZ" dirty="0"/>
              <a:t>WTC definition </a:t>
            </a:r>
          </a:p>
        </p:txBody>
      </p:sp>
      <p:sp>
        <p:nvSpPr>
          <p:cNvPr id="8" name="Text Placeholder 7"/>
          <p:cNvSpPr>
            <a:spLocks noGrp="1"/>
          </p:cNvSpPr>
          <p:nvPr>
            <p:ph type="body" sz="quarter" idx="13"/>
          </p:nvPr>
        </p:nvSpPr>
        <p:spPr>
          <a:xfrm>
            <a:off x="807868" y="914401"/>
            <a:ext cx="8336132" cy="5943599"/>
          </a:xfrm>
        </p:spPr>
        <p:txBody>
          <a:bodyPr>
            <a:normAutofit fontScale="77500" lnSpcReduction="20000"/>
          </a:bodyPr>
          <a:lstStyle/>
          <a:p>
            <a:pPr>
              <a:lnSpc>
                <a:spcPct val="120000"/>
              </a:lnSpc>
            </a:pPr>
            <a:r>
              <a:rPr lang="en-GB" sz="3100" i="1" dirty="0" smtClean="0"/>
              <a:t>WTC </a:t>
            </a:r>
            <a:r>
              <a:rPr lang="en-GB" sz="3100" i="1" dirty="0"/>
              <a:t>is “a multi-faceted construct that integrates affective, social-psychological, linguistic, and communicative </a:t>
            </a:r>
            <a:r>
              <a:rPr lang="en-GB" sz="3100" i="1" dirty="0" smtClean="0"/>
              <a:t>variables, </a:t>
            </a:r>
            <a:r>
              <a:rPr lang="en-GB" sz="3100" i="1" dirty="0"/>
              <a:t>and can describe, explain, and predict language learners’ behaviour in </a:t>
            </a:r>
            <a:r>
              <a:rPr lang="en-GB" sz="3100" i="1" dirty="0" smtClean="0"/>
              <a:t>a L2” </a:t>
            </a:r>
            <a:r>
              <a:rPr lang="en-GB" sz="2300" dirty="0" smtClean="0"/>
              <a:t>(p.270). </a:t>
            </a:r>
          </a:p>
          <a:p>
            <a:pPr marL="0" indent="0">
              <a:lnSpc>
                <a:spcPct val="120000"/>
              </a:lnSpc>
              <a:buNone/>
            </a:pPr>
            <a:r>
              <a:rPr lang="en-GB" sz="3000" dirty="0"/>
              <a:t> </a:t>
            </a:r>
            <a:r>
              <a:rPr lang="en-GB" sz="3000" dirty="0" smtClean="0"/>
              <a:t>   </a:t>
            </a:r>
            <a:r>
              <a:rPr lang="en-GB" sz="2600" dirty="0" smtClean="0"/>
              <a:t>(</a:t>
            </a:r>
            <a:r>
              <a:rPr lang="az-Cyrl-AZ" sz="2600" dirty="0" smtClean="0"/>
              <a:t>Ӧ</a:t>
            </a:r>
            <a:r>
              <a:rPr lang="en-GB" sz="2600" dirty="0" smtClean="0"/>
              <a:t>z, </a:t>
            </a:r>
            <a:r>
              <a:rPr lang="en-GB" sz="2600" dirty="0" err="1" smtClean="0"/>
              <a:t>Demirezen</a:t>
            </a:r>
            <a:r>
              <a:rPr lang="en-GB" sz="2600" dirty="0" smtClean="0"/>
              <a:t>, &amp; </a:t>
            </a:r>
            <a:r>
              <a:rPr lang="en-GB" sz="2600" dirty="0" err="1" smtClean="0"/>
              <a:t>Pourfeiz</a:t>
            </a:r>
            <a:r>
              <a:rPr lang="en-GB" sz="2600" dirty="0" smtClean="0"/>
              <a:t>, 2015)</a:t>
            </a:r>
          </a:p>
          <a:p>
            <a:endParaRPr lang="en-NZ" sz="2100" dirty="0"/>
          </a:p>
          <a:p>
            <a:pPr>
              <a:lnSpc>
                <a:spcPct val="120000"/>
              </a:lnSpc>
            </a:pPr>
            <a:r>
              <a:rPr lang="en-GB" sz="3200" dirty="0" smtClean="0"/>
              <a:t>“</a:t>
            </a:r>
            <a:r>
              <a:rPr lang="en-GB" sz="3100" i="1" dirty="0"/>
              <a:t>Context, including topic, group-level affective state, ambience, other students’ reactions, and exquisitely contingent processes interact to trigger fleeting, momentary psychological reactions that include feeling self-confidence and a desire to communicate at a particular moment with a particular person (or persons) – this is the definition of WTC and the final psychological step prior to L2 </a:t>
            </a:r>
            <a:r>
              <a:rPr lang="en-GB" sz="3100" i="1" dirty="0" smtClean="0"/>
              <a:t>use</a:t>
            </a:r>
            <a:r>
              <a:rPr lang="en-GB" sz="3100" dirty="0" smtClean="0"/>
              <a:t>” </a:t>
            </a:r>
            <a:r>
              <a:rPr lang="en-GB" sz="2300" dirty="0" smtClean="0"/>
              <a:t>(p.18). </a:t>
            </a:r>
          </a:p>
          <a:p>
            <a:pPr marL="0" indent="0">
              <a:lnSpc>
                <a:spcPct val="120000"/>
              </a:lnSpc>
              <a:buNone/>
            </a:pPr>
            <a:r>
              <a:rPr lang="en-GB" sz="2600" dirty="0"/>
              <a:t> </a:t>
            </a:r>
            <a:r>
              <a:rPr lang="en-GB" sz="2600" dirty="0" smtClean="0"/>
              <a:t>   (</a:t>
            </a:r>
            <a:r>
              <a:rPr lang="en-GB" sz="2600" dirty="0" err="1" smtClean="0"/>
              <a:t>Yashima</a:t>
            </a:r>
            <a:r>
              <a:rPr lang="en-GB" sz="2600" dirty="0" smtClean="0"/>
              <a:t>, </a:t>
            </a:r>
            <a:r>
              <a:rPr lang="en-GB" sz="2600" dirty="0" err="1" smtClean="0"/>
              <a:t>MacIntyre</a:t>
            </a:r>
            <a:r>
              <a:rPr lang="en-GB" sz="2600" dirty="0" smtClean="0"/>
              <a:t>, &amp; Ikeda, 2016, in press)</a:t>
            </a:r>
            <a:endParaRPr lang="en-NZ" sz="2600" dirty="0"/>
          </a:p>
          <a:p>
            <a:pPr marL="0" indent="0">
              <a:buNone/>
            </a:pPr>
            <a:r>
              <a:rPr lang="en-US" sz="1500" dirty="0" smtClean="0"/>
              <a:t>                                                                                                                                                                                                                                     </a:t>
            </a:r>
            <a:fld id="{D3B1BC74-15B2-4EE4-A1E8-9559035ABFF2}" type="slidenum">
              <a:rPr lang="en-US" sz="1500" smtClean="0"/>
              <a:pPr marL="0" indent="0">
                <a:buNone/>
              </a:pPr>
              <a:t>3</a:t>
            </a:fld>
            <a:endParaRPr lang="en-US" sz="1500" dirty="0"/>
          </a:p>
        </p:txBody>
      </p:sp>
    </p:spTree>
    <p:extLst>
      <p:ext uri="{BB962C8B-B14F-4D97-AF65-F5344CB8AC3E}">
        <p14:creationId xmlns:p14="http://schemas.microsoft.com/office/powerpoint/2010/main" val="297911338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NZ" sz="2800" dirty="0" smtClean="0"/>
              <a:t>References</a:t>
            </a:r>
            <a:endParaRPr lang="en-NZ" sz="2800" dirty="0"/>
          </a:p>
        </p:txBody>
      </p:sp>
      <p:sp>
        <p:nvSpPr>
          <p:cNvPr id="8" name="Text Placeholder 7"/>
          <p:cNvSpPr>
            <a:spLocks noGrp="1"/>
          </p:cNvSpPr>
          <p:nvPr>
            <p:ph type="body" sz="quarter" idx="13"/>
          </p:nvPr>
        </p:nvSpPr>
        <p:spPr>
          <a:xfrm>
            <a:off x="843380" y="1690688"/>
            <a:ext cx="8138695" cy="5167311"/>
          </a:xfrm>
        </p:spPr>
        <p:txBody>
          <a:bodyPr>
            <a:normAutofit fontScale="92500" lnSpcReduction="10000"/>
          </a:bodyPr>
          <a:lstStyle/>
          <a:p>
            <a:pPr marL="342900" indent="-342900">
              <a:lnSpc>
                <a:spcPct val="100000"/>
              </a:lnSpc>
              <a:spcBef>
                <a:spcPct val="20000"/>
              </a:spcBef>
              <a:buClrTx/>
              <a:buNone/>
            </a:pPr>
            <a:r>
              <a:rPr lang="en-NZ" sz="1600" dirty="0" err="1"/>
              <a:t>Borjian</a:t>
            </a:r>
            <a:r>
              <a:rPr lang="en-NZ" sz="1600" dirty="0"/>
              <a:t>, M. (2013). </a:t>
            </a:r>
            <a:r>
              <a:rPr lang="en-NZ" sz="1600" i="1" dirty="0"/>
              <a:t>English in post-revolutionary Iran: From indigenization to internationalization.</a:t>
            </a:r>
            <a:r>
              <a:rPr lang="en-NZ" sz="1600" dirty="0"/>
              <a:t> Clevedon, England: Channel View Publications</a:t>
            </a:r>
            <a:r>
              <a:rPr lang="en-NZ" sz="1600" dirty="0" smtClean="0"/>
              <a:t>.</a:t>
            </a:r>
          </a:p>
          <a:p>
            <a:pPr marL="342900" indent="-342900">
              <a:lnSpc>
                <a:spcPct val="100000"/>
              </a:lnSpc>
              <a:spcBef>
                <a:spcPct val="20000"/>
              </a:spcBef>
              <a:buClrTx/>
              <a:buNone/>
            </a:pPr>
            <a:r>
              <a:rPr lang="en-AU" sz="1600" dirty="0" err="1"/>
              <a:t>Gregersen</a:t>
            </a:r>
            <a:r>
              <a:rPr lang="en-AU" sz="1600" dirty="0"/>
              <a:t>, T., &amp; </a:t>
            </a:r>
            <a:r>
              <a:rPr lang="en-AU" sz="1600" dirty="0" err="1"/>
              <a:t>MacIntyre</a:t>
            </a:r>
            <a:r>
              <a:rPr lang="en-AU" sz="1600" dirty="0"/>
              <a:t>, P. (2013). </a:t>
            </a:r>
            <a:r>
              <a:rPr lang="en-AU" sz="1600" i="1" dirty="0"/>
              <a:t>Capitalizing on language learners’ individuality: From premise to practice</a:t>
            </a:r>
            <a:r>
              <a:rPr lang="en-AU" sz="1600" dirty="0"/>
              <a:t>. Bristol, England: Multilingual Matters. </a:t>
            </a:r>
            <a:endParaRPr lang="en-NZ" sz="1600" dirty="0"/>
          </a:p>
          <a:p>
            <a:pPr marL="342900" indent="-342900">
              <a:lnSpc>
                <a:spcPct val="100000"/>
              </a:lnSpc>
              <a:spcBef>
                <a:spcPct val="20000"/>
              </a:spcBef>
              <a:buClrTx/>
              <a:buNone/>
            </a:pPr>
            <a:r>
              <a:rPr lang="en-GB" sz="1600" dirty="0" smtClean="0"/>
              <a:t>Kennedy</a:t>
            </a:r>
            <a:r>
              <a:rPr lang="en-GB" sz="1600" dirty="0"/>
              <a:t>, C. (Ed.). (2015). </a:t>
            </a:r>
            <a:r>
              <a:rPr lang="en-GB" sz="1600" i="1" dirty="0"/>
              <a:t>English language teaching in the Islamic Republic of Iran: Innovations, trends and challenges</a:t>
            </a:r>
            <a:r>
              <a:rPr lang="en-GB" sz="1600" dirty="0"/>
              <a:t>. London, England: British Council.</a:t>
            </a:r>
            <a:endParaRPr lang="en-NZ" sz="1600" dirty="0"/>
          </a:p>
          <a:p>
            <a:pPr marL="342900" indent="-342900">
              <a:lnSpc>
                <a:spcPct val="100000"/>
              </a:lnSpc>
              <a:spcBef>
                <a:spcPct val="20000"/>
              </a:spcBef>
              <a:buClrTx/>
              <a:buNone/>
            </a:pPr>
            <a:r>
              <a:rPr lang="en-AU" sz="1600" dirty="0" smtClean="0"/>
              <a:t>King</a:t>
            </a:r>
            <a:r>
              <a:rPr lang="en-AU" sz="1600" dirty="0"/>
              <a:t>, J. (Ed.). (2016).</a:t>
            </a:r>
            <a:r>
              <a:rPr lang="en-AU" sz="1600" b="1" dirty="0"/>
              <a:t> </a:t>
            </a:r>
            <a:r>
              <a:rPr lang="en-NZ" sz="1600" i="1" dirty="0"/>
              <a:t>The dynamic interplay between context and the language learner. </a:t>
            </a:r>
            <a:r>
              <a:rPr lang="en-NZ" sz="1600" dirty="0"/>
              <a:t>Basingstoke, England:</a:t>
            </a:r>
            <a:r>
              <a:rPr lang="en-NZ" sz="1600" i="1" dirty="0"/>
              <a:t> </a:t>
            </a:r>
            <a:r>
              <a:rPr lang="en-NZ" sz="1600" dirty="0"/>
              <a:t>Palgrave MacMillan.</a:t>
            </a:r>
          </a:p>
          <a:p>
            <a:pPr marL="342900" indent="-342900">
              <a:lnSpc>
                <a:spcPct val="100000"/>
              </a:lnSpc>
              <a:spcBef>
                <a:spcPct val="20000"/>
              </a:spcBef>
              <a:buClrTx/>
              <a:buNone/>
            </a:pPr>
            <a:r>
              <a:rPr lang="en-AU" sz="1600" dirty="0" smtClean="0"/>
              <a:t>van </a:t>
            </a:r>
            <a:r>
              <a:rPr lang="en-AU" sz="1600" dirty="0"/>
              <a:t>Lier, L. (2002).An ecological-semiotic perspective on language and linguistics. In C. </a:t>
            </a:r>
            <a:r>
              <a:rPr lang="en-AU" sz="1600" dirty="0" err="1"/>
              <a:t>Kramsch</a:t>
            </a:r>
            <a:r>
              <a:rPr lang="en-AU" sz="1600" dirty="0"/>
              <a:t> (Ed.), </a:t>
            </a:r>
            <a:r>
              <a:rPr lang="en-AU" sz="1600" i="1" dirty="0"/>
              <a:t>Language acquisition and language socialization</a:t>
            </a:r>
            <a:r>
              <a:rPr lang="en-AU" sz="1600" dirty="0"/>
              <a:t> (pp.141-164). London, England: Continuum.</a:t>
            </a:r>
            <a:endParaRPr lang="en-NZ" sz="1600" dirty="0"/>
          </a:p>
          <a:p>
            <a:pPr marL="342900" indent="-342900">
              <a:lnSpc>
                <a:spcPct val="100000"/>
              </a:lnSpc>
              <a:spcBef>
                <a:spcPct val="20000"/>
              </a:spcBef>
              <a:buClrTx/>
              <a:buNone/>
            </a:pPr>
            <a:r>
              <a:rPr lang="en-AU" sz="1600" dirty="0" err="1" smtClean="0"/>
              <a:t>MacIntyre</a:t>
            </a:r>
            <a:r>
              <a:rPr lang="en-AU" sz="1600" dirty="0"/>
              <a:t>, P.D., </a:t>
            </a:r>
            <a:r>
              <a:rPr lang="en-AU" sz="1600" dirty="0" err="1" smtClean="0"/>
              <a:t>Dörnyei</a:t>
            </a:r>
            <a:r>
              <a:rPr lang="en-AU" sz="1600" dirty="0"/>
              <a:t>, Z., Clément, R., &amp; Noels, K.A. (1998). Conceptualizing willingness to communicate in a L2: A situational model of L2 confidence and affiliation. </a:t>
            </a:r>
            <a:r>
              <a:rPr lang="en-AU" sz="1600" i="1" dirty="0"/>
              <a:t>The Modern Language Journal, 82</a:t>
            </a:r>
            <a:r>
              <a:rPr lang="en-AU" sz="1600" dirty="0"/>
              <a:t>(4), 545-562. </a:t>
            </a:r>
            <a:endParaRPr lang="en-AU" sz="1600" i="1" dirty="0" smtClean="0">
              <a:solidFill>
                <a:prstClr val="black"/>
              </a:solidFill>
            </a:endParaRPr>
          </a:p>
          <a:p>
            <a:pPr marL="342900" lvl="0" indent="-342900">
              <a:lnSpc>
                <a:spcPct val="100000"/>
              </a:lnSpc>
              <a:spcBef>
                <a:spcPct val="20000"/>
              </a:spcBef>
              <a:buClrTx/>
              <a:buNone/>
            </a:pPr>
            <a:r>
              <a:rPr lang="en-NZ" sz="1600" dirty="0" err="1" smtClean="0">
                <a:solidFill>
                  <a:prstClr val="black"/>
                </a:solidFill>
              </a:rPr>
              <a:t>MacIntyre</a:t>
            </a:r>
            <a:r>
              <a:rPr lang="en-NZ" sz="1600" dirty="0" smtClean="0">
                <a:solidFill>
                  <a:prstClr val="black"/>
                </a:solidFill>
              </a:rPr>
              <a:t>, P.D</a:t>
            </a:r>
            <a:r>
              <a:rPr lang="en-NZ" sz="1600" dirty="0">
                <a:solidFill>
                  <a:prstClr val="black"/>
                </a:solidFill>
              </a:rPr>
              <a:t>., &amp; </a:t>
            </a:r>
            <a:r>
              <a:rPr lang="en-NZ" sz="1600" dirty="0" err="1">
                <a:solidFill>
                  <a:prstClr val="black"/>
                </a:solidFill>
              </a:rPr>
              <a:t>Legatto</a:t>
            </a:r>
            <a:r>
              <a:rPr lang="en-NZ" sz="1600" dirty="0">
                <a:solidFill>
                  <a:prstClr val="black"/>
                </a:solidFill>
              </a:rPr>
              <a:t>, J.J. (2011). A dynamic system approach to willingness to communicate: Developing an </a:t>
            </a:r>
            <a:r>
              <a:rPr lang="en-NZ" sz="1600" dirty="0" err="1">
                <a:solidFill>
                  <a:prstClr val="black"/>
                </a:solidFill>
              </a:rPr>
              <a:t>idiodynamic</a:t>
            </a:r>
            <a:r>
              <a:rPr lang="en-NZ" sz="1600" dirty="0">
                <a:solidFill>
                  <a:prstClr val="black"/>
                </a:solidFill>
              </a:rPr>
              <a:t> method to capture rapidly changing affect. </a:t>
            </a:r>
            <a:r>
              <a:rPr lang="en-NZ" sz="1600" i="1" dirty="0">
                <a:solidFill>
                  <a:prstClr val="black"/>
                </a:solidFill>
              </a:rPr>
              <a:t>Applied Linguistics, 32</a:t>
            </a:r>
            <a:r>
              <a:rPr lang="en-NZ" sz="1600" dirty="0">
                <a:solidFill>
                  <a:prstClr val="black"/>
                </a:solidFill>
              </a:rPr>
              <a:t>(2), 149-171. </a:t>
            </a:r>
            <a:endParaRPr lang="en-NZ" sz="1600" dirty="0" smtClean="0">
              <a:solidFill>
                <a:prstClr val="black"/>
              </a:solidFill>
            </a:endParaRPr>
          </a:p>
          <a:p>
            <a:pPr marL="342900" indent="-342900">
              <a:lnSpc>
                <a:spcPct val="100000"/>
              </a:lnSpc>
              <a:spcBef>
                <a:spcPct val="20000"/>
              </a:spcBef>
              <a:buClrTx/>
              <a:buNone/>
            </a:pPr>
            <a:r>
              <a:rPr lang="en-AU" sz="1600" dirty="0"/>
              <a:t>Peng, </a:t>
            </a:r>
            <a:r>
              <a:rPr lang="en-US" sz="1600" dirty="0"/>
              <a:t>J-E.</a:t>
            </a:r>
            <a:r>
              <a:rPr lang="en-AU" sz="1600" dirty="0"/>
              <a:t> (2012). Towards an ecological understanding of willingness to communicate in EFL classrooms in China. </a:t>
            </a:r>
            <a:r>
              <a:rPr lang="en-AU" sz="1600" i="1" dirty="0"/>
              <a:t>System, 40</a:t>
            </a:r>
            <a:r>
              <a:rPr lang="en-AU" sz="1600" dirty="0"/>
              <a:t>(2), 203-213. </a:t>
            </a:r>
            <a:endParaRPr lang="en-AU" sz="1600" dirty="0" smtClean="0"/>
          </a:p>
          <a:p>
            <a:pPr marL="342900" indent="-342900">
              <a:lnSpc>
                <a:spcPct val="100000"/>
              </a:lnSpc>
              <a:spcBef>
                <a:spcPct val="20000"/>
              </a:spcBef>
              <a:buClrTx/>
              <a:buNone/>
            </a:pPr>
            <a:r>
              <a:rPr lang="en-AU" sz="1600" dirty="0" err="1"/>
              <a:t>Yashima</a:t>
            </a:r>
            <a:r>
              <a:rPr lang="en-AU" sz="1600" dirty="0"/>
              <a:t>, T., </a:t>
            </a:r>
            <a:r>
              <a:rPr lang="en-AU" sz="1600" dirty="0" err="1"/>
              <a:t>MacIntyre</a:t>
            </a:r>
            <a:r>
              <a:rPr lang="en-AU" sz="1600" dirty="0"/>
              <a:t>, P.D., &amp; Ikeda, M. (2016, in press).</a:t>
            </a:r>
            <a:r>
              <a:rPr lang="en-NZ" sz="1600" dirty="0"/>
              <a:t> Situated willingness to communicate in an L2: Interplay of individual characteristics and context. </a:t>
            </a:r>
            <a:r>
              <a:rPr lang="en-NZ" sz="1600" i="1" dirty="0"/>
              <a:t>Language Teaching Research</a:t>
            </a:r>
            <a:r>
              <a:rPr lang="en-NZ" sz="1600" dirty="0"/>
              <a:t>, 1-23</a:t>
            </a:r>
            <a:r>
              <a:rPr lang="en-NZ" sz="1400" dirty="0" smtClean="0"/>
              <a:t>.</a:t>
            </a:r>
            <a:r>
              <a:rPr lang="en-NZ" sz="1200" dirty="0" smtClean="0"/>
              <a:t>  </a:t>
            </a:r>
          </a:p>
          <a:p>
            <a:pPr marL="342900" indent="-342900">
              <a:lnSpc>
                <a:spcPct val="100000"/>
              </a:lnSpc>
              <a:spcBef>
                <a:spcPct val="20000"/>
              </a:spcBef>
              <a:buClrTx/>
              <a:buNone/>
            </a:pPr>
            <a:r>
              <a:rPr lang="en-NZ" sz="1200" dirty="0" smtClean="0"/>
              <a:t>                                                                                                                                                                                                                                                                  </a:t>
            </a:r>
          </a:p>
          <a:p>
            <a:pPr marL="342900" indent="-342900">
              <a:lnSpc>
                <a:spcPct val="100000"/>
              </a:lnSpc>
              <a:spcBef>
                <a:spcPct val="20000"/>
              </a:spcBef>
              <a:buClrTx/>
              <a:buNone/>
            </a:pPr>
            <a:r>
              <a:rPr lang="en-NZ" sz="1200" dirty="0" smtClean="0"/>
              <a:t>                                                                                                                                                                                                                                       </a:t>
            </a:r>
            <a:endParaRPr lang="en-AU" sz="1400" dirty="0" smtClean="0"/>
          </a:p>
        </p:txBody>
      </p:sp>
      <p:sp>
        <p:nvSpPr>
          <p:cNvPr id="2" name="AutoShape 2" descr="Image result for faravahar"/>
          <p:cNvSpPr>
            <a:spLocks noChangeAspect="1" noChangeArrowheads="1"/>
          </p:cNvSpPr>
          <p:nvPr/>
        </p:nvSpPr>
        <p:spPr bwMode="auto">
          <a:xfrm>
            <a:off x="4353819" y="875507"/>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NZ"/>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06219" y="142082"/>
            <a:ext cx="3114675" cy="1466850"/>
          </a:xfrm>
          <a:prstGeom prst="rect">
            <a:avLst/>
          </a:prstGeom>
        </p:spPr>
      </p:pic>
    </p:spTree>
    <p:extLst>
      <p:ext uri="{BB962C8B-B14F-4D97-AF65-F5344CB8AC3E}">
        <p14:creationId xmlns:p14="http://schemas.microsoft.com/office/powerpoint/2010/main" val="16568703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WTC Pyramid Model </a:t>
            </a:r>
            <a:br>
              <a:rPr lang="en-AU" dirty="0"/>
            </a:br>
            <a:endParaRPr lang="en-NZ" dirty="0"/>
          </a:p>
        </p:txBody>
      </p:sp>
      <p:sp>
        <p:nvSpPr>
          <p:cNvPr id="3" name="Text Placeholder 2"/>
          <p:cNvSpPr>
            <a:spLocks noGrp="1"/>
          </p:cNvSpPr>
          <p:nvPr>
            <p:ph type="body" sz="quarter" idx="13"/>
          </p:nvPr>
        </p:nvSpPr>
        <p:spPr>
          <a:xfrm>
            <a:off x="1095375" y="1091953"/>
            <a:ext cx="7886700" cy="5655075"/>
          </a:xfrm>
        </p:spPr>
        <p:txBody>
          <a:bodyPr/>
          <a:lstStyle/>
          <a:p>
            <a:pPr marL="0" indent="0">
              <a:buNone/>
            </a:pPr>
            <a:r>
              <a:rPr lang="en-AU" dirty="0" err="1" smtClean="0"/>
              <a:t>MacIntyre</a:t>
            </a:r>
            <a:r>
              <a:rPr lang="en-AU" dirty="0"/>
              <a:t>, </a:t>
            </a:r>
            <a:r>
              <a:rPr lang="en-AU" dirty="0" err="1" smtClean="0"/>
              <a:t>Dörnyei</a:t>
            </a:r>
            <a:r>
              <a:rPr lang="en-AU" dirty="0"/>
              <a:t>, Clément, &amp; Noels (1998</a:t>
            </a:r>
            <a:r>
              <a:rPr lang="en-AU" dirty="0" smtClean="0"/>
              <a:t>) -  </a:t>
            </a:r>
          </a:p>
        </p:txBody>
      </p:sp>
      <p:pic>
        <p:nvPicPr>
          <p:cNvPr id="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7869" y="1606859"/>
            <a:ext cx="8336132" cy="51401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803342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NZ" dirty="0" smtClean="0"/>
              <a:t>Literature Review</a:t>
            </a:r>
            <a:endParaRPr lang="en-NZ" dirty="0"/>
          </a:p>
        </p:txBody>
      </p:sp>
      <p:sp>
        <p:nvSpPr>
          <p:cNvPr id="7" name="Text Placeholder 6"/>
          <p:cNvSpPr>
            <a:spLocks noGrp="1"/>
          </p:cNvSpPr>
          <p:nvPr>
            <p:ph type="body" sz="quarter" idx="13"/>
          </p:nvPr>
        </p:nvSpPr>
        <p:spPr>
          <a:xfrm>
            <a:off x="5613991" y="3744207"/>
            <a:ext cx="2986758" cy="678706"/>
          </a:xfrm>
        </p:spPr>
        <p:txBody>
          <a:bodyPr>
            <a:normAutofit fontScale="92500" lnSpcReduction="20000"/>
          </a:bodyPr>
          <a:lstStyle/>
          <a:p>
            <a:r>
              <a:rPr lang="en-NZ" dirty="0" smtClean="0"/>
              <a:t>Dynamic </a:t>
            </a:r>
            <a:r>
              <a:rPr lang="en-NZ" dirty="0"/>
              <a:t>S</a:t>
            </a:r>
            <a:r>
              <a:rPr lang="en-NZ" dirty="0" smtClean="0"/>
              <a:t>ystems Theory</a:t>
            </a:r>
          </a:p>
          <a:p>
            <a:r>
              <a:rPr lang="en-NZ" dirty="0" smtClean="0"/>
              <a:t>Ecological Framework</a:t>
            </a:r>
            <a:endParaRPr lang="en-NZ" dirty="0"/>
          </a:p>
        </p:txBody>
      </p:sp>
    </p:spTree>
    <p:extLst>
      <p:ext uri="{BB962C8B-B14F-4D97-AF65-F5344CB8AC3E}">
        <p14:creationId xmlns:p14="http://schemas.microsoft.com/office/powerpoint/2010/main" val="17569976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095375" y="0"/>
            <a:ext cx="7886700" cy="1690689"/>
          </a:xfrm>
        </p:spPr>
        <p:txBody>
          <a:bodyPr>
            <a:normAutofit/>
          </a:bodyPr>
          <a:lstStyle/>
          <a:p>
            <a:r>
              <a:rPr lang="en-NZ" dirty="0"/>
              <a:t>Dynamic Systems Theory and </a:t>
            </a:r>
            <a:r>
              <a:rPr lang="en-NZ" dirty="0" smtClean="0"/>
              <a:t>WTC</a:t>
            </a:r>
            <a:endParaRPr lang="en-NZ" dirty="0"/>
          </a:p>
        </p:txBody>
      </p:sp>
      <p:sp>
        <p:nvSpPr>
          <p:cNvPr id="8" name="Text Placeholder 7"/>
          <p:cNvSpPr>
            <a:spLocks noGrp="1"/>
          </p:cNvSpPr>
          <p:nvPr>
            <p:ph type="body" sz="quarter" idx="13"/>
          </p:nvPr>
        </p:nvSpPr>
        <p:spPr>
          <a:xfrm>
            <a:off x="914400" y="1455938"/>
            <a:ext cx="8067675" cy="5402062"/>
          </a:xfrm>
        </p:spPr>
        <p:txBody>
          <a:bodyPr>
            <a:normAutofit lnSpcReduction="10000"/>
          </a:bodyPr>
          <a:lstStyle/>
          <a:p>
            <a:r>
              <a:rPr lang="en-AU" dirty="0"/>
              <a:t>Viewed through the lens of </a:t>
            </a:r>
            <a:r>
              <a:rPr lang="en-AU" i="1" dirty="0"/>
              <a:t>dynamic systems theory, </a:t>
            </a:r>
            <a:r>
              <a:rPr lang="en-AU" dirty="0"/>
              <a:t>there are also strong interconnections between the linguistic, social, cognitive and emotional systems which produce WTC. When these systems function well together WTC can be seen as an “</a:t>
            </a:r>
            <a:r>
              <a:rPr lang="en-AU" i="1" dirty="0"/>
              <a:t>attractor state</a:t>
            </a:r>
            <a:r>
              <a:rPr lang="en-AU" dirty="0"/>
              <a:t>” but when, for example, there is a deficiency in language or the affective state of the learner is compromised a “</a:t>
            </a:r>
            <a:r>
              <a:rPr lang="en-AU" i="1" dirty="0" err="1"/>
              <a:t>repeller</a:t>
            </a:r>
            <a:r>
              <a:rPr lang="en-AU" i="1" dirty="0"/>
              <a:t> state</a:t>
            </a:r>
            <a:r>
              <a:rPr lang="en-AU" dirty="0"/>
              <a:t>” is caused and communication is </a:t>
            </a:r>
            <a:r>
              <a:rPr lang="en-AU" dirty="0" smtClean="0"/>
              <a:t>abandoned. </a:t>
            </a:r>
          </a:p>
          <a:p>
            <a:pPr marL="0" indent="0">
              <a:buNone/>
            </a:pPr>
            <a:r>
              <a:rPr lang="en-AU" sz="1800" dirty="0"/>
              <a:t> </a:t>
            </a:r>
            <a:r>
              <a:rPr lang="en-AU" sz="1800" dirty="0" smtClean="0"/>
              <a:t>     </a:t>
            </a:r>
            <a:r>
              <a:rPr lang="en-AU" sz="1900" dirty="0" smtClean="0"/>
              <a:t>(</a:t>
            </a:r>
            <a:r>
              <a:rPr lang="en-AU" sz="1900" dirty="0" err="1"/>
              <a:t>MacIntyre</a:t>
            </a:r>
            <a:r>
              <a:rPr lang="en-AU" sz="1900" dirty="0"/>
              <a:t> &amp; </a:t>
            </a:r>
            <a:r>
              <a:rPr lang="en-AU" sz="1900" dirty="0" err="1"/>
              <a:t>Legatto</a:t>
            </a:r>
            <a:r>
              <a:rPr lang="en-AU" sz="1900" dirty="0"/>
              <a:t>, </a:t>
            </a:r>
            <a:r>
              <a:rPr lang="en-AU" sz="1900" dirty="0" smtClean="0"/>
              <a:t>2011)</a:t>
            </a:r>
          </a:p>
          <a:p>
            <a:endParaRPr lang="en-AU" sz="1800" dirty="0" smtClean="0"/>
          </a:p>
          <a:p>
            <a:r>
              <a:rPr lang="en-AU" i="1" dirty="0" smtClean="0"/>
              <a:t>“This variable </a:t>
            </a:r>
            <a:r>
              <a:rPr lang="en-AU" dirty="0" smtClean="0"/>
              <a:t>[WTC] </a:t>
            </a:r>
            <a:r>
              <a:rPr lang="en-AU" i="1" dirty="0" smtClean="0"/>
              <a:t>is an element in a dynamic system – being worked upon and working with – other influences” </a:t>
            </a:r>
          </a:p>
          <a:p>
            <a:pPr marL="0" indent="0">
              <a:buNone/>
            </a:pPr>
            <a:r>
              <a:rPr lang="en-AU" sz="1900" i="1" dirty="0"/>
              <a:t> </a:t>
            </a:r>
            <a:r>
              <a:rPr lang="en-AU" sz="1900" i="1" dirty="0" smtClean="0"/>
              <a:t>    </a:t>
            </a:r>
            <a:r>
              <a:rPr lang="en-AU" sz="1900" dirty="0" smtClean="0"/>
              <a:t>(</a:t>
            </a:r>
            <a:r>
              <a:rPr lang="en-AU" sz="1900" dirty="0" err="1" smtClean="0"/>
              <a:t>Gregersen</a:t>
            </a:r>
            <a:r>
              <a:rPr lang="en-AU" sz="1900" dirty="0" smtClean="0"/>
              <a:t> &amp; </a:t>
            </a:r>
            <a:r>
              <a:rPr lang="en-AU" sz="1900" dirty="0" err="1" smtClean="0"/>
              <a:t>MacIntyre</a:t>
            </a:r>
            <a:r>
              <a:rPr lang="en-AU" sz="1900" dirty="0" smtClean="0"/>
              <a:t>, 2013, pp.211-212)</a:t>
            </a:r>
          </a:p>
          <a:p>
            <a:pPr marL="0" indent="0">
              <a:buNone/>
            </a:pPr>
            <a:r>
              <a:rPr lang="en-NZ" sz="1800" dirty="0" smtClean="0"/>
              <a:t>                                                                                                                                              </a:t>
            </a:r>
          </a:p>
          <a:p>
            <a:pPr marL="0" indent="0">
              <a:buNone/>
            </a:pPr>
            <a:endParaRPr lang="en-NZ" sz="1800" dirty="0"/>
          </a:p>
          <a:p>
            <a:pPr marL="0" indent="0">
              <a:buNone/>
            </a:pPr>
            <a:r>
              <a:rPr lang="en-NZ" sz="1200" dirty="0" smtClean="0"/>
              <a:t>                                                                                                                                                                                                                          </a:t>
            </a:r>
            <a:fld id="{130B737C-02DE-49BD-A6F8-1F0FB3B17240}" type="slidenum">
              <a:rPr lang="en-NZ" sz="1200" smtClean="0"/>
              <a:pPr marL="0" indent="0">
                <a:buNone/>
              </a:pPr>
              <a:t>6</a:t>
            </a:fld>
            <a:endParaRPr lang="en-NZ" sz="1200" dirty="0"/>
          </a:p>
        </p:txBody>
      </p:sp>
    </p:spTree>
    <p:extLst>
      <p:ext uri="{BB962C8B-B14F-4D97-AF65-F5344CB8AC3E}">
        <p14:creationId xmlns:p14="http://schemas.microsoft.com/office/powerpoint/2010/main" val="2386448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0"/>
            <a:ext cx="7886700" cy="1690689"/>
          </a:xfrm>
        </p:spPr>
        <p:txBody>
          <a:bodyPr/>
          <a:lstStyle/>
          <a:p>
            <a:r>
              <a:rPr lang="en-NZ" dirty="0"/>
              <a:t>Ecological Context and </a:t>
            </a:r>
            <a:r>
              <a:rPr lang="en-NZ" dirty="0" smtClean="0"/>
              <a:t>WTC</a:t>
            </a:r>
            <a:endParaRPr lang="en-NZ" dirty="0"/>
          </a:p>
        </p:txBody>
      </p:sp>
      <p:sp>
        <p:nvSpPr>
          <p:cNvPr id="3" name="Text Placeholder 2"/>
          <p:cNvSpPr>
            <a:spLocks noGrp="1"/>
          </p:cNvSpPr>
          <p:nvPr>
            <p:ph type="body" sz="quarter" idx="13"/>
          </p:nvPr>
        </p:nvSpPr>
        <p:spPr>
          <a:xfrm>
            <a:off x="825623" y="1535837"/>
            <a:ext cx="8156452" cy="5095781"/>
          </a:xfrm>
        </p:spPr>
        <p:txBody>
          <a:bodyPr>
            <a:normAutofit/>
          </a:bodyPr>
          <a:lstStyle/>
          <a:p>
            <a:pPr lvl="0"/>
            <a:r>
              <a:rPr lang="en-GB" b="1" dirty="0" smtClean="0"/>
              <a:t>Ecology</a:t>
            </a:r>
            <a:r>
              <a:rPr lang="en-GB" b="1" dirty="0"/>
              <a:t>:</a:t>
            </a:r>
            <a:r>
              <a:rPr lang="en-GB" dirty="0"/>
              <a:t> </a:t>
            </a:r>
            <a:r>
              <a:rPr lang="en-GB" i="1" dirty="0"/>
              <a:t>“study of the relationships between all the various organisms and their physical environment. It’s a complex and messy field of study about a complex and messy reality” </a:t>
            </a:r>
            <a:r>
              <a:rPr lang="en-GB" sz="1800" dirty="0"/>
              <a:t>(van Lier, 2002, p.144). </a:t>
            </a:r>
            <a:endParaRPr lang="en-GB" sz="1800" dirty="0" smtClean="0"/>
          </a:p>
          <a:p>
            <a:pPr marL="0" lvl="0" indent="0">
              <a:buNone/>
            </a:pPr>
            <a:r>
              <a:rPr lang="en-NZ" dirty="0" smtClean="0"/>
              <a:t>                                ----------------------------------</a:t>
            </a:r>
            <a:endParaRPr lang="en-NZ" dirty="0"/>
          </a:p>
          <a:p>
            <a:pPr lvl="0"/>
            <a:r>
              <a:rPr lang="en-GB" dirty="0" smtClean="0"/>
              <a:t>Bronfenbrenner’s </a:t>
            </a:r>
            <a:r>
              <a:rPr lang="en-GB" dirty="0"/>
              <a:t>(1993) nested ecosystems model </a:t>
            </a:r>
            <a:r>
              <a:rPr lang="en-GB" dirty="0" smtClean="0"/>
              <a:t>as used </a:t>
            </a:r>
            <a:r>
              <a:rPr lang="en-GB" dirty="0"/>
              <a:t>by Peng (2012):</a:t>
            </a:r>
            <a:endParaRPr lang="en-NZ" dirty="0"/>
          </a:p>
          <a:p>
            <a:pPr lvl="0"/>
            <a:r>
              <a:rPr lang="en-GB" b="1" i="1" dirty="0"/>
              <a:t>Microsystem </a:t>
            </a:r>
            <a:r>
              <a:rPr lang="en-GB" i="1" dirty="0"/>
              <a:t>level</a:t>
            </a:r>
            <a:r>
              <a:rPr lang="en-GB" dirty="0"/>
              <a:t>: the </a:t>
            </a:r>
            <a:r>
              <a:rPr lang="en-GB" dirty="0" smtClean="0"/>
              <a:t>EFL or ESL </a:t>
            </a:r>
            <a:r>
              <a:rPr lang="en-GB" dirty="0"/>
              <a:t>classroom </a:t>
            </a:r>
            <a:endParaRPr lang="en-NZ" dirty="0"/>
          </a:p>
          <a:p>
            <a:pPr lvl="0"/>
            <a:r>
              <a:rPr lang="en-GB" b="1" i="1" dirty="0"/>
              <a:t>Mesosystem </a:t>
            </a:r>
            <a:r>
              <a:rPr lang="en-GB" i="1" dirty="0"/>
              <a:t>level</a:t>
            </a:r>
            <a:r>
              <a:rPr lang="en-GB" dirty="0"/>
              <a:t>: learners’ past experience and activities outside the classroom which affect their WTC </a:t>
            </a:r>
            <a:endParaRPr lang="en-NZ" dirty="0"/>
          </a:p>
          <a:p>
            <a:pPr lvl="0"/>
            <a:r>
              <a:rPr lang="en-GB" b="1" i="1" dirty="0" err="1"/>
              <a:t>Exosystem</a:t>
            </a:r>
            <a:r>
              <a:rPr lang="en-GB" i="1" dirty="0"/>
              <a:t> level</a:t>
            </a:r>
            <a:r>
              <a:rPr lang="en-GB" dirty="0"/>
              <a:t>: curriculum design and course assessment </a:t>
            </a:r>
            <a:endParaRPr lang="en-NZ" dirty="0"/>
          </a:p>
          <a:p>
            <a:pPr lvl="0"/>
            <a:r>
              <a:rPr lang="en-GB" b="1" i="1" dirty="0" err="1"/>
              <a:t>Macrosystem</a:t>
            </a:r>
            <a:r>
              <a:rPr lang="en-GB" dirty="0"/>
              <a:t> </a:t>
            </a:r>
            <a:r>
              <a:rPr lang="en-GB" i="1" dirty="0"/>
              <a:t>level</a:t>
            </a:r>
            <a:r>
              <a:rPr lang="en-GB" dirty="0"/>
              <a:t>: educational and sociocultural </a:t>
            </a:r>
            <a:r>
              <a:rPr lang="en-GB" dirty="0" smtClean="0"/>
              <a:t>context</a:t>
            </a:r>
          </a:p>
          <a:p>
            <a:pPr marL="0" lvl="0" indent="0">
              <a:buNone/>
            </a:pPr>
            <a:r>
              <a:rPr lang="en-GB" sz="1200" dirty="0" smtClean="0"/>
              <a:t>                                                                                                                                                                                                                       </a:t>
            </a:r>
            <a:fld id="{415F9005-260C-4A61-AC06-0603E4A6C9B9}" type="slidenum">
              <a:rPr lang="en-GB" sz="1200" smtClean="0"/>
              <a:t>7</a:t>
            </a:fld>
            <a:endParaRPr lang="en-NZ" sz="1200" dirty="0"/>
          </a:p>
        </p:txBody>
      </p:sp>
    </p:spTree>
    <p:extLst>
      <p:ext uri="{BB962C8B-B14F-4D97-AF65-F5344CB8AC3E}">
        <p14:creationId xmlns:p14="http://schemas.microsoft.com/office/powerpoint/2010/main" val="38363957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75" y="1"/>
            <a:ext cx="7886700" cy="967666"/>
          </a:xfrm>
        </p:spPr>
        <p:txBody>
          <a:bodyPr/>
          <a:lstStyle/>
          <a:p>
            <a:r>
              <a:rPr lang="en-NZ" dirty="0" smtClean="0"/>
              <a:t>Nested Ecosystems</a:t>
            </a:r>
            <a:endParaRPr lang="en-NZ" dirty="0"/>
          </a:p>
        </p:txBody>
      </p:sp>
      <p:graphicFrame>
        <p:nvGraphicFramePr>
          <p:cNvPr id="5" name="Diagram 4"/>
          <p:cNvGraphicFramePr/>
          <p:nvPr>
            <p:extLst>
              <p:ext uri="{D42A27DB-BD31-4B8C-83A1-F6EECF244321}">
                <p14:modId xmlns:p14="http://schemas.microsoft.com/office/powerpoint/2010/main" val="3934477169"/>
              </p:ext>
            </p:extLst>
          </p:nvPr>
        </p:nvGraphicFramePr>
        <p:xfrm>
          <a:off x="1577339" y="825624"/>
          <a:ext cx="6146234" cy="58681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211804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NZ" dirty="0" smtClean="0"/>
              <a:t>The Study</a:t>
            </a:r>
            <a:endParaRPr lang="en-NZ" dirty="0"/>
          </a:p>
        </p:txBody>
      </p:sp>
      <p:sp>
        <p:nvSpPr>
          <p:cNvPr id="7" name="Text Placeholder 6"/>
          <p:cNvSpPr>
            <a:spLocks noGrp="1"/>
          </p:cNvSpPr>
          <p:nvPr>
            <p:ph type="body" sz="quarter" idx="13"/>
          </p:nvPr>
        </p:nvSpPr>
        <p:spPr>
          <a:xfrm>
            <a:off x="5603357" y="3744206"/>
            <a:ext cx="2997391" cy="1582395"/>
          </a:xfrm>
        </p:spPr>
        <p:txBody>
          <a:bodyPr>
            <a:normAutofit/>
          </a:bodyPr>
          <a:lstStyle/>
          <a:p>
            <a:r>
              <a:rPr lang="en-NZ" dirty="0" smtClean="0"/>
              <a:t>Research Questions</a:t>
            </a:r>
          </a:p>
          <a:p>
            <a:r>
              <a:rPr lang="en-NZ" dirty="0" smtClean="0"/>
              <a:t>Participants &amp; Context</a:t>
            </a:r>
          </a:p>
          <a:p>
            <a:r>
              <a:rPr lang="en-NZ" dirty="0" smtClean="0"/>
              <a:t>Methodology </a:t>
            </a:r>
            <a:endParaRPr lang="en-NZ" dirty="0"/>
          </a:p>
        </p:txBody>
      </p:sp>
    </p:spTree>
    <p:extLst>
      <p:ext uri="{BB962C8B-B14F-4D97-AF65-F5344CB8AC3E}">
        <p14:creationId xmlns:p14="http://schemas.microsoft.com/office/powerpoint/2010/main" val="367291393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17016</TotalTime>
  <Words>2721</Words>
  <Application>Microsoft Office PowerPoint</Application>
  <PresentationFormat>On-screen Show (4:3)</PresentationFormat>
  <Paragraphs>301</Paragraphs>
  <Slides>30</Slides>
  <Notes>5</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30</vt:i4>
      </vt:variant>
    </vt:vector>
  </HeadingPairs>
  <TitlesOfParts>
    <vt:vector size="33" baseType="lpstr">
      <vt:lpstr>Arial</vt:lpstr>
      <vt:lpstr>Calibri</vt:lpstr>
      <vt:lpstr>Office Theme</vt:lpstr>
      <vt:lpstr>Individuals in Contexts: Psychology of Language Learning 2, Jväskylä, 2016</vt:lpstr>
      <vt:lpstr>Introduction</vt:lpstr>
      <vt:lpstr>WTC definition </vt:lpstr>
      <vt:lpstr>WTC Pyramid Model  </vt:lpstr>
      <vt:lpstr>Literature Review</vt:lpstr>
      <vt:lpstr>Dynamic Systems Theory and WTC</vt:lpstr>
      <vt:lpstr>Ecological Context and WTC</vt:lpstr>
      <vt:lpstr>Nested Ecosystems</vt:lpstr>
      <vt:lpstr>The Study</vt:lpstr>
      <vt:lpstr>Research Questions</vt:lpstr>
      <vt:lpstr>Context &amp; Participants </vt:lpstr>
      <vt:lpstr>Methodology</vt:lpstr>
      <vt:lpstr>Methodology</vt:lpstr>
      <vt:lpstr>Results &amp; Discussion</vt:lpstr>
      <vt:lpstr>RQ1: Which individual and contextual factors do Iranian learners regard as influential on their WTC in the English language classroom context in Iran? And in NZ?</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RQ2: How do Iranian learners perceive any variations in their WTC from an EFL environment in Iran to an ESL classroom in NZ? </vt:lpstr>
      <vt:lpstr>RQ3: To what extent does the WTC of Iranian learners vary in their NZ ESL classroom from one semester to another and why? </vt:lpstr>
      <vt:lpstr>Summary of Research Findings</vt:lpstr>
      <vt:lpstr>Conclusion</vt:lpstr>
      <vt:lpstr>PowerPoint Presentation</vt:lpstr>
      <vt:lpstr>Conclusion (cont.)</vt:lpstr>
      <vt:lpstr>References</vt:lpstr>
    </vt:vector>
  </TitlesOfParts>
  <Company>AUT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Text</dc:title>
  <dc:creator>Remko de Jong</dc:creator>
  <cp:lastModifiedBy>Denise Cameron</cp:lastModifiedBy>
  <cp:revision>238</cp:revision>
  <cp:lastPrinted>2016-08-16T02:46:39Z</cp:lastPrinted>
  <dcterms:created xsi:type="dcterms:W3CDTF">2015-01-26T22:08:43Z</dcterms:created>
  <dcterms:modified xsi:type="dcterms:W3CDTF">2016-09-04T21:47:37Z</dcterms:modified>
</cp:coreProperties>
</file>