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1"/>
  </p:notesMasterIdLst>
  <p:handoutMasterIdLst>
    <p:handoutMasterId r:id="rId22"/>
  </p:handoutMasterIdLst>
  <p:sldIdLst>
    <p:sldId id="292" r:id="rId2"/>
    <p:sldId id="567" r:id="rId3"/>
    <p:sldId id="609" r:id="rId4"/>
    <p:sldId id="486" r:id="rId5"/>
    <p:sldId id="570" r:id="rId6"/>
    <p:sldId id="594" r:id="rId7"/>
    <p:sldId id="603" r:id="rId8"/>
    <p:sldId id="595" r:id="rId9"/>
    <p:sldId id="572" r:id="rId10"/>
    <p:sldId id="575" r:id="rId11"/>
    <p:sldId id="579" r:id="rId12"/>
    <p:sldId id="552" r:id="rId13"/>
    <p:sldId id="615" r:id="rId14"/>
    <p:sldId id="553" r:id="rId15"/>
    <p:sldId id="554" r:id="rId16"/>
    <p:sldId id="617" r:id="rId17"/>
    <p:sldId id="610" r:id="rId18"/>
    <p:sldId id="616" r:id="rId19"/>
    <p:sldId id="614"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Arial" charset="0"/>
        <a:cs typeface="Arial" charset="0"/>
      </a:defRPr>
    </a:lvl1pPr>
    <a:lvl2pPr marL="457200" algn="l" rtl="0" fontAlgn="base">
      <a:spcBef>
        <a:spcPct val="0"/>
      </a:spcBef>
      <a:spcAft>
        <a:spcPct val="0"/>
      </a:spcAft>
      <a:defRPr kern="1200">
        <a:solidFill>
          <a:schemeClr val="tx1"/>
        </a:solidFill>
        <a:latin typeface="Arial" charset="0"/>
        <a:ea typeface="Arial" charset="0"/>
        <a:cs typeface="Arial" charset="0"/>
      </a:defRPr>
    </a:lvl2pPr>
    <a:lvl3pPr marL="914400" algn="l" rtl="0" fontAlgn="base">
      <a:spcBef>
        <a:spcPct val="0"/>
      </a:spcBef>
      <a:spcAft>
        <a:spcPct val="0"/>
      </a:spcAft>
      <a:defRPr kern="1200">
        <a:solidFill>
          <a:schemeClr val="tx1"/>
        </a:solidFill>
        <a:latin typeface="Arial" charset="0"/>
        <a:ea typeface="Arial" charset="0"/>
        <a:cs typeface="Arial" charset="0"/>
      </a:defRPr>
    </a:lvl3pPr>
    <a:lvl4pPr marL="1371600" algn="l" rtl="0" fontAlgn="base">
      <a:spcBef>
        <a:spcPct val="0"/>
      </a:spcBef>
      <a:spcAft>
        <a:spcPct val="0"/>
      </a:spcAft>
      <a:defRPr kern="1200">
        <a:solidFill>
          <a:schemeClr val="tx1"/>
        </a:solidFill>
        <a:latin typeface="Arial" charset="0"/>
        <a:ea typeface="Arial" charset="0"/>
        <a:cs typeface="Arial" charset="0"/>
      </a:defRPr>
    </a:lvl4pPr>
    <a:lvl5pPr marL="1828800" algn="l" rtl="0" fontAlgn="base">
      <a:spcBef>
        <a:spcPct val="0"/>
      </a:spcBef>
      <a:spcAft>
        <a:spcPct val="0"/>
      </a:spcAft>
      <a:defRPr kern="1200">
        <a:solidFill>
          <a:schemeClr val="tx1"/>
        </a:solidFill>
        <a:latin typeface="Arial" charset="0"/>
        <a:ea typeface="Arial" charset="0"/>
        <a:cs typeface="Arial" charset="0"/>
      </a:defRPr>
    </a:lvl5pPr>
    <a:lvl6pPr marL="2286000" algn="l" defTabSz="457200" rtl="0" eaLnBrk="1" latinLnBrk="0" hangingPunct="1">
      <a:defRPr kern="1200">
        <a:solidFill>
          <a:schemeClr val="tx1"/>
        </a:solidFill>
        <a:latin typeface="Arial" charset="0"/>
        <a:ea typeface="Arial" charset="0"/>
        <a:cs typeface="Arial" charset="0"/>
      </a:defRPr>
    </a:lvl6pPr>
    <a:lvl7pPr marL="2743200" algn="l" defTabSz="457200" rtl="0" eaLnBrk="1" latinLnBrk="0" hangingPunct="1">
      <a:defRPr kern="1200">
        <a:solidFill>
          <a:schemeClr val="tx1"/>
        </a:solidFill>
        <a:latin typeface="Arial" charset="0"/>
        <a:ea typeface="Arial" charset="0"/>
        <a:cs typeface="Arial" charset="0"/>
      </a:defRPr>
    </a:lvl7pPr>
    <a:lvl8pPr marL="3200400" algn="l" defTabSz="457200" rtl="0" eaLnBrk="1" latinLnBrk="0" hangingPunct="1">
      <a:defRPr kern="1200">
        <a:solidFill>
          <a:schemeClr val="tx1"/>
        </a:solidFill>
        <a:latin typeface="Arial" charset="0"/>
        <a:ea typeface="Arial" charset="0"/>
        <a:cs typeface="Arial" charset="0"/>
      </a:defRPr>
    </a:lvl8pPr>
    <a:lvl9pPr marL="3657600" algn="l" defTabSz="457200" rtl="0" eaLnBrk="1" latinLnBrk="0" hangingPunct="1">
      <a:defRPr kern="1200">
        <a:solidFill>
          <a:schemeClr val="tx1"/>
        </a:solidFill>
        <a:latin typeface="Arial" charset="0"/>
        <a:ea typeface="Arial" charset="0"/>
        <a:cs typeface="Arial" charset="0"/>
      </a:defRPr>
    </a:lvl9pPr>
  </p:defaultTextStyle>
  <p:extLst>
    <p:ext uri="{521415D9-36F7-43E2-AB2F-B90AF26B5E84}">
      <p14:sectionLst xmlns:p14="http://schemas.microsoft.com/office/powerpoint/2010/main">
        <p14:section name="Default Section" id="{B5AE1B07-BD28-BC44-B2E2-2A4DBB485E2F}">
          <p14:sldIdLst>
            <p14:sldId id="292"/>
            <p14:sldId id="567"/>
            <p14:sldId id="609"/>
            <p14:sldId id="486"/>
            <p14:sldId id="570"/>
            <p14:sldId id="594"/>
            <p14:sldId id="603"/>
            <p14:sldId id="595"/>
            <p14:sldId id="572"/>
            <p14:sldId id="575"/>
            <p14:sldId id="579"/>
            <p14:sldId id="552"/>
            <p14:sldId id="615"/>
            <p14:sldId id="553"/>
            <p14:sldId id="554"/>
            <p14:sldId id="617"/>
            <p14:sldId id="610"/>
            <p14:sldId id="616"/>
            <p14:sldId id="61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5FC7"/>
    <a:srgbClr val="940000"/>
    <a:srgbClr val="A80000"/>
    <a:srgbClr val="B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47" autoAdjust="0"/>
    <p:restoredTop sz="97770" autoAdjust="0"/>
  </p:normalViewPr>
  <p:slideViewPr>
    <p:cSldViewPr>
      <p:cViewPr>
        <p:scale>
          <a:sx n="94" d="100"/>
          <a:sy n="94" d="100"/>
        </p:scale>
        <p:origin x="-1088" y="-80"/>
      </p:cViewPr>
      <p:guideLst>
        <p:guide orient="horz" pos="2160"/>
        <p:guide pos="2880"/>
      </p:guideLst>
    </p:cSldViewPr>
  </p:slideViewPr>
  <p:outlineViewPr>
    <p:cViewPr>
      <p:scale>
        <a:sx n="33" d="100"/>
        <a:sy n="33" d="100"/>
      </p:scale>
      <p:origin x="0" y="1457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2022"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96CA6F-2064-7042-8C77-D3E23E642CA1}"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lang="en-US"/>
        </a:p>
      </dgm:t>
    </dgm:pt>
    <dgm:pt modelId="{F4CFE8E2-B798-1047-B2DE-A693719FF42E}">
      <dgm:prSet phldrT="[Text]" custT="1"/>
      <dgm:spPr/>
      <dgm:t>
        <a:bodyPr/>
        <a:lstStyle/>
        <a:p>
          <a:r>
            <a:rPr lang="en-US" sz="4400" kern="1200" dirty="0" smtClean="0">
              <a:solidFill>
                <a:srgbClr val="254061"/>
              </a:solidFill>
              <a:latin typeface="Gill Sans MT" pitchFamily="34" charset="0"/>
              <a:ea typeface="ヒラギノ角ゴ Pro W3" charset="-128"/>
              <a:cs typeface="ヒラギノ角ゴ Pro W3" charset="-128"/>
            </a:rPr>
            <a:t>Physical</a:t>
          </a:r>
          <a:r>
            <a:rPr lang="en-US" sz="4400" kern="1200" dirty="0" smtClean="0"/>
            <a:t>	</a:t>
          </a:r>
          <a:endParaRPr lang="en-US" sz="4400" kern="1200" dirty="0"/>
        </a:p>
      </dgm:t>
    </dgm:pt>
    <dgm:pt modelId="{1E843A08-F070-C547-B3AC-C696B9E4F0F8}" type="parTrans" cxnId="{8D98F6D0-9894-2A4C-99CC-A2D9E48E09F0}">
      <dgm:prSet/>
      <dgm:spPr/>
      <dgm:t>
        <a:bodyPr/>
        <a:lstStyle/>
        <a:p>
          <a:endParaRPr lang="en-US"/>
        </a:p>
      </dgm:t>
    </dgm:pt>
    <dgm:pt modelId="{638BE0A9-8949-204B-ADD5-8385E49C334C}" type="sibTrans" cxnId="{8D98F6D0-9894-2A4C-99CC-A2D9E48E09F0}">
      <dgm:prSet/>
      <dgm:spPr/>
      <dgm:t>
        <a:bodyPr/>
        <a:lstStyle/>
        <a:p>
          <a:endParaRPr lang="en-US"/>
        </a:p>
      </dgm:t>
    </dgm:pt>
    <dgm:pt modelId="{F2724E17-7B29-DD41-9AA7-478C999CC16A}">
      <dgm:prSet phldrT="[Text]"/>
      <dgm:spPr/>
      <dgm:t>
        <a:bodyPr/>
        <a:lstStyle/>
        <a:p>
          <a:r>
            <a:rPr lang="en-US" dirty="0" smtClean="0"/>
            <a:t>Tasting, touching, smelling</a:t>
          </a:r>
          <a:endParaRPr lang="en-US" dirty="0"/>
        </a:p>
      </dgm:t>
    </dgm:pt>
    <dgm:pt modelId="{C78C9C89-EE8D-A04E-BAD6-3D8FC3192131}" type="parTrans" cxnId="{58CCF053-C85A-5940-BE48-BA5E73AB6C29}">
      <dgm:prSet/>
      <dgm:spPr/>
      <dgm:t>
        <a:bodyPr/>
        <a:lstStyle/>
        <a:p>
          <a:endParaRPr lang="en-US"/>
        </a:p>
      </dgm:t>
    </dgm:pt>
    <dgm:pt modelId="{BA4C7310-92B5-EF4F-BA10-514FC960F046}" type="sibTrans" cxnId="{58CCF053-C85A-5940-BE48-BA5E73AB6C29}">
      <dgm:prSet/>
      <dgm:spPr/>
      <dgm:t>
        <a:bodyPr/>
        <a:lstStyle/>
        <a:p>
          <a:endParaRPr lang="en-US"/>
        </a:p>
      </dgm:t>
    </dgm:pt>
    <dgm:pt modelId="{1B10DA4E-5090-DF41-A69A-F37E195B0B6B}">
      <dgm:prSet phldrT="[Text]"/>
      <dgm:spPr/>
      <dgm:t>
        <a:bodyPr/>
        <a:lstStyle/>
        <a:p>
          <a:r>
            <a:rPr lang="en-US" dirty="0" smtClean="0"/>
            <a:t>Avoids toxins</a:t>
          </a:r>
          <a:endParaRPr lang="en-US" dirty="0"/>
        </a:p>
      </dgm:t>
    </dgm:pt>
    <dgm:pt modelId="{454B17A5-3D33-B54B-898A-02D71D4C7263}" type="parTrans" cxnId="{26A2F77D-4089-7E43-9081-D498831396CF}">
      <dgm:prSet/>
      <dgm:spPr/>
      <dgm:t>
        <a:bodyPr/>
        <a:lstStyle/>
        <a:p>
          <a:endParaRPr lang="en-US"/>
        </a:p>
      </dgm:t>
    </dgm:pt>
    <dgm:pt modelId="{22983B12-A839-004F-A5E9-65817CEEEB1F}" type="sibTrans" cxnId="{26A2F77D-4089-7E43-9081-D498831396CF}">
      <dgm:prSet/>
      <dgm:spPr/>
      <dgm:t>
        <a:bodyPr/>
        <a:lstStyle/>
        <a:p>
          <a:endParaRPr lang="en-US"/>
        </a:p>
      </dgm:t>
    </dgm:pt>
    <dgm:pt modelId="{F97E8F52-20E8-CA47-9C28-F7E3AC281BAB}">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4400" kern="1200" dirty="0" smtClean="0">
              <a:solidFill>
                <a:srgbClr val="254061"/>
              </a:solidFill>
              <a:latin typeface="Gill Sans MT" pitchFamily="34" charset="0"/>
              <a:ea typeface="ヒラギノ角ゴ Pro W3" charset="-128"/>
              <a:cs typeface="ヒラギノ角ゴ Pro W3" charset="-128"/>
            </a:rPr>
            <a:t>Emotional</a:t>
          </a:r>
          <a:endParaRPr lang="en-US" sz="4400" dirty="0" smtClean="0"/>
        </a:p>
      </dgm:t>
    </dgm:pt>
    <dgm:pt modelId="{D093EE14-6A42-8148-85B7-D02FCA8D5411}" type="parTrans" cxnId="{42A23AAB-05D7-5841-80B2-8E5E55B8537C}">
      <dgm:prSet/>
      <dgm:spPr/>
      <dgm:t>
        <a:bodyPr/>
        <a:lstStyle/>
        <a:p>
          <a:endParaRPr lang="en-US"/>
        </a:p>
      </dgm:t>
    </dgm:pt>
    <dgm:pt modelId="{FB9EBFB0-375F-334F-93C7-644CDF77C964}" type="sibTrans" cxnId="{42A23AAB-05D7-5841-80B2-8E5E55B8537C}">
      <dgm:prSet/>
      <dgm:spPr/>
      <dgm:t>
        <a:bodyPr/>
        <a:lstStyle/>
        <a:p>
          <a:endParaRPr lang="en-US"/>
        </a:p>
      </dgm:t>
    </dgm:pt>
    <dgm:pt modelId="{DBE5D3D8-F197-D34A-A678-98484495A709}">
      <dgm:prSet phldrT="[Text]" custT="1"/>
      <dgm:spPr/>
      <dgm:t>
        <a:bodyPr/>
        <a:lstStyle/>
        <a:p>
          <a:r>
            <a:rPr lang="en-US" sz="2400" dirty="0" smtClean="0"/>
            <a:t>Emotional response</a:t>
          </a:r>
          <a:endParaRPr lang="en-US" sz="2400" dirty="0"/>
        </a:p>
      </dgm:t>
    </dgm:pt>
    <dgm:pt modelId="{8880A64F-2D6A-EB4D-8A28-E98FBA64E09E}" type="parTrans" cxnId="{9AB4C436-3FF2-F141-806C-0BF3A3C20CB2}">
      <dgm:prSet/>
      <dgm:spPr/>
      <dgm:t>
        <a:bodyPr/>
        <a:lstStyle/>
        <a:p>
          <a:endParaRPr lang="en-US"/>
        </a:p>
      </dgm:t>
    </dgm:pt>
    <dgm:pt modelId="{AA19998C-7A13-0F42-A601-EBB7B75D7B05}" type="sibTrans" cxnId="{9AB4C436-3FF2-F141-806C-0BF3A3C20CB2}">
      <dgm:prSet/>
      <dgm:spPr/>
      <dgm:t>
        <a:bodyPr/>
        <a:lstStyle/>
        <a:p>
          <a:endParaRPr lang="en-US"/>
        </a:p>
      </dgm:t>
    </dgm:pt>
    <dgm:pt modelId="{8ECF5E7C-944D-DB45-8D26-4E6322AB3064}">
      <dgm:prSet phldrT="[Text]" custT="1"/>
      <dgm:spPr/>
      <dgm:t>
        <a:bodyPr/>
        <a:lstStyle/>
        <a:p>
          <a:r>
            <a:rPr lang="en-US" sz="4400" kern="1200" dirty="0" smtClean="0">
              <a:solidFill>
                <a:srgbClr val="254061"/>
              </a:solidFill>
              <a:latin typeface="Gill Sans MT" pitchFamily="34" charset="0"/>
              <a:ea typeface="ヒラギノ角ゴ Pro W3" charset="-128"/>
              <a:cs typeface="ヒラギノ角ゴ Pro W3" charset="-128"/>
            </a:rPr>
            <a:t>Mental</a:t>
          </a:r>
          <a:endParaRPr lang="en-US" sz="4400" kern="1200" dirty="0">
            <a:solidFill>
              <a:srgbClr val="254061"/>
            </a:solidFill>
            <a:latin typeface="Gill Sans MT" pitchFamily="34" charset="0"/>
            <a:ea typeface="ヒラギノ角ゴ Pro W3" charset="-128"/>
            <a:cs typeface="ヒラギノ角ゴ Pro W3" charset="-128"/>
          </a:endParaRPr>
        </a:p>
      </dgm:t>
    </dgm:pt>
    <dgm:pt modelId="{EDCC0501-CC47-964F-A05A-415C5344C396}" type="parTrans" cxnId="{8CD05ADE-122A-5542-8C4A-FC4935EB1F27}">
      <dgm:prSet/>
      <dgm:spPr/>
      <dgm:t>
        <a:bodyPr/>
        <a:lstStyle/>
        <a:p>
          <a:endParaRPr lang="en-US"/>
        </a:p>
      </dgm:t>
    </dgm:pt>
    <dgm:pt modelId="{34F7275D-5DC8-9745-AD84-FCF571169F7C}" type="sibTrans" cxnId="{8CD05ADE-122A-5542-8C4A-FC4935EB1F27}">
      <dgm:prSet/>
      <dgm:spPr/>
      <dgm:t>
        <a:bodyPr/>
        <a:lstStyle/>
        <a:p>
          <a:endParaRPr lang="en-US"/>
        </a:p>
      </dgm:t>
    </dgm:pt>
    <dgm:pt modelId="{DB9DE3C9-AE7E-5443-ABDC-9169C71A34BC}">
      <dgm:prSet phldrT="[Text]" custT="1"/>
      <dgm:spPr/>
      <dgm:t>
        <a:bodyPr/>
        <a:lstStyle/>
        <a:p>
          <a:r>
            <a:rPr lang="en-US" sz="2400" dirty="0" smtClean="0"/>
            <a:t>Call to action</a:t>
          </a:r>
          <a:endParaRPr lang="en-US" sz="2400" dirty="0"/>
        </a:p>
      </dgm:t>
    </dgm:pt>
    <dgm:pt modelId="{C28E0B18-7F77-694D-BD9C-A3952A8AF6E3}" type="parTrans" cxnId="{469F0E9F-1156-3243-A2F7-34A6EA32EC76}">
      <dgm:prSet/>
      <dgm:spPr/>
      <dgm:t>
        <a:bodyPr/>
        <a:lstStyle/>
        <a:p>
          <a:endParaRPr lang="en-US"/>
        </a:p>
      </dgm:t>
    </dgm:pt>
    <dgm:pt modelId="{526C07BA-7822-5445-AC95-8DD317FAB2D2}" type="sibTrans" cxnId="{469F0E9F-1156-3243-A2F7-34A6EA32EC76}">
      <dgm:prSet/>
      <dgm:spPr/>
      <dgm:t>
        <a:bodyPr/>
        <a:lstStyle/>
        <a:p>
          <a:endParaRPr lang="en-US"/>
        </a:p>
      </dgm:t>
    </dgm:pt>
    <dgm:pt modelId="{3F2E7C8C-91B1-704B-8BBA-3418D9E42109}">
      <dgm:prSet phldrT="[Text]"/>
      <dgm:spPr/>
      <dgm:t>
        <a:bodyPr/>
        <a:lstStyle/>
        <a:p>
          <a:r>
            <a:rPr lang="en-US" dirty="0" smtClean="0"/>
            <a:t>Green values and beliefs</a:t>
          </a:r>
          <a:endParaRPr lang="en-US" dirty="0"/>
        </a:p>
      </dgm:t>
    </dgm:pt>
    <dgm:pt modelId="{C280CBA4-7846-D344-A467-7AAEF06E1673}" type="parTrans" cxnId="{3BB6FDFF-FBC5-A848-BFA3-B5C75EF9A79F}">
      <dgm:prSet/>
      <dgm:spPr/>
      <dgm:t>
        <a:bodyPr/>
        <a:lstStyle/>
        <a:p>
          <a:endParaRPr lang="en-US"/>
        </a:p>
      </dgm:t>
    </dgm:pt>
    <dgm:pt modelId="{2B37E516-39D6-464A-AE51-D225A498C791}" type="sibTrans" cxnId="{3BB6FDFF-FBC5-A848-BFA3-B5C75EF9A79F}">
      <dgm:prSet/>
      <dgm:spPr/>
      <dgm:t>
        <a:bodyPr/>
        <a:lstStyle/>
        <a:p>
          <a:endParaRPr lang="en-US"/>
        </a:p>
      </dgm:t>
    </dgm:pt>
    <dgm:pt modelId="{89740981-1CB5-894A-8EB4-FED76BB74421}">
      <dgm:prSet/>
      <dgm:spPr/>
      <dgm:t>
        <a:bodyPr/>
        <a:lstStyle/>
        <a:p>
          <a:r>
            <a:rPr lang="en-US" dirty="0" smtClean="0"/>
            <a:t>Provides micro-nutrients</a:t>
          </a:r>
          <a:endParaRPr lang="en-US" dirty="0"/>
        </a:p>
      </dgm:t>
    </dgm:pt>
    <dgm:pt modelId="{2EF70A28-22EA-D645-A837-676EE4C12672}" type="parTrans" cxnId="{95B6CF0D-706D-194D-B6B4-9754996332D3}">
      <dgm:prSet/>
      <dgm:spPr/>
      <dgm:t>
        <a:bodyPr/>
        <a:lstStyle/>
        <a:p>
          <a:endParaRPr lang="en-US"/>
        </a:p>
      </dgm:t>
    </dgm:pt>
    <dgm:pt modelId="{28E4BAD5-9AFF-FC49-9A45-F826C7FF1DD0}" type="sibTrans" cxnId="{95B6CF0D-706D-194D-B6B4-9754996332D3}">
      <dgm:prSet/>
      <dgm:spPr/>
      <dgm:t>
        <a:bodyPr/>
        <a:lstStyle/>
        <a:p>
          <a:endParaRPr lang="en-US"/>
        </a:p>
      </dgm:t>
    </dgm:pt>
    <dgm:pt modelId="{33B853C1-0DD7-3349-91EB-295720F9DD8B}">
      <dgm:prSet/>
      <dgm:spPr/>
      <dgm:t>
        <a:bodyPr/>
        <a:lstStyle/>
        <a:p>
          <a:r>
            <a:rPr lang="en-US" dirty="0" smtClean="0"/>
            <a:t>Personal physical  wellness</a:t>
          </a:r>
          <a:endParaRPr lang="en-US" dirty="0"/>
        </a:p>
      </dgm:t>
    </dgm:pt>
    <dgm:pt modelId="{0DC6C266-15DB-8F48-9CD4-BA617D305B5A}" type="parTrans" cxnId="{76333E8A-0D04-F240-AF2A-4F372635933F}">
      <dgm:prSet/>
      <dgm:spPr/>
      <dgm:t>
        <a:bodyPr/>
        <a:lstStyle/>
        <a:p>
          <a:endParaRPr lang="en-US"/>
        </a:p>
      </dgm:t>
    </dgm:pt>
    <dgm:pt modelId="{E5BD73BD-F6CB-444F-A818-ADC13629AB84}" type="sibTrans" cxnId="{76333E8A-0D04-F240-AF2A-4F372635933F}">
      <dgm:prSet/>
      <dgm:spPr/>
      <dgm:t>
        <a:bodyPr/>
        <a:lstStyle/>
        <a:p>
          <a:endParaRPr lang="en-US"/>
        </a:p>
      </dgm:t>
    </dgm:pt>
    <dgm:pt modelId="{EB1175D3-AAC1-4F49-A926-703609AC5A45}">
      <dgm:prSet/>
      <dgm:spPr/>
      <dgm:t>
        <a:bodyPr/>
        <a:lstStyle/>
        <a:p>
          <a:r>
            <a:rPr lang="en-US" dirty="0" smtClean="0"/>
            <a:t>Planetary wellness</a:t>
          </a:r>
          <a:endParaRPr lang="en-US" dirty="0"/>
        </a:p>
      </dgm:t>
    </dgm:pt>
    <dgm:pt modelId="{71650002-B4A5-D446-839C-CDE69F2FC343}" type="parTrans" cxnId="{0DA08DF0-6559-AE46-85EC-A9CD29D96D3C}">
      <dgm:prSet/>
      <dgm:spPr/>
      <dgm:t>
        <a:bodyPr/>
        <a:lstStyle/>
        <a:p>
          <a:endParaRPr lang="en-US"/>
        </a:p>
      </dgm:t>
    </dgm:pt>
    <dgm:pt modelId="{64B960BB-DE99-7B41-A3CC-7D97CC86C08B}" type="sibTrans" cxnId="{0DA08DF0-6559-AE46-85EC-A9CD29D96D3C}">
      <dgm:prSet/>
      <dgm:spPr/>
      <dgm:t>
        <a:bodyPr/>
        <a:lstStyle/>
        <a:p>
          <a:endParaRPr lang="en-US"/>
        </a:p>
      </dgm:t>
    </dgm:pt>
    <dgm:pt modelId="{F152778F-62FA-2640-9C66-1E8C49078078}">
      <dgm:prSet/>
      <dgm:spPr/>
      <dgm:t>
        <a:bodyPr/>
        <a:lstStyle/>
        <a:p>
          <a:r>
            <a:rPr lang="en-US" dirty="0" smtClean="0"/>
            <a:t>Sense of returning to clean safe food</a:t>
          </a:r>
          <a:endParaRPr lang="en-US" dirty="0"/>
        </a:p>
      </dgm:t>
    </dgm:pt>
    <dgm:pt modelId="{C25B29B4-2CFC-244F-B0D0-DB5475B535E3}" type="parTrans" cxnId="{7A062E69-6EED-CE4F-90E1-9858138317FA}">
      <dgm:prSet/>
      <dgm:spPr/>
      <dgm:t>
        <a:bodyPr/>
        <a:lstStyle/>
        <a:p>
          <a:endParaRPr lang="en-US"/>
        </a:p>
      </dgm:t>
    </dgm:pt>
    <dgm:pt modelId="{CB12B21E-934E-2C46-9658-0C877D4578F8}" type="sibTrans" cxnId="{7A062E69-6EED-CE4F-90E1-9858138317FA}">
      <dgm:prSet/>
      <dgm:spPr/>
      <dgm:t>
        <a:bodyPr/>
        <a:lstStyle/>
        <a:p>
          <a:endParaRPr lang="en-US"/>
        </a:p>
      </dgm:t>
    </dgm:pt>
    <dgm:pt modelId="{21313AA2-72C9-A641-B388-44E5636026F5}">
      <dgm:prSet/>
      <dgm:spPr/>
      <dgm:t>
        <a:bodyPr/>
        <a:lstStyle/>
        <a:p>
          <a:r>
            <a:rPr lang="en-US" dirty="0" smtClean="0"/>
            <a:t>Dollar voting</a:t>
          </a:r>
          <a:endParaRPr lang="en-US" dirty="0"/>
        </a:p>
      </dgm:t>
    </dgm:pt>
    <dgm:pt modelId="{0D26C9A2-6518-2B4A-9ED7-BA92971D6B9F}" type="parTrans" cxnId="{C69ADE0B-2F4A-5143-9A48-4E6CC2AD6CD4}">
      <dgm:prSet/>
      <dgm:spPr/>
      <dgm:t>
        <a:bodyPr/>
        <a:lstStyle/>
        <a:p>
          <a:endParaRPr lang="en-US"/>
        </a:p>
      </dgm:t>
    </dgm:pt>
    <dgm:pt modelId="{48436953-1BA5-9442-B4D1-D111286F2639}" type="sibTrans" cxnId="{C69ADE0B-2F4A-5143-9A48-4E6CC2AD6CD4}">
      <dgm:prSet/>
      <dgm:spPr/>
      <dgm:t>
        <a:bodyPr/>
        <a:lstStyle/>
        <a:p>
          <a:endParaRPr lang="en-US"/>
        </a:p>
      </dgm:t>
    </dgm:pt>
    <dgm:pt modelId="{1B40FC47-6C3B-BC4B-A1A9-A8D41AD1AB68}">
      <dgm:prSet/>
      <dgm:spPr/>
      <dgm:t>
        <a:bodyPr/>
        <a:lstStyle/>
        <a:p>
          <a:r>
            <a:rPr lang="en-US" dirty="0" smtClean="0"/>
            <a:t>Happy vegetables happy meat</a:t>
          </a:r>
          <a:endParaRPr lang="en-US" dirty="0"/>
        </a:p>
      </dgm:t>
    </dgm:pt>
    <dgm:pt modelId="{02D05B27-01BA-9C4F-8470-9E69AF2FF63C}" type="parTrans" cxnId="{8B8BC1FB-9C56-964C-81E7-CE87FD1F7DB8}">
      <dgm:prSet/>
      <dgm:spPr/>
      <dgm:t>
        <a:bodyPr/>
        <a:lstStyle/>
        <a:p>
          <a:endParaRPr lang="en-US"/>
        </a:p>
      </dgm:t>
    </dgm:pt>
    <dgm:pt modelId="{3FFE9FAD-A8EC-F040-8F07-29F8807C1A38}" type="sibTrans" cxnId="{8B8BC1FB-9C56-964C-81E7-CE87FD1F7DB8}">
      <dgm:prSet/>
      <dgm:spPr/>
      <dgm:t>
        <a:bodyPr/>
        <a:lstStyle/>
        <a:p>
          <a:endParaRPr lang="en-US"/>
        </a:p>
      </dgm:t>
    </dgm:pt>
    <dgm:pt modelId="{6D761164-0D67-A746-A663-54610FF326BB}">
      <dgm:prSet/>
      <dgm:spPr/>
      <dgm:t>
        <a:bodyPr/>
        <a:lstStyle/>
        <a:p>
          <a:r>
            <a:rPr lang="en-US" dirty="0" smtClean="0"/>
            <a:t>Nurturing family wellness</a:t>
          </a:r>
          <a:endParaRPr lang="en-US" dirty="0"/>
        </a:p>
      </dgm:t>
    </dgm:pt>
    <dgm:pt modelId="{28D3EA90-C83C-6F41-9201-A8FDF7D2F40B}" type="parTrans" cxnId="{A844C11A-C8A6-A946-8536-FA64E064A972}">
      <dgm:prSet/>
      <dgm:spPr/>
      <dgm:t>
        <a:bodyPr/>
        <a:lstStyle/>
        <a:p>
          <a:endParaRPr lang="en-US"/>
        </a:p>
      </dgm:t>
    </dgm:pt>
    <dgm:pt modelId="{B635DC92-9FB1-5343-A3C2-D3AEB63F65CC}" type="sibTrans" cxnId="{A844C11A-C8A6-A946-8536-FA64E064A972}">
      <dgm:prSet/>
      <dgm:spPr/>
      <dgm:t>
        <a:bodyPr/>
        <a:lstStyle/>
        <a:p>
          <a:endParaRPr lang="en-US"/>
        </a:p>
      </dgm:t>
    </dgm:pt>
    <dgm:pt modelId="{A39C70DE-AB30-A448-AC50-A6F7A224004E}" type="pres">
      <dgm:prSet presAssocID="{3496CA6F-2064-7042-8C77-D3E23E642CA1}" presName="theList" presStyleCnt="0">
        <dgm:presLayoutVars>
          <dgm:dir/>
          <dgm:animLvl val="lvl"/>
          <dgm:resizeHandles val="exact"/>
        </dgm:presLayoutVars>
      </dgm:prSet>
      <dgm:spPr/>
    </dgm:pt>
    <dgm:pt modelId="{744B1065-36DE-A14B-A16D-B4EB4822A789}" type="pres">
      <dgm:prSet presAssocID="{F4CFE8E2-B798-1047-B2DE-A693719FF42E}" presName="compNode" presStyleCnt="0"/>
      <dgm:spPr/>
    </dgm:pt>
    <dgm:pt modelId="{B6AE3A09-CD82-0044-B5DF-550083BB1C1D}" type="pres">
      <dgm:prSet presAssocID="{F4CFE8E2-B798-1047-B2DE-A693719FF42E}" presName="aNode" presStyleLbl="bgShp" presStyleIdx="0" presStyleCnt="3"/>
      <dgm:spPr/>
      <dgm:t>
        <a:bodyPr/>
        <a:lstStyle/>
        <a:p>
          <a:endParaRPr lang="en-US"/>
        </a:p>
      </dgm:t>
    </dgm:pt>
    <dgm:pt modelId="{79B06FE8-B19E-554B-922B-DA155F994F5A}" type="pres">
      <dgm:prSet presAssocID="{F4CFE8E2-B798-1047-B2DE-A693719FF42E}" presName="textNode" presStyleLbl="bgShp" presStyleIdx="0" presStyleCnt="3"/>
      <dgm:spPr/>
      <dgm:t>
        <a:bodyPr/>
        <a:lstStyle/>
        <a:p>
          <a:endParaRPr lang="en-US"/>
        </a:p>
      </dgm:t>
    </dgm:pt>
    <dgm:pt modelId="{86461CCD-6B18-F04E-9913-06789AA91290}" type="pres">
      <dgm:prSet presAssocID="{F4CFE8E2-B798-1047-B2DE-A693719FF42E}" presName="compChildNode" presStyleCnt="0"/>
      <dgm:spPr/>
    </dgm:pt>
    <dgm:pt modelId="{A3099ECE-CE1B-C845-904B-CBEC6D4476E9}" type="pres">
      <dgm:prSet presAssocID="{F4CFE8E2-B798-1047-B2DE-A693719FF42E}" presName="theInnerList" presStyleCnt="0"/>
      <dgm:spPr/>
    </dgm:pt>
    <dgm:pt modelId="{986286B6-2F69-7A45-914D-16D870EB8FF1}" type="pres">
      <dgm:prSet presAssocID="{F2724E17-7B29-DD41-9AA7-478C999CC16A}" presName="childNode" presStyleLbl="node1" presStyleIdx="0" presStyleCnt="12">
        <dgm:presLayoutVars>
          <dgm:bulletEnabled val="1"/>
        </dgm:presLayoutVars>
      </dgm:prSet>
      <dgm:spPr/>
      <dgm:t>
        <a:bodyPr/>
        <a:lstStyle/>
        <a:p>
          <a:endParaRPr lang="en-US"/>
        </a:p>
      </dgm:t>
    </dgm:pt>
    <dgm:pt modelId="{35B3DE01-8A6E-F548-A929-533DBDD5D9BF}" type="pres">
      <dgm:prSet presAssocID="{F2724E17-7B29-DD41-9AA7-478C999CC16A}" presName="aSpace2" presStyleCnt="0"/>
      <dgm:spPr/>
    </dgm:pt>
    <dgm:pt modelId="{65B29919-3F39-DC4F-BD69-3729AF250011}" type="pres">
      <dgm:prSet presAssocID="{1B10DA4E-5090-DF41-A69A-F37E195B0B6B}" presName="childNode" presStyleLbl="node1" presStyleIdx="1" presStyleCnt="12">
        <dgm:presLayoutVars>
          <dgm:bulletEnabled val="1"/>
        </dgm:presLayoutVars>
      </dgm:prSet>
      <dgm:spPr/>
    </dgm:pt>
    <dgm:pt modelId="{C915F01E-685B-DE46-BD8F-7F5956665963}" type="pres">
      <dgm:prSet presAssocID="{1B10DA4E-5090-DF41-A69A-F37E195B0B6B}" presName="aSpace2" presStyleCnt="0"/>
      <dgm:spPr/>
    </dgm:pt>
    <dgm:pt modelId="{DA543732-9B45-FC46-886A-34324CED10B0}" type="pres">
      <dgm:prSet presAssocID="{89740981-1CB5-894A-8EB4-FED76BB74421}" presName="childNode" presStyleLbl="node1" presStyleIdx="2" presStyleCnt="12">
        <dgm:presLayoutVars>
          <dgm:bulletEnabled val="1"/>
        </dgm:presLayoutVars>
      </dgm:prSet>
      <dgm:spPr/>
      <dgm:t>
        <a:bodyPr/>
        <a:lstStyle/>
        <a:p>
          <a:endParaRPr lang="en-US"/>
        </a:p>
      </dgm:t>
    </dgm:pt>
    <dgm:pt modelId="{313893B6-9773-B543-AC85-0F64EE27401C}" type="pres">
      <dgm:prSet presAssocID="{89740981-1CB5-894A-8EB4-FED76BB74421}" presName="aSpace2" presStyleCnt="0"/>
      <dgm:spPr/>
    </dgm:pt>
    <dgm:pt modelId="{33FEB95D-3335-9F4B-854E-BFABBBC8AC0A}" type="pres">
      <dgm:prSet presAssocID="{33B853C1-0DD7-3349-91EB-295720F9DD8B}" presName="childNode" presStyleLbl="node1" presStyleIdx="3" presStyleCnt="12">
        <dgm:presLayoutVars>
          <dgm:bulletEnabled val="1"/>
        </dgm:presLayoutVars>
      </dgm:prSet>
      <dgm:spPr/>
      <dgm:t>
        <a:bodyPr/>
        <a:lstStyle/>
        <a:p>
          <a:endParaRPr lang="en-US"/>
        </a:p>
      </dgm:t>
    </dgm:pt>
    <dgm:pt modelId="{2A3C0819-5584-624B-9E89-506960721F0A}" type="pres">
      <dgm:prSet presAssocID="{33B853C1-0DD7-3349-91EB-295720F9DD8B}" presName="aSpace2" presStyleCnt="0"/>
      <dgm:spPr/>
    </dgm:pt>
    <dgm:pt modelId="{D7D9EE98-8369-DC43-8772-81A9EEA8073A}" type="pres">
      <dgm:prSet presAssocID="{EB1175D3-AAC1-4F49-A926-703609AC5A45}" presName="childNode" presStyleLbl="node1" presStyleIdx="4" presStyleCnt="12">
        <dgm:presLayoutVars>
          <dgm:bulletEnabled val="1"/>
        </dgm:presLayoutVars>
      </dgm:prSet>
      <dgm:spPr/>
      <dgm:t>
        <a:bodyPr/>
        <a:lstStyle/>
        <a:p>
          <a:endParaRPr lang="en-US"/>
        </a:p>
      </dgm:t>
    </dgm:pt>
    <dgm:pt modelId="{C62E3DC6-2D66-754F-B680-086FFDF8C908}" type="pres">
      <dgm:prSet presAssocID="{F4CFE8E2-B798-1047-B2DE-A693719FF42E}" presName="aSpace" presStyleCnt="0"/>
      <dgm:spPr/>
    </dgm:pt>
    <dgm:pt modelId="{3635AB83-9E45-1140-B5EC-8E1C1F8B137A}" type="pres">
      <dgm:prSet presAssocID="{F97E8F52-20E8-CA47-9C28-F7E3AC281BAB}" presName="compNode" presStyleCnt="0"/>
      <dgm:spPr/>
    </dgm:pt>
    <dgm:pt modelId="{F0566B8F-5E96-6A4B-AE5B-71A0A7314C3A}" type="pres">
      <dgm:prSet presAssocID="{F97E8F52-20E8-CA47-9C28-F7E3AC281BAB}" presName="aNode" presStyleLbl="bgShp" presStyleIdx="1" presStyleCnt="3"/>
      <dgm:spPr/>
      <dgm:t>
        <a:bodyPr/>
        <a:lstStyle/>
        <a:p>
          <a:endParaRPr lang="en-US"/>
        </a:p>
      </dgm:t>
    </dgm:pt>
    <dgm:pt modelId="{1008CF29-25AB-A045-91D9-DB41B76B4F9F}" type="pres">
      <dgm:prSet presAssocID="{F97E8F52-20E8-CA47-9C28-F7E3AC281BAB}" presName="textNode" presStyleLbl="bgShp" presStyleIdx="1" presStyleCnt="3"/>
      <dgm:spPr/>
      <dgm:t>
        <a:bodyPr/>
        <a:lstStyle/>
        <a:p>
          <a:endParaRPr lang="en-US"/>
        </a:p>
      </dgm:t>
    </dgm:pt>
    <dgm:pt modelId="{1768A70C-C54B-3445-9D16-A09BAE8BD544}" type="pres">
      <dgm:prSet presAssocID="{F97E8F52-20E8-CA47-9C28-F7E3AC281BAB}" presName="compChildNode" presStyleCnt="0"/>
      <dgm:spPr/>
    </dgm:pt>
    <dgm:pt modelId="{0B40E0AA-78A9-FB43-80F8-F362EA19334A}" type="pres">
      <dgm:prSet presAssocID="{F97E8F52-20E8-CA47-9C28-F7E3AC281BAB}" presName="theInnerList" presStyleCnt="0"/>
      <dgm:spPr/>
    </dgm:pt>
    <dgm:pt modelId="{6318448C-56A4-5D42-80EA-3D2F3634E436}" type="pres">
      <dgm:prSet presAssocID="{DBE5D3D8-F197-D34A-A678-98484495A709}" presName="childNode" presStyleLbl="node1" presStyleIdx="5" presStyleCnt="12">
        <dgm:presLayoutVars>
          <dgm:bulletEnabled val="1"/>
        </dgm:presLayoutVars>
      </dgm:prSet>
      <dgm:spPr/>
      <dgm:t>
        <a:bodyPr/>
        <a:lstStyle/>
        <a:p>
          <a:endParaRPr lang="en-US"/>
        </a:p>
      </dgm:t>
    </dgm:pt>
    <dgm:pt modelId="{C2F60178-5319-E94B-8713-EC4D4933F111}" type="pres">
      <dgm:prSet presAssocID="{DBE5D3D8-F197-D34A-A678-98484495A709}" presName="aSpace2" presStyleCnt="0"/>
      <dgm:spPr/>
    </dgm:pt>
    <dgm:pt modelId="{0B8A42A5-E192-6648-9FA2-559B2538CF8B}" type="pres">
      <dgm:prSet presAssocID="{1B40FC47-6C3B-BC4B-A1A9-A8D41AD1AB68}" presName="childNode" presStyleLbl="node1" presStyleIdx="6" presStyleCnt="12">
        <dgm:presLayoutVars>
          <dgm:bulletEnabled val="1"/>
        </dgm:presLayoutVars>
      </dgm:prSet>
      <dgm:spPr/>
      <dgm:t>
        <a:bodyPr/>
        <a:lstStyle/>
        <a:p>
          <a:endParaRPr lang="en-US"/>
        </a:p>
      </dgm:t>
    </dgm:pt>
    <dgm:pt modelId="{CD588851-1C12-CF4B-836D-ADB106F7218F}" type="pres">
      <dgm:prSet presAssocID="{1B40FC47-6C3B-BC4B-A1A9-A8D41AD1AB68}" presName="aSpace2" presStyleCnt="0"/>
      <dgm:spPr/>
    </dgm:pt>
    <dgm:pt modelId="{1D61473F-FC14-A143-8CD3-2F36D9922F9C}" type="pres">
      <dgm:prSet presAssocID="{F152778F-62FA-2640-9C66-1E8C49078078}" presName="childNode" presStyleLbl="node1" presStyleIdx="7" presStyleCnt="12">
        <dgm:presLayoutVars>
          <dgm:bulletEnabled val="1"/>
        </dgm:presLayoutVars>
      </dgm:prSet>
      <dgm:spPr/>
      <dgm:t>
        <a:bodyPr/>
        <a:lstStyle/>
        <a:p>
          <a:endParaRPr lang="en-US"/>
        </a:p>
      </dgm:t>
    </dgm:pt>
    <dgm:pt modelId="{A6242C24-B6A5-7441-9D86-0B107B06C485}" type="pres">
      <dgm:prSet presAssocID="{F152778F-62FA-2640-9C66-1E8C49078078}" presName="aSpace2" presStyleCnt="0"/>
      <dgm:spPr/>
    </dgm:pt>
    <dgm:pt modelId="{F173509B-DD3C-FC4A-90E6-6ED7952104D8}" type="pres">
      <dgm:prSet presAssocID="{6D761164-0D67-A746-A663-54610FF326BB}" presName="childNode" presStyleLbl="node1" presStyleIdx="8" presStyleCnt="12">
        <dgm:presLayoutVars>
          <dgm:bulletEnabled val="1"/>
        </dgm:presLayoutVars>
      </dgm:prSet>
      <dgm:spPr/>
    </dgm:pt>
    <dgm:pt modelId="{83659BE3-5C65-0844-BD4A-0BE4E4848460}" type="pres">
      <dgm:prSet presAssocID="{F97E8F52-20E8-CA47-9C28-F7E3AC281BAB}" presName="aSpace" presStyleCnt="0"/>
      <dgm:spPr/>
    </dgm:pt>
    <dgm:pt modelId="{49EA02FB-A279-994B-A900-0BEB4CF240D1}" type="pres">
      <dgm:prSet presAssocID="{8ECF5E7C-944D-DB45-8D26-4E6322AB3064}" presName="compNode" presStyleCnt="0"/>
      <dgm:spPr/>
    </dgm:pt>
    <dgm:pt modelId="{A883BCB6-8264-3443-92F3-7B4846D3907D}" type="pres">
      <dgm:prSet presAssocID="{8ECF5E7C-944D-DB45-8D26-4E6322AB3064}" presName="aNode" presStyleLbl="bgShp" presStyleIdx="2" presStyleCnt="3"/>
      <dgm:spPr/>
    </dgm:pt>
    <dgm:pt modelId="{B9559DE1-448F-084D-85D0-5F36609D5066}" type="pres">
      <dgm:prSet presAssocID="{8ECF5E7C-944D-DB45-8D26-4E6322AB3064}" presName="textNode" presStyleLbl="bgShp" presStyleIdx="2" presStyleCnt="3"/>
      <dgm:spPr/>
    </dgm:pt>
    <dgm:pt modelId="{EBBD5331-00FF-EE4F-8107-E3269E5DB85E}" type="pres">
      <dgm:prSet presAssocID="{8ECF5E7C-944D-DB45-8D26-4E6322AB3064}" presName="compChildNode" presStyleCnt="0"/>
      <dgm:spPr/>
    </dgm:pt>
    <dgm:pt modelId="{8E03F7B4-FBCA-874F-ACFF-3E4CBBE8EF42}" type="pres">
      <dgm:prSet presAssocID="{8ECF5E7C-944D-DB45-8D26-4E6322AB3064}" presName="theInnerList" presStyleCnt="0"/>
      <dgm:spPr/>
    </dgm:pt>
    <dgm:pt modelId="{8F448CA3-9209-6F43-B2E6-7007751C58A5}" type="pres">
      <dgm:prSet presAssocID="{DB9DE3C9-AE7E-5443-ABDC-9169C71A34BC}" presName="childNode" presStyleLbl="node1" presStyleIdx="9" presStyleCnt="12">
        <dgm:presLayoutVars>
          <dgm:bulletEnabled val="1"/>
        </dgm:presLayoutVars>
      </dgm:prSet>
      <dgm:spPr/>
      <dgm:t>
        <a:bodyPr/>
        <a:lstStyle/>
        <a:p>
          <a:endParaRPr lang="en-US"/>
        </a:p>
      </dgm:t>
    </dgm:pt>
    <dgm:pt modelId="{970E3A09-4DC9-0E42-8130-857058F7CC63}" type="pres">
      <dgm:prSet presAssocID="{DB9DE3C9-AE7E-5443-ABDC-9169C71A34BC}" presName="aSpace2" presStyleCnt="0"/>
      <dgm:spPr/>
    </dgm:pt>
    <dgm:pt modelId="{128D9AB8-D183-FD4D-8DDE-E16936AE075A}" type="pres">
      <dgm:prSet presAssocID="{3F2E7C8C-91B1-704B-8BBA-3418D9E42109}" presName="childNode" presStyleLbl="node1" presStyleIdx="10" presStyleCnt="12">
        <dgm:presLayoutVars>
          <dgm:bulletEnabled val="1"/>
        </dgm:presLayoutVars>
      </dgm:prSet>
      <dgm:spPr/>
    </dgm:pt>
    <dgm:pt modelId="{B3A285E6-FA19-304D-A33F-4B386EE01213}" type="pres">
      <dgm:prSet presAssocID="{3F2E7C8C-91B1-704B-8BBA-3418D9E42109}" presName="aSpace2" presStyleCnt="0"/>
      <dgm:spPr/>
    </dgm:pt>
    <dgm:pt modelId="{736C05F9-FCF5-BB42-8A07-D9D5855DC4C4}" type="pres">
      <dgm:prSet presAssocID="{21313AA2-72C9-A641-B388-44E5636026F5}" presName="childNode" presStyleLbl="node1" presStyleIdx="11" presStyleCnt="12">
        <dgm:presLayoutVars>
          <dgm:bulletEnabled val="1"/>
        </dgm:presLayoutVars>
      </dgm:prSet>
      <dgm:spPr/>
      <dgm:t>
        <a:bodyPr/>
        <a:lstStyle/>
        <a:p>
          <a:endParaRPr lang="en-US"/>
        </a:p>
      </dgm:t>
    </dgm:pt>
  </dgm:ptLst>
  <dgm:cxnLst>
    <dgm:cxn modelId="{8F9EB090-4051-8542-91A9-6AE420C65FA6}" type="presOf" srcId="{1B40FC47-6C3B-BC4B-A1A9-A8D41AD1AB68}" destId="{0B8A42A5-E192-6648-9FA2-559B2538CF8B}" srcOrd="0" destOrd="0" presId="urn:microsoft.com/office/officeart/2005/8/layout/lProcess2"/>
    <dgm:cxn modelId="{469F0E9F-1156-3243-A2F7-34A6EA32EC76}" srcId="{8ECF5E7C-944D-DB45-8D26-4E6322AB3064}" destId="{DB9DE3C9-AE7E-5443-ABDC-9169C71A34BC}" srcOrd="0" destOrd="0" parTransId="{C28E0B18-7F77-694D-BD9C-A3952A8AF6E3}" sibTransId="{526C07BA-7822-5445-AC95-8DD317FAB2D2}"/>
    <dgm:cxn modelId="{FB83736E-F55C-2D45-B3EF-9A55ADA5FDE3}" type="presOf" srcId="{21313AA2-72C9-A641-B388-44E5636026F5}" destId="{736C05F9-FCF5-BB42-8A07-D9D5855DC4C4}" srcOrd="0" destOrd="0" presId="urn:microsoft.com/office/officeart/2005/8/layout/lProcess2"/>
    <dgm:cxn modelId="{8CD05ADE-122A-5542-8C4A-FC4935EB1F27}" srcId="{3496CA6F-2064-7042-8C77-D3E23E642CA1}" destId="{8ECF5E7C-944D-DB45-8D26-4E6322AB3064}" srcOrd="2" destOrd="0" parTransId="{EDCC0501-CC47-964F-A05A-415C5344C396}" sibTransId="{34F7275D-5DC8-9745-AD84-FCF571169F7C}"/>
    <dgm:cxn modelId="{1D860DCC-F6A5-4B4D-9FD1-EF46FA70C614}" type="presOf" srcId="{6D761164-0D67-A746-A663-54610FF326BB}" destId="{F173509B-DD3C-FC4A-90E6-6ED7952104D8}" srcOrd="0" destOrd="0" presId="urn:microsoft.com/office/officeart/2005/8/layout/lProcess2"/>
    <dgm:cxn modelId="{EFD2E706-A301-404A-90A0-01B96A28F624}" type="presOf" srcId="{8ECF5E7C-944D-DB45-8D26-4E6322AB3064}" destId="{B9559DE1-448F-084D-85D0-5F36609D5066}" srcOrd="1" destOrd="0" presId="urn:microsoft.com/office/officeart/2005/8/layout/lProcess2"/>
    <dgm:cxn modelId="{95B6CF0D-706D-194D-B6B4-9754996332D3}" srcId="{F4CFE8E2-B798-1047-B2DE-A693719FF42E}" destId="{89740981-1CB5-894A-8EB4-FED76BB74421}" srcOrd="2" destOrd="0" parTransId="{2EF70A28-22EA-D645-A837-676EE4C12672}" sibTransId="{28E4BAD5-9AFF-FC49-9A45-F826C7FF1DD0}"/>
    <dgm:cxn modelId="{7A062E69-6EED-CE4F-90E1-9858138317FA}" srcId="{F97E8F52-20E8-CA47-9C28-F7E3AC281BAB}" destId="{F152778F-62FA-2640-9C66-1E8C49078078}" srcOrd="2" destOrd="0" parTransId="{C25B29B4-2CFC-244F-B0D0-DB5475B535E3}" sibTransId="{CB12B21E-934E-2C46-9658-0C877D4578F8}"/>
    <dgm:cxn modelId="{A844C11A-C8A6-A946-8536-FA64E064A972}" srcId="{F97E8F52-20E8-CA47-9C28-F7E3AC281BAB}" destId="{6D761164-0D67-A746-A663-54610FF326BB}" srcOrd="3" destOrd="0" parTransId="{28D3EA90-C83C-6F41-9201-A8FDF7D2F40B}" sibTransId="{B635DC92-9FB1-5343-A3C2-D3AEB63F65CC}"/>
    <dgm:cxn modelId="{E6646B70-DB19-E643-B9E6-B21619325175}" type="presOf" srcId="{DBE5D3D8-F197-D34A-A678-98484495A709}" destId="{6318448C-56A4-5D42-80EA-3D2F3634E436}" srcOrd="0" destOrd="0" presId="urn:microsoft.com/office/officeart/2005/8/layout/lProcess2"/>
    <dgm:cxn modelId="{42A23AAB-05D7-5841-80B2-8E5E55B8537C}" srcId="{3496CA6F-2064-7042-8C77-D3E23E642CA1}" destId="{F97E8F52-20E8-CA47-9C28-F7E3AC281BAB}" srcOrd="1" destOrd="0" parTransId="{D093EE14-6A42-8148-85B7-D02FCA8D5411}" sibTransId="{FB9EBFB0-375F-334F-93C7-644CDF77C964}"/>
    <dgm:cxn modelId="{9AB4C436-3FF2-F141-806C-0BF3A3C20CB2}" srcId="{F97E8F52-20E8-CA47-9C28-F7E3AC281BAB}" destId="{DBE5D3D8-F197-D34A-A678-98484495A709}" srcOrd="0" destOrd="0" parTransId="{8880A64F-2D6A-EB4D-8A28-E98FBA64E09E}" sibTransId="{AA19998C-7A13-0F42-A601-EBB7B75D7B05}"/>
    <dgm:cxn modelId="{CFB33668-D354-6B48-9156-F6D273EC3495}" type="presOf" srcId="{33B853C1-0DD7-3349-91EB-295720F9DD8B}" destId="{33FEB95D-3335-9F4B-854E-BFABBBC8AC0A}" srcOrd="0" destOrd="0" presId="urn:microsoft.com/office/officeart/2005/8/layout/lProcess2"/>
    <dgm:cxn modelId="{58CCF053-C85A-5940-BE48-BA5E73AB6C29}" srcId="{F4CFE8E2-B798-1047-B2DE-A693719FF42E}" destId="{F2724E17-7B29-DD41-9AA7-478C999CC16A}" srcOrd="0" destOrd="0" parTransId="{C78C9C89-EE8D-A04E-BAD6-3D8FC3192131}" sibTransId="{BA4C7310-92B5-EF4F-BA10-514FC960F046}"/>
    <dgm:cxn modelId="{AF459953-3B6A-5C44-A43F-F37AB0C4100A}" type="presOf" srcId="{F152778F-62FA-2640-9C66-1E8C49078078}" destId="{1D61473F-FC14-A143-8CD3-2F36D9922F9C}" srcOrd="0" destOrd="0" presId="urn:microsoft.com/office/officeart/2005/8/layout/lProcess2"/>
    <dgm:cxn modelId="{AC5BD5C0-A4D8-5E41-9FD6-5267BCD31ADD}" type="presOf" srcId="{EB1175D3-AAC1-4F49-A926-703609AC5A45}" destId="{D7D9EE98-8369-DC43-8772-81A9EEA8073A}" srcOrd="0" destOrd="0" presId="urn:microsoft.com/office/officeart/2005/8/layout/lProcess2"/>
    <dgm:cxn modelId="{8D98F6D0-9894-2A4C-99CC-A2D9E48E09F0}" srcId="{3496CA6F-2064-7042-8C77-D3E23E642CA1}" destId="{F4CFE8E2-B798-1047-B2DE-A693719FF42E}" srcOrd="0" destOrd="0" parTransId="{1E843A08-F070-C547-B3AC-C696B9E4F0F8}" sibTransId="{638BE0A9-8949-204B-ADD5-8385E49C334C}"/>
    <dgm:cxn modelId="{A067C5EE-6EC4-0649-9C8E-6CD220FF8197}" type="presOf" srcId="{1B10DA4E-5090-DF41-A69A-F37E195B0B6B}" destId="{65B29919-3F39-DC4F-BD69-3729AF250011}" srcOrd="0" destOrd="0" presId="urn:microsoft.com/office/officeart/2005/8/layout/lProcess2"/>
    <dgm:cxn modelId="{3BB6FDFF-FBC5-A848-BFA3-B5C75EF9A79F}" srcId="{8ECF5E7C-944D-DB45-8D26-4E6322AB3064}" destId="{3F2E7C8C-91B1-704B-8BBA-3418D9E42109}" srcOrd="1" destOrd="0" parTransId="{C280CBA4-7846-D344-A467-7AAEF06E1673}" sibTransId="{2B37E516-39D6-464A-AE51-D225A498C791}"/>
    <dgm:cxn modelId="{26A2F77D-4089-7E43-9081-D498831396CF}" srcId="{F4CFE8E2-B798-1047-B2DE-A693719FF42E}" destId="{1B10DA4E-5090-DF41-A69A-F37E195B0B6B}" srcOrd="1" destOrd="0" parTransId="{454B17A5-3D33-B54B-898A-02D71D4C7263}" sibTransId="{22983B12-A839-004F-A5E9-65817CEEEB1F}"/>
    <dgm:cxn modelId="{34BA018D-B28A-2045-B84A-B73E2CEB8998}" type="presOf" srcId="{F2724E17-7B29-DD41-9AA7-478C999CC16A}" destId="{986286B6-2F69-7A45-914D-16D870EB8FF1}" srcOrd="0" destOrd="0" presId="urn:microsoft.com/office/officeart/2005/8/layout/lProcess2"/>
    <dgm:cxn modelId="{C69ADE0B-2F4A-5143-9A48-4E6CC2AD6CD4}" srcId="{8ECF5E7C-944D-DB45-8D26-4E6322AB3064}" destId="{21313AA2-72C9-A641-B388-44E5636026F5}" srcOrd="2" destOrd="0" parTransId="{0D26C9A2-6518-2B4A-9ED7-BA92971D6B9F}" sibTransId="{48436953-1BA5-9442-B4D1-D111286F2639}"/>
    <dgm:cxn modelId="{CC05275E-BBDD-144C-9CBA-DAE63E5AC085}" type="presOf" srcId="{F4CFE8E2-B798-1047-B2DE-A693719FF42E}" destId="{79B06FE8-B19E-554B-922B-DA155F994F5A}" srcOrd="1" destOrd="0" presId="urn:microsoft.com/office/officeart/2005/8/layout/lProcess2"/>
    <dgm:cxn modelId="{32EE1A09-B0A6-4D47-A3A7-A05A526FED32}" type="presOf" srcId="{8ECF5E7C-944D-DB45-8D26-4E6322AB3064}" destId="{A883BCB6-8264-3443-92F3-7B4846D3907D}" srcOrd="0" destOrd="0" presId="urn:microsoft.com/office/officeart/2005/8/layout/lProcess2"/>
    <dgm:cxn modelId="{E0691154-7D52-1D47-A87C-ADD63E805015}" type="presOf" srcId="{89740981-1CB5-894A-8EB4-FED76BB74421}" destId="{DA543732-9B45-FC46-886A-34324CED10B0}" srcOrd="0" destOrd="0" presId="urn:microsoft.com/office/officeart/2005/8/layout/lProcess2"/>
    <dgm:cxn modelId="{E1311FE4-E138-EA4F-ACDC-8A52104CBEF8}" type="presOf" srcId="{F97E8F52-20E8-CA47-9C28-F7E3AC281BAB}" destId="{F0566B8F-5E96-6A4B-AE5B-71A0A7314C3A}" srcOrd="0" destOrd="0" presId="urn:microsoft.com/office/officeart/2005/8/layout/lProcess2"/>
    <dgm:cxn modelId="{7696CD54-862B-614F-8B37-7D1FF8726EB3}" type="presOf" srcId="{3F2E7C8C-91B1-704B-8BBA-3418D9E42109}" destId="{128D9AB8-D183-FD4D-8DDE-E16936AE075A}" srcOrd="0" destOrd="0" presId="urn:microsoft.com/office/officeart/2005/8/layout/lProcess2"/>
    <dgm:cxn modelId="{4FEF1B2F-5B6E-5041-B95D-3D3581C35CCA}" type="presOf" srcId="{3496CA6F-2064-7042-8C77-D3E23E642CA1}" destId="{A39C70DE-AB30-A448-AC50-A6F7A224004E}" srcOrd="0" destOrd="0" presId="urn:microsoft.com/office/officeart/2005/8/layout/lProcess2"/>
    <dgm:cxn modelId="{0DA08DF0-6559-AE46-85EC-A9CD29D96D3C}" srcId="{F4CFE8E2-B798-1047-B2DE-A693719FF42E}" destId="{EB1175D3-AAC1-4F49-A926-703609AC5A45}" srcOrd="4" destOrd="0" parTransId="{71650002-B4A5-D446-839C-CDE69F2FC343}" sibTransId="{64B960BB-DE99-7B41-A3CC-7D97CC86C08B}"/>
    <dgm:cxn modelId="{BC7D2F8A-50BE-DA4C-812F-CFBAC38C152B}" type="presOf" srcId="{F97E8F52-20E8-CA47-9C28-F7E3AC281BAB}" destId="{1008CF29-25AB-A045-91D9-DB41B76B4F9F}" srcOrd="1" destOrd="0" presId="urn:microsoft.com/office/officeart/2005/8/layout/lProcess2"/>
    <dgm:cxn modelId="{8B8BC1FB-9C56-964C-81E7-CE87FD1F7DB8}" srcId="{F97E8F52-20E8-CA47-9C28-F7E3AC281BAB}" destId="{1B40FC47-6C3B-BC4B-A1A9-A8D41AD1AB68}" srcOrd="1" destOrd="0" parTransId="{02D05B27-01BA-9C4F-8470-9E69AF2FF63C}" sibTransId="{3FFE9FAD-A8EC-F040-8F07-29F8807C1A38}"/>
    <dgm:cxn modelId="{76333E8A-0D04-F240-AF2A-4F372635933F}" srcId="{F4CFE8E2-B798-1047-B2DE-A693719FF42E}" destId="{33B853C1-0DD7-3349-91EB-295720F9DD8B}" srcOrd="3" destOrd="0" parTransId="{0DC6C266-15DB-8F48-9CD4-BA617D305B5A}" sibTransId="{E5BD73BD-F6CB-444F-A818-ADC13629AB84}"/>
    <dgm:cxn modelId="{6467E0C5-43C7-FB43-8BE2-25825A1DE784}" type="presOf" srcId="{F4CFE8E2-B798-1047-B2DE-A693719FF42E}" destId="{B6AE3A09-CD82-0044-B5DF-550083BB1C1D}" srcOrd="0" destOrd="0" presId="urn:microsoft.com/office/officeart/2005/8/layout/lProcess2"/>
    <dgm:cxn modelId="{6BE0FAD5-AE12-BE42-8098-C36E8BE690DA}" type="presOf" srcId="{DB9DE3C9-AE7E-5443-ABDC-9169C71A34BC}" destId="{8F448CA3-9209-6F43-B2E6-7007751C58A5}" srcOrd="0" destOrd="0" presId="urn:microsoft.com/office/officeart/2005/8/layout/lProcess2"/>
    <dgm:cxn modelId="{C2346958-CCAA-9048-86B2-3DB7616A8A39}" type="presParOf" srcId="{A39C70DE-AB30-A448-AC50-A6F7A224004E}" destId="{744B1065-36DE-A14B-A16D-B4EB4822A789}" srcOrd="0" destOrd="0" presId="urn:microsoft.com/office/officeart/2005/8/layout/lProcess2"/>
    <dgm:cxn modelId="{6B2039A2-9029-9A4A-8489-1A786ACB2FC6}" type="presParOf" srcId="{744B1065-36DE-A14B-A16D-B4EB4822A789}" destId="{B6AE3A09-CD82-0044-B5DF-550083BB1C1D}" srcOrd="0" destOrd="0" presId="urn:microsoft.com/office/officeart/2005/8/layout/lProcess2"/>
    <dgm:cxn modelId="{DD641E4F-65E7-3F49-9494-AB7A342B83FF}" type="presParOf" srcId="{744B1065-36DE-A14B-A16D-B4EB4822A789}" destId="{79B06FE8-B19E-554B-922B-DA155F994F5A}" srcOrd="1" destOrd="0" presId="urn:microsoft.com/office/officeart/2005/8/layout/lProcess2"/>
    <dgm:cxn modelId="{60AE3A94-DE48-5449-85B2-91849083F0BE}" type="presParOf" srcId="{744B1065-36DE-A14B-A16D-B4EB4822A789}" destId="{86461CCD-6B18-F04E-9913-06789AA91290}" srcOrd="2" destOrd="0" presId="urn:microsoft.com/office/officeart/2005/8/layout/lProcess2"/>
    <dgm:cxn modelId="{4154C465-4273-C548-BFAF-FC1BF587720B}" type="presParOf" srcId="{86461CCD-6B18-F04E-9913-06789AA91290}" destId="{A3099ECE-CE1B-C845-904B-CBEC6D4476E9}" srcOrd="0" destOrd="0" presId="urn:microsoft.com/office/officeart/2005/8/layout/lProcess2"/>
    <dgm:cxn modelId="{1BD386E9-8336-6A4E-A84D-262CB39FF00F}" type="presParOf" srcId="{A3099ECE-CE1B-C845-904B-CBEC6D4476E9}" destId="{986286B6-2F69-7A45-914D-16D870EB8FF1}" srcOrd="0" destOrd="0" presId="urn:microsoft.com/office/officeart/2005/8/layout/lProcess2"/>
    <dgm:cxn modelId="{31E9CB75-82CC-F145-9DF0-80161C01CEC3}" type="presParOf" srcId="{A3099ECE-CE1B-C845-904B-CBEC6D4476E9}" destId="{35B3DE01-8A6E-F548-A929-533DBDD5D9BF}" srcOrd="1" destOrd="0" presId="urn:microsoft.com/office/officeart/2005/8/layout/lProcess2"/>
    <dgm:cxn modelId="{0056F16F-3B32-574F-A57E-25F8E628133D}" type="presParOf" srcId="{A3099ECE-CE1B-C845-904B-CBEC6D4476E9}" destId="{65B29919-3F39-DC4F-BD69-3729AF250011}" srcOrd="2" destOrd="0" presId="urn:microsoft.com/office/officeart/2005/8/layout/lProcess2"/>
    <dgm:cxn modelId="{53592F98-D137-CD40-B9C6-0CF6C3CFD688}" type="presParOf" srcId="{A3099ECE-CE1B-C845-904B-CBEC6D4476E9}" destId="{C915F01E-685B-DE46-BD8F-7F5956665963}" srcOrd="3" destOrd="0" presId="urn:microsoft.com/office/officeart/2005/8/layout/lProcess2"/>
    <dgm:cxn modelId="{3215DD2D-D48E-1341-A2ED-EA0F6946A57A}" type="presParOf" srcId="{A3099ECE-CE1B-C845-904B-CBEC6D4476E9}" destId="{DA543732-9B45-FC46-886A-34324CED10B0}" srcOrd="4" destOrd="0" presId="urn:microsoft.com/office/officeart/2005/8/layout/lProcess2"/>
    <dgm:cxn modelId="{B30E64C5-AEE7-F34F-87D7-2E71C1571C63}" type="presParOf" srcId="{A3099ECE-CE1B-C845-904B-CBEC6D4476E9}" destId="{313893B6-9773-B543-AC85-0F64EE27401C}" srcOrd="5" destOrd="0" presId="urn:microsoft.com/office/officeart/2005/8/layout/lProcess2"/>
    <dgm:cxn modelId="{C94F2C17-887F-2340-90B7-41E13F0A1E58}" type="presParOf" srcId="{A3099ECE-CE1B-C845-904B-CBEC6D4476E9}" destId="{33FEB95D-3335-9F4B-854E-BFABBBC8AC0A}" srcOrd="6" destOrd="0" presId="urn:microsoft.com/office/officeart/2005/8/layout/lProcess2"/>
    <dgm:cxn modelId="{E6182D3C-B150-8C4F-A692-CDA6DEC46833}" type="presParOf" srcId="{A3099ECE-CE1B-C845-904B-CBEC6D4476E9}" destId="{2A3C0819-5584-624B-9E89-506960721F0A}" srcOrd="7" destOrd="0" presId="urn:microsoft.com/office/officeart/2005/8/layout/lProcess2"/>
    <dgm:cxn modelId="{AA15CDEA-4486-BA46-8317-9035A0795D0B}" type="presParOf" srcId="{A3099ECE-CE1B-C845-904B-CBEC6D4476E9}" destId="{D7D9EE98-8369-DC43-8772-81A9EEA8073A}" srcOrd="8" destOrd="0" presId="urn:microsoft.com/office/officeart/2005/8/layout/lProcess2"/>
    <dgm:cxn modelId="{5F7C6EB3-6BBB-FA45-A0B6-9F5EE7171B32}" type="presParOf" srcId="{A39C70DE-AB30-A448-AC50-A6F7A224004E}" destId="{C62E3DC6-2D66-754F-B680-086FFDF8C908}" srcOrd="1" destOrd="0" presId="urn:microsoft.com/office/officeart/2005/8/layout/lProcess2"/>
    <dgm:cxn modelId="{14E2D007-2896-B94E-AC2B-72D640E31161}" type="presParOf" srcId="{A39C70DE-AB30-A448-AC50-A6F7A224004E}" destId="{3635AB83-9E45-1140-B5EC-8E1C1F8B137A}" srcOrd="2" destOrd="0" presId="urn:microsoft.com/office/officeart/2005/8/layout/lProcess2"/>
    <dgm:cxn modelId="{8ABBB421-143A-6548-9114-A380A15D3DC1}" type="presParOf" srcId="{3635AB83-9E45-1140-B5EC-8E1C1F8B137A}" destId="{F0566B8F-5E96-6A4B-AE5B-71A0A7314C3A}" srcOrd="0" destOrd="0" presId="urn:microsoft.com/office/officeart/2005/8/layout/lProcess2"/>
    <dgm:cxn modelId="{B6DC8101-8710-2C48-8BBA-D2F223B8DB74}" type="presParOf" srcId="{3635AB83-9E45-1140-B5EC-8E1C1F8B137A}" destId="{1008CF29-25AB-A045-91D9-DB41B76B4F9F}" srcOrd="1" destOrd="0" presId="urn:microsoft.com/office/officeart/2005/8/layout/lProcess2"/>
    <dgm:cxn modelId="{4EA948D5-8A50-C842-B136-FBDC31F43F82}" type="presParOf" srcId="{3635AB83-9E45-1140-B5EC-8E1C1F8B137A}" destId="{1768A70C-C54B-3445-9D16-A09BAE8BD544}" srcOrd="2" destOrd="0" presId="urn:microsoft.com/office/officeart/2005/8/layout/lProcess2"/>
    <dgm:cxn modelId="{C9264A61-C024-BA4F-9A79-4A48584864E0}" type="presParOf" srcId="{1768A70C-C54B-3445-9D16-A09BAE8BD544}" destId="{0B40E0AA-78A9-FB43-80F8-F362EA19334A}" srcOrd="0" destOrd="0" presId="urn:microsoft.com/office/officeart/2005/8/layout/lProcess2"/>
    <dgm:cxn modelId="{E790D647-6262-444D-B2B3-FC4F74C01C8A}" type="presParOf" srcId="{0B40E0AA-78A9-FB43-80F8-F362EA19334A}" destId="{6318448C-56A4-5D42-80EA-3D2F3634E436}" srcOrd="0" destOrd="0" presId="urn:microsoft.com/office/officeart/2005/8/layout/lProcess2"/>
    <dgm:cxn modelId="{AAE5D05C-1BF4-8D4E-9C30-58DA947A2287}" type="presParOf" srcId="{0B40E0AA-78A9-FB43-80F8-F362EA19334A}" destId="{C2F60178-5319-E94B-8713-EC4D4933F111}" srcOrd="1" destOrd="0" presId="urn:microsoft.com/office/officeart/2005/8/layout/lProcess2"/>
    <dgm:cxn modelId="{409E34C7-5D96-964B-9A2E-35600BF276F3}" type="presParOf" srcId="{0B40E0AA-78A9-FB43-80F8-F362EA19334A}" destId="{0B8A42A5-E192-6648-9FA2-559B2538CF8B}" srcOrd="2" destOrd="0" presId="urn:microsoft.com/office/officeart/2005/8/layout/lProcess2"/>
    <dgm:cxn modelId="{FFFEC57E-485B-2B42-8301-3EA8C6274452}" type="presParOf" srcId="{0B40E0AA-78A9-FB43-80F8-F362EA19334A}" destId="{CD588851-1C12-CF4B-836D-ADB106F7218F}" srcOrd="3" destOrd="0" presId="urn:microsoft.com/office/officeart/2005/8/layout/lProcess2"/>
    <dgm:cxn modelId="{2166E681-53AF-7547-9A80-76B818E90EA2}" type="presParOf" srcId="{0B40E0AA-78A9-FB43-80F8-F362EA19334A}" destId="{1D61473F-FC14-A143-8CD3-2F36D9922F9C}" srcOrd="4" destOrd="0" presId="urn:microsoft.com/office/officeart/2005/8/layout/lProcess2"/>
    <dgm:cxn modelId="{DE769CE7-2C86-6446-B631-9D9D9BB353E4}" type="presParOf" srcId="{0B40E0AA-78A9-FB43-80F8-F362EA19334A}" destId="{A6242C24-B6A5-7441-9D86-0B107B06C485}" srcOrd="5" destOrd="0" presId="urn:microsoft.com/office/officeart/2005/8/layout/lProcess2"/>
    <dgm:cxn modelId="{8804651A-1536-AF48-8D6C-412E7CCE20CB}" type="presParOf" srcId="{0B40E0AA-78A9-FB43-80F8-F362EA19334A}" destId="{F173509B-DD3C-FC4A-90E6-6ED7952104D8}" srcOrd="6" destOrd="0" presId="urn:microsoft.com/office/officeart/2005/8/layout/lProcess2"/>
    <dgm:cxn modelId="{78490A5B-9950-1547-BCF5-54F20DCA352A}" type="presParOf" srcId="{A39C70DE-AB30-A448-AC50-A6F7A224004E}" destId="{83659BE3-5C65-0844-BD4A-0BE4E4848460}" srcOrd="3" destOrd="0" presId="urn:microsoft.com/office/officeart/2005/8/layout/lProcess2"/>
    <dgm:cxn modelId="{7843A593-E685-1F48-B65A-DF93DA8159FD}" type="presParOf" srcId="{A39C70DE-AB30-A448-AC50-A6F7A224004E}" destId="{49EA02FB-A279-994B-A900-0BEB4CF240D1}" srcOrd="4" destOrd="0" presId="urn:microsoft.com/office/officeart/2005/8/layout/lProcess2"/>
    <dgm:cxn modelId="{7ACF4828-62F6-9845-B251-1F0EB0A3F552}" type="presParOf" srcId="{49EA02FB-A279-994B-A900-0BEB4CF240D1}" destId="{A883BCB6-8264-3443-92F3-7B4846D3907D}" srcOrd="0" destOrd="0" presId="urn:microsoft.com/office/officeart/2005/8/layout/lProcess2"/>
    <dgm:cxn modelId="{8B037D8D-9C01-ED4B-98AB-FB4D86FD09B4}" type="presParOf" srcId="{49EA02FB-A279-994B-A900-0BEB4CF240D1}" destId="{B9559DE1-448F-084D-85D0-5F36609D5066}" srcOrd="1" destOrd="0" presId="urn:microsoft.com/office/officeart/2005/8/layout/lProcess2"/>
    <dgm:cxn modelId="{132910D5-A73B-7E41-A0F5-566B99107CC7}" type="presParOf" srcId="{49EA02FB-A279-994B-A900-0BEB4CF240D1}" destId="{EBBD5331-00FF-EE4F-8107-E3269E5DB85E}" srcOrd="2" destOrd="0" presId="urn:microsoft.com/office/officeart/2005/8/layout/lProcess2"/>
    <dgm:cxn modelId="{32E2C1E3-8E8C-CA42-97DA-F06BB005B331}" type="presParOf" srcId="{EBBD5331-00FF-EE4F-8107-E3269E5DB85E}" destId="{8E03F7B4-FBCA-874F-ACFF-3E4CBBE8EF42}" srcOrd="0" destOrd="0" presId="urn:microsoft.com/office/officeart/2005/8/layout/lProcess2"/>
    <dgm:cxn modelId="{99DD2063-FA30-6745-B1F8-9B015629E717}" type="presParOf" srcId="{8E03F7B4-FBCA-874F-ACFF-3E4CBBE8EF42}" destId="{8F448CA3-9209-6F43-B2E6-7007751C58A5}" srcOrd="0" destOrd="0" presId="urn:microsoft.com/office/officeart/2005/8/layout/lProcess2"/>
    <dgm:cxn modelId="{1D8A2995-8ABA-E74B-8B97-A4B5885CEAB1}" type="presParOf" srcId="{8E03F7B4-FBCA-874F-ACFF-3E4CBBE8EF42}" destId="{970E3A09-4DC9-0E42-8130-857058F7CC63}" srcOrd="1" destOrd="0" presId="urn:microsoft.com/office/officeart/2005/8/layout/lProcess2"/>
    <dgm:cxn modelId="{B18A9A17-E4E6-9F4B-80E5-5C01AC9AC48B}" type="presParOf" srcId="{8E03F7B4-FBCA-874F-ACFF-3E4CBBE8EF42}" destId="{128D9AB8-D183-FD4D-8DDE-E16936AE075A}" srcOrd="2" destOrd="0" presId="urn:microsoft.com/office/officeart/2005/8/layout/lProcess2"/>
    <dgm:cxn modelId="{6AF18522-D893-B94C-87A7-3AAA5F2907E6}" type="presParOf" srcId="{8E03F7B4-FBCA-874F-ACFF-3E4CBBE8EF42}" destId="{B3A285E6-FA19-304D-A33F-4B386EE01213}" srcOrd="3" destOrd="0" presId="urn:microsoft.com/office/officeart/2005/8/layout/lProcess2"/>
    <dgm:cxn modelId="{E058D417-6284-074D-A550-68AFCF760CC4}" type="presParOf" srcId="{8E03F7B4-FBCA-874F-ACFF-3E4CBBE8EF42}" destId="{736C05F9-FCF5-BB42-8A07-D9D5855DC4C4}"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AE3A09-CD82-0044-B5DF-550083BB1C1D}">
      <dsp:nvSpPr>
        <dsp:cNvPr id="0" name=""/>
        <dsp:cNvSpPr/>
      </dsp:nvSpPr>
      <dsp:spPr>
        <a:xfrm>
          <a:off x="1004" y="0"/>
          <a:ext cx="2611933" cy="5256583"/>
        </a:xfrm>
        <a:prstGeom prst="roundRect">
          <a:avLst>
            <a:gd name="adj" fmla="val 10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n-US" sz="4400" kern="1200" dirty="0" smtClean="0">
              <a:solidFill>
                <a:srgbClr val="254061"/>
              </a:solidFill>
              <a:latin typeface="Gill Sans MT" pitchFamily="34" charset="0"/>
              <a:ea typeface="ヒラギノ角ゴ Pro W3" charset="-128"/>
              <a:cs typeface="ヒラギノ角ゴ Pro W3" charset="-128"/>
            </a:rPr>
            <a:t>Physical</a:t>
          </a:r>
          <a:r>
            <a:rPr lang="en-US" sz="4400" kern="1200" dirty="0" smtClean="0"/>
            <a:t>	</a:t>
          </a:r>
          <a:endParaRPr lang="en-US" sz="4400" kern="1200" dirty="0"/>
        </a:p>
      </dsp:txBody>
      <dsp:txXfrm>
        <a:off x="1004" y="0"/>
        <a:ext cx="2611933" cy="1576975"/>
      </dsp:txXfrm>
    </dsp:sp>
    <dsp:sp modelId="{986286B6-2F69-7A45-914D-16D870EB8FF1}">
      <dsp:nvSpPr>
        <dsp:cNvPr id="0" name=""/>
        <dsp:cNvSpPr/>
      </dsp:nvSpPr>
      <dsp:spPr>
        <a:xfrm>
          <a:off x="262197" y="1577969"/>
          <a:ext cx="2089546" cy="60811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Tasting, touching, smelling</a:t>
          </a:r>
          <a:endParaRPr lang="en-US" sz="1800" kern="1200" dirty="0"/>
        </a:p>
      </dsp:txBody>
      <dsp:txXfrm>
        <a:off x="280008" y="1595780"/>
        <a:ext cx="2053924" cy="572491"/>
      </dsp:txXfrm>
    </dsp:sp>
    <dsp:sp modelId="{65B29919-3F39-DC4F-BD69-3729AF250011}">
      <dsp:nvSpPr>
        <dsp:cNvPr id="0" name=""/>
        <dsp:cNvSpPr/>
      </dsp:nvSpPr>
      <dsp:spPr>
        <a:xfrm>
          <a:off x="262197" y="2279639"/>
          <a:ext cx="2089546" cy="60811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Avoids toxins</a:t>
          </a:r>
          <a:endParaRPr lang="en-US" sz="1800" kern="1200" dirty="0"/>
        </a:p>
      </dsp:txBody>
      <dsp:txXfrm>
        <a:off x="280008" y="2297450"/>
        <a:ext cx="2053924" cy="572491"/>
      </dsp:txXfrm>
    </dsp:sp>
    <dsp:sp modelId="{DA543732-9B45-FC46-886A-34324CED10B0}">
      <dsp:nvSpPr>
        <dsp:cNvPr id="0" name=""/>
        <dsp:cNvSpPr/>
      </dsp:nvSpPr>
      <dsp:spPr>
        <a:xfrm>
          <a:off x="262197" y="2981308"/>
          <a:ext cx="2089546" cy="60811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Provides micro-nutrients</a:t>
          </a:r>
          <a:endParaRPr lang="en-US" sz="1800" kern="1200" dirty="0"/>
        </a:p>
      </dsp:txBody>
      <dsp:txXfrm>
        <a:off x="280008" y="2999119"/>
        <a:ext cx="2053924" cy="572491"/>
      </dsp:txXfrm>
    </dsp:sp>
    <dsp:sp modelId="{33FEB95D-3335-9F4B-854E-BFABBBC8AC0A}">
      <dsp:nvSpPr>
        <dsp:cNvPr id="0" name=""/>
        <dsp:cNvSpPr/>
      </dsp:nvSpPr>
      <dsp:spPr>
        <a:xfrm>
          <a:off x="262197" y="3682977"/>
          <a:ext cx="2089546" cy="60811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Personal physical  wellness</a:t>
          </a:r>
          <a:endParaRPr lang="en-US" sz="1800" kern="1200" dirty="0"/>
        </a:p>
      </dsp:txBody>
      <dsp:txXfrm>
        <a:off x="280008" y="3700788"/>
        <a:ext cx="2053924" cy="572491"/>
      </dsp:txXfrm>
    </dsp:sp>
    <dsp:sp modelId="{D7D9EE98-8369-DC43-8772-81A9EEA8073A}">
      <dsp:nvSpPr>
        <dsp:cNvPr id="0" name=""/>
        <dsp:cNvSpPr/>
      </dsp:nvSpPr>
      <dsp:spPr>
        <a:xfrm>
          <a:off x="262197" y="4384646"/>
          <a:ext cx="2089546" cy="60811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Planetary wellness</a:t>
          </a:r>
          <a:endParaRPr lang="en-US" sz="1800" kern="1200" dirty="0"/>
        </a:p>
      </dsp:txBody>
      <dsp:txXfrm>
        <a:off x="280008" y="4402457"/>
        <a:ext cx="2053924" cy="572491"/>
      </dsp:txXfrm>
    </dsp:sp>
    <dsp:sp modelId="{F0566B8F-5E96-6A4B-AE5B-71A0A7314C3A}">
      <dsp:nvSpPr>
        <dsp:cNvPr id="0" name=""/>
        <dsp:cNvSpPr/>
      </dsp:nvSpPr>
      <dsp:spPr>
        <a:xfrm>
          <a:off x="2808833" y="0"/>
          <a:ext cx="2611933" cy="5256583"/>
        </a:xfrm>
        <a:prstGeom prst="roundRect">
          <a:avLst>
            <a:gd name="adj" fmla="val 10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67640" tIns="167640" rIns="167640" bIns="1676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4400" kern="1200" dirty="0" smtClean="0">
              <a:solidFill>
                <a:srgbClr val="254061"/>
              </a:solidFill>
              <a:latin typeface="Gill Sans MT" pitchFamily="34" charset="0"/>
              <a:ea typeface="ヒラギノ角ゴ Pro W3" charset="-128"/>
              <a:cs typeface="ヒラギノ角ゴ Pro W3" charset="-128"/>
            </a:rPr>
            <a:t>Emotional</a:t>
          </a:r>
          <a:endParaRPr lang="en-US" sz="4400" dirty="0" smtClean="0"/>
        </a:p>
      </dsp:txBody>
      <dsp:txXfrm>
        <a:off x="2808833" y="0"/>
        <a:ext cx="2611933" cy="1576975"/>
      </dsp:txXfrm>
    </dsp:sp>
    <dsp:sp modelId="{6318448C-56A4-5D42-80EA-3D2F3634E436}">
      <dsp:nvSpPr>
        <dsp:cNvPr id="0" name=""/>
        <dsp:cNvSpPr/>
      </dsp:nvSpPr>
      <dsp:spPr>
        <a:xfrm>
          <a:off x="3070026" y="1577103"/>
          <a:ext cx="2089546" cy="76577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en-US" sz="2400" kern="1200" dirty="0" smtClean="0"/>
            <a:t>Emotional response</a:t>
          </a:r>
          <a:endParaRPr lang="en-US" sz="2400" kern="1200" dirty="0"/>
        </a:p>
      </dsp:txBody>
      <dsp:txXfrm>
        <a:off x="3092455" y="1599532"/>
        <a:ext cx="2044688" cy="720914"/>
      </dsp:txXfrm>
    </dsp:sp>
    <dsp:sp modelId="{0B8A42A5-E192-6648-9FA2-559B2538CF8B}">
      <dsp:nvSpPr>
        <dsp:cNvPr id="0" name=""/>
        <dsp:cNvSpPr/>
      </dsp:nvSpPr>
      <dsp:spPr>
        <a:xfrm>
          <a:off x="3070026" y="2460687"/>
          <a:ext cx="2089546" cy="76577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Happy vegetables happy meat</a:t>
          </a:r>
          <a:endParaRPr lang="en-US" sz="1800" kern="1200" dirty="0"/>
        </a:p>
      </dsp:txBody>
      <dsp:txXfrm>
        <a:off x="3092455" y="2483116"/>
        <a:ext cx="2044688" cy="720914"/>
      </dsp:txXfrm>
    </dsp:sp>
    <dsp:sp modelId="{1D61473F-FC14-A143-8CD3-2F36D9922F9C}">
      <dsp:nvSpPr>
        <dsp:cNvPr id="0" name=""/>
        <dsp:cNvSpPr/>
      </dsp:nvSpPr>
      <dsp:spPr>
        <a:xfrm>
          <a:off x="3070026" y="3344270"/>
          <a:ext cx="2089546" cy="76577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Sense of returning to clean safe food</a:t>
          </a:r>
          <a:endParaRPr lang="en-US" sz="1800" kern="1200" dirty="0"/>
        </a:p>
      </dsp:txBody>
      <dsp:txXfrm>
        <a:off x="3092455" y="3366699"/>
        <a:ext cx="2044688" cy="720914"/>
      </dsp:txXfrm>
    </dsp:sp>
    <dsp:sp modelId="{F173509B-DD3C-FC4A-90E6-6ED7952104D8}">
      <dsp:nvSpPr>
        <dsp:cNvPr id="0" name=""/>
        <dsp:cNvSpPr/>
      </dsp:nvSpPr>
      <dsp:spPr>
        <a:xfrm>
          <a:off x="3070026" y="4227854"/>
          <a:ext cx="2089546" cy="76577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Nurturing family wellness</a:t>
          </a:r>
          <a:endParaRPr lang="en-US" sz="1800" kern="1200" dirty="0"/>
        </a:p>
      </dsp:txBody>
      <dsp:txXfrm>
        <a:off x="3092455" y="4250283"/>
        <a:ext cx="2044688" cy="720914"/>
      </dsp:txXfrm>
    </dsp:sp>
    <dsp:sp modelId="{A883BCB6-8264-3443-92F3-7B4846D3907D}">
      <dsp:nvSpPr>
        <dsp:cNvPr id="0" name=""/>
        <dsp:cNvSpPr/>
      </dsp:nvSpPr>
      <dsp:spPr>
        <a:xfrm>
          <a:off x="5616661" y="0"/>
          <a:ext cx="2611933" cy="5256583"/>
        </a:xfrm>
        <a:prstGeom prst="roundRect">
          <a:avLst>
            <a:gd name="adj" fmla="val 10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n-US" sz="4400" kern="1200" dirty="0" smtClean="0">
              <a:solidFill>
                <a:srgbClr val="254061"/>
              </a:solidFill>
              <a:latin typeface="Gill Sans MT" pitchFamily="34" charset="0"/>
              <a:ea typeface="ヒラギノ角ゴ Pro W3" charset="-128"/>
              <a:cs typeface="ヒラギノ角ゴ Pro W3" charset="-128"/>
            </a:rPr>
            <a:t>Mental</a:t>
          </a:r>
          <a:endParaRPr lang="en-US" sz="4400" kern="1200" dirty="0">
            <a:solidFill>
              <a:srgbClr val="254061"/>
            </a:solidFill>
            <a:latin typeface="Gill Sans MT" pitchFamily="34" charset="0"/>
            <a:ea typeface="ヒラギノ角ゴ Pro W3" charset="-128"/>
            <a:cs typeface="ヒラギノ角ゴ Pro W3" charset="-128"/>
          </a:endParaRPr>
        </a:p>
      </dsp:txBody>
      <dsp:txXfrm>
        <a:off x="5616661" y="0"/>
        <a:ext cx="2611933" cy="1576975"/>
      </dsp:txXfrm>
    </dsp:sp>
    <dsp:sp modelId="{8F448CA3-9209-6F43-B2E6-7007751C58A5}">
      <dsp:nvSpPr>
        <dsp:cNvPr id="0" name=""/>
        <dsp:cNvSpPr/>
      </dsp:nvSpPr>
      <dsp:spPr>
        <a:xfrm>
          <a:off x="5877855" y="1577424"/>
          <a:ext cx="2089546" cy="103270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en-US" sz="2400" kern="1200" dirty="0" smtClean="0"/>
            <a:t>Call to action</a:t>
          </a:r>
          <a:endParaRPr lang="en-US" sz="2400" kern="1200" dirty="0"/>
        </a:p>
      </dsp:txBody>
      <dsp:txXfrm>
        <a:off x="5908102" y="1607671"/>
        <a:ext cx="2029052" cy="972214"/>
      </dsp:txXfrm>
    </dsp:sp>
    <dsp:sp modelId="{128D9AB8-D183-FD4D-8DDE-E16936AE075A}">
      <dsp:nvSpPr>
        <dsp:cNvPr id="0" name=""/>
        <dsp:cNvSpPr/>
      </dsp:nvSpPr>
      <dsp:spPr>
        <a:xfrm>
          <a:off x="5877855" y="2769010"/>
          <a:ext cx="2089546" cy="103270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Green values and beliefs</a:t>
          </a:r>
          <a:endParaRPr lang="en-US" sz="1800" kern="1200" dirty="0"/>
        </a:p>
      </dsp:txBody>
      <dsp:txXfrm>
        <a:off x="5908102" y="2799257"/>
        <a:ext cx="2029052" cy="972214"/>
      </dsp:txXfrm>
    </dsp:sp>
    <dsp:sp modelId="{736C05F9-FCF5-BB42-8A07-D9D5855DC4C4}">
      <dsp:nvSpPr>
        <dsp:cNvPr id="0" name=""/>
        <dsp:cNvSpPr/>
      </dsp:nvSpPr>
      <dsp:spPr>
        <a:xfrm>
          <a:off x="5877855" y="3960597"/>
          <a:ext cx="2089546" cy="103270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Dollar voting</a:t>
          </a:r>
          <a:endParaRPr lang="en-US" sz="1800" kern="1200" dirty="0"/>
        </a:p>
      </dsp:txBody>
      <dsp:txXfrm>
        <a:off x="5908102" y="3990844"/>
        <a:ext cx="2029052" cy="972214"/>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D4097EA0-3FDD-2A48-8D70-4A73185B6650}" type="datetime1">
              <a:rPr lang="en-US"/>
              <a:pPr>
                <a:defRPr/>
              </a:pPr>
              <a:t>03/08/2016</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5E5BD695-7D46-7740-AE32-D3BAF8BE4C46}" type="slidenum">
              <a:rPr lang="en-GB"/>
              <a:pPr>
                <a:defRPr/>
              </a:pPr>
              <a:t>‹#›</a:t>
            </a:fld>
            <a:endParaRPr lang="en-GB" dirty="0"/>
          </a:p>
        </p:txBody>
      </p:sp>
    </p:spTree>
    <p:extLst>
      <p:ext uri="{BB962C8B-B14F-4D97-AF65-F5344CB8AC3E}">
        <p14:creationId xmlns:p14="http://schemas.microsoft.com/office/powerpoint/2010/main" val="2607229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F946C8C0-1A42-1249-B621-7D8D5A60BFC2}" type="datetime1">
              <a:rPr lang="en-US"/>
              <a:pPr>
                <a:defRPr/>
              </a:pPr>
              <a:t>03/08/2016</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F72B4431-89F4-4F4E-8457-2B716867B0C2}" type="slidenum">
              <a:rPr lang="en-GB"/>
              <a:pPr>
                <a:defRPr/>
              </a:pPr>
              <a:t>‹#›</a:t>
            </a:fld>
            <a:endParaRPr lang="en-GB" dirty="0"/>
          </a:p>
        </p:txBody>
      </p:sp>
    </p:spTree>
    <p:extLst>
      <p:ext uri="{BB962C8B-B14F-4D97-AF65-F5344CB8AC3E}">
        <p14:creationId xmlns:p14="http://schemas.microsoft.com/office/powerpoint/2010/main" val="4270893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mn-lt"/>
        <a:ea typeface="ヒラギノ角ゴ Pro W3" charset="-128"/>
        <a:cs typeface="+mn-cs"/>
      </a:defRPr>
    </a:lvl2pPr>
    <a:lvl3pPr marL="914400" algn="l" rtl="0" eaLnBrk="0" fontAlgn="base" hangingPunct="0">
      <a:spcBef>
        <a:spcPct val="30000"/>
      </a:spcBef>
      <a:spcAft>
        <a:spcPct val="0"/>
      </a:spcAft>
      <a:defRPr sz="1200" kern="1200">
        <a:solidFill>
          <a:schemeClr val="tx1"/>
        </a:solidFill>
        <a:latin typeface="+mn-lt"/>
        <a:ea typeface="ヒラギノ角ゴ Pro W3" charset="-128"/>
        <a:cs typeface="+mn-cs"/>
      </a:defRPr>
    </a:lvl3pPr>
    <a:lvl4pPr marL="1371600" algn="l" rtl="0" eaLnBrk="0" fontAlgn="base" hangingPunct="0">
      <a:spcBef>
        <a:spcPct val="30000"/>
      </a:spcBef>
      <a:spcAft>
        <a:spcPct val="0"/>
      </a:spcAft>
      <a:defRPr sz="1200" kern="1200">
        <a:solidFill>
          <a:schemeClr val="tx1"/>
        </a:solidFill>
        <a:latin typeface="+mn-lt"/>
        <a:ea typeface="ヒラギノ角ゴ Pro W3" charset="-128"/>
        <a:cs typeface="+mn-cs"/>
      </a:defRPr>
    </a:lvl4pPr>
    <a:lvl5pPr marL="1828800" algn="l" rtl="0" eaLnBrk="0" fontAlgn="base" hangingPunct="0">
      <a:spcBef>
        <a:spcPct val="30000"/>
      </a:spcBef>
      <a:spcAft>
        <a:spcPct val="0"/>
      </a:spcAft>
      <a:defRPr sz="1200" kern="1200">
        <a:solidFill>
          <a:schemeClr val="tx1"/>
        </a:solidFill>
        <a:latin typeface="+mn-lt"/>
        <a:ea typeface="ヒラギノ角ゴ Pro W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GB" dirty="0" smtClean="0"/>
          </a:p>
        </p:txBody>
      </p:sp>
      <p:sp>
        <p:nvSpPr>
          <p:cNvPr id="15364" name="Slide Number Placeholder 3"/>
          <p:cNvSpPr>
            <a:spLocks noGrp="1"/>
          </p:cNvSpPr>
          <p:nvPr>
            <p:ph type="sldNum" sz="quarter" idx="5"/>
          </p:nvPr>
        </p:nvSpPr>
        <p:spPr bwMode="auto">
          <a:noFill/>
          <a:ln>
            <a:miter lim="800000"/>
            <a:headEnd/>
            <a:tailEnd/>
          </a:ln>
        </p:spPr>
        <p:txBody>
          <a:bodyPr/>
          <a:lstStyle/>
          <a:p>
            <a:fld id="{F780C673-AF0C-2B4A-A02B-01AC8CB5FBA9}" type="slidenum">
              <a:rPr lang="en-GB"/>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Reviewers questioned the relevance of organic food consumption to wellness tourism</a:t>
            </a:r>
          </a:p>
          <a:p>
            <a:r>
              <a:rPr lang="en-US" dirty="0" smtClean="0"/>
              <a:t>Health retreats in Canada and NZ generally mention organic food on their websites</a:t>
            </a:r>
          </a:p>
          <a:p>
            <a:endParaRPr lang="en-US" dirty="0"/>
          </a:p>
        </p:txBody>
      </p:sp>
      <p:sp>
        <p:nvSpPr>
          <p:cNvPr id="4" name="Slide Number Placeholder 3"/>
          <p:cNvSpPr>
            <a:spLocks noGrp="1"/>
          </p:cNvSpPr>
          <p:nvPr>
            <p:ph type="sldNum" sz="quarter" idx="10"/>
          </p:nvPr>
        </p:nvSpPr>
        <p:spPr/>
        <p:txBody>
          <a:bodyPr/>
          <a:lstStyle/>
          <a:p>
            <a:pPr>
              <a:defRPr/>
            </a:pPr>
            <a:fld id="{F72B4431-89F4-4F4E-8457-2B716867B0C2}" type="slidenum">
              <a:rPr lang="en-GB" smtClean="0"/>
              <a:pPr>
                <a:defRPr/>
              </a:pPr>
              <a:t>17</a:t>
            </a:fld>
            <a:endParaRPr lang="en-GB" dirty="0"/>
          </a:p>
        </p:txBody>
      </p:sp>
    </p:spTree>
    <p:extLst>
      <p:ext uri="{BB962C8B-B14F-4D97-AF65-F5344CB8AC3E}">
        <p14:creationId xmlns:p14="http://schemas.microsoft.com/office/powerpoint/2010/main" val="1530071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a:latin typeface="Calibri" charset="0"/>
              <a:ea typeface="ヒラギノ角ゴ Pro W3" charset="0"/>
              <a:cs typeface="ヒラギノ角ゴ Pro W3" charset="0"/>
            </a:endParaRP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ED93A888-3F3C-F94E-B1DB-C37AD1B59336}" type="slidenum">
              <a:rPr lang="en-GB" sz="1200">
                <a:latin typeface="Calibri" charset="0"/>
              </a:rPr>
              <a:pPr eaLnBrk="1" hangingPunct="1"/>
              <a:t>2</a:t>
            </a:fld>
            <a:endParaRPr lang="en-GB"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Lifestyles of health and sustainability</a:t>
            </a:r>
            <a:endParaRPr lang="en-US" dirty="0"/>
          </a:p>
        </p:txBody>
      </p:sp>
      <p:sp>
        <p:nvSpPr>
          <p:cNvPr id="4" name="Slide Number Placeholder 3"/>
          <p:cNvSpPr>
            <a:spLocks noGrp="1"/>
          </p:cNvSpPr>
          <p:nvPr>
            <p:ph type="sldNum" sz="quarter" idx="10"/>
          </p:nvPr>
        </p:nvSpPr>
        <p:spPr/>
        <p:txBody>
          <a:bodyPr/>
          <a:lstStyle/>
          <a:p>
            <a:pPr>
              <a:defRPr/>
            </a:pPr>
            <a:fld id="{F72B4431-89F4-4F4E-8457-2B716867B0C2}" type="slidenum">
              <a:rPr lang="en-GB" smtClean="0"/>
              <a:pPr>
                <a:defRPr/>
              </a:pPr>
              <a:t>3</a:t>
            </a:fld>
            <a:endParaRPr lang="en-GB" dirty="0"/>
          </a:p>
        </p:txBody>
      </p:sp>
    </p:spTree>
    <p:extLst>
      <p:ext uri="{BB962C8B-B14F-4D97-AF65-F5344CB8AC3E}">
        <p14:creationId xmlns:p14="http://schemas.microsoft.com/office/powerpoint/2010/main" val="3335160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World Cancer Report by the International Agency for Research on Cancer (IARC) has shown that New Zealand and Australia have the highest incidence rates of prostate and colorectal cancer in the world. What is it about New Zealand and Australia that increases the risk of developing these types of cancers?</a:t>
            </a:r>
            <a:endParaRPr lang="en-US" dirty="0"/>
          </a:p>
        </p:txBody>
      </p:sp>
      <p:sp>
        <p:nvSpPr>
          <p:cNvPr id="4" name="Slide Number Placeholder 3"/>
          <p:cNvSpPr>
            <a:spLocks noGrp="1"/>
          </p:cNvSpPr>
          <p:nvPr>
            <p:ph type="sldNum" sz="quarter" idx="10"/>
          </p:nvPr>
        </p:nvSpPr>
        <p:spPr/>
        <p:txBody>
          <a:bodyPr/>
          <a:lstStyle/>
          <a:p>
            <a:pPr>
              <a:defRPr/>
            </a:pPr>
            <a:fld id="{F72B4431-89F4-4F4E-8457-2B716867B0C2}" type="slidenum">
              <a:rPr lang="en-GB" smtClean="0"/>
              <a:pPr>
                <a:defRPr/>
              </a:pPr>
              <a:t>4</a:t>
            </a:fld>
            <a:endParaRPr lang="en-GB" dirty="0"/>
          </a:p>
        </p:txBody>
      </p:sp>
    </p:spTree>
    <p:extLst>
      <p:ext uri="{BB962C8B-B14F-4D97-AF65-F5344CB8AC3E}">
        <p14:creationId xmlns:p14="http://schemas.microsoft.com/office/powerpoint/2010/main" val="2648704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a:latin typeface="Calibri" charset="0"/>
              <a:ea typeface="ヒラギノ角ゴ Pro W3" charset="0"/>
              <a:cs typeface="ヒラギノ角ゴ Pro W3" charset="0"/>
            </a:endParaRP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A31DFBB4-F227-2543-9D65-F4307D1E3AAA}" type="slidenum">
              <a:rPr lang="en-GB" sz="1200">
                <a:latin typeface="Calibri" charset="0"/>
              </a:rPr>
              <a:pPr eaLnBrk="1" hangingPunct="1"/>
              <a:t>5</a:t>
            </a:fld>
            <a:endParaRPr lang="en-GB"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a:latin typeface="Calibri" charset="0"/>
              <a:ea typeface="ヒラギノ角ゴ Pro W3" charset="0"/>
              <a:cs typeface="ヒラギノ角ゴ Pro W3" charset="0"/>
            </a:endParaRP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A31DFBB4-F227-2543-9D65-F4307D1E3AAA}" type="slidenum">
              <a:rPr lang="en-GB" sz="1200">
                <a:latin typeface="Calibri" charset="0"/>
              </a:rPr>
              <a:pPr eaLnBrk="1" hangingPunct="1"/>
              <a:t>7</a:t>
            </a:fld>
            <a:endParaRPr lang="en-GB"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GB" dirty="0" smtClean="0">
                <a:latin typeface="Calibri" charset="0"/>
                <a:ea typeface="ヒラギノ角ゴ Pro W3" charset="0"/>
                <a:cs typeface="ヒラギノ角ゴ Pro W3" charset="0"/>
              </a:rPr>
              <a:t>15 + 5 Q&amp;A</a:t>
            </a:r>
            <a:endParaRPr lang="en-GB" dirty="0">
              <a:latin typeface="Calibri" charset="0"/>
              <a:ea typeface="ヒラギノ角ゴ Pro W3" charset="0"/>
              <a:cs typeface="ヒラギノ角ゴ Pro W3" charset="0"/>
            </a:endParaRP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206783BE-1D11-7D49-9741-6E6AFBAAC032}" type="slidenum">
              <a:rPr lang="en-GB" sz="1200">
                <a:latin typeface="Calibri" charset="0"/>
              </a:rPr>
              <a:pPr eaLnBrk="1" hangingPunct="1"/>
              <a:t>9</a:t>
            </a:fld>
            <a:endParaRPr lang="en-GB" sz="1200">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Calibri" charset="0"/>
                <a:ea typeface="ヒラギノ角ゴ Pro W3" charset="0"/>
                <a:cs typeface="ヒラギノ角ゴ Pro W3" charset="0"/>
              </a:rPr>
              <a:t>Manet: Bar at the Folies Bergeres 1881</a:t>
            </a:r>
            <a:endParaRPr lang="en-GB">
              <a:latin typeface="Calibri" charset="0"/>
              <a:ea typeface="ヒラギノ角ゴ Pro W3" charset="0"/>
              <a:cs typeface="ヒラギノ角ゴ Pro W3" charset="0"/>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0FA7AAF6-B274-EB4D-853E-DDE09EA7688F}" type="slidenum">
              <a:rPr lang="en-GB" sz="1200">
                <a:latin typeface="Calibri" charset="0"/>
              </a:rPr>
              <a:pPr eaLnBrk="1" hangingPunct="1"/>
              <a:t>10</a:t>
            </a:fld>
            <a:endParaRPr lang="en-GB" sz="120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a:latin typeface="Calibri" charset="0"/>
              <a:ea typeface="ヒラギノ角ゴ Pro W3" charset="0"/>
              <a:cs typeface="ヒラギノ角ゴ Pro W3" charset="0"/>
            </a:endParaRP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3342A9E5-C862-2547-A641-98999B39B6D3}" type="slidenum">
              <a:rPr lang="en-GB" sz="1200">
                <a:latin typeface="Calibri" charset="0"/>
              </a:rPr>
              <a:pPr eaLnBrk="1" hangingPunct="1"/>
              <a:t>11</a:t>
            </a:fld>
            <a:endParaRPr lang="en-GB"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itchFamily="34" charset="0"/>
              </a:defRPr>
            </a:lvl1pPr>
          </a:lstStyle>
          <a:p>
            <a:r>
              <a:rPr lang="en-US" dirty="0" smtClean="0"/>
              <a:t>Click to edit Master title style</a:t>
            </a:r>
            <a:endParaRPr lang="en-NZ" dirty="0"/>
          </a:p>
        </p:txBody>
      </p:sp>
      <p:sp>
        <p:nvSpPr>
          <p:cNvPr id="3" name="Content Placeholder 2"/>
          <p:cNvSpPr>
            <a:spLocks noGrp="1"/>
          </p:cNvSpPr>
          <p:nvPr>
            <p:ph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Footer Placeholder 4"/>
          <p:cNvSpPr>
            <a:spLocks noGrp="1"/>
          </p:cNvSpPr>
          <p:nvPr>
            <p:ph type="ftr" sz="quarter" idx="10"/>
          </p:nvPr>
        </p:nvSpPr>
        <p:spPr>
          <a:xfrm>
            <a:off x="1143000" y="6492875"/>
            <a:ext cx="4357688" cy="365125"/>
          </a:xfrm>
        </p:spPr>
        <p:txBody>
          <a:bodyPr/>
          <a:lstStyle>
            <a:lvl1pPr>
              <a:defRPr sz="1600">
                <a:latin typeface="Gill Sans MT" pitchFamily="34" charset="0"/>
              </a:defRPr>
            </a:lvl1pPr>
          </a:lstStyle>
          <a:p>
            <a:pPr>
              <a:defRPr/>
            </a:pPr>
            <a:r>
              <a:rPr lang="en-NZ"/>
              <a:t>Dr Jill Poulston, Faculty of Applied Humanities</a:t>
            </a:r>
            <a:endParaRPr lang="en-GB" dirty="0"/>
          </a:p>
        </p:txBody>
      </p:sp>
      <p:sp>
        <p:nvSpPr>
          <p:cNvPr id="5" name="Slide Number Placeholder 5"/>
          <p:cNvSpPr>
            <a:spLocks noGrp="1"/>
          </p:cNvSpPr>
          <p:nvPr>
            <p:ph type="sldNum" sz="quarter" idx="11"/>
          </p:nvPr>
        </p:nvSpPr>
        <p:spPr>
          <a:xfrm>
            <a:off x="214313" y="6492875"/>
            <a:ext cx="428625" cy="365125"/>
          </a:xfrm>
        </p:spPr>
        <p:txBody>
          <a:bodyPr/>
          <a:lstStyle>
            <a:lvl1pPr>
              <a:defRPr>
                <a:latin typeface="Gill Sans MT" pitchFamily="34" charset="0"/>
              </a:defRPr>
            </a:lvl1pPr>
          </a:lstStyle>
          <a:p>
            <a:pPr>
              <a:defRPr/>
            </a:pPr>
            <a:fld id="{C2433B30-4A3F-974C-AE5B-9E586F2A39EB}"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dirty="0"/>
          </a:p>
        </p:txBody>
      </p:sp>
      <p:sp>
        <p:nvSpPr>
          <p:cNvPr id="5" name="Footer Placeholder 4"/>
          <p:cNvSpPr>
            <a:spLocks noGrp="1"/>
          </p:cNvSpPr>
          <p:nvPr>
            <p:ph type="ftr" sz="quarter" idx="11"/>
          </p:nvPr>
        </p:nvSpPr>
        <p:spPr/>
        <p:txBody>
          <a:bodyPr/>
          <a:lstStyle>
            <a:lvl1pPr>
              <a:defRPr/>
            </a:lvl1pPr>
          </a:lstStyle>
          <a:p>
            <a:pPr>
              <a:defRPr/>
            </a:pPr>
            <a:r>
              <a:rPr lang="en-NZ"/>
              <a:t>Dr Jill Poulston, Faculty of Applied Humanities</a:t>
            </a:r>
            <a:endParaRPr lang="en-GB" dirty="0"/>
          </a:p>
        </p:txBody>
      </p:sp>
      <p:sp>
        <p:nvSpPr>
          <p:cNvPr id="6" name="Slide Number Placeholder 5"/>
          <p:cNvSpPr>
            <a:spLocks noGrp="1"/>
          </p:cNvSpPr>
          <p:nvPr>
            <p:ph type="sldNum" sz="quarter" idx="12"/>
          </p:nvPr>
        </p:nvSpPr>
        <p:spPr/>
        <p:txBody>
          <a:bodyPr/>
          <a:lstStyle>
            <a:lvl1pPr>
              <a:defRPr/>
            </a:lvl1pPr>
          </a:lstStyle>
          <a:p>
            <a:pPr>
              <a:defRPr/>
            </a:pPr>
            <a:fld id="{6740567C-9926-2C48-83FD-5AE301F9E58C}"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3"/>
          <p:cNvSpPr>
            <a:spLocks noGrp="1"/>
          </p:cNvSpPr>
          <p:nvPr>
            <p:ph type="dt" sz="half" idx="10"/>
          </p:nvPr>
        </p:nvSpPr>
        <p:spPr/>
        <p:txBody>
          <a:bodyPr/>
          <a:lstStyle>
            <a:lvl1pPr>
              <a:defRPr/>
            </a:lvl1pPr>
          </a:lstStyle>
          <a:p>
            <a:pPr>
              <a:defRPr/>
            </a:pPr>
            <a:endParaRPr lang="en-GB" dirty="0"/>
          </a:p>
        </p:txBody>
      </p:sp>
      <p:sp>
        <p:nvSpPr>
          <p:cNvPr id="6" name="Footer Placeholder 4"/>
          <p:cNvSpPr>
            <a:spLocks noGrp="1"/>
          </p:cNvSpPr>
          <p:nvPr>
            <p:ph type="ftr" sz="quarter" idx="11"/>
          </p:nvPr>
        </p:nvSpPr>
        <p:spPr/>
        <p:txBody>
          <a:bodyPr/>
          <a:lstStyle>
            <a:lvl1pPr>
              <a:defRPr/>
            </a:lvl1pPr>
          </a:lstStyle>
          <a:p>
            <a:pPr>
              <a:defRPr/>
            </a:pPr>
            <a:r>
              <a:rPr lang="en-NZ"/>
              <a:t>Dr Jill Poulston, Faculty of Applied Humanities</a:t>
            </a:r>
            <a:endParaRPr lang="en-GB" dirty="0"/>
          </a:p>
        </p:txBody>
      </p:sp>
      <p:sp>
        <p:nvSpPr>
          <p:cNvPr id="7" name="Slide Number Placeholder 5"/>
          <p:cNvSpPr>
            <a:spLocks noGrp="1"/>
          </p:cNvSpPr>
          <p:nvPr>
            <p:ph type="sldNum" sz="quarter" idx="12"/>
          </p:nvPr>
        </p:nvSpPr>
        <p:spPr/>
        <p:txBody>
          <a:bodyPr/>
          <a:lstStyle>
            <a:lvl1pPr>
              <a:defRPr/>
            </a:lvl1pPr>
          </a:lstStyle>
          <a:p>
            <a:pPr>
              <a:defRPr/>
            </a:pPr>
            <a:fld id="{A347B260-EF68-784A-85E6-402494E09216}"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3"/>
          <p:cNvSpPr>
            <a:spLocks noGrp="1"/>
          </p:cNvSpPr>
          <p:nvPr>
            <p:ph type="dt" sz="half" idx="10"/>
          </p:nvPr>
        </p:nvSpPr>
        <p:spPr/>
        <p:txBody>
          <a:bodyPr/>
          <a:lstStyle>
            <a:lvl1pPr>
              <a:defRPr/>
            </a:lvl1pPr>
          </a:lstStyle>
          <a:p>
            <a:pPr>
              <a:defRPr/>
            </a:pPr>
            <a:endParaRPr lang="en-GB" dirty="0"/>
          </a:p>
        </p:txBody>
      </p:sp>
      <p:sp>
        <p:nvSpPr>
          <p:cNvPr id="8" name="Slide Number Placeholder 5"/>
          <p:cNvSpPr>
            <a:spLocks noGrp="1"/>
          </p:cNvSpPr>
          <p:nvPr>
            <p:ph type="sldNum" sz="quarter" idx="11"/>
          </p:nvPr>
        </p:nvSpPr>
        <p:spPr/>
        <p:txBody>
          <a:bodyPr/>
          <a:lstStyle>
            <a:lvl1pPr>
              <a:defRPr/>
            </a:lvl1pPr>
          </a:lstStyle>
          <a:p>
            <a:pPr>
              <a:defRPr/>
            </a:pPr>
            <a:fld id="{A78885AC-F7B9-1A42-ABBD-01327A7DB5A1}"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3"/>
          <p:cNvSpPr>
            <a:spLocks noGrp="1"/>
          </p:cNvSpPr>
          <p:nvPr>
            <p:ph type="dt" sz="half" idx="10"/>
          </p:nvPr>
        </p:nvSpPr>
        <p:spPr/>
        <p:txBody>
          <a:bodyPr/>
          <a:lstStyle>
            <a:lvl1pPr>
              <a:defRPr/>
            </a:lvl1pPr>
          </a:lstStyle>
          <a:p>
            <a:pPr>
              <a:defRPr/>
            </a:pPr>
            <a:endParaRPr lang="en-GB" dirty="0"/>
          </a:p>
        </p:txBody>
      </p:sp>
      <p:sp>
        <p:nvSpPr>
          <p:cNvPr id="4" name="Footer Placeholder 4"/>
          <p:cNvSpPr>
            <a:spLocks noGrp="1"/>
          </p:cNvSpPr>
          <p:nvPr>
            <p:ph type="ftr" sz="quarter" idx="11"/>
          </p:nvPr>
        </p:nvSpPr>
        <p:spPr/>
        <p:txBody>
          <a:bodyPr/>
          <a:lstStyle>
            <a:lvl1pPr>
              <a:defRPr/>
            </a:lvl1pPr>
          </a:lstStyle>
          <a:p>
            <a:pPr>
              <a:defRPr/>
            </a:pPr>
            <a:r>
              <a:rPr lang="en-NZ"/>
              <a:t>Dr Jill Poulston, Faculty of Applied Humanities</a:t>
            </a:r>
            <a:endParaRPr lang="en-GB" dirty="0"/>
          </a:p>
        </p:txBody>
      </p:sp>
      <p:sp>
        <p:nvSpPr>
          <p:cNvPr id="5" name="Slide Number Placeholder 5"/>
          <p:cNvSpPr>
            <a:spLocks noGrp="1"/>
          </p:cNvSpPr>
          <p:nvPr>
            <p:ph type="sldNum" sz="quarter" idx="12"/>
          </p:nvPr>
        </p:nvSpPr>
        <p:spPr/>
        <p:txBody>
          <a:bodyPr/>
          <a:lstStyle>
            <a:lvl1pPr>
              <a:defRPr/>
            </a:lvl1pPr>
          </a:lstStyle>
          <a:p>
            <a:pPr>
              <a:defRPr/>
            </a:pPr>
            <a:fld id="{2B8DEAF4-F40A-B742-BCF8-66A70D0A4D06}"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GB" dirty="0"/>
          </a:p>
        </p:txBody>
      </p:sp>
      <p:sp>
        <p:nvSpPr>
          <p:cNvPr id="3" name="Footer Placeholder 4"/>
          <p:cNvSpPr>
            <a:spLocks noGrp="1"/>
          </p:cNvSpPr>
          <p:nvPr>
            <p:ph type="ftr" sz="quarter" idx="11"/>
          </p:nvPr>
        </p:nvSpPr>
        <p:spPr/>
        <p:txBody>
          <a:bodyPr/>
          <a:lstStyle>
            <a:lvl1pPr>
              <a:defRPr/>
            </a:lvl1pPr>
          </a:lstStyle>
          <a:p>
            <a:pPr>
              <a:defRPr/>
            </a:pPr>
            <a:r>
              <a:rPr lang="en-NZ"/>
              <a:t>Dr Jill Poulston, Faculty of Applied Humanities</a:t>
            </a:r>
            <a:endParaRPr lang="en-GB" dirty="0"/>
          </a:p>
        </p:txBody>
      </p:sp>
      <p:sp>
        <p:nvSpPr>
          <p:cNvPr id="4" name="Slide Number Placeholder 5"/>
          <p:cNvSpPr>
            <a:spLocks noGrp="1"/>
          </p:cNvSpPr>
          <p:nvPr>
            <p:ph type="sldNum" sz="quarter" idx="12"/>
          </p:nvPr>
        </p:nvSpPr>
        <p:spPr/>
        <p:txBody>
          <a:bodyPr/>
          <a:lstStyle>
            <a:lvl1pPr>
              <a:defRPr/>
            </a:lvl1pPr>
          </a:lstStyle>
          <a:p>
            <a:pPr>
              <a:defRPr/>
            </a:pPr>
            <a:fld id="{36BC76C9-C567-E749-8E6C-290CB480046B}"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dirty="0"/>
          </a:p>
        </p:txBody>
      </p:sp>
      <p:sp>
        <p:nvSpPr>
          <p:cNvPr id="6" name="Slide Number Placeholder 5"/>
          <p:cNvSpPr>
            <a:spLocks noGrp="1"/>
          </p:cNvSpPr>
          <p:nvPr>
            <p:ph type="sldNum" sz="quarter" idx="11"/>
          </p:nvPr>
        </p:nvSpPr>
        <p:spPr/>
        <p:txBody>
          <a:bodyPr/>
          <a:lstStyle>
            <a:lvl1pPr>
              <a:defRPr/>
            </a:lvl1pPr>
          </a:lstStyle>
          <a:p>
            <a:pPr>
              <a:defRPr/>
            </a:pPr>
            <a:fld id="{8F621630-EB9D-0142-9AD8-AB38BD62BEF4}"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N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dirty="0"/>
          </a:p>
        </p:txBody>
      </p:sp>
      <p:sp>
        <p:nvSpPr>
          <p:cNvPr id="6" name="Slide Number Placeholder 5"/>
          <p:cNvSpPr>
            <a:spLocks noGrp="1"/>
          </p:cNvSpPr>
          <p:nvPr>
            <p:ph type="sldNum" sz="quarter" idx="11"/>
          </p:nvPr>
        </p:nvSpPr>
        <p:spPr/>
        <p:txBody>
          <a:bodyPr/>
          <a:lstStyle>
            <a:lvl1pPr>
              <a:defRPr/>
            </a:lvl1pPr>
          </a:lstStyle>
          <a:p>
            <a:pPr>
              <a:defRPr/>
            </a:pPr>
            <a:fld id="{249DCF6C-9DC2-2040-84FD-ED07B0C60042}"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png"/><Relationship Id="rId12"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NZ"/>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NZ"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Infinity Maori Medium" pitchFamily="50" charset="0"/>
                <a:ea typeface="+mn-ea"/>
                <a:cs typeface="+mn-cs"/>
              </a:defRPr>
            </a:lvl1pPr>
          </a:lstStyle>
          <a:p>
            <a:pPr>
              <a:defRPr/>
            </a:pPr>
            <a:r>
              <a:rPr lang="en-GB" dirty="0"/>
              <a:t>Dr Jill </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Infinity Maori Medium" pitchFamily="50" charset="0"/>
              </a:defRPr>
            </a:lvl1pPr>
          </a:lstStyle>
          <a:p>
            <a:pPr>
              <a:defRPr/>
            </a:pPr>
            <a:r>
              <a:rPr lang="en-NZ"/>
              <a:t>Dr Jill Poulston, Faculty of Applied Humanities</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Infinity Maori Medium" pitchFamily="50" charset="0"/>
              </a:defRPr>
            </a:lvl1pPr>
          </a:lstStyle>
          <a:p>
            <a:pPr>
              <a:defRPr/>
            </a:pPr>
            <a:fld id="{E9A8004A-BE26-AB4B-9BF0-C6AAEA9CC3D5}" type="slidenum">
              <a:rPr lang="en-GB"/>
              <a:pPr>
                <a:defRPr/>
              </a:pPr>
              <a:t>‹#›</a:t>
            </a:fld>
            <a:endParaRPr lang="en-GB" dirty="0"/>
          </a:p>
        </p:txBody>
      </p:sp>
      <p:grpSp>
        <p:nvGrpSpPr>
          <p:cNvPr id="1031" name="Group 6"/>
          <p:cNvGrpSpPr>
            <a:grpSpLocks/>
          </p:cNvGrpSpPr>
          <p:nvPr/>
        </p:nvGrpSpPr>
        <p:grpSpPr bwMode="auto">
          <a:xfrm>
            <a:off x="0" y="4805363"/>
            <a:ext cx="9144000" cy="2052637"/>
            <a:chOff x="0" y="4804746"/>
            <a:chExt cx="9144000" cy="2053278"/>
          </a:xfrm>
        </p:grpSpPr>
        <p:pic>
          <p:nvPicPr>
            <p:cNvPr id="1033" name="Picture 2"/>
            <p:cNvPicPr>
              <a:picLocks noChangeAspect="1" noChangeArrowheads="1"/>
            </p:cNvPicPr>
            <p:nvPr/>
          </p:nvPicPr>
          <p:blipFill>
            <a:blip r:embed="rId11"/>
            <a:srcRect/>
            <a:stretch>
              <a:fillRect/>
            </a:stretch>
          </p:blipFill>
          <p:spPr bwMode="auto">
            <a:xfrm>
              <a:off x="4143372" y="4804746"/>
              <a:ext cx="5000628" cy="1742319"/>
            </a:xfrm>
            <a:prstGeom prst="rect">
              <a:avLst/>
            </a:prstGeom>
            <a:noFill/>
            <a:ln w="9525">
              <a:noFill/>
              <a:miter lim="800000"/>
              <a:headEnd/>
              <a:tailEnd/>
            </a:ln>
          </p:spPr>
        </p:pic>
        <p:sp>
          <p:nvSpPr>
            <p:cNvPr id="9" name="Rectangle 8"/>
            <p:cNvSpPr/>
            <p:nvPr userDrawn="1"/>
          </p:nvSpPr>
          <p:spPr>
            <a:xfrm>
              <a:off x="0" y="6429265"/>
              <a:ext cx="9144000" cy="42875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NZ"/>
            </a:p>
          </p:txBody>
        </p:sp>
        <p:pic>
          <p:nvPicPr>
            <p:cNvPr id="1035" name="Picture 9"/>
            <p:cNvPicPr>
              <a:picLocks noChangeAspect="1" noChangeArrowheads="1"/>
            </p:cNvPicPr>
            <p:nvPr/>
          </p:nvPicPr>
          <p:blipFill>
            <a:blip r:embed="rId12">
              <a:lum bright="-2000" contrast="36000"/>
            </a:blip>
            <a:srcRect/>
            <a:stretch>
              <a:fillRect/>
            </a:stretch>
          </p:blipFill>
          <p:spPr bwMode="auto">
            <a:xfrm>
              <a:off x="6500826" y="6429396"/>
              <a:ext cx="2428891" cy="407479"/>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4586" r:id="rId1"/>
    <p:sldLayoutId id="2147484587" r:id="rId2"/>
    <p:sldLayoutId id="2147484588" r:id="rId3"/>
    <p:sldLayoutId id="2147484589" r:id="rId4"/>
    <p:sldLayoutId id="2147484590" r:id="rId5"/>
    <p:sldLayoutId id="2147484591" r:id="rId6"/>
    <p:sldLayoutId id="2147484592" r:id="rId7"/>
    <p:sldLayoutId id="2147484593" r:id="rId8"/>
    <p:sldLayoutId id="2147484594" r:id="rId9"/>
  </p:sldLayoutIdLst>
  <p:hf sldNum="0" hdr="0" dt="0"/>
  <p:txStyles>
    <p:titleStyle>
      <a:lvl1pPr algn="ctr" rtl="0" eaLnBrk="0" fontAlgn="base" hangingPunct="0">
        <a:spcBef>
          <a:spcPct val="0"/>
        </a:spcBef>
        <a:spcAft>
          <a:spcPct val="0"/>
        </a:spcAft>
        <a:defRPr lang="en-US" sz="4400" kern="1200" dirty="0">
          <a:solidFill>
            <a:srgbClr val="254061"/>
          </a:solidFill>
          <a:latin typeface="+mn-lt"/>
          <a:ea typeface="ヒラギノ角ゴ Pro W3" charset="-128"/>
          <a:cs typeface="ヒラギノ角ゴ Pro W3" charset="-128"/>
        </a:defRPr>
      </a:lvl1pPr>
      <a:lvl2pPr algn="ctr" rtl="0" eaLnBrk="0" fontAlgn="base" hangingPunct="0">
        <a:spcBef>
          <a:spcPct val="0"/>
        </a:spcBef>
        <a:spcAft>
          <a:spcPct val="0"/>
        </a:spcAft>
        <a:defRPr sz="4400">
          <a:solidFill>
            <a:srgbClr val="254061"/>
          </a:solidFill>
          <a:latin typeface="Gill Sans MT" pitchFamily="34" charset="0"/>
          <a:ea typeface="ヒラギノ角ゴ Pro W3" charset="-128"/>
          <a:cs typeface="ヒラギノ角ゴ Pro W3" charset="-128"/>
        </a:defRPr>
      </a:lvl2pPr>
      <a:lvl3pPr algn="ctr" rtl="0" eaLnBrk="0" fontAlgn="base" hangingPunct="0">
        <a:spcBef>
          <a:spcPct val="0"/>
        </a:spcBef>
        <a:spcAft>
          <a:spcPct val="0"/>
        </a:spcAft>
        <a:defRPr sz="4400">
          <a:solidFill>
            <a:srgbClr val="254061"/>
          </a:solidFill>
          <a:latin typeface="Gill Sans MT" pitchFamily="34" charset="0"/>
          <a:ea typeface="ヒラギノ角ゴ Pro W3" charset="-128"/>
          <a:cs typeface="ヒラギノ角ゴ Pro W3" charset="-128"/>
        </a:defRPr>
      </a:lvl3pPr>
      <a:lvl4pPr algn="ctr" rtl="0" eaLnBrk="0" fontAlgn="base" hangingPunct="0">
        <a:spcBef>
          <a:spcPct val="0"/>
        </a:spcBef>
        <a:spcAft>
          <a:spcPct val="0"/>
        </a:spcAft>
        <a:defRPr sz="4400">
          <a:solidFill>
            <a:srgbClr val="254061"/>
          </a:solidFill>
          <a:latin typeface="Gill Sans MT" pitchFamily="34" charset="0"/>
          <a:ea typeface="ヒラギノ角ゴ Pro W3" charset="-128"/>
          <a:cs typeface="ヒラギノ角ゴ Pro W3" charset="-128"/>
        </a:defRPr>
      </a:lvl4pPr>
      <a:lvl5pPr algn="ctr" rtl="0" eaLnBrk="0" fontAlgn="base" hangingPunct="0">
        <a:spcBef>
          <a:spcPct val="0"/>
        </a:spcBef>
        <a:spcAft>
          <a:spcPct val="0"/>
        </a:spcAft>
        <a:defRPr sz="4400">
          <a:solidFill>
            <a:srgbClr val="254061"/>
          </a:solidFill>
          <a:latin typeface="Gill Sans MT" pitchFamily="34" charset="0"/>
          <a:ea typeface="ヒラギノ角ゴ Pro W3" charset="-128"/>
          <a:cs typeface="ヒラギノ角ゴ Pro W3" charset="-128"/>
        </a:defRPr>
      </a:lvl5pPr>
      <a:lvl6pPr marL="457200" algn="ctr" rtl="0" eaLnBrk="1" fontAlgn="base" hangingPunct="1">
        <a:spcBef>
          <a:spcPct val="0"/>
        </a:spcBef>
        <a:spcAft>
          <a:spcPct val="0"/>
        </a:spcAft>
        <a:defRPr sz="4400">
          <a:solidFill>
            <a:schemeClr val="tx1"/>
          </a:solidFill>
          <a:latin typeface="Infinity Maori Medium" pitchFamily="50" charset="0"/>
        </a:defRPr>
      </a:lvl6pPr>
      <a:lvl7pPr marL="914400" algn="ctr" rtl="0" eaLnBrk="1" fontAlgn="base" hangingPunct="1">
        <a:spcBef>
          <a:spcPct val="0"/>
        </a:spcBef>
        <a:spcAft>
          <a:spcPct val="0"/>
        </a:spcAft>
        <a:defRPr sz="4400">
          <a:solidFill>
            <a:schemeClr val="tx1"/>
          </a:solidFill>
          <a:latin typeface="Infinity Maori Medium" pitchFamily="50" charset="0"/>
        </a:defRPr>
      </a:lvl7pPr>
      <a:lvl8pPr marL="1371600" algn="ctr" rtl="0" eaLnBrk="1" fontAlgn="base" hangingPunct="1">
        <a:spcBef>
          <a:spcPct val="0"/>
        </a:spcBef>
        <a:spcAft>
          <a:spcPct val="0"/>
        </a:spcAft>
        <a:defRPr sz="4400">
          <a:solidFill>
            <a:schemeClr val="tx1"/>
          </a:solidFill>
          <a:latin typeface="Infinity Maori Medium" pitchFamily="50" charset="0"/>
        </a:defRPr>
      </a:lvl8pPr>
      <a:lvl9pPr marL="1828800" algn="ctr" rtl="0" eaLnBrk="1" fontAlgn="base" hangingPunct="1">
        <a:spcBef>
          <a:spcPct val="0"/>
        </a:spcBef>
        <a:spcAft>
          <a:spcPct val="0"/>
        </a:spcAft>
        <a:defRPr sz="4400">
          <a:solidFill>
            <a:schemeClr val="tx1"/>
          </a:solidFill>
          <a:latin typeface="Infinity Maori Medium" pitchFamily="50" charset="0"/>
        </a:defRPr>
      </a:lvl9pPr>
    </p:titleStyle>
    <p:bodyStyle>
      <a:lvl1pPr marL="342900" indent="-342900" algn="l" rtl="0" eaLnBrk="0" fontAlgn="base" hangingPunct="0">
        <a:spcBef>
          <a:spcPct val="20000"/>
        </a:spcBef>
        <a:spcAft>
          <a:spcPct val="0"/>
        </a:spcAft>
        <a:buFont typeface="Wingdings" charset="2"/>
        <a:buChar char="Ø"/>
        <a:defRPr sz="2800" kern="1200">
          <a:solidFill>
            <a:srgbClr val="254061"/>
          </a:solidFill>
          <a:latin typeface="+mn-lt"/>
          <a:ea typeface="ヒラギノ角ゴ Pro W3" charset="-128"/>
          <a:cs typeface="ヒラギノ角ゴ Pro W3" charset="-128"/>
        </a:defRPr>
      </a:lvl1pPr>
      <a:lvl2pPr marL="742950" indent="-285750" algn="l" rtl="0" eaLnBrk="0" fontAlgn="base" hangingPunct="0">
        <a:spcBef>
          <a:spcPct val="20000"/>
        </a:spcBef>
        <a:spcAft>
          <a:spcPct val="0"/>
        </a:spcAft>
        <a:buFont typeface="Arial" charset="0"/>
        <a:buChar char="–"/>
        <a:defRPr sz="2800" kern="1200">
          <a:solidFill>
            <a:srgbClr val="254061"/>
          </a:solidFill>
          <a:latin typeface="+mn-lt"/>
          <a:ea typeface="ヒラギノ角ゴ Pro W3" charset="-128"/>
          <a:cs typeface="+mn-cs"/>
        </a:defRPr>
      </a:lvl2pPr>
      <a:lvl3pPr marL="1143000" indent="-228600" algn="l" rtl="0" eaLnBrk="0" fontAlgn="base" hangingPunct="0">
        <a:spcBef>
          <a:spcPct val="20000"/>
        </a:spcBef>
        <a:spcAft>
          <a:spcPct val="0"/>
        </a:spcAft>
        <a:buFont typeface="Arial" charset="0"/>
        <a:buChar char="•"/>
        <a:defRPr sz="2400" kern="1200">
          <a:solidFill>
            <a:srgbClr val="254061"/>
          </a:solidFill>
          <a:latin typeface="+mn-lt"/>
          <a:ea typeface="ヒラギノ角ゴ Pro W3" charset="-128"/>
          <a:cs typeface="+mn-cs"/>
        </a:defRPr>
      </a:lvl3pPr>
      <a:lvl4pPr marL="1600200" indent="-228600" algn="l" rtl="0" eaLnBrk="0" fontAlgn="base" hangingPunct="0">
        <a:spcBef>
          <a:spcPct val="20000"/>
        </a:spcBef>
        <a:spcAft>
          <a:spcPct val="0"/>
        </a:spcAft>
        <a:buFont typeface="Arial" charset="0"/>
        <a:buChar char="–"/>
        <a:defRPr sz="2000" kern="1200">
          <a:solidFill>
            <a:srgbClr val="254061"/>
          </a:solidFill>
          <a:latin typeface="+mn-lt"/>
          <a:ea typeface="ヒラギノ角ゴ Pro W3" charset="-128"/>
          <a:cs typeface="+mn-cs"/>
        </a:defRPr>
      </a:lvl4pPr>
      <a:lvl5pPr marL="2057400" indent="-228600" algn="l" rtl="0" eaLnBrk="0" fontAlgn="base" hangingPunct="0">
        <a:spcBef>
          <a:spcPct val="20000"/>
        </a:spcBef>
        <a:spcAft>
          <a:spcPct val="0"/>
        </a:spcAft>
        <a:buFont typeface="Arial" charset="0"/>
        <a:buChar char="»"/>
        <a:defRPr sz="2000" kern="1200">
          <a:solidFill>
            <a:srgbClr val="254061"/>
          </a:solidFill>
          <a:latin typeface="+mn-lt"/>
          <a:ea typeface="ヒラギノ角ゴ Pro W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jpg"/><Relationship Id="rId6"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7.jp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png"/><Relationship Id="rId6"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3.png"/><Relationship Id="rId5" Type="http://schemas.microsoft.com/office/2007/relationships/hdphoto" Target="../media/hdphoto2.wdp"/><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536" y="260648"/>
            <a:ext cx="8229600" cy="1142008"/>
          </a:xfrm>
        </p:spPr>
        <p:txBody>
          <a:bodyPr/>
          <a:lstStyle/>
          <a:p>
            <a:r>
              <a:rPr lang="en-GB" sz="3600" dirty="0" smtClean="0"/>
              <a:t>Eating on the fringe: </a:t>
            </a:r>
            <a:br>
              <a:rPr lang="en-GB" sz="3600" dirty="0" smtClean="0"/>
            </a:br>
            <a:r>
              <a:rPr lang="en-GB" sz="2800" dirty="0" smtClean="0"/>
              <a:t>Influences on organic food consumption</a:t>
            </a:r>
            <a:endParaRPr lang="en-AU" sz="2800" dirty="0"/>
          </a:p>
        </p:txBody>
      </p:sp>
      <p:pic>
        <p:nvPicPr>
          <p:cNvPr id="3" name="Picture 2" descr="WellnessFoundOrganicFoodStore-Logo300wBlack.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8" y="4149080"/>
            <a:ext cx="3744416" cy="1597902"/>
          </a:xfrm>
          <a:prstGeom prst="rect">
            <a:avLst/>
          </a:prstGeom>
        </p:spPr>
      </p:pic>
      <p:pic>
        <p:nvPicPr>
          <p:cNvPr id="2" name="Picture 1" descr="food harves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9672" y="3933056"/>
            <a:ext cx="2664295" cy="1998221"/>
          </a:xfrm>
          <a:prstGeom prst="rect">
            <a:avLst/>
          </a:prstGeom>
        </p:spPr>
      </p:pic>
      <p:pic>
        <p:nvPicPr>
          <p:cNvPr id="4" name="Picture 3" descr="Glass house garde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27984" y="1556792"/>
            <a:ext cx="3935439" cy="2361263"/>
          </a:xfrm>
          <a:prstGeom prst="rect">
            <a:avLst/>
          </a:prstGeom>
        </p:spPr>
      </p:pic>
      <p:pic>
        <p:nvPicPr>
          <p:cNvPr id="10" name="Content Placeholder 9" descr="photo-74-672x457.jpg"/>
          <p:cNvPicPr>
            <a:picLocks noGrp="1" noChangeAspect="1"/>
          </p:cNvPicPr>
          <p:nvPr>
            <p:ph idx="1"/>
          </p:nvPr>
        </p:nvPicPr>
        <p:blipFill>
          <a:blip r:embed="rId6">
            <a:extLst>
              <a:ext uri="{28A0092B-C50C-407E-A947-70E740481C1C}">
                <a14:useLocalDpi xmlns:a14="http://schemas.microsoft.com/office/drawing/2010/main" val="0"/>
              </a:ext>
            </a:extLst>
          </a:blip>
          <a:srcRect t="11612" b="11612"/>
          <a:stretch>
            <a:fillRect/>
          </a:stretch>
        </p:blipFill>
        <p:spPr>
          <a:xfrm>
            <a:off x="107504" y="1556792"/>
            <a:ext cx="4200386" cy="2193107"/>
          </a:xfrm>
        </p:spPr>
      </p:pic>
      <p:sp>
        <p:nvSpPr>
          <p:cNvPr id="7" name="Footer Placeholder 3"/>
          <p:cNvSpPr txBox="1">
            <a:spLocks/>
          </p:cNvSpPr>
          <p:nvPr/>
        </p:nvSpPr>
        <p:spPr bwMode="auto">
          <a:xfrm>
            <a:off x="500063" y="6492875"/>
            <a:ext cx="6016153" cy="365125"/>
          </a:xfrm>
          <a:prstGeom prst="rect">
            <a:avLst/>
          </a:prstGeom>
          <a:noFill/>
          <a:ln>
            <a:miter lim="800000"/>
            <a:headEnd/>
            <a:tailEnd/>
          </a:ln>
        </p:spPr>
        <p:txBody>
          <a:bodyPr anchor="ctr">
            <a:prstTxWarp prst="textNoShape">
              <a:avLst/>
            </a:prstTxWarp>
          </a:bodyPr>
          <a:lstStyle/>
          <a:p>
            <a:pPr>
              <a:defRPr/>
            </a:pPr>
            <a:r>
              <a:rPr lang="en-NZ" sz="1600" baseline="0" dirty="0" smtClean="0">
                <a:solidFill>
                  <a:srgbClr val="A6A6A6"/>
                </a:solidFill>
                <a:latin typeface="Gill Sans MT" pitchFamily="34" charset="0"/>
              </a:rPr>
              <a:t>Dr Jill Poulston, Faculty of Culture and Society</a:t>
            </a:r>
            <a:endParaRPr lang="en-GB" sz="1600" dirty="0">
              <a:solidFill>
                <a:srgbClr val="A6A6A6"/>
              </a:solidFill>
              <a:latin typeface="Gill Sans MT"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4"/>
          <p:cNvSpPr>
            <a:spLocks noGrp="1"/>
          </p:cNvSpPr>
          <p:nvPr>
            <p:ph idx="1"/>
          </p:nvPr>
        </p:nvSpPr>
        <p:spPr>
          <a:xfrm>
            <a:off x="395536" y="404664"/>
            <a:ext cx="8435280" cy="6126163"/>
          </a:xfrm>
        </p:spPr>
        <p:txBody>
          <a:bodyPr/>
          <a:lstStyle/>
          <a:p>
            <a:pPr marL="0" lvl="1" indent="0" eaLnBrk="1" hangingPunct="1">
              <a:buNone/>
            </a:pPr>
            <a:r>
              <a:rPr lang="en-GB" b="1" dirty="0"/>
              <a:t>Difficulties with price and supply</a:t>
            </a:r>
            <a:endParaRPr lang="en-US" b="1" i="1" dirty="0" smtClean="0">
              <a:cs typeface="ヒラギノ角ゴ Pro W3" charset="-128"/>
            </a:endParaRPr>
          </a:p>
          <a:p>
            <a:pPr marL="342900" lvl="1" indent="-342900" eaLnBrk="1" hangingPunct="1">
              <a:buFont typeface="Wingdings" charset="0"/>
              <a:buChar char="Ø"/>
            </a:pPr>
            <a:r>
              <a:rPr lang="en-US" i="1" dirty="0" smtClean="0">
                <a:cs typeface="ヒラギノ角ゴ Pro W3" charset="-128"/>
              </a:rPr>
              <a:t>You </a:t>
            </a:r>
            <a:r>
              <a:rPr lang="en-US" i="1" dirty="0">
                <a:cs typeface="ヒラギノ角ゴ Pro W3" charset="-128"/>
              </a:rPr>
              <a:t>have to deal with so many different </a:t>
            </a:r>
            <a:r>
              <a:rPr lang="en-US" i="1" dirty="0" smtClean="0">
                <a:cs typeface="ヒラギノ角ゴ Pro W3" charset="-128"/>
              </a:rPr>
              <a:t>suppliers.</a:t>
            </a:r>
          </a:p>
          <a:p>
            <a:pPr marL="342900" lvl="1" indent="-342900" eaLnBrk="1" hangingPunct="1">
              <a:buFont typeface="Wingdings" charset="0"/>
              <a:buChar char="Ø"/>
            </a:pPr>
            <a:r>
              <a:rPr lang="en-US" i="1" dirty="0" smtClean="0">
                <a:cs typeface="ヒラギノ角ゴ Pro W3" charset="-128"/>
              </a:rPr>
              <a:t>It </a:t>
            </a:r>
            <a:r>
              <a:rPr lang="en-US" i="1" dirty="0">
                <a:cs typeface="ヒラギノ角ゴ Pro W3" charset="-128"/>
              </a:rPr>
              <a:t>is very </a:t>
            </a:r>
            <a:r>
              <a:rPr lang="en-US" i="1" dirty="0" smtClean="0">
                <a:cs typeface="ヒラギノ角ゴ Pro W3" charset="-128"/>
              </a:rPr>
              <a:t>difficult to </a:t>
            </a:r>
            <a:r>
              <a:rPr lang="en-US" i="1" dirty="0">
                <a:cs typeface="ヒラギノ角ゴ Pro W3" charset="-128"/>
              </a:rPr>
              <a:t>manage </a:t>
            </a:r>
            <a:r>
              <a:rPr lang="en-US" i="1" dirty="0" smtClean="0">
                <a:cs typeface="ヒラギノ角ゴ Pro W3" charset="-128"/>
              </a:rPr>
              <a:t>them… drive </a:t>
            </a:r>
            <a:r>
              <a:rPr lang="en-US" i="1" dirty="0">
                <a:cs typeface="ヒラギノ角ゴ Pro W3" charset="-128"/>
              </a:rPr>
              <a:t>costs </a:t>
            </a:r>
            <a:r>
              <a:rPr lang="en-US" i="1" dirty="0" smtClean="0">
                <a:cs typeface="ヒラギノ角ゴ Pro W3" charset="-128"/>
              </a:rPr>
              <a:t>down.</a:t>
            </a:r>
          </a:p>
          <a:p>
            <a:pPr marL="342900" lvl="1" indent="-342900" eaLnBrk="1" hangingPunct="1">
              <a:buFont typeface="Wingdings" charset="0"/>
              <a:buChar char="Ø"/>
            </a:pPr>
            <a:r>
              <a:rPr lang="en-US" i="1" dirty="0" smtClean="0">
                <a:cs typeface="ヒラギノ角ゴ Pro W3" charset="-128"/>
              </a:rPr>
              <a:t>They </a:t>
            </a:r>
            <a:r>
              <a:rPr lang="en-US" i="1" dirty="0">
                <a:cs typeface="ヒラギノ角ゴ Pro W3" charset="-128"/>
              </a:rPr>
              <a:t>are not used to service delivery, they have no idea, you know, they deliver when it suits them.</a:t>
            </a:r>
            <a:endParaRPr lang="en-GB" i="1" dirty="0">
              <a:cs typeface="ヒラギノ角ゴ Pro W3" charset="-128"/>
            </a:endParaRPr>
          </a:p>
          <a:p>
            <a:pPr eaLnBrk="1" hangingPunct="1"/>
            <a:endParaRPr lang="en-GB" dirty="0">
              <a:latin typeface="Lucida Sans Unicode" charset="0"/>
              <a:ea typeface="ヒラギノ角ゴ Pro W3" charset="0"/>
              <a:cs typeface="ヒラギノ角ゴ Pro W3" charset="0"/>
            </a:endParaRPr>
          </a:p>
        </p:txBody>
      </p:sp>
      <p:pic>
        <p:nvPicPr>
          <p:cNvPr id="2" name="Picture 1" descr="xkiwi-fruit-slider.jpg.pagespeed.ic.ZxTVC0Jb_o.jpg"/>
          <p:cNvPicPr>
            <a:picLocks noChangeAspect="1"/>
          </p:cNvPicPr>
          <p:nvPr/>
        </p:nvPicPr>
        <p:blipFill rotWithShape="1">
          <a:blip r:embed="rId3">
            <a:extLst>
              <a:ext uri="{28A0092B-C50C-407E-A947-70E740481C1C}">
                <a14:useLocalDpi xmlns:a14="http://schemas.microsoft.com/office/drawing/2010/main" val="0"/>
              </a:ext>
            </a:extLst>
          </a:blip>
          <a:srcRect l="13316"/>
          <a:stretch/>
        </p:blipFill>
        <p:spPr>
          <a:xfrm>
            <a:off x="0" y="3482429"/>
            <a:ext cx="9144000" cy="3375572"/>
          </a:xfrm>
          <a:prstGeom prst="rect">
            <a:avLst/>
          </a:prstGeom>
        </p:spPr>
      </p:pic>
    </p:spTree>
    <p:extLst>
      <p:ext uri="{BB962C8B-B14F-4D97-AF65-F5344CB8AC3E}">
        <p14:creationId xmlns:p14="http://schemas.microsoft.com/office/powerpoint/2010/main" val="284770522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4"/>
          <p:cNvSpPr>
            <a:spLocks noGrp="1"/>
          </p:cNvSpPr>
          <p:nvPr>
            <p:ph idx="1"/>
          </p:nvPr>
        </p:nvSpPr>
        <p:spPr>
          <a:xfrm>
            <a:off x="395536" y="332657"/>
            <a:ext cx="8229600" cy="2664296"/>
          </a:xfrm>
        </p:spPr>
        <p:txBody>
          <a:bodyPr/>
          <a:lstStyle/>
          <a:p>
            <a:pPr marL="0" lvl="1" indent="0" eaLnBrk="1" hangingPunct="1">
              <a:buNone/>
            </a:pPr>
            <a:r>
              <a:rPr lang="en-GB" b="1" dirty="0"/>
              <a:t>Balancing green and profit values</a:t>
            </a:r>
            <a:endParaRPr lang="en-US" b="1" i="1" dirty="0" smtClean="0">
              <a:cs typeface="ヒラギノ角ゴ Pro W3" charset="-128"/>
            </a:endParaRPr>
          </a:p>
          <a:p>
            <a:pPr marL="342900" lvl="1" indent="-342900" eaLnBrk="1" hangingPunct="1">
              <a:buFont typeface="Wingdings" charset="0"/>
              <a:buChar char="Ø"/>
            </a:pPr>
            <a:r>
              <a:rPr lang="en-US" i="1" dirty="0" smtClean="0">
                <a:cs typeface="ヒラギノ角ゴ Pro W3" charset="-128"/>
              </a:rPr>
              <a:t>We </a:t>
            </a:r>
            <a:r>
              <a:rPr lang="en-US" i="1" dirty="0">
                <a:cs typeface="ヒラギノ角ゴ Pro W3" charset="-128"/>
              </a:rPr>
              <a:t>strive for profit through a philosophy of </a:t>
            </a:r>
            <a:r>
              <a:rPr lang="en-US" i="1" dirty="0" smtClean="0">
                <a:cs typeface="ヒラギノ角ゴ Pro W3" charset="-128"/>
              </a:rPr>
              <a:t>sustainability.</a:t>
            </a:r>
          </a:p>
          <a:p>
            <a:pPr marL="342900" lvl="1" indent="-342900" eaLnBrk="1" hangingPunct="1">
              <a:buFont typeface="Wingdings" charset="0"/>
              <a:buChar char="Ø"/>
            </a:pPr>
            <a:r>
              <a:rPr lang="en-US" i="1" dirty="0" smtClean="0">
                <a:cs typeface="ヒラギノ角ゴ Pro W3" charset="-128"/>
              </a:rPr>
              <a:t>I </a:t>
            </a:r>
            <a:r>
              <a:rPr lang="en-US" i="1" dirty="0">
                <a:cs typeface="ヒラギノ角ゴ Pro W3" charset="-128"/>
              </a:rPr>
              <a:t>source some organic produce that gives us a </a:t>
            </a:r>
            <a:r>
              <a:rPr lang="en-US" i="1" dirty="0" smtClean="0">
                <a:cs typeface="ヒラギノ角ゴ Pro W3" charset="-128"/>
              </a:rPr>
              <a:t>difference.</a:t>
            </a:r>
          </a:p>
          <a:p>
            <a:pPr marL="342900" lvl="1" indent="-342900" eaLnBrk="1" hangingPunct="1">
              <a:buFont typeface="Wingdings" charset="0"/>
              <a:buChar char="Ø"/>
            </a:pPr>
            <a:r>
              <a:rPr lang="en-US" i="1" dirty="0" smtClean="0">
                <a:cs typeface="ヒラギノ角ゴ Pro W3" charset="-128"/>
              </a:rPr>
              <a:t>I </a:t>
            </a:r>
            <a:r>
              <a:rPr lang="en-US" i="1" dirty="0">
                <a:cs typeface="ヒラギノ角ゴ Pro W3" charset="-128"/>
              </a:rPr>
              <a:t>am not purchasing organic to save the world… I never thought about the environment until you said it</a:t>
            </a:r>
            <a:r>
              <a:rPr lang="en-US" i="1" dirty="0" smtClean="0">
                <a:cs typeface="ヒラギノ角ゴ Pro W3" charset="-128"/>
              </a:rPr>
              <a:t>.</a:t>
            </a:r>
          </a:p>
          <a:p>
            <a:pPr marL="342900" lvl="1" indent="-342900" eaLnBrk="1" hangingPunct="1">
              <a:buFont typeface="Wingdings" charset="0"/>
              <a:buChar char="Ø"/>
            </a:pPr>
            <a:endParaRPr lang="en-GB" i="1" dirty="0">
              <a:solidFill>
                <a:srgbClr val="A6A6A6"/>
              </a:solidFill>
              <a:cs typeface="ヒラギノ角ゴ Pro W3" charset="-128"/>
            </a:endParaRPr>
          </a:p>
        </p:txBody>
      </p:sp>
      <p:pic>
        <p:nvPicPr>
          <p:cNvPr id="35844" name="Picture 5" descr="hen1.jpg"/>
          <p:cNvPicPr>
            <a:picLocks noChangeAspect="1"/>
          </p:cNvPicPr>
          <p:nvPr/>
        </p:nvPicPr>
        <p:blipFill>
          <a:blip r:embed="rId3">
            <a:extLst>
              <a:ext uri="{28A0092B-C50C-407E-A947-70E740481C1C}">
                <a14:useLocalDpi xmlns:a14="http://schemas.microsoft.com/office/drawing/2010/main" val="0"/>
              </a:ext>
            </a:extLst>
          </a:blip>
          <a:srcRect l="27679" r="9375"/>
          <a:stretch>
            <a:fillRect/>
          </a:stretch>
        </p:blipFill>
        <p:spPr bwMode="auto">
          <a:xfrm>
            <a:off x="1015299" y="2996952"/>
            <a:ext cx="2620597" cy="31223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 name="Content Placeholder 5" descr="sick chooks"/>
          <p:cNvPicPr>
            <a:picLocks noChangeAspect="1"/>
          </p:cNvPicPr>
          <p:nvPr/>
        </p:nvPicPr>
        <p:blipFill rotWithShape="1">
          <a:blip r:embed="rId4">
            <a:extLst>
              <a:ext uri="{28A0092B-C50C-407E-A947-70E740481C1C}">
                <a14:useLocalDpi xmlns:a14="http://schemas.microsoft.com/office/drawing/2010/main" val="0"/>
              </a:ext>
            </a:extLst>
          </a:blip>
          <a:srcRect l="7014" r="111"/>
          <a:stretch/>
        </p:blipFill>
        <p:spPr bwMode="auto">
          <a:xfrm>
            <a:off x="3995936" y="2959376"/>
            <a:ext cx="3672408" cy="31868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499834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60648"/>
            <a:ext cx="7283152" cy="1143000"/>
          </a:xfrm>
        </p:spPr>
        <p:txBody>
          <a:bodyPr/>
          <a:lstStyle/>
          <a:p>
            <a:r>
              <a:rPr lang="en-US" sz="4000" dirty="0" smtClean="0">
                <a:solidFill>
                  <a:srgbClr val="FF0000"/>
                </a:solidFill>
                <a:ea typeface="+mj-ea"/>
                <a:cs typeface="+mj-cs"/>
              </a:rPr>
              <a:t>UK &amp; USA data</a:t>
            </a:r>
            <a:endParaRPr lang="en-US" sz="4000" dirty="0">
              <a:ea typeface="+mj-ea"/>
              <a:cs typeface="+mj-cs"/>
            </a:endParaRPr>
          </a:p>
        </p:txBody>
      </p:sp>
      <p:sp>
        <p:nvSpPr>
          <p:cNvPr id="3" name="Content Placeholder 2"/>
          <p:cNvSpPr>
            <a:spLocks noGrp="1"/>
          </p:cNvSpPr>
          <p:nvPr>
            <p:ph idx="1"/>
          </p:nvPr>
        </p:nvSpPr>
        <p:spPr>
          <a:xfrm>
            <a:off x="457200" y="1268760"/>
            <a:ext cx="8363272" cy="4857403"/>
          </a:xfrm>
        </p:spPr>
        <p:txBody>
          <a:bodyPr/>
          <a:lstStyle/>
          <a:p>
            <a:pPr marL="0" indent="0">
              <a:buNone/>
            </a:pPr>
            <a:r>
              <a:rPr lang="en-US" b="1" dirty="0"/>
              <a:t>Personal motives</a:t>
            </a:r>
            <a:endParaRPr lang="en-GB" b="1" dirty="0" smtClean="0"/>
          </a:p>
          <a:p>
            <a:r>
              <a:rPr lang="en-GB" dirty="0" smtClean="0"/>
              <a:t>Organic </a:t>
            </a:r>
            <a:r>
              <a:rPr lang="en-GB" dirty="0"/>
              <a:t>food tastes better and has more vitality</a:t>
            </a:r>
          </a:p>
          <a:p>
            <a:r>
              <a:rPr lang="en-GB" dirty="0"/>
              <a:t>Natural food </a:t>
            </a:r>
            <a:r>
              <a:rPr lang="en-GB" dirty="0" smtClean="0"/>
              <a:t>perceived </a:t>
            </a:r>
            <a:r>
              <a:rPr lang="en-GB" dirty="0"/>
              <a:t>as healthier</a:t>
            </a:r>
          </a:p>
          <a:p>
            <a:pPr lvl="1"/>
            <a:r>
              <a:rPr lang="en-GB" i="1" dirty="0"/>
              <a:t>Feels better in my mouth and stomach</a:t>
            </a:r>
          </a:p>
          <a:p>
            <a:pPr lvl="1"/>
            <a:r>
              <a:rPr lang="en-GB" i="1" dirty="0"/>
              <a:t>P</a:t>
            </a:r>
            <a:r>
              <a:rPr lang="en-US" i="1" dirty="0" err="1"/>
              <a:t>rotects</a:t>
            </a:r>
            <a:r>
              <a:rPr lang="en-US" i="1" dirty="0"/>
              <a:t> my immune and digestive system</a:t>
            </a:r>
          </a:p>
          <a:p>
            <a:pPr lvl="1"/>
            <a:r>
              <a:rPr lang="en-GB" i="1" dirty="0"/>
              <a:t>I'm worth it, my family is worth it</a:t>
            </a:r>
          </a:p>
          <a:p>
            <a:pPr lvl="1"/>
            <a:r>
              <a:rPr lang="en-AU" i="1" dirty="0"/>
              <a:t>Supermarket food, it’s dead…</a:t>
            </a:r>
          </a:p>
          <a:p>
            <a:pPr lvl="1"/>
            <a:r>
              <a:rPr lang="en-AU" i="1" dirty="0" err="1"/>
              <a:t>Jimbo’s</a:t>
            </a:r>
            <a:r>
              <a:rPr lang="en-AU" i="1" dirty="0"/>
              <a:t> vegetables are happy </a:t>
            </a:r>
            <a:r>
              <a:rPr lang="en-AU" i="1" dirty="0" smtClean="0"/>
              <a:t>vegetables</a:t>
            </a:r>
          </a:p>
          <a:p>
            <a:pPr lvl="1"/>
            <a:r>
              <a:rPr lang="en-AU" i="1" dirty="0" smtClean="0"/>
              <a:t>Macbeth the butcher takes care of his animals and kills them </a:t>
            </a:r>
            <a:r>
              <a:rPr lang="en-AU" i="1" dirty="0" smtClean="0"/>
              <a:t>humanely (Scotland)</a:t>
            </a:r>
            <a:endParaRPr lang="en-GB" i="1" dirty="0"/>
          </a:p>
          <a:p>
            <a:pPr marL="342900" lvl="1" indent="-342900" eaLnBrk="1" hangingPunct="1">
              <a:buFont typeface="Wingdings" charset="0"/>
              <a:buChar char="Ø"/>
            </a:pPr>
            <a:endParaRPr lang="en-AU" i="1" dirty="0"/>
          </a:p>
          <a:p>
            <a:endParaRPr lang="en-AU" sz="2400" i="1" dirty="0"/>
          </a:p>
          <a:p>
            <a:endParaRPr lang="en-AU" sz="2400" dirty="0"/>
          </a:p>
          <a:p>
            <a:endParaRPr lang="en-AU" sz="2400" dirty="0"/>
          </a:p>
        </p:txBody>
      </p:sp>
      <p:pic>
        <p:nvPicPr>
          <p:cNvPr id="7" name="Picture 5" descr="shopping-trolley-grocery_~u22119407.jpg"/>
          <p:cNvPicPr>
            <a:picLocks noChangeAspect="1"/>
          </p:cNvPicPr>
          <p:nvPr/>
        </p:nvPicPr>
        <p:blipFill>
          <a:blip r:embed="rId2">
            <a:extLst>
              <a:ext uri="{28A0092B-C50C-407E-A947-70E740481C1C}">
                <a14:useLocalDpi xmlns:a14="http://schemas.microsoft.com/office/drawing/2010/main" val="0"/>
              </a:ext>
            </a:extLst>
          </a:blip>
          <a:srcRect b="7500"/>
          <a:stretch>
            <a:fillRect/>
          </a:stretch>
        </p:blipFill>
        <p:spPr bwMode="auto">
          <a:xfrm>
            <a:off x="6948264" y="2852936"/>
            <a:ext cx="2051720" cy="2458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623761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ound  U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3789040"/>
            <a:ext cx="2088232" cy="2561426"/>
          </a:xfrm>
          <a:prstGeom prst="rect">
            <a:avLst/>
          </a:prstGeom>
        </p:spPr>
      </p:pic>
      <p:sp>
        <p:nvSpPr>
          <p:cNvPr id="3" name="Content Placeholder 2"/>
          <p:cNvSpPr>
            <a:spLocks noGrp="1"/>
          </p:cNvSpPr>
          <p:nvPr>
            <p:ph idx="1"/>
          </p:nvPr>
        </p:nvSpPr>
        <p:spPr>
          <a:xfrm>
            <a:off x="395536" y="332656"/>
            <a:ext cx="8363272" cy="4569371"/>
          </a:xfrm>
        </p:spPr>
        <p:txBody>
          <a:bodyPr/>
          <a:lstStyle/>
          <a:p>
            <a:pPr marL="0" lvl="1" indent="0" eaLnBrk="1" hangingPunct="1">
              <a:buNone/>
            </a:pPr>
            <a:r>
              <a:rPr lang="en-US" b="1" dirty="0"/>
              <a:t>Avoiding pesticides and toxins</a:t>
            </a:r>
            <a:endParaRPr lang="en-NZ" b="1" i="1" dirty="0" smtClean="0">
              <a:cs typeface="ヒラギノ角ゴ Pro W3" charset="-128"/>
            </a:endParaRPr>
          </a:p>
          <a:p>
            <a:pPr marL="342900" lvl="1" indent="-342900" eaLnBrk="1" hangingPunct="1">
              <a:buFont typeface="Wingdings" charset="0"/>
              <a:buChar char="Ø"/>
            </a:pPr>
            <a:r>
              <a:rPr lang="en-NZ" i="1" dirty="0" smtClean="0">
                <a:cs typeface="ヒラギノ角ゴ Pro W3" charset="-128"/>
              </a:rPr>
              <a:t>There </a:t>
            </a:r>
            <a:r>
              <a:rPr lang="en-NZ" i="1" dirty="0">
                <a:cs typeface="ヒラギノ角ゴ Pro W3" charset="-128"/>
              </a:rPr>
              <a:t>is already so much pollution in the environment and with the (conventional) food that we eat, we increase that</a:t>
            </a:r>
            <a:endParaRPr lang="en-AU" i="1" dirty="0">
              <a:cs typeface="ヒラギノ角ゴ Pro W3" charset="-128"/>
            </a:endParaRPr>
          </a:p>
          <a:p>
            <a:pPr marL="342900" lvl="1" indent="-342900" eaLnBrk="1" hangingPunct="1">
              <a:buFont typeface="Wingdings" charset="0"/>
              <a:buChar char="Ø"/>
            </a:pPr>
            <a:r>
              <a:rPr lang="en-NZ" i="1" dirty="0">
                <a:cs typeface="ヒラギノ角ゴ Pro W3" charset="-128"/>
              </a:rPr>
              <a:t>Toxins, pesticides</a:t>
            </a:r>
            <a:r>
              <a:rPr lang="en-NZ" i="1" dirty="0" smtClean="0">
                <a:cs typeface="ヒラギノ角ゴ Pro W3" charset="-128"/>
              </a:rPr>
              <a:t>,</a:t>
            </a:r>
            <a:r>
              <a:rPr lang="en-NZ" i="1" dirty="0">
                <a:cs typeface="ヒラギノ角ゴ Pro W3" charset="-128"/>
              </a:rPr>
              <a:t> </a:t>
            </a:r>
            <a:r>
              <a:rPr lang="en-NZ" i="1" dirty="0" smtClean="0">
                <a:cs typeface="ヒラギノ角ゴ Pro W3" charset="-128"/>
              </a:rPr>
              <a:t>and harmful </a:t>
            </a:r>
            <a:r>
              <a:rPr lang="en-NZ" i="1" dirty="0">
                <a:cs typeface="ヒラギノ角ゴ Pro W3" charset="-128"/>
              </a:rPr>
              <a:t>micro-organisms create acidity in the </a:t>
            </a:r>
            <a:r>
              <a:rPr lang="en-NZ" i="1" dirty="0" smtClean="0">
                <a:cs typeface="ヒラギノ角ゴ Pro W3" charset="-128"/>
              </a:rPr>
              <a:t>body… and degenerative </a:t>
            </a:r>
            <a:r>
              <a:rPr lang="en-NZ" i="1" dirty="0">
                <a:cs typeface="ヒラギノ角ゴ Pro W3" charset="-128"/>
              </a:rPr>
              <a:t>diseases thrive</a:t>
            </a:r>
            <a:endParaRPr lang="en-AU" i="1" dirty="0">
              <a:cs typeface="ヒラギノ角ゴ Pro W3" charset="-128"/>
            </a:endParaRPr>
          </a:p>
          <a:p>
            <a:pPr marL="342900" lvl="1" indent="-342900" eaLnBrk="1" hangingPunct="1">
              <a:buFont typeface="Wingdings" charset="0"/>
              <a:buChar char="Ø"/>
            </a:pPr>
            <a:r>
              <a:rPr lang="en-US" i="1" dirty="0">
                <a:cs typeface="ヒラギノ角ゴ Pro W3" charset="-128"/>
              </a:rPr>
              <a:t>Chemicals harm my body and mind</a:t>
            </a:r>
          </a:p>
          <a:p>
            <a:pPr marL="342900" lvl="1" indent="-342900" eaLnBrk="1" hangingPunct="1">
              <a:buFont typeface="Wingdings" charset="0"/>
              <a:buChar char="Ø"/>
            </a:pPr>
            <a:r>
              <a:rPr lang="en-US" i="1" dirty="0">
                <a:cs typeface="ヒラギノ角ゴ Pro W3" charset="-128"/>
              </a:rPr>
              <a:t>My neighbour died of leukemia associated with </a:t>
            </a:r>
            <a:r>
              <a:rPr lang="en-US" i="1" dirty="0" smtClean="0">
                <a:cs typeface="ヒラギノ角ゴ Pro W3" charset="-128"/>
              </a:rPr>
              <a:t>pesticides</a:t>
            </a:r>
          </a:p>
          <a:p>
            <a:pPr marL="342900" lvl="1" indent="-342900" eaLnBrk="1" hangingPunct="1">
              <a:buFont typeface="Wingdings" charset="0"/>
              <a:buChar char="Ø"/>
            </a:pPr>
            <a:r>
              <a:rPr lang="en-US" i="1" dirty="0" smtClean="0"/>
              <a:t>Regular food lacks micro-nutrients – minerals</a:t>
            </a:r>
          </a:p>
          <a:p>
            <a:pPr marL="342900" lvl="1" indent="-342900" eaLnBrk="1" hangingPunct="1">
              <a:buFont typeface="Wingdings" charset="0"/>
              <a:buChar char="Ø"/>
            </a:pPr>
            <a:endParaRPr lang="en-AU" i="1" dirty="0"/>
          </a:p>
          <a:p>
            <a:endParaRPr lang="en-AU" sz="2400" i="1" dirty="0"/>
          </a:p>
          <a:p>
            <a:endParaRPr lang="en-AU" sz="2400" dirty="0"/>
          </a:p>
          <a:p>
            <a:endParaRPr lang="en-AU" sz="2400" dirty="0"/>
          </a:p>
        </p:txBody>
      </p:sp>
    </p:spTree>
    <p:extLst>
      <p:ext uri="{BB962C8B-B14F-4D97-AF65-F5344CB8AC3E}">
        <p14:creationId xmlns:p14="http://schemas.microsoft.com/office/powerpoint/2010/main" val="154904383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363272" cy="4569371"/>
          </a:xfrm>
        </p:spPr>
        <p:txBody>
          <a:bodyPr/>
          <a:lstStyle/>
          <a:p>
            <a:pPr marL="0" indent="0">
              <a:buNone/>
            </a:pPr>
            <a:r>
              <a:rPr lang="en-GB" b="1" dirty="0" smtClean="0"/>
              <a:t>Communal concerns</a:t>
            </a:r>
          </a:p>
          <a:p>
            <a:pPr marL="0" indent="0">
              <a:buNone/>
            </a:pPr>
            <a:r>
              <a:rPr lang="en-GB" dirty="0" smtClean="0"/>
              <a:t>Conventionally </a:t>
            </a:r>
            <a:r>
              <a:rPr lang="en-GB" dirty="0"/>
              <a:t>produced foods avoid </a:t>
            </a:r>
            <a:r>
              <a:rPr lang="en-GB" dirty="0" smtClean="0"/>
              <a:t>costs </a:t>
            </a:r>
            <a:r>
              <a:rPr lang="en-GB" dirty="0"/>
              <a:t>of </a:t>
            </a:r>
            <a:r>
              <a:rPr lang="en-GB" dirty="0" smtClean="0"/>
              <a:t>ethical food </a:t>
            </a:r>
            <a:r>
              <a:rPr lang="en-GB" dirty="0"/>
              <a:t>production, such as </a:t>
            </a:r>
            <a:r>
              <a:rPr lang="en-GB" dirty="0" smtClean="0"/>
              <a:t>fair </a:t>
            </a:r>
            <a:r>
              <a:rPr lang="en-GB" dirty="0"/>
              <a:t>trade policies, supporting small communities, and sustainable farming </a:t>
            </a:r>
            <a:r>
              <a:rPr lang="en-GB" dirty="0" smtClean="0"/>
              <a:t>practices</a:t>
            </a:r>
            <a:endParaRPr lang="en-AU" dirty="0"/>
          </a:p>
          <a:p>
            <a:pPr lvl="1"/>
            <a:r>
              <a:rPr lang="en-NZ" i="1" dirty="0"/>
              <a:t>Crap food </a:t>
            </a:r>
            <a:r>
              <a:rPr lang="en-NZ" i="1" dirty="0" smtClean="0"/>
              <a:t>… </a:t>
            </a:r>
            <a:r>
              <a:rPr lang="en-NZ" i="1" dirty="0"/>
              <a:t>has a lot of hidden costs in it that aren’t represented in the </a:t>
            </a:r>
            <a:r>
              <a:rPr lang="en-NZ" i="1" dirty="0" smtClean="0"/>
              <a:t>price</a:t>
            </a:r>
          </a:p>
          <a:p>
            <a:pPr lvl="1"/>
            <a:r>
              <a:rPr lang="en-US" i="1" dirty="0" smtClean="0"/>
              <a:t>I </a:t>
            </a:r>
            <a:r>
              <a:rPr lang="en-US" i="1" dirty="0"/>
              <a:t>want to live harmoniously with the environment</a:t>
            </a:r>
          </a:p>
          <a:p>
            <a:pPr lvl="1"/>
            <a:r>
              <a:rPr lang="en-US" i="1" dirty="0" smtClean="0"/>
              <a:t>Other </a:t>
            </a:r>
            <a:r>
              <a:rPr lang="en-US" i="1" dirty="0"/>
              <a:t>food is too cheap </a:t>
            </a:r>
            <a:r>
              <a:rPr lang="en-US" i="1" dirty="0" smtClean="0"/>
              <a:t>- future </a:t>
            </a:r>
            <a:r>
              <a:rPr lang="en-US" i="1" dirty="0"/>
              <a:t>generations will pick up the </a:t>
            </a:r>
            <a:r>
              <a:rPr lang="en-US" i="1" dirty="0" smtClean="0"/>
              <a:t>cost</a:t>
            </a:r>
            <a:endParaRPr lang="en-AU" i="1" dirty="0"/>
          </a:p>
          <a:p>
            <a:endParaRPr lang="en-AU" sz="2400" dirty="0"/>
          </a:p>
        </p:txBody>
      </p:sp>
      <p:pic>
        <p:nvPicPr>
          <p:cNvPr id="5" name="Picture 4" descr="Pesticide-spray-in-New-Zealand.jpg"/>
          <p:cNvPicPr>
            <a:picLocks noChangeAspect="1"/>
          </p:cNvPicPr>
          <p:nvPr/>
        </p:nvPicPr>
        <p:blipFill rotWithShape="1">
          <a:blip r:embed="rId2">
            <a:extLst>
              <a:ext uri="{28A0092B-C50C-407E-A947-70E740481C1C}">
                <a14:useLocalDpi xmlns:a14="http://schemas.microsoft.com/office/drawing/2010/main" val="0"/>
              </a:ext>
            </a:extLst>
          </a:blip>
          <a:srcRect t="13349"/>
          <a:stretch/>
        </p:blipFill>
        <p:spPr>
          <a:xfrm>
            <a:off x="3131840" y="4221088"/>
            <a:ext cx="3744416" cy="2093260"/>
          </a:xfrm>
          <a:prstGeom prst="rect">
            <a:avLst/>
          </a:prstGeom>
        </p:spPr>
      </p:pic>
    </p:spTree>
    <p:extLst>
      <p:ext uri="{BB962C8B-B14F-4D97-AF65-F5344CB8AC3E}">
        <p14:creationId xmlns:p14="http://schemas.microsoft.com/office/powerpoint/2010/main" val="188754774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922114"/>
          </a:xfrm>
        </p:spPr>
        <p:txBody>
          <a:bodyPr/>
          <a:lstStyle/>
          <a:p>
            <a:pPr algn="l"/>
            <a:r>
              <a:rPr lang="en-US" sz="3600" dirty="0" smtClean="0">
                <a:solidFill>
                  <a:srgbClr val="FF0000"/>
                </a:solidFill>
              </a:rPr>
              <a:t>Major themes</a:t>
            </a:r>
            <a:endParaRPr lang="en-US" sz="3600" dirty="0">
              <a:solidFill>
                <a:srgbClr val="FF0000"/>
              </a:solidFill>
            </a:endParaRPr>
          </a:p>
        </p:txBody>
      </p:sp>
      <p:sp>
        <p:nvSpPr>
          <p:cNvPr id="3" name="Content Placeholder 2"/>
          <p:cNvSpPr>
            <a:spLocks noGrp="1"/>
          </p:cNvSpPr>
          <p:nvPr>
            <p:ph idx="1"/>
          </p:nvPr>
        </p:nvSpPr>
        <p:spPr>
          <a:xfrm>
            <a:off x="395536" y="1196752"/>
            <a:ext cx="8363272" cy="4209331"/>
          </a:xfrm>
        </p:spPr>
        <p:txBody>
          <a:bodyPr/>
          <a:lstStyle/>
          <a:p>
            <a:pPr marL="514350" lvl="1" indent="-514350">
              <a:buFont typeface="+mj-lt"/>
              <a:buAutoNum type="arabicPeriod"/>
            </a:pPr>
            <a:r>
              <a:rPr lang="en-GB" dirty="0" smtClean="0">
                <a:cs typeface="ヒラギノ角ゴ Pro W3" charset="-128"/>
              </a:rPr>
              <a:t>Eating healthily, avoiding </a:t>
            </a:r>
            <a:r>
              <a:rPr lang="en-GB" dirty="0">
                <a:cs typeface="ヒラギノ角ゴ Pro W3" charset="-128"/>
              </a:rPr>
              <a:t>pesticides, toxins, </a:t>
            </a:r>
            <a:r>
              <a:rPr lang="en-GB" dirty="0" smtClean="0">
                <a:cs typeface="ヒラギノ角ゴ Pro W3" charset="-128"/>
              </a:rPr>
              <a:t>chemicals hormones</a:t>
            </a:r>
            <a:r>
              <a:rPr lang="en-GB" dirty="0">
                <a:cs typeface="ヒラギノ角ゴ Pro W3" charset="-128"/>
              </a:rPr>
              <a:t>, and </a:t>
            </a:r>
            <a:r>
              <a:rPr lang="en-GB" dirty="0" smtClean="0">
                <a:cs typeface="ヒラギノ角ゴ Pro W3" charset="-128"/>
              </a:rPr>
              <a:t>preservatives</a:t>
            </a:r>
            <a:endParaRPr lang="en-GB" dirty="0">
              <a:cs typeface="ヒラギノ角ゴ Pro W3" charset="-128"/>
            </a:endParaRPr>
          </a:p>
          <a:p>
            <a:pPr marL="514350" lvl="1" indent="-514350">
              <a:buFont typeface="+mj-lt"/>
              <a:buAutoNum type="arabicPeriod"/>
            </a:pPr>
            <a:r>
              <a:rPr lang="en-GB" dirty="0" smtClean="0">
                <a:cs typeface="ヒラギノ角ゴ Pro W3" charset="-128"/>
              </a:rPr>
              <a:t>Preserving </a:t>
            </a:r>
            <a:r>
              <a:rPr lang="en-GB" dirty="0">
                <a:cs typeface="ヒラギノ角ゴ Pro W3" charset="-128"/>
              </a:rPr>
              <a:t>the environment for future </a:t>
            </a:r>
            <a:r>
              <a:rPr lang="en-GB" dirty="0" smtClean="0">
                <a:cs typeface="ヒラギノ角ゴ Pro W3" charset="-128"/>
              </a:rPr>
              <a:t>generations</a:t>
            </a:r>
            <a:endParaRPr lang="en-GB" dirty="0">
              <a:cs typeface="ヒラギノ角ゴ Pro W3" charset="-128"/>
            </a:endParaRPr>
          </a:p>
          <a:p>
            <a:pPr marL="514350" lvl="1" indent="-514350">
              <a:buFont typeface="+mj-lt"/>
              <a:buAutoNum type="arabicPeriod"/>
            </a:pPr>
            <a:r>
              <a:rPr lang="en-GB" dirty="0" smtClean="0">
                <a:cs typeface="ヒラギノ角ゴ Pro W3" charset="-128"/>
              </a:rPr>
              <a:t>Dollar voting: using </a:t>
            </a:r>
            <a:r>
              <a:rPr lang="en-GB" dirty="0">
                <a:cs typeface="ヒラギノ角ゴ Pro W3" charset="-128"/>
              </a:rPr>
              <a:t>purchasing </a:t>
            </a:r>
            <a:r>
              <a:rPr lang="en-GB" dirty="0" smtClean="0">
                <a:cs typeface="ヒラギノ角ゴ Pro W3" charset="-128"/>
              </a:rPr>
              <a:t>power to influence</a:t>
            </a:r>
            <a:endParaRPr lang="en-GB" dirty="0">
              <a:cs typeface="ヒラギノ角ゴ Pro W3" charset="-128"/>
            </a:endParaRPr>
          </a:p>
          <a:p>
            <a:pPr marL="0" lvl="1" indent="0" algn="ctr">
              <a:buNone/>
            </a:pPr>
            <a:r>
              <a:rPr lang="en-GB" dirty="0" smtClean="0">
                <a:cs typeface="ヒラギノ角ゴ Pro W3" charset="-128"/>
              </a:rPr>
              <a:t>	Cost </a:t>
            </a:r>
            <a:r>
              <a:rPr lang="en-GB" u="sng" dirty="0" smtClean="0">
                <a:cs typeface="ヒラギノ角ゴ Pro W3" charset="-128"/>
              </a:rPr>
              <a:t>not</a:t>
            </a:r>
            <a:r>
              <a:rPr lang="en-GB" dirty="0" smtClean="0">
                <a:cs typeface="ヒラギノ角ゴ Pro W3" charset="-128"/>
              </a:rPr>
              <a:t> mentioned as an influence</a:t>
            </a:r>
            <a:endParaRPr lang="en-GB" dirty="0">
              <a:cs typeface="ヒラギノ角ゴ Pro W3" charset="-128"/>
            </a:endParaRPr>
          </a:p>
          <a:p>
            <a:pPr marL="0" indent="0">
              <a:buNone/>
            </a:pPr>
            <a:endParaRPr lang="en-AU" sz="2400" dirty="0"/>
          </a:p>
          <a:p>
            <a:endParaRPr lang="en-AU" sz="2400" dirty="0"/>
          </a:p>
        </p:txBody>
      </p:sp>
      <p:pic>
        <p:nvPicPr>
          <p:cNvPr id="4" name="Picture 3" descr="Walma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920" y="4005064"/>
            <a:ext cx="3651000" cy="2329086"/>
          </a:xfrm>
          <a:prstGeom prst="rect">
            <a:avLst/>
          </a:prstGeom>
        </p:spPr>
      </p:pic>
      <p:pic>
        <p:nvPicPr>
          <p:cNvPr id="7" name="Picture 6" descr="Tesc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44" y="4437112"/>
            <a:ext cx="4925347" cy="1296144"/>
          </a:xfrm>
          <a:prstGeom prst="rect">
            <a:avLst/>
          </a:prstGeom>
        </p:spPr>
      </p:pic>
      <p:sp>
        <p:nvSpPr>
          <p:cNvPr id="6" name="Multiply 5"/>
          <p:cNvSpPr/>
          <p:nvPr/>
        </p:nvSpPr>
        <p:spPr>
          <a:xfrm>
            <a:off x="467544" y="4005064"/>
            <a:ext cx="3168352" cy="2592288"/>
          </a:xfrm>
          <a:prstGeom prst="mathMultiply">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Multiply 7"/>
          <p:cNvSpPr/>
          <p:nvPr/>
        </p:nvSpPr>
        <p:spPr>
          <a:xfrm>
            <a:off x="4644008" y="3861048"/>
            <a:ext cx="3168352" cy="2592288"/>
          </a:xfrm>
          <a:prstGeom prst="mathMultiply">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58506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lstStyle/>
          <a:p>
            <a:r>
              <a:rPr lang="en-US" dirty="0" smtClean="0"/>
              <a:t>The three-bodied approach</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22120390"/>
              </p:ext>
            </p:extLst>
          </p:nvPr>
        </p:nvGraphicFramePr>
        <p:xfrm>
          <a:off x="395536" y="980728"/>
          <a:ext cx="822960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650342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How is this relevant to CTS?</a:t>
            </a:r>
            <a:endParaRPr lang="en-US" dirty="0">
              <a:solidFill>
                <a:srgbClr val="FF0000"/>
              </a:solidFill>
            </a:endParaRPr>
          </a:p>
        </p:txBody>
      </p:sp>
      <p:sp>
        <p:nvSpPr>
          <p:cNvPr id="3" name="Content Placeholder 2"/>
          <p:cNvSpPr>
            <a:spLocks noGrp="1"/>
          </p:cNvSpPr>
          <p:nvPr>
            <p:ph idx="1"/>
          </p:nvPr>
        </p:nvSpPr>
        <p:spPr>
          <a:xfrm>
            <a:off x="539552" y="1628800"/>
            <a:ext cx="8229600" cy="4525963"/>
          </a:xfrm>
        </p:spPr>
        <p:txBody>
          <a:bodyPr/>
          <a:lstStyle/>
          <a:p>
            <a:r>
              <a:rPr lang="en-US" dirty="0" smtClean="0"/>
              <a:t>Conventional food consumption </a:t>
            </a:r>
            <a:r>
              <a:rPr lang="en-US" dirty="0" err="1" smtClean="0"/>
              <a:t>favours</a:t>
            </a:r>
            <a:r>
              <a:rPr lang="en-US" dirty="0" smtClean="0"/>
              <a:t> large corporations </a:t>
            </a:r>
          </a:p>
          <a:p>
            <a:r>
              <a:rPr lang="en-US" dirty="0" smtClean="0"/>
              <a:t>Organic food </a:t>
            </a:r>
            <a:r>
              <a:rPr lang="en-US" dirty="0" smtClean="0"/>
              <a:t>is </a:t>
            </a:r>
            <a:r>
              <a:rPr lang="en-US" dirty="0" smtClean="0"/>
              <a:t>the privilege of the educated and wealthy</a:t>
            </a:r>
          </a:p>
          <a:p>
            <a:r>
              <a:rPr lang="en-US" dirty="0" smtClean="0"/>
              <a:t>Purchasing organic food improves access for others and reduces prices by stimulating demand and supply</a:t>
            </a:r>
          </a:p>
          <a:p>
            <a:r>
              <a:rPr lang="en-US" dirty="0" smtClean="0"/>
              <a:t>Buying </a:t>
            </a:r>
            <a:r>
              <a:rPr lang="en-US" dirty="0" smtClean="0"/>
              <a:t>organic food can be viewed as a charitable donation to the environment and community.</a:t>
            </a:r>
          </a:p>
          <a:p>
            <a:endParaRPr lang="en-US" dirty="0"/>
          </a:p>
        </p:txBody>
      </p:sp>
    </p:spTree>
    <p:extLst>
      <p:ext uri="{BB962C8B-B14F-4D97-AF65-F5344CB8AC3E}">
        <p14:creationId xmlns:p14="http://schemas.microsoft.com/office/powerpoint/2010/main" val="100931781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i="1" dirty="0" smtClean="0"/>
              <a:t>Essentially</a:t>
            </a:r>
            <a:r>
              <a:rPr lang="en-US" i="1" dirty="0"/>
              <a:t>, every time we choose to buy an organic product we’re voting for a better food </a:t>
            </a:r>
            <a:r>
              <a:rPr lang="en-US" i="1" dirty="0" smtClean="0"/>
              <a:t>system </a:t>
            </a:r>
            <a:r>
              <a:rPr lang="en-US" dirty="0" smtClean="0"/>
              <a:t>(</a:t>
            </a:r>
            <a:r>
              <a:rPr lang="en-US" dirty="0" smtClean="0"/>
              <a:t>Jamie Oliver</a:t>
            </a:r>
            <a:r>
              <a:rPr lang="en-US" dirty="0" smtClean="0"/>
              <a:t>)</a:t>
            </a:r>
            <a:endParaRPr lang="en-US" dirty="0"/>
          </a:p>
        </p:txBody>
      </p:sp>
    </p:spTree>
    <p:extLst>
      <p:ext uri="{BB962C8B-B14F-4D97-AF65-F5344CB8AC3E}">
        <p14:creationId xmlns:p14="http://schemas.microsoft.com/office/powerpoint/2010/main" val="117498150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farming-before-and-after-monsanto-any-questions.jpg"/>
          <p:cNvPicPr>
            <a:picLocks noGrp="1" noChangeAspect="1"/>
          </p:cNvPicPr>
          <p:nvPr>
            <p:ph idx="1"/>
          </p:nvPr>
        </p:nvPicPr>
        <p:blipFill rotWithShape="1">
          <a:blip r:embed="rId2">
            <a:extLst>
              <a:ext uri="{28A0092B-C50C-407E-A947-70E740481C1C}">
                <a14:useLocalDpi xmlns:a14="http://schemas.microsoft.com/office/drawing/2010/main" val="0"/>
              </a:ext>
            </a:extLst>
          </a:blip>
          <a:srcRect t="-681" b="18898"/>
          <a:stretch/>
        </p:blipFill>
        <p:spPr>
          <a:xfrm>
            <a:off x="-108520" y="-99392"/>
            <a:ext cx="9354971" cy="6957392"/>
          </a:xfrm>
        </p:spPr>
      </p:pic>
    </p:spTree>
    <p:extLst>
      <p:ext uri="{BB962C8B-B14F-4D97-AF65-F5344CB8AC3E}">
        <p14:creationId xmlns:p14="http://schemas.microsoft.com/office/powerpoint/2010/main" val="13387003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4"/>
          <p:cNvSpPr>
            <a:spLocks noGrp="1"/>
          </p:cNvSpPr>
          <p:nvPr>
            <p:ph idx="1"/>
          </p:nvPr>
        </p:nvSpPr>
        <p:spPr>
          <a:xfrm>
            <a:off x="467544" y="404664"/>
            <a:ext cx="8229600" cy="4525963"/>
          </a:xfrm>
        </p:spPr>
        <p:txBody>
          <a:bodyPr/>
          <a:lstStyle/>
          <a:p>
            <a:pPr marL="0" indent="0">
              <a:buNone/>
            </a:pPr>
            <a:r>
              <a:rPr lang="en-US" dirty="0" smtClean="0"/>
              <a:t>New Zealand Food </a:t>
            </a:r>
            <a:r>
              <a:rPr lang="en-US" dirty="0"/>
              <a:t>Safety </a:t>
            </a:r>
            <a:r>
              <a:rPr lang="en-US" dirty="0" smtClean="0"/>
              <a:t>Authority regulations </a:t>
            </a:r>
            <a:r>
              <a:rPr lang="en-US" dirty="0"/>
              <a:t>focus on production rather than the end product. Common </a:t>
            </a:r>
            <a:r>
              <a:rPr lang="en-US" dirty="0" smtClean="0"/>
              <a:t>themes are:</a:t>
            </a:r>
            <a:endParaRPr lang="en-GB" dirty="0"/>
          </a:p>
          <a:p>
            <a:pPr marL="457200" lvl="1" indent="-457200">
              <a:buFont typeface="+mj-lt"/>
              <a:buAutoNum type="arabicPeriod"/>
            </a:pPr>
            <a:r>
              <a:rPr lang="en-US" sz="2400" dirty="0">
                <a:cs typeface="ヒラギノ角ゴ Pro W3" charset="-128"/>
              </a:rPr>
              <a:t>Growing and processing without chemicals, </a:t>
            </a:r>
            <a:r>
              <a:rPr lang="en-GB" sz="2400" dirty="0">
                <a:cs typeface="ヒラギノ角ゴ Pro W3" charset="-128"/>
              </a:rPr>
              <a:t>fertilisers</a:t>
            </a:r>
            <a:r>
              <a:rPr lang="en-US" sz="2400" dirty="0">
                <a:cs typeface="ヒラギノ角ゴ Pro W3" charset="-128"/>
              </a:rPr>
              <a:t> or genetically modified organisms;</a:t>
            </a:r>
            <a:endParaRPr lang="en-GB" sz="2400" dirty="0">
              <a:cs typeface="ヒラギノ角ゴ Pro W3" charset="-128"/>
            </a:endParaRPr>
          </a:p>
          <a:p>
            <a:pPr marL="457200" lvl="1" indent="-457200">
              <a:buFont typeface="+mj-lt"/>
              <a:buAutoNum type="arabicPeriod"/>
            </a:pPr>
            <a:r>
              <a:rPr lang="en-US" sz="2400" dirty="0">
                <a:cs typeface="ヒラギノ角ゴ Pro W3" charset="-128"/>
              </a:rPr>
              <a:t>Using sustainable farming methods such as crop rotation and organic </a:t>
            </a:r>
            <a:r>
              <a:rPr lang="en-GB" sz="2400" dirty="0">
                <a:cs typeface="ヒラギノ角ゴ Pro W3" charset="-128"/>
              </a:rPr>
              <a:t>fertilising.</a:t>
            </a:r>
          </a:p>
          <a:p>
            <a:pPr eaLnBrk="1" hangingPunct="1"/>
            <a:endParaRPr lang="en-GB" dirty="0">
              <a:latin typeface="Lucida Sans Unicode" charset="0"/>
              <a:ea typeface="ヒラギノ角ゴ Pro W3" charset="0"/>
              <a:cs typeface="ヒラギノ角ゴ Pro W3" charset="0"/>
            </a:endParaRPr>
          </a:p>
        </p:txBody>
      </p:sp>
      <p:pic>
        <p:nvPicPr>
          <p:cNvPr id="4" name="Picture 3" descr="cert organi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3212976"/>
            <a:ext cx="4385907" cy="3010253"/>
          </a:xfrm>
          <a:prstGeom prst="rect">
            <a:avLst/>
          </a:prstGeom>
        </p:spPr>
      </p:pic>
    </p:spTree>
    <p:extLst>
      <p:ext uri="{BB962C8B-B14F-4D97-AF65-F5344CB8AC3E}">
        <p14:creationId xmlns:p14="http://schemas.microsoft.com/office/powerpoint/2010/main" val="6210661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548680"/>
            <a:ext cx="8229600" cy="4525963"/>
          </a:xfrm>
        </p:spPr>
        <p:txBody>
          <a:bodyPr/>
          <a:lstStyle/>
          <a:p>
            <a:pPr marL="0" indent="0">
              <a:buNone/>
            </a:pPr>
            <a:r>
              <a:rPr lang="en-US" sz="2400" b="1" dirty="0" smtClean="0"/>
              <a:t>Consumers:</a:t>
            </a:r>
          </a:p>
          <a:p>
            <a:r>
              <a:rPr lang="en-US" sz="2400" dirty="0" smtClean="0"/>
              <a:t>Educated, seeking quality food and healthy lifestyles</a:t>
            </a:r>
          </a:p>
          <a:p>
            <a:r>
              <a:rPr lang="en-US" sz="2400" dirty="0" smtClean="0"/>
              <a:t>Influenced </a:t>
            </a:r>
            <a:r>
              <a:rPr lang="en-US" sz="2400" dirty="0"/>
              <a:t>by health and environmental considerations</a:t>
            </a:r>
          </a:p>
          <a:p>
            <a:r>
              <a:rPr lang="en-US" sz="2400" dirty="0" smtClean="0"/>
              <a:t>LOHAS and Cultural Creatives</a:t>
            </a:r>
          </a:p>
          <a:p>
            <a:r>
              <a:rPr lang="en-US" sz="2400" dirty="0" smtClean="0"/>
              <a:t>In privileged locations where organic supermarkets predominate (e.g. Encinitas, California)</a:t>
            </a:r>
          </a:p>
          <a:p>
            <a:pPr lvl="1"/>
            <a:endParaRPr lang="en-US" sz="2400" dirty="0" smtClean="0">
              <a:solidFill>
                <a:srgbClr val="FF0000"/>
              </a:solidFill>
            </a:endParaRPr>
          </a:p>
        </p:txBody>
      </p:sp>
      <p:pic>
        <p:nvPicPr>
          <p:cNvPr id="4" name="Picture 3" descr="jamie oliv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8144" y="2996952"/>
            <a:ext cx="2880320" cy="3353209"/>
          </a:xfrm>
          <a:prstGeom prst="rect">
            <a:avLst/>
          </a:prstGeom>
        </p:spPr>
      </p:pic>
      <p:sp>
        <p:nvSpPr>
          <p:cNvPr id="5" name="TextBox 4"/>
          <p:cNvSpPr txBox="1"/>
          <p:nvPr/>
        </p:nvSpPr>
        <p:spPr>
          <a:xfrm>
            <a:off x="539552" y="3573016"/>
            <a:ext cx="5184576" cy="1477327"/>
          </a:xfrm>
          <a:prstGeom prst="rect">
            <a:avLst/>
          </a:prstGeom>
          <a:noFill/>
        </p:spPr>
        <p:txBody>
          <a:bodyPr wrap="square" rtlCol="0">
            <a:spAutoFit/>
          </a:bodyPr>
          <a:lstStyle/>
          <a:p>
            <a:pPr marL="0" lvl="1"/>
            <a:r>
              <a:rPr lang="en-US" sz="2400" i="1" dirty="0">
                <a:solidFill>
                  <a:srgbClr val="254061"/>
                </a:solidFill>
                <a:latin typeface="+mn-lt"/>
                <a:ea typeface="ヒラギノ角ゴ Pro W3" charset="-128"/>
                <a:cs typeface="ヒラギノ角ゴ Pro W3" charset="-128"/>
              </a:rPr>
              <a:t>Organic food is seen as the </a:t>
            </a:r>
            <a:r>
              <a:rPr lang="en-US" sz="2400" i="1" dirty="0" smtClean="0">
                <a:solidFill>
                  <a:srgbClr val="254061"/>
                </a:solidFill>
                <a:latin typeface="+mn-lt"/>
                <a:ea typeface="ヒラギノ角ゴ Pro W3" charset="-128"/>
                <a:cs typeface="ヒラギノ角ゴ Pro W3" charset="-128"/>
              </a:rPr>
              <a:t>preserve of </a:t>
            </a:r>
            <a:r>
              <a:rPr lang="en-US" sz="2400" i="1" dirty="0">
                <a:solidFill>
                  <a:srgbClr val="254061"/>
                </a:solidFill>
                <a:latin typeface="+mn-lt"/>
                <a:ea typeface="ヒラギノ角ゴ Pro W3" charset="-128"/>
                <a:cs typeface="ヒラギノ角ゴ Pro W3" charset="-128"/>
              </a:rPr>
              <a:t>the middle </a:t>
            </a:r>
            <a:r>
              <a:rPr lang="en-US" sz="2400" i="1" dirty="0" smtClean="0">
                <a:solidFill>
                  <a:srgbClr val="254061"/>
                </a:solidFill>
                <a:latin typeface="+mn-lt"/>
                <a:ea typeface="ヒラギノ角ゴ Pro W3" charset="-128"/>
                <a:cs typeface="ヒラギノ角ゴ Pro W3" charset="-128"/>
              </a:rPr>
              <a:t>classes, foodies, and the so-called hippy do-gooders (Jamie Oliver)</a:t>
            </a:r>
            <a:endParaRPr lang="en-US" sz="2400" i="1" dirty="0">
              <a:solidFill>
                <a:srgbClr val="254061"/>
              </a:solidFill>
              <a:latin typeface="+mn-lt"/>
              <a:ea typeface="ヒラギノ角ゴ Pro W3" charset="-128"/>
              <a:cs typeface="ヒラギノ角ゴ Pro W3" charset="-128"/>
            </a:endParaRPr>
          </a:p>
          <a:p>
            <a:endParaRPr lang="en-US" dirty="0"/>
          </a:p>
        </p:txBody>
      </p:sp>
    </p:spTree>
    <p:extLst>
      <p:ext uri="{BB962C8B-B14F-4D97-AF65-F5344CB8AC3E}">
        <p14:creationId xmlns:p14="http://schemas.microsoft.com/office/powerpoint/2010/main" val="21398408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548680"/>
            <a:ext cx="8229600" cy="5534075"/>
          </a:xfrm>
        </p:spPr>
        <p:txBody>
          <a:bodyPr/>
          <a:lstStyle/>
          <a:p>
            <a:pPr marL="0" indent="0">
              <a:buNone/>
            </a:pPr>
            <a:r>
              <a:rPr lang="en-US" b="1" dirty="0" smtClean="0"/>
              <a:t>Exclusory factors…</a:t>
            </a:r>
            <a:endParaRPr lang="en-US" b="1" dirty="0" smtClean="0"/>
          </a:p>
          <a:p>
            <a:r>
              <a:rPr lang="en-US" sz="2400" dirty="0" smtClean="0"/>
              <a:t>Cost can be 50</a:t>
            </a:r>
            <a:r>
              <a:rPr lang="en-US" sz="2400" dirty="0"/>
              <a:t>% - 75% more than conventional </a:t>
            </a:r>
            <a:r>
              <a:rPr lang="en-US" sz="2400" dirty="0" smtClean="0"/>
              <a:t>food</a:t>
            </a:r>
          </a:p>
          <a:p>
            <a:r>
              <a:rPr lang="en-GB" sz="2400" dirty="0" smtClean="0"/>
              <a:t>NZ organic </a:t>
            </a:r>
            <a:r>
              <a:rPr lang="en-GB" sz="2400" dirty="0"/>
              <a:t>milk is around $1 a litre more than standard milk, organic apples $2.00 or more a kg, and organic eggs, $6.00 more a dozen (July 2016)</a:t>
            </a:r>
            <a:r>
              <a:rPr lang="en-GB" sz="2400" dirty="0" smtClean="0"/>
              <a:t>.</a:t>
            </a:r>
          </a:p>
          <a:p>
            <a:r>
              <a:rPr lang="en-GB" sz="2400" dirty="0" smtClean="0"/>
              <a:t>Supply tends to be limited to specific urban areas.</a:t>
            </a:r>
          </a:p>
          <a:p>
            <a:pPr marL="0" indent="0">
              <a:buNone/>
            </a:pPr>
            <a:endParaRPr lang="en-US" sz="1600" dirty="0"/>
          </a:p>
          <a:p>
            <a:endParaRPr lang="en-GB" sz="2400" dirty="0"/>
          </a:p>
        </p:txBody>
      </p:sp>
      <p:pic>
        <p:nvPicPr>
          <p:cNvPr id="4" name="Picture 3" descr="2014-02-06 15.01.39.jpg"/>
          <p:cNvPicPr>
            <a:picLocks noChangeAspect="1"/>
          </p:cNvPicPr>
          <p:nvPr/>
        </p:nvPicPr>
        <p:blipFill rotWithShape="1">
          <a:blip r:embed="rId3" cstate="print">
            <a:extLst>
              <a:ext uri="{28A0092B-C50C-407E-A947-70E740481C1C}">
                <a14:useLocalDpi xmlns:a14="http://schemas.microsoft.com/office/drawing/2010/main" val="0"/>
              </a:ext>
            </a:extLst>
          </a:blip>
          <a:srcRect l="29542" t="82266" r="33525" b="4066"/>
          <a:stretch/>
        </p:blipFill>
        <p:spPr>
          <a:xfrm>
            <a:off x="539552" y="4149080"/>
            <a:ext cx="2913057" cy="14433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2014-02-06 15.01.20.jpg"/>
          <p:cNvPicPr>
            <a:picLocks noChangeAspect="1"/>
          </p:cNvPicPr>
          <p:nvPr/>
        </p:nvPicPr>
        <p:blipFill rotWithShape="1">
          <a:blip r:embed="rId4" cstate="print">
            <a:extLst>
              <a:ext uri="{28A0092B-C50C-407E-A947-70E740481C1C}">
                <a14:useLocalDpi xmlns:a14="http://schemas.microsoft.com/office/drawing/2010/main" val="0"/>
              </a:ext>
            </a:extLst>
          </a:blip>
          <a:srcRect t="79191" r="55055" b="4174"/>
          <a:stretch/>
        </p:blipFill>
        <p:spPr>
          <a:xfrm>
            <a:off x="3635896" y="4149080"/>
            <a:ext cx="2880320" cy="1427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Lewis-Rd-Creamery-Milk-Organic-Non-homogenised.jpg"/>
          <p:cNvPicPr>
            <a:picLocks noChangeAspect="1"/>
          </p:cNvPicPr>
          <p:nvPr/>
        </p:nvPicPr>
        <p:blipFill rotWithShape="1">
          <a:blip r:embed="rId5">
            <a:extLst>
              <a:ext uri="{BEBA8EAE-BF5A-486C-A8C5-ECC9F3942E4B}">
                <a14:imgProps xmlns:a14="http://schemas.microsoft.com/office/drawing/2010/main">
                  <a14:imgLayer r:embed="rId6">
                    <a14:imgEffect>
                      <a14:backgroundRemoval t="1500" b="98900" l="27300" r="69600"/>
                    </a14:imgEffect>
                  </a14:imgLayer>
                </a14:imgProps>
              </a:ext>
              <a:ext uri="{28A0092B-C50C-407E-A947-70E740481C1C}">
                <a14:useLocalDpi xmlns:a14="http://schemas.microsoft.com/office/drawing/2010/main" val="0"/>
              </a:ext>
            </a:extLst>
          </a:blip>
          <a:srcRect l="22146" r="25049"/>
          <a:stretch/>
        </p:blipFill>
        <p:spPr>
          <a:xfrm>
            <a:off x="6876256" y="2368233"/>
            <a:ext cx="2088232" cy="3954591"/>
          </a:xfrm>
          <a:prstGeom prst="rect">
            <a:avLst/>
          </a:prstGeom>
        </p:spPr>
      </p:pic>
    </p:spTree>
    <p:extLst>
      <p:ext uri="{BB962C8B-B14F-4D97-AF65-F5344CB8AC3E}">
        <p14:creationId xmlns:p14="http://schemas.microsoft.com/office/powerpoint/2010/main" val="14015331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4"/>
          <p:cNvSpPr>
            <a:spLocks noGrp="1"/>
          </p:cNvSpPr>
          <p:nvPr>
            <p:ph idx="1"/>
          </p:nvPr>
        </p:nvSpPr>
        <p:spPr>
          <a:xfrm>
            <a:off x="457200" y="1600201"/>
            <a:ext cx="8219256" cy="3989040"/>
          </a:xfrm>
        </p:spPr>
        <p:txBody>
          <a:bodyPr/>
          <a:lstStyle/>
          <a:p>
            <a:pPr eaLnBrk="1" hangingPunct="1">
              <a:buFont typeface="Wingdings" charset="0"/>
              <a:buChar char="Ø"/>
            </a:pPr>
            <a:r>
              <a:rPr lang="en-US" dirty="0"/>
              <a:t>Research tends to focus on specific additives, producing confusing results</a:t>
            </a:r>
          </a:p>
          <a:p>
            <a:pPr eaLnBrk="1" hangingPunct="1">
              <a:buFont typeface="Wingdings" charset="0"/>
              <a:buChar char="Ø"/>
            </a:pPr>
            <a:r>
              <a:rPr lang="en-US" dirty="0" smtClean="0"/>
              <a:t>A </a:t>
            </a:r>
            <a:r>
              <a:rPr lang="en-US" dirty="0"/>
              <a:t>meta-analysis of 162 papers found no nutritional advantage in eating organic food </a:t>
            </a:r>
            <a:r>
              <a:rPr lang="en-US" sz="1800" dirty="0"/>
              <a:t>(</a:t>
            </a:r>
            <a:r>
              <a:rPr lang="en-US" sz="1800" dirty="0" err="1"/>
              <a:t>Dangour</a:t>
            </a:r>
            <a:r>
              <a:rPr lang="en-US" sz="1800" dirty="0"/>
              <a:t> et al., 2009</a:t>
            </a:r>
            <a:r>
              <a:rPr lang="en-US" sz="1800" dirty="0" smtClean="0"/>
              <a:t>)</a:t>
            </a:r>
          </a:p>
          <a:p>
            <a:pPr eaLnBrk="1" hangingPunct="1">
              <a:buFont typeface="Wingdings" charset="0"/>
              <a:buChar char="Ø"/>
            </a:pPr>
            <a:r>
              <a:rPr lang="en-US" dirty="0" smtClean="0"/>
              <a:t>A subsequent meta</a:t>
            </a:r>
            <a:r>
              <a:rPr lang="en-US" dirty="0"/>
              <a:t>-analysis of 323 papers found higher anti-oxidants </a:t>
            </a:r>
            <a:r>
              <a:rPr lang="en-US" dirty="0" smtClean="0"/>
              <a:t>and </a:t>
            </a:r>
            <a:r>
              <a:rPr lang="en-US" dirty="0"/>
              <a:t>less pesticide residue </a:t>
            </a:r>
            <a:r>
              <a:rPr lang="en-US" sz="1800" dirty="0" smtClean="0"/>
              <a:t>(</a:t>
            </a:r>
            <a:r>
              <a:rPr lang="en-US" sz="1800" dirty="0" err="1" smtClean="0"/>
              <a:t>Baranaski</a:t>
            </a:r>
            <a:r>
              <a:rPr lang="en-US" sz="1800" dirty="0" smtClean="0"/>
              <a:t> et. al., 2014)</a:t>
            </a:r>
            <a:endParaRPr lang="en-US" sz="1800" dirty="0"/>
          </a:p>
          <a:p>
            <a:pPr marL="400050" lvl="1" indent="0" eaLnBrk="1" hangingPunct="1">
              <a:buNone/>
            </a:pPr>
            <a:r>
              <a:rPr lang="en-US" dirty="0" smtClean="0"/>
              <a:t>(Organic food by definition, is neither grown with, nor contains harmful additives such as preservatives)</a:t>
            </a:r>
          </a:p>
          <a:p>
            <a:pPr marL="0" indent="0" eaLnBrk="1" hangingPunct="1">
              <a:buNone/>
            </a:pPr>
            <a:endParaRPr lang="en-GB" sz="2800" dirty="0">
              <a:solidFill>
                <a:srgbClr val="254061"/>
              </a:solidFill>
              <a:latin typeface="Lucida Sans Unicode" charset="0"/>
              <a:ea typeface="ヒラギノ角ゴ Pro W3" charset="0"/>
              <a:cs typeface="ヒラギノ角ゴ Pro W3" charset="0"/>
            </a:endParaRPr>
          </a:p>
        </p:txBody>
      </p:sp>
      <p:sp>
        <p:nvSpPr>
          <p:cNvPr id="25603" name="Title 1"/>
          <p:cNvSpPr>
            <a:spLocks noGrp="1"/>
          </p:cNvSpPr>
          <p:nvPr>
            <p:ph type="title"/>
          </p:nvPr>
        </p:nvSpPr>
        <p:spPr>
          <a:xfrm>
            <a:off x="3851920" y="260648"/>
            <a:ext cx="3582740" cy="1462087"/>
          </a:xfrm>
        </p:spPr>
        <p:txBody>
          <a:bodyPr/>
          <a:lstStyle/>
          <a:p>
            <a:pPr eaLnBrk="1" hangingPunct="1">
              <a:defRPr/>
            </a:pPr>
            <a:r>
              <a:rPr lang="en-GB" sz="4000" dirty="0" smtClean="0">
                <a:solidFill>
                  <a:srgbClr val="254061"/>
                </a:solidFill>
                <a:ea typeface="+mj-ea"/>
                <a:cs typeface="+mj-cs"/>
              </a:rPr>
              <a:t>Health effects</a:t>
            </a:r>
          </a:p>
        </p:txBody>
      </p:sp>
      <p:pic>
        <p:nvPicPr>
          <p:cNvPr id="3" name="Picture 2" descr="health benefit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88640"/>
            <a:ext cx="2952328" cy="1403714"/>
          </a:xfrm>
          <a:prstGeom prst="rect">
            <a:avLst/>
          </a:prstGeom>
        </p:spPr>
      </p:pic>
    </p:spTree>
    <p:extLst>
      <p:ext uri="{BB962C8B-B14F-4D97-AF65-F5344CB8AC3E}">
        <p14:creationId xmlns:p14="http://schemas.microsoft.com/office/powerpoint/2010/main" val="52738813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Organic milk</a:t>
            </a:r>
            <a:endParaRPr lang="en-US" dirty="0"/>
          </a:p>
        </p:txBody>
      </p:sp>
      <p:sp>
        <p:nvSpPr>
          <p:cNvPr id="3" name="Content Placeholder 2"/>
          <p:cNvSpPr>
            <a:spLocks noGrp="1"/>
          </p:cNvSpPr>
          <p:nvPr>
            <p:ph idx="1"/>
          </p:nvPr>
        </p:nvSpPr>
        <p:spPr/>
        <p:txBody>
          <a:bodyPr/>
          <a:lstStyle/>
          <a:p>
            <a:r>
              <a:rPr lang="en-US" sz="3200" dirty="0" smtClean="0"/>
              <a:t>More protein and omega acids </a:t>
            </a:r>
            <a:r>
              <a:rPr lang="en-US" sz="1800" dirty="0" smtClean="0"/>
              <a:t>(</a:t>
            </a:r>
            <a:r>
              <a:rPr lang="en-US" sz="1800" dirty="0" err="1" smtClean="0"/>
              <a:t>Palupi</a:t>
            </a:r>
            <a:r>
              <a:rPr lang="en-US" sz="1800" dirty="0" smtClean="0"/>
              <a:t> et al., 2012)</a:t>
            </a:r>
          </a:p>
          <a:p>
            <a:r>
              <a:rPr lang="en-US" sz="3200" dirty="0" smtClean="0"/>
              <a:t>Lower nitrates, more ascorbic acid </a:t>
            </a:r>
            <a:r>
              <a:rPr lang="en-US" sz="1800" dirty="0" smtClean="0"/>
              <a:t>(</a:t>
            </a:r>
            <a:r>
              <a:rPr lang="en-US" sz="1800" dirty="0" err="1" smtClean="0"/>
              <a:t>Koh</a:t>
            </a:r>
            <a:r>
              <a:rPr lang="en-US" sz="1800" dirty="0" smtClean="0"/>
              <a:t> et al., 2012)</a:t>
            </a:r>
          </a:p>
          <a:p>
            <a:r>
              <a:rPr lang="en-US" sz="3200" dirty="0" smtClean="0"/>
              <a:t>More antioxidants</a:t>
            </a:r>
            <a:r>
              <a:rPr lang="en-US" dirty="0" smtClean="0"/>
              <a:t> </a:t>
            </a:r>
            <a:r>
              <a:rPr lang="en-US" sz="1800" dirty="0" smtClean="0"/>
              <a:t>(</a:t>
            </a:r>
            <a:r>
              <a:rPr lang="en-US" sz="1800" dirty="0" err="1" smtClean="0"/>
              <a:t>Hallmann</a:t>
            </a:r>
            <a:r>
              <a:rPr lang="en-US" sz="1800" dirty="0" smtClean="0"/>
              <a:t>, 2012)</a:t>
            </a:r>
          </a:p>
          <a:p>
            <a:endParaRPr lang="en-US" dirty="0"/>
          </a:p>
        </p:txBody>
      </p:sp>
      <p:pic>
        <p:nvPicPr>
          <p:cNvPr id="4" name="Picture 3" descr="Lewis-Rd-Creamery-Milk-Organic-Non-homogenised.jpg"/>
          <p:cNvPicPr>
            <a:picLocks noChangeAspect="1"/>
          </p:cNvPicPr>
          <p:nvPr/>
        </p:nvPicPr>
        <p:blipFill rotWithShape="1">
          <a:blip r:embed="rId2">
            <a:extLst>
              <a:ext uri="{BEBA8EAE-BF5A-486C-A8C5-ECC9F3942E4B}">
                <a14:imgProps xmlns:a14="http://schemas.microsoft.com/office/drawing/2010/main">
                  <a14:imgLayer r:embed="rId3">
                    <a14:imgEffect>
                      <a14:backgroundRemoval t="1500" b="98900" l="27300" r="69600"/>
                    </a14:imgEffect>
                  </a14:imgLayer>
                </a14:imgProps>
              </a:ext>
              <a:ext uri="{28A0092B-C50C-407E-A947-70E740481C1C}">
                <a14:useLocalDpi xmlns:a14="http://schemas.microsoft.com/office/drawing/2010/main" val="0"/>
              </a:ext>
            </a:extLst>
          </a:blip>
          <a:srcRect l="22146" r="25049"/>
          <a:stretch/>
        </p:blipFill>
        <p:spPr>
          <a:xfrm>
            <a:off x="7236296" y="2996952"/>
            <a:ext cx="1794259" cy="3397880"/>
          </a:xfrm>
          <a:prstGeom prst="rect">
            <a:avLst/>
          </a:prstGeom>
        </p:spPr>
      </p:pic>
      <p:pic>
        <p:nvPicPr>
          <p:cNvPr id="6" name="Picture 5" descr="Puhoi Organic.jpg"/>
          <p:cNvPicPr>
            <a:picLocks noChangeAspect="1"/>
          </p:cNvPicPr>
          <p:nvPr/>
        </p:nvPicPr>
        <p:blipFill>
          <a:blip r:embed="rId4">
            <a:extLst>
              <a:ext uri="{BEBA8EAE-BF5A-486C-A8C5-ECC9F3942E4B}">
                <a14:imgProps xmlns:a14="http://schemas.microsoft.com/office/drawing/2010/main">
                  <a14:imgLayer r:embed="rId5">
                    <a14:imgEffect>
                      <a14:backgroundRemoval t="8929" b="89732" l="10000" r="94000">
                        <a14:foregroundMark x1="86222" y1="47991" x2="86222" y2="47991"/>
                        <a14:foregroundMark x1="90444" y1="71875" x2="90444" y2="71875"/>
                        <a14:foregroundMark x1="90000" y1="76339" x2="90000" y2="76339"/>
                        <a14:foregroundMark x1="89556" y1="52455" x2="89556" y2="52455"/>
                        <a14:foregroundMark x1="90000" y1="47991" x2="90000" y2="47991"/>
                        <a14:backgroundMark x1="35778" y1="18304" x2="35778" y2="18304"/>
                        <a14:backgroundMark x1="36667" y1="22098" x2="36667" y2="22098"/>
                        <a14:backgroundMark x1="36667" y1="25670" x2="36667" y2="25670"/>
                        <a14:backgroundMark x1="64444" y1="18304" x2="64444" y2="18304"/>
                        <a14:backgroundMark x1="63778" y1="21652" x2="63778" y2="21652"/>
                        <a14:backgroundMark x1="63778" y1="25000" x2="63778" y2="25000"/>
                      </a14:backgroundRemoval>
                    </a14:imgEffect>
                  </a14:imgLayer>
                </a14:imgProps>
              </a:ext>
              <a:ext uri="{28A0092B-C50C-407E-A947-70E740481C1C}">
                <a14:useLocalDpi xmlns:a14="http://schemas.microsoft.com/office/drawing/2010/main" val="0"/>
              </a:ext>
            </a:extLst>
          </a:blip>
          <a:stretch>
            <a:fillRect/>
          </a:stretch>
        </p:blipFill>
        <p:spPr>
          <a:xfrm>
            <a:off x="4788024" y="3573016"/>
            <a:ext cx="2785170" cy="2772792"/>
          </a:xfrm>
          <a:prstGeom prst="rect">
            <a:avLst/>
          </a:prstGeom>
        </p:spPr>
      </p:pic>
    </p:spTree>
    <p:extLst>
      <p:ext uri="{BB962C8B-B14F-4D97-AF65-F5344CB8AC3E}">
        <p14:creationId xmlns:p14="http://schemas.microsoft.com/office/powerpoint/2010/main" val="14311615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pple.jpg"/>
          <p:cNvPicPr>
            <a:picLocks noChangeAspect="1"/>
          </p:cNvPicPr>
          <p:nvPr/>
        </p:nvPicPr>
        <p:blipFill rotWithShape="1">
          <a:blip r:embed="rId3">
            <a:extLst>
              <a:ext uri="{28A0092B-C50C-407E-A947-70E740481C1C}">
                <a14:useLocalDpi xmlns:a14="http://schemas.microsoft.com/office/drawing/2010/main" val="0"/>
              </a:ext>
            </a:extLst>
          </a:blip>
          <a:srcRect l="12167" t="2782" r="12176" b="7937"/>
          <a:stretch/>
        </p:blipFill>
        <p:spPr>
          <a:xfrm>
            <a:off x="7236296" y="1988840"/>
            <a:ext cx="1728191" cy="2030375"/>
          </a:xfrm>
          <a:prstGeom prst="rect">
            <a:avLst/>
          </a:prstGeom>
        </p:spPr>
      </p:pic>
      <p:sp>
        <p:nvSpPr>
          <p:cNvPr id="15362" name="Content Placeholder 4"/>
          <p:cNvSpPr>
            <a:spLocks noGrp="1"/>
          </p:cNvSpPr>
          <p:nvPr>
            <p:ph idx="1"/>
          </p:nvPr>
        </p:nvSpPr>
        <p:spPr>
          <a:xfrm>
            <a:off x="395536" y="1412776"/>
            <a:ext cx="7992888" cy="4061048"/>
          </a:xfrm>
        </p:spPr>
        <p:txBody>
          <a:bodyPr/>
          <a:lstStyle/>
          <a:p>
            <a:r>
              <a:rPr lang="en-US" dirty="0"/>
              <a:t>Several studies have found organic food tastes better </a:t>
            </a:r>
            <a:r>
              <a:rPr lang="en-US" sz="1800" dirty="0"/>
              <a:t>(</a:t>
            </a:r>
            <a:r>
              <a:rPr lang="en-US" sz="1800" dirty="0" err="1"/>
              <a:t>Radman</a:t>
            </a:r>
            <a:r>
              <a:rPr lang="en-US" sz="1800" dirty="0"/>
              <a:t>, 2005).</a:t>
            </a:r>
          </a:p>
          <a:p>
            <a:r>
              <a:rPr lang="en-US" dirty="0" smtClean="0"/>
              <a:t>Organic </a:t>
            </a:r>
            <a:r>
              <a:rPr lang="en-US" dirty="0"/>
              <a:t>apples </a:t>
            </a:r>
            <a:r>
              <a:rPr lang="en-US" dirty="0" smtClean="0"/>
              <a:t>are firmer </a:t>
            </a:r>
            <a:r>
              <a:rPr lang="en-US" dirty="0"/>
              <a:t>and sweeter than conventionally grown apples </a:t>
            </a:r>
            <a:r>
              <a:rPr lang="en-US" sz="1800" dirty="0"/>
              <a:t>(</a:t>
            </a:r>
            <a:r>
              <a:rPr lang="en-US" sz="1800" dirty="0" err="1"/>
              <a:t>Reganold</a:t>
            </a:r>
            <a:r>
              <a:rPr lang="en-US" sz="1800" dirty="0"/>
              <a:t> et al., 2001)</a:t>
            </a:r>
          </a:p>
          <a:p>
            <a:r>
              <a:rPr lang="en-US" dirty="0" smtClean="0"/>
              <a:t>Organic orange juice tastes better, but not </a:t>
            </a:r>
          </a:p>
          <a:p>
            <a:pPr marL="0" indent="0">
              <a:buNone/>
            </a:pPr>
            <a:r>
              <a:rPr lang="en-US" dirty="0"/>
              <a:t> </a:t>
            </a:r>
            <a:r>
              <a:rPr lang="en-US" dirty="0" smtClean="0"/>
              <a:t>   organic milk </a:t>
            </a:r>
            <a:r>
              <a:rPr lang="en-US" sz="1800" dirty="0" smtClean="0"/>
              <a:t>(</a:t>
            </a:r>
            <a:r>
              <a:rPr lang="it-IT" sz="1800" dirty="0" err="1" smtClean="0"/>
              <a:t>Fillion</a:t>
            </a:r>
            <a:r>
              <a:rPr lang="it-IT" sz="1800" dirty="0" smtClean="0"/>
              <a:t> &amp; </a:t>
            </a:r>
            <a:r>
              <a:rPr lang="it-IT" sz="1800" dirty="0" err="1"/>
              <a:t>Arazi</a:t>
            </a:r>
            <a:r>
              <a:rPr lang="it-IT" sz="1800" dirty="0"/>
              <a:t>, </a:t>
            </a:r>
            <a:r>
              <a:rPr lang="it-IT" sz="1800" dirty="0" smtClean="0"/>
              <a:t>2002</a:t>
            </a:r>
            <a:r>
              <a:rPr lang="it-IT" sz="1800" dirty="0"/>
              <a:t>)</a:t>
            </a:r>
            <a:r>
              <a:rPr lang="it-IT" sz="1800" dirty="0" smtClean="0"/>
              <a:t>.</a:t>
            </a:r>
          </a:p>
          <a:p>
            <a:r>
              <a:rPr lang="en-US" dirty="0"/>
              <a:t>Conventional tomatoes are sweeter and better tasting </a:t>
            </a:r>
            <a:r>
              <a:rPr lang="en-US" sz="1800" dirty="0"/>
              <a:t>(</a:t>
            </a:r>
            <a:r>
              <a:rPr lang="en-US" sz="1800" dirty="0" err="1"/>
              <a:t>Gilsenan</a:t>
            </a:r>
            <a:r>
              <a:rPr lang="en-US" sz="1800" dirty="0"/>
              <a:t> </a:t>
            </a:r>
            <a:r>
              <a:rPr lang="en-US" sz="1800" dirty="0" err="1"/>
              <a:t>ey</a:t>
            </a:r>
            <a:r>
              <a:rPr lang="en-US" sz="1800" dirty="0"/>
              <a:t> al, 2012)</a:t>
            </a:r>
          </a:p>
          <a:p>
            <a:r>
              <a:rPr lang="en-US" dirty="0"/>
              <a:t>More sweetness, acidity and flavour in organic tomatoes due to less nitrogen content </a:t>
            </a:r>
            <a:r>
              <a:rPr lang="en-US" sz="1800" dirty="0"/>
              <a:t>(</a:t>
            </a:r>
            <a:r>
              <a:rPr lang="en-US" sz="1800" dirty="0" err="1"/>
              <a:t>Heeb</a:t>
            </a:r>
            <a:r>
              <a:rPr lang="en-US" sz="1800" dirty="0"/>
              <a:t> et </a:t>
            </a:r>
            <a:r>
              <a:rPr lang="en-US" sz="1800" dirty="0" smtClean="0"/>
              <a:t>al., 2005)</a:t>
            </a:r>
            <a:endParaRPr lang="en-GB" sz="1800" dirty="0"/>
          </a:p>
        </p:txBody>
      </p:sp>
      <p:sp>
        <p:nvSpPr>
          <p:cNvPr id="25603" name="Title 1"/>
          <p:cNvSpPr>
            <a:spLocks noGrp="1"/>
          </p:cNvSpPr>
          <p:nvPr>
            <p:ph type="title"/>
          </p:nvPr>
        </p:nvSpPr>
        <p:spPr>
          <a:xfrm>
            <a:off x="357188" y="214313"/>
            <a:ext cx="8229600" cy="1462087"/>
          </a:xfrm>
        </p:spPr>
        <p:txBody>
          <a:bodyPr/>
          <a:lstStyle/>
          <a:p>
            <a:pPr eaLnBrk="1" hangingPunct="1">
              <a:defRPr/>
            </a:pPr>
            <a:r>
              <a:rPr lang="en-GB" sz="4000" dirty="0" smtClean="0">
                <a:solidFill>
                  <a:srgbClr val="254061"/>
                </a:solidFill>
                <a:ea typeface="+mj-ea"/>
                <a:cs typeface="+mj-cs"/>
              </a:rPr>
              <a:t>Taste differences</a:t>
            </a:r>
          </a:p>
        </p:txBody>
      </p:sp>
      <p:pic>
        <p:nvPicPr>
          <p:cNvPr id="5" name="Picture 4" descr="tomatoes.png"/>
          <p:cNvPicPr>
            <a:picLocks noChangeAspect="1"/>
          </p:cNvPicPr>
          <p:nvPr/>
        </p:nvPicPr>
        <p:blipFill rotWithShape="1">
          <a:blip r:embed="rId4">
            <a:extLst>
              <a:ext uri="{28A0092B-C50C-407E-A947-70E740481C1C}">
                <a14:useLocalDpi xmlns:a14="http://schemas.microsoft.com/office/drawing/2010/main" val="0"/>
              </a:ext>
            </a:extLst>
          </a:blip>
          <a:srcRect r="9248"/>
          <a:stretch/>
        </p:blipFill>
        <p:spPr>
          <a:xfrm>
            <a:off x="7596336" y="4005064"/>
            <a:ext cx="1547664" cy="1705372"/>
          </a:xfrm>
          <a:prstGeom prst="rect">
            <a:avLst/>
          </a:prstGeom>
        </p:spPr>
      </p:pic>
    </p:spTree>
    <p:extLst>
      <p:ext uri="{BB962C8B-B14F-4D97-AF65-F5344CB8AC3E}">
        <p14:creationId xmlns:p14="http://schemas.microsoft.com/office/powerpoint/2010/main" val="38371174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Research approach</a:t>
            </a:r>
            <a:endParaRPr lang="en-US" dirty="0">
              <a:solidFill>
                <a:srgbClr val="FF0000"/>
              </a:solidFill>
            </a:endParaRPr>
          </a:p>
        </p:txBody>
      </p:sp>
      <p:sp>
        <p:nvSpPr>
          <p:cNvPr id="3" name="Content Placeholder 2"/>
          <p:cNvSpPr>
            <a:spLocks noGrp="1"/>
          </p:cNvSpPr>
          <p:nvPr>
            <p:ph idx="1"/>
          </p:nvPr>
        </p:nvSpPr>
        <p:spPr/>
        <p:txBody>
          <a:bodyPr/>
          <a:lstStyle/>
          <a:p>
            <a:r>
              <a:rPr lang="en-US" sz="2400" dirty="0" smtClean="0"/>
              <a:t>Research question: what influences organic provision and consumption</a:t>
            </a:r>
            <a:r>
              <a:rPr lang="en-US" sz="2400" dirty="0"/>
              <a:t>? (NZ </a:t>
            </a:r>
            <a:r>
              <a:rPr lang="en-US" sz="2400" dirty="0" smtClean="0"/>
              <a:t>is lagging behind the organic food trend)</a:t>
            </a:r>
          </a:p>
          <a:p>
            <a:r>
              <a:rPr lang="en-US" sz="2400" dirty="0" smtClean="0"/>
              <a:t>Two datasets</a:t>
            </a:r>
          </a:p>
          <a:p>
            <a:pPr marL="914400" lvl="1" indent="-457200">
              <a:buFont typeface="+mj-lt"/>
              <a:buAutoNum type="arabicPeriod"/>
            </a:pPr>
            <a:r>
              <a:rPr lang="en-US" sz="2400" dirty="0" smtClean="0"/>
              <a:t>Restaurateurs serving organic food in NZ </a:t>
            </a:r>
          </a:p>
          <a:p>
            <a:pPr marL="914400" lvl="1" indent="-457200">
              <a:buFont typeface="+mj-lt"/>
              <a:buAutoNum type="arabicPeriod"/>
            </a:pPr>
            <a:r>
              <a:rPr lang="en-US" sz="2400" dirty="0" smtClean="0"/>
              <a:t>Organic consumers in Encinitas (USA) and Findhorn (UK)</a:t>
            </a:r>
          </a:p>
          <a:p>
            <a:r>
              <a:rPr lang="en-US" sz="2400" dirty="0" smtClean="0"/>
              <a:t>Grounded Theory used for both studies. Data coded and </a:t>
            </a:r>
            <a:r>
              <a:rPr lang="en-US" sz="2400" dirty="0" err="1" smtClean="0"/>
              <a:t>categorised</a:t>
            </a:r>
            <a:r>
              <a:rPr lang="en-US" sz="2400" dirty="0" smtClean="0"/>
              <a:t> around themes relating to research questions.</a:t>
            </a:r>
          </a:p>
          <a:p>
            <a:r>
              <a:rPr lang="en-US" sz="2400" dirty="0"/>
              <a:t>Critical theory used </a:t>
            </a:r>
            <a:r>
              <a:rPr lang="en-US" sz="2400" dirty="0" smtClean="0"/>
              <a:t>to question </a:t>
            </a:r>
            <a:r>
              <a:rPr lang="en-US" sz="2400" dirty="0"/>
              <a:t>beliefs about organic food and the reasons that led to them </a:t>
            </a:r>
            <a:r>
              <a:rPr lang="en-US" sz="1800" dirty="0"/>
              <a:t>(see </a:t>
            </a:r>
            <a:r>
              <a:rPr lang="en-US" sz="1800" dirty="0" err="1"/>
              <a:t>Lor</a:t>
            </a:r>
            <a:r>
              <a:rPr lang="en-US" sz="1800" dirty="0"/>
              <a:t>, 2014)</a:t>
            </a:r>
          </a:p>
          <a:p>
            <a:endParaRPr lang="en-US" sz="2400" dirty="0" smtClean="0"/>
          </a:p>
        </p:txBody>
      </p:sp>
    </p:spTree>
    <p:extLst>
      <p:ext uri="{BB962C8B-B14F-4D97-AF65-F5344CB8AC3E}">
        <p14:creationId xmlns:p14="http://schemas.microsoft.com/office/powerpoint/2010/main" val="185176054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4"/>
          <p:cNvSpPr>
            <a:spLocks noGrp="1"/>
          </p:cNvSpPr>
          <p:nvPr>
            <p:ph idx="1"/>
          </p:nvPr>
        </p:nvSpPr>
        <p:spPr>
          <a:xfrm>
            <a:off x="251520" y="1268760"/>
            <a:ext cx="4834880" cy="4525963"/>
          </a:xfrm>
        </p:spPr>
        <p:txBody>
          <a:bodyPr/>
          <a:lstStyle/>
          <a:p>
            <a:pPr marL="0" indent="0" eaLnBrk="1" hangingPunct="1">
              <a:buNone/>
            </a:pPr>
            <a:r>
              <a:rPr lang="en-GB" sz="3200" dirty="0" smtClean="0">
                <a:solidFill>
                  <a:srgbClr val="FF0000"/>
                </a:solidFill>
              </a:rPr>
              <a:t>NZ restaurant owners</a:t>
            </a:r>
          </a:p>
          <a:p>
            <a:pPr eaLnBrk="1" hangingPunct="1">
              <a:buFont typeface="Wingdings" charset="0"/>
              <a:buChar char="Ø"/>
            </a:pPr>
            <a:r>
              <a:rPr lang="en-GB" sz="3200" dirty="0" smtClean="0"/>
              <a:t>Interviews: one </a:t>
            </a:r>
            <a:r>
              <a:rPr lang="en-US" sz="3200" dirty="0" smtClean="0"/>
              <a:t>up-market </a:t>
            </a:r>
            <a:r>
              <a:rPr lang="en-US" sz="3200" dirty="0"/>
              <a:t>restaurant and </a:t>
            </a:r>
            <a:r>
              <a:rPr lang="en-US" sz="3200" dirty="0" smtClean="0"/>
              <a:t>4 cafés</a:t>
            </a:r>
          </a:p>
          <a:p>
            <a:pPr eaLnBrk="1" hangingPunct="1">
              <a:buFont typeface="Wingdings" charset="0"/>
              <a:buChar char="Ø"/>
            </a:pPr>
            <a:r>
              <a:rPr lang="en-US" sz="3200" dirty="0" smtClean="0"/>
              <a:t>Probed motives for </a:t>
            </a:r>
            <a:r>
              <a:rPr lang="en-US" sz="3200" dirty="0"/>
              <a:t>offering organic </a:t>
            </a:r>
            <a:r>
              <a:rPr lang="en-US" sz="3200" dirty="0" smtClean="0"/>
              <a:t>menus </a:t>
            </a:r>
          </a:p>
          <a:p>
            <a:pPr marL="400050" lvl="1" indent="0" eaLnBrk="1" hangingPunct="1">
              <a:buNone/>
            </a:pPr>
            <a:r>
              <a:rPr lang="en-GB" sz="1800" dirty="0" smtClean="0"/>
              <a:t>(See Poulston </a:t>
            </a:r>
            <a:r>
              <a:rPr lang="en-GB" sz="1800" dirty="0"/>
              <a:t>&amp; Liu, </a:t>
            </a:r>
            <a:r>
              <a:rPr lang="en-GB" sz="1800" dirty="0" smtClean="0"/>
              <a:t>2011</a:t>
            </a:r>
            <a:r>
              <a:rPr lang="en-GB" sz="1800" dirty="0" smtClean="0"/>
              <a:t>)</a:t>
            </a:r>
            <a:endParaRPr lang="en-GB" sz="1800" dirty="0" smtClean="0"/>
          </a:p>
        </p:txBody>
      </p:sp>
      <p:pic>
        <p:nvPicPr>
          <p:cNvPr id="5" name="Content Placeholder 6" descr="open2.jpg"/>
          <p:cNvPicPr>
            <a:picLocks noChangeAspect="1"/>
          </p:cNvPicPr>
          <p:nvPr/>
        </p:nvPicPr>
        <p:blipFill>
          <a:blip r:embed="rId3">
            <a:extLst>
              <a:ext uri="{28A0092B-C50C-407E-A947-70E740481C1C}">
                <a14:useLocalDpi xmlns:a14="http://schemas.microsoft.com/office/drawing/2010/main" val="0"/>
              </a:ext>
            </a:extLst>
          </a:blip>
          <a:srcRect l="613" r="613"/>
          <a:stretch>
            <a:fillRect/>
          </a:stretch>
        </p:blipFill>
        <p:spPr bwMode="auto">
          <a:xfrm>
            <a:off x="5220072" y="1052736"/>
            <a:ext cx="3707904" cy="476546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0182111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1_HospitalityTemplate - Whi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10590</TotalTime>
  <Words>1053</Words>
  <Application>Microsoft Macintosh PowerPoint</Application>
  <PresentationFormat>On-screen Show (4:3)</PresentationFormat>
  <Paragraphs>118</Paragraphs>
  <Slides>19</Slides>
  <Notes>10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1_HospitalityTemplate - White</vt:lpstr>
      <vt:lpstr>Eating on the fringe:  Influences on organic food consumption</vt:lpstr>
      <vt:lpstr>PowerPoint Presentation</vt:lpstr>
      <vt:lpstr>PowerPoint Presentation</vt:lpstr>
      <vt:lpstr>PowerPoint Presentation</vt:lpstr>
      <vt:lpstr>Health effects</vt:lpstr>
      <vt:lpstr>Organic milk</vt:lpstr>
      <vt:lpstr>Taste differences</vt:lpstr>
      <vt:lpstr>Research approach</vt:lpstr>
      <vt:lpstr>PowerPoint Presentation</vt:lpstr>
      <vt:lpstr>PowerPoint Presentation</vt:lpstr>
      <vt:lpstr>PowerPoint Presentation</vt:lpstr>
      <vt:lpstr>UK &amp; USA data</vt:lpstr>
      <vt:lpstr>PowerPoint Presentation</vt:lpstr>
      <vt:lpstr>PowerPoint Presentation</vt:lpstr>
      <vt:lpstr>Major themes</vt:lpstr>
      <vt:lpstr>The three-bodied approach</vt:lpstr>
      <vt:lpstr>How is this relevant to CTS?</vt:lpstr>
      <vt:lpstr>PowerPoint Presentation</vt:lpstr>
      <vt:lpstr>PowerPoint Presentation</vt:lpstr>
    </vt:vector>
  </TitlesOfParts>
  <Company>Auckland University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AUT User</dc:creator>
  <cp:lastModifiedBy>Jill Poulston</cp:lastModifiedBy>
  <cp:revision>554</cp:revision>
  <dcterms:created xsi:type="dcterms:W3CDTF">2012-02-06T21:04:02Z</dcterms:created>
  <dcterms:modified xsi:type="dcterms:W3CDTF">2016-08-04T00:32:50Z</dcterms:modified>
</cp:coreProperties>
</file>