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4" r:id="rId2"/>
    <p:sldId id="275" r:id="rId3"/>
    <p:sldId id="303" r:id="rId4"/>
    <p:sldId id="260" r:id="rId5"/>
    <p:sldId id="265" r:id="rId6"/>
    <p:sldId id="307" r:id="rId7"/>
    <p:sldId id="304" r:id="rId8"/>
    <p:sldId id="299" r:id="rId9"/>
    <p:sldId id="262" r:id="rId10"/>
    <p:sldId id="272" r:id="rId11"/>
    <p:sldId id="273" r:id="rId12"/>
    <p:sldId id="305" r:id="rId13"/>
    <p:sldId id="291" r:id="rId14"/>
    <p:sldId id="311" r:id="rId15"/>
    <p:sldId id="312" r:id="rId16"/>
    <p:sldId id="310" r:id="rId17"/>
    <p:sldId id="313" r:id="rId18"/>
    <p:sldId id="314" r:id="rId19"/>
    <p:sldId id="315" r:id="rId20"/>
    <p:sldId id="316" r:id="rId21"/>
    <p:sldId id="317" r:id="rId22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7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66"/>
    <a:srgbClr val="CC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6390" autoAdjust="0"/>
  </p:normalViewPr>
  <p:slideViewPr>
    <p:cSldViewPr>
      <p:cViewPr varScale="1">
        <p:scale>
          <a:sx n="139" d="100"/>
          <a:sy n="139" d="100"/>
        </p:scale>
        <p:origin x="-1472" y="-96"/>
      </p:cViewPr>
      <p:guideLst>
        <p:guide orient="horz" pos="2160"/>
        <p:guide pos="768"/>
      </p:guideLst>
    </p:cSldViewPr>
  </p:slideViewPr>
  <p:outlineViewPr>
    <p:cViewPr>
      <p:scale>
        <a:sx n="33" d="100"/>
        <a:sy n="33" d="100"/>
      </p:scale>
      <p:origin x="0" y="9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856" y="-10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8527" cy="47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A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8673" y="0"/>
            <a:ext cx="2988527" cy="47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AU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6036"/>
            <a:ext cx="2988527" cy="47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AU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8673" y="9466036"/>
            <a:ext cx="2988527" cy="47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6" tIns="48303" rIns="96606" bIns="4830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B365CAF-2F9B-495C-84A2-FE750D664FB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6895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478" cy="49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9" rIns="92056" bIns="46029" numCol="1" anchor="t" anchorCtr="0" compatLnSpc="1">
            <a:prstTxWarp prst="textNoShape">
              <a:avLst/>
            </a:prstTxWarp>
          </a:bodyPr>
          <a:lstStyle>
            <a:lvl1pPr defTabSz="920780">
              <a:defRPr sz="1200" i="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722" y="1"/>
            <a:ext cx="2950478" cy="49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9" rIns="92056" bIns="46029" numCol="1" anchor="t" anchorCtr="0" compatLnSpc="1">
            <a:prstTxWarp prst="textNoShape">
              <a:avLst/>
            </a:prstTxWarp>
          </a:bodyPr>
          <a:lstStyle>
            <a:lvl1pPr algn="r" defTabSz="920780">
              <a:defRPr sz="1200" i="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974" y="4721515"/>
            <a:ext cx="4991255" cy="447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9" rIns="92056" bIns="46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1386"/>
            <a:ext cx="2950478" cy="4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9" rIns="92056" bIns="46029" numCol="1" anchor="b" anchorCtr="0" compatLnSpc="1">
            <a:prstTxWarp prst="textNoShape">
              <a:avLst/>
            </a:prstTxWarp>
          </a:bodyPr>
          <a:lstStyle>
            <a:lvl1pPr defTabSz="920780">
              <a:defRPr sz="1200" i="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722" y="9441386"/>
            <a:ext cx="2950478" cy="49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9" rIns="92056" bIns="46029" numCol="1" anchor="b" anchorCtr="0" compatLnSpc="1">
            <a:prstTxWarp prst="textNoShape">
              <a:avLst/>
            </a:prstTxWarp>
          </a:bodyPr>
          <a:lstStyle>
            <a:lvl1pPr algn="r" defTabSz="920780">
              <a:defRPr sz="1200" i="0"/>
            </a:lvl1pPr>
          </a:lstStyle>
          <a:p>
            <a:fld id="{D25BFF3B-F283-443F-A7E7-5059B8BB84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18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 smtClean="0"/>
          </a:p>
          <a:p>
            <a:r>
              <a:rPr lang="en-NZ" dirty="0" smtClean="0"/>
              <a:t>I would like extend a very warm welcome to fellow </a:t>
            </a:r>
            <a:r>
              <a:rPr lang="en-NZ" dirty="0" err="1" smtClean="0"/>
              <a:t>hermeneuts</a:t>
            </a:r>
            <a:r>
              <a:rPr lang="en-NZ" dirty="0" smtClean="0"/>
              <a:t> and others intrigued by this research paradigm. You will all be well aware of the importance of context to human understanding.</a:t>
            </a:r>
          </a:p>
          <a:p>
            <a:r>
              <a:rPr lang="en-NZ" dirty="0" smtClean="0"/>
              <a:t>This is Auckland Harbour, and the view across to </a:t>
            </a:r>
            <a:r>
              <a:rPr lang="en-NZ" dirty="0" err="1" smtClean="0"/>
              <a:t>Rangitoto</a:t>
            </a:r>
            <a:r>
              <a:rPr lang="en-NZ" dirty="0" smtClean="0"/>
              <a:t>, one of our most recent volcanos.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950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92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13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86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Like Sydney, we too have a harbour bridge and beautiful beaches.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43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Valerie, Susan and I work on the North Shore Campus of AUT University and represent nursing, occupational therapy and midwifery in a Faculty of Health and Environmental Sciences that caters for a wide range of health disciplines also including physiotherapy, Maori health, </a:t>
            </a:r>
            <a:r>
              <a:rPr lang="en-NZ" dirty="0" err="1" smtClean="0"/>
              <a:t>paramedicine</a:t>
            </a:r>
            <a:r>
              <a:rPr lang="en-NZ" dirty="0" smtClean="0"/>
              <a:t>, oral health, psychology, public health, podiatry and sports science.</a:t>
            </a:r>
          </a:p>
          <a:p>
            <a:r>
              <a:rPr lang="en-NZ" dirty="0" smtClean="0"/>
              <a:t>We share methodologies, come from different disciplines and work </a:t>
            </a:r>
            <a:r>
              <a:rPr lang="en-NZ" dirty="0" err="1" smtClean="0"/>
              <a:t>interprofessionally</a:t>
            </a:r>
            <a:r>
              <a:rPr lang="en-NZ" dirty="0" smtClean="0"/>
              <a:t> researching with and supervising people both from within and beyond our own disciplines.</a:t>
            </a:r>
          </a:p>
          <a:p>
            <a:r>
              <a:rPr lang="en-NZ" dirty="0" smtClean="0"/>
              <a:t>Our presentations build on each others.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0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mtClean="0"/>
              <a:t>Mine begins by …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489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Read from Introduction</a:t>
            </a:r>
          </a:p>
          <a:p>
            <a:r>
              <a:rPr lang="en-NZ" dirty="0" smtClean="0"/>
              <a:t>Read from bringing self to situation</a:t>
            </a:r>
          </a:p>
          <a:p>
            <a:r>
              <a:rPr lang="en-NZ" dirty="0" smtClean="0"/>
              <a:t>Read Rilke’s quotation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187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45"/>
              </a:spcAft>
            </a:pPr>
            <a:r>
              <a:rPr lang="en-NZ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Guided therefore by the key </a:t>
            </a:r>
            <a:r>
              <a:rPr lang="en-NZ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Gadamerian</a:t>
            </a:r>
            <a:r>
              <a:rPr lang="en-NZ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tenets: ‘prejudice’, ‘historically effected consciousness’, ‘fusion of horizons’ and ‘play’ and recognising Taylor’s (1985) notion of ‘strong evaluations’ and Lampert’s (1997) work on cross-cultural interpretation, I encourage students to illuminate the ways in which values and contact with difference engender the conflict essential for ongoing critique and understanding</a:t>
            </a:r>
            <a:r>
              <a:rPr lang="en-NZ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25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Read from surfacing and engaging with pre-understandings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17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Read from attentiveness to language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277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BFF3B-F283-443F-A7E7-5059B8BB849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2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884A6B-E8C4-451A-86A7-CEDA92482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4AA6A11-0439-4E09-B4FD-54392E303C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17716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304800"/>
            <a:ext cx="51625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24E8A2-AA3D-4448-9AA5-26C4924A30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0D341C-7482-4C33-9EE4-446487CFD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CC510-59AD-4E32-B9E3-01CA28E635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600200"/>
            <a:ext cx="34671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4671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16B2DD0-2156-487B-BD3E-3D870EADF8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421369-16E5-49CD-AF5B-EC98A6300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F5CFB7-9386-4F02-9505-0DD7D9045A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BB60F21-3BEB-41A0-B9F1-B9D454439B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EC7807-7ADF-4A78-AB80-9FE1564818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48769B-B3BE-477C-B0B9-A6E37B6908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048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600200"/>
            <a:ext cx="7086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00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FFFF66"/>
                </a:solidFill>
                <a:latin typeface="+mn-lt"/>
              </a:defRPr>
            </a:lvl1pPr>
          </a:lstStyle>
          <a:p>
            <a:fld id="{9B24C1EE-E8D2-4661-98C3-B16178615C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4" Type="http://schemas.openxmlformats.org/officeDocument/2006/relationships/slide" Target="slide16.xml"/><Relationship Id="rId5" Type="http://schemas.openxmlformats.org/officeDocument/2006/relationships/slide" Target="slide17.xml"/><Relationship Id="rId6" Type="http://schemas.openxmlformats.org/officeDocument/2006/relationships/slide" Target="slide18.xml"/><Relationship Id="rId7" Type="http://schemas.openxmlformats.org/officeDocument/2006/relationships/slide" Target="slide19.xml"/><Relationship Id="rId8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slide" Target="slide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8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4941168"/>
            <a:ext cx="6400800" cy="685800"/>
          </a:xfrm>
        </p:spPr>
        <p:txBody>
          <a:bodyPr/>
          <a:lstStyle/>
          <a:p>
            <a:endParaRPr lang="en-NZ" dirty="0">
              <a:solidFill>
                <a:schemeClr val="tx1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UT UNI Logo WHITE OUTLINE.EPS"/>
          <p:cNvPicPr>
            <a:picLocks noChangeAspect="1"/>
          </p:cNvPicPr>
          <p:nvPr/>
        </p:nvPicPr>
        <p:blipFill>
          <a:blip r:embed="rId4" cstate="print">
            <a:biLevel thresh="50000"/>
          </a:blip>
          <a:stretch>
            <a:fillRect/>
          </a:stretch>
        </p:blipFill>
        <p:spPr>
          <a:xfrm>
            <a:off x="3675933" y="476672"/>
            <a:ext cx="1792135" cy="1224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4077072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>
                <a:solidFill>
                  <a:schemeClr val="bg1">
                    <a:lumMod val="95000"/>
                  </a:schemeClr>
                </a:solidFill>
              </a:rPr>
              <a:t>Deb Spence RN, RM, PhD</a:t>
            </a:r>
          </a:p>
          <a:p>
            <a:pPr algn="ctr"/>
            <a:r>
              <a:rPr lang="en-NZ" b="1" dirty="0" smtClean="0">
                <a:solidFill>
                  <a:schemeClr val="bg1">
                    <a:lumMod val="95000"/>
                  </a:schemeClr>
                </a:solidFill>
              </a:rPr>
              <a:t>Senior lecturer  </a:t>
            </a:r>
          </a:p>
          <a:p>
            <a:pPr algn="ctr"/>
            <a:r>
              <a:rPr lang="en-NZ" b="1" dirty="0">
                <a:solidFill>
                  <a:schemeClr val="bg1">
                    <a:lumMod val="95000"/>
                  </a:schemeClr>
                </a:solidFill>
              </a:rPr>
              <a:t>N</a:t>
            </a:r>
            <a:r>
              <a:rPr lang="en-NZ" b="1" dirty="0" smtClean="0">
                <a:solidFill>
                  <a:schemeClr val="bg1">
                    <a:lumMod val="95000"/>
                  </a:schemeClr>
                </a:solidFill>
              </a:rPr>
              <a:t>ursing</a:t>
            </a:r>
          </a:p>
          <a:p>
            <a:pPr algn="ctr"/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20486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Doing robust hermeneutic phenomenology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en-US" sz="3200" b="1" dirty="0" smtClean="0">
                <a:solidFill>
                  <a:srgbClr val="FFFF66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Reflexive engagement within circles of understanding</a:t>
            </a:r>
            <a:endParaRPr lang="en-US" sz="3200" b="1" dirty="0">
              <a:solidFill>
                <a:srgbClr val="FFFF66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086600" cy="764704"/>
          </a:xfrm>
        </p:spPr>
        <p:txBody>
          <a:bodyPr/>
          <a:lstStyle/>
          <a:p>
            <a:r>
              <a:rPr lang="en-GB" dirty="0" smtClean="0"/>
              <a:t>Supervisory practices</a:t>
            </a:r>
            <a:endParaRPr lang="en-GB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692696"/>
            <a:ext cx="8064896" cy="5860504"/>
          </a:xfrm>
        </p:spPr>
        <p:txBody>
          <a:bodyPr/>
          <a:lstStyle/>
          <a:p>
            <a:pPr algn="just">
              <a:spcBef>
                <a:spcPts val="0"/>
              </a:spcBef>
              <a:buFont typeface="Arial"/>
              <a:buChar char="•"/>
            </a:pPr>
            <a:r>
              <a:rPr lang="en-GB" dirty="0" smtClean="0"/>
              <a:t>Encourage commitment to a cyclical journey of thinking, </a:t>
            </a:r>
            <a:r>
              <a:rPr lang="en-GB" dirty="0" smtClean="0"/>
              <a:t>questioning and writing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GB" dirty="0" smtClean="0"/>
          </a:p>
          <a:p>
            <a:pPr algn="just">
              <a:spcBef>
                <a:spcPts val="0"/>
              </a:spcBef>
              <a:buFont typeface="Arial"/>
              <a:buChar char="•"/>
            </a:pPr>
            <a:r>
              <a:rPr lang="en-GB" dirty="0" smtClean="0"/>
              <a:t>Recognise the historically and culturally situated nature of all </a:t>
            </a:r>
            <a:r>
              <a:rPr lang="en-GB" dirty="0" smtClean="0"/>
              <a:t>understanding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GB" dirty="0"/>
          </a:p>
          <a:p>
            <a:pPr algn="just">
              <a:spcBef>
                <a:spcPts val="0"/>
              </a:spcBef>
              <a:buFont typeface="Arial"/>
              <a:buChar char="•"/>
            </a:pPr>
            <a:r>
              <a:rPr lang="en-GB" dirty="0" smtClean="0"/>
              <a:t>Embody attitudes and behaviours that keep open the play and support the continued playing out of </a:t>
            </a:r>
            <a:r>
              <a:rPr lang="en-GB" dirty="0" smtClean="0"/>
              <a:t>possibilities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GB" dirty="0"/>
          </a:p>
          <a:p>
            <a:pPr algn="just">
              <a:spcBef>
                <a:spcPts val="0"/>
              </a:spcBef>
              <a:buFont typeface="Arial"/>
              <a:buChar char="•"/>
            </a:pPr>
            <a:r>
              <a:rPr lang="en-GB" dirty="0" smtClean="0"/>
              <a:t>Explicate one’s moral position vis-à-vis the phenomenon and incorporate reflective </a:t>
            </a:r>
            <a:r>
              <a:rPr lang="en-GB" dirty="0" smtClean="0"/>
              <a:t>accounts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GB" dirty="0"/>
          </a:p>
          <a:p>
            <a:pPr algn="just">
              <a:spcBef>
                <a:spcPts val="0"/>
              </a:spcBef>
              <a:buFont typeface="Arial"/>
              <a:buChar char="•"/>
            </a:pPr>
            <a:r>
              <a:rPr lang="en-GB" dirty="0" smtClean="0"/>
              <a:t>Encourage  not only the asking of questions but the ‘listening’ critically to questions arising from interpreting the </a:t>
            </a:r>
            <a:r>
              <a:rPr lang="en-GB" dirty="0" smtClean="0"/>
              <a:t>texts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GB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Font typeface="Arial"/>
              <a:buChar char="•"/>
            </a:pPr>
            <a:r>
              <a:rPr lang="en-GB" dirty="0" smtClean="0"/>
              <a:t>Explore possibilities and </a:t>
            </a:r>
            <a:r>
              <a:rPr lang="en-GB" dirty="0" smtClean="0"/>
              <a:t>contradictions</a:t>
            </a:r>
            <a:endParaRPr lang="en-GB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Font typeface="Arial"/>
              <a:buChar char="•"/>
            </a:pPr>
            <a:r>
              <a:rPr lang="en-GB" dirty="0" smtClean="0"/>
              <a:t>Pay careful attention to meanings and selection of words</a:t>
            </a:r>
          </a:p>
          <a:p>
            <a:pPr marL="85725" indent="0" algn="just">
              <a:buNone/>
            </a:pPr>
            <a:endParaRPr lang="en-GB" dirty="0"/>
          </a:p>
          <a:p>
            <a:pPr marL="85725" indent="0" algn="just">
              <a:buNone/>
            </a:pPr>
            <a:endParaRPr lang="en-GB" i="1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692696"/>
            <a:ext cx="7846640" cy="936104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1988840"/>
            <a:ext cx="7488832" cy="3145904"/>
          </a:xfrm>
        </p:spPr>
        <p:txBody>
          <a:bodyPr/>
          <a:lstStyle/>
          <a:p>
            <a:r>
              <a:rPr lang="en-GB" dirty="0" smtClean="0"/>
              <a:t>As is reiterated by </a:t>
            </a:r>
            <a:r>
              <a:rPr lang="en-GB" dirty="0" err="1" smtClean="0"/>
              <a:t>Gadamer</a:t>
            </a:r>
            <a:r>
              <a:rPr lang="en-GB" dirty="0" smtClean="0"/>
              <a:t> (1996)</a:t>
            </a:r>
          </a:p>
          <a:p>
            <a:endParaRPr lang="en-GB" dirty="0"/>
          </a:p>
          <a:p>
            <a:r>
              <a:rPr lang="en-GB" sz="2400" i="1" dirty="0" smtClean="0">
                <a:solidFill>
                  <a:srgbClr val="FFFF66"/>
                </a:solidFill>
              </a:rPr>
              <a:t>There is an art in seeing what is questionable</a:t>
            </a:r>
          </a:p>
          <a:p>
            <a:endParaRPr lang="en-GB" sz="2400" i="1" dirty="0"/>
          </a:p>
          <a:p>
            <a:r>
              <a:rPr lang="en-GB" dirty="0"/>
              <a:t>T</a:t>
            </a:r>
            <a:r>
              <a:rPr lang="en-GB" dirty="0" smtClean="0"/>
              <a:t>o this, I add:</a:t>
            </a:r>
          </a:p>
          <a:p>
            <a:endParaRPr lang="en-GB" dirty="0"/>
          </a:p>
          <a:p>
            <a:r>
              <a:rPr lang="en-GB" sz="2400" i="1" dirty="0" smtClean="0">
                <a:solidFill>
                  <a:srgbClr val="FFFF66"/>
                </a:solidFill>
              </a:rPr>
              <a:t>And in knowing when to question and questioning in a manner that makes new understandings possible</a:t>
            </a:r>
            <a:r>
              <a:rPr lang="en-GB" i="1" dirty="0" smtClean="0"/>
              <a:t>.</a:t>
            </a:r>
            <a:endParaRPr lang="en-GB" i="1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Gadamer</a:t>
            </a:r>
            <a:r>
              <a:rPr lang="en-NZ" dirty="0" smtClean="0"/>
              <a:t>, H. G. (1996) </a:t>
            </a:r>
            <a:r>
              <a:rPr lang="en-NZ" i="1" dirty="0" smtClean="0"/>
              <a:t>Truth and Method, </a:t>
            </a:r>
            <a:r>
              <a:rPr lang="en-NZ" dirty="0" smtClean="0"/>
              <a:t>J. </a:t>
            </a:r>
            <a:r>
              <a:rPr lang="en-NZ" dirty="0" err="1" smtClean="0"/>
              <a:t>Weinsheimer</a:t>
            </a:r>
            <a:r>
              <a:rPr lang="en-NZ" dirty="0" smtClean="0"/>
              <a:t> and D. Marshall, Trans. New York: Continuum.</a:t>
            </a:r>
          </a:p>
          <a:p>
            <a:endParaRPr lang="en-NZ" dirty="0" smtClean="0"/>
          </a:p>
          <a:p>
            <a:r>
              <a:rPr lang="en-NZ" dirty="0" smtClean="0"/>
              <a:t>Lampert, J. (1997). Gadamer and cross-cultural hermeneutics, </a:t>
            </a:r>
            <a:r>
              <a:rPr lang="en-NZ" i="1" dirty="0" smtClean="0"/>
              <a:t>Philosophical Forum, xxix (1) 351-368</a:t>
            </a:r>
            <a:r>
              <a:rPr lang="en-NZ" i="1" dirty="0" smtClean="0"/>
              <a:t>.</a:t>
            </a:r>
            <a:endParaRPr lang="en-NZ" i="1" dirty="0" smtClean="0"/>
          </a:p>
          <a:p>
            <a:endParaRPr lang="en-NZ" dirty="0" smtClean="0"/>
          </a:p>
          <a:p>
            <a:r>
              <a:rPr lang="en-NZ" dirty="0" smtClean="0"/>
              <a:t>Rilke, R. </a:t>
            </a:r>
            <a:r>
              <a:rPr lang="en-NZ" dirty="0" smtClean="0"/>
              <a:t>M. In </a:t>
            </a:r>
            <a:r>
              <a:rPr lang="en-NZ" dirty="0" smtClean="0"/>
              <a:t>Wellwood, </a:t>
            </a:r>
            <a:r>
              <a:rPr lang="en-NZ" dirty="0" smtClean="0"/>
              <a:t>1990 </a:t>
            </a:r>
            <a:r>
              <a:rPr lang="en-NZ" i="1" dirty="0" smtClean="0"/>
              <a:t>Journey of the heart. </a:t>
            </a:r>
            <a:r>
              <a:rPr lang="en-NZ" dirty="0" smtClean="0"/>
              <a:t>New York: Harper Collins</a:t>
            </a:r>
            <a:r>
              <a:rPr lang="en-NZ" dirty="0" smtClean="0"/>
              <a:t>.</a:t>
            </a:r>
            <a:endParaRPr lang="en-NZ" dirty="0" smtClean="0"/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Taylor, C. (1985). </a:t>
            </a:r>
            <a:r>
              <a:rPr lang="en-NZ" i="1" dirty="0" smtClean="0"/>
              <a:t>Human agency and language. Philosophical Papers 1. </a:t>
            </a:r>
            <a:r>
              <a:rPr lang="en-NZ" dirty="0" smtClean="0"/>
              <a:t>Cambridge: CUP.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7387205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5736" y="1700808"/>
            <a:ext cx="5112568" cy="3100387"/>
          </a:xfrm>
        </p:spPr>
        <p:txBody>
          <a:bodyPr/>
          <a:lstStyle/>
          <a:p>
            <a:r>
              <a:rPr lang="en-AU" sz="3600" dirty="0" smtClean="0"/>
              <a:t>Kia ora</a:t>
            </a:r>
            <a:br>
              <a:rPr lang="en-AU" sz="3600" dirty="0" smtClean="0"/>
            </a:b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>Thank you</a:t>
            </a:r>
            <a:br>
              <a:rPr lang="en-AU" sz="3600" dirty="0" smtClean="0"/>
            </a:br>
            <a:r>
              <a:rPr lang="en-AU" sz="3600" dirty="0"/>
              <a:t/>
            </a:r>
            <a:br>
              <a:rPr lang="en-AU" sz="3600" dirty="0"/>
            </a:b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/>
              <a:t/>
            </a:r>
            <a:br>
              <a:rPr lang="en-AU" sz="3600" dirty="0"/>
            </a:br>
            <a:r>
              <a:rPr lang="en-AU" sz="2800" dirty="0" smtClean="0">
                <a:solidFill>
                  <a:schemeClr val="bg1"/>
                </a:solidFill>
              </a:rPr>
              <a:t>deb.spence@aut.ac.nz</a:t>
            </a:r>
            <a:endParaRPr lang="en-A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All human beings (including one’s supervisors and examiners) have prejudices. These should be explored for how they enable and limit understanding rather than being denied or bracketed.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 smtClean="0"/>
              <a:t>Language, like conversation and play, is something we enter into and are encompassed by. It is a shared and unpredictable social activity.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 smtClean="0"/>
              <a:t>Students need to be encouraged to question existing understandings and traditions for it is through questioning and laying open surface experiences that horizons are enlarged and enriched.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Context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119918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08720"/>
            <a:ext cx="7086600" cy="564448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“We arrive with exhilarated feelings; to work with good </a:t>
            </a:r>
          </a:p>
          <a:p>
            <a:pPr marL="0" indent="0">
              <a:buNone/>
            </a:pPr>
            <a:r>
              <a:rPr lang="en-US" dirty="0" smtClean="0"/>
              <a:t>intentions. Sometimes it’s feelings of achievement, </a:t>
            </a:r>
          </a:p>
          <a:p>
            <a:pPr marL="0" indent="0">
              <a:buNone/>
            </a:pPr>
            <a:r>
              <a:rPr lang="en-US" dirty="0" smtClean="0"/>
              <a:t>completion of the work we have done, for the goals set. But</a:t>
            </a:r>
          </a:p>
          <a:p>
            <a:pPr marL="0" indent="0">
              <a:buNone/>
            </a:pPr>
            <a:r>
              <a:rPr lang="en-US" dirty="0" smtClean="0"/>
              <a:t> it’s also the look on their faces, hanging on the promises we </a:t>
            </a:r>
          </a:p>
          <a:p>
            <a:pPr marL="0" indent="0">
              <a:buNone/>
            </a:pPr>
            <a:r>
              <a:rPr lang="en-US" dirty="0" smtClean="0"/>
              <a:t>made, not by our saying but by our doing. We hoped we had </a:t>
            </a:r>
          </a:p>
          <a:p>
            <a:pPr marL="0" indent="0">
              <a:buNone/>
            </a:pPr>
            <a:r>
              <a:rPr lang="en-US" dirty="0" smtClean="0"/>
              <a:t>changed some lives but we know others who have to wait. </a:t>
            </a:r>
          </a:p>
          <a:p>
            <a:pPr marL="0" indent="0">
              <a:buNone/>
            </a:pPr>
            <a:r>
              <a:rPr lang="en-US" dirty="0" smtClean="0"/>
              <a:t>We hope, we hope and they wait until we arrive again with </a:t>
            </a:r>
          </a:p>
          <a:p>
            <a:pPr marL="0" indent="0">
              <a:buNone/>
            </a:pPr>
            <a:r>
              <a:rPr lang="en-US" dirty="0" smtClean="0"/>
              <a:t>the same promise. We don’t always leave with the same </a:t>
            </a:r>
          </a:p>
          <a:p>
            <a:pPr marL="0" indent="0">
              <a:buNone/>
            </a:pPr>
            <a:r>
              <a:rPr lang="en-US" dirty="0" smtClean="0"/>
              <a:t>elated feelings, thinking, promising; we must come again for </a:t>
            </a:r>
          </a:p>
          <a:p>
            <a:pPr marL="0" indent="0">
              <a:buNone/>
            </a:pPr>
            <a:r>
              <a:rPr lang="en-US" dirty="0" smtClean="0"/>
              <a:t>there is so much more to be done”.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 smtClean="0"/>
              <a:t>					(</a:t>
            </a:r>
            <a:r>
              <a:rPr lang="en-US" sz="1600" dirty="0" err="1" smtClean="0"/>
              <a:t>Lal</a:t>
            </a:r>
            <a:r>
              <a:rPr lang="en-US" sz="1600" dirty="0" smtClean="0"/>
              <a:t>, 2011, p. 5).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Surfacing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66894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24744"/>
            <a:ext cx="7086600" cy="542845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Empathy for and a strong desire to care for people with limited access to health care and resources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Willingness to contribute specialist knowledge and expertise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 wish to make a positive difference to people in the country of her birth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Strong affiliation with the humanitarian health care team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Knowing that needs always outstrip the team’s capacity to deliver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Surfacing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437741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“I like the positive feel of </a:t>
            </a:r>
            <a:r>
              <a:rPr lang="en-US" dirty="0" err="1" smtClean="0"/>
              <a:t>Gadamer’s</a:t>
            </a:r>
            <a:r>
              <a:rPr lang="en-US" dirty="0" smtClean="0"/>
              <a:t> writing. I like his ideas </a:t>
            </a:r>
          </a:p>
          <a:p>
            <a:pPr marL="0" indent="0">
              <a:buNone/>
            </a:pPr>
            <a:r>
              <a:rPr lang="en-US" dirty="0" smtClean="0"/>
              <a:t>about the enabling possibilities of prejudice. This helps me to</a:t>
            </a:r>
          </a:p>
          <a:p>
            <a:pPr marL="0" indent="0">
              <a:buNone/>
            </a:pPr>
            <a:r>
              <a:rPr lang="en-US" dirty="0" smtClean="0"/>
              <a:t> see what makes nursing people from another culture</a:t>
            </a:r>
          </a:p>
          <a:p>
            <a:pPr marL="0" indent="0">
              <a:buNone/>
            </a:pPr>
            <a:r>
              <a:rPr lang="en-US" dirty="0" smtClean="0"/>
              <a:t> possible ….It is also intriguing that he uses the terms</a:t>
            </a:r>
          </a:p>
          <a:p>
            <a:pPr marL="0" indent="0">
              <a:buNone/>
            </a:pPr>
            <a:r>
              <a:rPr lang="en-US" dirty="0" smtClean="0"/>
              <a:t> “striving” and “in between” and that he draws on Aristotle’s</a:t>
            </a:r>
          </a:p>
          <a:p>
            <a:pPr marL="0" indent="0">
              <a:buNone/>
            </a:pPr>
            <a:r>
              <a:rPr lang="en-US" dirty="0" smtClean="0"/>
              <a:t> notion of </a:t>
            </a:r>
            <a:r>
              <a:rPr lang="en-US" i="1" dirty="0" err="1" smtClean="0"/>
              <a:t>phronesis</a:t>
            </a:r>
            <a:r>
              <a:rPr lang="en-US" i="1" dirty="0" smtClean="0"/>
              <a:t> </a:t>
            </a:r>
            <a:r>
              <a:rPr lang="en-US" dirty="0" smtClean="0"/>
              <a:t>in relation to moral understanding when</a:t>
            </a:r>
          </a:p>
          <a:p>
            <a:pPr marL="0" indent="0">
              <a:buNone/>
            </a:pPr>
            <a:r>
              <a:rPr lang="en-US" dirty="0" smtClean="0"/>
              <a:t> discussing issues of ‘application’”.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dirty="0" smtClean="0"/>
              <a:t>					(Spence, 1999).</a:t>
            </a:r>
            <a:endParaRPr lang="en-US" sz="1600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Surfacing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66894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“Is being open the way forward?  Jane [2.2] states: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Is it more important to be open as a person than to go into a situation with your only mantle being, “I’m from your ethnic group”. 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This seems congruent with </a:t>
            </a:r>
            <a:r>
              <a:rPr lang="en-US" dirty="0" err="1" smtClean="0"/>
              <a:t>Gadamer</a:t>
            </a:r>
            <a:r>
              <a:rPr lang="en-US" dirty="0" smtClean="0"/>
              <a:t>  and </a:t>
            </a:r>
            <a:r>
              <a:rPr lang="en-US" dirty="0" err="1" smtClean="0"/>
              <a:t>Lampert</a:t>
            </a:r>
            <a:r>
              <a:rPr lang="en-US" dirty="0" smtClean="0"/>
              <a:t>. I need to re-read </a:t>
            </a:r>
            <a:r>
              <a:rPr lang="en-US" dirty="0" err="1" smtClean="0"/>
              <a:t>Leininger</a:t>
            </a:r>
            <a:r>
              <a:rPr lang="en-US" dirty="0" smtClean="0"/>
              <a:t> with this in mind”.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 smtClean="0"/>
              <a:t>					(Spence, 1999).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Surfacing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66894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“Nurse X mentions client vulnerability but does not see this </a:t>
            </a:r>
          </a:p>
          <a:p>
            <a:pPr marL="0" indent="0">
              <a:buNone/>
            </a:pPr>
            <a:r>
              <a:rPr lang="en-US" dirty="0" smtClean="0"/>
              <a:t>as a reason to take more responsibility or make more effort in </a:t>
            </a:r>
          </a:p>
          <a:p>
            <a:pPr marL="0" indent="0">
              <a:buNone/>
            </a:pPr>
            <a:r>
              <a:rPr lang="en-US" dirty="0" smtClean="0"/>
              <a:t>terms of compromise and flexibility.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It’s hard trying to be non judgmental about nurses’ attitudes</a:t>
            </a:r>
          </a:p>
          <a:p>
            <a:pPr marL="0" indent="0">
              <a:buNone/>
            </a:pPr>
            <a:r>
              <a:rPr lang="en-US" dirty="0" smtClean="0"/>
              <a:t> and their inability to be culturally sensitive”.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sz="1600" dirty="0" smtClean="0"/>
              <a:t>				(Spence, 1999).</a:t>
            </a:r>
            <a:endParaRPr lang="en-US" sz="1600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Surfacing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66894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I:\Admin\ltc\+---EMU\1__EMU Workbench\Deb Spence\Scans or Clients original files\optimised\brid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58738"/>
            <a:ext cx="9144000" cy="6977063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52736"/>
            <a:ext cx="7086600" cy="550046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pre-understandings do I bring to the research process?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are my understandings fusing with those of the participants’ texts and other literature?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Where are my emotional responses </a:t>
            </a:r>
            <a:r>
              <a:rPr lang="en-US" dirty="0" err="1" smtClean="0"/>
              <a:t>signalling</a:t>
            </a:r>
            <a:r>
              <a:rPr lang="en-US" dirty="0" smtClean="0"/>
              <a:t> what matters?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am I not seeing or responding to?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Are certain interpretations being privileged over others?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Surfacing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66894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do the words used enable and limit understanding?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does the interpretation facilitate ongoing dialogue </a:t>
            </a:r>
          </a:p>
          <a:p>
            <a:pPr marL="0" indent="0">
              <a:buNone/>
            </a:pPr>
            <a:r>
              <a:rPr lang="en-US" dirty="0" smtClean="0"/>
              <a:t>      and the possibility of different understanding?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3.   </a:t>
            </a:r>
            <a:r>
              <a:rPr lang="en-US" dirty="0" smtClean="0"/>
              <a:t>Is this the best word / phrase?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  <a:hlinkClick r:id="rId2" action="ppaction://hlinksldjump"/>
              </a:rPr>
              <a:t>Back - Attentiveness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66894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Images\a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0"/>
            <a:ext cx="4248472" cy="6858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Overview</a:t>
            </a: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endParaRPr lang="en-NZ" sz="2200" dirty="0"/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NZ" sz="2200" dirty="0" smtClean="0"/>
              <a:t>Context: supervision of research students</a:t>
            </a:r>
          </a:p>
          <a:p>
            <a:pPr marL="457200" lvl="1" indent="0">
              <a:buClr>
                <a:srgbClr val="FF0000"/>
              </a:buClr>
              <a:buNone/>
            </a:pPr>
            <a:endParaRPr lang="en-NZ" sz="2200" dirty="0"/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NZ" sz="2200" dirty="0" smtClean="0"/>
              <a:t>Guiding tenets</a:t>
            </a:r>
          </a:p>
          <a:p>
            <a:pPr marL="457200" lvl="1" indent="0">
              <a:buClr>
                <a:srgbClr val="FF0000"/>
              </a:buClr>
              <a:buNone/>
            </a:pPr>
            <a:endParaRPr lang="en-NZ" sz="2200" dirty="0"/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NZ" sz="2200" dirty="0" smtClean="0"/>
              <a:t>Surfacing and engaging with pre-understandings</a:t>
            </a:r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endParaRPr lang="en-NZ" sz="2200" dirty="0"/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NZ" sz="2200" dirty="0" smtClean="0"/>
              <a:t>Attentiveness to language and meanings</a:t>
            </a:r>
          </a:p>
          <a:p>
            <a:pPr marL="457200" lvl="1" indent="0">
              <a:buClr>
                <a:srgbClr val="FF0000"/>
              </a:buClr>
              <a:buNone/>
            </a:pPr>
            <a:endParaRPr lang="en-NZ" sz="2200" dirty="0"/>
          </a:p>
          <a:p>
            <a:pPr lvl="1">
              <a:buClr>
                <a:srgbClr val="FF0000"/>
              </a:buClr>
              <a:buFont typeface="Arial" pitchFamily="34" charset="0"/>
              <a:buChar char="•"/>
            </a:pPr>
            <a:r>
              <a:rPr lang="en-NZ" sz="2200" dirty="0" smtClean="0"/>
              <a:t>Supervisory practices </a:t>
            </a:r>
          </a:p>
          <a:p>
            <a:pPr lvl="1">
              <a:buFont typeface="Arial" pitchFamily="34" charset="0"/>
              <a:buChar char="•"/>
            </a:pPr>
            <a:endParaRPr lang="en-NZ" dirty="0"/>
          </a:p>
          <a:p>
            <a:pPr lvl="1">
              <a:buFont typeface="Arial" pitchFamily="34" charset="0"/>
              <a:buChar char="•"/>
            </a:pPr>
            <a:endParaRPr lang="en-NZ" dirty="0"/>
          </a:p>
          <a:p>
            <a:pPr lvl="1"/>
            <a:endParaRPr lang="en-NZ" dirty="0"/>
          </a:p>
          <a:p>
            <a:pPr>
              <a:buFont typeface="Wingdings" pitchFamily="2" charset="2"/>
              <a:buChar char="§"/>
            </a:pPr>
            <a:endParaRPr lang="en-NZ" dirty="0"/>
          </a:p>
          <a:p>
            <a:pPr lvl="1">
              <a:buFontTx/>
              <a:buNone/>
            </a:pPr>
            <a:endParaRPr lang="en-NZ" dirty="0"/>
          </a:p>
          <a:p>
            <a:pPr>
              <a:buFontTx/>
              <a:buNone/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Context</a:t>
            </a:r>
            <a:endParaRPr lang="en-NZ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988840"/>
            <a:ext cx="7086600" cy="4564360"/>
          </a:xfrm>
        </p:spPr>
        <p:txBody>
          <a:bodyPr/>
          <a:lstStyle/>
          <a:p>
            <a:endParaRPr lang="en-NZ" dirty="0"/>
          </a:p>
          <a:p>
            <a:r>
              <a:rPr lang="en-GB" dirty="0" smtClean="0"/>
              <a:t>Bringing self to the situation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Insights gained through </a:t>
            </a:r>
            <a:r>
              <a:rPr lang="en-GB" dirty="0" smtClean="0"/>
              <a:t>experience </a:t>
            </a:r>
            <a:r>
              <a:rPr lang="en-GB" sz="1100" dirty="0" smtClean="0">
                <a:latin typeface="Arial"/>
                <a:cs typeface="Arial"/>
              </a:rPr>
              <a:t>–- </a:t>
            </a:r>
            <a:r>
              <a:rPr lang="en-GB" sz="1100" dirty="0" smtClean="0">
                <a:latin typeface="Arial"/>
                <a:cs typeface="Arial"/>
                <a:hlinkClick r:id="rId3" action="ppaction://hlinksldjump"/>
              </a:rPr>
              <a:t>Quote</a:t>
            </a:r>
            <a:endParaRPr lang="en-GB" sz="11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Rilke’s </a:t>
            </a:r>
            <a:r>
              <a:rPr lang="en-GB" dirty="0" smtClean="0"/>
              <a:t>words of </a:t>
            </a:r>
            <a:r>
              <a:rPr lang="en-GB" dirty="0" smtClean="0"/>
              <a:t>wisdom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lvl="1">
              <a:buClr>
                <a:schemeClr val="bg1"/>
              </a:buClr>
            </a:pPr>
            <a:endParaRPr lang="en-GB" dirty="0"/>
          </a:p>
          <a:p>
            <a:pPr lvl="1">
              <a:buNone/>
            </a:pPr>
            <a:endParaRPr lang="en-GB" dirty="0" smtClean="0"/>
          </a:p>
          <a:p>
            <a:endParaRPr lang="en-GB" dirty="0"/>
          </a:p>
          <a:p>
            <a:pPr lvl="2"/>
            <a:endParaRPr lang="en-NZ" dirty="0"/>
          </a:p>
          <a:p>
            <a:pPr lvl="2"/>
            <a:endParaRPr lang="en-NZ" dirty="0"/>
          </a:p>
          <a:p>
            <a:pPr lvl="1"/>
            <a:endParaRPr lang="en-NZ" dirty="0"/>
          </a:p>
          <a:p>
            <a:pPr lvl="1"/>
            <a:endParaRPr lang="en-GB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348880"/>
            <a:ext cx="7086600" cy="42043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“Be patient towards all that is unsolved in your heart and </a:t>
            </a:r>
          </a:p>
          <a:p>
            <a:pPr marL="0" indent="0">
              <a:buNone/>
            </a:pPr>
            <a:r>
              <a:rPr lang="en-US" dirty="0" smtClean="0"/>
              <a:t>try to love the questions themselves like locked rooms or </a:t>
            </a:r>
          </a:p>
          <a:p>
            <a:pPr marL="0" indent="0">
              <a:buNone/>
            </a:pPr>
            <a:r>
              <a:rPr lang="en-US" dirty="0" smtClean="0"/>
              <a:t>books that are written in a foreign tongue. The point is to live</a:t>
            </a:r>
          </a:p>
          <a:p>
            <a:pPr marL="0" indent="0">
              <a:buNone/>
            </a:pPr>
            <a:r>
              <a:rPr lang="en-US" dirty="0" smtClean="0"/>
              <a:t> everything. Live the questions now. Perhaps you will then,</a:t>
            </a:r>
          </a:p>
          <a:p>
            <a:pPr marL="0" indent="0">
              <a:buNone/>
            </a:pPr>
            <a:r>
              <a:rPr lang="en-US" dirty="0" smtClean="0"/>
              <a:t> gradually without noticing, live your way into the </a:t>
            </a:r>
          </a:p>
          <a:p>
            <a:pPr marL="0" indent="0">
              <a:buNone/>
            </a:pPr>
            <a:r>
              <a:rPr lang="en-US" dirty="0" smtClean="0"/>
              <a:t> answers”.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(Rilke, in </a:t>
            </a:r>
            <a:r>
              <a:rPr lang="en-US" sz="1600" dirty="0" err="1" smtClean="0"/>
              <a:t>Wellwood</a:t>
            </a:r>
            <a:r>
              <a:rPr lang="en-US" sz="1600" dirty="0" smtClean="0"/>
              <a:t>, 1990, p.1).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057051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Guiding tenets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Gadamer</a:t>
            </a:r>
            <a:r>
              <a:rPr lang="en-NZ" dirty="0" smtClean="0"/>
              <a:t> (1975)</a:t>
            </a:r>
          </a:p>
          <a:p>
            <a:pPr lvl="1"/>
            <a:r>
              <a:rPr lang="en-NZ" dirty="0" smtClean="0"/>
              <a:t>Prejudice</a:t>
            </a:r>
          </a:p>
          <a:p>
            <a:pPr lvl="1"/>
            <a:r>
              <a:rPr lang="en-NZ" smtClean="0"/>
              <a:t>Historically effected </a:t>
            </a:r>
            <a:r>
              <a:rPr lang="en-NZ" dirty="0" smtClean="0"/>
              <a:t>consciousness</a:t>
            </a:r>
          </a:p>
          <a:p>
            <a:pPr lvl="1"/>
            <a:r>
              <a:rPr lang="en-NZ" dirty="0" smtClean="0"/>
              <a:t>Fusion of horizons</a:t>
            </a:r>
          </a:p>
          <a:p>
            <a:pPr lvl="1"/>
            <a:r>
              <a:rPr lang="en-NZ" dirty="0" smtClean="0"/>
              <a:t>Play</a:t>
            </a:r>
          </a:p>
          <a:p>
            <a:pPr marL="457200" lvl="1" indent="0">
              <a:buNone/>
            </a:pPr>
            <a:endParaRPr lang="en-NZ" dirty="0" smtClean="0"/>
          </a:p>
          <a:p>
            <a:r>
              <a:rPr lang="en-NZ" dirty="0" smtClean="0"/>
              <a:t>Taylor (1985)</a:t>
            </a:r>
          </a:p>
          <a:p>
            <a:pPr lvl="1"/>
            <a:r>
              <a:rPr lang="en-NZ" dirty="0" smtClean="0"/>
              <a:t>Strong evaluations</a:t>
            </a:r>
          </a:p>
          <a:p>
            <a:pPr marL="457200" lvl="1" indent="0">
              <a:buNone/>
            </a:pPr>
            <a:endParaRPr lang="en-NZ" dirty="0" smtClean="0"/>
          </a:p>
          <a:p>
            <a:r>
              <a:rPr lang="en-NZ" dirty="0" smtClean="0"/>
              <a:t>Lampert (1997)</a:t>
            </a:r>
          </a:p>
          <a:p>
            <a:pPr lvl="1"/>
            <a:r>
              <a:rPr lang="en-NZ" dirty="0" smtClean="0"/>
              <a:t>Contact/conflict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3570380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Surfacing and engaging with pre-understandings </a:t>
            </a:r>
            <a:endParaRPr lang="en-AU" dirty="0"/>
          </a:p>
        </p:txBody>
      </p:sp>
      <p:sp>
        <p:nvSpPr>
          <p:cNvPr id="81923" name="Rectangle 1027"/>
          <p:cNvSpPr>
            <a:spLocks noGrp="1" noChangeArrowheads="1"/>
          </p:cNvSpPr>
          <p:nvPr>
            <p:ph idx="1"/>
          </p:nvPr>
        </p:nvSpPr>
        <p:spPr>
          <a:xfrm>
            <a:off x="683568" y="2438400"/>
            <a:ext cx="8352928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AU" dirty="0"/>
              <a:t>P</a:t>
            </a:r>
            <a:r>
              <a:rPr lang="en-AU" dirty="0" smtClean="0"/>
              <a:t>resuppositions </a:t>
            </a:r>
            <a:r>
              <a:rPr lang="en-AU" dirty="0" smtClean="0"/>
              <a:t>interviewing </a:t>
            </a:r>
            <a:r>
              <a:rPr lang="en-AU" sz="1100" dirty="0" smtClean="0">
                <a:latin typeface="Arial"/>
                <a:cs typeface="Arial"/>
              </a:rPr>
              <a:t>- </a:t>
            </a:r>
            <a:r>
              <a:rPr lang="en-AU" sz="1100" dirty="0" smtClean="0">
                <a:latin typeface="Arial"/>
                <a:cs typeface="Arial"/>
                <a:hlinkClick r:id="rId3" action="ppaction://hlinksldjump"/>
              </a:rPr>
              <a:t>Quote 3</a:t>
            </a:r>
            <a:r>
              <a:rPr lang="en-AU" sz="1100" dirty="0" smtClean="0">
                <a:latin typeface="Arial"/>
                <a:cs typeface="Arial"/>
              </a:rPr>
              <a:t> - </a:t>
            </a:r>
            <a:r>
              <a:rPr lang="en-AU" sz="1100" dirty="0" smtClean="0">
                <a:latin typeface="Arial"/>
                <a:cs typeface="Arial"/>
                <a:hlinkClick r:id="rId4" action="ppaction://hlinksldjump"/>
              </a:rPr>
              <a:t>Pre-understandings</a:t>
            </a:r>
            <a:endParaRPr lang="en-AU" sz="1100" dirty="0" smtClean="0">
              <a:latin typeface="Arial"/>
              <a:cs typeface="Arial"/>
            </a:endParaRPr>
          </a:p>
          <a:p>
            <a:pPr marL="0" indent="0">
              <a:buFontTx/>
              <a:buNone/>
            </a:pPr>
            <a:endParaRPr lang="en-AU" dirty="0" smtClean="0"/>
          </a:p>
          <a:p>
            <a:pPr marL="0" indent="0">
              <a:buFontTx/>
              <a:buNone/>
            </a:pPr>
            <a:r>
              <a:rPr lang="en-AU" dirty="0" smtClean="0"/>
              <a:t>Keeping a reflective </a:t>
            </a:r>
            <a:r>
              <a:rPr lang="en-AU" dirty="0" smtClean="0"/>
              <a:t>journal </a:t>
            </a:r>
            <a:r>
              <a:rPr lang="en-AU" sz="1100" dirty="0" smtClean="0">
                <a:latin typeface="Arial"/>
                <a:cs typeface="Arial"/>
              </a:rPr>
              <a:t>- </a:t>
            </a:r>
            <a:r>
              <a:rPr lang="en-AU" sz="1100" dirty="0" smtClean="0">
                <a:latin typeface="Arial"/>
                <a:cs typeface="Arial"/>
                <a:hlinkClick r:id="rId5" action="ppaction://hlinksldjump"/>
              </a:rPr>
              <a:t>Quote 4 </a:t>
            </a:r>
            <a:r>
              <a:rPr lang="en-AU" sz="1100" dirty="0" smtClean="0">
                <a:latin typeface="Arial"/>
                <a:cs typeface="Arial"/>
              </a:rPr>
              <a:t>- </a:t>
            </a:r>
            <a:r>
              <a:rPr lang="en-AU" sz="1100" dirty="0" smtClean="0">
                <a:latin typeface="Arial"/>
                <a:cs typeface="Arial"/>
                <a:hlinkClick r:id="rId6" action="ppaction://hlinksldjump"/>
              </a:rPr>
              <a:t>Quote 5</a:t>
            </a:r>
            <a:endParaRPr lang="en-AU" sz="1100" dirty="0" smtClean="0">
              <a:latin typeface="Arial"/>
              <a:cs typeface="Arial"/>
            </a:endParaRPr>
          </a:p>
          <a:p>
            <a:pPr marL="0" indent="0">
              <a:buFontTx/>
              <a:buNone/>
            </a:pPr>
            <a:endParaRPr lang="en-AU" dirty="0" smtClean="0"/>
          </a:p>
          <a:p>
            <a:pPr marL="0" indent="0">
              <a:buFontTx/>
              <a:buNone/>
            </a:pPr>
            <a:r>
              <a:rPr lang="en-AU" dirty="0" smtClean="0"/>
              <a:t>‘Warm’ and ‘cool’ </a:t>
            </a:r>
            <a:r>
              <a:rPr lang="en-AU" dirty="0" smtClean="0"/>
              <a:t>spots</a:t>
            </a:r>
            <a:r>
              <a:rPr lang="en-AU" sz="1600" dirty="0" smtClean="0"/>
              <a:t> </a:t>
            </a:r>
            <a:r>
              <a:rPr lang="en-AU" sz="1100" dirty="0" smtClean="0">
                <a:latin typeface="Arial"/>
                <a:cs typeface="Arial"/>
              </a:rPr>
              <a:t>- </a:t>
            </a:r>
            <a:r>
              <a:rPr lang="en-AU" sz="1100" dirty="0" smtClean="0">
                <a:latin typeface="Arial"/>
                <a:cs typeface="Arial"/>
                <a:hlinkClick r:id="rId7" action="ppaction://hlinksldjump"/>
              </a:rPr>
              <a:t>Quote 6</a:t>
            </a:r>
            <a:endParaRPr lang="en-AU" sz="1100" dirty="0" smtClean="0">
              <a:latin typeface="Arial"/>
              <a:cs typeface="Arial"/>
            </a:endParaRPr>
          </a:p>
          <a:p>
            <a:pPr marL="0" indent="0">
              <a:buFontTx/>
              <a:buNone/>
            </a:pPr>
            <a:endParaRPr lang="en-AU" dirty="0" smtClean="0"/>
          </a:p>
          <a:p>
            <a:pPr marL="0" indent="0">
              <a:buFontTx/>
              <a:buNone/>
            </a:pPr>
            <a:r>
              <a:rPr lang="en-AU" dirty="0" smtClean="0"/>
              <a:t>The importance of </a:t>
            </a:r>
            <a:r>
              <a:rPr lang="en-AU" dirty="0" smtClean="0"/>
              <a:t>questioning and engaging in dialectical processes </a:t>
            </a:r>
            <a:r>
              <a:rPr lang="en-AU" sz="1100" dirty="0" smtClean="0">
                <a:latin typeface="Arial"/>
                <a:cs typeface="Arial"/>
              </a:rPr>
              <a:t>- </a:t>
            </a:r>
            <a:r>
              <a:rPr lang="en-AU" sz="1100" dirty="0" smtClean="0">
                <a:latin typeface="Arial"/>
                <a:cs typeface="Arial"/>
                <a:hlinkClick r:id="rId8" action="ppaction://hlinksldjump"/>
              </a:rPr>
              <a:t>Questions</a:t>
            </a:r>
            <a:endParaRPr lang="en-AU" sz="1100" dirty="0"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60648"/>
            <a:ext cx="7086600" cy="1143000"/>
          </a:xfrm>
        </p:spPr>
        <p:txBody>
          <a:bodyPr/>
          <a:lstStyle/>
          <a:p>
            <a:r>
              <a:rPr lang="en-GB" dirty="0" smtClean="0"/>
              <a:t>Attentiveness to language</a:t>
            </a:r>
            <a:endParaRPr lang="en-GB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403648" y="1484784"/>
            <a:ext cx="7086600" cy="4953000"/>
          </a:xfrm>
        </p:spPr>
        <p:txBody>
          <a:bodyPr/>
          <a:lstStyle/>
          <a:p>
            <a:pPr>
              <a:buNone/>
            </a:pPr>
            <a:endParaRPr lang="en-NZ" dirty="0"/>
          </a:p>
          <a:p>
            <a:pPr algn="just"/>
            <a:r>
              <a:rPr lang="en-GB" dirty="0" smtClean="0"/>
              <a:t>Etymology</a:t>
            </a:r>
          </a:p>
          <a:p>
            <a:pPr marL="0" indent="0" algn="just">
              <a:buNone/>
            </a:pPr>
            <a:endParaRPr lang="en-GB" dirty="0" smtClean="0"/>
          </a:p>
          <a:p>
            <a:pPr algn="just"/>
            <a:r>
              <a:rPr lang="en-GB" dirty="0" smtClean="0"/>
              <a:t>Gerunds</a:t>
            </a:r>
          </a:p>
          <a:p>
            <a:pPr marL="0" indent="0" algn="just">
              <a:buNone/>
            </a:pPr>
            <a:endParaRPr lang="en-GB" dirty="0" smtClean="0"/>
          </a:p>
          <a:p>
            <a:pPr algn="just"/>
            <a:r>
              <a:rPr lang="en-GB" dirty="0" smtClean="0"/>
              <a:t>Avoid absolutes and </a:t>
            </a:r>
            <a:r>
              <a:rPr lang="en-GB" dirty="0" smtClean="0"/>
              <a:t>dichotomies </a:t>
            </a:r>
            <a:r>
              <a:rPr lang="en-GB" sz="1100" dirty="0" smtClean="0">
                <a:latin typeface="Arial"/>
                <a:cs typeface="Arial"/>
              </a:rPr>
              <a:t>- </a:t>
            </a:r>
            <a:r>
              <a:rPr lang="en-GB" sz="1100" dirty="0" smtClean="0">
                <a:latin typeface="Arial"/>
                <a:cs typeface="Arial"/>
                <a:hlinkClick r:id="rId3" action="ppaction://hlinksldjump"/>
              </a:rPr>
              <a:t>Prompts</a:t>
            </a:r>
            <a:endParaRPr lang="en-GB" sz="1100" dirty="0" smtClean="0">
              <a:latin typeface="Arial"/>
              <a:cs typeface="Arial"/>
            </a:endParaRPr>
          </a:p>
          <a:p>
            <a:pPr marL="0" indent="0" algn="just">
              <a:buNone/>
            </a:pPr>
            <a:endParaRPr lang="en-GB" dirty="0" smtClean="0"/>
          </a:p>
          <a:p>
            <a:pPr algn="just"/>
            <a:r>
              <a:rPr lang="en-GB" dirty="0" smtClean="0"/>
              <a:t>Writing to reveal tensions and paradox</a:t>
            </a:r>
          </a:p>
          <a:p>
            <a:pPr algn="just">
              <a:buNone/>
            </a:pPr>
            <a:endParaRPr lang="en-GB" dirty="0" smtClean="0"/>
          </a:p>
          <a:p>
            <a:pPr algn="just"/>
            <a:r>
              <a:rPr lang="en-GB" dirty="0" smtClean="0"/>
              <a:t>Show and  tell</a:t>
            </a:r>
          </a:p>
          <a:p>
            <a:pPr marL="0" indent="0" algn="just">
              <a:buNone/>
            </a:pP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2966</TotalTime>
  <Words>1297</Words>
  <Application>Microsoft Macintosh PowerPoint</Application>
  <PresentationFormat>On-screen Show (4:3)</PresentationFormat>
  <Paragraphs>220</Paragraphs>
  <Slides>21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PowerPoint Presentation</vt:lpstr>
      <vt:lpstr>PowerPoint Presentation</vt:lpstr>
      <vt:lpstr>PowerPoint Presentation</vt:lpstr>
      <vt:lpstr>Overview</vt:lpstr>
      <vt:lpstr>Context</vt:lpstr>
      <vt:lpstr>PowerPoint Presentation</vt:lpstr>
      <vt:lpstr>Guiding tenets</vt:lpstr>
      <vt:lpstr>Surfacing and engaging with pre-understandings </vt:lpstr>
      <vt:lpstr>Attentiveness to language</vt:lpstr>
      <vt:lpstr>Supervisory practices</vt:lpstr>
      <vt:lpstr>Conclusion</vt:lpstr>
      <vt:lpstr>References</vt:lpstr>
      <vt:lpstr>Kia ora   Thank you    deb.spence@aut.ac.nz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PERCEPTION OF COERCION: A COMPARISON BETWEEN ADMISSION TO GENERAL AND FORENSIC PSYCHIATRIC SERVICES IN NEW ZEALAND.</dc:title>
  <dc:creator>Brian McKenna</dc:creator>
  <cp:lastModifiedBy>Alistair Spence</cp:lastModifiedBy>
  <cp:revision>220</cp:revision>
  <cp:lastPrinted>2015-04-23T04:24:43Z</cp:lastPrinted>
  <dcterms:created xsi:type="dcterms:W3CDTF">2015-04-24T23:16:58Z</dcterms:created>
  <dcterms:modified xsi:type="dcterms:W3CDTF">2015-04-26T10:22:16Z</dcterms:modified>
</cp:coreProperties>
</file>